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6" r:id="rId2"/>
    <p:sldId id="256" r:id="rId3"/>
    <p:sldId id="288" r:id="rId4"/>
    <p:sldId id="281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4" r:id="rId13"/>
    <p:sldId id="262" r:id="rId14"/>
    <p:sldId id="266" r:id="rId15"/>
    <p:sldId id="267" r:id="rId16"/>
    <p:sldId id="268" r:id="rId17"/>
    <p:sldId id="269" r:id="rId18"/>
    <p:sldId id="284" r:id="rId19"/>
    <p:sldId id="283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  <p:sldId id="277" r:id="rId29"/>
    <p:sldId id="278" r:id="rId30"/>
    <p:sldId id="279" r:id="rId31"/>
    <p:sldId id="280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FF550-9554-944E-8762-F18CFBB8B983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EA20C-BF89-CB4B-9987-392CD1D1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6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59B4-AFC7-2C4E-84AD-421BF25353B2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E89F-7719-E546-8F9C-38B77A6D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9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5E89F-7719-E546-8F9C-38B77A6D53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A3F2-90A1-014B-A005-6E8931F95CDB}" type="datetime1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6A3-B97E-674A-859F-756C2F874438}" type="datetime1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828D-F489-C94B-B9E2-2B84477F63F9}" type="datetime1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6CED-1FE0-664F-B571-B533106250BC}" type="datetime1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CD2-F04F-A64E-B980-852F3D96EBA9}" type="datetime1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1A8A-3797-5240-87B0-77FE1D397559}" type="datetime1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F6DD-9F15-2340-9D1F-913AADB5FAAF}" type="datetime1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5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34A3-6C88-1243-9296-E76A6657E22B}" type="datetime1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4EB-621E-B748-8D43-7934C0315261}" type="datetime1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0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8420-09A0-6C4F-A320-8A4DBA6BB326}" type="datetime1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588C-6318-6D43-ACB4-5E0E8173B517}" type="datetime1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1560" y="6356350"/>
            <a:ext cx="3961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3791-BD23-F84E-8255-AA9EB7C0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merican Purpos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yerratingz.com/article/7/How+Does+Copyright+Law+Protect+my+Work" TargetMode="External"/><Relationship Id="rId2" Type="http://schemas.openxmlformats.org/officeDocument/2006/relationships/hyperlink" Target="http://artprintissues.com/2014/12/six-copyright-artists-facts-need-kno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oartsygals.podomatic.com/entry/2015-01-28T17_55_06-08_0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SEO FUNDAMENTALS</a:t>
            </a:r>
            <a:br>
              <a:rPr lang="en-US" dirty="0"/>
            </a:br>
            <a:r>
              <a:rPr lang="en-US" sz="2700" dirty="0"/>
              <a:t>Robert Nicholson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Search Engine Optimization has become critical for all types of businesses.  The field evolves rapidly, as search engine companies change their rules and algorithms, and competitors change their strategies.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Despite the rapid changes, there are fundamental techniques which, if applied consistently, will deliver dramatic results for most businesses.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This lecture will cover the fundamental principles of SEO, along with practical direct actions you can take to improve your position in search results.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Robert Nicholson.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540"/>
          </a:xfrm>
        </p:spPr>
        <p:txBody>
          <a:bodyPr/>
          <a:lstStyle/>
          <a:p>
            <a:r>
              <a:rPr lang="en-US" dirty="0"/>
              <a:t>Tools:  </a:t>
            </a:r>
            <a:r>
              <a:rPr lang="en-US" dirty="0" err="1"/>
              <a:t>WordTracker.com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3" descr="Screen shot 2011-10-02 at 12.46.5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3662" b="13662"/>
          <a:stretch>
            <a:fillRect/>
          </a:stretch>
        </p:blipFill>
        <p:spPr>
          <a:xfrm>
            <a:off x="457200" y="129434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985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375"/>
          </a:xfrm>
        </p:spPr>
        <p:txBody>
          <a:bodyPr/>
          <a:lstStyle/>
          <a:p>
            <a:r>
              <a:rPr lang="en-US" dirty="0"/>
              <a:t>Tools:  Google Keyword Planner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Screen Shot 2015-02-09 at 8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369171"/>
            <a:ext cx="7061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196"/>
          </a:xfrm>
        </p:spPr>
        <p:txBody>
          <a:bodyPr/>
          <a:lstStyle/>
          <a:p>
            <a:r>
              <a:rPr lang="en-US" dirty="0"/>
              <a:t>Tools:  Google Trends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Screen Shot 2015-02-07 at 10.2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1" y="1067834"/>
            <a:ext cx="8553057" cy="50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3364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Right</a:t>
            </a:r>
            <a:r>
              <a:rPr lang="en-US" dirty="0"/>
              <a:t> Keyword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530"/>
            <a:ext cx="8229600" cy="4273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Exploring and Learning</a:t>
            </a:r>
          </a:p>
          <a:p>
            <a:pPr lvl="1"/>
            <a:r>
              <a:rPr lang="en-US" dirty="0"/>
              <a:t>“Types of TV sets”</a:t>
            </a:r>
          </a:p>
          <a:p>
            <a:r>
              <a:rPr lang="en-US" dirty="0"/>
              <a:t>Comparison and Evaluation</a:t>
            </a:r>
          </a:p>
          <a:p>
            <a:pPr lvl="1"/>
            <a:r>
              <a:rPr lang="en-US" dirty="0"/>
              <a:t>“LCD LED Plasma TVs compared”</a:t>
            </a:r>
          </a:p>
          <a:p>
            <a:r>
              <a:rPr lang="en-US" dirty="0"/>
              <a:t>Find and Purchase</a:t>
            </a:r>
          </a:p>
          <a:p>
            <a:pPr lvl="1"/>
            <a:r>
              <a:rPr lang="en-US" dirty="0"/>
              <a:t>“cheap Sony LED TV”</a:t>
            </a:r>
          </a:p>
          <a:p>
            <a:pPr>
              <a:buNone/>
            </a:pPr>
            <a:r>
              <a:rPr lang="en-US" i="1" dirty="0"/>
              <a:t>Each should be targeted separately with different keywords and different content.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0738"/>
            <a:ext cx="8334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Opportunity:  Understand the Purchase Cycle</a:t>
            </a:r>
          </a:p>
        </p:txBody>
      </p:sp>
    </p:spTree>
    <p:extLst>
      <p:ext uri="{BB962C8B-B14F-4D97-AF65-F5344CB8AC3E}">
        <p14:creationId xmlns:p14="http://schemas.microsoft.com/office/powerpoint/2010/main" val="412872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913"/>
          </a:xfrm>
        </p:spPr>
        <p:txBody>
          <a:bodyPr/>
          <a:lstStyle/>
          <a:p>
            <a:r>
              <a:rPr lang="en-US" u="sng" dirty="0"/>
              <a:t>Relevant</a:t>
            </a:r>
            <a:r>
              <a:rPr lang="en-US" dirty="0"/>
              <a:t>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434"/>
            <a:ext cx="8229600" cy="48237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Focused, content-rich pages for specific targets</a:t>
            </a:r>
          </a:p>
          <a:p>
            <a:r>
              <a:rPr lang="en-US" dirty="0"/>
              <a:t>Incorporate keywords (and variants)  in:</a:t>
            </a:r>
          </a:p>
          <a:p>
            <a:pPr lvl="1"/>
            <a:r>
              <a:rPr lang="en-US" dirty="0"/>
              <a:t>Page filenames (URLs): </a:t>
            </a:r>
            <a:r>
              <a:rPr lang="en-US" dirty="0" err="1"/>
              <a:t>keywords.html</a:t>
            </a:r>
            <a:endParaRPr lang="en-US" dirty="0"/>
          </a:p>
          <a:p>
            <a:pPr lvl="1"/>
            <a:r>
              <a:rPr lang="en-US" dirty="0"/>
              <a:t>Page titles (first 60 characters): &lt;title&gt;</a:t>
            </a:r>
          </a:p>
          <a:p>
            <a:pPr lvl="1"/>
            <a:r>
              <a:rPr lang="en-US" dirty="0"/>
              <a:t>Headings and Subheads: &lt;h1&gt;, &lt;h2&gt;, &lt;h3&gt;</a:t>
            </a:r>
          </a:p>
          <a:p>
            <a:pPr lvl="1"/>
            <a:r>
              <a:rPr lang="en-US" dirty="0"/>
              <a:t>Lead paragraph(s)</a:t>
            </a:r>
          </a:p>
          <a:p>
            <a:pPr lvl="1"/>
            <a:r>
              <a:rPr lang="en-US" dirty="0"/>
              <a:t>Image captions and alt tags</a:t>
            </a:r>
          </a:p>
          <a:p>
            <a:pPr lvl="1"/>
            <a:r>
              <a:rPr lang="en-US" i="1" dirty="0"/>
              <a:t>Unique</a:t>
            </a:r>
            <a:r>
              <a:rPr lang="en-US" dirty="0"/>
              <a:t> page descriptions:  &lt;meta name="Description" … (may also show up in search results)</a:t>
            </a:r>
          </a:p>
          <a:p>
            <a:r>
              <a:rPr lang="en-US" dirty="0"/>
              <a:t>Forget the keyword meta tag!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271"/>
          </a:xfrm>
        </p:spPr>
        <p:txBody>
          <a:bodyPr/>
          <a:lstStyle/>
          <a:p>
            <a:r>
              <a:rPr lang="en-US" dirty="0"/>
              <a:t>Making Content More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910"/>
            <a:ext cx="8229600" cy="4961254"/>
          </a:xfrm>
        </p:spPr>
        <p:txBody>
          <a:bodyPr/>
          <a:lstStyle/>
          <a:p>
            <a:r>
              <a:rPr lang="en-US" dirty="0"/>
              <a:t>Semantic Tagging</a:t>
            </a:r>
          </a:p>
          <a:p>
            <a:pPr lvl="1"/>
            <a:r>
              <a:rPr lang="en-US" dirty="0"/>
              <a:t>Allows search engines to intelligently respond to queries using your information</a:t>
            </a:r>
          </a:p>
          <a:p>
            <a:r>
              <a:rPr lang="en-US" dirty="0"/>
              <a:t>Google Rich Snippets (Google Search Console)</a:t>
            </a:r>
          </a:p>
          <a:p>
            <a:r>
              <a:rPr lang="en-US" dirty="0" err="1"/>
              <a:t>Schema.org</a:t>
            </a:r>
            <a:r>
              <a:rPr lang="en-US" dirty="0"/>
              <a:t>:  Supported by Google and Bing</a:t>
            </a:r>
          </a:p>
          <a:p>
            <a:pPr lvl="1"/>
            <a:r>
              <a:rPr lang="en-US" dirty="0"/>
              <a:t>Schemas for local businesses, products,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Open Graph tags for social networks</a:t>
            </a:r>
          </a:p>
          <a:p>
            <a:pPr lvl="1"/>
            <a:r>
              <a:rPr lang="en-US" dirty="0"/>
              <a:t>Supports Facebook 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361"/>
          </a:xfrm>
        </p:spPr>
        <p:txBody>
          <a:bodyPr/>
          <a:lstStyle/>
          <a:p>
            <a:r>
              <a:rPr lang="en-US" dirty="0"/>
              <a:t>Build </a:t>
            </a:r>
            <a:r>
              <a:rPr lang="en-US" u="sng" dirty="0"/>
              <a:t>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628"/>
            <a:ext cx="8229600" cy="4896536"/>
          </a:xfrm>
        </p:spPr>
        <p:txBody>
          <a:bodyPr>
            <a:normAutofit fontScale="92500"/>
          </a:bodyPr>
          <a:lstStyle/>
          <a:p>
            <a:r>
              <a:rPr lang="en-US" dirty="0"/>
              <a:t>The fundamental premise of Google:  </a:t>
            </a:r>
            <a:r>
              <a:rPr lang="en-US" i="1" dirty="0"/>
              <a:t>if a site is “good,” other sites will link to it</a:t>
            </a:r>
          </a:p>
          <a:p>
            <a:r>
              <a:rPr lang="en-US" dirty="0"/>
              <a:t>More credit for </a:t>
            </a:r>
            <a:r>
              <a:rPr lang="en-US" u="sng" dirty="0"/>
              <a:t>links</a:t>
            </a:r>
            <a:r>
              <a:rPr lang="en-US" dirty="0"/>
              <a:t> from high reputation, relevant pages</a:t>
            </a:r>
          </a:p>
          <a:p>
            <a:r>
              <a:rPr lang="en-US" dirty="0"/>
              <a:t>Links from pages with high </a:t>
            </a:r>
            <a:r>
              <a:rPr lang="en-US" i="1" dirty="0"/>
              <a:t>authority</a:t>
            </a:r>
            <a:r>
              <a:rPr lang="en-US" dirty="0"/>
              <a:t> (news sites, government sites, educational institutions)</a:t>
            </a:r>
          </a:p>
          <a:p>
            <a:r>
              <a:rPr lang="en-US" dirty="0"/>
              <a:t>Google “PageRank” (PR) </a:t>
            </a:r>
            <a:r>
              <a:rPr lang="en-US" b="1" i="1" dirty="0"/>
              <a:t>was</a:t>
            </a:r>
            <a:r>
              <a:rPr lang="en-US" dirty="0"/>
              <a:t> a rough metric of site reputation.  Logarithmic scale: 1-10</a:t>
            </a:r>
          </a:p>
          <a:p>
            <a:r>
              <a:rPr lang="en-US" dirty="0" err="1"/>
              <a:t>Moz.com</a:t>
            </a:r>
            <a:r>
              <a:rPr lang="en-US" dirty="0"/>
              <a:t> Open Site Explorer “Authority”: 1-100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285"/>
          </a:xfrm>
        </p:spPr>
        <p:txBody>
          <a:bodyPr/>
          <a:lstStyle/>
          <a:p>
            <a:r>
              <a:rPr lang="en-US" dirty="0"/>
              <a:t>Link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552"/>
            <a:ext cx="8229600" cy="49936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Professional associations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Chamber of Commerce</a:t>
            </a:r>
          </a:p>
          <a:p>
            <a:r>
              <a:rPr lang="en-US" dirty="0"/>
              <a:t>Educational institutions (.</a:t>
            </a:r>
            <a:r>
              <a:rPr lang="en-US" dirty="0" err="1"/>
              <a:t>edu</a:t>
            </a:r>
            <a:r>
              <a:rPr lang="en-US" dirty="0"/>
              <a:t>)</a:t>
            </a:r>
          </a:p>
          <a:p>
            <a:r>
              <a:rPr lang="en-US" dirty="0"/>
              <a:t>Partners, suppliers</a:t>
            </a:r>
          </a:p>
          <a:p>
            <a:r>
              <a:rPr lang="en-US" dirty="0"/>
              <a:t>Satisfied clients</a:t>
            </a:r>
          </a:p>
          <a:p>
            <a:r>
              <a:rPr lang="en-US" dirty="0"/>
              <a:t>Rating and review sites</a:t>
            </a:r>
          </a:p>
          <a:p>
            <a:r>
              <a:rPr lang="en-US" dirty="0"/>
              <a:t>Local business directories</a:t>
            </a:r>
          </a:p>
          <a:p>
            <a:r>
              <a:rPr lang="en-US" dirty="0"/>
              <a:t>Industry-specific directories</a:t>
            </a:r>
          </a:p>
          <a:p>
            <a:r>
              <a:rPr lang="en-US" dirty="0"/>
              <a:t>News stories</a:t>
            </a:r>
          </a:p>
          <a:p>
            <a:r>
              <a:rPr lang="en-US" i="1" dirty="0"/>
              <a:t>Don’t Pay for 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027"/>
          </a:xfrm>
        </p:spPr>
        <p:txBody>
          <a:bodyPr/>
          <a:lstStyle/>
          <a:p>
            <a:r>
              <a:rPr lang="en-US" dirty="0"/>
              <a:t>Online Forums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12"/>
            <a:ext cx="8229600" cy="4945051"/>
          </a:xfrm>
        </p:spPr>
        <p:txBody>
          <a:bodyPr/>
          <a:lstStyle/>
          <a:p>
            <a:r>
              <a:rPr lang="en-US" dirty="0"/>
              <a:t>Find the top-ranking relevant forums</a:t>
            </a:r>
          </a:p>
          <a:p>
            <a:r>
              <a:rPr lang="en-US" dirty="0"/>
              <a:t>Learn the rules!</a:t>
            </a:r>
          </a:p>
          <a:p>
            <a:r>
              <a:rPr lang="en-US" dirty="0"/>
              <a:t>Participate and make yourself a valued “member” (this takes time)</a:t>
            </a:r>
          </a:p>
          <a:p>
            <a:r>
              <a:rPr lang="en-US" dirty="0"/>
              <a:t>Include links to your site, when you can, in legitimate responses to posts</a:t>
            </a:r>
          </a:p>
          <a:p>
            <a:r>
              <a:rPr lang="en-US" dirty="0"/>
              <a:t>Bonus:  people actually </a:t>
            </a:r>
            <a:r>
              <a:rPr lang="en-US" i="1" dirty="0"/>
              <a:t>follow</a:t>
            </a:r>
            <a:r>
              <a:rPr lang="en-US" dirty="0"/>
              <a:t> forum 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549"/>
          </a:xfrm>
        </p:spPr>
        <p:txBody>
          <a:bodyPr>
            <a:normAutofit/>
          </a:bodyPr>
          <a:lstStyle/>
          <a:p>
            <a:r>
              <a:rPr lang="en-US" dirty="0"/>
              <a:t>Press Releases and News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396"/>
            <a:ext cx="8229600" cy="4891767"/>
          </a:xfrm>
        </p:spPr>
        <p:txBody>
          <a:bodyPr/>
          <a:lstStyle/>
          <a:p>
            <a:r>
              <a:rPr lang="en-US" dirty="0"/>
              <a:t>Online Press Release services have little or no value</a:t>
            </a:r>
          </a:p>
          <a:p>
            <a:r>
              <a:rPr lang="en-US" dirty="0"/>
              <a:t>Traditional PR with a good publicist can land you coverage from REAL news sites</a:t>
            </a:r>
          </a:p>
          <a:p>
            <a:r>
              <a:rPr lang="en-US" dirty="0"/>
              <a:t>Be SURE to get a link in your news story!  News links add lots of “Reputation”</a:t>
            </a:r>
          </a:p>
          <a:p>
            <a:r>
              <a:rPr lang="en-US" dirty="0"/>
              <a:t>Be sure your site has relevant content ready for searches BEFORE you launch your PR!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911"/>
            <a:ext cx="7772400" cy="86002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SEO Fundamentals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254968"/>
            <a:ext cx="7772399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Search Engine Optimization is the practice of tuning a “web presence” to acquire traffic through placement in organic search results.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SEO is not a precise science, and the “rules” constantly evolve due to changing search engine algorithms.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The goal of this talk is to understand the underlying </a:t>
            </a:r>
            <a:r>
              <a:rPr lang="en-US" sz="2800" i="1" dirty="0"/>
              <a:t>ideas</a:t>
            </a:r>
            <a:r>
              <a:rPr lang="en-US" sz="2800" dirty="0"/>
              <a:t> of SEO.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I will talk mostly about Google, but other search engines use similar principles.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1734"/>
          </a:xfrm>
        </p:spPr>
        <p:txBody>
          <a:bodyPr/>
          <a:lstStyle/>
          <a:p>
            <a:r>
              <a:rPr lang="en-US" dirty="0"/>
              <a:t>Trading Content for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268"/>
            <a:ext cx="8229600" cy="49288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Provide good quality, original content in exchange for links</a:t>
            </a:r>
          </a:p>
          <a:p>
            <a:r>
              <a:rPr lang="en-US" dirty="0"/>
              <a:t>Example:  </a:t>
            </a:r>
            <a:r>
              <a:rPr lang="en-US" dirty="0" err="1"/>
              <a:t>CopyrightSafeguard.com</a:t>
            </a:r>
            <a:endParaRPr lang="en-US" dirty="0"/>
          </a:p>
          <a:p>
            <a:r>
              <a:rPr lang="en-US" dirty="0"/>
              <a:t>Guest blogging:  </a:t>
            </a:r>
            <a:r>
              <a:rPr lang="en-US" u="sng" dirty="0"/>
              <a:t>Six Copyright-for-Artists Facts You Need to Know</a:t>
            </a:r>
          </a:p>
          <a:p>
            <a:pPr lvl="1"/>
            <a:r>
              <a:rPr lang="en-US" dirty="0">
                <a:hlinkClick r:id="rId2"/>
              </a:rPr>
              <a:t>http://artprintissues.com/2014/12/six-copyright-artists-facts-need-know/</a:t>
            </a:r>
            <a:endParaRPr lang="en-US" dirty="0"/>
          </a:p>
          <a:p>
            <a:r>
              <a:rPr lang="en-US" dirty="0"/>
              <a:t>Guest article:  </a:t>
            </a:r>
            <a:r>
              <a:rPr lang="en-US" u="sng" dirty="0"/>
              <a:t>How Does Copyright Law Protect My Work?</a:t>
            </a:r>
          </a:p>
          <a:p>
            <a:pPr lvl="1"/>
            <a:r>
              <a:rPr lang="en-US" dirty="0">
                <a:hlinkClick r:id="rId3"/>
              </a:rPr>
              <a:t>http://www.lawyerratingz.com/article/7/How+Does+Copyright+Law+Protect+my+Work?</a:t>
            </a:r>
            <a:r>
              <a:rPr lang="en-US" dirty="0"/>
              <a:t> </a:t>
            </a:r>
          </a:p>
          <a:p>
            <a:r>
              <a:rPr lang="en-US" dirty="0"/>
              <a:t>Interview:  </a:t>
            </a:r>
            <a:r>
              <a:rPr lang="en-US" u="sng" dirty="0"/>
              <a:t>Talking Internet Copyright with Bob Nicholson</a:t>
            </a:r>
          </a:p>
          <a:p>
            <a:pPr lvl="1"/>
            <a:r>
              <a:rPr lang="en-US" dirty="0">
                <a:hlinkClick r:id="rId4"/>
              </a:rPr>
              <a:t>http://twoartsygals.podomatic.com/entry/2015-01-28T17_55_06-08_00</a:t>
            </a:r>
            <a:r>
              <a:rPr lang="en-US" dirty="0"/>
              <a:t> </a:t>
            </a:r>
          </a:p>
          <a:p>
            <a:r>
              <a:rPr lang="en-US" dirty="0"/>
              <a:t>Do this with high Rank websites</a:t>
            </a:r>
          </a:p>
          <a:p>
            <a:r>
              <a:rPr lang="en-US" dirty="0"/>
              <a:t>Save your best content for your own site!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644"/>
          </a:xfrm>
        </p:spPr>
        <p:txBody>
          <a:bodyPr/>
          <a:lstStyle/>
          <a:p>
            <a:r>
              <a:rPr lang="en-US" dirty="0"/>
              <a:t>Things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90"/>
            <a:ext cx="8229600" cy="4945074"/>
          </a:xfrm>
        </p:spPr>
        <p:txBody>
          <a:bodyPr/>
          <a:lstStyle/>
          <a:p>
            <a:r>
              <a:rPr lang="en-US" dirty="0"/>
              <a:t>Paid links</a:t>
            </a:r>
          </a:p>
          <a:p>
            <a:r>
              <a:rPr lang="en-US" dirty="0"/>
              <a:t>Link Exchanges</a:t>
            </a:r>
          </a:p>
          <a:p>
            <a:r>
              <a:rPr lang="en-US" dirty="0"/>
              <a:t>Article Syndication</a:t>
            </a:r>
          </a:p>
          <a:p>
            <a:r>
              <a:rPr lang="en-US" dirty="0"/>
              <a:t>Comment Spamming</a:t>
            </a:r>
          </a:p>
          <a:p>
            <a:r>
              <a:rPr lang="en-US" dirty="0" err="1"/>
              <a:t>Nofollow</a:t>
            </a:r>
            <a:r>
              <a:rPr lang="en-US" dirty="0"/>
              <a:t> links (add no Rank)</a:t>
            </a:r>
          </a:p>
          <a:p>
            <a:r>
              <a:rPr lang="en-US" dirty="0"/>
              <a:t>Links TO or FROM “bad neighborhoods”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465"/>
          </a:xfrm>
        </p:spPr>
        <p:txBody>
          <a:bodyPr/>
          <a:lstStyle/>
          <a:p>
            <a:r>
              <a:rPr lang="en-US" dirty="0"/>
              <a:t>Links to Your Competitors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000"/>
            <a:ext cx="8229600" cy="4953164"/>
          </a:xfrm>
        </p:spPr>
        <p:txBody>
          <a:bodyPr/>
          <a:lstStyle/>
          <a:p>
            <a:r>
              <a:rPr lang="en-US" dirty="0"/>
              <a:t>Find links to your competitors with free or paid “back link checkers”</a:t>
            </a:r>
          </a:p>
          <a:p>
            <a:pPr lvl="1"/>
            <a:r>
              <a:rPr lang="en-US" dirty="0" err="1"/>
              <a:t>backlinkwatch.com</a:t>
            </a:r>
            <a:endParaRPr lang="en-US" dirty="0"/>
          </a:p>
          <a:p>
            <a:pPr lvl="1"/>
            <a:r>
              <a:rPr lang="en-US" dirty="0" err="1"/>
              <a:t>moz.com</a:t>
            </a:r>
            <a:endParaRPr lang="en-US" dirty="0"/>
          </a:p>
          <a:p>
            <a:r>
              <a:rPr lang="en-US" dirty="0"/>
              <a:t>Check each site that links to your competitors; request a link to your site if appropriate</a:t>
            </a:r>
          </a:p>
          <a:p>
            <a:r>
              <a:rPr lang="en-US" dirty="0"/>
              <a:t>Besides specific links, look for </a:t>
            </a:r>
            <a:r>
              <a:rPr lang="en-US" i="1" dirty="0"/>
              <a:t>ideas for types of sites </a:t>
            </a:r>
            <a:r>
              <a:rPr lang="en-US" dirty="0"/>
              <a:t>that might link to yours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3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54"/>
          </a:xfrm>
        </p:spPr>
        <p:txBody>
          <a:bodyPr/>
          <a:lstStyle/>
          <a:p>
            <a:r>
              <a:rPr lang="en-US" dirty="0"/>
              <a:t>Tools:  </a:t>
            </a:r>
            <a:r>
              <a:rPr lang="en-US" dirty="0" err="1"/>
              <a:t>Backlinkwatch.com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Screen Shot 2015-02-07 at 10.3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117"/>
            <a:ext cx="7926774" cy="49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375"/>
          </a:xfrm>
        </p:spPr>
        <p:txBody>
          <a:bodyPr/>
          <a:lstStyle/>
          <a:p>
            <a:r>
              <a:rPr lang="en-US" dirty="0"/>
              <a:t>Tools:  </a:t>
            </a:r>
            <a:r>
              <a:rPr lang="en-US" dirty="0" err="1"/>
              <a:t>Moz.com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Screen Shot 2015-02-07 at 11.39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" y="1482644"/>
            <a:ext cx="8810232" cy="40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9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74092"/>
          </a:xfrm>
        </p:spPr>
        <p:txBody>
          <a:bodyPr/>
          <a:lstStyle/>
          <a:p>
            <a:r>
              <a:rPr lang="en-US" dirty="0"/>
              <a:t>Helping </a:t>
            </a:r>
            <a:r>
              <a:rPr lang="en-US" u="sng" dirty="0"/>
              <a:t>Relevance </a:t>
            </a:r>
            <a:r>
              <a:rPr lang="en-US" dirty="0"/>
              <a:t>With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344"/>
            <a:ext cx="8229600" cy="4831819"/>
          </a:xfrm>
        </p:spPr>
        <p:txBody>
          <a:bodyPr/>
          <a:lstStyle/>
          <a:p>
            <a:r>
              <a:rPr lang="en-US" dirty="0"/>
              <a:t>Relevant link anchor text</a:t>
            </a:r>
          </a:p>
          <a:p>
            <a:r>
              <a:rPr lang="en-US" dirty="0"/>
              <a:t>Good link:  </a:t>
            </a:r>
          </a:p>
          <a:p>
            <a:pPr lvl="1"/>
            <a:r>
              <a:rPr lang="en-US" u="sng" dirty="0"/>
              <a:t>VOIP Phone Comparison</a:t>
            </a:r>
          </a:p>
          <a:p>
            <a:r>
              <a:rPr lang="en-US" dirty="0"/>
              <a:t>Not-so-good links:  </a:t>
            </a:r>
          </a:p>
          <a:p>
            <a:pPr lvl="1"/>
            <a:r>
              <a:rPr lang="en-US" dirty="0"/>
              <a:t>For VOIP Phone Comparison </a:t>
            </a:r>
            <a:r>
              <a:rPr lang="en-US" u="sng" dirty="0"/>
              <a:t>Click Here</a:t>
            </a:r>
          </a:p>
          <a:p>
            <a:pPr lvl="1"/>
            <a:r>
              <a:rPr lang="en-US" dirty="0"/>
              <a:t>VOIP Phone Comparison  at </a:t>
            </a:r>
            <a:r>
              <a:rPr lang="en-US" u="sng" dirty="0" err="1"/>
              <a:t>myVOIP.com</a:t>
            </a:r>
            <a:endParaRPr lang="en-US" u="sng" dirty="0"/>
          </a:p>
          <a:p>
            <a:r>
              <a:rPr lang="en-US" dirty="0"/>
              <a:t>Google Bombing (classic case example):</a:t>
            </a:r>
          </a:p>
          <a:p>
            <a:pPr lvl="1"/>
            <a:r>
              <a:rPr lang="en-US" dirty="0"/>
              <a:t>Was George W Bush a </a:t>
            </a:r>
            <a:r>
              <a:rPr lang="en-US" u="sng" dirty="0"/>
              <a:t>miserable failure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375"/>
          </a:xfrm>
        </p:spPr>
        <p:txBody>
          <a:bodyPr/>
          <a:lstStyle/>
          <a:p>
            <a:r>
              <a:rPr lang="en-US" dirty="0"/>
              <a:t>Additional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358"/>
            <a:ext cx="8229600" cy="49208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Search engine results clicks</a:t>
            </a:r>
          </a:p>
          <a:p>
            <a:r>
              <a:rPr lang="en-US" dirty="0"/>
              <a:t>Social “Likes” and “Shares”</a:t>
            </a:r>
          </a:p>
          <a:p>
            <a:r>
              <a:rPr lang="en-US" dirty="0"/>
              <a:t>Download Speed</a:t>
            </a:r>
          </a:p>
          <a:p>
            <a:r>
              <a:rPr lang="en-US" dirty="0"/>
              <a:t>Valid html</a:t>
            </a:r>
          </a:p>
          <a:p>
            <a:r>
              <a:rPr lang="en-US" dirty="0"/>
              <a:t>Mobile Friendliness</a:t>
            </a:r>
          </a:p>
          <a:p>
            <a:r>
              <a:rPr lang="en-US" dirty="0"/>
              <a:t>Semantic tags</a:t>
            </a:r>
          </a:p>
          <a:p>
            <a:r>
              <a:rPr lang="en-US" dirty="0"/>
              <a:t>Domain longevity</a:t>
            </a:r>
          </a:p>
          <a:p>
            <a:r>
              <a:rPr lang="en-US" dirty="0"/>
              <a:t>Update frequency</a:t>
            </a:r>
          </a:p>
          <a:p>
            <a:r>
              <a:rPr lang="en-US" dirty="0"/>
              <a:t>Link frequency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96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191"/>
          </a:xfrm>
        </p:spPr>
        <p:txBody>
          <a:bodyPr/>
          <a:lstStyle/>
          <a:p>
            <a:r>
              <a:rPr lang="en-US" dirty="0"/>
              <a:t>LOCAL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18"/>
            <a:ext cx="8229600" cy="4856245"/>
          </a:xfrm>
        </p:spPr>
        <p:txBody>
          <a:bodyPr/>
          <a:lstStyle/>
          <a:p>
            <a:r>
              <a:rPr lang="en-US" dirty="0"/>
              <a:t>Local business directories</a:t>
            </a:r>
          </a:p>
          <a:p>
            <a:r>
              <a:rPr lang="en-US" dirty="0"/>
              <a:t>Google Pages for Business (with pictures)</a:t>
            </a:r>
          </a:p>
          <a:p>
            <a:r>
              <a:rPr lang="en-US" dirty="0"/>
              <a:t>Positive ratings and reviews on Google, Yelp</a:t>
            </a:r>
          </a:p>
          <a:p>
            <a:r>
              <a:rPr lang="en-US" dirty="0"/>
              <a:t>Address, City and State prominent on page</a:t>
            </a:r>
          </a:p>
          <a:p>
            <a:r>
              <a:rPr lang="en-US" dirty="0"/>
              <a:t>City and State in Title</a:t>
            </a:r>
          </a:p>
          <a:p>
            <a:r>
              <a:rPr lang="en-US" dirty="0"/>
              <a:t>Semantic Tags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5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17465"/>
          </a:xfrm>
        </p:spPr>
        <p:txBody>
          <a:bodyPr>
            <a:normAutofit/>
          </a:bodyPr>
          <a:lstStyle/>
          <a:p>
            <a:r>
              <a:rPr lang="en-US" dirty="0"/>
              <a:t>Analytical &amp; Tracking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8"/>
            <a:ext cx="8229600" cy="4839161"/>
          </a:xfrm>
        </p:spPr>
        <p:txBody>
          <a:bodyPr/>
          <a:lstStyle/>
          <a:p>
            <a:r>
              <a:rPr lang="en-US" dirty="0"/>
              <a:t>Google Analytics – traffic statistics and analysis.  Where visitors come from (geography and referrals), pages they view, time on site, browser &amp; system stats, etc.</a:t>
            </a:r>
          </a:p>
          <a:p>
            <a:r>
              <a:rPr lang="en-US" dirty="0"/>
              <a:t>Google Search Console (Webmaster Tools) – organic search keywords and data, site issues, crawl data</a:t>
            </a:r>
          </a:p>
          <a:p>
            <a:pPr lvl="1"/>
            <a:r>
              <a:rPr lang="en-US" dirty="0"/>
              <a:t>Submit your sitemap</a:t>
            </a:r>
          </a:p>
          <a:p>
            <a:r>
              <a:rPr lang="en-US" dirty="0"/>
              <a:t>Bing Webmaster Tools – similar </a:t>
            </a:r>
            <a:r>
              <a:rPr lang="en-US"/>
              <a:t>to GSC.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6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Tool Suites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208"/>
            <a:ext cx="8229600" cy="48479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keyword research, competitive site analysis, backlink checker, site explorer, campaign manager</a:t>
            </a:r>
          </a:p>
          <a:p>
            <a:endParaRPr lang="en-US" dirty="0"/>
          </a:p>
          <a:p>
            <a:r>
              <a:rPr lang="en-US" dirty="0"/>
              <a:t>Majestic SEO</a:t>
            </a:r>
          </a:p>
          <a:p>
            <a:r>
              <a:rPr lang="en-US" dirty="0" err="1"/>
              <a:t>Moz</a:t>
            </a:r>
            <a:r>
              <a:rPr lang="en-US" dirty="0"/>
              <a:t> Pro*</a:t>
            </a:r>
          </a:p>
          <a:p>
            <a:r>
              <a:rPr lang="en-US" dirty="0"/>
              <a:t>Raven Tools</a:t>
            </a:r>
          </a:p>
          <a:p>
            <a:r>
              <a:rPr lang="en-US" dirty="0"/>
              <a:t>Advanced Web Ranking</a:t>
            </a:r>
          </a:p>
          <a:p>
            <a:r>
              <a:rPr lang="en-US" dirty="0" err="1"/>
              <a:t>SEMrush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Tools I currently 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2803" y="2378304"/>
            <a:ext cx="3595402" cy="4173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SEO </a:t>
            </a:r>
            <a:r>
              <a:rPr lang="en-US" dirty="0" err="1"/>
              <a:t>PowerSuite</a:t>
            </a:r>
            <a:endParaRPr lang="en-US" dirty="0"/>
          </a:p>
          <a:p>
            <a:r>
              <a:rPr lang="en-US" dirty="0" err="1"/>
              <a:t>Ahrefs</a:t>
            </a:r>
            <a:r>
              <a:rPr lang="en-US" dirty="0"/>
              <a:t>*</a:t>
            </a:r>
          </a:p>
          <a:p>
            <a:r>
              <a:rPr lang="en-US" dirty="0"/>
              <a:t>Rage Software</a:t>
            </a:r>
          </a:p>
          <a:p>
            <a:r>
              <a:rPr lang="en-US" dirty="0" err="1"/>
              <a:t>Whitespark</a:t>
            </a:r>
            <a:endParaRPr lang="en-US" dirty="0"/>
          </a:p>
          <a:p>
            <a:r>
              <a:rPr lang="en-US" dirty="0" err="1"/>
              <a:t>BuzzStream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6820"/>
          </a:xfrm>
        </p:spPr>
        <p:txBody>
          <a:bodyPr/>
          <a:lstStyle/>
          <a:p>
            <a:r>
              <a:rPr lang="en-US" dirty="0"/>
              <a:t>SEO Versus PPC Advertising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Robert Nicholson.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 descr="Screen Shot 2016-10-09 at 6.48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38" t="-27456" r="-30152" b="-34220"/>
          <a:stretch/>
        </p:blipFill>
        <p:spPr>
          <a:xfrm>
            <a:off x="457200" y="-303272"/>
            <a:ext cx="8229600" cy="8169418"/>
          </a:xfrm>
        </p:spPr>
      </p:pic>
    </p:spTree>
    <p:extLst>
      <p:ext uri="{BB962C8B-B14F-4D97-AF65-F5344CB8AC3E}">
        <p14:creationId xmlns:p14="http://schemas.microsoft.com/office/powerpoint/2010/main" val="333560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394"/>
          </a:xfrm>
        </p:spPr>
        <p:txBody>
          <a:bodyPr/>
          <a:lstStyle/>
          <a:p>
            <a:r>
              <a:rPr lang="en-US" dirty="0"/>
              <a:t>Tools:  </a:t>
            </a:r>
            <a:r>
              <a:rPr lang="en-US" dirty="0" err="1"/>
              <a:t>Moz</a:t>
            </a:r>
            <a:r>
              <a:rPr lang="en-US" dirty="0"/>
              <a:t> Pro Dashboard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Screen Shot 2015-02-08 at 8.46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" y="1105032"/>
            <a:ext cx="7240866" cy="49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8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744"/>
            <a:ext cx="8229600" cy="4930420"/>
          </a:xfrm>
        </p:spPr>
        <p:txBody>
          <a:bodyPr/>
          <a:lstStyle/>
          <a:p>
            <a:r>
              <a:rPr lang="en-US" dirty="0"/>
              <a:t>SEO is essential to web success</a:t>
            </a:r>
          </a:p>
          <a:p>
            <a:r>
              <a:rPr lang="en-US" dirty="0"/>
              <a:t>SEO requires an ongoing effort</a:t>
            </a:r>
          </a:p>
          <a:p>
            <a:pPr lvl="1"/>
            <a:r>
              <a:rPr lang="en-US" dirty="0"/>
              <a:t>Budget time</a:t>
            </a:r>
          </a:p>
          <a:p>
            <a:pPr lvl="1"/>
            <a:r>
              <a:rPr lang="en-US" dirty="0"/>
              <a:t>Track efforts and results (tools or spreadsheets)</a:t>
            </a:r>
          </a:p>
          <a:p>
            <a:r>
              <a:rPr lang="en-US" dirty="0"/>
              <a:t>SEO requires knowledge, skill, and tools</a:t>
            </a:r>
          </a:p>
          <a:p>
            <a:r>
              <a:rPr lang="en-US" dirty="0"/>
              <a:t>The “rules” will continue to change</a:t>
            </a:r>
          </a:p>
          <a:p>
            <a:r>
              <a:rPr lang="en-US" dirty="0"/>
              <a:t>Focus on creating a great site with lots of high quality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3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Robert Nicholson.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549"/>
          </a:xfrm>
        </p:spPr>
        <p:txBody>
          <a:bodyPr/>
          <a:lstStyle/>
          <a:p>
            <a:r>
              <a:rPr lang="en-US" dirty="0"/>
              <a:t>SEO versus PPC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232"/>
            <a:ext cx="8229600" cy="4953931"/>
          </a:xfrm>
        </p:spPr>
        <p:txBody>
          <a:bodyPr/>
          <a:lstStyle/>
          <a:p>
            <a:r>
              <a:rPr lang="en-US" dirty="0"/>
              <a:t>Pay-Per-Click (PPC) advertising is another way to get good placement in search results</a:t>
            </a:r>
          </a:p>
          <a:p>
            <a:r>
              <a:rPr lang="en-US" dirty="0"/>
              <a:t>You can pay for advertising in the search results; each time a user clicks your link, you are charged a fee</a:t>
            </a:r>
          </a:p>
          <a:p>
            <a:r>
              <a:rPr lang="en-US" dirty="0"/>
              <a:t>PPC can become very expensive, and when you stop paying, your traffic stops (unlike SEO, which has lasting value)</a:t>
            </a:r>
          </a:p>
          <a:p>
            <a:r>
              <a:rPr lang="en-US" dirty="0"/>
              <a:t>PPC can be a good SEO research tool.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47"/>
            <a:ext cx="8229600" cy="959374"/>
          </a:xfrm>
        </p:spPr>
        <p:txBody>
          <a:bodyPr/>
          <a:lstStyle/>
          <a:p>
            <a:r>
              <a:rPr lang="en-US" dirty="0"/>
              <a:t>Who Needs SEO</a:t>
            </a:r>
            <a:endParaRPr lang="en-US" dirty="0">
              <a:solidFill>
                <a:srgbClr val="1F20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12" y="1140641"/>
            <a:ext cx="7858188" cy="4931196"/>
          </a:xfrm>
        </p:spPr>
        <p:txBody>
          <a:bodyPr>
            <a:normAutofit/>
          </a:bodyPr>
          <a:lstStyle/>
          <a:p>
            <a:r>
              <a:rPr lang="en-US" sz="2800" dirty="0"/>
              <a:t>Appliance Repair</a:t>
            </a:r>
            <a:br>
              <a:rPr lang="en-US" sz="2800" dirty="0"/>
            </a:br>
            <a:r>
              <a:rPr lang="en-US" sz="2800" dirty="0"/>
              <a:t>- perfect fit – people search when they need it</a:t>
            </a:r>
          </a:p>
          <a:p>
            <a:r>
              <a:rPr lang="en-US" sz="2800" dirty="0"/>
              <a:t>Mexican Restaurant</a:t>
            </a:r>
            <a:br>
              <a:rPr lang="en-US" sz="2800" dirty="0"/>
            </a:br>
            <a:r>
              <a:rPr lang="en-US" sz="2800" dirty="0"/>
              <a:t>- some benefit - but relies more on “brand awareness”</a:t>
            </a:r>
          </a:p>
          <a:p>
            <a:r>
              <a:rPr lang="en-US" sz="2800" dirty="0"/>
              <a:t>Brain Surgeon</a:t>
            </a:r>
            <a:br>
              <a:rPr lang="en-US" sz="2800" dirty="0"/>
            </a:br>
            <a:r>
              <a:rPr lang="en-US" sz="2800" dirty="0"/>
              <a:t>- little or no benefit - a referral based business </a:t>
            </a:r>
          </a:p>
          <a:p>
            <a:r>
              <a:rPr lang="en-US" sz="2800" dirty="0"/>
              <a:t>Levitating Salad Bowls</a:t>
            </a:r>
            <a:br>
              <a:rPr lang="en-US" sz="2800" dirty="0"/>
            </a:br>
            <a:r>
              <a:rPr lang="en-US" sz="2800" dirty="0"/>
              <a:t>- no benefit - nobody is searching 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47"/>
            <a:ext cx="8229600" cy="959374"/>
          </a:xfrm>
        </p:spPr>
        <p:txBody>
          <a:bodyPr>
            <a:normAutofit fontScale="90000"/>
          </a:bodyPr>
          <a:lstStyle/>
          <a:p>
            <a:r>
              <a:rPr lang="en-US" dirty="0"/>
              <a:t>SEO is Important for Web Developers</a:t>
            </a:r>
            <a:endParaRPr lang="en-US" dirty="0">
              <a:solidFill>
                <a:srgbClr val="1F2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9422"/>
            <a:ext cx="8229600" cy="4896742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Technical and structural choices can make SEO easier or harder</a:t>
            </a:r>
          </a:p>
          <a:p>
            <a:pPr lvl="0">
              <a:defRPr/>
            </a:pPr>
            <a:r>
              <a:rPr lang="en-US" dirty="0"/>
              <a:t>Web Developers are often expected to be “one man shops”</a:t>
            </a:r>
          </a:p>
          <a:p>
            <a:pPr marL="400050"/>
            <a:r>
              <a:rPr lang="en-US" dirty="0"/>
              <a:t>Entrepreneurial Web Developers need to understand the requirements for a successful web business.</a:t>
            </a:r>
          </a:p>
        </p:txBody>
      </p:sp>
    </p:spTree>
    <p:extLst>
      <p:ext uri="{BB962C8B-B14F-4D97-AF65-F5344CB8AC3E}">
        <p14:creationId xmlns:p14="http://schemas.microsoft.com/office/powerpoint/2010/main" val="373876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540"/>
          </a:xfrm>
        </p:spPr>
        <p:txBody>
          <a:bodyPr/>
          <a:lstStyle/>
          <a:p>
            <a:r>
              <a:rPr lang="en-US" dirty="0"/>
              <a:t>The Big Secret of SEO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178"/>
            <a:ext cx="8229600" cy="4936985"/>
          </a:xfrm>
        </p:spPr>
        <p:txBody>
          <a:bodyPr/>
          <a:lstStyle/>
          <a:p>
            <a:r>
              <a:rPr lang="en-US" dirty="0"/>
              <a:t>Search Engine companies want to show the best sites first</a:t>
            </a:r>
          </a:p>
          <a:p>
            <a:r>
              <a:rPr lang="en-US" dirty="0"/>
              <a:t>Users want to visit (and share) good sites</a:t>
            </a:r>
          </a:p>
          <a:p>
            <a:r>
              <a:rPr lang="en-US" dirty="0"/>
              <a:t>If you are designing your site for search engines, you’re missing the point.</a:t>
            </a:r>
          </a:p>
          <a:p>
            <a:r>
              <a:rPr lang="en-US" i="1" dirty="0"/>
              <a:t>Build the best site you can</a:t>
            </a:r>
            <a:r>
              <a:rPr lang="en-US" dirty="0"/>
              <a:t>, and search engines (and users) will support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361"/>
          </a:xfrm>
        </p:spPr>
        <p:txBody>
          <a:bodyPr/>
          <a:lstStyle/>
          <a:p>
            <a:r>
              <a:rPr lang="en-US" dirty="0"/>
              <a:t>The Three </a:t>
            </a:r>
            <a:r>
              <a:rPr lang="en-US" dirty="0" err="1"/>
              <a:t>R</a:t>
            </a:r>
            <a:r>
              <a:rPr lang="en-US" sz="3200" dirty="0" err="1"/>
              <a:t>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000"/>
            <a:ext cx="8229600" cy="4953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Right keywords </a:t>
            </a:r>
            <a:r>
              <a:rPr lang="en-US" dirty="0"/>
              <a:t>- what are people searching for, and what do you want to tell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Relevant content</a:t>
            </a:r>
            <a:r>
              <a:rPr lang="en-US" dirty="0"/>
              <a:t> – deliver the information users want, in a way that search engines understand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Reputation </a:t>
            </a:r>
            <a:r>
              <a:rPr lang="en-US" dirty="0"/>
              <a:t>– your site’s visibility on the web, based on the number and quality of </a:t>
            </a:r>
            <a:r>
              <a:rPr lang="en-US" i="1" dirty="0"/>
              <a:t>links</a:t>
            </a:r>
            <a:r>
              <a:rPr lang="en-US" dirty="0"/>
              <a:t> to your site. (Previously </a:t>
            </a:r>
            <a:r>
              <a:rPr lang="en-US" i="1" dirty="0"/>
              <a:t>Rank</a:t>
            </a:r>
            <a:r>
              <a:rPr lang="en-US" dirty="0"/>
              <a:t> referring to Google Page Rank.)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80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Right</a:t>
            </a:r>
            <a:r>
              <a:rPr lang="en-US" dirty="0"/>
              <a:t>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448"/>
            <a:ext cx="8229600" cy="49127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Know what people are searching for:</a:t>
            </a:r>
            <a:br>
              <a:rPr lang="en-US" dirty="0"/>
            </a:br>
            <a:r>
              <a:rPr lang="en-US" dirty="0"/>
              <a:t>-  </a:t>
            </a:r>
            <a:r>
              <a:rPr lang="en-US" sz="2800" dirty="0" err="1"/>
              <a:t>WordTracker.com</a:t>
            </a:r>
            <a:br>
              <a:rPr lang="en-US" sz="2800" dirty="0"/>
            </a:br>
            <a:r>
              <a:rPr lang="en-US" sz="2800" dirty="0"/>
              <a:t>-  MOZ Keyword Explorer</a:t>
            </a:r>
            <a:br>
              <a:rPr lang="en-US" sz="2800" dirty="0"/>
            </a:br>
            <a:r>
              <a:rPr lang="en-US" sz="2800" dirty="0"/>
              <a:t>-  </a:t>
            </a:r>
            <a:r>
              <a:rPr lang="en-US" sz="2800" dirty="0" err="1"/>
              <a:t>Ahrefs</a:t>
            </a:r>
            <a:r>
              <a:rPr lang="en-US" sz="2800" dirty="0"/>
              <a:t> Keyword Explorer</a:t>
            </a:r>
            <a:br>
              <a:rPr lang="en-US" sz="2800" dirty="0"/>
            </a:br>
            <a:r>
              <a:rPr lang="en-US" sz="2800" dirty="0"/>
              <a:t>-  Google Trends (formerly Google Insights)</a:t>
            </a:r>
            <a:br>
              <a:rPr lang="en-US" sz="2800" dirty="0"/>
            </a:br>
            <a:r>
              <a:rPr lang="en-US" sz="2800" dirty="0"/>
              <a:t>-  Google Keyword Planner</a:t>
            </a:r>
            <a:br>
              <a:rPr lang="en-US" sz="2800" dirty="0"/>
            </a:br>
            <a:r>
              <a:rPr lang="en-US" sz="2800" dirty="0"/>
              <a:t>-  (Search for </a:t>
            </a:r>
            <a:r>
              <a:rPr lang="en-US" sz="2800" i="1" dirty="0"/>
              <a:t>keyword research tools</a:t>
            </a:r>
            <a:r>
              <a:rPr lang="en-US" sz="2800" dirty="0"/>
              <a:t>)</a:t>
            </a:r>
          </a:p>
          <a:p>
            <a:r>
              <a:rPr lang="en-US" dirty="0"/>
              <a:t>Understand your business priorities</a:t>
            </a:r>
          </a:p>
          <a:p>
            <a:pPr lvl="1"/>
            <a:r>
              <a:rPr lang="en-US" dirty="0"/>
              <a:t>Image &amp; messages</a:t>
            </a:r>
          </a:p>
          <a:p>
            <a:pPr lvl="1"/>
            <a:r>
              <a:rPr lang="en-US" dirty="0"/>
              <a:t>Markets</a:t>
            </a:r>
          </a:p>
          <a:p>
            <a:pPr lvl="1"/>
            <a:r>
              <a:rPr lang="en-US" dirty="0"/>
              <a:t>Most profitable products / services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Robert Nicholson.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91-BD23-F84E-8255-AA9EB7C072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CCA62"/>
      </a:dk2>
      <a:lt2>
        <a:srgbClr val="B0DFA0"/>
      </a:lt2>
      <a:accent1>
        <a:srgbClr val="1F207D"/>
      </a:accent1>
      <a:accent2>
        <a:srgbClr val="EC4A1B"/>
      </a:accent2>
      <a:accent3>
        <a:srgbClr val="A5A5A5"/>
      </a:accent3>
      <a:accent4>
        <a:srgbClr val="7F7F7F"/>
      </a:accent4>
      <a:accent5>
        <a:srgbClr val="000000"/>
      </a:accent5>
      <a:accent6>
        <a:srgbClr val="A5C249"/>
      </a:accent6>
      <a:hlink>
        <a:srgbClr val="1F207D"/>
      </a:hlink>
      <a:folHlink>
        <a:srgbClr val="1F2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5275</TotalTime>
  <Words>1743</Words>
  <Application>Microsoft Macintosh PowerPoint</Application>
  <PresentationFormat>On-screen Show (4:3)</PresentationFormat>
  <Paragraphs>252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American Purpose</vt:lpstr>
      <vt:lpstr>Arial</vt:lpstr>
      <vt:lpstr>Calibri</vt:lpstr>
      <vt:lpstr>Office Theme</vt:lpstr>
      <vt:lpstr>SEO FUNDAMENTALS Robert Nicholson</vt:lpstr>
      <vt:lpstr>SEO Fundamentals</vt:lpstr>
      <vt:lpstr>SEO Versus PPC Advertising</vt:lpstr>
      <vt:lpstr>SEO versus PPC Advertising</vt:lpstr>
      <vt:lpstr>Who Needs SEO</vt:lpstr>
      <vt:lpstr>SEO is Important for Web Developers</vt:lpstr>
      <vt:lpstr>The Big Secret of SEO</vt:lpstr>
      <vt:lpstr>The Three Rs</vt:lpstr>
      <vt:lpstr>The Right Keywords</vt:lpstr>
      <vt:lpstr>Tools:  WordTracker.com</vt:lpstr>
      <vt:lpstr>Tools:  Google Keyword Planner</vt:lpstr>
      <vt:lpstr>Tools:  Google Trends</vt:lpstr>
      <vt:lpstr>The Right Keyword Opportunities</vt:lpstr>
      <vt:lpstr>Relevant Content</vt:lpstr>
      <vt:lpstr>Making Content More Useful</vt:lpstr>
      <vt:lpstr>Build Reputation</vt:lpstr>
      <vt:lpstr>Link Sources</vt:lpstr>
      <vt:lpstr>Online Forums</vt:lpstr>
      <vt:lpstr>Press Releases and News Coverage</vt:lpstr>
      <vt:lpstr>Trading Content for Links</vt:lpstr>
      <vt:lpstr>Things to Avoid</vt:lpstr>
      <vt:lpstr>Links to Your Competitors</vt:lpstr>
      <vt:lpstr>Tools:  Backlinkwatch.com</vt:lpstr>
      <vt:lpstr>Tools:  Moz.com</vt:lpstr>
      <vt:lpstr>Helping Relevance With Links</vt:lpstr>
      <vt:lpstr>Additional Factors</vt:lpstr>
      <vt:lpstr>LOCAL Factors</vt:lpstr>
      <vt:lpstr>Analytical &amp; Tracking Tools</vt:lpstr>
      <vt:lpstr>SEO Tool Suites</vt:lpstr>
      <vt:lpstr>Tools:  Moz Pro Dashboard</vt:lpstr>
      <vt:lpstr>Conclusion</vt:lpstr>
      <vt:lpstr>Questions?</vt:lpstr>
    </vt:vector>
  </TitlesOfParts>
  <Manager/>
  <Company>Learning Jack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 WordPress Website</dc:title>
  <dc:subject/>
  <dc:creator>Robert Nicholson</dc:creator>
  <cp:keywords/>
  <dc:description/>
  <cp:lastModifiedBy>Ronald Mak</cp:lastModifiedBy>
  <cp:revision>99</cp:revision>
  <cp:lastPrinted>2015-06-30T00:33:34Z</cp:lastPrinted>
  <dcterms:created xsi:type="dcterms:W3CDTF">2015-04-25T19:32:25Z</dcterms:created>
  <dcterms:modified xsi:type="dcterms:W3CDTF">2020-03-03T06:26:31Z</dcterms:modified>
  <cp:category/>
</cp:coreProperties>
</file>