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47"/>
  </p:notesMasterIdLst>
  <p:handoutMasterIdLst>
    <p:handoutMasterId r:id="rId48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99" r:id="rId12"/>
    <p:sldId id="266" r:id="rId13"/>
    <p:sldId id="303" r:id="rId14"/>
    <p:sldId id="304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90" r:id="rId29"/>
    <p:sldId id="291" r:id="rId30"/>
    <p:sldId id="292" r:id="rId31"/>
    <p:sldId id="293" r:id="rId32"/>
    <p:sldId id="294" r:id="rId33"/>
    <p:sldId id="295" r:id="rId34"/>
    <p:sldId id="296" r:id="rId35"/>
    <p:sldId id="297" r:id="rId36"/>
    <p:sldId id="298" r:id="rId37"/>
    <p:sldId id="281" r:id="rId38"/>
    <p:sldId id="282" r:id="rId39"/>
    <p:sldId id="283" r:id="rId40"/>
    <p:sldId id="284" r:id="rId41"/>
    <p:sldId id="285" r:id="rId42"/>
    <p:sldId id="286" r:id="rId43"/>
    <p:sldId id="287" r:id="rId44"/>
    <p:sldId id="288" r:id="rId45"/>
    <p:sldId id="289" r:id="rId4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6pPr>
    <a:lvl7pPr marL="27432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7pPr>
    <a:lvl8pPr marL="32004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8pPr>
    <a:lvl9pPr marL="3657600" algn="l" defTabSz="457200" rtl="0" eaLnBrk="1" latinLnBrk="0" hangingPunct="1">
      <a:defRPr sz="1600" kern="1200">
        <a:solidFill>
          <a:schemeClr val="tx1"/>
        </a:solidFill>
        <a:latin typeface="Arial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3C00"/>
    <a:srgbClr val="0033CC"/>
    <a:srgbClr val="008000"/>
    <a:srgbClr val="CC99FF"/>
    <a:srgbClr val="8F0000"/>
    <a:srgbClr val="F2E5D0"/>
    <a:srgbClr val="DEF0F2"/>
    <a:srgbClr val="464646"/>
    <a:srgbClr val="99FF66"/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1114" autoAdjust="0"/>
    <p:restoredTop sz="86364" autoAdjust="0"/>
  </p:normalViewPr>
  <p:slideViewPr>
    <p:cSldViewPr>
      <p:cViewPr varScale="1">
        <p:scale>
          <a:sx n="106" d="100"/>
          <a:sy n="106" d="100"/>
        </p:scale>
        <p:origin x="184" y="10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>
      <p:cViewPr varScale="1">
        <p:scale>
          <a:sx n="180" d="100"/>
          <a:sy n="180" d="100"/>
        </p:scale>
        <p:origin x="5584" y="184"/>
      </p:cViewPr>
      <p:guideLst/>
    </p:cSldViewPr>
  </p:notesViewPr>
  <p:gridSpacing cx="91439" cy="91439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1BEC4D-AF1D-B244-858F-FC7BB69AC3F2}" type="datetimeFigureOut">
              <a:rPr lang="en-US" smtClean="0"/>
              <a:t>2/12/20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7C8AE-DEBD-E641-93E8-ED065F7FB8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7049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27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327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5E68D8E-92B9-6647-9C13-3186C5B514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35277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381000" y="990600"/>
            <a:ext cx="76200" cy="51054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sz="2400">
              <a:latin typeface="Times New Roman" charset="0"/>
            </a:endParaRP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762000" y="1371600"/>
            <a:ext cx="7696200" cy="20574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762000" y="3765550"/>
            <a:ext cx="7696200" cy="20574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000" b="1"/>
            </a:lvl1pPr>
          </a:lstStyle>
          <a:p>
            <a:fld id="{91E6F249-8D10-7240-A07E-F66CEC25290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0728" name="Group 8"/>
          <p:cNvGrpSpPr>
            <a:grpSpLocks/>
          </p:cNvGrpSpPr>
          <p:nvPr/>
        </p:nvGrpSpPr>
        <p:grpSpPr bwMode="auto">
          <a:xfrm>
            <a:off x="381000" y="304800"/>
            <a:ext cx="8391525" cy="5791200"/>
            <a:chOff x="240" y="192"/>
            <a:chExt cx="5286" cy="3648"/>
          </a:xfrm>
        </p:grpSpPr>
        <p:sp>
          <p:nvSpPr>
            <p:cNvPr id="30729" name="Rectangle 9"/>
            <p:cNvSpPr>
              <a:spLocks noChangeArrowheads="1"/>
            </p:cNvSpPr>
            <p:nvPr/>
          </p:nvSpPr>
          <p:spPr bwMode="auto">
            <a:xfrm flipV="1">
              <a:off x="5236" y="192"/>
              <a:ext cx="288" cy="2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0" name="Rectangle 10"/>
            <p:cNvSpPr>
              <a:spLocks noChangeArrowheads="1"/>
            </p:cNvSpPr>
            <p:nvPr/>
          </p:nvSpPr>
          <p:spPr bwMode="auto">
            <a:xfrm flipV="1">
              <a:off x="240" y="192"/>
              <a:ext cx="5004" cy="288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1" name="Rectangle 11"/>
            <p:cNvSpPr>
              <a:spLocks noChangeArrowheads="1"/>
            </p:cNvSpPr>
            <p:nvPr/>
          </p:nvSpPr>
          <p:spPr bwMode="auto">
            <a:xfrm flipV="1">
              <a:off x="240" y="480"/>
              <a:ext cx="500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rot="10800000"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2" name="Rectangle 12"/>
            <p:cNvSpPr>
              <a:spLocks noChangeArrowheads="1"/>
            </p:cNvSpPr>
            <p:nvPr/>
          </p:nvSpPr>
          <p:spPr bwMode="auto">
            <a:xfrm flipV="1">
              <a:off x="5242" y="480"/>
              <a:ext cx="282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30733" name="Line 13"/>
            <p:cNvSpPr>
              <a:spLocks noChangeShapeType="1"/>
            </p:cNvSpPr>
            <p:nvPr/>
          </p:nvSpPr>
          <p:spPr bwMode="auto">
            <a:xfrm flipH="1">
              <a:off x="480" y="2256"/>
              <a:ext cx="484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30734" name="Rectangle 14"/>
            <p:cNvSpPr>
              <a:spLocks noChangeArrowheads="1"/>
            </p:cNvSpPr>
            <p:nvPr/>
          </p:nvSpPr>
          <p:spPr bwMode="auto">
            <a:xfrm>
              <a:off x="240" y="192"/>
              <a:ext cx="5286" cy="364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D62B2D-F854-104A-9535-9A504E5923E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045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11163"/>
            <a:ext cx="8229600" cy="65563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552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38120" y="6248400"/>
            <a:ext cx="548679" cy="45720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F516B7F-12E3-114E-9B55-66756E9F7A1D}" type="slidenum">
              <a:rPr lang="en-US"/>
              <a:pPr/>
              <a:t>‹#›</a:t>
            </a:fld>
            <a:endParaRPr lang="en-US" dirty="0"/>
          </a:p>
        </p:txBody>
      </p:sp>
      <p:grpSp>
        <p:nvGrpSpPr>
          <p:cNvPr id="29703" name="Group 7"/>
          <p:cNvGrpSpPr>
            <a:grpSpLocks/>
          </p:cNvGrpSpPr>
          <p:nvPr/>
        </p:nvGrpSpPr>
        <p:grpSpPr bwMode="auto">
          <a:xfrm>
            <a:off x="228600" y="0"/>
            <a:ext cx="8686800" cy="1143000"/>
            <a:chOff x="176" y="96"/>
            <a:chExt cx="5472" cy="1008"/>
          </a:xfrm>
        </p:grpSpPr>
        <p:sp>
          <p:nvSpPr>
            <p:cNvPr id="29704" name="Line 8"/>
            <p:cNvSpPr>
              <a:spLocks noChangeShapeType="1"/>
            </p:cNvSpPr>
            <p:nvPr/>
          </p:nvSpPr>
          <p:spPr bwMode="auto">
            <a:xfrm flipH="1">
              <a:off x="288" y="1104"/>
              <a:ext cx="523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705" name="Rectangle 9"/>
            <p:cNvSpPr>
              <a:spLocks noChangeArrowheads="1"/>
            </p:cNvSpPr>
            <p:nvPr/>
          </p:nvSpPr>
          <p:spPr bwMode="auto">
            <a:xfrm>
              <a:off x="5504" y="96"/>
              <a:ext cx="144" cy="144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176" y="96"/>
              <a:ext cx="5326" cy="144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7" name="Rectangle 11"/>
            <p:cNvSpPr>
              <a:spLocks noChangeArrowheads="1"/>
            </p:cNvSpPr>
            <p:nvPr/>
          </p:nvSpPr>
          <p:spPr bwMode="auto">
            <a:xfrm>
              <a:off x="176" y="240"/>
              <a:ext cx="5326" cy="88"/>
            </a:xfrm>
            <a:prstGeom prst="rect">
              <a:avLst/>
            </a:prstGeom>
            <a:solidFill>
              <a:schemeClr val="bg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  <p:sp>
          <p:nvSpPr>
            <p:cNvPr id="29708" name="Rectangle 12"/>
            <p:cNvSpPr>
              <a:spLocks noChangeArrowheads="1"/>
            </p:cNvSpPr>
            <p:nvPr/>
          </p:nvSpPr>
          <p:spPr bwMode="auto">
            <a:xfrm>
              <a:off x="5504" y="241"/>
              <a:ext cx="144" cy="86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endParaRPr lang="en-US" sz="2400">
                <a:latin typeface="Times New Roman" charset="0"/>
              </a:endParaRPr>
            </a:p>
          </p:txBody>
        </p:sp>
      </p:grpSp>
      <p:pic>
        <p:nvPicPr>
          <p:cNvPr id="29709" name="Picture 13" descr="SJSU-log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713" y="6172200"/>
            <a:ext cx="639762" cy="60642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 userDrawn="1"/>
        </p:nvSpPr>
        <p:spPr>
          <a:xfrm>
            <a:off x="1097318" y="6263609"/>
            <a:ext cx="180049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/>
              <a:t>Computer</a:t>
            </a:r>
            <a:r>
              <a:rPr lang="en-US" sz="1000" baseline="0" dirty="0"/>
              <a:t> Engineering Dept.</a:t>
            </a:r>
          </a:p>
          <a:p>
            <a:r>
              <a:rPr lang="en-US" sz="1000" baseline="0" dirty="0"/>
              <a:t>Spring 2020: February 13</a:t>
            </a:r>
            <a:endParaRPr lang="en-US" sz="1000" dirty="0"/>
          </a:p>
        </p:txBody>
      </p:sp>
      <p:sp>
        <p:nvSpPr>
          <p:cNvPr id="15" name="TextBox 14"/>
          <p:cNvSpPr txBox="1"/>
          <p:nvPr userDrawn="1"/>
        </p:nvSpPr>
        <p:spPr>
          <a:xfrm>
            <a:off x="3328239" y="6263609"/>
            <a:ext cx="27655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000" dirty="0"/>
              <a:t>CMPE 280: Web UI Design</a:t>
            </a:r>
            <a:r>
              <a:rPr lang="en-US" sz="1000" baseline="0" dirty="0"/>
              <a:t> and Development</a:t>
            </a:r>
            <a:br>
              <a:rPr lang="en-US" sz="1000" baseline="0" dirty="0"/>
            </a:br>
            <a:r>
              <a:rPr lang="en-US" sz="1000" baseline="0" dirty="0"/>
              <a:t>© R. Mak</a:t>
            </a:r>
            <a:endParaRPr lang="en-US" sz="10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2pPr>
      <a:lvl3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3pPr>
      <a:lvl4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4pPr>
      <a:lvl5pPr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469900" indent="-469900" algn="l" rtl="0" fontAlgn="base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charset="0"/>
        <a:buChar char="o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2400">
          <a:solidFill>
            <a:schemeClr val="tx1"/>
          </a:solidFill>
          <a:latin typeface="+mn-lt"/>
          <a:ea typeface="+mn-ea"/>
        </a:defRPr>
      </a:lvl2pPr>
      <a:lvl3pPr marL="1377950" indent="-468313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0"/>
        <a:buChar char="o"/>
        <a:defRPr sz="2000">
          <a:solidFill>
            <a:schemeClr val="tx1"/>
          </a:solidFill>
          <a:latin typeface="+mn-lt"/>
          <a:ea typeface="+mn-ea"/>
        </a:defRPr>
      </a:lvl3pPr>
      <a:lvl4pPr marL="1827213" indent="-4381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charset="0"/>
        <a:buChar char="n"/>
        <a:defRPr sz="1600">
          <a:solidFill>
            <a:schemeClr val="tx1"/>
          </a:solidFill>
          <a:latin typeface="+mn-lt"/>
          <a:ea typeface="+mn-ea"/>
        </a:defRPr>
      </a:lvl4pPr>
      <a:lvl5pPr marL="22971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o"/>
        <a:defRPr sz="12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cs.sjsu.edu/~mak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/>
              <a:t>CMPE 280</a:t>
            </a:r>
            <a:br>
              <a:rPr lang="en-US" sz="3200" dirty="0"/>
            </a:br>
            <a:r>
              <a:rPr lang="en-US" sz="3200" dirty="0"/>
              <a:t>Web UI Design and Development</a:t>
            </a:r>
            <a:br>
              <a:rPr lang="en-US" sz="3600" dirty="0"/>
            </a:br>
            <a:r>
              <a:rPr lang="en-US" sz="2400" dirty="0"/>
              <a:t>February 13 Class Meeting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>
              <a:lnSpc>
                <a:spcPct val="90000"/>
              </a:lnSpc>
            </a:pPr>
            <a:r>
              <a:rPr lang="en-US" dirty="0"/>
              <a:t>Department of Computer Engineering</a:t>
            </a:r>
            <a:br>
              <a:rPr lang="en-US" dirty="0"/>
            </a:br>
            <a:r>
              <a:rPr lang="en-US" dirty="0"/>
              <a:t>San Jose State University</a:t>
            </a:r>
            <a:br>
              <a:rPr lang="en-US" dirty="0"/>
            </a:br>
            <a:br>
              <a:rPr lang="en-US" sz="1200" dirty="0"/>
            </a:br>
            <a:r>
              <a:rPr lang="en-US" dirty="0"/>
              <a:t>Spring 2020</a:t>
            </a:r>
            <a:br>
              <a:rPr lang="en-US" dirty="0"/>
            </a:br>
            <a:r>
              <a:rPr lang="en-US" dirty="0"/>
              <a:t>Instructor: Ron Mak</a:t>
            </a:r>
          </a:p>
          <a:p>
            <a:pPr algn="ctr">
              <a:lnSpc>
                <a:spcPct val="90000"/>
              </a:lnSpc>
            </a:pPr>
            <a:r>
              <a:rPr lang="en-US" dirty="0">
                <a:hlinkClick r:id="rId2"/>
              </a:rPr>
              <a:t>www.cs.sjsu.edu/~mak</a:t>
            </a:r>
            <a:endParaRPr lang="en-US" dirty="0"/>
          </a:p>
        </p:txBody>
      </p:sp>
      <p:pic>
        <p:nvPicPr>
          <p:cNvPr id="2053" name="Picture 5" descr="sjsu_logo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32638" y="4591050"/>
            <a:ext cx="1096962" cy="103187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91E6F249-8D10-7240-A07E-F66CEC252905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Picture 6" descr="Screen Shot 2015-08-23 at 4.03.00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914440" y="4617707"/>
            <a:ext cx="878610" cy="1188707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Validation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68209"/>
          </a:xfrm>
        </p:spPr>
        <p:txBody>
          <a:bodyPr/>
          <a:lstStyle/>
          <a:p>
            <a:r>
              <a:rPr lang="en-US" dirty="0"/>
              <a:t>A key use of JavaScript code is </a:t>
            </a:r>
            <a:r>
              <a:rPr lang="en-US" dirty="0">
                <a:solidFill>
                  <a:srgbClr val="B23C00"/>
                </a:solidFill>
              </a:rPr>
              <a:t>input validation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On the client side, validate user input </a:t>
            </a:r>
            <a:br>
              <a:rPr lang="en-US" dirty="0"/>
            </a:br>
            <a:r>
              <a:rPr lang="en-US" dirty="0"/>
              <a:t>in form fields </a:t>
            </a:r>
            <a:r>
              <a:rPr lang="en-US" dirty="0">
                <a:solidFill>
                  <a:srgbClr val="B23C00"/>
                </a:solidFill>
              </a:rPr>
              <a:t>before</a:t>
            </a:r>
            <a:r>
              <a:rPr lang="en-US" dirty="0"/>
              <a:t> the values </a:t>
            </a:r>
            <a:br>
              <a:rPr lang="en-US" dirty="0"/>
            </a:br>
            <a:r>
              <a:rPr lang="en-US" dirty="0"/>
              <a:t>are submitted to the server side.</a:t>
            </a:r>
          </a:p>
          <a:p>
            <a:pPr lvl="4"/>
            <a:endParaRPr lang="en-US" dirty="0"/>
          </a:p>
          <a:p>
            <a:r>
              <a:rPr lang="en-US" dirty="0"/>
              <a:t>The result is much more </a:t>
            </a:r>
            <a:r>
              <a:rPr lang="en-US" dirty="0">
                <a:solidFill>
                  <a:srgbClr val="B23C00"/>
                </a:solidFill>
              </a:rPr>
              <a:t>responsive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and </a:t>
            </a:r>
            <a:r>
              <a:rPr lang="en-US" dirty="0">
                <a:solidFill>
                  <a:srgbClr val="B23C00"/>
                </a:solidFill>
              </a:rPr>
              <a:t>interactive</a:t>
            </a:r>
            <a:r>
              <a:rPr lang="en-US" dirty="0"/>
              <a:t> web pages.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1047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Validation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4968209"/>
          </a:xfrm>
        </p:spPr>
        <p:txBody>
          <a:bodyPr/>
          <a:lstStyle/>
          <a:p>
            <a:r>
              <a:rPr lang="en-US" dirty="0"/>
              <a:t>Inefficient:</a:t>
            </a:r>
          </a:p>
          <a:p>
            <a:pPr lvl="1"/>
            <a:r>
              <a:rPr lang="en-US" dirty="0"/>
              <a:t>The user enters form data at the browser </a:t>
            </a:r>
            <a:br>
              <a:rPr lang="en-US" dirty="0"/>
            </a:br>
            <a:r>
              <a:rPr lang="en-US" dirty="0"/>
              <a:t>and presses the Submit button.</a:t>
            </a:r>
          </a:p>
          <a:p>
            <a:pPr lvl="1"/>
            <a:r>
              <a:rPr lang="en-US" dirty="0"/>
              <a:t>The form data flows across the Internet </a:t>
            </a:r>
            <a:br>
              <a:rPr lang="en-US" dirty="0"/>
            </a:br>
            <a:r>
              <a:rPr lang="en-US" dirty="0"/>
              <a:t>as an HTTP request to the web server.</a:t>
            </a:r>
          </a:p>
          <a:p>
            <a:pPr lvl="1"/>
            <a:r>
              <a:rPr lang="en-US" dirty="0"/>
              <a:t>Server-side code running in the web server </a:t>
            </a:r>
            <a:br>
              <a:rPr lang="en-US" dirty="0"/>
            </a:br>
            <a:r>
              <a:rPr lang="en-US" dirty="0"/>
              <a:t>checks the user input and discovers errors.</a:t>
            </a:r>
          </a:p>
          <a:p>
            <a:pPr lvl="1"/>
            <a:r>
              <a:rPr lang="en-US" dirty="0"/>
              <a:t>The server-side code generates a new HTML page containing error messages as the HTTP response.</a:t>
            </a:r>
          </a:p>
          <a:p>
            <a:pPr lvl="1"/>
            <a:r>
              <a:rPr lang="en-US" dirty="0"/>
              <a:t>The user’s browser renders the new HTML page containing the error messages for the user to see.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786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Validation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4968209"/>
          </a:xfrm>
        </p:spPr>
        <p:txBody>
          <a:bodyPr/>
          <a:lstStyle/>
          <a:p>
            <a:r>
              <a:rPr lang="en-US" dirty="0"/>
              <a:t>Too much network traffic!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The user experiences a delay between </a:t>
            </a:r>
            <a:br>
              <a:rPr lang="en-US" dirty="0"/>
            </a:br>
            <a:r>
              <a:rPr lang="en-US" dirty="0"/>
              <a:t>submitting the form and getting error messages.</a:t>
            </a:r>
          </a:p>
          <a:p>
            <a:pPr lvl="1"/>
            <a:r>
              <a:rPr lang="en-US" dirty="0"/>
              <a:t>Poor </a:t>
            </a:r>
            <a:r>
              <a:rPr lang="en-US" dirty="0">
                <a:solidFill>
                  <a:srgbClr val="B23C00"/>
                </a:solidFill>
              </a:rPr>
              <a:t>user experience (UX)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A better idea</a:t>
            </a:r>
          </a:p>
          <a:p>
            <a:pPr lvl="4"/>
            <a:endParaRPr lang="en-US" dirty="0"/>
          </a:p>
          <a:p>
            <a:pPr lvl="1"/>
            <a:r>
              <a:rPr lang="en-US" dirty="0"/>
              <a:t>Get the browser to validate the user input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before</a:t>
            </a:r>
            <a:r>
              <a:rPr lang="en-US" dirty="0"/>
              <a:t> sending the form data to the web server.</a:t>
            </a:r>
          </a:p>
          <a:p>
            <a:pPr lvl="1"/>
            <a:r>
              <a:rPr lang="en-US" dirty="0"/>
              <a:t>If there are errors, they’re </a:t>
            </a:r>
            <a:r>
              <a:rPr lang="en-US" dirty="0">
                <a:solidFill>
                  <a:srgbClr val="B23C00"/>
                </a:solidFill>
              </a:rPr>
              <a:t>caught by the browser</a:t>
            </a:r>
            <a:r>
              <a:rPr lang="en-US" dirty="0"/>
              <a:t>, saving the time and expense of a round trip to the web server and back.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453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1A359B-D993-5047-9C67-275B03064F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Form with Input Validation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691510-4A55-004F-A023-00DFE2B62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8AFE318-8BE6-884D-A868-28A4EE190238}"/>
              </a:ext>
            </a:extLst>
          </p:cNvPr>
          <p:cNvSpPr txBox="1"/>
          <p:nvPr/>
        </p:nvSpPr>
        <p:spPr>
          <a:xfrm>
            <a:off x="2011042" y="1425945"/>
            <a:ext cx="5121915" cy="452431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&lt;form action = "/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some_url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 method="post"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</a:t>
            </a:r>
            <a:r>
              <a:rPr lang="en-US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onsubmit</a:t>
            </a:r>
            <a:r>
              <a:rPr lang="en-US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="return validate()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&lt;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fieldset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&lt;legend&gt;User input&lt;/legend&gt;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&lt;label&gt;Name:&lt;/label&gt;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&lt;input type = "text"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value = ""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id = "name" /&gt;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&lt;label&gt;Phone number:&lt;/label&gt;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&lt;input type = "text"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value = "(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nnn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nnn-nnnn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id = "phone" /&gt;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&lt;label&gt;Email address:&lt;/label&gt;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&lt;input type = "text"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id = "email" /&gt;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&lt;input type = "submit" /&gt;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&lt;/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fieldset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&lt;/form&gt;</a:t>
            </a:r>
          </a:p>
        </p:txBody>
      </p:sp>
    </p:spTree>
    <p:extLst>
      <p:ext uri="{BB962C8B-B14F-4D97-AF65-F5344CB8AC3E}">
        <p14:creationId xmlns:p14="http://schemas.microsoft.com/office/powerpoint/2010/main" val="6801461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6888E1-4349-5941-830E-2D741B693C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 Validation Function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16EE0C-F1EB-834C-AAB4-CD95148C64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D62B2D-F854-104A-9535-9A504E5923E0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04A7B68-3B17-544F-91B5-4D7433495110}"/>
              </a:ext>
            </a:extLst>
          </p:cNvPr>
          <p:cNvSpPr txBox="1"/>
          <p:nvPr/>
        </p:nvSpPr>
        <p:spPr>
          <a:xfrm>
            <a:off x="365806" y="1234464"/>
            <a:ext cx="6091732" cy="547842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&lt;script type = "text/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javascript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"&gt;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function 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validate()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name 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("name").value;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phone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("phone").value;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email =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("email").value;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errors = "";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 == ""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errors += "Missing name.\n";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}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phoneRE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/^\(\d{3}\) *\d{3}-\d{4}$/;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phone.match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phoneRE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))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errors += "Invalid phone number. " +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"Example: (999) 999-9999\n";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} 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emailRE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/^.+@.+\..{2,4}$/;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!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email.match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1400" b="1" dirty="0" err="1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emailRE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errors += "Invalid email address. " +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"Should be </a:t>
            </a:r>
            <a:r>
              <a:rPr lang="en-US" sz="14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xxxxx@xxxxx.xxx</a:t>
            </a:r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\n";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} 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...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89B53A3-E1BF-074A-A5D3-A8DD28352C47}"/>
              </a:ext>
            </a:extLst>
          </p:cNvPr>
          <p:cNvSpPr txBox="1"/>
          <p:nvPr/>
        </p:nvSpPr>
        <p:spPr>
          <a:xfrm>
            <a:off x="5852146" y="3429000"/>
            <a:ext cx="3084499" cy="224676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...</a:t>
            </a:r>
          </a:p>
          <a:p>
            <a:endParaRPr lang="en-US" sz="1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if (errors != "") {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alert(errors);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false;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else </a:t>
            </a:r>
            <a:r>
              <a:rPr lang="en-US" sz="1400" b="1" dirty="0">
                <a:solidFill>
                  <a:srgbClr val="B23C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 true;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r>
              <a:rPr lang="en-US" sz="14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&lt;/script&gt;</a:t>
            </a:r>
          </a:p>
          <a:p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882652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Validate Non-Empty 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773673"/>
          </a:xfrm>
        </p:spPr>
        <p:txBody>
          <a:bodyPr/>
          <a:lstStyle/>
          <a:p>
            <a:r>
              <a:rPr lang="en-US" dirty="0"/>
              <a:t>HTML: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lvl="5"/>
            <a:endParaRPr lang="en-US" dirty="0"/>
          </a:p>
          <a:p>
            <a:r>
              <a:rPr lang="en-US" dirty="0"/>
              <a:t>JavaScript: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194586" y="1965976"/>
            <a:ext cx="3416846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&lt;label&gt;Name&lt;/label&gt;</a:t>
            </a:r>
          </a:p>
          <a:p>
            <a:r>
              <a:rPr lang="en-US" sz="2000" b="1" dirty="0">
                <a:latin typeface="Courier New"/>
                <a:cs typeface="Courier New"/>
              </a:rPr>
              <a:t>&lt;input type = "text"</a:t>
            </a:r>
          </a:p>
          <a:p>
            <a:r>
              <a:rPr lang="fi-FI" sz="2000" b="1" dirty="0">
                <a:latin typeface="Courier New"/>
                <a:cs typeface="Courier New"/>
              </a:rPr>
              <a:t>       </a:t>
            </a:r>
            <a:r>
              <a:rPr lang="fi-FI" sz="2000" b="1" dirty="0" err="1">
                <a:latin typeface="Courier New"/>
                <a:cs typeface="Courier New"/>
              </a:rPr>
              <a:t>value</a:t>
            </a:r>
            <a:r>
              <a:rPr lang="fi-FI" sz="2000" b="1" dirty="0">
                <a:latin typeface="Courier New"/>
                <a:cs typeface="Courier New"/>
              </a:rPr>
              <a:t> = ""</a:t>
            </a:r>
          </a:p>
          <a:p>
            <a:r>
              <a:rPr lang="de-DE" sz="2000" b="1" dirty="0">
                <a:latin typeface="Courier New"/>
                <a:cs typeface="Courier New"/>
              </a:rPr>
              <a:t>       </a:t>
            </a:r>
            <a:r>
              <a:rPr lang="de-DE" sz="2000" b="1" dirty="0" err="1">
                <a:latin typeface="Courier New"/>
                <a:cs typeface="Courier New"/>
              </a:rPr>
              <a:t>id</a:t>
            </a:r>
            <a:r>
              <a:rPr lang="de-DE" sz="2000" b="1" dirty="0">
                <a:latin typeface="Courier New"/>
                <a:cs typeface="Courier New"/>
              </a:rPr>
              <a:t> = "</a:t>
            </a:r>
            <a:r>
              <a:rPr lang="de-DE" sz="2000" b="1" dirty="0" err="1">
                <a:solidFill>
                  <a:srgbClr val="008000"/>
                </a:solidFill>
                <a:latin typeface="Courier New"/>
                <a:cs typeface="Courier New"/>
              </a:rPr>
              <a:t>name</a:t>
            </a:r>
            <a:r>
              <a:rPr lang="de-DE" sz="2000" b="1" dirty="0">
                <a:latin typeface="Courier New"/>
                <a:cs typeface="Courier New"/>
              </a:rPr>
              <a:t>" /&gt;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56320" y="4242117"/>
            <a:ext cx="7264679" cy="1631216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name</a:t>
            </a:r>
            <a:r>
              <a:rPr lang="en-US" sz="2000" b="1" dirty="0">
                <a:latin typeface="Courier New"/>
                <a:cs typeface="Courier New"/>
              </a:rPr>
              <a:t> = </a:t>
            </a:r>
            <a:r>
              <a:rPr lang="en-US" sz="2000" b="1" dirty="0" err="1">
                <a:latin typeface="Courier New"/>
                <a:cs typeface="Courier New"/>
              </a:rPr>
              <a:t>document.getElementById</a:t>
            </a:r>
            <a:r>
              <a:rPr lang="en-US" sz="2000" b="1" dirty="0">
                <a:latin typeface="Courier New"/>
                <a:cs typeface="Courier New"/>
              </a:rPr>
              <a:t>("</a:t>
            </a:r>
            <a:r>
              <a:rPr lang="en-US" sz="2000" b="1" dirty="0">
                <a:solidFill>
                  <a:srgbClr val="008000"/>
                </a:solidFill>
                <a:latin typeface="Courier New"/>
                <a:cs typeface="Courier New"/>
              </a:rPr>
              <a:t>name</a:t>
            </a:r>
            <a:r>
              <a:rPr lang="en-US" sz="2000" b="1" dirty="0">
                <a:latin typeface="Courier New"/>
                <a:cs typeface="Courier New"/>
              </a:rPr>
              <a:t>").value;</a:t>
            </a:r>
          </a:p>
          <a:p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if (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name == ""</a:t>
            </a:r>
            <a:r>
              <a:rPr lang="en-US" sz="2000" b="1" dirty="0">
                <a:latin typeface="Courier New"/>
                <a:cs typeface="Courier New"/>
              </a:rPr>
              <a:t>) {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errors += "Missing name.\n";</a:t>
            </a:r>
          </a:p>
          <a:p>
            <a:r>
              <a:rPr lang="en-US" sz="2000" b="1" dirty="0">
                <a:latin typeface="Courier New"/>
                <a:cs typeface="Courier New"/>
              </a:rPr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891083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89" y="411163"/>
            <a:ext cx="4571950" cy="655637"/>
          </a:xfrm>
        </p:spPr>
        <p:txBody>
          <a:bodyPr/>
          <a:lstStyle/>
          <a:p>
            <a:pPr algn="l"/>
            <a:r>
              <a:rPr lang="en-US" sz="2400" dirty="0"/>
              <a:t>JavaScript </a:t>
            </a:r>
            <a:br>
              <a:rPr lang="en-US" sz="2400" dirty="0"/>
            </a:br>
            <a:r>
              <a:rPr lang="en-US" sz="2400" dirty="0"/>
              <a:t>Regular Expressions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8" name="Picture 7" descr="Screen Shot 2015-02-25 at 6.37.0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8976" y="320074"/>
            <a:ext cx="4237854" cy="648224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496857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Validate Phone Number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590795"/>
          </a:xfrm>
        </p:spPr>
        <p:txBody>
          <a:bodyPr/>
          <a:lstStyle/>
          <a:p>
            <a:r>
              <a:rPr lang="en-US" dirty="0"/>
              <a:t>HTML: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JavaScript: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011708" y="1874537"/>
            <a:ext cx="4955979" cy="1323439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&lt;label&gt;Phone number&lt;/label&gt;</a:t>
            </a:r>
          </a:p>
          <a:p>
            <a:r>
              <a:rPr lang="en-US" sz="2000" b="1" dirty="0">
                <a:latin typeface="Courier New"/>
                <a:cs typeface="Courier New"/>
              </a:rPr>
              <a:t>&lt;input type = "text"</a:t>
            </a:r>
          </a:p>
          <a:p>
            <a:r>
              <a:rPr lang="fi-FI" sz="2000" b="1" dirty="0">
                <a:latin typeface="Courier New"/>
                <a:cs typeface="Courier New"/>
              </a:rPr>
              <a:t>       </a:t>
            </a:r>
            <a:r>
              <a:rPr lang="fi-FI" sz="2000" b="1" dirty="0" err="1">
                <a:latin typeface="Courier New"/>
                <a:cs typeface="Courier New"/>
              </a:rPr>
              <a:t>value</a:t>
            </a:r>
            <a:r>
              <a:rPr lang="fi-FI" sz="2000" b="1" dirty="0">
                <a:latin typeface="Courier New"/>
                <a:cs typeface="Courier New"/>
              </a:rPr>
              <a:t> = "(</a:t>
            </a:r>
            <a:r>
              <a:rPr lang="fi-FI" sz="2000" b="1" dirty="0" err="1">
                <a:latin typeface="Courier New"/>
                <a:cs typeface="Courier New"/>
              </a:rPr>
              <a:t>nnn</a:t>
            </a:r>
            <a:r>
              <a:rPr lang="fi-FI" sz="2000" b="1" dirty="0">
                <a:latin typeface="Courier New"/>
                <a:cs typeface="Courier New"/>
              </a:rPr>
              <a:t>) </a:t>
            </a:r>
            <a:r>
              <a:rPr lang="fi-FI" sz="2000" b="1" dirty="0" err="1">
                <a:latin typeface="Courier New"/>
                <a:cs typeface="Courier New"/>
              </a:rPr>
              <a:t>nnn-nnnn</a:t>
            </a:r>
            <a:r>
              <a:rPr lang="fi-FI" sz="2000" b="1" dirty="0">
                <a:latin typeface="Courier New"/>
                <a:cs typeface="Courier New"/>
              </a:rPr>
              <a:t>"</a:t>
            </a:r>
          </a:p>
          <a:p>
            <a:r>
              <a:rPr lang="fr-FR" sz="2000" b="1" dirty="0">
                <a:latin typeface="Courier New"/>
                <a:cs typeface="Courier New"/>
              </a:rPr>
              <a:t>       id = "</a:t>
            </a:r>
            <a:r>
              <a:rPr lang="fr-FR" sz="2000" b="1" dirty="0">
                <a:solidFill>
                  <a:srgbClr val="00B050"/>
                </a:solidFill>
                <a:latin typeface="Courier New"/>
                <a:cs typeface="Courier New"/>
              </a:rPr>
              <a:t>phone</a:t>
            </a:r>
            <a:r>
              <a:rPr lang="fr-FR" sz="2000" b="1" dirty="0">
                <a:latin typeface="Courier New"/>
                <a:cs typeface="Courier New"/>
              </a:rPr>
              <a:t>" /&gt;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3001" y="3886195"/>
            <a:ext cx="7418593" cy="2246769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phone = </a:t>
            </a:r>
            <a:r>
              <a:rPr lang="en-US" sz="2000" b="1" dirty="0" err="1">
                <a:latin typeface="Courier New"/>
                <a:cs typeface="Courier New"/>
              </a:rPr>
              <a:t>document.getElementById</a:t>
            </a:r>
            <a:r>
              <a:rPr lang="en-US" sz="2000" b="1" dirty="0">
                <a:latin typeface="Courier New"/>
                <a:cs typeface="Courier New"/>
              </a:rPr>
              <a:t>("</a:t>
            </a:r>
            <a:r>
              <a:rPr lang="en-US" sz="2000" b="1" dirty="0">
                <a:solidFill>
                  <a:srgbClr val="00B050"/>
                </a:solidFill>
                <a:latin typeface="Courier New"/>
                <a:cs typeface="Courier New"/>
              </a:rPr>
              <a:t>phone</a:t>
            </a:r>
            <a:r>
              <a:rPr lang="en-US" sz="2000" b="1" dirty="0">
                <a:latin typeface="Courier New"/>
                <a:cs typeface="Courier New"/>
              </a:rPr>
              <a:t>").value;</a:t>
            </a:r>
            <a:endParaRPr lang="fr-FR" sz="2000" b="1" dirty="0">
              <a:latin typeface="Courier New"/>
              <a:cs typeface="Courier New"/>
            </a:endParaRPr>
          </a:p>
          <a:p>
            <a:endParaRPr lang="fr-FR" sz="2000" b="1" dirty="0">
              <a:latin typeface="Courier New"/>
              <a:cs typeface="Courier New"/>
            </a:endParaRPr>
          </a:p>
          <a:p>
            <a:r>
              <a:rPr lang="fr-FR" sz="2000" b="1" dirty="0" err="1">
                <a:latin typeface="Courier New"/>
                <a:cs typeface="Courier New"/>
              </a:rPr>
              <a:t>phoneRE</a:t>
            </a:r>
            <a:r>
              <a:rPr lang="fr-FR" sz="2000" b="1" dirty="0">
                <a:latin typeface="Courier New"/>
                <a:cs typeface="Courier New"/>
              </a:rPr>
              <a:t> = </a:t>
            </a:r>
            <a:r>
              <a:rPr lang="fr-FR" sz="2000" b="1" dirty="0">
                <a:solidFill>
                  <a:srgbClr val="008000"/>
                </a:solidFill>
                <a:latin typeface="Courier New"/>
                <a:cs typeface="Courier New"/>
              </a:rPr>
              <a:t>/</a:t>
            </a:r>
            <a:r>
              <a:rPr lang="fr-FR" sz="2000" b="1" dirty="0">
                <a:solidFill>
                  <a:srgbClr val="B23300"/>
                </a:solidFill>
                <a:latin typeface="Courier New"/>
                <a:cs typeface="Courier New"/>
              </a:rPr>
              <a:t>^\(\d{3}\) *\d{3}-\d{4}$</a:t>
            </a:r>
            <a:r>
              <a:rPr lang="fr-FR" sz="2000" b="1" dirty="0">
                <a:solidFill>
                  <a:srgbClr val="008000"/>
                </a:solidFill>
                <a:latin typeface="Courier New"/>
                <a:cs typeface="Courier New"/>
              </a:rPr>
              <a:t>/</a:t>
            </a:r>
            <a:r>
              <a:rPr lang="fr-FR" sz="2000" b="1" dirty="0">
                <a:latin typeface="Courier New"/>
                <a:cs typeface="Courier New"/>
              </a:rPr>
              <a:t>;</a:t>
            </a:r>
          </a:p>
          <a:p>
            <a:r>
              <a:rPr lang="fr-FR" sz="2000" b="1" dirty="0">
                <a:latin typeface="Courier New"/>
                <a:cs typeface="Courier New"/>
              </a:rPr>
              <a:t>if (</a:t>
            </a:r>
            <a:r>
              <a:rPr lang="fr-FR" sz="2000" b="1" dirty="0">
                <a:solidFill>
                  <a:srgbClr val="B23C00"/>
                </a:solidFill>
                <a:latin typeface="Courier New"/>
                <a:cs typeface="Courier New"/>
              </a:rPr>
              <a:t>!</a:t>
            </a:r>
            <a:r>
              <a:rPr lang="fr-FR" sz="2000" b="1" dirty="0" err="1">
                <a:solidFill>
                  <a:srgbClr val="B23300"/>
                </a:solidFill>
                <a:latin typeface="Courier New"/>
                <a:cs typeface="Courier New"/>
              </a:rPr>
              <a:t>phone.match</a:t>
            </a:r>
            <a:r>
              <a:rPr lang="fr-FR" sz="2000" b="1" dirty="0">
                <a:solidFill>
                  <a:srgbClr val="B23C00"/>
                </a:solidFill>
                <a:latin typeface="Courier New"/>
                <a:cs typeface="Courier New"/>
              </a:rPr>
              <a:t>(</a:t>
            </a:r>
            <a:r>
              <a:rPr lang="fr-FR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phoneRE</a:t>
            </a:r>
            <a:r>
              <a:rPr lang="fr-FR" sz="2000" b="1" dirty="0">
                <a:solidFill>
                  <a:srgbClr val="B23C00"/>
                </a:solidFill>
                <a:latin typeface="Courier New"/>
                <a:cs typeface="Courier New"/>
              </a:rPr>
              <a:t>)</a:t>
            </a:r>
            <a:r>
              <a:rPr lang="fr-FR" sz="2000" b="1" dirty="0">
                <a:latin typeface="Courier New"/>
                <a:cs typeface="Courier New"/>
              </a:rPr>
              <a:t>) {</a:t>
            </a:r>
          </a:p>
          <a:p>
            <a:r>
              <a:rPr lang="fr-FR" sz="2000" b="1" dirty="0">
                <a:latin typeface="Courier New"/>
                <a:cs typeface="Courier New"/>
              </a:rPr>
              <a:t>    </a:t>
            </a:r>
            <a:r>
              <a:rPr lang="fr-FR" sz="2000" b="1" dirty="0" err="1">
                <a:latin typeface="Courier New"/>
                <a:cs typeface="Courier New"/>
              </a:rPr>
              <a:t>errors</a:t>
            </a:r>
            <a:r>
              <a:rPr lang="fr-FR" sz="2000" b="1" dirty="0">
                <a:latin typeface="Courier New"/>
                <a:cs typeface="Courier New"/>
              </a:rPr>
              <a:t> += "</a:t>
            </a:r>
            <a:r>
              <a:rPr lang="fr-FR" sz="2000" b="1" dirty="0" err="1">
                <a:latin typeface="Courier New"/>
                <a:cs typeface="Courier New"/>
              </a:rPr>
              <a:t>Invalid</a:t>
            </a:r>
            <a:r>
              <a:rPr lang="fr-FR" sz="2000" b="1" dirty="0">
                <a:latin typeface="Courier New"/>
                <a:cs typeface="Courier New"/>
              </a:rPr>
              <a:t> phone </a:t>
            </a:r>
            <a:r>
              <a:rPr lang="fr-FR" sz="2000" b="1" dirty="0" err="1">
                <a:latin typeface="Courier New"/>
                <a:cs typeface="Courier New"/>
              </a:rPr>
              <a:t>number</a:t>
            </a:r>
            <a:r>
              <a:rPr lang="fr-FR" sz="2000" b="1" dirty="0">
                <a:latin typeface="Courier New"/>
                <a:cs typeface="Courier New"/>
              </a:rPr>
              <a:t>. " +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       "Example: (999) 999-9999\n";</a:t>
            </a:r>
          </a:p>
          <a:p>
            <a:r>
              <a:rPr lang="en-US" sz="2000" b="1" dirty="0">
                <a:latin typeface="Courier New"/>
                <a:cs typeface="Courier New"/>
              </a:rPr>
              <a:t>}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57769" y="4251951"/>
            <a:ext cx="2211864" cy="923330"/>
          </a:xfrm>
          <a:prstGeom prst="rect">
            <a:avLst/>
          </a:prstGeom>
          <a:solidFill>
            <a:srgbClr val="FFFFC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dirty="0">
                <a:solidFill>
                  <a:srgbClr val="0033CC"/>
                </a:solidFill>
              </a:rPr>
              <a:t>JavaScript quotes</a:t>
            </a:r>
          </a:p>
          <a:p>
            <a:r>
              <a:rPr lang="en-US" sz="1800" dirty="0">
                <a:solidFill>
                  <a:srgbClr val="B23C00"/>
                </a:solidFill>
              </a:rPr>
              <a:t>regular expressions</a:t>
            </a:r>
          </a:p>
          <a:p>
            <a:r>
              <a:rPr lang="en-US" sz="1800" dirty="0">
                <a:solidFill>
                  <a:srgbClr val="0033CC"/>
                </a:solidFill>
              </a:rPr>
              <a:t>with the forward </a:t>
            </a:r>
            <a:r>
              <a:rPr lang="en-US" sz="18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sz="1800" dirty="0">
                <a:solidFill>
                  <a:srgbClr val="0033CC"/>
                </a:solidFill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144115" y="2984107"/>
            <a:ext cx="254268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validatation</a:t>
            </a:r>
            <a:r>
              <a:rPr lang="en-US" dirty="0">
                <a:solidFill>
                  <a:srgbClr val="FFFF00"/>
                </a:solidFill>
              </a:rPr>
              <a:t>/validate1.html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217902" y="5989292"/>
            <a:ext cx="254268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validatation</a:t>
            </a:r>
            <a:r>
              <a:rPr lang="en-US" dirty="0">
                <a:solidFill>
                  <a:srgbClr val="FFFF00"/>
                </a:solidFill>
              </a:rPr>
              <a:t>/validate1.html</a:t>
            </a:r>
          </a:p>
        </p:txBody>
      </p:sp>
    </p:spTree>
    <p:extLst>
      <p:ext uri="{BB962C8B-B14F-4D97-AF65-F5344CB8AC3E}">
        <p14:creationId xmlns:p14="http://schemas.microsoft.com/office/powerpoint/2010/main" val="95551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Validate Phone Number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45" y="2176056"/>
            <a:ext cx="81881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dirty="0">
                <a:latin typeface="Courier New"/>
                <a:cs typeface="Courier New"/>
              </a:rPr>
              <a:t>/</a:t>
            </a:r>
            <a:r>
              <a:rPr lang="fr-FR" sz="4000" b="1" dirty="0">
                <a:solidFill>
                  <a:srgbClr val="008000"/>
                </a:solidFill>
                <a:latin typeface="Courier New"/>
                <a:cs typeface="Courier New"/>
              </a:rPr>
              <a:t>^</a:t>
            </a:r>
            <a:r>
              <a:rPr lang="fr-FR" sz="4000" b="1" dirty="0">
                <a:solidFill>
                  <a:srgbClr val="B23C00"/>
                </a:solidFill>
                <a:latin typeface="Courier New"/>
                <a:cs typeface="Courier New"/>
              </a:rPr>
              <a:t>\(</a:t>
            </a:r>
            <a:r>
              <a:rPr lang="fr-FR" sz="4000" b="1" dirty="0">
                <a:solidFill>
                  <a:srgbClr val="0033CC"/>
                </a:solidFill>
                <a:latin typeface="Courier New"/>
                <a:cs typeface="Courier New"/>
              </a:rPr>
              <a:t>\d{3}</a:t>
            </a:r>
            <a:r>
              <a:rPr lang="fr-FR" sz="4000" b="1" dirty="0">
                <a:solidFill>
                  <a:srgbClr val="B23C00"/>
                </a:solidFill>
                <a:latin typeface="Courier New"/>
                <a:cs typeface="Courier New"/>
              </a:rPr>
              <a:t>\)</a:t>
            </a:r>
            <a:r>
              <a:rPr lang="fr-FR" sz="4000" b="1" dirty="0">
                <a:latin typeface="Courier New"/>
                <a:cs typeface="Courier New"/>
              </a:rPr>
              <a:t> </a:t>
            </a:r>
            <a:r>
              <a:rPr lang="fr-FR" sz="4000" b="1" dirty="0">
                <a:solidFill>
                  <a:srgbClr val="660066"/>
                </a:solidFill>
                <a:latin typeface="Courier New"/>
                <a:cs typeface="Courier New"/>
              </a:rPr>
              <a:t>*</a:t>
            </a:r>
            <a:r>
              <a:rPr lang="fr-FR" sz="4000" b="1" dirty="0">
                <a:solidFill>
                  <a:srgbClr val="0033CC"/>
                </a:solidFill>
                <a:latin typeface="Courier New"/>
                <a:cs typeface="Courier New"/>
              </a:rPr>
              <a:t>\d{3}</a:t>
            </a:r>
            <a:r>
              <a:rPr lang="fr-FR" sz="4000" b="1" dirty="0">
                <a:solidFill>
                  <a:srgbClr val="B23C00"/>
                </a:solidFill>
                <a:latin typeface="Courier New"/>
                <a:cs typeface="Courier New"/>
              </a:rPr>
              <a:t>-</a:t>
            </a:r>
            <a:r>
              <a:rPr lang="fr-FR" sz="4000" b="1" dirty="0">
                <a:solidFill>
                  <a:srgbClr val="0033CC"/>
                </a:solidFill>
                <a:latin typeface="Courier New"/>
                <a:cs typeface="Courier New"/>
              </a:rPr>
              <a:t>\d{4}</a:t>
            </a:r>
            <a:r>
              <a:rPr lang="fr-FR" sz="4000" b="1" dirty="0">
                <a:solidFill>
                  <a:srgbClr val="008000"/>
                </a:solidFill>
                <a:latin typeface="Courier New"/>
                <a:cs typeface="Courier New"/>
              </a:rPr>
              <a:t>$</a:t>
            </a:r>
            <a:r>
              <a:rPr lang="fr-FR" sz="4000" b="1" dirty="0">
                <a:latin typeface="Courier New"/>
                <a:cs typeface="Courier New"/>
              </a:rPr>
              <a:t>/</a:t>
            </a:r>
            <a:endParaRPr lang="en-US" sz="4000" dirty="0"/>
          </a:p>
        </p:txBody>
      </p:sp>
      <p:sp>
        <p:nvSpPr>
          <p:cNvPr id="6" name="TextBox 5"/>
          <p:cNvSpPr txBox="1"/>
          <p:nvPr/>
        </p:nvSpPr>
        <p:spPr>
          <a:xfrm>
            <a:off x="1920269" y="2907568"/>
            <a:ext cx="1188346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three digits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63439" y="2907568"/>
            <a:ext cx="1188346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three digits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83658" y="2907568"/>
            <a:ext cx="1074232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four digits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005879" y="1874537"/>
            <a:ext cx="1040169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left </a:t>
            </a:r>
            <a:r>
              <a:rPr lang="en-US" dirty="0" err="1">
                <a:solidFill>
                  <a:srgbClr val="B23C00"/>
                </a:solidFill>
              </a:rPr>
              <a:t>paren</a:t>
            </a:r>
            <a:endParaRPr lang="en-US" dirty="0">
              <a:solidFill>
                <a:srgbClr val="B23C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26098" y="1874537"/>
            <a:ext cx="1165604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right </a:t>
            </a:r>
            <a:r>
              <a:rPr lang="en-US" dirty="0" err="1">
                <a:solidFill>
                  <a:srgbClr val="B23C00"/>
                </a:solidFill>
              </a:rPr>
              <a:t>paren</a:t>
            </a:r>
            <a:endParaRPr lang="en-US" dirty="0">
              <a:solidFill>
                <a:srgbClr val="B23C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25831" y="1874537"/>
            <a:ext cx="857827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hyphen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3383293" y="2240293"/>
            <a:ext cx="1644701" cy="1892123"/>
            <a:chOff x="3365287" y="2348120"/>
            <a:chExt cx="1644701" cy="1892123"/>
          </a:xfrm>
        </p:grpSpPr>
        <p:sp>
          <p:nvSpPr>
            <p:cNvPr id="12" name="Rectangle 11"/>
            <p:cNvSpPr/>
            <p:nvPr/>
          </p:nvSpPr>
          <p:spPr bwMode="auto">
            <a:xfrm>
              <a:off x="3867601" y="2348120"/>
              <a:ext cx="640073" cy="548634"/>
            </a:xfrm>
            <a:prstGeom prst="rect">
              <a:avLst/>
            </a:prstGeom>
            <a:noFill/>
            <a:ln w="9525" cap="flat" cmpd="sng" algn="ctr">
              <a:solidFill>
                <a:srgbClr val="80004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>
                <a:ln>
                  <a:noFill/>
                </a:ln>
                <a:solidFill>
                  <a:srgbClr val="A12A03"/>
                </a:solidFill>
                <a:effectLst/>
                <a:latin typeface="Arial" charset="0"/>
                <a:ea typeface="ＭＳ Ｐゴシック" charset="0"/>
              </a:endParaRP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365287" y="3409246"/>
              <a:ext cx="1644701" cy="830997"/>
            </a:xfrm>
            <a:prstGeom prst="rect">
              <a:avLst/>
            </a:prstGeom>
            <a:solidFill>
              <a:srgbClr val="FFFFC2"/>
            </a:solidFill>
            <a:ln>
              <a:solidFill>
                <a:srgbClr val="800040"/>
              </a:solidFill>
            </a:ln>
          </p:spPr>
          <p:txBody>
            <a:bodyPr wrap="none" rtlCol="0">
              <a:spAutoFit/>
            </a:bodyPr>
            <a:lstStyle/>
            <a:p>
              <a:pPr algn="ctr"/>
              <a:r>
                <a:rPr lang="en-US" dirty="0">
                  <a:solidFill>
                    <a:srgbClr val="660066"/>
                  </a:solidFill>
                </a:rPr>
                <a:t>any number</a:t>
              </a:r>
            </a:p>
            <a:p>
              <a:pPr algn="ctr"/>
              <a:r>
                <a:rPr lang="en-US" dirty="0">
                  <a:solidFill>
                    <a:srgbClr val="660066"/>
                  </a:solidFill>
                </a:rPr>
                <a:t>of blanks</a:t>
              </a:r>
            </a:p>
            <a:p>
              <a:pPr algn="ctr"/>
              <a:r>
                <a:rPr lang="en-US" dirty="0">
                  <a:solidFill>
                    <a:srgbClr val="660066"/>
                  </a:solidFill>
                </a:rPr>
                <a:t>(including none)</a:t>
              </a:r>
            </a:p>
          </p:txBody>
        </p:sp>
        <p:cxnSp>
          <p:nvCxnSpPr>
            <p:cNvPr id="15" name="Straight Arrow Connector 14"/>
            <p:cNvCxnSpPr/>
            <p:nvPr/>
          </p:nvCxnSpPr>
          <p:spPr bwMode="auto">
            <a:xfrm flipV="1">
              <a:off x="4187637" y="2896754"/>
              <a:ext cx="1" cy="512492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rgbClr val="800040"/>
              </a:solidFill>
              <a:prstDash val="solid"/>
              <a:round/>
              <a:headEnd type="none" w="med" len="med"/>
              <a:tailEnd type="arrow"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cxnSp>
      </p:grpSp>
      <p:sp>
        <p:nvSpPr>
          <p:cNvPr id="16" name="TextBox 15"/>
          <p:cNvSpPr txBox="1"/>
          <p:nvPr/>
        </p:nvSpPr>
        <p:spPr>
          <a:xfrm>
            <a:off x="640123" y="2880366"/>
            <a:ext cx="813043" cy="5847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start of</a:t>
            </a:r>
          </a:p>
          <a:p>
            <a:r>
              <a:rPr lang="en-US" dirty="0">
                <a:solidFill>
                  <a:srgbClr val="008000"/>
                </a:solidFill>
              </a:rPr>
              <a:t>string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7742130" y="2880366"/>
            <a:ext cx="761747" cy="5847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end of</a:t>
            </a:r>
          </a:p>
          <a:p>
            <a:r>
              <a:rPr lang="en-US" dirty="0">
                <a:solidFill>
                  <a:srgbClr val="008000"/>
                </a:solidFill>
              </a:rPr>
              <a:t>string</a:t>
            </a:r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</p:nvPr>
        </p:nvSpPr>
        <p:spPr>
          <a:xfrm>
            <a:off x="457200" y="4434829"/>
            <a:ext cx="8229600" cy="1696096"/>
          </a:xfrm>
        </p:spPr>
        <p:txBody>
          <a:bodyPr/>
          <a:lstStyle/>
          <a:p>
            <a:r>
              <a:rPr lang="en-US" dirty="0"/>
              <a:t>What is the purpose of specifying both the start of the string (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^</a:t>
            </a:r>
            <a:r>
              <a:rPr lang="en-US" dirty="0"/>
              <a:t>) and the end of the string (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$</a:t>
            </a:r>
            <a:r>
              <a:rPr lang="en-US" dirty="0"/>
              <a:t>)?</a:t>
            </a:r>
          </a:p>
          <a:p>
            <a:pPr lvl="1"/>
            <a:r>
              <a:rPr lang="en-US" dirty="0"/>
              <a:t>The entire string must match </a:t>
            </a:r>
            <a:br>
              <a:rPr lang="en-US" dirty="0"/>
            </a:br>
            <a:r>
              <a:rPr lang="en-US" dirty="0"/>
              <a:t>(nothing before or after).</a:t>
            </a:r>
          </a:p>
        </p:txBody>
      </p:sp>
    </p:spTree>
    <p:extLst>
      <p:ext uri="{BB962C8B-B14F-4D97-AF65-F5344CB8AC3E}">
        <p14:creationId xmlns:p14="http://schemas.microsoft.com/office/powerpoint/2010/main" val="725873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6" grpId="0" animBg="1"/>
      <p:bldP spid="17" grpId="0" animBg="1"/>
      <p:bldP spid="2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Validate Email Address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2590795"/>
          </a:xfrm>
        </p:spPr>
        <p:txBody>
          <a:bodyPr/>
          <a:lstStyle/>
          <a:p>
            <a:r>
              <a:rPr lang="en-US" dirty="0"/>
              <a:t>HTML: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JavaScript: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920269" y="1874537"/>
            <a:ext cx="5156137" cy="1323439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&lt;label&gt;Email address&lt;/label&gt;</a:t>
            </a:r>
          </a:p>
          <a:p>
            <a:r>
              <a:rPr lang="en-US" sz="2000" b="1" dirty="0">
                <a:latin typeface="Courier New"/>
                <a:cs typeface="Courier New"/>
              </a:rPr>
              <a:t>&lt;input type = "text"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value = "</a:t>
            </a:r>
            <a:r>
              <a:rPr lang="en-US" sz="2000" b="1" dirty="0" err="1">
                <a:latin typeface="Courier New"/>
                <a:cs typeface="Courier New"/>
              </a:rPr>
              <a:t>xxxxx@xxxxx.xxx</a:t>
            </a:r>
            <a:r>
              <a:rPr lang="en-US" sz="2000" b="1" dirty="0">
                <a:latin typeface="Courier New"/>
                <a:cs typeface="Courier New"/>
              </a:rPr>
              <a:t>"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id = "</a:t>
            </a:r>
            <a:r>
              <a:rPr lang="en-US" sz="2000" b="1" dirty="0">
                <a:solidFill>
                  <a:srgbClr val="00B050"/>
                </a:solidFill>
                <a:latin typeface="Courier New"/>
                <a:cs typeface="Courier New"/>
              </a:rPr>
              <a:t>email</a:t>
            </a:r>
            <a:r>
              <a:rPr lang="en-US" sz="2000" b="1" dirty="0">
                <a:latin typeface="Courier New"/>
                <a:cs typeface="Courier New"/>
              </a:rPr>
              <a:t>" /&gt;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23001" y="3886195"/>
            <a:ext cx="7418593" cy="2246769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email = </a:t>
            </a:r>
            <a:r>
              <a:rPr lang="en-US" sz="2000" b="1" dirty="0" err="1">
                <a:latin typeface="Courier New"/>
                <a:cs typeface="Courier New"/>
              </a:rPr>
              <a:t>document.getElementById</a:t>
            </a:r>
            <a:r>
              <a:rPr lang="en-US" sz="2000" b="1" dirty="0">
                <a:latin typeface="Courier New"/>
                <a:cs typeface="Courier New"/>
              </a:rPr>
              <a:t>("</a:t>
            </a:r>
            <a:r>
              <a:rPr lang="en-US" sz="2000" b="1" dirty="0">
                <a:solidFill>
                  <a:srgbClr val="00B050"/>
                </a:solidFill>
                <a:latin typeface="Courier New"/>
                <a:cs typeface="Courier New"/>
              </a:rPr>
              <a:t>email</a:t>
            </a:r>
            <a:r>
              <a:rPr lang="en-US" sz="2000" b="1" dirty="0">
                <a:latin typeface="Courier New"/>
                <a:cs typeface="Courier New"/>
              </a:rPr>
              <a:t>").value;</a:t>
            </a:r>
          </a:p>
          <a:p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b="1" dirty="0" err="1">
                <a:latin typeface="Courier New"/>
                <a:cs typeface="Courier New"/>
              </a:rPr>
              <a:t>emailRE</a:t>
            </a:r>
            <a:r>
              <a:rPr lang="en-US" sz="2000" b="1" dirty="0">
                <a:latin typeface="Courier New"/>
                <a:cs typeface="Courier New"/>
              </a:rPr>
              <a:t> = </a:t>
            </a:r>
            <a:r>
              <a:rPr lang="en-US" sz="2000" b="1" dirty="0">
                <a:solidFill>
                  <a:srgbClr val="B23300"/>
                </a:solidFill>
                <a:latin typeface="Courier New"/>
                <a:cs typeface="Courier New"/>
              </a:rPr>
              <a:t>/^.+@.+\..{2,4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}$/</a:t>
            </a:r>
            <a:r>
              <a:rPr lang="en-US" sz="2000" b="1" dirty="0">
                <a:latin typeface="Courier New"/>
                <a:cs typeface="Courier New"/>
              </a:rPr>
              <a:t>;</a:t>
            </a:r>
          </a:p>
          <a:p>
            <a:r>
              <a:rPr lang="en-US" sz="2000" b="1" dirty="0">
                <a:latin typeface="Courier New"/>
                <a:cs typeface="Courier New"/>
              </a:rPr>
              <a:t>if (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!</a:t>
            </a:r>
            <a:r>
              <a:rPr lang="en-US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email.match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(</a:t>
            </a:r>
            <a:r>
              <a:rPr lang="en-US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emailRE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)</a:t>
            </a:r>
            <a:r>
              <a:rPr lang="en-US" sz="2000" b="1" dirty="0">
                <a:latin typeface="Courier New"/>
                <a:cs typeface="Courier New"/>
              </a:rPr>
              <a:t>){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errors += "Invalid email address. " +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       "Should be </a:t>
            </a:r>
            <a:r>
              <a:rPr lang="en-US" sz="2000" b="1" dirty="0" err="1">
                <a:latin typeface="Courier New"/>
                <a:cs typeface="Courier New"/>
              </a:rPr>
              <a:t>xxxxx@xxxxx.xxx</a:t>
            </a:r>
            <a:r>
              <a:rPr lang="en-US" sz="2000" b="1" dirty="0">
                <a:latin typeface="Courier New"/>
                <a:cs typeface="Courier New"/>
              </a:rPr>
              <a:t>\n";</a:t>
            </a:r>
          </a:p>
          <a:p>
            <a:r>
              <a:rPr lang="en-US" sz="2000" b="1" dirty="0">
                <a:latin typeface="Courier New"/>
                <a:cs typeface="Courier New"/>
              </a:rPr>
              <a:t>}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869754" y="5897853"/>
            <a:ext cx="254268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validatation</a:t>
            </a:r>
            <a:r>
              <a:rPr lang="en-US" dirty="0">
                <a:solidFill>
                  <a:srgbClr val="FFFF00"/>
                </a:solidFill>
              </a:rPr>
              <a:t>/validate1.html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669268" y="2971805"/>
            <a:ext cx="254268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validatation</a:t>
            </a:r>
            <a:r>
              <a:rPr lang="en-US" dirty="0">
                <a:solidFill>
                  <a:srgbClr val="FFFF00"/>
                </a:solidFill>
              </a:rPr>
              <a:t>/validate1.html</a:t>
            </a:r>
          </a:p>
        </p:txBody>
      </p:sp>
    </p:spTree>
    <p:extLst>
      <p:ext uri="{BB962C8B-B14F-4D97-AF65-F5344CB8AC3E}">
        <p14:creationId xmlns:p14="http://schemas.microsoft.com/office/powerpoint/2010/main" val="2418031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Checkbox 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4367" y="1246851"/>
            <a:ext cx="8577989" cy="5016758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&lt;body&gt;</a:t>
            </a:r>
          </a:p>
          <a:p>
            <a:r>
              <a:rPr lang="en-US" b="1" dirty="0">
                <a:latin typeface="Courier New"/>
                <a:cs typeface="Courier New"/>
              </a:rPr>
              <a:t>    &lt;form action=""&gt;</a:t>
            </a:r>
          </a:p>
          <a:p>
            <a:r>
              <a:rPr lang="en-US" b="1" dirty="0">
                <a:latin typeface="Courier New"/>
                <a:cs typeface="Courier New"/>
              </a:rPr>
              <a:t>        &lt;</a:t>
            </a:r>
            <a:r>
              <a:rPr lang="en-US" b="1" dirty="0" err="1">
                <a:latin typeface="Courier New"/>
                <a:cs typeface="Courier New"/>
              </a:rPr>
              <a:t>fieldset</a:t>
            </a:r>
            <a:r>
              <a:rPr lang="en-US" b="1" dirty="0">
                <a:latin typeface="Courier New"/>
                <a:cs typeface="Courier New"/>
              </a:rPr>
              <a:t>&gt;</a:t>
            </a:r>
          </a:p>
          <a:p>
            <a:r>
              <a:rPr lang="en-US" b="1" dirty="0">
                <a:latin typeface="Courier New"/>
                <a:cs typeface="Courier New"/>
              </a:rPr>
              <a:t>            &lt;legend&gt;Select one or more colors&lt;/legend&gt;</a:t>
            </a:r>
          </a:p>
          <a:p>
            <a:r>
              <a:rPr lang="en-US" b="1" dirty="0">
                <a:latin typeface="Courier New"/>
                <a:cs typeface="Courier New"/>
              </a:rPr>
              <a:t>            &lt;p&gt;</a:t>
            </a:r>
          </a:p>
          <a:p>
            <a:r>
              <a:rPr lang="en-US" b="1" dirty="0">
                <a:latin typeface="Courier New"/>
                <a:cs typeface="Courier New"/>
              </a:rPr>
              <a:t>                &lt;input type="checkbox" id="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cbred</a:t>
            </a:r>
            <a:r>
              <a:rPr lang="en-US" b="1" dirty="0">
                <a:latin typeface="Courier New"/>
                <a:cs typeface="Courier New"/>
              </a:rPr>
              <a:t>" value="Red" /&gt;</a:t>
            </a:r>
          </a:p>
          <a:p>
            <a:r>
              <a:rPr lang="da-DK" b="1" dirty="0">
                <a:latin typeface="Courier New"/>
                <a:cs typeface="Courier New"/>
              </a:rPr>
              <a:t>                &lt;label for="</a:t>
            </a:r>
            <a:r>
              <a:rPr lang="da-DK" b="1" dirty="0" err="1">
                <a:latin typeface="Courier New"/>
                <a:cs typeface="Courier New"/>
              </a:rPr>
              <a:t>cbred</a:t>
            </a:r>
            <a:r>
              <a:rPr lang="da-DK" b="1" dirty="0">
                <a:latin typeface="Courier New"/>
                <a:cs typeface="Courier New"/>
              </a:rPr>
              <a:t>"&gt;Red&lt;/label&gt;</a:t>
            </a:r>
          </a:p>
          <a:p>
            <a:r>
              <a:rPr lang="da-DK" b="1" dirty="0">
                <a:latin typeface="Courier New"/>
                <a:cs typeface="Courier New"/>
              </a:rPr>
              <a:t>                &lt;input type="</a:t>
            </a:r>
            <a:r>
              <a:rPr lang="da-DK" b="1" dirty="0" err="1">
                <a:latin typeface="Courier New"/>
                <a:cs typeface="Courier New"/>
              </a:rPr>
              <a:t>checkbox</a:t>
            </a:r>
            <a:r>
              <a:rPr lang="da-DK" b="1" dirty="0">
                <a:latin typeface="Courier New"/>
                <a:cs typeface="Courier New"/>
              </a:rPr>
              <a:t>" id="</a:t>
            </a:r>
            <a:r>
              <a:rPr lang="da-DK" b="1" dirty="0" err="1">
                <a:solidFill>
                  <a:srgbClr val="B23C00"/>
                </a:solidFill>
                <a:latin typeface="Courier New"/>
                <a:cs typeface="Courier New"/>
              </a:rPr>
              <a:t>cbgreen</a:t>
            </a:r>
            <a:r>
              <a:rPr lang="da-DK" b="1" dirty="0">
                <a:latin typeface="Courier New"/>
                <a:cs typeface="Courier New"/>
              </a:rPr>
              <a:t>" </a:t>
            </a:r>
            <a:r>
              <a:rPr lang="da-DK" b="1" dirty="0" err="1">
                <a:latin typeface="Courier New"/>
                <a:cs typeface="Courier New"/>
              </a:rPr>
              <a:t>value</a:t>
            </a:r>
            <a:r>
              <a:rPr lang="da-DK" b="1" dirty="0">
                <a:latin typeface="Courier New"/>
                <a:cs typeface="Courier New"/>
              </a:rPr>
              <a:t>="Green" /&gt;</a:t>
            </a:r>
          </a:p>
          <a:p>
            <a:r>
              <a:rPr lang="en-US" b="1" dirty="0">
                <a:latin typeface="Courier New"/>
                <a:cs typeface="Courier New"/>
              </a:rPr>
              <a:t>                &lt;label for="</a:t>
            </a:r>
            <a:r>
              <a:rPr lang="en-US" b="1" dirty="0" err="1">
                <a:latin typeface="Courier New"/>
                <a:cs typeface="Courier New"/>
              </a:rPr>
              <a:t>cbgreen</a:t>
            </a:r>
            <a:r>
              <a:rPr lang="en-US" b="1" dirty="0">
                <a:latin typeface="Courier New"/>
                <a:cs typeface="Courier New"/>
              </a:rPr>
              <a:t>"&gt;Green&lt;/label&gt;</a:t>
            </a:r>
          </a:p>
          <a:p>
            <a:r>
              <a:rPr lang="en-US" b="1" dirty="0">
                <a:latin typeface="Courier New"/>
                <a:cs typeface="Courier New"/>
              </a:rPr>
              <a:t>                &lt;input type="checkbox" id="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cbblue</a:t>
            </a:r>
            <a:r>
              <a:rPr lang="en-US" b="1" dirty="0">
                <a:latin typeface="Courier New"/>
                <a:cs typeface="Courier New"/>
              </a:rPr>
              <a:t>" value="Blue" /&gt;</a:t>
            </a:r>
          </a:p>
          <a:p>
            <a:r>
              <a:rPr lang="it-IT" b="1" dirty="0">
                <a:latin typeface="Courier New"/>
                <a:cs typeface="Courier New"/>
              </a:rPr>
              <a:t>                &lt;</a:t>
            </a:r>
            <a:r>
              <a:rPr lang="it-IT" b="1" dirty="0" err="1">
                <a:latin typeface="Courier New"/>
                <a:cs typeface="Courier New"/>
              </a:rPr>
              <a:t>label</a:t>
            </a:r>
            <a:r>
              <a:rPr lang="it-IT" b="1" dirty="0">
                <a:latin typeface="Courier New"/>
                <a:cs typeface="Courier New"/>
              </a:rPr>
              <a:t> for="</a:t>
            </a:r>
            <a:r>
              <a:rPr lang="it-IT" b="1" dirty="0" err="1">
                <a:latin typeface="Courier New"/>
                <a:cs typeface="Courier New"/>
              </a:rPr>
              <a:t>cbblue</a:t>
            </a:r>
            <a:r>
              <a:rPr lang="it-IT" b="1" dirty="0">
                <a:latin typeface="Courier New"/>
                <a:cs typeface="Courier New"/>
              </a:rPr>
              <a:t>"&gt;Blue&lt;/</a:t>
            </a:r>
            <a:r>
              <a:rPr lang="it-IT" b="1" dirty="0" err="1">
                <a:latin typeface="Courier New"/>
                <a:cs typeface="Courier New"/>
              </a:rPr>
              <a:t>label</a:t>
            </a:r>
            <a:r>
              <a:rPr lang="it-IT" b="1" dirty="0">
                <a:latin typeface="Courier New"/>
                <a:cs typeface="Courier New"/>
              </a:rPr>
              <a:t>&gt;</a:t>
            </a:r>
          </a:p>
          <a:p>
            <a:endParaRPr lang="it-IT" b="1" dirty="0">
              <a:latin typeface="Courier New"/>
              <a:cs typeface="Courier New"/>
            </a:endParaRPr>
          </a:p>
          <a:p>
            <a:r>
              <a:rPr lang="it-IT" b="1" dirty="0">
                <a:latin typeface="Courier New"/>
                <a:cs typeface="Courier New"/>
              </a:rPr>
              <a:t>                &lt;input </a:t>
            </a:r>
            <a:r>
              <a:rPr lang="it-IT" b="1" dirty="0" err="1">
                <a:latin typeface="Courier New"/>
                <a:cs typeface="Courier New"/>
              </a:rPr>
              <a:t>type</a:t>
            </a:r>
            <a:r>
              <a:rPr lang="it-IT" b="1" dirty="0">
                <a:latin typeface="Courier New"/>
                <a:cs typeface="Courier New"/>
              </a:rPr>
              <a:t>="</a:t>
            </a:r>
            <a:r>
              <a:rPr lang="it-IT" b="1" dirty="0" err="1">
                <a:latin typeface="Courier New"/>
                <a:cs typeface="Courier New"/>
              </a:rPr>
              <a:t>button</a:t>
            </a:r>
            <a:r>
              <a:rPr lang="it-IT" b="1" dirty="0">
                <a:latin typeface="Courier New"/>
                <a:cs typeface="Courier New"/>
              </a:rPr>
              <a:t>" </a:t>
            </a:r>
            <a:r>
              <a:rPr lang="it-IT" b="1" dirty="0" err="1">
                <a:latin typeface="Courier New"/>
                <a:cs typeface="Courier New"/>
              </a:rPr>
              <a:t>value</a:t>
            </a:r>
            <a:r>
              <a:rPr lang="it-IT" b="1" dirty="0">
                <a:latin typeface="Courier New"/>
                <a:cs typeface="Courier New"/>
              </a:rPr>
              <a:t>="Show colors"</a:t>
            </a:r>
          </a:p>
          <a:p>
            <a:r>
              <a:rPr lang="en-US" b="1" dirty="0">
                <a:latin typeface="Courier New"/>
                <a:cs typeface="Courier New"/>
              </a:rPr>
              <a:t>                       </a:t>
            </a:r>
            <a:r>
              <a:rPr lang="en-US" b="1" dirty="0" err="1">
                <a:latin typeface="Courier New"/>
                <a:cs typeface="Courier New"/>
              </a:rPr>
              <a:t>onclick</a:t>
            </a:r>
            <a:r>
              <a:rPr lang="en-US" b="1" dirty="0">
                <a:latin typeface="Courier New"/>
                <a:cs typeface="Courier New"/>
              </a:rPr>
              <a:t>="</a:t>
            </a:r>
            <a:r>
              <a:rPr lang="en-US" b="1" dirty="0" err="1">
                <a:latin typeface="Courier New"/>
                <a:cs typeface="Courier New"/>
              </a:rPr>
              <a:t>showColors</a:t>
            </a:r>
            <a:r>
              <a:rPr lang="en-US" b="1" dirty="0">
                <a:latin typeface="Courier New"/>
                <a:cs typeface="Courier New"/>
              </a:rPr>
              <a:t>()" /&gt;</a:t>
            </a:r>
          </a:p>
          <a:p>
            <a:r>
              <a:rPr lang="en-US" b="1" dirty="0">
                <a:latin typeface="Courier New"/>
                <a:cs typeface="Courier New"/>
              </a:rPr>
              <a:t>            &lt;/p&gt;</a:t>
            </a:r>
          </a:p>
          <a:p>
            <a:r>
              <a:rPr lang="en-US" b="1" dirty="0">
                <a:latin typeface="Courier New"/>
                <a:cs typeface="Courier New"/>
              </a:rPr>
              <a:t>        &lt;/</a:t>
            </a:r>
            <a:r>
              <a:rPr lang="en-US" b="1" dirty="0" err="1">
                <a:latin typeface="Courier New"/>
                <a:cs typeface="Courier New"/>
              </a:rPr>
              <a:t>fieldset</a:t>
            </a:r>
            <a:r>
              <a:rPr lang="en-US" b="1" dirty="0">
                <a:latin typeface="Courier New"/>
                <a:cs typeface="Courier New"/>
              </a:rPr>
              <a:t>&gt;</a:t>
            </a:r>
          </a:p>
          <a:p>
            <a:r>
              <a:rPr lang="en-US" b="1" dirty="0">
                <a:latin typeface="Courier New"/>
                <a:cs typeface="Courier New"/>
              </a:rPr>
              <a:t>    &lt;/form&gt;</a:t>
            </a:r>
          </a:p>
          <a:p>
            <a:r>
              <a:rPr lang="en-US" b="1" dirty="0">
                <a:latin typeface="Courier New"/>
                <a:cs typeface="Courier New"/>
              </a:rPr>
              <a:t>    &lt;div id="</a:t>
            </a:r>
            <a:r>
              <a:rPr lang="en-US" b="1" dirty="0" err="1">
                <a:solidFill>
                  <a:srgbClr val="7030A0"/>
                </a:solidFill>
                <a:latin typeface="Courier New"/>
                <a:cs typeface="Courier New"/>
              </a:rPr>
              <a:t>outputDiv</a:t>
            </a:r>
            <a:r>
              <a:rPr lang="en-US" b="1" dirty="0">
                <a:latin typeface="Courier New"/>
                <a:cs typeface="Courier New"/>
              </a:rPr>
              <a:t>"&gt;</a:t>
            </a:r>
          </a:p>
          <a:p>
            <a:r>
              <a:rPr lang="en-US" b="1" dirty="0">
                <a:latin typeface="Courier New"/>
                <a:cs typeface="Courier New"/>
              </a:rPr>
              <a:t>        &lt;p&gt;Output will appear here.&lt;/p&gt;</a:t>
            </a:r>
          </a:p>
          <a:p>
            <a:r>
              <a:rPr lang="en-US" b="1" dirty="0">
                <a:latin typeface="Courier New"/>
                <a:cs typeface="Courier New"/>
              </a:rPr>
              <a:t>    &lt;/div&gt;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40853" y="1353999"/>
            <a:ext cx="171413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js</a:t>
            </a:r>
            <a:r>
              <a:rPr lang="en-US" dirty="0">
                <a:solidFill>
                  <a:srgbClr val="FFFF00"/>
                </a:solidFill>
              </a:rPr>
              <a:t>/</a:t>
            </a:r>
            <a:r>
              <a:rPr lang="en-US" dirty="0" err="1">
                <a:solidFill>
                  <a:srgbClr val="FFFF00"/>
                </a:solidFill>
              </a:rPr>
              <a:t>checkbox.html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159955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Validate Email Address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9613" y="2226254"/>
            <a:ext cx="72492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b="1" dirty="0">
                <a:latin typeface="Courier New"/>
                <a:cs typeface="Courier New"/>
              </a:rPr>
              <a:t>/</a:t>
            </a:r>
            <a:r>
              <a:rPr lang="en-US" sz="5400" b="1" dirty="0">
                <a:solidFill>
                  <a:srgbClr val="008000"/>
                </a:solidFill>
                <a:latin typeface="Courier New"/>
                <a:cs typeface="Courier New"/>
              </a:rPr>
              <a:t>^</a:t>
            </a:r>
            <a:r>
              <a:rPr lang="en-US" sz="5400" b="1" dirty="0">
                <a:solidFill>
                  <a:srgbClr val="0033CC"/>
                </a:solidFill>
                <a:latin typeface="Courier New"/>
                <a:cs typeface="Courier New"/>
              </a:rPr>
              <a:t>.+</a:t>
            </a:r>
            <a:r>
              <a:rPr lang="en-US" sz="5400" b="1" dirty="0">
                <a:solidFill>
                  <a:srgbClr val="B23C00"/>
                </a:solidFill>
                <a:latin typeface="Courier New"/>
                <a:cs typeface="Courier New"/>
              </a:rPr>
              <a:t>@</a:t>
            </a:r>
            <a:r>
              <a:rPr lang="en-US" sz="5400" b="1" dirty="0">
                <a:solidFill>
                  <a:srgbClr val="0033CC"/>
                </a:solidFill>
                <a:latin typeface="Courier New"/>
                <a:cs typeface="Courier New"/>
              </a:rPr>
              <a:t>.+</a:t>
            </a:r>
            <a:r>
              <a:rPr lang="en-US" sz="5400" b="1" dirty="0">
                <a:solidFill>
                  <a:srgbClr val="B23C00"/>
                </a:solidFill>
                <a:latin typeface="Courier New"/>
                <a:cs typeface="Courier New"/>
              </a:rPr>
              <a:t>\.</a:t>
            </a:r>
            <a:r>
              <a:rPr lang="en-US" sz="5400" b="1" dirty="0">
                <a:solidFill>
                  <a:srgbClr val="0033CC"/>
                </a:solidFill>
                <a:latin typeface="Courier New"/>
                <a:cs typeface="Courier New"/>
              </a:rPr>
              <a:t>.{2,4}</a:t>
            </a:r>
            <a:r>
              <a:rPr lang="en-US" sz="5400" b="1" dirty="0">
                <a:solidFill>
                  <a:srgbClr val="008000"/>
                </a:solidFill>
                <a:latin typeface="Courier New"/>
                <a:cs typeface="Courier New"/>
              </a:rPr>
              <a:t>$</a:t>
            </a:r>
            <a:r>
              <a:rPr lang="en-US" sz="5400" b="1" dirty="0">
                <a:latin typeface="Courier New"/>
                <a:cs typeface="Courier New"/>
              </a:rPr>
              <a:t>/</a:t>
            </a:r>
            <a:endParaRPr lang="en-US" sz="5400" dirty="0"/>
          </a:p>
        </p:txBody>
      </p:sp>
      <p:sp>
        <p:nvSpPr>
          <p:cNvPr id="6" name="TextBox 5"/>
          <p:cNvSpPr txBox="1"/>
          <p:nvPr/>
        </p:nvSpPr>
        <p:spPr>
          <a:xfrm>
            <a:off x="1280196" y="1838395"/>
            <a:ext cx="813043" cy="5847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start of</a:t>
            </a:r>
          </a:p>
          <a:p>
            <a:r>
              <a:rPr lang="en-US" dirty="0">
                <a:solidFill>
                  <a:srgbClr val="008000"/>
                </a:solidFill>
              </a:rPr>
              <a:t>string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23731" y="1838395"/>
            <a:ext cx="761747" cy="58477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8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end of</a:t>
            </a:r>
          </a:p>
          <a:p>
            <a:r>
              <a:rPr lang="en-US" dirty="0">
                <a:solidFill>
                  <a:srgbClr val="008000"/>
                </a:solidFill>
              </a:rPr>
              <a:t>string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60342" y="2057415"/>
            <a:ext cx="826368" cy="338554"/>
          </a:xfrm>
          <a:prstGeom prst="rect">
            <a:avLst/>
          </a:prstGeom>
          <a:solidFill>
            <a:srgbClr val="FFFFC2"/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@ sign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93539" y="2057415"/>
            <a:ext cx="469900" cy="338554"/>
          </a:xfrm>
          <a:prstGeom prst="rect">
            <a:avLst/>
          </a:prstGeom>
          <a:solidFill>
            <a:srgbClr val="FFFFC2"/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dot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737391" y="3063244"/>
            <a:ext cx="1245553" cy="584776"/>
          </a:xfrm>
          <a:prstGeom prst="rect">
            <a:avLst/>
          </a:prstGeom>
          <a:solidFill>
            <a:srgbClr val="FFFFC2"/>
          </a:solidFill>
          <a:ln>
            <a:solidFill>
              <a:srgbClr val="6699FF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33CC"/>
                </a:solidFill>
              </a:rPr>
              <a:t>at least one</a:t>
            </a:r>
          </a:p>
          <a:p>
            <a:pPr algn="ctr"/>
            <a:r>
              <a:rPr lang="en-US" dirty="0">
                <a:solidFill>
                  <a:srgbClr val="0033CC"/>
                </a:solidFill>
              </a:rPr>
              <a:t>character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017537" y="3063244"/>
            <a:ext cx="1245553" cy="584776"/>
          </a:xfrm>
          <a:prstGeom prst="rect">
            <a:avLst/>
          </a:prstGeom>
          <a:solidFill>
            <a:srgbClr val="FFFFC2"/>
          </a:solidFill>
          <a:ln>
            <a:solidFill>
              <a:srgbClr val="6699FF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33CC"/>
                </a:solidFill>
              </a:rPr>
              <a:t>at least one</a:t>
            </a:r>
          </a:p>
          <a:p>
            <a:pPr algn="ctr"/>
            <a:r>
              <a:rPr lang="en-US" dirty="0">
                <a:solidFill>
                  <a:srgbClr val="0033CC"/>
                </a:solidFill>
              </a:rPr>
              <a:t>character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715415" y="3063244"/>
            <a:ext cx="1142560" cy="584776"/>
          </a:xfrm>
          <a:prstGeom prst="rect">
            <a:avLst/>
          </a:prstGeom>
          <a:solidFill>
            <a:srgbClr val="FFFFC2"/>
          </a:solidFill>
          <a:ln>
            <a:solidFill>
              <a:srgbClr val="6699FF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US" dirty="0">
                <a:solidFill>
                  <a:srgbClr val="0033CC"/>
                </a:solidFill>
              </a:rPr>
              <a:t>2, 3, or 4</a:t>
            </a:r>
          </a:p>
          <a:p>
            <a:pPr algn="ctr"/>
            <a:r>
              <a:rPr lang="en-US" dirty="0">
                <a:solidFill>
                  <a:srgbClr val="0033CC"/>
                </a:solidFill>
              </a:rPr>
              <a:t>characters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694129" y="6014065"/>
            <a:ext cx="731991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1725135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 Regular Expressions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 parentheses in a regular expression </a:t>
            </a:r>
            <a:br>
              <a:rPr lang="en-US" dirty="0"/>
            </a:br>
            <a:r>
              <a:rPr lang="en-US" dirty="0"/>
              <a:t>to group and </a:t>
            </a:r>
            <a:r>
              <a:rPr lang="en-US" dirty="0">
                <a:solidFill>
                  <a:srgbClr val="B23C00"/>
                </a:solidFill>
              </a:rPr>
              <a:t>store a pattern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Example: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/(Bora){2}/</a:t>
            </a:r>
            <a:b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</a:br>
            <a:r>
              <a:rPr lang="en-US" dirty="0"/>
              <a:t>matches 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BoraBora</a:t>
            </a:r>
            <a:endParaRPr lang="en-US" b="1" dirty="0">
              <a:solidFill>
                <a:srgbClr val="0033CC"/>
              </a:solidFill>
              <a:latin typeface="Courier New"/>
              <a:cs typeface="Courier New"/>
            </a:endParaRPr>
          </a:p>
          <a:p>
            <a:pPr lvl="6"/>
            <a:endParaRPr lang="en-US" dirty="0"/>
          </a:p>
          <a:p>
            <a:r>
              <a:rPr lang="en-US" dirty="0"/>
              <a:t>Use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\1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\2</a:t>
            </a:r>
            <a:r>
              <a:rPr lang="en-US" dirty="0"/>
              <a:t>, etc. to recall the first, second, etc. </a:t>
            </a:r>
            <a:r>
              <a:rPr lang="en-US" dirty="0">
                <a:solidFill>
                  <a:srgbClr val="B23C00"/>
                </a:solidFill>
              </a:rPr>
              <a:t>match</a:t>
            </a:r>
            <a:r>
              <a:rPr lang="en-US" dirty="0"/>
              <a:t> of a stored pattern.</a:t>
            </a:r>
          </a:p>
          <a:p>
            <a:pPr lvl="1"/>
            <a:r>
              <a:rPr lang="en-US" dirty="0"/>
              <a:t>Example: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/^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(.)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(.)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.*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\1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\2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$/</a:t>
            </a:r>
            <a:br>
              <a:rPr lang="en-US" dirty="0"/>
            </a:br>
            <a:r>
              <a:rPr lang="en-US" dirty="0"/>
              <a:t>matches any string that begins and ends with the same two characters, such as 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BoraBoraBo</a:t>
            </a:r>
            <a:endParaRPr lang="en-US" b="1" dirty="0">
              <a:solidFill>
                <a:srgbClr val="0033CC"/>
              </a:solidFill>
              <a:latin typeface="Courier New"/>
              <a:cs typeface="Courier New"/>
            </a:endParaRPr>
          </a:p>
          <a:p>
            <a:pPr lvl="6"/>
            <a:endParaRPr lang="en-US" dirty="0"/>
          </a:p>
          <a:p>
            <a:r>
              <a:rPr lang="en-US" dirty="0"/>
              <a:t>What can </a:t>
            </a:r>
            <a:r>
              <a:rPr lang="en-US" sz="2400" b="1" dirty="0">
                <a:solidFill>
                  <a:srgbClr val="0033CC"/>
                </a:solidFill>
                <a:latin typeface="Courier New"/>
                <a:cs typeface="Courier New"/>
              </a:rPr>
              <a:t>/^&lt;(.+)&gt;.*&lt;\/\1&gt;$/</a:t>
            </a:r>
            <a:r>
              <a:rPr lang="en-US" dirty="0"/>
              <a:t> match?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692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Input Validation with HTML5 and CSS3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1493527"/>
          </a:xfrm>
        </p:spPr>
        <p:txBody>
          <a:bodyPr/>
          <a:lstStyle/>
          <a:p>
            <a:r>
              <a:rPr lang="en-US" dirty="0"/>
              <a:t>CSS </a:t>
            </a:r>
            <a:r>
              <a:rPr lang="en-US" dirty="0">
                <a:solidFill>
                  <a:srgbClr val="B23C00"/>
                </a:solidFill>
              </a:rPr>
              <a:t>pseudo-classes</a:t>
            </a:r>
            <a:r>
              <a:rPr lang="en-US" dirty="0"/>
              <a:t>: </a:t>
            </a: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:required</a:t>
            </a:r>
            <a:endParaRPr lang="en-US" dirty="0">
              <a:solidFill>
                <a:srgbClr val="0033CC"/>
              </a:solidFill>
            </a:endParaRPr>
          </a:p>
          <a:p>
            <a:pPr lvl="1"/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:invalid</a:t>
            </a:r>
            <a:endParaRPr lang="en-US" dirty="0">
              <a:solidFill>
                <a:srgbClr val="0033CC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468903" y="3068991"/>
            <a:ext cx="4032499" cy="255454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 err="1">
                <a:latin typeface="Courier New"/>
                <a:cs typeface="Courier New"/>
              </a:rPr>
              <a:t>input</a:t>
            </a:r>
            <a:r>
              <a:rPr lang="en-US" sz="2000" b="1" dirty="0" err="1">
                <a:solidFill>
                  <a:srgbClr val="0033CC"/>
                </a:solidFill>
                <a:latin typeface="Courier New"/>
                <a:cs typeface="Courier New"/>
              </a:rPr>
              <a:t>:</a:t>
            </a:r>
            <a:r>
              <a:rPr lang="en-US" sz="2000" b="1" dirty="0" err="1">
                <a:solidFill>
                  <a:srgbClr val="008000"/>
                </a:solidFill>
                <a:latin typeface="Courier New"/>
                <a:cs typeface="Courier New"/>
              </a:rPr>
              <a:t>required</a:t>
            </a:r>
            <a:r>
              <a:rPr lang="en-US" sz="2000" b="1" dirty="0">
                <a:latin typeface="Courier New"/>
                <a:cs typeface="Courier New"/>
              </a:rPr>
              <a:t> {</a:t>
            </a:r>
          </a:p>
          <a:p>
            <a:r>
              <a:rPr lang="en-US" sz="2000" b="1" dirty="0">
                <a:latin typeface="Courier New"/>
                <a:cs typeface="Courier New"/>
              </a:rPr>
              <a:t>  border: 1px solid blue;</a:t>
            </a:r>
          </a:p>
          <a:p>
            <a:r>
              <a:rPr lang="en-US" sz="2000" b="1" dirty="0">
                <a:latin typeface="Courier New"/>
                <a:cs typeface="Courier New"/>
              </a:rPr>
              <a:t>}</a:t>
            </a:r>
          </a:p>
          <a:p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b="1" dirty="0" err="1">
                <a:latin typeface="Courier New"/>
                <a:cs typeface="Courier New"/>
              </a:rPr>
              <a:t>input</a:t>
            </a:r>
            <a:r>
              <a:rPr lang="en-US" sz="2000" b="1" dirty="0" err="1">
                <a:solidFill>
                  <a:srgbClr val="0033CC"/>
                </a:solidFill>
                <a:latin typeface="Courier New"/>
                <a:cs typeface="Courier New"/>
              </a:rPr>
              <a:t>:</a:t>
            </a:r>
            <a:r>
              <a:rPr lang="en-US" sz="2000" b="1" dirty="0" err="1">
                <a:solidFill>
                  <a:srgbClr val="008000"/>
                </a:solidFill>
                <a:latin typeface="Courier New"/>
                <a:cs typeface="Courier New"/>
              </a:rPr>
              <a:t>invalid</a:t>
            </a:r>
            <a:r>
              <a:rPr lang="en-US" sz="2000" b="1" dirty="0">
                <a:latin typeface="Courier New"/>
                <a:cs typeface="Courier New"/>
              </a:rPr>
              <a:t> {</a:t>
            </a:r>
          </a:p>
          <a:p>
            <a:r>
              <a:rPr lang="en-US" sz="2000" b="1" dirty="0">
                <a:latin typeface="Courier New"/>
                <a:cs typeface="Courier New"/>
              </a:rPr>
              <a:t>  color: white;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background-color: red;</a:t>
            </a:r>
          </a:p>
          <a:p>
            <a:r>
              <a:rPr lang="en-US" sz="20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212073" y="2880366"/>
            <a:ext cx="246253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validatation</a:t>
            </a:r>
            <a:r>
              <a:rPr lang="en-US" dirty="0">
                <a:solidFill>
                  <a:srgbClr val="FFFF00"/>
                </a:solidFill>
              </a:rPr>
              <a:t>/validate2.css</a:t>
            </a:r>
          </a:p>
        </p:txBody>
      </p:sp>
    </p:spTree>
    <p:extLst>
      <p:ext uri="{BB962C8B-B14F-4D97-AF65-F5344CB8AC3E}">
        <p14:creationId xmlns:p14="http://schemas.microsoft.com/office/powerpoint/2010/main" val="418949228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4367" y="411163"/>
            <a:ext cx="8595265" cy="655637"/>
          </a:xfrm>
        </p:spPr>
        <p:txBody>
          <a:bodyPr/>
          <a:lstStyle/>
          <a:p>
            <a:r>
              <a:rPr lang="en-US" dirty="0"/>
              <a:t>Input Validation with HTML5 and CSS3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43743" y="1246851"/>
            <a:ext cx="6802939" cy="501675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&lt;label&gt;Name:&lt;/label&gt;</a:t>
            </a:r>
          </a:p>
          <a:p>
            <a:r>
              <a:rPr lang="en-US" sz="2000" b="1" dirty="0">
                <a:latin typeface="Courier New"/>
                <a:cs typeface="Courier New"/>
              </a:rPr>
              <a:t>&lt;input type = "text"</a:t>
            </a:r>
          </a:p>
          <a:p>
            <a:r>
              <a:rPr lang="fi-FI" sz="2000" b="1" dirty="0">
                <a:latin typeface="Courier New"/>
                <a:cs typeface="Courier New"/>
              </a:rPr>
              <a:t>       </a:t>
            </a:r>
            <a:r>
              <a:rPr lang="fi-FI" sz="2000" b="1" dirty="0" err="1">
                <a:latin typeface="Courier New"/>
                <a:cs typeface="Courier New"/>
              </a:rPr>
              <a:t>value</a:t>
            </a:r>
            <a:r>
              <a:rPr lang="fi-FI" sz="2000" b="1" dirty="0">
                <a:latin typeface="Courier New"/>
                <a:cs typeface="Courier New"/>
              </a:rPr>
              <a:t> = ""</a:t>
            </a:r>
          </a:p>
          <a:p>
            <a:r>
              <a:rPr lang="fi-FI" sz="2000" b="1" dirty="0">
                <a:latin typeface="Courier New"/>
                <a:cs typeface="Courier New"/>
              </a:rPr>
              <a:t>       id = "</a:t>
            </a:r>
            <a:r>
              <a:rPr lang="fi-FI" sz="2000" b="1" dirty="0" err="1">
                <a:latin typeface="Courier New"/>
                <a:cs typeface="Courier New"/>
              </a:rPr>
              <a:t>name</a:t>
            </a:r>
            <a:r>
              <a:rPr lang="fi-FI" sz="2000" b="1" dirty="0">
                <a:latin typeface="Courier New"/>
                <a:cs typeface="Courier New"/>
              </a:rPr>
              <a:t>" 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</a:t>
            </a:r>
            <a:r>
              <a:rPr lang="en-US" sz="2000" b="1" dirty="0">
                <a:solidFill>
                  <a:srgbClr val="008000"/>
                </a:solidFill>
                <a:latin typeface="Courier New"/>
                <a:cs typeface="Courier New"/>
              </a:rPr>
              <a:t>required</a:t>
            </a:r>
            <a:r>
              <a:rPr lang="en-US" sz="2000" b="1" dirty="0">
                <a:latin typeface="Courier New"/>
                <a:cs typeface="Courier New"/>
              </a:rPr>
              <a:t> /&gt;</a:t>
            </a:r>
          </a:p>
          <a:p>
            <a:r>
              <a:rPr lang="en-US" sz="2000" b="1" dirty="0">
                <a:latin typeface="Courier New"/>
                <a:cs typeface="Courier New"/>
              </a:rPr>
              <a:t>&lt;label&gt;Phone number:&lt;/label&gt;</a:t>
            </a:r>
          </a:p>
          <a:p>
            <a:r>
              <a:rPr lang="en-US" sz="2000" b="1" dirty="0">
                <a:latin typeface="Courier New"/>
                <a:cs typeface="Courier New"/>
              </a:rPr>
              <a:t>&lt;input type = "text"</a:t>
            </a:r>
          </a:p>
          <a:p>
            <a:r>
              <a:rPr lang="da-DK" sz="2000" b="1" dirty="0">
                <a:latin typeface="Courier New"/>
                <a:cs typeface="Courier New"/>
              </a:rPr>
              <a:t>       </a:t>
            </a:r>
            <a:r>
              <a:rPr lang="da-DK" sz="2000" b="1" dirty="0">
                <a:solidFill>
                  <a:srgbClr val="B23C00"/>
                </a:solidFill>
                <a:latin typeface="Courier New"/>
                <a:cs typeface="Courier New"/>
              </a:rPr>
              <a:t>placeholder = "(999) 999-999"</a:t>
            </a:r>
          </a:p>
          <a:p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       pattern = "^\(\d{3}\) *\d{3}-\d{4}$"</a:t>
            </a:r>
          </a:p>
          <a:p>
            <a:r>
              <a:rPr lang="fr-FR" sz="2000" b="1" dirty="0">
                <a:latin typeface="Courier New"/>
                <a:cs typeface="Courier New"/>
              </a:rPr>
              <a:t>       id = "phone" 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</a:t>
            </a:r>
            <a:r>
              <a:rPr lang="en-US" sz="2000" b="1" dirty="0">
                <a:solidFill>
                  <a:srgbClr val="008000"/>
                </a:solidFill>
                <a:latin typeface="Courier New"/>
                <a:cs typeface="Courier New"/>
              </a:rPr>
              <a:t>required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 </a:t>
            </a:r>
            <a:r>
              <a:rPr lang="en-US" sz="2000" b="1" dirty="0">
                <a:latin typeface="Courier New"/>
                <a:cs typeface="Courier New"/>
              </a:rPr>
              <a:t>/&gt;</a:t>
            </a:r>
          </a:p>
          <a:p>
            <a:r>
              <a:rPr lang="en-US" sz="2000" b="1" dirty="0">
                <a:latin typeface="Courier New"/>
                <a:cs typeface="Courier New"/>
              </a:rPr>
              <a:t>&lt;label&gt;Email address:&lt;/label&gt;</a:t>
            </a:r>
          </a:p>
          <a:p>
            <a:r>
              <a:rPr lang="en-US" sz="2000" b="1" dirty="0">
                <a:latin typeface="Courier New"/>
                <a:cs typeface="Courier New"/>
              </a:rPr>
              <a:t>&lt;input type = "text"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placeholder = "</a:t>
            </a:r>
            <a:r>
              <a:rPr lang="en-US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xxxxx@xxxxx.xxx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"</a:t>
            </a:r>
          </a:p>
          <a:p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       pattern = "^.+@.+\..{2,4}$"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id = "email" /&gt;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13508" y="2971805"/>
            <a:ext cx="2864686" cy="40011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33CC"/>
                </a:solidFill>
              </a:rPr>
              <a:t>No JavaScript required!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08754" y="4160512"/>
            <a:ext cx="2479840" cy="1015663"/>
          </a:xfrm>
          <a:prstGeom prst="rect">
            <a:avLst/>
          </a:prstGeom>
          <a:solidFill>
            <a:srgbClr val="FFFFC2"/>
          </a:solidFill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B23C00"/>
                </a:solidFill>
              </a:rPr>
              <a:t>HTML quotes</a:t>
            </a:r>
          </a:p>
          <a:p>
            <a:r>
              <a:rPr lang="en-US" sz="2000" dirty="0">
                <a:solidFill>
                  <a:srgbClr val="B23C00"/>
                </a:solidFill>
              </a:rPr>
              <a:t>regular expressions</a:t>
            </a:r>
          </a:p>
          <a:p>
            <a:r>
              <a:rPr lang="en-US" sz="2000" dirty="0">
                <a:solidFill>
                  <a:srgbClr val="B23C00"/>
                </a:solidFill>
              </a:rPr>
              <a:t>like any other string.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8138120" y="5676494"/>
            <a:ext cx="731991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17902" y="1325903"/>
            <a:ext cx="237116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validation/validate2.html</a:t>
            </a:r>
          </a:p>
        </p:txBody>
      </p:sp>
    </p:spTree>
    <p:extLst>
      <p:ext uri="{BB962C8B-B14F-4D97-AF65-F5344CB8AC3E}">
        <p14:creationId xmlns:p14="http://schemas.microsoft.com/office/powerpoint/2010/main" val="2365132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HTML5 Input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8278"/>
            <a:ext cx="8229555" cy="1402088"/>
          </a:xfrm>
        </p:spPr>
        <p:txBody>
          <a:bodyPr numCol="1"/>
          <a:lstStyle/>
          <a:p>
            <a:r>
              <a:rPr lang="en-US" dirty="0"/>
              <a:t>HTML5 has new input types.</a:t>
            </a:r>
          </a:p>
          <a:p>
            <a:pPr lvl="1"/>
            <a:r>
              <a:rPr lang="en-US" dirty="0"/>
              <a:t>Automatic built-in input validation.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Special effects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with some browsers.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457246" y="2880366"/>
            <a:ext cx="6126412" cy="320036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2" anchor="t" anchorCtr="0" compatLnSpc="1">
            <a:prstTxWarp prst="textNoShape">
              <a:avLst/>
            </a:prstTxWarp>
          </a:bodyPr>
          <a:lstStyle>
            <a:lvl1pPr marL="469900" indent="-469900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70000"/>
              <a:buFont typeface="Wingdings" charset="0"/>
              <a:buChar char="o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908050" indent="-436563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377950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SzPct val="65000"/>
              <a:buFont typeface="Wingdings" charset="0"/>
              <a:buChar char="o"/>
              <a:defRPr sz="2000">
                <a:solidFill>
                  <a:schemeClr val="tx1"/>
                </a:solidFill>
                <a:latin typeface="+mn-lt"/>
                <a:ea typeface="+mn-ea"/>
              </a:defRPr>
            </a:lvl3pPr>
            <a:lvl4pPr marL="1827213" indent="-438150" algn="l" rtl="0" fontAlgn="base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5000"/>
              <a:buFont typeface="Wingdings" charset="0"/>
              <a:buChar char="n"/>
              <a:defRPr sz="1600">
                <a:solidFill>
                  <a:schemeClr val="tx1"/>
                </a:solidFill>
                <a:latin typeface="+mn-lt"/>
                <a:ea typeface="+mn-ea"/>
              </a:defRPr>
            </a:lvl4pPr>
            <a:lvl5pPr marL="22971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5pPr>
            <a:lvl6pPr marL="27543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6pPr>
            <a:lvl7pPr marL="32115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7pPr>
            <a:lvl8pPr marL="36687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8pPr>
            <a:lvl9pPr marL="4125913" indent="-468313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50000"/>
              <a:buFont typeface="Wingdings" charset="0"/>
              <a:buChar char="o"/>
              <a:defRPr sz="12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1"/>
            <a:r>
              <a:rPr lang="en-US" dirty="0"/>
              <a:t>date</a:t>
            </a:r>
          </a:p>
          <a:p>
            <a:pPr lvl="1"/>
            <a:r>
              <a:rPr lang="en-US" dirty="0"/>
              <a:t>time</a:t>
            </a:r>
          </a:p>
          <a:p>
            <a:pPr lvl="1"/>
            <a:r>
              <a:rPr lang="en-US" dirty="0" err="1"/>
              <a:t>datetime</a:t>
            </a:r>
            <a:endParaRPr lang="en-US" dirty="0"/>
          </a:p>
          <a:p>
            <a:pPr lvl="1"/>
            <a:r>
              <a:rPr lang="en-US" dirty="0" err="1"/>
              <a:t>datetime</a:t>
            </a:r>
            <a:r>
              <a:rPr lang="en-US" dirty="0"/>
              <a:t>-local</a:t>
            </a:r>
          </a:p>
          <a:p>
            <a:pPr lvl="1"/>
            <a:r>
              <a:rPr lang="en-US" dirty="0"/>
              <a:t>week</a:t>
            </a:r>
          </a:p>
          <a:p>
            <a:pPr lvl="1"/>
            <a:r>
              <a:rPr lang="en-US" dirty="0"/>
              <a:t>month</a:t>
            </a:r>
          </a:p>
          <a:p>
            <a:pPr lvl="1"/>
            <a:r>
              <a:rPr lang="en-US" dirty="0"/>
              <a:t>color</a:t>
            </a:r>
          </a:p>
          <a:p>
            <a:pPr lvl="1"/>
            <a:r>
              <a:rPr lang="en-US" dirty="0"/>
              <a:t>number</a:t>
            </a:r>
          </a:p>
          <a:p>
            <a:pPr lvl="1"/>
            <a:r>
              <a:rPr lang="en-US" dirty="0"/>
              <a:t>range</a:t>
            </a:r>
          </a:p>
          <a:p>
            <a:pPr lvl="1"/>
            <a:r>
              <a:rPr lang="en-US" dirty="0"/>
              <a:t>search</a:t>
            </a:r>
          </a:p>
          <a:p>
            <a:pPr lvl="1"/>
            <a:r>
              <a:rPr lang="en-US" dirty="0"/>
              <a:t>email</a:t>
            </a:r>
          </a:p>
          <a:p>
            <a:pPr lvl="1"/>
            <a:r>
              <a:rPr lang="en-US" dirty="0" err="1"/>
              <a:t>tel</a:t>
            </a:r>
            <a:endParaRPr lang="en-US" dirty="0"/>
          </a:p>
          <a:p>
            <a:pPr lvl="1"/>
            <a:r>
              <a:rPr lang="en-US" dirty="0" err="1"/>
              <a:t>url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94951" y="4709146"/>
            <a:ext cx="3515405" cy="132343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33CC"/>
                </a:solidFill>
              </a:rPr>
              <a:t>NOTE:</a:t>
            </a:r>
          </a:p>
          <a:p>
            <a:r>
              <a:rPr lang="en-US" sz="2000" dirty="0">
                <a:solidFill>
                  <a:srgbClr val="0033CC"/>
                </a:solidFill>
              </a:rPr>
              <a:t>Different browsers implement</a:t>
            </a:r>
          </a:p>
          <a:p>
            <a:r>
              <a:rPr lang="en-US" sz="2000" dirty="0">
                <a:solidFill>
                  <a:srgbClr val="0033CC"/>
                </a:solidFill>
              </a:rPr>
              <a:t>these input types differently</a:t>
            </a:r>
          </a:p>
          <a:p>
            <a:r>
              <a:rPr lang="en-US" sz="2000" dirty="0">
                <a:solidFill>
                  <a:srgbClr val="0033CC"/>
                </a:solidFill>
              </a:rPr>
              <a:t>(Chrome does best).</a:t>
            </a:r>
          </a:p>
        </p:txBody>
      </p:sp>
    </p:spTree>
    <p:extLst>
      <p:ext uri="{BB962C8B-B14F-4D97-AF65-F5344CB8AC3E}">
        <p14:creationId xmlns:p14="http://schemas.microsoft.com/office/powerpoint/2010/main" val="25318234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HTML5 Input Types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670576"/>
          </a:xfrm>
        </p:spPr>
        <p:txBody>
          <a:bodyPr/>
          <a:lstStyle/>
          <a:p>
            <a:r>
              <a:rPr lang="en-US" dirty="0"/>
              <a:t>Chrome browser: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25</a:t>
            </a:fld>
            <a:endParaRPr lang="en-US" dirty="0"/>
          </a:p>
        </p:txBody>
      </p:sp>
      <p:pic>
        <p:nvPicPr>
          <p:cNvPr id="5" name="Picture 4" descr="Screen Shot 2015-02-25 at 10.34.1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" y="1600220"/>
            <a:ext cx="5669268" cy="5204574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023366" y="1325903"/>
            <a:ext cx="5022125" cy="206210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&lt;p&gt;</a:t>
            </a:r>
          </a:p>
          <a:p>
            <a:r>
              <a:rPr lang="en-US" b="1" dirty="0">
                <a:latin typeface="Courier New"/>
                <a:cs typeface="Courier New"/>
              </a:rPr>
              <a:t>    &lt;label for = "range"&gt;Range:&lt;/label&gt;</a:t>
            </a:r>
          </a:p>
          <a:p>
            <a:r>
              <a:rPr lang="en-US" b="1" dirty="0">
                <a:latin typeface="Courier New"/>
                <a:cs typeface="Courier New"/>
              </a:rPr>
              <a:t>    &lt;input type = "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range</a:t>
            </a:r>
            <a:r>
              <a:rPr lang="en-US" b="1" dirty="0">
                <a:latin typeface="Courier New"/>
                <a:cs typeface="Courier New"/>
              </a:rPr>
              <a:t>"</a:t>
            </a:r>
          </a:p>
          <a:p>
            <a:r>
              <a:rPr lang="en-US" b="1" dirty="0">
                <a:latin typeface="Courier New"/>
                <a:cs typeface="Courier New"/>
              </a:rPr>
              <a:t>           id = "range" </a:t>
            </a:r>
          </a:p>
          <a:p>
            <a:r>
              <a:rPr lang="fi-FI" b="1" dirty="0">
                <a:latin typeface="Courier New"/>
                <a:cs typeface="Courier New"/>
              </a:rPr>
              <a:t>           min = "0"</a:t>
            </a:r>
          </a:p>
          <a:p>
            <a:r>
              <a:rPr lang="fr-FR" b="1" dirty="0">
                <a:latin typeface="Courier New"/>
                <a:cs typeface="Courier New"/>
              </a:rPr>
              <a:t>           max = "256"</a:t>
            </a:r>
          </a:p>
          <a:p>
            <a:r>
              <a:rPr lang="fi-FI" b="1" dirty="0">
                <a:latin typeface="Courier New"/>
                <a:cs typeface="Courier New"/>
              </a:rPr>
              <a:t>           </a:t>
            </a:r>
            <a:r>
              <a:rPr lang="fi-FI" b="1" dirty="0" err="1">
                <a:latin typeface="Courier New"/>
                <a:cs typeface="Courier New"/>
              </a:rPr>
              <a:t>value</a:t>
            </a:r>
            <a:r>
              <a:rPr lang="fi-FI" b="1" dirty="0">
                <a:latin typeface="Courier New"/>
                <a:cs typeface="Courier New"/>
              </a:rPr>
              <a:t> = "128" /&gt;</a:t>
            </a:r>
          </a:p>
          <a:p>
            <a:r>
              <a:rPr lang="fi-FI" b="1" dirty="0">
                <a:latin typeface="Courier New"/>
                <a:cs typeface="Courier New"/>
              </a:rPr>
              <a:t>&lt;/p&gt;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309341" y="3246122"/>
            <a:ext cx="254268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>
                <a:solidFill>
                  <a:srgbClr val="FFFF00"/>
                </a:solidFill>
              </a:rPr>
              <a:t>validatation</a:t>
            </a:r>
            <a:r>
              <a:rPr lang="en-US" dirty="0">
                <a:solidFill>
                  <a:srgbClr val="FFFF00"/>
                </a:solidFill>
              </a:rPr>
              <a:t>/validate3.html</a:t>
            </a:r>
          </a:p>
        </p:txBody>
      </p:sp>
    </p:spTree>
    <p:extLst>
      <p:ext uri="{BB962C8B-B14F-4D97-AF65-F5344CB8AC3E}">
        <p14:creationId xmlns:p14="http://schemas.microsoft.com/office/powerpoint/2010/main" val="37697677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New HTML5 Input Types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1"/>
            <a:ext cx="8229600" cy="670576"/>
          </a:xfrm>
        </p:spPr>
        <p:txBody>
          <a:bodyPr/>
          <a:lstStyle/>
          <a:p>
            <a:r>
              <a:rPr lang="en-US" dirty="0"/>
              <a:t>Chrome browser: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5" name="Picture 4" descr="Screen Shot 2015-02-25 at 10.34.17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" y="1600220"/>
            <a:ext cx="5669268" cy="5204574"/>
          </a:xfrm>
          <a:prstGeom prst="rect">
            <a:avLst/>
          </a:prstGeom>
        </p:spPr>
      </p:pic>
      <p:pic>
        <p:nvPicPr>
          <p:cNvPr id="6" name="Picture 5" descr="Screen Shot 2015-02-25 at 10.35.23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5" y="3429000"/>
            <a:ext cx="1825499" cy="295524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114805" y="1417342"/>
            <a:ext cx="4775864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&lt;p&gt;</a:t>
            </a:r>
          </a:p>
          <a:p>
            <a:r>
              <a:rPr lang="en-US" b="1" dirty="0">
                <a:latin typeface="Courier New"/>
                <a:cs typeface="Courier New"/>
              </a:rPr>
              <a:t>    &lt;label for="color"&gt;Color:&lt;/label&gt;</a:t>
            </a:r>
          </a:p>
          <a:p>
            <a:r>
              <a:rPr lang="en-US" b="1" dirty="0">
                <a:latin typeface="Courier New"/>
                <a:cs typeface="Courier New"/>
              </a:rPr>
              <a:t>    &lt;input type="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color</a:t>
            </a:r>
            <a:r>
              <a:rPr lang="en-US" b="1" dirty="0">
                <a:latin typeface="Courier New"/>
                <a:cs typeface="Courier New"/>
              </a:rPr>
              <a:t>"</a:t>
            </a:r>
          </a:p>
          <a:p>
            <a:r>
              <a:rPr lang="ro-RO" b="1" dirty="0">
                <a:latin typeface="Courier New"/>
                <a:cs typeface="Courier New"/>
              </a:rPr>
              <a:t>           id = "color" /&gt;</a:t>
            </a:r>
          </a:p>
          <a:p>
            <a:r>
              <a:rPr lang="ro-RO" b="1" dirty="0">
                <a:latin typeface="Courier New"/>
                <a:cs typeface="Courier New"/>
              </a:rPr>
              <a:t>&lt;/p&gt;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694129" y="6290811"/>
            <a:ext cx="731991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492219" y="2606049"/>
            <a:ext cx="2227693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validate/validate3.html</a:t>
            </a:r>
          </a:p>
        </p:txBody>
      </p:sp>
    </p:spTree>
    <p:extLst>
      <p:ext uri="{BB962C8B-B14F-4D97-AF65-F5344CB8AC3E}">
        <p14:creationId xmlns:p14="http://schemas.microsoft.com/office/powerpoint/2010/main" val="2839190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 Event Handlers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27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6800" y="1234464"/>
            <a:ext cx="4457700" cy="496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54855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HTML5 Canvas Object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HTML5 introduces the </a:t>
            </a:r>
            <a:r>
              <a:rPr lang="en-US" dirty="0">
                <a:solidFill>
                  <a:srgbClr val="C00000"/>
                </a:solidFill>
              </a:rPr>
              <a:t>drawing canvas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Universally supported by modern browsers.</a:t>
            </a:r>
          </a:p>
          <a:p>
            <a:pPr lvl="5"/>
            <a:endParaRPr lang="en-US" dirty="0"/>
          </a:p>
          <a:p>
            <a:r>
              <a:rPr lang="en-US" dirty="0"/>
              <a:t>The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&lt;canvas&gt;</a:t>
            </a:r>
            <a:r>
              <a:rPr lang="en-US" b="1" dirty="0">
                <a:solidFill>
                  <a:srgbClr val="0033CC"/>
                </a:solidFill>
                <a:cs typeface="Courier New"/>
              </a:rPr>
              <a:t> </a:t>
            </a:r>
            <a:r>
              <a:rPr lang="en-US" dirty="0"/>
              <a:t>tag provides a </a:t>
            </a:r>
            <a:br>
              <a:rPr lang="en-US" dirty="0"/>
            </a:br>
            <a:r>
              <a:rPr lang="en-US" dirty="0">
                <a:solidFill>
                  <a:srgbClr val="B23C00"/>
                </a:solidFill>
              </a:rPr>
              <a:t>graphics context</a:t>
            </a:r>
            <a:r>
              <a:rPr lang="en-US" dirty="0"/>
              <a:t>.</a:t>
            </a:r>
          </a:p>
          <a:p>
            <a:pPr lvl="5"/>
            <a:endParaRPr lang="en-US" dirty="0"/>
          </a:p>
          <a:p>
            <a:r>
              <a:rPr lang="en-US" dirty="0"/>
              <a:t>A rich set of </a:t>
            </a:r>
            <a:r>
              <a:rPr lang="en-US" dirty="0">
                <a:solidFill>
                  <a:srgbClr val="B23C00"/>
                </a:solidFill>
              </a:rPr>
              <a:t>drawing operations</a:t>
            </a:r>
            <a:r>
              <a:rPr lang="en-US" dirty="0"/>
              <a:t>.</a:t>
            </a:r>
          </a:p>
          <a:p>
            <a:pPr lvl="1"/>
            <a:r>
              <a:rPr lang="en-US" dirty="0"/>
              <a:t>Execute using JavaScript.</a:t>
            </a:r>
          </a:p>
          <a:p>
            <a:pPr lvl="1"/>
            <a:r>
              <a:rPr lang="en-US" dirty="0"/>
              <a:t>Replaces the need for Flash or Java.</a:t>
            </a:r>
          </a:p>
          <a:p>
            <a:pPr lvl="1"/>
            <a:r>
              <a:rPr lang="en-US" dirty="0"/>
              <a:t>Used by many game developers.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23786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 Canvas Demo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58138" y="1325903"/>
            <a:ext cx="7079983" cy="13234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&lt;canvas id     = "</a:t>
            </a:r>
            <a:r>
              <a:rPr lang="en-US" b="1" dirty="0">
                <a:solidFill>
                  <a:srgbClr val="C00000"/>
                </a:solidFill>
                <a:latin typeface="Courier New"/>
                <a:cs typeface="Courier New"/>
              </a:rPr>
              <a:t>canvas</a:t>
            </a:r>
            <a:r>
              <a:rPr lang="en-US" b="1" dirty="0">
                <a:latin typeface="Courier New"/>
                <a:cs typeface="Courier New"/>
              </a:rPr>
              <a:t>"</a:t>
            </a:r>
          </a:p>
          <a:p>
            <a:r>
              <a:rPr lang="en-US" b="1" dirty="0">
                <a:latin typeface="Courier New"/>
                <a:cs typeface="Courier New"/>
              </a:rPr>
              <a:t>        width  = "200"</a:t>
            </a:r>
          </a:p>
          <a:p>
            <a:r>
              <a:rPr lang="en-US" b="1" dirty="0">
                <a:latin typeface="Courier New"/>
                <a:cs typeface="Courier New"/>
              </a:rPr>
              <a:t>        height = "200"&gt;</a:t>
            </a:r>
          </a:p>
          <a:p>
            <a:r>
              <a:rPr lang="en-US" b="1" dirty="0">
                <a:latin typeface="Courier New"/>
                <a:cs typeface="Courier New"/>
              </a:rPr>
              <a:t>    &lt;p&gt;Your browser does not support the canvas tag.&lt;/p&gt;</a:t>
            </a:r>
          </a:p>
          <a:p>
            <a:r>
              <a:rPr lang="en-US" b="1" dirty="0">
                <a:latin typeface="Courier New"/>
                <a:cs typeface="Courier New"/>
              </a:rPr>
              <a:t>&lt;/canvas&gt;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58138" y="2880366"/>
            <a:ext cx="6464330" cy="2554545"/>
          </a:xfrm>
          <a:prstGeom prst="rect">
            <a:avLst/>
          </a:prstGeom>
          <a:solidFill>
            <a:srgbClr val="F2F2F2"/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function draw()</a:t>
            </a:r>
          </a:p>
          <a:p>
            <a:r>
              <a:rPr lang="en-US" b="1" dirty="0">
                <a:latin typeface="Courier New"/>
                <a:cs typeface="Courier New"/>
              </a:rPr>
              <a:t>{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 err="1">
                <a:latin typeface="Courier New"/>
                <a:cs typeface="Courier New"/>
              </a:rPr>
              <a:t>var</a:t>
            </a:r>
            <a:r>
              <a:rPr lang="en-US" b="1" dirty="0">
                <a:latin typeface="Courier New"/>
                <a:cs typeface="Courier New"/>
              </a:rPr>
              <a:t> canvas = </a:t>
            </a:r>
            <a:r>
              <a:rPr lang="en-US" b="1" dirty="0" err="1">
                <a:latin typeface="Courier New"/>
                <a:cs typeface="Courier New"/>
              </a:rPr>
              <a:t>document.getElementById</a:t>
            </a:r>
            <a:r>
              <a:rPr lang="en-US" b="1" dirty="0">
                <a:latin typeface="Courier New"/>
                <a:cs typeface="Courier New"/>
              </a:rPr>
              <a:t>("</a:t>
            </a:r>
            <a:r>
              <a:rPr lang="en-US" b="1" dirty="0">
                <a:solidFill>
                  <a:srgbClr val="C00000"/>
                </a:solidFill>
                <a:latin typeface="Courier New"/>
                <a:cs typeface="Courier New"/>
              </a:rPr>
              <a:t>canvas</a:t>
            </a:r>
            <a:r>
              <a:rPr lang="en-US" b="1" dirty="0">
                <a:latin typeface="Courier New"/>
                <a:cs typeface="Courier New"/>
              </a:rPr>
              <a:t>");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 err="1">
                <a:latin typeface="Courier New"/>
                <a:cs typeface="Courier New"/>
              </a:rPr>
              <a:t>var</a:t>
            </a:r>
            <a:r>
              <a:rPr lang="en-US" b="1" dirty="0">
                <a:latin typeface="Courier New"/>
                <a:cs typeface="Courier New"/>
              </a:rPr>
              <a:t> con = </a:t>
            </a:r>
            <a:r>
              <a:rPr lang="en-US" b="1" dirty="0" err="1">
                <a:latin typeface="Courier New"/>
                <a:cs typeface="Courier New"/>
              </a:rPr>
              <a:t>canvas.getContext</a:t>
            </a:r>
            <a:r>
              <a:rPr lang="en-US" b="1" dirty="0">
                <a:latin typeface="Courier New"/>
                <a:cs typeface="Courier New"/>
              </a:rPr>
              <a:t>('2d');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</a:p>
          <a:p>
            <a:r>
              <a:rPr lang="en-US" b="1" dirty="0">
                <a:latin typeface="Courier New"/>
                <a:cs typeface="Courier New"/>
              </a:rPr>
              <a:t>    </a:t>
            </a:r>
            <a:r>
              <a:rPr lang="en-US" b="1" dirty="0" err="1">
                <a:latin typeface="Courier New"/>
                <a:cs typeface="Courier New"/>
              </a:rPr>
              <a:t>con.strokeStyle</a:t>
            </a:r>
            <a:r>
              <a:rPr lang="en-US" b="1" dirty="0">
                <a:latin typeface="Courier New"/>
                <a:cs typeface="Courier New"/>
              </a:rPr>
              <a:t> = "black";</a:t>
            </a:r>
          </a:p>
          <a:p>
            <a:r>
              <a:rPr lang="nl-NL" b="1" dirty="0">
                <a:latin typeface="Courier New"/>
                <a:cs typeface="Courier New"/>
              </a:rPr>
              <a:t>    </a:t>
            </a:r>
            <a:r>
              <a:rPr lang="nl-NL" b="1" dirty="0" err="1">
                <a:latin typeface="Courier New"/>
                <a:cs typeface="Courier New"/>
              </a:rPr>
              <a:t>con.strokeRect</a:t>
            </a:r>
            <a:r>
              <a:rPr lang="nl-NL" b="1" dirty="0">
                <a:latin typeface="Courier New"/>
                <a:cs typeface="Courier New"/>
              </a:rPr>
              <a:t>(0, 0, 200, 200);</a:t>
            </a:r>
          </a:p>
          <a:p>
            <a:r>
              <a:rPr lang="nl-NL" b="1" dirty="0">
                <a:latin typeface="Courier New"/>
                <a:cs typeface="Courier New"/>
              </a:rPr>
              <a:t>    </a:t>
            </a:r>
            <a:r>
              <a:rPr lang="nl-NL" b="1" dirty="0" err="1">
                <a:latin typeface="Courier New"/>
                <a:cs typeface="Courier New"/>
              </a:rPr>
              <a:t>con.fillStyle</a:t>
            </a:r>
            <a:r>
              <a:rPr lang="nl-NL" b="1" dirty="0">
                <a:latin typeface="Courier New"/>
                <a:cs typeface="Courier New"/>
              </a:rPr>
              <a:t> = "red";</a:t>
            </a:r>
          </a:p>
          <a:p>
            <a:r>
              <a:rPr lang="nl-NL" b="1" dirty="0">
                <a:latin typeface="Courier New"/>
                <a:cs typeface="Courier New"/>
              </a:rPr>
              <a:t>    </a:t>
            </a:r>
            <a:r>
              <a:rPr lang="nl-NL" b="1" dirty="0" err="1">
                <a:latin typeface="Courier New"/>
                <a:cs typeface="Courier New"/>
              </a:rPr>
              <a:t>con.fillRect</a:t>
            </a:r>
            <a:r>
              <a:rPr lang="nl-NL" b="1" dirty="0">
                <a:latin typeface="Courier New"/>
                <a:cs typeface="Courier New"/>
              </a:rPr>
              <a:t>(40, 140, 150, 50);      </a:t>
            </a:r>
          </a:p>
          <a:p>
            <a:r>
              <a:rPr lang="nl-NL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674618" y="6172170"/>
            <a:ext cx="731991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583658" y="2606049"/>
            <a:ext cx="1929334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canvas/</a:t>
            </a:r>
            <a:r>
              <a:rPr lang="en-US" dirty="0" err="1">
                <a:solidFill>
                  <a:srgbClr val="FFFF00"/>
                </a:solidFill>
              </a:rPr>
              <a:t>simple.html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8106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Checkbox Values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4367" y="1325903"/>
            <a:ext cx="8557551" cy="4770537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&lt;head&gt;</a:t>
            </a:r>
          </a:p>
          <a:p>
            <a:r>
              <a:rPr lang="en-US" b="1" dirty="0">
                <a:latin typeface="Courier New"/>
                <a:cs typeface="Courier New"/>
              </a:rPr>
              <a:t>    ...</a:t>
            </a:r>
          </a:p>
          <a:p>
            <a:r>
              <a:rPr lang="en-US" b="1" dirty="0">
                <a:latin typeface="Courier New"/>
                <a:cs typeface="Courier New"/>
              </a:rPr>
              <a:t>    &lt;script type="text/</a:t>
            </a:r>
            <a:r>
              <a:rPr lang="en-US" b="1" dirty="0" err="1">
                <a:latin typeface="Courier New"/>
                <a:cs typeface="Courier New"/>
              </a:rPr>
              <a:t>javascript</a:t>
            </a:r>
            <a:r>
              <a:rPr lang="en-US" b="1" dirty="0">
                <a:latin typeface="Courier New"/>
                <a:cs typeface="Courier New"/>
              </a:rPr>
              <a:t>"&gt;</a:t>
            </a:r>
          </a:p>
          <a:p>
            <a:r>
              <a:rPr lang="en-US" b="1" dirty="0">
                <a:latin typeface="Courier New"/>
                <a:cs typeface="Courier New"/>
              </a:rPr>
              <a:t>        function </a:t>
            </a:r>
            <a:r>
              <a:rPr lang="en-US" b="1" dirty="0" err="1">
                <a:latin typeface="Courier New"/>
                <a:cs typeface="Courier New"/>
              </a:rPr>
              <a:t>showColors</a:t>
            </a:r>
            <a:r>
              <a:rPr lang="en-US" b="1" dirty="0">
                <a:latin typeface="Courier New"/>
                <a:cs typeface="Courier New"/>
              </a:rPr>
              <a:t>()</a:t>
            </a:r>
          </a:p>
          <a:p>
            <a:r>
              <a:rPr lang="en-US" b="1" dirty="0">
                <a:latin typeface="Courier New"/>
                <a:cs typeface="Courier New"/>
              </a:rPr>
              <a:t>        {</a:t>
            </a:r>
          </a:p>
          <a:p>
            <a:r>
              <a:rPr lang="en-US" b="1" dirty="0">
                <a:latin typeface="Courier New"/>
                <a:cs typeface="Courier New"/>
              </a:rPr>
              <a:t>            </a:t>
            </a:r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var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cbred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   = </a:t>
            </a:r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document.getElementById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("</a:t>
            </a:r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cbred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");</a:t>
            </a:r>
          </a:p>
          <a:p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            </a:t>
            </a:r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var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cbgreen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 = </a:t>
            </a:r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document.getElementById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("</a:t>
            </a:r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cbgreen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");</a:t>
            </a:r>
          </a:p>
          <a:p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            </a:t>
            </a:r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var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 </a:t>
            </a:r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cbblue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  = </a:t>
            </a:r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document.getElementById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("</a:t>
            </a:r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cbblue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");</a:t>
            </a:r>
          </a:p>
          <a:p>
            <a:r>
              <a:rPr lang="en-US" b="1" dirty="0">
                <a:latin typeface="Courier New"/>
                <a:cs typeface="Courier New"/>
              </a:rPr>
              <a:t>            </a:t>
            </a:r>
          </a:p>
          <a:p>
            <a:r>
              <a:rPr lang="en-US" b="1" dirty="0">
                <a:latin typeface="Courier New"/>
                <a:cs typeface="Courier New"/>
              </a:rPr>
              <a:t>            </a:t>
            </a:r>
            <a:r>
              <a:rPr lang="en-US" b="1" dirty="0" err="1">
                <a:latin typeface="Courier New"/>
                <a:cs typeface="Courier New"/>
              </a:rPr>
              <a:t>var</a:t>
            </a:r>
            <a:r>
              <a:rPr lang="en-US" b="1" dirty="0">
                <a:latin typeface="Courier New"/>
                <a:cs typeface="Courier New"/>
              </a:rPr>
              <a:t> output  = "&lt;p&gt;&lt;strong&gt;You chose:";</a:t>
            </a:r>
          </a:p>
          <a:p>
            <a:r>
              <a:rPr lang="en-US" b="1" dirty="0">
                <a:latin typeface="Courier New"/>
                <a:cs typeface="Courier New"/>
              </a:rPr>
              <a:t>           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if (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cbred.checked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)   output += " Red";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           if (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cbgreen.checked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) output += " Green";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           if (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cbblue.checked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)  output += " Blue";</a:t>
            </a:r>
          </a:p>
          <a:p>
            <a:r>
              <a:rPr lang="en-US" b="1" dirty="0">
                <a:latin typeface="Courier New"/>
                <a:cs typeface="Courier New"/>
              </a:rPr>
              <a:t>            </a:t>
            </a:r>
          </a:p>
          <a:p>
            <a:r>
              <a:rPr lang="en-US" b="1" dirty="0">
                <a:latin typeface="Courier New"/>
                <a:cs typeface="Courier New"/>
              </a:rPr>
              <a:t>            output += "&lt;/strong&gt;&lt;/p&gt;";</a:t>
            </a:r>
          </a:p>
          <a:p>
            <a:r>
              <a:rPr lang="en-US" b="1" dirty="0">
                <a:latin typeface="Courier New"/>
                <a:cs typeface="Courier New"/>
              </a:rPr>
              <a:t>            </a:t>
            </a:r>
            <a:r>
              <a:rPr lang="en-US" b="1" dirty="0" err="1">
                <a:latin typeface="Courier New"/>
                <a:cs typeface="Courier New"/>
              </a:rPr>
              <a:t>document.getElementById</a:t>
            </a:r>
            <a:r>
              <a:rPr lang="en-US" b="1" dirty="0">
                <a:latin typeface="Courier New"/>
                <a:cs typeface="Courier New"/>
              </a:rPr>
              <a:t>("</a:t>
            </a:r>
            <a:r>
              <a:rPr lang="en-US" b="1" dirty="0" err="1">
                <a:solidFill>
                  <a:srgbClr val="7030A0"/>
                </a:solidFill>
                <a:latin typeface="Courier New"/>
                <a:cs typeface="Courier New"/>
              </a:rPr>
              <a:t>outputDiv</a:t>
            </a:r>
            <a:r>
              <a:rPr lang="en-US" b="1" dirty="0">
                <a:latin typeface="Courier New"/>
                <a:cs typeface="Courier New"/>
              </a:rPr>
              <a:t>").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innerHTML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</a:t>
            </a:r>
            <a:r>
              <a:rPr lang="en-US" b="1" dirty="0">
                <a:latin typeface="Courier New"/>
                <a:cs typeface="Courier New"/>
              </a:rPr>
              <a:t>= output;</a:t>
            </a:r>
          </a:p>
          <a:p>
            <a:r>
              <a:rPr lang="en-US" b="1" dirty="0">
                <a:latin typeface="Courier New"/>
                <a:cs typeface="Courier New"/>
              </a:rPr>
              <a:t>        }</a:t>
            </a:r>
          </a:p>
          <a:p>
            <a:r>
              <a:rPr lang="en-US" b="1" dirty="0">
                <a:latin typeface="Courier New"/>
                <a:cs typeface="Courier New"/>
              </a:rPr>
              <a:t>    &lt;/script&gt;</a:t>
            </a:r>
          </a:p>
          <a:p>
            <a:r>
              <a:rPr lang="en-US" b="1" dirty="0">
                <a:latin typeface="Courier New"/>
                <a:cs typeface="Courier New"/>
              </a:rPr>
              <a:t>&lt;/head&gt;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040853" y="1417342"/>
            <a:ext cx="1714131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js</a:t>
            </a:r>
            <a:r>
              <a:rPr lang="en-US" dirty="0">
                <a:solidFill>
                  <a:srgbClr val="FFFF00"/>
                </a:solidFill>
              </a:rPr>
              <a:t>/</a:t>
            </a:r>
            <a:r>
              <a:rPr lang="en-US" dirty="0" err="1">
                <a:solidFill>
                  <a:srgbClr val="FFFF00"/>
                </a:solidFill>
              </a:rPr>
              <a:t>checkbox.html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02045" y="6199372"/>
            <a:ext cx="731991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3368520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Canvas Basics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main canvas drawing operations: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stroke</a:t>
            </a:r>
            <a:r>
              <a:rPr lang="en-US" dirty="0">
                <a:solidFill>
                  <a:srgbClr val="B23C00"/>
                </a:solidFill>
              </a:rPr>
              <a:t>: </a:t>
            </a:r>
            <a:r>
              <a:rPr lang="en-US" dirty="0"/>
              <a:t>draw a line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fill</a:t>
            </a:r>
            <a:r>
              <a:rPr lang="en-US" dirty="0">
                <a:solidFill>
                  <a:srgbClr val="B23C00"/>
                </a:solidFill>
              </a:rPr>
              <a:t>: </a:t>
            </a:r>
            <a:r>
              <a:rPr lang="en-US" dirty="0"/>
              <a:t>fill in a shape</a:t>
            </a:r>
          </a:p>
          <a:p>
            <a:pPr lvl="6"/>
            <a:endParaRPr lang="en-US" dirty="0"/>
          </a:p>
          <a:p>
            <a:r>
              <a:rPr lang="en-US" dirty="0"/>
              <a:t>Specify 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strokestyle</a:t>
            </a:r>
            <a:r>
              <a:rPr lang="en-US" dirty="0"/>
              <a:t> and </a:t>
            </a: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fillstyle</a:t>
            </a:r>
            <a:r>
              <a:rPr lang="en-US" dirty="0"/>
              <a:t>.</a:t>
            </a:r>
          </a:p>
          <a:p>
            <a:pPr lvl="4"/>
            <a:endParaRPr lang="en-US" dirty="0"/>
          </a:p>
          <a:p>
            <a:r>
              <a:rPr lang="en-US" dirty="0"/>
              <a:t>Basic </a:t>
            </a:r>
            <a:r>
              <a:rPr lang="en-US" dirty="0">
                <a:solidFill>
                  <a:srgbClr val="C00000"/>
                </a:solidFill>
              </a:rPr>
              <a:t>shapes</a:t>
            </a:r>
            <a:r>
              <a:rPr lang="en-US" dirty="0"/>
              <a:t>: lines, rectangles, arcs, text</a:t>
            </a:r>
          </a:p>
          <a:p>
            <a:r>
              <a:rPr lang="en-US" dirty="0"/>
              <a:t>Create </a:t>
            </a:r>
            <a:r>
              <a:rPr lang="en-US" dirty="0">
                <a:solidFill>
                  <a:srgbClr val="C00000"/>
                </a:solidFill>
              </a:rPr>
              <a:t>paths</a:t>
            </a:r>
            <a:r>
              <a:rPr lang="en-US" dirty="0"/>
              <a:t> to draw complex shapes.</a:t>
            </a:r>
          </a:p>
          <a:p>
            <a:r>
              <a:rPr lang="en-US" dirty="0"/>
              <a:t>Draw </a:t>
            </a:r>
            <a:r>
              <a:rPr lang="en-US" dirty="0">
                <a:solidFill>
                  <a:srgbClr val="C00000"/>
                </a:solidFill>
              </a:rPr>
              <a:t>images</a:t>
            </a:r>
            <a:r>
              <a:rPr lang="en-US" dirty="0"/>
              <a:t>.</a:t>
            </a:r>
          </a:p>
          <a:p>
            <a:r>
              <a:rPr lang="en-US" dirty="0"/>
              <a:t>Alter </a:t>
            </a:r>
            <a:r>
              <a:rPr lang="en-US" dirty="0">
                <a:solidFill>
                  <a:srgbClr val="C00000"/>
                </a:solidFill>
              </a:rPr>
              <a:t>pixels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5622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Ways to Specify Colors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name: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red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silver</a:t>
            </a:r>
            <a:r>
              <a:rPr lang="en-US" dirty="0"/>
              <a:t>,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gray</a:t>
            </a:r>
            <a:r>
              <a:rPr lang="en-US" dirty="0"/>
              <a:t>, etc.</a:t>
            </a:r>
          </a:p>
          <a:p>
            <a:r>
              <a:rPr lang="en-US" dirty="0"/>
              <a:t>RGB with integers 0-255 or percentages: </a:t>
            </a:r>
            <a:br>
              <a:rPr lang="en-US" dirty="0"/>
            </a:b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rgb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(10, 250, 100)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or </a:t>
            </a:r>
            <a:br>
              <a:rPr lang="en-US" dirty="0"/>
            </a:br>
            <a:r>
              <a:rPr lang="en-US" b="1" dirty="0" err="1">
                <a:solidFill>
                  <a:srgbClr val="0033CC"/>
                </a:solidFill>
                <a:latin typeface="Courier New"/>
                <a:cs typeface="Courier New"/>
              </a:rPr>
              <a:t>rgb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(100%, 100%, 0%)</a:t>
            </a:r>
          </a:p>
          <a:p>
            <a:r>
              <a:rPr lang="en-US" dirty="0"/>
              <a:t>RGBA with alpha transparency.</a:t>
            </a:r>
          </a:p>
          <a:p>
            <a:r>
              <a:rPr lang="en-US" dirty="0"/>
              <a:t>HSL and HSLA</a:t>
            </a:r>
          </a:p>
          <a:p>
            <a:r>
              <a:rPr lang="en-US" dirty="0"/>
              <a:t>RGB with six-digit hex values: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#FF0000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is red,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#FFFF00</a:t>
            </a:r>
            <a:r>
              <a:rPr lang="en-US" dirty="0">
                <a:solidFill>
                  <a:srgbClr val="0033CC"/>
                </a:solidFill>
              </a:rPr>
              <a:t> </a:t>
            </a:r>
            <a:r>
              <a:rPr lang="en-US" dirty="0"/>
              <a:t>is yellow.</a:t>
            </a:r>
          </a:p>
          <a:p>
            <a:r>
              <a:rPr lang="en-US" dirty="0"/>
              <a:t>RGB with three-digit hex values: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#F00</a:t>
            </a:r>
            <a:r>
              <a:rPr lang="en-US" b="1" dirty="0">
                <a:solidFill>
                  <a:srgbClr val="0033CC"/>
                </a:solidFill>
                <a:latin typeface="+mj-lt"/>
                <a:cs typeface="Courier New"/>
              </a:rPr>
              <a:t> </a:t>
            </a:r>
            <a:r>
              <a:rPr lang="en-US" dirty="0"/>
              <a:t>is red, </a:t>
            </a:r>
            <a:r>
              <a:rPr lang="en-US" b="1" dirty="0">
                <a:solidFill>
                  <a:srgbClr val="0033CC"/>
                </a:solidFill>
                <a:latin typeface="Courier New"/>
                <a:cs typeface="Courier New"/>
              </a:rPr>
              <a:t>#FF0</a:t>
            </a:r>
            <a:r>
              <a:rPr lang="en-US" b="1" dirty="0">
                <a:solidFill>
                  <a:srgbClr val="0033CC"/>
                </a:solidFill>
                <a:cs typeface="Courier New"/>
              </a:rPr>
              <a:t> </a:t>
            </a:r>
            <a:r>
              <a:rPr lang="en-US" dirty="0"/>
              <a:t>is yellow.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73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Fill a shape with a gradient.</a:t>
            </a:r>
          </a:p>
          <a:p>
            <a:pPr lvl="5"/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Linear</a:t>
            </a:r>
            <a:r>
              <a:rPr lang="en-US" dirty="0"/>
              <a:t> gradient or </a:t>
            </a:r>
            <a:r>
              <a:rPr lang="en-US" dirty="0">
                <a:solidFill>
                  <a:srgbClr val="C00000"/>
                </a:solidFill>
              </a:rPr>
              <a:t>radial</a:t>
            </a:r>
            <a:r>
              <a:rPr lang="en-US" dirty="0">
                <a:solidFill>
                  <a:srgbClr val="B23C00"/>
                </a:solidFill>
              </a:rPr>
              <a:t> </a:t>
            </a:r>
            <a:r>
              <a:rPr lang="en-US" dirty="0"/>
              <a:t>gradient.</a:t>
            </a:r>
          </a:p>
          <a:p>
            <a:pPr lvl="5"/>
            <a:endParaRPr lang="en-US" dirty="0"/>
          </a:p>
          <a:p>
            <a:r>
              <a:rPr lang="en-US" dirty="0">
                <a:solidFill>
                  <a:srgbClr val="C00000"/>
                </a:solidFill>
              </a:rPr>
              <a:t>Color stop</a:t>
            </a:r>
            <a:r>
              <a:rPr lang="en-US" dirty="0">
                <a:solidFill>
                  <a:srgbClr val="B23C00"/>
                </a:solidFill>
              </a:rPr>
              <a:t>: </a:t>
            </a:r>
            <a:r>
              <a:rPr lang="en-US" dirty="0"/>
              <a:t>Specifies a color to add to a gradient and a position along the gradient.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Position 0 through 1</a:t>
            </a:r>
          </a:p>
          <a:p>
            <a:pPr lvl="1"/>
            <a:r>
              <a:rPr lang="en-US" dirty="0"/>
              <a:t>0 = beginning of the gradient</a:t>
            </a:r>
          </a:p>
          <a:p>
            <a:pPr lvl="1"/>
            <a:r>
              <a:rPr lang="en-US" dirty="0"/>
              <a:t>1 = end of the gradient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64240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Gradients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39521" y="1408439"/>
            <a:ext cx="5109893" cy="347787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&lt;canvas id     = "</a:t>
            </a:r>
            <a:r>
              <a:rPr lang="en-US" sz="2000" b="1" dirty="0">
                <a:solidFill>
                  <a:srgbClr val="008000"/>
                </a:solidFill>
                <a:latin typeface="Courier New"/>
                <a:cs typeface="Courier New"/>
              </a:rPr>
              <a:t>linear</a:t>
            </a:r>
            <a:r>
              <a:rPr lang="en-US" sz="2000" b="1" dirty="0">
                <a:latin typeface="Courier New"/>
                <a:cs typeface="Courier New"/>
              </a:rPr>
              <a:t>"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 height = "200"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 width  = "200"&gt;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&lt;p&gt;Canvas not supported!&lt;/p&gt;</a:t>
            </a:r>
          </a:p>
          <a:p>
            <a:r>
              <a:rPr lang="en-US" sz="2000" b="1" dirty="0">
                <a:latin typeface="Courier New"/>
                <a:cs typeface="Courier New"/>
              </a:rPr>
              <a:t>&lt;/canvas&gt;</a:t>
            </a:r>
          </a:p>
          <a:p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&lt;canvas id     = "</a:t>
            </a:r>
            <a:r>
              <a:rPr lang="en-US" sz="2000" b="1" dirty="0">
                <a:solidFill>
                  <a:srgbClr val="008000"/>
                </a:solidFill>
                <a:latin typeface="Courier New"/>
                <a:cs typeface="Courier New"/>
              </a:rPr>
              <a:t>radial</a:t>
            </a:r>
            <a:r>
              <a:rPr lang="en-US" sz="2000" b="1" dirty="0">
                <a:latin typeface="Courier New"/>
                <a:cs typeface="Courier New"/>
              </a:rPr>
              <a:t>"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 height = "200"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 width  = "200"&gt;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&lt;p&gt;Canvas not supported!&lt;/p&gt;</a:t>
            </a:r>
          </a:p>
          <a:p>
            <a:r>
              <a:rPr lang="en-US" sz="2000" b="1" dirty="0">
                <a:latin typeface="Courier New"/>
                <a:cs typeface="Courier New"/>
              </a:rPr>
              <a:t>&lt;/canvas&gt;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937756" y="4617707"/>
            <a:ext cx="218050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canvas/</a:t>
            </a:r>
            <a:r>
              <a:rPr lang="en-US" dirty="0" err="1">
                <a:solidFill>
                  <a:srgbClr val="FFFF00"/>
                </a:solidFill>
              </a:rPr>
              <a:t>gradients.html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427068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Gradients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33189" y="1234464"/>
            <a:ext cx="7526332" cy="5078314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function draw()</a:t>
            </a:r>
          </a:p>
          <a:p>
            <a:r>
              <a:rPr lang="en-US" sz="1800" b="1" dirty="0">
                <a:latin typeface="Courier New"/>
                <a:cs typeface="Courier New"/>
              </a:rPr>
              <a:t>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var</a:t>
            </a:r>
            <a:r>
              <a:rPr lang="en-US" sz="1800" b="1" dirty="0">
                <a:latin typeface="Courier New"/>
                <a:cs typeface="Courier New"/>
              </a:rPr>
              <a:t> linear = </a:t>
            </a:r>
            <a:r>
              <a:rPr lang="en-US" sz="1800" b="1" dirty="0" err="1">
                <a:latin typeface="Courier New"/>
                <a:cs typeface="Courier New"/>
              </a:rPr>
              <a:t>document.getElementById</a:t>
            </a:r>
            <a:r>
              <a:rPr lang="en-US" sz="1800" b="1" dirty="0">
                <a:latin typeface="Courier New"/>
                <a:cs typeface="Courier New"/>
              </a:rPr>
              <a:t>("</a:t>
            </a:r>
            <a:r>
              <a:rPr lang="en-US" sz="1800" b="1" dirty="0">
                <a:solidFill>
                  <a:srgbClr val="008000"/>
                </a:solidFill>
                <a:latin typeface="Courier New"/>
                <a:cs typeface="Courier New"/>
              </a:rPr>
              <a:t>linear</a:t>
            </a:r>
            <a:r>
              <a:rPr lang="en-US" sz="1800" b="1" dirty="0">
                <a:latin typeface="Courier New"/>
                <a:cs typeface="Courier New"/>
              </a:rPr>
              <a:t>");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var</a:t>
            </a:r>
            <a:r>
              <a:rPr lang="en-US" sz="1800" b="1" dirty="0">
                <a:latin typeface="Courier New"/>
                <a:cs typeface="Courier New"/>
              </a:rPr>
              <a:t> radial = </a:t>
            </a:r>
            <a:r>
              <a:rPr lang="en-US" sz="1800" b="1" dirty="0" err="1">
                <a:latin typeface="Courier New"/>
                <a:cs typeface="Courier New"/>
              </a:rPr>
              <a:t>document.getElementById</a:t>
            </a:r>
            <a:r>
              <a:rPr lang="en-US" sz="1800" b="1" dirty="0">
                <a:latin typeface="Courier New"/>
                <a:cs typeface="Courier New"/>
              </a:rPr>
              <a:t>("</a:t>
            </a:r>
            <a:r>
              <a:rPr lang="en-US" sz="1800" b="1" dirty="0">
                <a:solidFill>
                  <a:srgbClr val="008000"/>
                </a:solidFill>
                <a:latin typeface="Courier New"/>
                <a:cs typeface="Courier New"/>
              </a:rPr>
              <a:t>radial</a:t>
            </a:r>
            <a:r>
              <a:rPr lang="en-US" sz="1800" b="1" dirty="0">
                <a:latin typeface="Courier New"/>
                <a:cs typeface="Courier New"/>
              </a:rPr>
              <a:t>");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// Linear gradient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var</a:t>
            </a:r>
            <a:r>
              <a:rPr lang="en-US" sz="1800" b="1" dirty="0">
                <a:latin typeface="Courier New"/>
                <a:cs typeface="Courier New"/>
              </a:rPr>
              <a:t> con = </a:t>
            </a:r>
            <a:r>
              <a:rPr lang="en-US" sz="1800" b="1" dirty="0" err="1">
                <a:latin typeface="Courier New"/>
                <a:cs typeface="Courier New"/>
              </a:rPr>
              <a:t>linear.getContext</a:t>
            </a:r>
            <a:r>
              <a:rPr lang="en-US" sz="1800" b="1" dirty="0">
                <a:latin typeface="Courier New"/>
                <a:cs typeface="Courier New"/>
              </a:rPr>
              <a:t>("2d");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lGrad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 = 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con.createLinearGradient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(0, 0, 100, 200);</a:t>
            </a:r>
          </a:p>
          <a:p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    </a:t>
            </a:r>
          </a:p>
          <a:p>
            <a:r>
              <a:rPr lang="hr-HR" sz="1800" b="1" dirty="0">
                <a:solidFill>
                  <a:srgbClr val="B23C00"/>
                </a:solidFill>
                <a:latin typeface="Courier New"/>
                <a:cs typeface="Courier New"/>
              </a:rPr>
              <a:t>    lGrad.addColorStop(0,   "#FF0000");  // red</a:t>
            </a:r>
          </a:p>
          <a:p>
            <a:r>
              <a:rPr lang="hr-HR" sz="1800" b="1" dirty="0">
                <a:solidFill>
                  <a:srgbClr val="B23C00"/>
                </a:solidFill>
                <a:latin typeface="Courier New"/>
                <a:cs typeface="Courier New"/>
              </a:rPr>
              <a:t>    lGrad.addColorStop(0.5, "#00FF00");  // </a:t>
            </a:r>
            <a:r>
              <a:rPr lang="hr-HR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green</a:t>
            </a:r>
            <a:endParaRPr lang="hr-HR" sz="1800" b="1" dirty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hr-HR" sz="1800" b="1" dirty="0">
                <a:solidFill>
                  <a:srgbClr val="B23C00"/>
                </a:solidFill>
                <a:latin typeface="Courier New"/>
                <a:cs typeface="Courier New"/>
              </a:rPr>
              <a:t>    lGrad.addColorStop(1,   "#0000FF");  // </a:t>
            </a:r>
            <a:r>
              <a:rPr lang="hr-HR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blue</a:t>
            </a:r>
            <a:endParaRPr lang="hr-HR" sz="1800" b="1" dirty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hr-HR" sz="1800" b="1" dirty="0">
                <a:latin typeface="Courier New"/>
                <a:cs typeface="Courier New"/>
              </a:rPr>
              <a:t>    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con.fillStyle</a:t>
            </a:r>
            <a:r>
              <a:rPr lang="en-US" sz="1800" b="1" dirty="0">
                <a:latin typeface="Courier New"/>
                <a:cs typeface="Courier New"/>
              </a:rPr>
              <a:t> = 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lGrad</a:t>
            </a:r>
            <a:r>
              <a:rPr lang="en-US" sz="1800" b="1" dirty="0">
                <a:latin typeface="Courier New"/>
                <a:cs typeface="Courier New"/>
              </a:rPr>
              <a:t>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con.fillRect</a:t>
            </a:r>
            <a:r>
              <a:rPr lang="en-US" sz="1800" b="1" dirty="0">
                <a:latin typeface="Courier New"/>
                <a:cs typeface="Courier New"/>
              </a:rPr>
              <a:t>(0, 0, 200, 200);</a:t>
            </a:r>
          </a:p>
          <a:p>
            <a:endParaRPr lang="en-US" sz="1800" b="1" dirty="0">
              <a:latin typeface="Courier New"/>
              <a:cs typeface="Courier New"/>
            </a:endParaRPr>
          </a:p>
          <a:p>
            <a:r>
              <a:rPr lang="en-US" sz="1800" b="1" dirty="0">
                <a:latin typeface="Courier New"/>
                <a:cs typeface="Courier New"/>
              </a:rPr>
              <a:t>    ...</a:t>
            </a:r>
          </a:p>
          <a:p>
            <a:r>
              <a:rPr lang="en-US" sz="18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17902" y="1325903"/>
            <a:ext cx="218050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canvas/</a:t>
            </a:r>
            <a:r>
              <a:rPr lang="en-US" dirty="0" err="1">
                <a:solidFill>
                  <a:srgbClr val="FFFF00"/>
                </a:solidFill>
              </a:rPr>
              <a:t>gradients.html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4573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Gradients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40960" y="1234464"/>
            <a:ext cx="8911551" cy="4247317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function draw()</a:t>
            </a:r>
          </a:p>
          <a:p>
            <a:r>
              <a:rPr lang="en-US" sz="1800" b="1" dirty="0">
                <a:latin typeface="Courier New"/>
                <a:cs typeface="Courier New"/>
              </a:rPr>
              <a:t>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...</a:t>
            </a:r>
          </a:p>
          <a:p>
            <a:endParaRPr lang="en-US" sz="1800" b="1" dirty="0">
              <a:latin typeface="Courier New"/>
              <a:cs typeface="Courier New"/>
            </a:endParaRPr>
          </a:p>
          <a:p>
            <a:r>
              <a:rPr lang="en-US" sz="1800" b="1" dirty="0">
                <a:latin typeface="Courier New"/>
                <a:cs typeface="Courier New"/>
              </a:rPr>
              <a:t>    // Radial gradient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con = </a:t>
            </a:r>
            <a:r>
              <a:rPr lang="en-US" sz="1800" b="1" dirty="0" err="1">
                <a:latin typeface="Courier New"/>
                <a:cs typeface="Courier New"/>
              </a:rPr>
              <a:t>radial.getContext</a:t>
            </a:r>
            <a:r>
              <a:rPr lang="en-US" sz="1800" b="1" dirty="0">
                <a:latin typeface="Courier New"/>
                <a:cs typeface="Courier New"/>
              </a:rPr>
              <a:t>("2d");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rGrad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 = 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con.createRadialGradient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(50, 50, 0, 100, 100, 125);</a:t>
            </a:r>
          </a:p>
          <a:p>
            <a:endParaRPr lang="en-US" sz="1800" b="1" dirty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hr-HR" sz="1800" b="1" dirty="0">
                <a:solidFill>
                  <a:srgbClr val="B23C00"/>
                </a:solidFill>
                <a:latin typeface="Courier New"/>
                <a:cs typeface="Courier New"/>
              </a:rPr>
              <a:t>    rGrad.addColorStop(0,   "#FF0000");  // red</a:t>
            </a:r>
          </a:p>
          <a:p>
            <a:r>
              <a:rPr lang="hr-HR" sz="1800" b="1" dirty="0">
                <a:solidFill>
                  <a:srgbClr val="B23C00"/>
                </a:solidFill>
                <a:latin typeface="Courier New"/>
                <a:cs typeface="Courier New"/>
              </a:rPr>
              <a:t>    rGrad.addColorStop(0.5, "#00FF00");  // </a:t>
            </a:r>
            <a:r>
              <a:rPr lang="hr-HR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green</a:t>
            </a:r>
            <a:endParaRPr lang="hr-HR" sz="1800" b="1" dirty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hr-HR" sz="1800" b="1" dirty="0">
                <a:solidFill>
                  <a:srgbClr val="B23C00"/>
                </a:solidFill>
                <a:latin typeface="Courier New"/>
                <a:cs typeface="Courier New"/>
              </a:rPr>
              <a:t>    rGrad.addColorStop(1,   "#0000FF");  // </a:t>
            </a:r>
            <a:r>
              <a:rPr lang="hr-HR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blue</a:t>
            </a:r>
            <a:endParaRPr lang="hr-HR" sz="1800" b="1" dirty="0">
              <a:solidFill>
                <a:srgbClr val="B23C00"/>
              </a:solidFill>
              <a:latin typeface="Courier New"/>
              <a:cs typeface="Courier New"/>
            </a:endParaRPr>
          </a:p>
          <a:p>
            <a:r>
              <a:rPr lang="hr-HR" sz="1800" b="1" dirty="0">
                <a:latin typeface="Courier New"/>
                <a:cs typeface="Courier New"/>
              </a:rPr>
              <a:t>    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con.fillStyle</a:t>
            </a:r>
            <a:r>
              <a:rPr lang="en-US" sz="1800" b="1" dirty="0">
                <a:latin typeface="Courier New"/>
                <a:cs typeface="Courier New"/>
              </a:rPr>
              <a:t> = </a:t>
            </a:r>
            <a:r>
              <a:rPr lang="en-US" sz="1800" b="1" dirty="0" err="1">
                <a:latin typeface="Courier New"/>
                <a:cs typeface="Courier New"/>
              </a:rPr>
              <a:t>rGrad</a:t>
            </a:r>
            <a:r>
              <a:rPr lang="en-US" sz="1800" b="1" dirty="0">
                <a:latin typeface="Courier New"/>
                <a:cs typeface="Courier New"/>
              </a:rPr>
              <a:t>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con.fillRect</a:t>
            </a:r>
            <a:r>
              <a:rPr lang="en-US" sz="1800" b="1" dirty="0">
                <a:latin typeface="Courier New"/>
                <a:cs typeface="Courier New"/>
              </a:rPr>
              <a:t>(0, 0, 200, 200);</a:t>
            </a:r>
          </a:p>
          <a:p>
            <a:r>
              <a:rPr lang="en-US" sz="1800" b="1" dirty="0">
                <a:latin typeface="Courier New"/>
                <a:cs typeface="Courier New"/>
              </a:rPr>
              <a:t>}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66536" y="1325903"/>
            <a:ext cx="2180505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canvas/</a:t>
            </a:r>
            <a:r>
              <a:rPr lang="en-US" dirty="0" err="1">
                <a:solidFill>
                  <a:srgbClr val="FFFF00"/>
                </a:solidFill>
              </a:rPr>
              <a:t>gradients.html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0071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Gradients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212960" y="1325903"/>
            <a:ext cx="6833722" cy="461665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err="1">
                <a:latin typeface="Courier New"/>
                <a:cs typeface="Courier New"/>
              </a:rPr>
              <a:t>createLinearGradient</a:t>
            </a:r>
            <a:r>
              <a:rPr lang="en-US" sz="2400" b="1" dirty="0">
                <a:latin typeface="Courier New"/>
                <a:cs typeface="Courier New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/>
                <a:cs typeface="Courier New"/>
              </a:rPr>
              <a:t>0, 0</a:t>
            </a:r>
            <a:r>
              <a:rPr lang="en-US" sz="2400" b="1" dirty="0">
                <a:latin typeface="Courier New"/>
                <a:cs typeface="Courier New"/>
              </a:rPr>
              <a:t>, </a:t>
            </a:r>
            <a:r>
              <a:rPr lang="en-US" sz="2400" b="1" dirty="0">
                <a:solidFill>
                  <a:srgbClr val="B23C00"/>
                </a:solidFill>
                <a:latin typeface="Courier New"/>
                <a:cs typeface="Courier New"/>
              </a:rPr>
              <a:t>100, 200</a:t>
            </a:r>
            <a:r>
              <a:rPr lang="en-US" sz="2400" b="1" dirty="0">
                <a:latin typeface="Courier New"/>
                <a:cs typeface="Courier New"/>
              </a:rPr>
              <a:t>)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82928" y="2971805"/>
            <a:ext cx="8680681" cy="4616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2400" b="1" dirty="0" err="1">
                <a:latin typeface="Courier New"/>
                <a:cs typeface="Courier New"/>
              </a:rPr>
              <a:t>createRadialGradient</a:t>
            </a:r>
            <a:r>
              <a:rPr lang="en-US" sz="2400" b="1" dirty="0">
                <a:latin typeface="Courier New"/>
                <a:cs typeface="Courier New"/>
              </a:rPr>
              <a:t>(</a:t>
            </a:r>
            <a:r>
              <a:rPr lang="en-US" sz="2400" b="1" dirty="0">
                <a:solidFill>
                  <a:srgbClr val="008000"/>
                </a:solidFill>
                <a:latin typeface="Courier New"/>
                <a:cs typeface="Courier New"/>
              </a:rPr>
              <a:t>50, 50</a:t>
            </a:r>
            <a:r>
              <a:rPr lang="en-US" sz="2400" b="1" dirty="0">
                <a:latin typeface="Courier New"/>
                <a:cs typeface="Courier New"/>
              </a:rPr>
              <a:t>, </a:t>
            </a:r>
            <a:r>
              <a:rPr lang="en-US" sz="2400" b="1" dirty="0">
                <a:solidFill>
                  <a:srgbClr val="0033CC"/>
                </a:solidFill>
                <a:latin typeface="Courier New"/>
                <a:cs typeface="Courier New"/>
              </a:rPr>
              <a:t>0</a:t>
            </a:r>
            <a:r>
              <a:rPr lang="en-US" sz="2400" b="1" dirty="0">
                <a:latin typeface="Courier New"/>
                <a:cs typeface="Courier New"/>
              </a:rPr>
              <a:t>, </a:t>
            </a:r>
            <a:r>
              <a:rPr lang="en-US" sz="2400" b="1" dirty="0">
                <a:solidFill>
                  <a:srgbClr val="B23C00"/>
                </a:solidFill>
                <a:latin typeface="Courier New"/>
                <a:cs typeface="Courier New"/>
              </a:rPr>
              <a:t>100, 100</a:t>
            </a:r>
            <a:r>
              <a:rPr lang="en-US" sz="2400" b="1" dirty="0">
                <a:latin typeface="Courier New"/>
                <a:cs typeface="Courier New"/>
              </a:rPr>
              <a:t>, </a:t>
            </a:r>
            <a:r>
              <a:rPr lang="en-US" sz="2400" b="1" dirty="0">
                <a:solidFill>
                  <a:srgbClr val="660066"/>
                </a:solidFill>
                <a:latin typeface="Courier New"/>
                <a:cs typeface="Courier New"/>
              </a:rPr>
              <a:t>125</a:t>
            </a:r>
            <a:r>
              <a:rPr lang="en-US" sz="2400" b="1" dirty="0">
                <a:latin typeface="Courier New"/>
                <a:cs typeface="Courier New"/>
              </a:rPr>
              <a:t>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846317" y="1783098"/>
            <a:ext cx="162175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starting position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573069" y="1783098"/>
            <a:ext cx="156505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ending position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40488" y="3429000"/>
            <a:ext cx="15191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8000"/>
                </a:solidFill>
              </a:rPr>
              <a:t>center position</a:t>
            </a:r>
          </a:p>
          <a:p>
            <a:r>
              <a:rPr lang="en-US" dirty="0">
                <a:solidFill>
                  <a:srgbClr val="008000"/>
                </a:solidFill>
              </a:rPr>
              <a:t>of inner circle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126463" y="3429000"/>
            <a:ext cx="151916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center position</a:t>
            </a:r>
          </a:p>
          <a:p>
            <a:r>
              <a:rPr lang="en-US" dirty="0">
                <a:solidFill>
                  <a:srgbClr val="B23C00"/>
                </a:solidFill>
              </a:rPr>
              <a:t>of outer circle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110042" y="2423171"/>
            <a:ext cx="117672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radius of</a:t>
            </a:r>
          </a:p>
          <a:p>
            <a:r>
              <a:rPr lang="en-US" dirty="0">
                <a:solidFill>
                  <a:srgbClr val="0033CC"/>
                </a:solidFill>
              </a:rPr>
              <a:t>inner circle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81487" y="2423171"/>
            <a:ext cx="1188146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660066"/>
                </a:solidFill>
              </a:rPr>
              <a:t>radius of</a:t>
            </a:r>
          </a:p>
          <a:p>
            <a:r>
              <a:rPr lang="en-US" dirty="0">
                <a:solidFill>
                  <a:srgbClr val="660066"/>
                </a:solidFill>
              </a:rPr>
              <a:t>outer circle</a:t>
            </a:r>
          </a:p>
        </p:txBody>
      </p:sp>
      <p:pic>
        <p:nvPicPr>
          <p:cNvPr id="16" name="Picture 15" descr="Screen Shot 2015-03-02 at 9.52.40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806" y="4160512"/>
            <a:ext cx="2616200" cy="2628900"/>
          </a:xfrm>
          <a:prstGeom prst="rect">
            <a:avLst/>
          </a:prstGeom>
        </p:spPr>
      </p:pic>
      <p:pic>
        <p:nvPicPr>
          <p:cNvPr id="17" name="Picture 16" descr="Screen Shot 2015-03-02 at 9.53.02 P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8824" y="4149802"/>
            <a:ext cx="2616200" cy="265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2139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 Bingo 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Demonstrate the coordination of </a:t>
            </a:r>
            <a:br>
              <a:rPr lang="en-US" dirty="0"/>
            </a:br>
            <a:r>
              <a:rPr lang="en-US" dirty="0"/>
              <a:t>HTML, CSS, and JavaScript.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Adapted from </a:t>
            </a:r>
            <a:r>
              <a:rPr lang="en-US" i="1" dirty="0"/>
              <a:t>JavaScript, 9</a:t>
            </a:r>
            <a:r>
              <a:rPr lang="en-US" i="1" baseline="30000" dirty="0"/>
              <a:t>th</a:t>
            </a:r>
            <a:r>
              <a:rPr lang="en-US" i="1" dirty="0"/>
              <a:t> edition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by Tom </a:t>
            </a:r>
            <a:r>
              <a:rPr lang="en-US" dirty="0" err="1"/>
              <a:t>Negrino</a:t>
            </a:r>
            <a:r>
              <a:rPr lang="en-US" dirty="0"/>
              <a:t> and </a:t>
            </a:r>
            <a:r>
              <a:rPr lang="en-US" dirty="0" err="1"/>
              <a:t>Dori</a:t>
            </a:r>
            <a:r>
              <a:rPr lang="en-US" dirty="0"/>
              <a:t> Smith </a:t>
            </a:r>
            <a:br>
              <a:rPr lang="en-US" dirty="0"/>
            </a:br>
            <a:r>
              <a:rPr lang="en-US" dirty="0"/>
              <a:t>Peachpit Press, 2015 </a:t>
            </a:r>
            <a:br>
              <a:rPr lang="en-US" dirty="0"/>
            </a:br>
            <a:r>
              <a:rPr lang="en-US" dirty="0"/>
              <a:t>ISBN 978-0-321-99670-1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694129" y="6290811"/>
            <a:ext cx="731991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  <p:pic>
        <p:nvPicPr>
          <p:cNvPr id="6" name="Picture 5" descr="Screen Shot 2015-02-25 at 9.39.2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9268" y="3429000"/>
            <a:ext cx="2919209" cy="249200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194586" y="5166341"/>
            <a:ext cx="3178274" cy="707886"/>
          </a:xfrm>
          <a:prstGeom prst="rect">
            <a:avLst/>
          </a:prstGeom>
          <a:solidFill>
            <a:srgbClr val="FFFFC2"/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33CC"/>
                </a:solidFill>
              </a:rPr>
              <a:t>How would you implement</a:t>
            </a:r>
          </a:p>
          <a:p>
            <a:r>
              <a:rPr lang="en-US" sz="2000" dirty="0">
                <a:solidFill>
                  <a:srgbClr val="0033CC"/>
                </a:solidFill>
              </a:rPr>
              <a:t>this Bingo card?</a:t>
            </a:r>
          </a:p>
        </p:txBody>
      </p:sp>
    </p:spTree>
    <p:extLst>
      <p:ext uri="{BB962C8B-B14F-4D97-AF65-F5344CB8AC3E}">
        <p14:creationId xmlns:p14="http://schemas.microsoft.com/office/powerpoint/2010/main" val="1315267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auto">
          <a:xfrm>
            <a:off x="3749049" y="6263609"/>
            <a:ext cx="1463024" cy="45719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6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ＭＳ Ｐゴシック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urier New"/>
                <a:cs typeface="Courier New"/>
              </a:rPr>
              <a:t>bingo.html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64"/>
            <a:ext cx="8229600" cy="1036332"/>
          </a:xfrm>
        </p:spPr>
        <p:txBody>
          <a:bodyPr/>
          <a:lstStyle/>
          <a:p>
            <a:r>
              <a:rPr lang="en-US" dirty="0"/>
              <a:t>The card is an HTML table.</a:t>
            </a:r>
          </a:p>
          <a:p>
            <a:pPr lvl="1"/>
            <a:r>
              <a:rPr lang="en-US" dirty="0"/>
              <a:t>Each cell has an id and is initially blank.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5806" y="2381155"/>
            <a:ext cx="3628744" cy="433964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/>
                <a:cs typeface="Courier New"/>
              </a:rPr>
              <a:t>&lt;table&gt;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&lt;</a:t>
            </a:r>
            <a:r>
              <a:rPr lang="en-US" sz="1200" b="1" dirty="0" err="1">
                <a:latin typeface="Courier New"/>
                <a:cs typeface="Courier New"/>
              </a:rPr>
              <a:t>tr</a:t>
            </a:r>
            <a:r>
              <a:rPr lang="en-US" sz="1200" b="1" dirty="0">
                <a:latin typeface="Courier New"/>
                <a:cs typeface="Courier New"/>
              </a:rPr>
              <a:t>&gt;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    &lt;</a:t>
            </a:r>
            <a:r>
              <a:rPr lang="en-US" sz="1200" b="1" dirty="0" err="1">
                <a:latin typeface="Courier New"/>
                <a:cs typeface="Courier New"/>
              </a:rPr>
              <a:t>th</a:t>
            </a:r>
            <a:r>
              <a:rPr lang="en-US" sz="1200" b="1" dirty="0">
                <a:latin typeface="Courier New"/>
                <a:cs typeface="Courier New"/>
              </a:rPr>
              <a:t>&gt;B&lt;/</a:t>
            </a:r>
            <a:r>
              <a:rPr lang="en-US" sz="1200" b="1" dirty="0" err="1">
                <a:latin typeface="Courier New"/>
                <a:cs typeface="Courier New"/>
              </a:rPr>
              <a:t>th</a:t>
            </a:r>
            <a:r>
              <a:rPr lang="en-US" sz="1200" b="1" dirty="0">
                <a:latin typeface="Courier New"/>
                <a:cs typeface="Courier New"/>
              </a:rPr>
              <a:t>&gt;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    &lt;</a:t>
            </a:r>
            <a:r>
              <a:rPr lang="en-US" sz="1200" b="1" dirty="0" err="1">
                <a:latin typeface="Courier New"/>
                <a:cs typeface="Courier New"/>
              </a:rPr>
              <a:t>th</a:t>
            </a:r>
            <a:r>
              <a:rPr lang="en-US" sz="1200" b="1" dirty="0">
                <a:latin typeface="Courier New"/>
                <a:cs typeface="Courier New"/>
              </a:rPr>
              <a:t>&gt;I&lt;/</a:t>
            </a:r>
            <a:r>
              <a:rPr lang="en-US" sz="1200" b="1" dirty="0" err="1">
                <a:latin typeface="Courier New"/>
                <a:cs typeface="Courier New"/>
              </a:rPr>
              <a:t>th</a:t>
            </a:r>
            <a:r>
              <a:rPr lang="en-US" sz="1200" b="1" dirty="0">
                <a:latin typeface="Courier New"/>
                <a:cs typeface="Courier New"/>
              </a:rPr>
              <a:t>&gt;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    &lt;</a:t>
            </a:r>
            <a:r>
              <a:rPr lang="en-US" sz="1200" b="1" dirty="0" err="1">
                <a:latin typeface="Courier New"/>
                <a:cs typeface="Courier New"/>
              </a:rPr>
              <a:t>th</a:t>
            </a:r>
            <a:r>
              <a:rPr lang="en-US" sz="1200" b="1" dirty="0">
                <a:latin typeface="Courier New"/>
                <a:cs typeface="Courier New"/>
              </a:rPr>
              <a:t>&gt;N&lt;/</a:t>
            </a:r>
            <a:r>
              <a:rPr lang="en-US" sz="1200" b="1" dirty="0" err="1">
                <a:latin typeface="Courier New"/>
                <a:cs typeface="Courier New"/>
              </a:rPr>
              <a:t>th</a:t>
            </a:r>
            <a:r>
              <a:rPr lang="en-US" sz="1200" b="1" dirty="0">
                <a:latin typeface="Courier New"/>
                <a:cs typeface="Courier New"/>
              </a:rPr>
              <a:t>&gt;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    &lt;</a:t>
            </a:r>
            <a:r>
              <a:rPr lang="en-US" sz="1200" b="1" dirty="0" err="1">
                <a:latin typeface="Courier New"/>
                <a:cs typeface="Courier New"/>
              </a:rPr>
              <a:t>th</a:t>
            </a:r>
            <a:r>
              <a:rPr lang="en-US" sz="1200" b="1" dirty="0">
                <a:latin typeface="Courier New"/>
                <a:cs typeface="Courier New"/>
              </a:rPr>
              <a:t>&gt;G&lt;/</a:t>
            </a:r>
            <a:r>
              <a:rPr lang="en-US" sz="1200" b="1" dirty="0" err="1">
                <a:latin typeface="Courier New"/>
                <a:cs typeface="Courier New"/>
              </a:rPr>
              <a:t>th</a:t>
            </a:r>
            <a:r>
              <a:rPr lang="en-US" sz="1200" b="1" dirty="0">
                <a:latin typeface="Courier New"/>
                <a:cs typeface="Courier New"/>
              </a:rPr>
              <a:t>&gt;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    &lt;</a:t>
            </a:r>
            <a:r>
              <a:rPr lang="en-US" sz="1200" b="1" dirty="0" err="1">
                <a:latin typeface="Courier New"/>
                <a:cs typeface="Courier New"/>
              </a:rPr>
              <a:t>th</a:t>
            </a:r>
            <a:r>
              <a:rPr lang="en-US" sz="1200" b="1" dirty="0">
                <a:latin typeface="Courier New"/>
                <a:cs typeface="Courier New"/>
              </a:rPr>
              <a:t>&gt;O&lt;/</a:t>
            </a:r>
            <a:r>
              <a:rPr lang="en-US" sz="1200" b="1" dirty="0" err="1">
                <a:latin typeface="Courier New"/>
                <a:cs typeface="Courier New"/>
              </a:rPr>
              <a:t>th</a:t>
            </a:r>
            <a:r>
              <a:rPr lang="en-US" sz="1200" b="1" dirty="0">
                <a:latin typeface="Courier New"/>
                <a:cs typeface="Courier New"/>
              </a:rPr>
              <a:t>&gt;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&lt;/</a:t>
            </a:r>
            <a:r>
              <a:rPr lang="en-US" sz="1200" b="1" dirty="0" err="1">
                <a:latin typeface="Courier New"/>
                <a:cs typeface="Courier New"/>
              </a:rPr>
              <a:t>tr</a:t>
            </a:r>
            <a:r>
              <a:rPr lang="en-US" sz="1200" b="1" dirty="0">
                <a:latin typeface="Courier New"/>
                <a:cs typeface="Courier New"/>
              </a:rPr>
              <a:t>&gt;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&lt;</a:t>
            </a:r>
            <a:r>
              <a:rPr lang="en-US" sz="1200" b="1" dirty="0" err="1">
                <a:latin typeface="Courier New"/>
                <a:cs typeface="Courier New"/>
              </a:rPr>
              <a:t>tr</a:t>
            </a:r>
            <a:r>
              <a:rPr lang="en-US" sz="1200" b="1" dirty="0">
                <a:latin typeface="Courier New"/>
                <a:cs typeface="Courier New"/>
              </a:rPr>
              <a:t>&gt;</a:t>
            </a:r>
          </a:p>
          <a:p>
            <a:r>
              <a:rPr lang="fr-FR" sz="1200" b="1" dirty="0">
                <a:latin typeface="Courier New"/>
                <a:cs typeface="Courier New"/>
              </a:rPr>
              <a:t>        &lt;td id="square0"&gt;&amp;</a:t>
            </a:r>
            <a:r>
              <a:rPr lang="fr-FR" sz="1200" b="1" dirty="0" err="1">
                <a:latin typeface="Courier New"/>
                <a:cs typeface="Courier New"/>
              </a:rPr>
              <a:t>nbsp</a:t>
            </a:r>
            <a:r>
              <a:rPr lang="fr-FR" sz="1200" b="1" dirty="0">
                <a:latin typeface="Courier New"/>
                <a:cs typeface="Courier New"/>
              </a:rPr>
              <a:t>;&lt;/td&gt;</a:t>
            </a:r>
          </a:p>
          <a:p>
            <a:r>
              <a:rPr lang="fr-FR" sz="1200" b="1" dirty="0">
                <a:latin typeface="Courier New"/>
                <a:cs typeface="Courier New"/>
              </a:rPr>
              <a:t>        &lt;td id="square5"&gt;&amp;</a:t>
            </a:r>
            <a:r>
              <a:rPr lang="fr-FR" sz="1200" b="1" dirty="0" err="1">
                <a:latin typeface="Courier New"/>
                <a:cs typeface="Courier New"/>
              </a:rPr>
              <a:t>nbsp</a:t>
            </a:r>
            <a:r>
              <a:rPr lang="fr-FR" sz="1200" b="1" dirty="0">
                <a:latin typeface="Courier New"/>
                <a:cs typeface="Courier New"/>
              </a:rPr>
              <a:t>;&lt;/td&gt;</a:t>
            </a:r>
          </a:p>
          <a:p>
            <a:r>
              <a:rPr lang="fr-FR" sz="1200" b="1" dirty="0">
                <a:latin typeface="Courier New"/>
                <a:cs typeface="Courier New"/>
              </a:rPr>
              <a:t>        &lt;td id="square10"&gt;&amp;</a:t>
            </a:r>
            <a:r>
              <a:rPr lang="fr-FR" sz="1200" b="1" dirty="0" err="1">
                <a:latin typeface="Courier New"/>
                <a:cs typeface="Courier New"/>
              </a:rPr>
              <a:t>nbsp</a:t>
            </a:r>
            <a:r>
              <a:rPr lang="fr-FR" sz="1200" b="1" dirty="0">
                <a:latin typeface="Courier New"/>
                <a:cs typeface="Courier New"/>
              </a:rPr>
              <a:t>;&lt;/td&gt;</a:t>
            </a:r>
          </a:p>
          <a:p>
            <a:r>
              <a:rPr lang="fr-FR" sz="1200" b="1" dirty="0">
                <a:latin typeface="Courier New"/>
                <a:cs typeface="Courier New"/>
              </a:rPr>
              <a:t>        &lt;td id="square14"&gt;&amp;</a:t>
            </a:r>
            <a:r>
              <a:rPr lang="fr-FR" sz="1200" b="1" dirty="0" err="1">
                <a:latin typeface="Courier New"/>
                <a:cs typeface="Courier New"/>
              </a:rPr>
              <a:t>nbsp</a:t>
            </a:r>
            <a:r>
              <a:rPr lang="fr-FR" sz="1200" b="1" dirty="0">
                <a:latin typeface="Courier New"/>
                <a:cs typeface="Courier New"/>
              </a:rPr>
              <a:t>;&lt;/td&gt;</a:t>
            </a:r>
          </a:p>
          <a:p>
            <a:r>
              <a:rPr lang="fr-FR" sz="1200" b="1" dirty="0">
                <a:latin typeface="Courier New"/>
                <a:cs typeface="Courier New"/>
              </a:rPr>
              <a:t>        &lt;td id="square19"&gt;&amp;</a:t>
            </a:r>
            <a:r>
              <a:rPr lang="fr-FR" sz="1200" b="1" dirty="0" err="1">
                <a:latin typeface="Courier New"/>
                <a:cs typeface="Courier New"/>
              </a:rPr>
              <a:t>nbsp</a:t>
            </a:r>
            <a:r>
              <a:rPr lang="fr-FR" sz="1200" b="1" dirty="0">
                <a:latin typeface="Courier New"/>
                <a:cs typeface="Courier New"/>
              </a:rPr>
              <a:t>;&lt;/td&gt;</a:t>
            </a:r>
          </a:p>
          <a:p>
            <a:r>
              <a:rPr lang="fr-FR" sz="1200" b="1" dirty="0">
                <a:latin typeface="Courier New"/>
                <a:cs typeface="Courier New"/>
              </a:rPr>
              <a:t>    &lt;/tr&gt;</a:t>
            </a:r>
          </a:p>
          <a:p>
            <a:r>
              <a:rPr lang="fr-FR" sz="1200" b="1" dirty="0">
                <a:latin typeface="Courier New"/>
                <a:cs typeface="Courier New"/>
              </a:rPr>
              <a:t>    &lt;tr&gt;</a:t>
            </a:r>
          </a:p>
          <a:p>
            <a:r>
              <a:rPr lang="fr-FR" sz="1200" b="1" dirty="0">
                <a:latin typeface="Courier New"/>
                <a:cs typeface="Courier New"/>
              </a:rPr>
              <a:t>        &lt;td id="square1"&gt;&amp;</a:t>
            </a:r>
            <a:r>
              <a:rPr lang="fr-FR" sz="1200" b="1" dirty="0" err="1">
                <a:latin typeface="Courier New"/>
                <a:cs typeface="Courier New"/>
              </a:rPr>
              <a:t>nbsp</a:t>
            </a:r>
            <a:r>
              <a:rPr lang="fr-FR" sz="1200" b="1" dirty="0">
                <a:latin typeface="Courier New"/>
                <a:cs typeface="Courier New"/>
              </a:rPr>
              <a:t>;&lt;/td&gt;</a:t>
            </a:r>
          </a:p>
          <a:p>
            <a:r>
              <a:rPr lang="fr-FR" sz="1200" b="1" dirty="0">
                <a:latin typeface="Courier New"/>
                <a:cs typeface="Courier New"/>
              </a:rPr>
              <a:t>        &lt;td id="square6"&gt;&amp;</a:t>
            </a:r>
            <a:r>
              <a:rPr lang="fr-FR" sz="1200" b="1" dirty="0" err="1">
                <a:latin typeface="Courier New"/>
                <a:cs typeface="Courier New"/>
              </a:rPr>
              <a:t>nbsp</a:t>
            </a:r>
            <a:r>
              <a:rPr lang="fr-FR" sz="1200" b="1" dirty="0">
                <a:latin typeface="Courier New"/>
                <a:cs typeface="Courier New"/>
              </a:rPr>
              <a:t>;&lt;/td&gt;</a:t>
            </a:r>
          </a:p>
          <a:p>
            <a:r>
              <a:rPr lang="fr-FR" sz="1200" b="1" dirty="0">
                <a:latin typeface="Courier New"/>
                <a:cs typeface="Courier New"/>
              </a:rPr>
              <a:t>        &lt;td id="square11"&gt;&amp;</a:t>
            </a:r>
            <a:r>
              <a:rPr lang="fr-FR" sz="1200" b="1" dirty="0" err="1">
                <a:latin typeface="Courier New"/>
                <a:cs typeface="Courier New"/>
              </a:rPr>
              <a:t>nbsp</a:t>
            </a:r>
            <a:r>
              <a:rPr lang="fr-FR" sz="1200" b="1" dirty="0">
                <a:latin typeface="Courier New"/>
                <a:cs typeface="Courier New"/>
              </a:rPr>
              <a:t>;&lt;/td&gt;</a:t>
            </a:r>
          </a:p>
          <a:p>
            <a:r>
              <a:rPr lang="fr-FR" sz="1200" b="1" dirty="0">
                <a:latin typeface="Courier New"/>
                <a:cs typeface="Courier New"/>
              </a:rPr>
              <a:t>        &lt;td id="square15"&gt;&amp;</a:t>
            </a:r>
            <a:r>
              <a:rPr lang="fr-FR" sz="1200" b="1" dirty="0" err="1">
                <a:latin typeface="Courier New"/>
                <a:cs typeface="Courier New"/>
              </a:rPr>
              <a:t>nbsp</a:t>
            </a:r>
            <a:r>
              <a:rPr lang="fr-FR" sz="1200" b="1" dirty="0">
                <a:latin typeface="Courier New"/>
                <a:cs typeface="Courier New"/>
              </a:rPr>
              <a:t>;&lt;/td&gt;</a:t>
            </a:r>
          </a:p>
          <a:p>
            <a:r>
              <a:rPr lang="fr-FR" sz="1200" b="1" dirty="0">
                <a:latin typeface="Courier New"/>
                <a:cs typeface="Courier New"/>
              </a:rPr>
              <a:t>        &lt;td id="square20"&gt;&amp;</a:t>
            </a:r>
            <a:r>
              <a:rPr lang="fr-FR" sz="1200" b="1" dirty="0" err="1">
                <a:latin typeface="Courier New"/>
                <a:cs typeface="Courier New"/>
              </a:rPr>
              <a:t>nbsp</a:t>
            </a:r>
            <a:r>
              <a:rPr lang="fr-FR" sz="1200" b="1" dirty="0">
                <a:latin typeface="Courier New"/>
                <a:cs typeface="Courier New"/>
              </a:rPr>
              <a:t>;&lt;/td&gt;</a:t>
            </a:r>
          </a:p>
          <a:p>
            <a:r>
              <a:rPr lang="fr-FR" sz="1200" b="1" dirty="0">
                <a:latin typeface="Courier New"/>
                <a:cs typeface="Courier New"/>
              </a:rPr>
              <a:t>    &lt;/tr&gt;</a:t>
            </a:r>
          </a:p>
          <a:p>
            <a:endParaRPr lang="en-US" sz="1200" b="1" dirty="0">
              <a:latin typeface="Courier New"/>
              <a:cs typeface="Courier New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09377" y="2382943"/>
            <a:ext cx="3628744" cy="4154983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b="1" dirty="0">
                <a:latin typeface="Courier New"/>
                <a:cs typeface="Courier New"/>
              </a:rPr>
              <a:t>    &lt;</a:t>
            </a:r>
            <a:r>
              <a:rPr lang="en-US" sz="1200" b="1" dirty="0" err="1">
                <a:latin typeface="Courier New"/>
                <a:cs typeface="Courier New"/>
              </a:rPr>
              <a:t>tr</a:t>
            </a:r>
            <a:r>
              <a:rPr lang="en-US" sz="1200" b="1" dirty="0">
                <a:latin typeface="Courier New"/>
                <a:cs typeface="Courier New"/>
              </a:rPr>
              <a:t>&gt;</a:t>
            </a:r>
          </a:p>
          <a:p>
            <a:r>
              <a:rPr lang="fr-FR" sz="1200" b="1" dirty="0">
                <a:latin typeface="Courier New"/>
                <a:cs typeface="Courier New"/>
              </a:rPr>
              <a:t>        &lt;td id="square2"&gt;&amp;</a:t>
            </a:r>
            <a:r>
              <a:rPr lang="fr-FR" sz="1200" b="1" dirty="0" err="1">
                <a:latin typeface="Courier New"/>
                <a:cs typeface="Courier New"/>
              </a:rPr>
              <a:t>nbsp</a:t>
            </a:r>
            <a:r>
              <a:rPr lang="fr-FR" sz="1200" b="1" dirty="0">
                <a:latin typeface="Courier New"/>
                <a:cs typeface="Courier New"/>
              </a:rPr>
              <a:t>;&lt;/td&gt;</a:t>
            </a:r>
          </a:p>
          <a:p>
            <a:r>
              <a:rPr lang="fr-FR" sz="1200" b="1" dirty="0">
                <a:latin typeface="Courier New"/>
                <a:cs typeface="Courier New"/>
              </a:rPr>
              <a:t>        &lt;td id="square7"&gt;&amp;</a:t>
            </a:r>
            <a:r>
              <a:rPr lang="fr-FR" sz="1200" b="1" dirty="0" err="1">
                <a:latin typeface="Courier New"/>
                <a:cs typeface="Courier New"/>
              </a:rPr>
              <a:t>nbsp</a:t>
            </a:r>
            <a:r>
              <a:rPr lang="fr-FR" sz="1200" b="1" dirty="0">
                <a:latin typeface="Courier New"/>
                <a:cs typeface="Courier New"/>
              </a:rPr>
              <a:t>;&lt;/td&gt;</a:t>
            </a:r>
          </a:p>
          <a:p>
            <a:r>
              <a:rPr lang="en-US" sz="1200" b="1" dirty="0">
                <a:latin typeface="Courier New"/>
                <a:cs typeface="Courier New"/>
              </a:rPr>
              <a:t>        </a:t>
            </a:r>
            <a:r>
              <a:rPr lang="en-US" sz="1200" b="1" dirty="0">
                <a:solidFill>
                  <a:srgbClr val="B23C00"/>
                </a:solidFill>
                <a:latin typeface="Courier New"/>
                <a:cs typeface="Courier New"/>
              </a:rPr>
              <a:t>&lt;td id="free"&gt;Free&lt;/td&gt;</a:t>
            </a:r>
          </a:p>
          <a:p>
            <a:r>
              <a:rPr lang="fr-FR" sz="1200" b="1" dirty="0">
                <a:latin typeface="Courier New"/>
                <a:cs typeface="Courier New"/>
              </a:rPr>
              <a:t>        &lt;td id="square16"&gt;&amp;</a:t>
            </a:r>
            <a:r>
              <a:rPr lang="fr-FR" sz="1200" b="1" dirty="0" err="1">
                <a:latin typeface="Courier New"/>
                <a:cs typeface="Courier New"/>
              </a:rPr>
              <a:t>nbsp</a:t>
            </a:r>
            <a:r>
              <a:rPr lang="fr-FR" sz="1200" b="1" dirty="0">
                <a:latin typeface="Courier New"/>
                <a:cs typeface="Courier New"/>
              </a:rPr>
              <a:t>;&lt;/td&gt;</a:t>
            </a:r>
          </a:p>
          <a:p>
            <a:r>
              <a:rPr lang="fr-FR" sz="1200" b="1" dirty="0">
                <a:latin typeface="Courier New"/>
                <a:cs typeface="Courier New"/>
              </a:rPr>
              <a:t>        &lt;td id="square21"&gt;&amp;</a:t>
            </a:r>
            <a:r>
              <a:rPr lang="fr-FR" sz="1200" b="1" dirty="0" err="1">
                <a:latin typeface="Courier New"/>
                <a:cs typeface="Courier New"/>
              </a:rPr>
              <a:t>nbsp</a:t>
            </a:r>
            <a:r>
              <a:rPr lang="fr-FR" sz="1200" b="1" dirty="0">
                <a:latin typeface="Courier New"/>
                <a:cs typeface="Courier New"/>
              </a:rPr>
              <a:t>;&lt;/td&gt;</a:t>
            </a:r>
          </a:p>
          <a:p>
            <a:r>
              <a:rPr lang="fr-FR" sz="1200" b="1" dirty="0">
                <a:latin typeface="Courier New"/>
                <a:cs typeface="Courier New"/>
              </a:rPr>
              <a:t>    &lt;/tr&gt;</a:t>
            </a:r>
          </a:p>
          <a:p>
            <a:r>
              <a:rPr lang="fr-FR" sz="1200" b="1" dirty="0">
                <a:latin typeface="Courier New"/>
                <a:cs typeface="Courier New"/>
              </a:rPr>
              <a:t>    &lt;tr&gt;</a:t>
            </a:r>
          </a:p>
          <a:p>
            <a:r>
              <a:rPr lang="fr-FR" sz="1200" b="1" dirty="0">
                <a:latin typeface="Courier New"/>
                <a:cs typeface="Courier New"/>
              </a:rPr>
              <a:t>        &lt;td id="square3"&gt;&amp;</a:t>
            </a:r>
            <a:r>
              <a:rPr lang="fr-FR" sz="1200" b="1" dirty="0" err="1">
                <a:latin typeface="Courier New"/>
                <a:cs typeface="Courier New"/>
              </a:rPr>
              <a:t>nbsp</a:t>
            </a:r>
            <a:r>
              <a:rPr lang="fr-FR" sz="1200" b="1" dirty="0">
                <a:latin typeface="Courier New"/>
                <a:cs typeface="Courier New"/>
              </a:rPr>
              <a:t>;&lt;/td&gt;</a:t>
            </a:r>
          </a:p>
          <a:p>
            <a:r>
              <a:rPr lang="fr-FR" sz="1200" b="1" dirty="0">
                <a:latin typeface="Courier New"/>
                <a:cs typeface="Courier New"/>
              </a:rPr>
              <a:t>        &lt;td id="square8"&gt;&amp;</a:t>
            </a:r>
            <a:r>
              <a:rPr lang="fr-FR" sz="1200" b="1" dirty="0" err="1">
                <a:latin typeface="Courier New"/>
                <a:cs typeface="Courier New"/>
              </a:rPr>
              <a:t>nbsp</a:t>
            </a:r>
            <a:r>
              <a:rPr lang="fr-FR" sz="1200" b="1" dirty="0">
                <a:latin typeface="Courier New"/>
                <a:cs typeface="Courier New"/>
              </a:rPr>
              <a:t>;&lt;/td&gt;</a:t>
            </a:r>
          </a:p>
          <a:p>
            <a:r>
              <a:rPr lang="fr-FR" sz="1200" b="1" dirty="0">
                <a:latin typeface="Courier New"/>
                <a:cs typeface="Courier New"/>
              </a:rPr>
              <a:t>        &lt;td id="square12"&gt;&amp;</a:t>
            </a:r>
            <a:r>
              <a:rPr lang="fr-FR" sz="1200" b="1" dirty="0" err="1">
                <a:latin typeface="Courier New"/>
                <a:cs typeface="Courier New"/>
              </a:rPr>
              <a:t>nbsp</a:t>
            </a:r>
            <a:r>
              <a:rPr lang="fr-FR" sz="1200" b="1" dirty="0">
                <a:latin typeface="Courier New"/>
                <a:cs typeface="Courier New"/>
              </a:rPr>
              <a:t>;&lt;/td&gt;</a:t>
            </a:r>
          </a:p>
          <a:p>
            <a:r>
              <a:rPr lang="fr-FR" sz="1200" b="1" dirty="0">
                <a:latin typeface="Courier New"/>
                <a:cs typeface="Courier New"/>
              </a:rPr>
              <a:t>        &lt;td id="square17"&gt;&amp;</a:t>
            </a:r>
            <a:r>
              <a:rPr lang="fr-FR" sz="1200" b="1" dirty="0" err="1">
                <a:latin typeface="Courier New"/>
                <a:cs typeface="Courier New"/>
              </a:rPr>
              <a:t>nbsp</a:t>
            </a:r>
            <a:r>
              <a:rPr lang="fr-FR" sz="1200" b="1" dirty="0">
                <a:latin typeface="Courier New"/>
                <a:cs typeface="Courier New"/>
              </a:rPr>
              <a:t>;&lt;/td&gt;</a:t>
            </a:r>
          </a:p>
          <a:p>
            <a:r>
              <a:rPr lang="fr-FR" sz="1200" b="1" dirty="0">
                <a:latin typeface="Courier New"/>
                <a:cs typeface="Courier New"/>
              </a:rPr>
              <a:t>        &lt;td id="square22"&gt;&amp;</a:t>
            </a:r>
            <a:r>
              <a:rPr lang="fr-FR" sz="1200" b="1" dirty="0" err="1">
                <a:latin typeface="Courier New"/>
                <a:cs typeface="Courier New"/>
              </a:rPr>
              <a:t>nbsp</a:t>
            </a:r>
            <a:r>
              <a:rPr lang="fr-FR" sz="1200" b="1" dirty="0">
                <a:latin typeface="Courier New"/>
                <a:cs typeface="Courier New"/>
              </a:rPr>
              <a:t>;&lt;/td&gt;</a:t>
            </a:r>
          </a:p>
          <a:p>
            <a:r>
              <a:rPr lang="fr-FR" sz="1200" b="1" dirty="0">
                <a:latin typeface="Courier New"/>
                <a:cs typeface="Courier New"/>
              </a:rPr>
              <a:t>    &lt;/tr&gt;</a:t>
            </a:r>
          </a:p>
          <a:p>
            <a:r>
              <a:rPr lang="fr-FR" sz="1200" b="1" dirty="0">
                <a:latin typeface="Courier New"/>
                <a:cs typeface="Courier New"/>
              </a:rPr>
              <a:t>    &lt;tr&gt;</a:t>
            </a:r>
          </a:p>
          <a:p>
            <a:r>
              <a:rPr lang="fr-FR" sz="1200" b="1" dirty="0">
                <a:latin typeface="Courier New"/>
                <a:cs typeface="Courier New"/>
              </a:rPr>
              <a:t>        &lt;td id="square4"&gt;&amp;</a:t>
            </a:r>
            <a:r>
              <a:rPr lang="fr-FR" sz="1200" b="1" dirty="0" err="1">
                <a:latin typeface="Courier New"/>
                <a:cs typeface="Courier New"/>
              </a:rPr>
              <a:t>nbsp</a:t>
            </a:r>
            <a:r>
              <a:rPr lang="fr-FR" sz="1200" b="1" dirty="0">
                <a:latin typeface="Courier New"/>
                <a:cs typeface="Courier New"/>
              </a:rPr>
              <a:t>;&lt;/td&gt;</a:t>
            </a:r>
          </a:p>
          <a:p>
            <a:r>
              <a:rPr lang="fr-FR" sz="1200" b="1" dirty="0">
                <a:latin typeface="Courier New"/>
                <a:cs typeface="Courier New"/>
              </a:rPr>
              <a:t>        &lt;td id="square9"&gt;&amp;</a:t>
            </a:r>
            <a:r>
              <a:rPr lang="fr-FR" sz="1200" b="1" dirty="0" err="1">
                <a:latin typeface="Courier New"/>
                <a:cs typeface="Courier New"/>
              </a:rPr>
              <a:t>nbsp</a:t>
            </a:r>
            <a:r>
              <a:rPr lang="fr-FR" sz="1200" b="1" dirty="0">
                <a:latin typeface="Courier New"/>
                <a:cs typeface="Courier New"/>
              </a:rPr>
              <a:t>;&lt;/td&gt;</a:t>
            </a:r>
          </a:p>
          <a:p>
            <a:r>
              <a:rPr lang="fr-FR" sz="1200" b="1" dirty="0">
                <a:latin typeface="Courier New"/>
                <a:cs typeface="Courier New"/>
              </a:rPr>
              <a:t>        &lt;td id="square13"&gt;&amp;</a:t>
            </a:r>
            <a:r>
              <a:rPr lang="fr-FR" sz="1200" b="1" dirty="0" err="1">
                <a:latin typeface="Courier New"/>
                <a:cs typeface="Courier New"/>
              </a:rPr>
              <a:t>nbsp</a:t>
            </a:r>
            <a:r>
              <a:rPr lang="fr-FR" sz="1200" b="1" dirty="0">
                <a:latin typeface="Courier New"/>
                <a:cs typeface="Courier New"/>
              </a:rPr>
              <a:t>;&lt;/td&gt;</a:t>
            </a:r>
          </a:p>
          <a:p>
            <a:r>
              <a:rPr lang="fr-FR" sz="1200" b="1" dirty="0">
                <a:latin typeface="Courier New"/>
                <a:cs typeface="Courier New"/>
              </a:rPr>
              <a:t>        &lt;td id="square18"&gt;&amp;</a:t>
            </a:r>
            <a:r>
              <a:rPr lang="fr-FR" sz="1200" b="1" dirty="0" err="1">
                <a:latin typeface="Courier New"/>
                <a:cs typeface="Courier New"/>
              </a:rPr>
              <a:t>nbsp</a:t>
            </a:r>
            <a:r>
              <a:rPr lang="fr-FR" sz="1200" b="1" dirty="0">
                <a:latin typeface="Courier New"/>
                <a:cs typeface="Courier New"/>
              </a:rPr>
              <a:t>;&lt;/td&gt;</a:t>
            </a:r>
          </a:p>
          <a:p>
            <a:r>
              <a:rPr lang="fr-FR" sz="1200" b="1" dirty="0">
                <a:latin typeface="Courier New"/>
                <a:cs typeface="Courier New"/>
              </a:rPr>
              <a:t>        &lt;td id="square23"&gt;&amp;</a:t>
            </a:r>
            <a:r>
              <a:rPr lang="fr-FR" sz="1200" b="1" dirty="0" err="1">
                <a:latin typeface="Courier New"/>
                <a:cs typeface="Courier New"/>
              </a:rPr>
              <a:t>nbsp</a:t>
            </a:r>
            <a:r>
              <a:rPr lang="fr-FR" sz="1200" b="1" dirty="0">
                <a:latin typeface="Courier New"/>
                <a:cs typeface="Courier New"/>
              </a:rPr>
              <a:t>;&lt;/td&gt;</a:t>
            </a:r>
          </a:p>
          <a:p>
            <a:r>
              <a:rPr lang="fr-FR" sz="1200" b="1" dirty="0">
                <a:latin typeface="Courier New"/>
                <a:cs typeface="Courier New"/>
              </a:rPr>
              <a:t>    &lt;/tr&gt;</a:t>
            </a:r>
          </a:p>
          <a:p>
            <a:r>
              <a:rPr lang="fr-FR" sz="1200" b="1" dirty="0">
                <a:latin typeface="Courier New"/>
                <a:cs typeface="Courier New"/>
              </a:rPr>
              <a:t>&lt;/table&gt;</a:t>
            </a:r>
            <a:endParaRPr lang="en-US" sz="12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78202768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urier New"/>
                <a:cs typeface="Courier New"/>
              </a:rPr>
              <a:t>bingo.js</a:t>
            </a: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5806" y="1325903"/>
            <a:ext cx="8495986" cy="3970318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 err="1">
                <a:latin typeface="Courier New"/>
                <a:cs typeface="Courier New"/>
              </a:rPr>
              <a:t>window.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onload</a:t>
            </a:r>
            <a:r>
              <a:rPr lang="en-US" sz="1800" b="1" dirty="0">
                <a:latin typeface="Courier New"/>
                <a:cs typeface="Courier New"/>
              </a:rPr>
              <a:t> = </a:t>
            </a:r>
            <a:r>
              <a:rPr lang="en-US" sz="1800" b="1" dirty="0" err="1">
                <a:latin typeface="Courier New"/>
                <a:cs typeface="Courier New"/>
              </a:rPr>
              <a:t>initAll</a:t>
            </a:r>
            <a:r>
              <a:rPr lang="en-US" sz="1800" b="1" dirty="0">
                <a:latin typeface="Courier New"/>
                <a:cs typeface="Courier New"/>
              </a:rPr>
              <a:t>;</a:t>
            </a:r>
          </a:p>
          <a:p>
            <a:endParaRPr lang="en-US" sz="1800" b="1" dirty="0">
              <a:latin typeface="Courier New"/>
              <a:cs typeface="Courier New"/>
            </a:endParaRPr>
          </a:p>
          <a:p>
            <a:r>
              <a:rPr lang="en-US" sz="1800" b="1" dirty="0">
                <a:latin typeface="Courier New"/>
                <a:cs typeface="Courier New"/>
              </a:rPr>
              <a:t>function </a:t>
            </a:r>
            <a:r>
              <a:rPr lang="en-US" sz="1800" b="1" dirty="0" err="1">
                <a:latin typeface="Courier New"/>
                <a:cs typeface="Courier New"/>
              </a:rPr>
              <a:t>initAll</a:t>
            </a:r>
            <a:r>
              <a:rPr lang="en-US" sz="1800" b="1" dirty="0">
                <a:latin typeface="Courier New"/>
                <a:cs typeface="Courier New"/>
              </a:rPr>
              <a:t>() </a:t>
            </a:r>
          </a:p>
          <a:p>
            <a:r>
              <a:rPr lang="en-US" sz="1800" b="1" dirty="0">
                <a:latin typeface="Courier New"/>
                <a:cs typeface="Courier New"/>
              </a:rPr>
              <a:t>{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document.getElementById</a:t>
            </a:r>
            <a:r>
              <a:rPr lang="en-US" sz="1800" b="1" dirty="0">
                <a:latin typeface="Courier New"/>
                <a:cs typeface="Courier New"/>
              </a:rPr>
              <a:t>("reload").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onclick</a:t>
            </a:r>
            <a:r>
              <a:rPr lang="en-US" sz="1800" b="1" dirty="0">
                <a:latin typeface="Courier New"/>
                <a:cs typeface="Courier New"/>
              </a:rPr>
              <a:t> = </a:t>
            </a:r>
            <a:r>
              <a:rPr lang="en-US" sz="1800" b="1" dirty="0" err="1">
                <a:latin typeface="Courier New"/>
                <a:cs typeface="Courier New"/>
              </a:rPr>
              <a:t>anotherCard</a:t>
            </a:r>
            <a:r>
              <a:rPr lang="en-US" sz="1800" b="1" dirty="0">
                <a:latin typeface="Courier New"/>
                <a:cs typeface="Courier New"/>
              </a:rPr>
              <a:t>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</a:t>
            </a:r>
            <a:r>
              <a:rPr lang="en-US" sz="1800" b="1" dirty="0" err="1">
                <a:latin typeface="Courier New"/>
                <a:cs typeface="Courier New"/>
              </a:rPr>
              <a:t>newCard</a:t>
            </a:r>
            <a:r>
              <a:rPr lang="en-US" sz="1800" b="1" dirty="0">
                <a:latin typeface="Courier New"/>
                <a:cs typeface="Courier New"/>
              </a:rPr>
              <a:t>();</a:t>
            </a:r>
          </a:p>
          <a:p>
            <a:r>
              <a:rPr lang="en-US" sz="1800" b="1" dirty="0">
                <a:latin typeface="Courier New"/>
                <a:cs typeface="Courier New"/>
              </a:rPr>
              <a:t>}</a:t>
            </a:r>
          </a:p>
          <a:p>
            <a:endParaRPr lang="en-US" sz="1800" b="1" dirty="0">
              <a:latin typeface="Courier New"/>
              <a:cs typeface="Courier New"/>
            </a:endParaRPr>
          </a:p>
          <a:p>
            <a:r>
              <a:rPr lang="en-US" sz="1800" b="1" dirty="0">
                <a:latin typeface="Courier New"/>
                <a:cs typeface="Courier New"/>
              </a:rPr>
              <a:t>function </a:t>
            </a:r>
            <a:r>
              <a:rPr lang="en-US" sz="1800" b="1" dirty="0" err="1">
                <a:latin typeface="Courier New"/>
                <a:cs typeface="Courier New"/>
              </a:rPr>
              <a:t>newCard</a:t>
            </a:r>
            <a:r>
              <a:rPr lang="en-US" sz="1800" b="1" dirty="0">
                <a:latin typeface="Courier New"/>
                <a:cs typeface="Courier New"/>
              </a:rPr>
              <a:t>() </a:t>
            </a:r>
          </a:p>
          <a:p>
            <a:r>
              <a:rPr lang="en-US" sz="1800" b="1" dirty="0">
                <a:latin typeface="Courier New"/>
                <a:cs typeface="Courier New"/>
              </a:rPr>
              <a:t>{</a:t>
            </a:r>
          </a:p>
          <a:p>
            <a:r>
              <a:rPr lang="da-DK" sz="1800" b="1" dirty="0">
                <a:latin typeface="Courier New"/>
                <a:cs typeface="Courier New"/>
              </a:rPr>
              <a:t>    for (var i = 0; i &lt; 24; i++) {</a:t>
            </a:r>
          </a:p>
          <a:p>
            <a:r>
              <a:rPr lang="it-IT" sz="1800" b="1" dirty="0">
                <a:latin typeface="Courier New"/>
                <a:cs typeface="Courier New"/>
              </a:rPr>
              <a:t>        </a:t>
            </a:r>
            <a:r>
              <a:rPr lang="it-IT" sz="1800" b="1" dirty="0" err="1">
                <a:latin typeface="Courier New"/>
                <a:cs typeface="Courier New"/>
              </a:rPr>
              <a:t>setSquare</a:t>
            </a:r>
            <a:r>
              <a:rPr lang="it-IT" sz="1800" b="1" dirty="0">
                <a:latin typeface="Courier New"/>
                <a:cs typeface="Courier New"/>
              </a:rPr>
              <a:t>(i);</a:t>
            </a:r>
          </a:p>
          <a:p>
            <a:r>
              <a:rPr lang="it-IT" sz="1800" b="1" dirty="0">
                <a:latin typeface="Courier New"/>
                <a:cs typeface="Courier New"/>
              </a:rPr>
              <a:t>    }</a:t>
            </a:r>
          </a:p>
          <a:p>
            <a:r>
              <a:rPr lang="it-IT" sz="1800" b="1" dirty="0">
                <a:latin typeface="Courier New"/>
                <a:cs typeface="Courier New"/>
              </a:rPr>
              <a:t>}</a:t>
            </a:r>
            <a:endParaRPr lang="en-US" sz="1800" b="1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27920829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Radio Button 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64999" y="1357822"/>
            <a:ext cx="8669361" cy="4616648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400" b="1" dirty="0">
                <a:latin typeface="Courier New"/>
                <a:cs typeface="Courier New"/>
              </a:rPr>
              <a:t>&lt;body&gt;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&lt;form action=""&gt;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&lt;</a:t>
            </a:r>
            <a:r>
              <a:rPr lang="en-US" sz="1400" b="1" dirty="0" err="1">
                <a:latin typeface="Courier New"/>
                <a:cs typeface="Courier New"/>
              </a:rPr>
              <a:t>fieldset</a:t>
            </a:r>
            <a:r>
              <a:rPr lang="en-US" sz="1400" b="1" dirty="0">
                <a:latin typeface="Courier New"/>
                <a:cs typeface="Courier New"/>
              </a:rPr>
              <a:t>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    &lt;legend&gt;Select a color&lt;/legend&gt;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    &lt;p&gt;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        &lt;input type="radio" name="</a:t>
            </a:r>
            <a:r>
              <a:rPr lang="en-US" sz="1400" b="1" dirty="0">
                <a:solidFill>
                  <a:srgbClr val="008000"/>
                </a:solidFill>
                <a:latin typeface="Courier New"/>
                <a:cs typeface="Courier New"/>
              </a:rPr>
              <a:t>colors</a:t>
            </a:r>
            <a:r>
              <a:rPr lang="en-US" sz="1400" b="1" dirty="0">
                <a:latin typeface="Courier New"/>
                <a:cs typeface="Courier New"/>
              </a:rPr>
              <a:t>" id="</a:t>
            </a:r>
            <a:r>
              <a:rPr lang="en-US" sz="1400" b="1" dirty="0" err="1">
                <a:latin typeface="Courier New"/>
                <a:cs typeface="Courier New"/>
              </a:rPr>
              <a:t>cbred</a:t>
            </a:r>
            <a:r>
              <a:rPr lang="en-US" sz="1400" b="1" dirty="0">
                <a:latin typeface="Courier New"/>
                <a:cs typeface="Courier New"/>
              </a:rPr>
              <a:t>" value="Red" /&gt;</a:t>
            </a:r>
          </a:p>
          <a:p>
            <a:r>
              <a:rPr lang="da-DK" sz="1400" b="1" dirty="0">
                <a:latin typeface="Courier New"/>
                <a:cs typeface="Courier New"/>
              </a:rPr>
              <a:t>                &lt;label for="</a:t>
            </a:r>
            <a:r>
              <a:rPr lang="da-DK" sz="1400" b="1" dirty="0" err="1">
                <a:latin typeface="Courier New"/>
                <a:cs typeface="Courier New"/>
              </a:rPr>
              <a:t>cbred</a:t>
            </a:r>
            <a:r>
              <a:rPr lang="da-DK" sz="1400" b="1" dirty="0">
                <a:latin typeface="Courier New"/>
                <a:cs typeface="Courier New"/>
              </a:rPr>
              <a:t>"&gt;Red&lt;/label&gt;</a:t>
            </a:r>
          </a:p>
          <a:p>
            <a:r>
              <a:rPr lang="da-DK" sz="1400" b="1" dirty="0">
                <a:latin typeface="Courier New"/>
                <a:cs typeface="Courier New"/>
              </a:rPr>
              <a:t>                &lt;input type="radio" </a:t>
            </a:r>
            <a:r>
              <a:rPr lang="da-DK" sz="1400" b="1" dirty="0" err="1">
                <a:latin typeface="Courier New"/>
                <a:cs typeface="Courier New"/>
              </a:rPr>
              <a:t>name</a:t>
            </a:r>
            <a:r>
              <a:rPr lang="da-DK" sz="1400" b="1" dirty="0">
                <a:latin typeface="Courier New"/>
                <a:cs typeface="Courier New"/>
              </a:rPr>
              <a:t>="</a:t>
            </a:r>
            <a:r>
              <a:rPr lang="da-DK" sz="1400" b="1" dirty="0" err="1">
                <a:solidFill>
                  <a:srgbClr val="008000"/>
                </a:solidFill>
                <a:latin typeface="Courier New"/>
                <a:cs typeface="Courier New"/>
              </a:rPr>
              <a:t>colors</a:t>
            </a:r>
            <a:r>
              <a:rPr lang="da-DK" sz="1400" b="1" dirty="0">
                <a:latin typeface="Courier New"/>
                <a:cs typeface="Courier New"/>
              </a:rPr>
              <a:t>" id="</a:t>
            </a:r>
            <a:r>
              <a:rPr lang="da-DK" sz="1400" b="1" dirty="0" err="1">
                <a:latin typeface="Courier New"/>
                <a:cs typeface="Courier New"/>
              </a:rPr>
              <a:t>cbgreen</a:t>
            </a:r>
            <a:r>
              <a:rPr lang="da-DK" sz="1400" b="1" dirty="0">
                <a:latin typeface="Courier New"/>
                <a:cs typeface="Courier New"/>
              </a:rPr>
              <a:t>" </a:t>
            </a:r>
            <a:r>
              <a:rPr lang="da-DK" sz="1400" b="1" dirty="0" err="1">
                <a:latin typeface="Courier New"/>
                <a:cs typeface="Courier New"/>
              </a:rPr>
              <a:t>value</a:t>
            </a:r>
            <a:r>
              <a:rPr lang="da-DK" sz="1400" b="1" dirty="0">
                <a:latin typeface="Courier New"/>
                <a:cs typeface="Courier New"/>
              </a:rPr>
              <a:t>="Green" /&gt;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        &lt;label for="</a:t>
            </a:r>
            <a:r>
              <a:rPr lang="en-US" sz="1400" b="1" dirty="0" err="1">
                <a:latin typeface="Courier New"/>
                <a:cs typeface="Courier New"/>
              </a:rPr>
              <a:t>cbgreen</a:t>
            </a:r>
            <a:r>
              <a:rPr lang="en-US" sz="1400" b="1" dirty="0">
                <a:latin typeface="Courier New"/>
                <a:cs typeface="Courier New"/>
              </a:rPr>
              <a:t>"&gt;Green&lt;/label&gt;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        &lt;input type="radio" name="</a:t>
            </a:r>
            <a:r>
              <a:rPr lang="en-US" sz="1400" b="1" dirty="0">
                <a:solidFill>
                  <a:srgbClr val="008000"/>
                </a:solidFill>
                <a:latin typeface="Courier New"/>
                <a:cs typeface="Courier New"/>
              </a:rPr>
              <a:t>colors</a:t>
            </a:r>
            <a:r>
              <a:rPr lang="en-US" sz="1400" b="1" dirty="0">
                <a:latin typeface="Courier New"/>
                <a:cs typeface="Courier New"/>
              </a:rPr>
              <a:t>" id="</a:t>
            </a:r>
            <a:r>
              <a:rPr lang="en-US" sz="1400" b="1" dirty="0" err="1">
                <a:latin typeface="Courier New"/>
                <a:cs typeface="Courier New"/>
              </a:rPr>
              <a:t>cbblue</a:t>
            </a:r>
            <a:r>
              <a:rPr lang="en-US" sz="1400" b="1" dirty="0">
                <a:latin typeface="Courier New"/>
                <a:cs typeface="Courier New"/>
              </a:rPr>
              <a:t>" value="Blue" /&gt;</a:t>
            </a:r>
          </a:p>
          <a:p>
            <a:r>
              <a:rPr lang="it-IT" sz="1400" b="1" dirty="0">
                <a:latin typeface="Courier New"/>
                <a:cs typeface="Courier New"/>
              </a:rPr>
              <a:t>                &lt;</a:t>
            </a:r>
            <a:r>
              <a:rPr lang="it-IT" sz="1400" b="1" dirty="0" err="1">
                <a:latin typeface="Courier New"/>
                <a:cs typeface="Courier New"/>
              </a:rPr>
              <a:t>label</a:t>
            </a:r>
            <a:r>
              <a:rPr lang="it-IT" sz="1400" b="1" dirty="0">
                <a:latin typeface="Courier New"/>
                <a:cs typeface="Courier New"/>
              </a:rPr>
              <a:t> for="</a:t>
            </a:r>
            <a:r>
              <a:rPr lang="it-IT" sz="1400" b="1" dirty="0" err="1">
                <a:latin typeface="Courier New"/>
                <a:cs typeface="Courier New"/>
              </a:rPr>
              <a:t>cbblue</a:t>
            </a:r>
            <a:r>
              <a:rPr lang="it-IT" sz="1400" b="1" dirty="0">
                <a:latin typeface="Courier New"/>
                <a:cs typeface="Courier New"/>
              </a:rPr>
              <a:t>"&gt;Blue&lt;/</a:t>
            </a:r>
            <a:r>
              <a:rPr lang="it-IT" sz="1400" b="1" dirty="0" err="1">
                <a:latin typeface="Courier New"/>
                <a:cs typeface="Courier New"/>
              </a:rPr>
              <a:t>label</a:t>
            </a:r>
            <a:r>
              <a:rPr lang="it-IT" sz="1400" b="1" dirty="0">
                <a:latin typeface="Courier New"/>
                <a:cs typeface="Courier New"/>
              </a:rPr>
              <a:t>&gt;</a:t>
            </a:r>
          </a:p>
          <a:p>
            <a:endParaRPr lang="it-IT" sz="1400" b="1" dirty="0">
              <a:latin typeface="Courier New"/>
              <a:cs typeface="Courier New"/>
            </a:endParaRPr>
          </a:p>
          <a:p>
            <a:r>
              <a:rPr lang="it-IT" sz="1400" b="1" dirty="0">
                <a:latin typeface="Courier New"/>
                <a:cs typeface="Courier New"/>
              </a:rPr>
              <a:t>                &lt;input </a:t>
            </a:r>
            <a:r>
              <a:rPr lang="it-IT" sz="1400" b="1" dirty="0" err="1">
                <a:latin typeface="Courier New"/>
                <a:cs typeface="Courier New"/>
              </a:rPr>
              <a:t>type</a:t>
            </a:r>
            <a:r>
              <a:rPr lang="it-IT" sz="1400" b="1" dirty="0">
                <a:latin typeface="Courier New"/>
                <a:cs typeface="Courier New"/>
              </a:rPr>
              <a:t>="</a:t>
            </a:r>
            <a:r>
              <a:rPr lang="it-IT" sz="1400" b="1" dirty="0" err="1">
                <a:latin typeface="Courier New"/>
                <a:cs typeface="Courier New"/>
              </a:rPr>
              <a:t>button</a:t>
            </a:r>
            <a:r>
              <a:rPr lang="it-IT" sz="1400" b="1" dirty="0">
                <a:latin typeface="Courier New"/>
                <a:cs typeface="Courier New"/>
              </a:rPr>
              <a:t>" </a:t>
            </a:r>
            <a:r>
              <a:rPr lang="it-IT" sz="1400" b="1" dirty="0" err="1">
                <a:latin typeface="Courier New"/>
                <a:cs typeface="Courier New"/>
              </a:rPr>
              <a:t>value</a:t>
            </a:r>
            <a:r>
              <a:rPr lang="it-IT" sz="1400" b="1" dirty="0">
                <a:latin typeface="Courier New"/>
                <a:cs typeface="Courier New"/>
              </a:rPr>
              <a:t>="Show color"</a:t>
            </a:r>
          </a:p>
          <a:p>
            <a:r>
              <a:rPr lang="pl-PL" sz="1400" b="1" dirty="0">
                <a:latin typeface="Courier New"/>
                <a:cs typeface="Courier New"/>
              </a:rPr>
              <a:t>                       </a:t>
            </a:r>
            <a:r>
              <a:rPr lang="pl-PL" sz="1400" b="1" dirty="0" err="1">
                <a:latin typeface="Courier New"/>
                <a:cs typeface="Courier New"/>
              </a:rPr>
              <a:t>onclick</a:t>
            </a:r>
            <a:r>
              <a:rPr lang="pl-PL" sz="1400" b="1" dirty="0">
                <a:latin typeface="Courier New"/>
                <a:cs typeface="Courier New"/>
              </a:rPr>
              <a:t>="</a:t>
            </a:r>
            <a:r>
              <a:rPr lang="pl-PL" sz="1400" b="1" dirty="0" err="1">
                <a:latin typeface="Courier New"/>
                <a:cs typeface="Courier New"/>
              </a:rPr>
              <a:t>showColor</a:t>
            </a:r>
            <a:r>
              <a:rPr lang="pl-PL" sz="1400" b="1" dirty="0">
                <a:latin typeface="Courier New"/>
                <a:cs typeface="Courier New"/>
              </a:rPr>
              <a:t>()" /&gt;</a:t>
            </a:r>
          </a:p>
          <a:p>
            <a:r>
              <a:rPr lang="pl-PL" sz="1400" b="1" dirty="0">
                <a:latin typeface="Courier New"/>
                <a:cs typeface="Courier New"/>
              </a:rPr>
              <a:t>            &lt;/p&gt;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&lt;/</a:t>
            </a:r>
            <a:r>
              <a:rPr lang="en-US" sz="1400" b="1" dirty="0" err="1">
                <a:latin typeface="Courier New"/>
                <a:cs typeface="Courier New"/>
              </a:rPr>
              <a:t>fieldset</a:t>
            </a:r>
            <a:r>
              <a:rPr lang="en-US" sz="1400" b="1" dirty="0">
                <a:latin typeface="Courier New"/>
                <a:cs typeface="Courier New"/>
              </a:rPr>
              <a:t>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&lt;/form&gt;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&lt;div id="</a:t>
            </a:r>
            <a:r>
              <a:rPr lang="en-US" sz="1400" b="1" dirty="0" err="1">
                <a:latin typeface="Courier New"/>
                <a:cs typeface="Courier New"/>
              </a:rPr>
              <a:t>outputDiv</a:t>
            </a:r>
            <a:r>
              <a:rPr lang="en-US" sz="1400" b="1" dirty="0">
                <a:latin typeface="Courier New"/>
                <a:cs typeface="Courier New"/>
              </a:rPr>
              <a:t>"&gt;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    &lt;p&gt;Output will appear here.&lt;/p&gt;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    &lt;/div&gt;</a:t>
            </a:r>
          </a:p>
          <a:p>
            <a:r>
              <a:rPr lang="en-US" sz="1400" b="1" dirty="0">
                <a:latin typeface="Courier New"/>
                <a:cs typeface="Courier New"/>
              </a:rPr>
              <a:t>&lt;/body&gt;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89487" y="1417342"/>
            <a:ext cx="130356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js</a:t>
            </a:r>
            <a:r>
              <a:rPr lang="en-US" dirty="0">
                <a:solidFill>
                  <a:srgbClr val="FFFF00"/>
                </a:solidFill>
              </a:rPr>
              <a:t>/</a:t>
            </a:r>
            <a:r>
              <a:rPr lang="en-US" dirty="0" err="1">
                <a:solidFill>
                  <a:srgbClr val="FFFF00"/>
                </a:solidFill>
              </a:rPr>
              <a:t>radio.html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13667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urier New"/>
                <a:cs typeface="Courier New"/>
              </a:rPr>
              <a:t>bingo.js</a:t>
            </a:r>
            <a:r>
              <a:rPr lang="en-US" i="1" dirty="0"/>
              <a:t>, cont’d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Note that on a Bingo card, the numbers are distributed randomly as follows:</a:t>
            </a:r>
          </a:p>
          <a:p>
            <a:pPr lvl="5"/>
            <a:endParaRPr lang="en-US" dirty="0"/>
          </a:p>
          <a:p>
            <a:pPr lvl="1"/>
            <a:r>
              <a:rPr lang="en-US" dirty="0"/>
              <a:t>Column B:  1 – 15</a:t>
            </a:r>
          </a:p>
          <a:p>
            <a:pPr lvl="1"/>
            <a:r>
              <a:rPr lang="en-US" dirty="0"/>
              <a:t>Column  I: 16 – 30</a:t>
            </a:r>
          </a:p>
          <a:p>
            <a:pPr lvl="1"/>
            <a:r>
              <a:rPr lang="en-US" dirty="0"/>
              <a:t>Column N: 31 – 45</a:t>
            </a:r>
          </a:p>
          <a:p>
            <a:pPr lvl="1"/>
            <a:r>
              <a:rPr lang="en-US" dirty="0"/>
              <a:t>Column G: 46 – 60</a:t>
            </a:r>
          </a:p>
          <a:p>
            <a:pPr lvl="1"/>
            <a:r>
              <a:rPr lang="en-US" dirty="0"/>
              <a:t>Column O: 61 – 75</a:t>
            </a:r>
          </a:p>
          <a:p>
            <a:pPr lvl="6"/>
            <a:endParaRPr lang="en-US" dirty="0"/>
          </a:p>
          <a:p>
            <a:r>
              <a:rPr lang="en-US" dirty="0"/>
              <a:t>There are no repeated numbers on a card.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40</a:t>
            </a:fld>
            <a:endParaRPr lang="en-US" dirty="0"/>
          </a:p>
        </p:txBody>
      </p:sp>
      <p:pic>
        <p:nvPicPr>
          <p:cNvPr id="5" name="Picture 4" descr="Screen Shot 2015-02-25 at 9.39.29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439" y="2331732"/>
            <a:ext cx="2919209" cy="2492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4208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urier New"/>
                <a:cs typeface="Courier New"/>
              </a:rPr>
              <a:t>bingo.js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5806" y="1319325"/>
            <a:ext cx="7803376" cy="5401479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500" b="1" dirty="0" err="1">
                <a:latin typeface="Courier New"/>
                <a:cs typeface="Courier New"/>
              </a:rPr>
              <a:t>var</a:t>
            </a:r>
            <a:r>
              <a:rPr lang="en-US" sz="1500" b="1" dirty="0">
                <a:latin typeface="Courier New"/>
                <a:cs typeface="Courier New"/>
              </a:rPr>
              <a:t> </a:t>
            </a:r>
            <a:r>
              <a:rPr lang="en-US" sz="1500" b="1" dirty="0" err="1">
                <a:latin typeface="Courier New"/>
                <a:cs typeface="Courier New"/>
              </a:rPr>
              <a:t>colPlace</a:t>
            </a:r>
            <a:r>
              <a:rPr lang="en-US" sz="1500" b="1" dirty="0">
                <a:latin typeface="Courier New"/>
                <a:cs typeface="Courier New"/>
              </a:rPr>
              <a:t> = new Array(0, 0, 0, 0, 0,  // B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                 1, 1, 1, 1, 1,  // I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                 2, 2, 2, 2,     // N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                 3, 3, 3, 3, 3,  // G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                     4, 4, 4, 4, 4); // O</a:t>
            </a:r>
          </a:p>
          <a:p>
            <a:endParaRPr lang="en-US" sz="1500" b="1" dirty="0">
              <a:latin typeface="Courier New"/>
              <a:cs typeface="Courier New"/>
            </a:endParaRPr>
          </a:p>
          <a:p>
            <a:r>
              <a:rPr lang="en-US" sz="1500" b="1" dirty="0" err="1">
                <a:latin typeface="Courier New"/>
                <a:cs typeface="Courier New"/>
              </a:rPr>
              <a:t>var</a:t>
            </a:r>
            <a:r>
              <a:rPr lang="en-US" sz="1500" b="1" dirty="0">
                <a:latin typeface="Courier New"/>
                <a:cs typeface="Courier New"/>
              </a:rPr>
              <a:t> </a:t>
            </a:r>
            <a:r>
              <a:rPr lang="en-US" sz="1500" b="1" dirty="0" err="1">
                <a:latin typeface="Courier New"/>
                <a:cs typeface="Courier New"/>
              </a:rPr>
              <a:t>usedNums</a:t>
            </a:r>
            <a:r>
              <a:rPr lang="en-US" sz="1500" b="1" dirty="0">
                <a:latin typeface="Courier New"/>
                <a:cs typeface="Courier New"/>
              </a:rPr>
              <a:t> = new Array(76);</a:t>
            </a:r>
          </a:p>
          <a:p>
            <a:endParaRPr lang="en-US" sz="1500" b="1" dirty="0">
              <a:latin typeface="Courier New"/>
              <a:cs typeface="Courier New"/>
            </a:endParaRPr>
          </a:p>
          <a:p>
            <a:r>
              <a:rPr lang="en-US" sz="1500" b="1" dirty="0">
                <a:latin typeface="Courier New"/>
                <a:cs typeface="Courier New"/>
              </a:rPr>
              <a:t>function </a:t>
            </a:r>
            <a:r>
              <a:rPr lang="en-US" sz="1500" b="1" dirty="0" err="1">
                <a:solidFill>
                  <a:srgbClr val="B23C00"/>
                </a:solidFill>
                <a:latin typeface="Courier New"/>
                <a:cs typeface="Courier New"/>
              </a:rPr>
              <a:t>setSquare</a:t>
            </a:r>
            <a:r>
              <a:rPr lang="en-US" sz="1500" b="1" dirty="0">
                <a:latin typeface="Courier New"/>
                <a:cs typeface="Courier New"/>
              </a:rPr>
              <a:t>(</a:t>
            </a:r>
            <a:r>
              <a:rPr lang="en-US" sz="1500" b="1" dirty="0" err="1">
                <a:latin typeface="Courier New"/>
                <a:cs typeface="Courier New"/>
              </a:rPr>
              <a:t>thisSquare</a:t>
            </a:r>
            <a:r>
              <a:rPr lang="en-US" sz="1500" b="1" dirty="0">
                <a:latin typeface="Courier New"/>
                <a:cs typeface="Courier New"/>
              </a:rPr>
              <a:t>) </a:t>
            </a:r>
          </a:p>
          <a:p>
            <a:r>
              <a:rPr lang="en-US" sz="1500" b="1" dirty="0">
                <a:latin typeface="Courier New"/>
                <a:cs typeface="Courier New"/>
              </a:rPr>
              <a:t>{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</a:t>
            </a:r>
            <a:r>
              <a:rPr lang="en-US" sz="1500" b="1" dirty="0" err="1">
                <a:latin typeface="Courier New"/>
                <a:cs typeface="Courier New"/>
              </a:rPr>
              <a:t>var</a:t>
            </a:r>
            <a:r>
              <a:rPr lang="en-US" sz="1500" b="1" dirty="0">
                <a:latin typeface="Courier New"/>
                <a:cs typeface="Courier New"/>
              </a:rPr>
              <a:t> </a:t>
            </a:r>
            <a:r>
              <a:rPr lang="en-US" sz="1500" b="1" dirty="0" err="1">
                <a:latin typeface="Courier New"/>
                <a:cs typeface="Courier New"/>
              </a:rPr>
              <a:t>currSquare</a:t>
            </a:r>
            <a:r>
              <a:rPr lang="en-US" sz="1500" b="1" dirty="0">
                <a:latin typeface="Courier New"/>
                <a:cs typeface="Courier New"/>
              </a:rPr>
              <a:t> = "square" + </a:t>
            </a:r>
            <a:r>
              <a:rPr lang="en-US" sz="1500" b="1" dirty="0" err="1">
                <a:latin typeface="Courier New"/>
                <a:cs typeface="Courier New"/>
              </a:rPr>
              <a:t>thisSquare</a:t>
            </a:r>
            <a:r>
              <a:rPr lang="en-US" sz="1500" b="1" dirty="0">
                <a:latin typeface="Courier New"/>
                <a:cs typeface="Courier New"/>
              </a:rPr>
              <a:t>;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</a:t>
            </a:r>
            <a:r>
              <a:rPr lang="en-US" sz="1500" b="1" dirty="0" err="1">
                <a:latin typeface="Courier New"/>
                <a:cs typeface="Courier New"/>
              </a:rPr>
              <a:t>var</a:t>
            </a:r>
            <a:r>
              <a:rPr lang="en-US" sz="1500" b="1" dirty="0">
                <a:latin typeface="Courier New"/>
                <a:cs typeface="Courier New"/>
              </a:rPr>
              <a:t> </a:t>
            </a:r>
            <a:r>
              <a:rPr lang="en-US" sz="1500" b="1" dirty="0" err="1">
                <a:latin typeface="Courier New"/>
                <a:cs typeface="Courier New"/>
              </a:rPr>
              <a:t>colBasis</a:t>
            </a:r>
            <a:r>
              <a:rPr lang="en-US" sz="1500" b="1" dirty="0">
                <a:latin typeface="Courier New"/>
                <a:cs typeface="Courier New"/>
              </a:rPr>
              <a:t> = </a:t>
            </a:r>
            <a:r>
              <a:rPr lang="en-US" sz="1500" b="1" dirty="0" err="1">
                <a:latin typeface="Courier New"/>
                <a:cs typeface="Courier New"/>
              </a:rPr>
              <a:t>colPlace</a:t>
            </a:r>
            <a:r>
              <a:rPr lang="en-US" sz="1500" b="1" dirty="0">
                <a:latin typeface="Courier New"/>
                <a:cs typeface="Courier New"/>
              </a:rPr>
              <a:t>[</a:t>
            </a:r>
            <a:r>
              <a:rPr lang="en-US" sz="1500" b="1" dirty="0" err="1">
                <a:latin typeface="Courier New"/>
                <a:cs typeface="Courier New"/>
              </a:rPr>
              <a:t>thisSquare</a:t>
            </a:r>
            <a:r>
              <a:rPr lang="en-US" sz="1500" b="1" dirty="0">
                <a:latin typeface="Courier New"/>
                <a:cs typeface="Courier New"/>
              </a:rPr>
              <a:t>]*15;</a:t>
            </a:r>
          </a:p>
          <a:p>
            <a:r>
              <a:rPr lang="en-US" sz="1500" b="1" dirty="0">
                <a:latin typeface="Courier New"/>
                <a:cs typeface="Courier New"/>
              </a:rPr>
              <a:t>    </a:t>
            </a:r>
            <a:r>
              <a:rPr lang="en-US" sz="1500" b="1" dirty="0" err="1">
                <a:latin typeface="Courier New"/>
                <a:cs typeface="Courier New"/>
              </a:rPr>
              <a:t>var</a:t>
            </a:r>
            <a:r>
              <a:rPr lang="en-US" sz="1500" b="1" dirty="0">
                <a:latin typeface="Courier New"/>
                <a:cs typeface="Courier New"/>
              </a:rPr>
              <a:t> </a:t>
            </a:r>
            <a:r>
              <a:rPr lang="en-US" sz="1500" b="1" dirty="0" err="1">
                <a:latin typeface="Courier New"/>
                <a:cs typeface="Courier New"/>
              </a:rPr>
              <a:t>newNum</a:t>
            </a:r>
            <a:r>
              <a:rPr lang="en-US" sz="1500" b="1" dirty="0">
                <a:latin typeface="Courier New"/>
                <a:cs typeface="Courier New"/>
              </a:rPr>
              <a:t>;</a:t>
            </a:r>
          </a:p>
          <a:p>
            <a:endParaRPr lang="en-US" sz="1500" b="1" dirty="0">
              <a:latin typeface="Courier New"/>
              <a:cs typeface="Courier New"/>
            </a:endParaRPr>
          </a:p>
          <a:p>
            <a:r>
              <a:rPr lang="pt-BR" sz="1500" b="1" dirty="0">
                <a:latin typeface="Courier New"/>
                <a:cs typeface="Courier New"/>
              </a:rPr>
              <a:t>    do {</a:t>
            </a:r>
          </a:p>
          <a:p>
            <a:r>
              <a:rPr lang="pt-BR" sz="1500" b="1" dirty="0">
                <a:latin typeface="Courier New"/>
                <a:cs typeface="Courier New"/>
              </a:rPr>
              <a:t>        </a:t>
            </a:r>
            <a:r>
              <a:rPr lang="pt-BR" sz="1500" b="1" dirty="0" err="1">
                <a:latin typeface="Courier New"/>
                <a:cs typeface="Courier New"/>
              </a:rPr>
              <a:t>newNum</a:t>
            </a:r>
            <a:r>
              <a:rPr lang="pt-BR" sz="1500" b="1" dirty="0">
                <a:latin typeface="Courier New"/>
                <a:cs typeface="Courier New"/>
              </a:rPr>
              <a:t> = </a:t>
            </a:r>
            <a:r>
              <a:rPr lang="pt-BR" sz="1500" b="1" dirty="0" err="1">
                <a:latin typeface="Courier New"/>
                <a:cs typeface="Courier New"/>
              </a:rPr>
              <a:t>colBasis</a:t>
            </a:r>
            <a:r>
              <a:rPr lang="pt-BR" sz="1500" b="1" dirty="0">
                <a:latin typeface="Courier New"/>
                <a:cs typeface="Courier New"/>
              </a:rPr>
              <a:t> + </a:t>
            </a:r>
            <a:r>
              <a:rPr lang="pt-BR" sz="1500" b="1" dirty="0" err="1">
                <a:latin typeface="Courier New"/>
                <a:cs typeface="Courier New"/>
              </a:rPr>
              <a:t>getNewNum</a:t>
            </a:r>
            <a:r>
              <a:rPr lang="pt-BR" sz="1500" b="1" dirty="0">
                <a:latin typeface="Courier New"/>
                <a:cs typeface="Courier New"/>
              </a:rPr>
              <a:t>() + 1;</a:t>
            </a:r>
          </a:p>
          <a:p>
            <a:r>
              <a:rPr lang="pt-BR" sz="1500" b="1" dirty="0">
                <a:latin typeface="Courier New"/>
                <a:cs typeface="Courier New"/>
              </a:rPr>
              <a:t>    } </a:t>
            </a:r>
            <a:r>
              <a:rPr lang="pt-BR" sz="1500" b="1" dirty="0" err="1">
                <a:latin typeface="Courier New"/>
                <a:cs typeface="Courier New"/>
              </a:rPr>
              <a:t>while</a:t>
            </a:r>
            <a:r>
              <a:rPr lang="pt-BR" sz="1500" b="1" dirty="0">
                <a:latin typeface="Courier New"/>
                <a:cs typeface="Courier New"/>
              </a:rPr>
              <a:t> (</a:t>
            </a:r>
            <a:r>
              <a:rPr lang="pt-BR" sz="1500" b="1" dirty="0" err="1">
                <a:latin typeface="Courier New"/>
                <a:cs typeface="Courier New"/>
              </a:rPr>
              <a:t>usedNums</a:t>
            </a:r>
            <a:r>
              <a:rPr lang="pt-BR" sz="1500" b="1" dirty="0">
                <a:latin typeface="Courier New"/>
                <a:cs typeface="Courier New"/>
              </a:rPr>
              <a:t>[</a:t>
            </a:r>
            <a:r>
              <a:rPr lang="pt-BR" sz="1500" b="1" dirty="0" err="1">
                <a:latin typeface="Courier New"/>
                <a:cs typeface="Courier New"/>
              </a:rPr>
              <a:t>newNum</a:t>
            </a:r>
            <a:r>
              <a:rPr lang="pt-BR" sz="1500" b="1" dirty="0">
                <a:latin typeface="Courier New"/>
                <a:cs typeface="Courier New"/>
              </a:rPr>
              <a:t>]);</a:t>
            </a:r>
          </a:p>
          <a:p>
            <a:endParaRPr lang="pt-BR" sz="1500" b="1" dirty="0">
              <a:latin typeface="Courier New"/>
              <a:cs typeface="Courier New"/>
            </a:endParaRPr>
          </a:p>
          <a:p>
            <a:r>
              <a:rPr lang="pt-BR" sz="1500" b="1" dirty="0">
                <a:latin typeface="Courier New"/>
                <a:cs typeface="Courier New"/>
              </a:rPr>
              <a:t>    </a:t>
            </a:r>
            <a:r>
              <a:rPr lang="pt-BR" sz="1500" b="1" dirty="0" err="1">
                <a:latin typeface="Courier New"/>
                <a:cs typeface="Courier New"/>
              </a:rPr>
              <a:t>usedNums</a:t>
            </a:r>
            <a:r>
              <a:rPr lang="pt-BR" sz="1500" b="1" dirty="0">
                <a:latin typeface="Courier New"/>
                <a:cs typeface="Courier New"/>
              </a:rPr>
              <a:t>[</a:t>
            </a:r>
            <a:r>
              <a:rPr lang="pt-BR" sz="1500" b="1" dirty="0" err="1">
                <a:latin typeface="Courier New"/>
                <a:cs typeface="Courier New"/>
              </a:rPr>
              <a:t>newNum</a:t>
            </a:r>
            <a:r>
              <a:rPr lang="pt-BR" sz="1500" b="1" dirty="0">
                <a:latin typeface="Courier New"/>
                <a:cs typeface="Courier New"/>
              </a:rPr>
              <a:t>] = </a:t>
            </a:r>
            <a:r>
              <a:rPr lang="pt-BR" sz="1500" b="1" dirty="0" err="1">
                <a:latin typeface="Courier New"/>
                <a:cs typeface="Courier New"/>
              </a:rPr>
              <a:t>true</a:t>
            </a:r>
            <a:r>
              <a:rPr lang="pt-BR" sz="1500" b="1" dirty="0">
                <a:latin typeface="Courier New"/>
                <a:cs typeface="Courier New"/>
              </a:rPr>
              <a:t>;</a:t>
            </a:r>
          </a:p>
          <a:p>
            <a:r>
              <a:rPr lang="pt-BR" sz="1500" b="1" dirty="0">
                <a:latin typeface="Courier New"/>
                <a:cs typeface="Courier New"/>
              </a:rPr>
              <a:t>    </a:t>
            </a:r>
            <a:r>
              <a:rPr lang="pt-BR" sz="1500" b="1" dirty="0" err="1">
                <a:latin typeface="Courier New"/>
                <a:cs typeface="Courier New"/>
              </a:rPr>
              <a:t>document.getElementById</a:t>
            </a:r>
            <a:r>
              <a:rPr lang="pt-BR" sz="1500" b="1" dirty="0">
                <a:latin typeface="Courier New"/>
                <a:cs typeface="Courier New"/>
              </a:rPr>
              <a:t>(</a:t>
            </a:r>
            <a:r>
              <a:rPr lang="pt-BR" sz="1500" b="1" dirty="0" err="1">
                <a:latin typeface="Courier New"/>
                <a:cs typeface="Courier New"/>
              </a:rPr>
              <a:t>currSquare</a:t>
            </a:r>
            <a:r>
              <a:rPr lang="pt-BR" sz="1500" b="1" dirty="0">
                <a:latin typeface="Courier New"/>
                <a:cs typeface="Courier New"/>
              </a:rPr>
              <a:t>).</a:t>
            </a:r>
            <a:r>
              <a:rPr lang="pt-BR" sz="1500" b="1" dirty="0" err="1">
                <a:solidFill>
                  <a:srgbClr val="B23C00"/>
                </a:solidFill>
                <a:latin typeface="Courier New"/>
                <a:cs typeface="Courier New"/>
              </a:rPr>
              <a:t>innerHTML</a:t>
            </a:r>
            <a:r>
              <a:rPr lang="pt-BR" sz="1500" b="1" dirty="0">
                <a:solidFill>
                  <a:srgbClr val="B23C00"/>
                </a:solidFill>
                <a:latin typeface="Courier New"/>
                <a:cs typeface="Courier New"/>
              </a:rPr>
              <a:t> </a:t>
            </a:r>
            <a:r>
              <a:rPr lang="pt-BR" sz="1500" b="1" dirty="0">
                <a:latin typeface="Courier New"/>
                <a:cs typeface="Courier New"/>
              </a:rPr>
              <a:t>= </a:t>
            </a:r>
            <a:r>
              <a:rPr lang="pt-BR" sz="1500" b="1" dirty="0" err="1">
                <a:latin typeface="Courier New"/>
                <a:cs typeface="Courier New"/>
              </a:rPr>
              <a:t>newNum</a:t>
            </a:r>
            <a:r>
              <a:rPr lang="pt-BR" sz="1500" b="1" dirty="0">
                <a:latin typeface="Courier New"/>
                <a:cs typeface="Courier New"/>
              </a:rPr>
              <a:t>;</a:t>
            </a:r>
          </a:p>
          <a:p>
            <a:r>
              <a:rPr lang="pt-BR" sz="1500" b="1" dirty="0">
                <a:latin typeface="Courier New"/>
                <a:cs typeface="Courier New"/>
              </a:rPr>
              <a:t>    </a:t>
            </a:r>
            <a:r>
              <a:rPr lang="pt-BR" sz="1500" b="1" dirty="0" err="1">
                <a:latin typeface="Courier New"/>
                <a:cs typeface="Courier New"/>
              </a:rPr>
              <a:t>document.getElementById</a:t>
            </a:r>
            <a:r>
              <a:rPr lang="pt-BR" sz="1500" b="1" dirty="0">
                <a:latin typeface="Courier New"/>
                <a:cs typeface="Courier New"/>
              </a:rPr>
              <a:t>(</a:t>
            </a:r>
            <a:r>
              <a:rPr lang="pt-BR" sz="1500" b="1" dirty="0" err="1">
                <a:latin typeface="Courier New"/>
                <a:cs typeface="Courier New"/>
              </a:rPr>
              <a:t>currSquare</a:t>
            </a:r>
            <a:r>
              <a:rPr lang="pt-BR" sz="1500" b="1" dirty="0">
                <a:latin typeface="Courier New"/>
                <a:cs typeface="Courier New"/>
              </a:rPr>
              <a:t>).</a:t>
            </a:r>
            <a:r>
              <a:rPr lang="pt-BR" sz="1500" b="1" dirty="0" err="1">
                <a:solidFill>
                  <a:srgbClr val="B23C00"/>
                </a:solidFill>
                <a:latin typeface="Courier New"/>
                <a:cs typeface="Courier New"/>
              </a:rPr>
              <a:t>className</a:t>
            </a:r>
            <a:r>
              <a:rPr lang="pt-BR" sz="1500" b="1" dirty="0">
                <a:solidFill>
                  <a:srgbClr val="B23C00"/>
                </a:solidFill>
                <a:latin typeface="Courier New"/>
                <a:cs typeface="Courier New"/>
              </a:rPr>
              <a:t> </a:t>
            </a:r>
            <a:r>
              <a:rPr lang="pt-BR" sz="1500" b="1" dirty="0">
                <a:latin typeface="Courier New"/>
                <a:cs typeface="Courier New"/>
              </a:rPr>
              <a:t>= "";</a:t>
            </a:r>
          </a:p>
          <a:p>
            <a:r>
              <a:rPr lang="pt-BR" sz="1500" b="1" dirty="0">
                <a:latin typeface="Courier New"/>
                <a:cs typeface="Courier New"/>
              </a:rPr>
              <a:t>    </a:t>
            </a:r>
            <a:r>
              <a:rPr lang="pt-BR" sz="1500" b="1" dirty="0" err="1">
                <a:latin typeface="Courier New"/>
                <a:cs typeface="Courier New"/>
              </a:rPr>
              <a:t>document.getElementById</a:t>
            </a:r>
            <a:r>
              <a:rPr lang="pt-BR" sz="1500" b="1" dirty="0">
                <a:latin typeface="Courier New"/>
                <a:cs typeface="Courier New"/>
              </a:rPr>
              <a:t>(</a:t>
            </a:r>
            <a:r>
              <a:rPr lang="pt-BR" sz="1500" b="1" dirty="0" err="1">
                <a:latin typeface="Courier New"/>
                <a:cs typeface="Courier New"/>
              </a:rPr>
              <a:t>currSquare</a:t>
            </a:r>
            <a:r>
              <a:rPr lang="pt-BR" sz="1500" b="1" dirty="0">
                <a:latin typeface="Courier New"/>
                <a:cs typeface="Courier New"/>
              </a:rPr>
              <a:t>).</a:t>
            </a:r>
            <a:r>
              <a:rPr lang="pt-BR" sz="1500" b="1" dirty="0" err="1">
                <a:solidFill>
                  <a:srgbClr val="B23C00"/>
                </a:solidFill>
                <a:latin typeface="Courier New"/>
                <a:cs typeface="Courier New"/>
              </a:rPr>
              <a:t>onmousedown</a:t>
            </a:r>
            <a:r>
              <a:rPr lang="pt-BR" sz="1500" b="1" dirty="0">
                <a:solidFill>
                  <a:srgbClr val="B23C00"/>
                </a:solidFill>
                <a:latin typeface="Courier New"/>
                <a:cs typeface="Courier New"/>
              </a:rPr>
              <a:t> </a:t>
            </a:r>
            <a:r>
              <a:rPr lang="pt-BR" sz="1500" b="1" dirty="0">
                <a:latin typeface="Courier New"/>
                <a:cs typeface="Courier New"/>
              </a:rPr>
              <a:t>= </a:t>
            </a:r>
            <a:r>
              <a:rPr lang="pt-BR" sz="1500" b="1" dirty="0" err="1">
                <a:latin typeface="Courier New"/>
                <a:cs typeface="Courier New"/>
              </a:rPr>
              <a:t>toggleColor</a:t>
            </a:r>
            <a:r>
              <a:rPr lang="pt-BR" sz="1500" b="1" dirty="0">
                <a:latin typeface="Courier New"/>
                <a:cs typeface="Courier New"/>
              </a:rPr>
              <a:t>;</a:t>
            </a:r>
          </a:p>
          <a:p>
            <a:r>
              <a:rPr lang="pt-BR" sz="1500" b="1" dirty="0"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58097863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urier New"/>
                <a:cs typeface="Courier New"/>
              </a:rPr>
              <a:t>bingo.js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42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62703" y="1325903"/>
            <a:ext cx="7418593" cy="4401205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function </a:t>
            </a:r>
            <a:r>
              <a:rPr lang="en-US" sz="2000" b="1" dirty="0" err="1">
                <a:solidFill>
                  <a:srgbClr val="C00000"/>
                </a:solidFill>
                <a:latin typeface="Courier New"/>
                <a:cs typeface="Courier New"/>
              </a:rPr>
              <a:t>getNewNum</a:t>
            </a:r>
            <a:r>
              <a:rPr lang="en-US" sz="2000" b="1" dirty="0">
                <a:latin typeface="Courier New"/>
                <a:cs typeface="Courier New"/>
              </a:rPr>
              <a:t>() </a:t>
            </a:r>
          </a:p>
          <a:p>
            <a:r>
              <a:rPr lang="en-US" sz="2000" b="1" dirty="0">
                <a:latin typeface="Courier New"/>
                <a:cs typeface="Courier New"/>
              </a:rPr>
              <a:t>{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return </a:t>
            </a:r>
            <a:r>
              <a:rPr lang="en-US" sz="2000" b="1" dirty="0" err="1">
                <a:latin typeface="Courier New"/>
                <a:cs typeface="Courier New"/>
              </a:rPr>
              <a:t>Math.floor</a:t>
            </a:r>
            <a:r>
              <a:rPr lang="en-US" sz="2000" b="1" dirty="0">
                <a:latin typeface="Courier New"/>
                <a:cs typeface="Courier New"/>
              </a:rPr>
              <a:t>(</a:t>
            </a:r>
            <a:r>
              <a:rPr lang="en-US" sz="2000" b="1" dirty="0" err="1">
                <a:latin typeface="Courier New"/>
                <a:cs typeface="Courier New"/>
              </a:rPr>
              <a:t>Math.random</a:t>
            </a:r>
            <a:r>
              <a:rPr lang="en-US" sz="2000" b="1" dirty="0">
                <a:latin typeface="Courier New"/>
                <a:cs typeface="Courier New"/>
              </a:rPr>
              <a:t>()*15);</a:t>
            </a:r>
          </a:p>
          <a:p>
            <a:r>
              <a:rPr lang="en-US" sz="2000" b="1" dirty="0">
                <a:latin typeface="Courier New"/>
                <a:cs typeface="Courier New"/>
              </a:rPr>
              <a:t>}</a:t>
            </a:r>
          </a:p>
          <a:p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b="1" dirty="0">
                <a:latin typeface="Courier New"/>
                <a:cs typeface="Courier New"/>
              </a:rPr>
              <a:t>function </a:t>
            </a:r>
            <a:r>
              <a:rPr lang="en-US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anotherCard</a:t>
            </a:r>
            <a:r>
              <a:rPr lang="en-US" sz="2000" b="1" dirty="0">
                <a:latin typeface="Courier New"/>
                <a:cs typeface="Courier New"/>
              </a:rPr>
              <a:t>() </a:t>
            </a:r>
          </a:p>
          <a:p>
            <a:r>
              <a:rPr lang="en-US" sz="2000" b="1" dirty="0">
                <a:latin typeface="Courier New"/>
                <a:cs typeface="Courier New"/>
              </a:rPr>
              <a:t>{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for (</a:t>
            </a:r>
            <a:r>
              <a:rPr lang="en-US" sz="2000" b="1" dirty="0" err="1">
                <a:latin typeface="Courier New"/>
                <a:cs typeface="Courier New"/>
              </a:rPr>
              <a:t>var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err="1">
                <a:latin typeface="Courier New"/>
                <a:cs typeface="Courier New"/>
              </a:rPr>
              <a:t>i</a:t>
            </a:r>
            <a:r>
              <a:rPr lang="en-US" sz="2000" b="1" dirty="0">
                <a:latin typeface="Courier New"/>
                <a:cs typeface="Courier New"/>
              </a:rPr>
              <a:t> = 1; </a:t>
            </a:r>
            <a:r>
              <a:rPr lang="en-US" sz="2000" b="1" dirty="0" err="1">
                <a:latin typeface="Courier New"/>
                <a:cs typeface="Courier New"/>
              </a:rPr>
              <a:t>i</a:t>
            </a:r>
            <a:r>
              <a:rPr lang="en-US" sz="2000" b="1" dirty="0">
                <a:latin typeface="Courier New"/>
                <a:cs typeface="Courier New"/>
              </a:rPr>
              <a:t> &lt; </a:t>
            </a:r>
            <a:r>
              <a:rPr lang="en-US" sz="2000" b="1" dirty="0" err="1">
                <a:latin typeface="Courier New"/>
                <a:cs typeface="Courier New"/>
              </a:rPr>
              <a:t>usedNums.length</a:t>
            </a:r>
            <a:r>
              <a:rPr lang="en-US" sz="2000" b="1" dirty="0">
                <a:latin typeface="Courier New"/>
                <a:cs typeface="Courier New"/>
              </a:rPr>
              <a:t>; </a:t>
            </a:r>
            <a:r>
              <a:rPr lang="en-US" sz="2000" b="1" dirty="0" err="1">
                <a:latin typeface="Courier New"/>
                <a:cs typeface="Courier New"/>
              </a:rPr>
              <a:t>i</a:t>
            </a:r>
            <a:r>
              <a:rPr lang="en-US" sz="2000" b="1" dirty="0">
                <a:latin typeface="Courier New"/>
                <a:cs typeface="Courier New"/>
              </a:rPr>
              <a:t>++) {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 </a:t>
            </a:r>
            <a:r>
              <a:rPr lang="en-US" sz="2000" b="1" dirty="0" err="1">
                <a:latin typeface="Courier New"/>
                <a:cs typeface="Courier New"/>
              </a:rPr>
              <a:t>usedNums</a:t>
            </a:r>
            <a:r>
              <a:rPr lang="en-US" sz="2000" b="1" dirty="0">
                <a:latin typeface="Courier New"/>
                <a:cs typeface="Courier New"/>
              </a:rPr>
              <a:t>[</a:t>
            </a:r>
            <a:r>
              <a:rPr lang="en-US" sz="2000" b="1" dirty="0" err="1">
                <a:latin typeface="Courier New"/>
                <a:cs typeface="Courier New"/>
              </a:rPr>
              <a:t>i</a:t>
            </a:r>
            <a:r>
              <a:rPr lang="en-US" sz="2000" b="1" dirty="0">
                <a:latin typeface="Courier New"/>
                <a:cs typeface="Courier New"/>
              </a:rPr>
              <a:t>] = false;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}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</a:t>
            </a:r>
            <a:r>
              <a:rPr lang="en-US" sz="2000" b="1" dirty="0" err="1">
                <a:latin typeface="Courier New"/>
                <a:cs typeface="Courier New"/>
              </a:rPr>
              <a:t>newCard</a:t>
            </a:r>
            <a:r>
              <a:rPr lang="en-US" sz="2000" b="1" dirty="0">
                <a:latin typeface="Courier New"/>
                <a:cs typeface="Courier New"/>
              </a:rPr>
              <a:t>();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return false;</a:t>
            </a:r>
          </a:p>
          <a:p>
            <a:r>
              <a:rPr lang="en-US" sz="2000" b="1" dirty="0"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649709963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urier New"/>
                <a:cs typeface="Courier New"/>
              </a:rPr>
              <a:t>bingo.js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60336" y="1234464"/>
            <a:ext cx="7726419" cy="5016758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function </a:t>
            </a:r>
            <a:r>
              <a:rPr lang="en-US" sz="2000" b="1" dirty="0" err="1">
                <a:solidFill>
                  <a:srgbClr val="C00000"/>
                </a:solidFill>
                <a:latin typeface="Courier New"/>
                <a:cs typeface="Courier New"/>
              </a:rPr>
              <a:t>toggleColor</a:t>
            </a:r>
            <a:r>
              <a:rPr lang="en-US" sz="2000" b="1" dirty="0">
                <a:latin typeface="Courier New"/>
                <a:cs typeface="Courier New"/>
              </a:rPr>
              <a:t>(</a:t>
            </a:r>
            <a:r>
              <a:rPr lang="en-US" sz="2000" b="1" dirty="0" err="1">
                <a:latin typeface="Courier New"/>
                <a:cs typeface="Courier New"/>
              </a:rPr>
              <a:t>evt</a:t>
            </a:r>
            <a:r>
              <a:rPr lang="en-US" sz="2000" b="1" dirty="0">
                <a:latin typeface="Courier New"/>
                <a:cs typeface="Courier New"/>
              </a:rPr>
              <a:t>) </a:t>
            </a:r>
          </a:p>
          <a:p>
            <a:r>
              <a:rPr lang="en-US" sz="2000" b="1" dirty="0">
                <a:latin typeface="Courier New"/>
                <a:cs typeface="Courier New"/>
              </a:rPr>
              <a:t>{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if (</a:t>
            </a:r>
            <a:r>
              <a:rPr lang="en-US" sz="2000" b="1" dirty="0" err="1">
                <a:latin typeface="Courier New"/>
                <a:cs typeface="Courier New"/>
              </a:rPr>
              <a:t>evt.target</a:t>
            </a:r>
            <a:r>
              <a:rPr lang="en-US" sz="2000" b="1" dirty="0">
                <a:latin typeface="Courier New"/>
                <a:cs typeface="Courier New"/>
              </a:rPr>
              <a:t>) {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    </a:t>
            </a:r>
            <a:r>
              <a:rPr lang="en-US" sz="2000" b="1" dirty="0" err="1">
                <a:latin typeface="Courier New"/>
                <a:cs typeface="Courier New"/>
              </a:rPr>
              <a:t>var</a:t>
            </a:r>
            <a:r>
              <a:rPr lang="en-US" sz="2000" b="1" dirty="0">
                <a:latin typeface="Courier New"/>
                <a:cs typeface="Courier New"/>
              </a:rPr>
              <a:t> </a:t>
            </a:r>
            <a:r>
              <a:rPr lang="en-US" sz="2000" b="1" dirty="0" err="1">
                <a:latin typeface="Courier New"/>
                <a:cs typeface="Courier New"/>
              </a:rPr>
              <a:t>thisSquare</a:t>
            </a:r>
            <a:r>
              <a:rPr lang="en-US" sz="2000" b="1" dirty="0">
                <a:latin typeface="Courier New"/>
                <a:cs typeface="Courier New"/>
              </a:rPr>
              <a:t> = </a:t>
            </a:r>
            <a:r>
              <a:rPr lang="en-US" sz="2000" b="1" dirty="0" err="1">
                <a:latin typeface="Courier New"/>
                <a:cs typeface="Courier New"/>
              </a:rPr>
              <a:t>evt.target</a:t>
            </a:r>
            <a:r>
              <a:rPr lang="en-US" sz="2000" b="1" dirty="0">
                <a:latin typeface="Courier New"/>
                <a:cs typeface="Courier New"/>
              </a:rPr>
              <a:t>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  }</a:t>
            </a:r>
          </a:p>
          <a:p>
            <a:r>
              <a:rPr lang="da-DK" sz="2000" b="1" dirty="0">
                <a:latin typeface="Courier New"/>
                <a:cs typeface="Courier New"/>
              </a:rPr>
              <a:t>    </a:t>
            </a:r>
            <a:r>
              <a:rPr lang="da-DK" sz="2000" b="1" dirty="0" err="1">
                <a:latin typeface="Courier New"/>
                <a:cs typeface="Courier New"/>
              </a:rPr>
              <a:t>else</a:t>
            </a:r>
            <a:r>
              <a:rPr lang="da-DK" sz="2000" b="1" dirty="0">
                <a:latin typeface="Courier New"/>
                <a:cs typeface="Courier New"/>
              </a:rPr>
              <a:t> {</a:t>
            </a:r>
          </a:p>
          <a:p>
            <a:r>
              <a:rPr lang="da-DK" sz="2000" b="1" dirty="0">
                <a:latin typeface="Courier New"/>
                <a:cs typeface="Courier New"/>
              </a:rPr>
              <a:t>        var </a:t>
            </a:r>
            <a:r>
              <a:rPr lang="da-DK" sz="2000" b="1" dirty="0" err="1">
                <a:latin typeface="Courier New"/>
                <a:cs typeface="Courier New"/>
              </a:rPr>
              <a:t>thisSquare</a:t>
            </a:r>
            <a:r>
              <a:rPr lang="da-DK" sz="2000" b="1" dirty="0">
                <a:latin typeface="Courier New"/>
                <a:cs typeface="Courier New"/>
              </a:rPr>
              <a:t> = </a:t>
            </a:r>
            <a:r>
              <a:rPr lang="da-DK" sz="2000" b="1" dirty="0" err="1">
                <a:latin typeface="Courier New"/>
                <a:cs typeface="Courier New"/>
              </a:rPr>
              <a:t>window.event.srcElement</a:t>
            </a:r>
            <a:r>
              <a:rPr lang="da-DK" sz="2000" b="1" dirty="0">
                <a:latin typeface="Courier New"/>
                <a:cs typeface="Courier New"/>
              </a:rPr>
              <a:t>;</a:t>
            </a:r>
          </a:p>
          <a:p>
            <a:r>
              <a:rPr lang="da-DK" sz="2000" b="1" dirty="0">
                <a:latin typeface="Courier New"/>
                <a:cs typeface="Courier New"/>
              </a:rPr>
              <a:t>    }</a:t>
            </a:r>
          </a:p>
          <a:p>
            <a:r>
              <a:rPr lang="da-DK" sz="2000" b="1" dirty="0">
                <a:latin typeface="Courier New"/>
                <a:cs typeface="Courier New"/>
              </a:rPr>
              <a:t>    </a:t>
            </a:r>
          </a:p>
          <a:p>
            <a:r>
              <a:rPr lang="da-DK" sz="2000" b="1" dirty="0">
                <a:latin typeface="Courier New"/>
                <a:cs typeface="Courier New"/>
              </a:rPr>
              <a:t>    </a:t>
            </a:r>
            <a:r>
              <a:rPr lang="da-DK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if</a:t>
            </a:r>
            <a:r>
              <a:rPr lang="da-DK" sz="2000" b="1" dirty="0">
                <a:solidFill>
                  <a:srgbClr val="B23C00"/>
                </a:solidFill>
                <a:latin typeface="Courier New"/>
                <a:cs typeface="Courier New"/>
              </a:rPr>
              <a:t> (</a:t>
            </a:r>
            <a:r>
              <a:rPr lang="da-DK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thisSquare.className</a:t>
            </a:r>
            <a:r>
              <a:rPr lang="da-DK" sz="2000" b="1" dirty="0">
                <a:solidFill>
                  <a:srgbClr val="B23C00"/>
                </a:solidFill>
                <a:latin typeface="Courier New"/>
                <a:cs typeface="Courier New"/>
              </a:rPr>
              <a:t> == "") {</a:t>
            </a:r>
          </a:p>
          <a:p>
            <a:r>
              <a:rPr lang="da-DK" sz="2000" b="1" dirty="0">
                <a:solidFill>
                  <a:srgbClr val="B23C00"/>
                </a:solidFill>
                <a:latin typeface="Courier New"/>
                <a:cs typeface="Courier New"/>
              </a:rPr>
              <a:t>        </a:t>
            </a:r>
            <a:r>
              <a:rPr lang="da-DK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thisSquare.className</a:t>
            </a:r>
            <a:r>
              <a:rPr lang="da-DK" sz="2000" b="1" dirty="0">
                <a:solidFill>
                  <a:srgbClr val="B23C00"/>
                </a:solidFill>
                <a:latin typeface="Courier New"/>
                <a:cs typeface="Courier New"/>
              </a:rPr>
              <a:t> = "</a:t>
            </a:r>
            <a:r>
              <a:rPr lang="da-DK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pickedBG</a:t>
            </a:r>
            <a:r>
              <a:rPr lang="da-DK" sz="2000" b="1" dirty="0">
                <a:solidFill>
                  <a:srgbClr val="B23C00"/>
                </a:solidFill>
                <a:latin typeface="Courier New"/>
                <a:cs typeface="Courier New"/>
              </a:rPr>
              <a:t>";</a:t>
            </a:r>
          </a:p>
          <a:p>
            <a:r>
              <a:rPr lang="da-DK" sz="2000" b="1" dirty="0">
                <a:solidFill>
                  <a:srgbClr val="B23C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da-DK" sz="2000" b="1" dirty="0">
                <a:solidFill>
                  <a:srgbClr val="B23C00"/>
                </a:solidFill>
                <a:latin typeface="Courier New"/>
                <a:cs typeface="Courier New"/>
              </a:rPr>
              <a:t>    </a:t>
            </a:r>
            <a:r>
              <a:rPr lang="da-DK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else</a:t>
            </a:r>
            <a:r>
              <a:rPr lang="da-DK" sz="2000" b="1" dirty="0">
                <a:solidFill>
                  <a:srgbClr val="B23C00"/>
                </a:solidFill>
                <a:latin typeface="Courier New"/>
                <a:cs typeface="Courier New"/>
              </a:rPr>
              <a:t> {</a:t>
            </a:r>
          </a:p>
          <a:p>
            <a:r>
              <a:rPr lang="da-DK" sz="2000" b="1" dirty="0">
                <a:solidFill>
                  <a:srgbClr val="B23C00"/>
                </a:solidFill>
                <a:latin typeface="Courier New"/>
                <a:cs typeface="Courier New"/>
              </a:rPr>
              <a:t>        </a:t>
            </a:r>
            <a:r>
              <a:rPr lang="da-DK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thisSquare.className</a:t>
            </a:r>
            <a:r>
              <a:rPr lang="da-DK" sz="2000" b="1" dirty="0">
                <a:solidFill>
                  <a:srgbClr val="B23C00"/>
                </a:solidFill>
                <a:latin typeface="Courier New"/>
                <a:cs typeface="Courier New"/>
              </a:rPr>
              <a:t> = "";</a:t>
            </a:r>
          </a:p>
          <a:p>
            <a:r>
              <a:rPr lang="da-DK" sz="2000" b="1" dirty="0">
                <a:solidFill>
                  <a:srgbClr val="B23C00"/>
                </a:solidFill>
                <a:latin typeface="Courier New"/>
                <a:cs typeface="Courier New"/>
              </a:rPr>
              <a:t>    }</a:t>
            </a:r>
          </a:p>
          <a:p>
            <a:r>
              <a:rPr lang="da-DK" sz="2000" b="1" dirty="0">
                <a:latin typeface="Courier New"/>
                <a:cs typeface="Courier New"/>
              </a:rPr>
              <a:t>}</a:t>
            </a:r>
            <a:endParaRPr lang="en-US" sz="2000" b="1" dirty="0">
              <a:latin typeface="Courier New"/>
              <a:cs typeface="Courier New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83658" y="4709146"/>
            <a:ext cx="1345240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Dynamically </a:t>
            </a:r>
          </a:p>
          <a:p>
            <a:r>
              <a:rPr lang="en-US" dirty="0">
                <a:solidFill>
                  <a:srgbClr val="0033CC"/>
                </a:solidFill>
              </a:rPr>
              <a:t>change the </a:t>
            </a:r>
          </a:p>
          <a:p>
            <a:r>
              <a:rPr lang="en-US" dirty="0">
                <a:solidFill>
                  <a:srgbClr val="0033CC"/>
                </a:solidFill>
              </a:rPr>
              <a:t>cell’s class.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6F5D170-65C9-7E4F-B670-BACE9E132A4A}"/>
              </a:ext>
            </a:extLst>
          </p:cNvPr>
          <p:cNvSpPr txBox="1"/>
          <p:nvPr/>
        </p:nvSpPr>
        <p:spPr>
          <a:xfrm>
            <a:off x="6613841" y="2196750"/>
            <a:ext cx="1519968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most browsers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27FB143-8328-9248-9082-5411C22BC3AF}"/>
              </a:ext>
            </a:extLst>
          </p:cNvPr>
          <p:cNvSpPr txBox="1"/>
          <p:nvPr/>
        </p:nvSpPr>
        <p:spPr>
          <a:xfrm>
            <a:off x="5499143" y="3415951"/>
            <a:ext cx="2590774" cy="33855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0033CC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33CC"/>
                </a:solidFill>
              </a:rPr>
              <a:t>Windows Internet Explorer</a:t>
            </a:r>
          </a:p>
        </p:txBody>
      </p:sp>
    </p:spTree>
    <p:extLst>
      <p:ext uri="{BB962C8B-B14F-4D97-AF65-F5344CB8AC3E}">
        <p14:creationId xmlns:p14="http://schemas.microsoft.com/office/powerpoint/2010/main" val="425717058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urier New"/>
                <a:cs typeface="Courier New"/>
              </a:rPr>
              <a:t>bingo.css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2928" y="1442065"/>
            <a:ext cx="8803812" cy="3539430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body {</a:t>
            </a:r>
          </a:p>
          <a:p>
            <a:r>
              <a:rPr lang="en-US" b="1" dirty="0">
                <a:latin typeface="Courier New"/>
                <a:cs typeface="Courier New"/>
              </a:rPr>
              <a:t>  background-color: white;</a:t>
            </a:r>
          </a:p>
          <a:p>
            <a:r>
              <a:rPr lang="en-US" b="1" dirty="0">
                <a:latin typeface="Courier New"/>
                <a:cs typeface="Courier New"/>
              </a:rPr>
              <a:t>  color: black;</a:t>
            </a:r>
          </a:p>
          <a:p>
            <a:r>
              <a:rPr lang="en-US" b="1" dirty="0">
                <a:latin typeface="Courier New"/>
                <a:cs typeface="Courier New"/>
              </a:rPr>
              <a:t>  font-size: 20px;</a:t>
            </a:r>
          </a:p>
          <a:p>
            <a:r>
              <a:rPr lang="en-US" b="1" dirty="0">
                <a:latin typeface="Courier New"/>
                <a:cs typeface="Courier New"/>
              </a:rPr>
              <a:t>  font-family: "Lucida Grande", Verdana, Arial, Helvetica, sans-serif;</a:t>
            </a:r>
          </a:p>
          <a:p>
            <a:r>
              <a:rPr lang="en-US" b="1" dirty="0">
                <a:latin typeface="Courier New"/>
                <a:cs typeface="Courier New"/>
              </a:rPr>
              <a:t>}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h1, </a:t>
            </a:r>
            <a:r>
              <a:rPr lang="en-US" b="1" dirty="0" err="1">
                <a:latin typeface="Courier New"/>
                <a:cs typeface="Courier New"/>
              </a:rPr>
              <a:t>th</a:t>
            </a:r>
            <a:r>
              <a:rPr lang="en-US" b="1" dirty="0">
                <a:latin typeface="Courier New"/>
                <a:cs typeface="Courier New"/>
              </a:rPr>
              <a:t> {</a:t>
            </a:r>
          </a:p>
          <a:p>
            <a:r>
              <a:rPr lang="en-US" b="1" dirty="0">
                <a:latin typeface="Courier New"/>
                <a:cs typeface="Courier New"/>
              </a:rPr>
              <a:t>  font-family: Georgia, "Times New Roman", Times, serif;</a:t>
            </a:r>
          </a:p>
          <a:p>
            <a:r>
              <a:rPr lang="en-US" b="1" dirty="0">
                <a:latin typeface="Courier New"/>
                <a:cs typeface="Courier New"/>
              </a:rPr>
              <a:t>}</a:t>
            </a:r>
          </a:p>
          <a:p>
            <a:endParaRPr lang="en-US" b="1" dirty="0">
              <a:latin typeface="Courier New"/>
              <a:cs typeface="Courier New"/>
            </a:endParaRPr>
          </a:p>
          <a:p>
            <a:r>
              <a:rPr lang="en-US" b="1" dirty="0">
                <a:latin typeface="Courier New"/>
                <a:cs typeface="Courier New"/>
              </a:rPr>
              <a:t>h1 {</a:t>
            </a:r>
          </a:p>
          <a:p>
            <a:r>
              <a:rPr lang="en-US" b="1" dirty="0">
                <a:latin typeface="Courier New"/>
                <a:cs typeface="Courier New"/>
              </a:rPr>
              <a:t>  font-size: 28px;</a:t>
            </a:r>
          </a:p>
          <a:p>
            <a:r>
              <a:rPr lang="en-US" b="1" dirty="0"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3429305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Courier New"/>
                <a:cs typeface="Courier New"/>
              </a:rPr>
              <a:t>bingo.css</a:t>
            </a:r>
            <a:r>
              <a:rPr lang="en-US" i="1" dirty="0"/>
              <a:t>, cont’d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14516" y="1405209"/>
            <a:ext cx="4955979" cy="4401205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Courier New"/>
                <a:cs typeface="Courier New"/>
              </a:rPr>
              <a:t>table {</a:t>
            </a:r>
          </a:p>
          <a:p>
            <a:r>
              <a:rPr lang="en-US" sz="2000" b="1" dirty="0">
                <a:latin typeface="Courier New"/>
                <a:cs typeface="Courier New"/>
              </a:rPr>
              <a:t>  border-collapse: collapse;</a:t>
            </a:r>
          </a:p>
          <a:p>
            <a:r>
              <a:rPr lang="en-US" sz="2000" b="1" dirty="0">
                <a:latin typeface="Courier New"/>
                <a:cs typeface="Courier New"/>
              </a:rPr>
              <a:t>}</a:t>
            </a:r>
          </a:p>
          <a:p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b="1" dirty="0" err="1">
                <a:latin typeface="Courier New"/>
                <a:cs typeface="Courier New"/>
              </a:rPr>
              <a:t>th</a:t>
            </a:r>
            <a:r>
              <a:rPr lang="en-US" sz="2000" b="1" dirty="0">
                <a:latin typeface="Courier New"/>
                <a:cs typeface="Courier New"/>
              </a:rPr>
              <a:t>, td {</a:t>
            </a:r>
          </a:p>
          <a:p>
            <a:r>
              <a:rPr lang="en-US" sz="2000" b="1" dirty="0">
                <a:latin typeface="Courier New"/>
                <a:cs typeface="Courier New"/>
              </a:rPr>
              <a:t>  padding: 10px;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border: 2px black solid;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text-align: center;</a:t>
            </a:r>
          </a:p>
          <a:p>
            <a:r>
              <a:rPr lang="en-US" sz="2000" b="1" dirty="0">
                <a:latin typeface="Courier New"/>
                <a:cs typeface="Courier New"/>
              </a:rPr>
              <a:t>  width: 20%;</a:t>
            </a:r>
          </a:p>
          <a:p>
            <a:r>
              <a:rPr lang="en-US" sz="2000" b="1" dirty="0">
                <a:latin typeface="Courier New"/>
                <a:cs typeface="Courier New"/>
              </a:rPr>
              <a:t>}</a:t>
            </a:r>
          </a:p>
          <a:p>
            <a:endParaRPr lang="en-US" sz="2000" b="1" dirty="0">
              <a:latin typeface="Courier New"/>
              <a:cs typeface="Courier New"/>
            </a:endParaRPr>
          </a:p>
          <a:p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#free, .</a:t>
            </a:r>
            <a:r>
              <a:rPr lang="en-US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pickedBG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 {</a:t>
            </a:r>
          </a:p>
          <a:p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  background-color: </a:t>
            </a:r>
            <a:r>
              <a:rPr lang="en-US" sz="2000" b="1" dirty="0" err="1">
                <a:solidFill>
                  <a:srgbClr val="B23C00"/>
                </a:solidFill>
                <a:latin typeface="Courier New"/>
                <a:cs typeface="Courier New"/>
              </a:rPr>
              <a:t>LightCoral</a:t>
            </a:r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sz="2000" b="1" dirty="0">
                <a:solidFill>
                  <a:srgbClr val="B23C00"/>
                </a:solidFill>
                <a:latin typeface="Courier New"/>
                <a:cs typeface="Courier New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594108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Radio Button Values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65806" y="1285937"/>
            <a:ext cx="8557551" cy="4770537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&lt;head&gt;</a:t>
            </a:r>
          </a:p>
          <a:p>
            <a:r>
              <a:rPr lang="en-US" b="1" dirty="0">
                <a:latin typeface="Courier New"/>
                <a:cs typeface="Courier New"/>
              </a:rPr>
              <a:t>    ...</a:t>
            </a:r>
          </a:p>
          <a:p>
            <a:r>
              <a:rPr lang="en-US" b="1" dirty="0">
                <a:latin typeface="Courier New"/>
                <a:cs typeface="Courier New"/>
              </a:rPr>
              <a:t>    &lt;script type="text/</a:t>
            </a:r>
            <a:r>
              <a:rPr lang="en-US" b="1" dirty="0" err="1">
                <a:latin typeface="Courier New"/>
                <a:cs typeface="Courier New"/>
              </a:rPr>
              <a:t>javascript</a:t>
            </a:r>
            <a:r>
              <a:rPr lang="en-US" b="1" dirty="0">
                <a:latin typeface="Courier New"/>
                <a:cs typeface="Courier New"/>
              </a:rPr>
              <a:t>"&gt;</a:t>
            </a:r>
          </a:p>
          <a:p>
            <a:r>
              <a:rPr lang="en-US" b="1" dirty="0">
                <a:latin typeface="Courier New"/>
                <a:cs typeface="Courier New"/>
              </a:rPr>
              <a:t>        function </a:t>
            </a:r>
            <a:r>
              <a:rPr lang="en-US" b="1" dirty="0" err="1">
                <a:latin typeface="Courier New"/>
                <a:cs typeface="Courier New"/>
              </a:rPr>
              <a:t>showColor</a:t>
            </a:r>
            <a:r>
              <a:rPr lang="en-US" b="1" dirty="0">
                <a:latin typeface="Courier New"/>
                <a:cs typeface="Courier New"/>
              </a:rPr>
              <a:t>()</a:t>
            </a:r>
          </a:p>
          <a:p>
            <a:r>
              <a:rPr lang="en-US" b="1" dirty="0">
                <a:latin typeface="Courier New"/>
                <a:cs typeface="Courier New"/>
              </a:rPr>
              <a:t>        {</a:t>
            </a:r>
          </a:p>
          <a:p>
            <a:r>
              <a:rPr lang="en-US" b="1" dirty="0">
                <a:latin typeface="Courier New"/>
                <a:cs typeface="Courier New"/>
              </a:rPr>
              <a:t>            </a:t>
            </a:r>
            <a:r>
              <a:rPr lang="en-US" b="1" dirty="0" err="1">
                <a:latin typeface="Courier New"/>
                <a:cs typeface="Courier New"/>
              </a:rPr>
              <a:t>var</a:t>
            </a:r>
            <a:r>
              <a:rPr lang="en-US" b="1" dirty="0">
                <a:latin typeface="Courier New"/>
                <a:cs typeface="Courier New"/>
              </a:rPr>
              <a:t> colors = </a:t>
            </a:r>
            <a:r>
              <a:rPr lang="en-US" b="1" dirty="0" err="1">
                <a:latin typeface="Courier New"/>
                <a:cs typeface="Courier New"/>
              </a:rPr>
              <a:t>document.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getElementsByName</a:t>
            </a:r>
            <a:r>
              <a:rPr lang="en-US" b="1" dirty="0">
                <a:latin typeface="Courier New"/>
                <a:cs typeface="Courier New"/>
              </a:rPr>
              <a:t>("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colors</a:t>
            </a:r>
            <a:r>
              <a:rPr lang="en-US" b="1" dirty="0">
                <a:latin typeface="Courier New"/>
                <a:cs typeface="Courier New"/>
              </a:rPr>
              <a:t>");</a:t>
            </a:r>
          </a:p>
          <a:p>
            <a:r>
              <a:rPr lang="en-US" b="1" dirty="0">
                <a:latin typeface="Courier New"/>
                <a:cs typeface="Courier New"/>
              </a:rPr>
              <a:t>            </a:t>
            </a:r>
            <a:r>
              <a:rPr lang="en-US" b="1" dirty="0" err="1">
                <a:latin typeface="Courier New"/>
                <a:cs typeface="Courier New"/>
              </a:rPr>
              <a:t>var</a:t>
            </a:r>
            <a:r>
              <a:rPr lang="en-US" b="1" dirty="0">
                <a:latin typeface="Courier New"/>
                <a:cs typeface="Courier New"/>
              </a:rPr>
              <a:t> output = "&lt;p&gt;&lt;strong&gt;You chose:";</a:t>
            </a:r>
          </a:p>
          <a:p>
            <a:r>
              <a:rPr lang="en-US" b="1" dirty="0">
                <a:latin typeface="Courier New"/>
                <a:cs typeface="Courier New"/>
              </a:rPr>
              <a:t>            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           for (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i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= 0;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i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&lt; </a:t>
            </a:r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colors.length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;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i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++) {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               if (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colors[</a:t>
            </a:r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i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].checked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                   output += " " + 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colors[</a:t>
            </a:r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i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].value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               }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            }</a:t>
            </a:r>
          </a:p>
          <a:p>
            <a:r>
              <a:rPr lang="en-US" b="1" dirty="0">
                <a:latin typeface="Courier New"/>
                <a:cs typeface="Courier New"/>
              </a:rPr>
              <a:t>            </a:t>
            </a:r>
          </a:p>
          <a:p>
            <a:r>
              <a:rPr lang="en-US" b="1" dirty="0">
                <a:latin typeface="Courier New"/>
                <a:cs typeface="Courier New"/>
              </a:rPr>
              <a:t>            output += "&lt;/strong&gt;&lt;/p&gt;";</a:t>
            </a:r>
          </a:p>
          <a:p>
            <a:r>
              <a:rPr lang="en-US" b="1" dirty="0">
                <a:latin typeface="Courier New"/>
                <a:cs typeface="Courier New"/>
              </a:rPr>
              <a:t>            </a:t>
            </a:r>
            <a:r>
              <a:rPr lang="en-US" b="1" dirty="0" err="1">
                <a:latin typeface="Courier New"/>
                <a:cs typeface="Courier New"/>
              </a:rPr>
              <a:t>document.getElementById</a:t>
            </a:r>
            <a:r>
              <a:rPr lang="en-US" b="1" dirty="0">
                <a:latin typeface="Courier New"/>
                <a:cs typeface="Courier New"/>
              </a:rPr>
              <a:t>("</a:t>
            </a:r>
            <a:r>
              <a:rPr lang="en-US" b="1" dirty="0" err="1">
                <a:latin typeface="Courier New"/>
                <a:cs typeface="Courier New"/>
              </a:rPr>
              <a:t>outputDiv</a:t>
            </a:r>
            <a:r>
              <a:rPr lang="en-US" b="1" dirty="0">
                <a:latin typeface="Courier New"/>
                <a:cs typeface="Courier New"/>
              </a:rPr>
              <a:t>").</a:t>
            </a:r>
            <a:r>
              <a:rPr lang="en-US" b="1" dirty="0" err="1">
                <a:latin typeface="Courier New"/>
                <a:cs typeface="Courier New"/>
              </a:rPr>
              <a:t>innerHTML</a:t>
            </a:r>
            <a:r>
              <a:rPr lang="en-US" b="1" dirty="0">
                <a:latin typeface="Courier New"/>
                <a:cs typeface="Courier New"/>
              </a:rPr>
              <a:t> = output;</a:t>
            </a:r>
          </a:p>
          <a:p>
            <a:r>
              <a:rPr lang="en-US" b="1" dirty="0">
                <a:latin typeface="Courier New"/>
                <a:cs typeface="Courier New"/>
              </a:rPr>
              <a:t>        }</a:t>
            </a:r>
          </a:p>
          <a:p>
            <a:r>
              <a:rPr lang="en-US" b="1" dirty="0">
                <a:latin typeface="Courier New"/>
                <a:cs typeface="Courier New"/>
              </a:rPr>
              <a:t>    &lt;/script&gt;</a:t>
            </a:r>
          </a:p>
          <a:p>
            <a:r>
              <a:rPr lang="en-US" b="1" dirty="0">
                <a:latin typeface="Courier New"/>
                <a:cs typeface="Courier New"/>
              </a:rPr>
              <a:t>&lt;/head&gt;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498048" y="1417342"/>
            <a:ext cx="1303562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js</a:t>
            </a:r>
            <a:r>
              <a:rPr lang="en-US" dirty="0">
                <a:solidFill>
                  <a:srgbClr val="FFFF00"/>
                </a:solidFill>
              </a:rPr>
              <a:t>/</a:t>
            </a:r>
            <a:r>
              <a:rPr lang="en-US" dirty="0" err="1">
                <a:solidFill>
                  <a:srgbClr val="FFFF00"/>
                </a:solidFill>
              </a:rPr>
              <a:t>radio.html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02045" y="6199372"/>
            <a:ext cx="731991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869086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 Menu Value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83107" y="1389771"/>
            <a:ext cx="8121223" cy="4524316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sz="1800" b="1" dirty="0">
                <a:latin typeface="Courier New"/>
                <a:cs typeface="Courier New"/>
              </a:rPr>
              <a:t>&lt;body&gt;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&lt;form action=""&gt;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&lt;</a:t>
            </a:r>
            <a:r>
              <a:rPr lang="en-US" sz="1800" b="1" dirty="0" err="1">
                <a:latin typeface="Courier New"/>
                <a:cs typeface="Courier New"/>
              </a:rPr>
              <a:t>fieldset</a:t>
            </a:r>
            <a:r>
              <a:rPr lang="en-US" sz="1800" b="1" dirty="0">
                <a:latin typeface="Courier New"/>
                <a:cs typeface="Courier New"/>
              </a:rPr>
              <a:t>&gt;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    &lt;legend&gt;Select a color&lt;/legend&gt;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    &lt;p&gt;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        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&lt;select id="</a:t>
            </a:r>
            <a:r>
              <a:rPr lang="en-US" sz="1800" b="1" dirty="0" err="1">
                <a:solidFill>
                  <a:srgbClr val="008000"/>
                </a:solidFill>
                <a:latin typeface="Courier New"/>
                <a:cs typeface="Courier New"/>
              </a:rPr>
              <a:t>colorChooser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"&gt;</a:t>
            </a:r>
          </a:p>
          <a:p>
            <a:r>
              <a:rPr lang="fi-FI" sz="1800" b="1" dirty="0">
                <a:solidFill>
                  <a:srgbClr val="B23C00"/>
                </a:solidFill>
                <a:latin typeface="Courier New"/>
                <a:cs typeface="Courier New"/>
              </a:rPr>
              <a:t>                    &lt;option </a:t>
            </a:r>
            <a:r>
              <a:rPr lang="fi-FI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value="red</a:t>
            </a:r>
            <a:r>
              <a:rPr lang="fi-FI" sz="1800" b="1" dirty="0">
                <a:solidFill>
                  <a:srgbClr val="B23C00"/>
                </a:solidFill>
                <a:latin typeface="Courier New"/>
                <a:cs typeface="Courier New"/>
              </a:rPr>
              <a:t>"&gt;Red&lt;/option&gt;</a:t>
            </a:r>
          </a:p>
          <a:p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                    &lt;option value="green"&gt;Green&lt;/option&gt;</a:t>
            </a:r>
          </a:p>
          <a:p>
            <a:r>
              <a:rPr lang="fi-FI" sz="1800" b="1" dirty="0">
                <a:solidFill>
                  <a:srgbClr val="B23C00"/>
                </a:solidFill>
                <a:latin typeface="Courier New"/>
                <a:cs typeface="Courier New"/>
              </a:rPr>
              <a:t>                    &lt;option </a:t>
            </a:r>
            <a:r>
              <a:rPr lang="fi-FI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value="blue</a:t>
            </a:r>
            <a:r>
              <a:rPr lang="fi-FI" sz="1800" b="1" dirty="0">
                <a:solidFill>
                  <a:srgbClr val="B23C00"/>
                </a:solidFill>
                <a:latin typeface="Courier New"/>
                <a:cs typeface="Courier New"/>
              </a:rPr>
              <a:t>"&gt;</a:t>
            </a:r>
            <a:r>
              <a:rPr lang="fi-FI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Blue</a:t>
            </a:r>
            <a:r>
              <a:rPr lang="fi-FI" sz="1800" b="1" dirty="0">
                <a:solidFill>
                  <a:srgbClr val="B23C00"/>
                </a:solidFill>
                <a:latin typeface="Courier New"/>
                <a:cs typeface="Courier New"/>
              </a:rPr>
              <a:t>&lt;/option&gt;</a:t>
            </a:r>
          </a:p>
          <a:p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                &lt;/select&gt;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        &lt;input type="button" value="Change color"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               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onclick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="</a:t>
            </a:r>
            <a:r>
              <a:rPr lang="en-US" sz="1800" b="1" dirty="0" err="1">
                <a:solidFill>
                  <a:srgbClr val="B23C00"/>
                </a:solidFill>
                <a:latin typeface="Courier New"/>
                <a:cs typeface="Courier New"/>
              </a:rPr>
              <a:t>changeBGColor</a:t>
            </a:r>
            <a:r>
              <a:rPr lang="en-US" sz="1800" b="1" dirty="0">
                <a:solidFill>
                  <a:srgbClr val="B23C00"/>
                </a:solidFill>
                <a:latin typeface="Courier New"/>
                <a:cs typeface="Courier New"/>
              </a:rPr>
              <a:t>()" </a:t>
            </a:r>
            <a:r>
              <a:rPr lang="en-US" sz="1800" b="1" dirty="0">
                <a:latin typeface="Courier New"/>
                <a:cs typeface="Courier New"/>
              </a:rPr>
              <a:t>/&gt;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    &lt;/p&gt;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    &lt;/</a:t>
            </a:r>
            <a:r>
              <a:rPr lang="en-US" sz="1800" b="1" dirty="0" err="1">
                <a:latin typeface="Courier New"/>
                <a:cs typeface="Courier New"/>
              </a:rPr>
              <a:t>fieldset</a:t>
            </a:r>
            <a:r>
              <a:rPr lang="en-US" sz="1800" b="1" dirty="0">
                <a:latin typeface="Courier New"/>
                <a:cs typeface="Courier New"/>
              </a:rPr>
              <a:t>&gt;</a:t>
            </a:r>
          </a:p>
          <a:p>
            <a:r>
              <a:rPr lang="en-US" sz="1800" b="1" dirty="0">
                <a:latin typeface="Courier New"/>
                <a:cs typeface="Courier New"/>
              </a:rPr>
              <a:t>    &lt;/form&gt;</a:t>
            </a:r>
          </a:p>
          <a:p>
            <a:r>
              <a:rPr lang="en-US" sz="1800" b="1" dirty="0">
                <a:latin typeface="Courier New"/>
                <a:cs typeface="Courier New"/>
              </a:rPr>
              <a:t>&lt;/body&gt;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92219" y="1234464"/>
            <a:ext cx="2478463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js</a:t>
            </a:r>
            <a:r>
              <a:rPr lang="en-US" dirty="0">
                <a:solidFill>
                  <a:srgbClr val="FFFF00"/>
                </a:solidFill>
              </a:rPr>
              <a:t>/backgroundcolor3.html</a:t>
            </a:r>
          </a:p>
        </p:txBody>
      </p:sp>
    </p:spTree>
    <p:extLst>
      <p:ext uri="{BB962C8B-B14F-4D97-AF65-F5344CB8AC3E}">
        <p14:creationId xmlns:p14="http://schemas.microsoft.com/office/powerpoint/2010/main" val="1041330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 Menu Value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82928" y="1445681"/>
            <a:ext cx="8803812" cy="2554545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&lt;head&gt;</a:t>
            </a:r>
          </a:p>
          <a:p>
            <a:r>
              <a:rPr lang="en-US" b="1" dirty="0">
                <a:latin typeface="Courier New"/>
                <a:cs typeface="Courier New"/>
              </a:rPr>
              <a:t>    ...</a:t>
            </a:r>
          </a:p>
          <a:p>
            <a:r>
              <a:rPr lang="en-US" b="1" dirty="0">
                <a:latin typeface="Courier New"/>
                <a:cs typeface="Courier New"/>
              </a:rPr>
              <a:t>    &lt;script type="text/</a:t>
            </a:r>
            <a:r>
              <a:rPr lang="en-US" b="1" dirty="0" err="1">
                <a:latin typeface="Courier New"/>
                <a:cs typeface="Courier New"/>
              </a:rPr>
              <a:t>javascript</a:t>
            </a:r>
            <a:r>
              <a:rPr lang="en-US" b="1" dirty="0">
                <a:latin typeface="Courier New"/>
                <a:cs typeface="Courier New"/>
              </a:rPr>
              <a:t>"&gt;</a:t>
            </a:r>
          </a:p>
          <a:p>
            <a:r>
              <a:rPr lang="en-US" b="1" dirty="0">
                <a:latin typeface="Courier New"/>
                <a:cs typeface="Courier New"/>
              </a:rPr>
              <a:t>        function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changeBGColor</a:t>
            </a:r>
            <a:r>
              <a:rPr lang="en-US" b="1" dirty="0">
                <a:latin typeface="Courier New"/>
                <a:cs typeface="Courier New"/>
              </a:rPr>
              <a:t>()</a:t>
            </a:r>
          </a:p>
          <a:p>
            <a:r>
              <a:rPr lang="en-US" b="1" dirty="0">
                <a:latin typeface="Courier New"/>
                <a:cs typeface="Courier New"/>
              </a:rPr>
              <a:t>        {</a:t>
            </a:r>
          </a:p>
          <a:p>
            <a:r>
              <a:rPr lang="en-US" b="1" dirty="0">
                <a:latin typeface="Courier New"/>
                <a:cs typeface="Courier New"/>
              </a:rPr>
              <a:t>            </a:t>
            </a:r>
            <a:r>
              <a:rPr lang="en-US" b="1" dirty="0" err="1">
                <a:latin typeface="Courier New"/>
                <a:cs typeface="Courier New"/>
              </a:rPr>
              <a:t>var</a:t>
            </a:r>
            <a:r>
              <a:rPr lang="en-US" b="1" dirty="0">
                <a:latin typeface="Courier New"/>
                <a:cs typeface="Courier New"/>
              </a:rPr>
              <a:t> color = </a:t>
            </a:r>
            <a:r>
              <a:rPr lang="en-US" b="1" dirty="0" err="1">
                <a:latin typeface="Courier New"/>
                <a:cs typeface="Courier New"/>
              </a:rPr>
              <a:t>document.getElementById</a:t>
            </a:r>
            <a:r>
              <a:rPr lang="en-US" b="1" dirty="0">
                <a:latin typeface="Courier New"/>
                <a:cs typeface="Courier New"/>
              </a:rPr>
              <a:t>("</a:t>
            </a:r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colorChooser</a:t>
            </a:r>
            <a:r>
              <a:rPr lang="en-US" b="1" dirty="0">
                <a:latin typeface="Courier New"/>
                <a:cs typeface="Courier New"/>
              </a:rPr>
              <a:t>").value;</a:t>
            </a:r>
          </a:p>
          <a:p>
            <a:r>
              <a:rPr lang="en-US" b="1" dirty="0">
                <a:latin typeface="Courier New"/>
                <a:cs typeface="Courier New"/>
              </a:rPr>
              <a:t>            </a:t>
            </a:r>
            <a:r>
              <a:rPr lang="en-US" b="1" dirty="0" err="1">
                <a:latin typeface="Courier New"/>
                <a:cs typeface="Courier New"/>
              </a:rPr>
              <a:t>document.body.style.backgroundColor</a:t>
            </a:r>
            <a:r>
              <a:rPr lang="en-US" b="1" dirty="0">
                <a:latin typeface="Courier New"/>
                <a:cs typeface="Courier New"/>
              </a:rPr>
              <a:t> = color;</a:t>
            </a:r>
          </a:p>
          <a:p>
            <a:r>
              <a:rPr lang="en-US" b="1" dirty="0">
                <a:latin typeface="Courier New"/>
                <a:cs typeface="Courier New"/>
              </a:rPr>
              <a:t>        }</a:t>
            </a:r>
          </a:p>
          <a:p>
            <a:r>
              <a:rPr lang="en-US" b="1" dirty="0">
                <a:latin typeface="Courier New"/>
                <a:cs typeface="Courier New"/>
              </a:rPr>
              <a:t>    &lt;/script&gt;</a:t>
            </a:r>
          </a:p>
          <a:p>
            <a:r>
              <a:rPr lang="en-US" b="1" dirty="0">
                <a:latin typeface="Courier New"/>
                <a:cs typeface="Courier New"/>
              </a:rPr>
              <a:t>&lt;/head&gt;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400780" y="1261666"/>
            <a:ext cx="2478463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js</a:t>
            </a:r>
            <a:r>
              <a:rPr lang="en-US" dirty="0">
                <a:solidFill>
                  <a:srgbClr val="FFFF00"/>
                </a:solidFill>
              </a:rPr>
              <a:t>/backgroundcolor3.html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502045" y="6199372"/>
            <a:ext cx="731991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42192479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Multiple Selection Values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1022774" y="1234464"/>
            <a:ext cx="7115346" cy="5016759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&lt;body&gt;</a:t>
            </a:r>
          </a:p>
          <a:p>
            <a:r>
              <a:rPr lang="en-US" b="1" dirty="0">
                <a:latin typeface="Courier New"/>
                <a:cs typeface="Courier New"/>
              </a:rPr>
              <a:t>    &lt;form action=""&gt;</a:t>
            </a:r>
          </a:p>
          <a:p>
            <a:r>
              <a:rPr lang="en-US" b="1" dirty="0">
                <a:latin typeface="Courier New"/>
                <a:cs typeface="Courier New"/>
              </a:rPr>
              <a:t>        &lt;</a:t>
            </a:r>
            <a:r>
              <a:rPr lang="en-US" b="1" dirty="0" err="1">
                <a:latin typeface="Courier New"/>
                <a:cs typeface="Courier New"/>
              </a:rPr>
              <a:t>fieldset</a:t>
            </a:r>
            <a:r>
              <a:rPr lang="en-US" b="1" dirty="0">
                <a:latin typeface="Courier New"/>
                <a:cs typeface="Courier New"/>
              </a:rPr>
              <a:t>&gt;</a:t>
            </a:r>
          </a:p>
          <a:p>
            <a:r>
              <a:rPr lang="en-US" b="1" dirty="0">
                <a:latin typeface="Courier New"/>
                <a:cs typeface="Courier New"/>
              </a:rPr>
              <a:t>            &lt;legend&gt;Select one or more colors&lt;/legend&gt;</a:t>
            </a:r>
          </a:p>
          <a:p>
            <a:r>
              <a:rPr lang="en-US" b="1" dirty="0">
                <a:latin typeface="Courier New"/>
                <a:cs typeface="Courier New"/>
              </a:rPr>
              <a:t>            &lt;p&gt;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               &lt;select id="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colorChooser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" </a:t>
            </a:r>
          </a:p>
          <a:p>
            <a:r>
              <a:rPr lang="ro-RO" b="1" dirty="0">
                <a:solidFill>
                  <a:srgbClr val="B23C00"/>
                </a:solidFill>
                <a:latin typeface="Courier New"/>
                <a:cs typeface="Courier New"/>
              </a:rPr>
              <a:t>                        size = "3" multiple="multiple"&gt;</a:t>
            </a:r>
          </a:p>
          <a:p>
            <a:r>
              <a:rPr lang="fi-FI" b="1" dirty="0">
                <a:solidFill>
                  <a:srgbClr val="B23C00"/>
                </a:solidFill>
                <a:latin typeface="Courier New"/>
                <a:cs typeface="Courier New"/>
              </a:rPr>
              <a:t>                    &lt;option </a:t>
            </a:r>
            <a:r>
              <a:rPr lang="fi-FI" b="1" dirty="0" err="1">
                <a:solidFill>
                  <a:srgbClr val="B23C00"/>
                </a:solidFill>
                <a:latin typeface="Courier New"/>
                <a:cs typeface="Courier New"/>
              </a:rPr>
              <a:t>value="red</a:t>
            </a:r>
            <a:r>
              <a:rPr lang="fi-FI" b="1" dirty="0">
                <a:solidFill>
                  <a:srgbClr val="B23C00"/>
                </a:solidFill>
                <a:latin typeface="Courier New"/>
                <a:cs typeface="Courier New"/>
              </a:rPr>
              <a:t>"&gt;Red&lt;/option&gt;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                   &lt;option value="green"&gt;Green&lt;/option&gt;</a:t>
            </a:r>
          </a:p>
          <a:p>
            <a:r>
              <a:rPr lang="fi-FI" b="1" dirty="0">
                <a:solidFill>
                  <a:srgbClr val="B23C00"/>
                </a:solidFill>
                <a:latin typeface="Courier New"/>
                <a:cs typeface="Courier New"/>
              </a:rPr>
              <a:t>                    &lt;option </a:t>
            </a:r>
            <a:r>
              <a:rPr lang="fi-FI" b="1" dirty="0" err="1">
                <a:solidFill>
                  <a:srgbClr val="B23C00"/>
                </a:solidFill>
                <a:latin typeface="Courier New"/>
                <a:cs typeface="Courier New"/>
              </a:rPr>
              <a:t>value="blue</a:t>
            </a:r>
            <a:r>
              <a:rPr lang="fi-FI" b="1" dirty="0">
                <a:solidFill>
                  <a:srgbClr val="B23C00"/>
                </a:solidFill>
                <a:latin typeface="Courier New"/>
                <a:cs typeface="Courier New"/>
              </a:rPr>
              <a:t>"&gt;</a:t>
            </a:r>
            <a:r>
              <a:rPr lang="fi-FI" b="1" dirty="0" err="1">
                <a:solidFill>
                  <a:srgbClr val="B23C00"/>
                </a:solidFill>
                <a:latin typeface="Courier New"/>
                <a:cs typeface="Courier New"/>
              </a:rPr>
              <a:t>Blue</a:t>
            </a:r>
            <a:r>
              <a:rPr lang="fi-FI" b="1" dirty="0">
                <a:solidFill>
                  <a:srgbClr val="B23C00"/>
                </a:solidFill>
                <a:latin typeface="Courier New"/>
                <a:cs typeface="Courier New"/>
              </a:rPr>
              <a:t>&lt;/option&gt;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               &lt;/select&gt;</a:t>
            </a:r>
          </a:p>
          <a:p>
            <a:r>
              <a:rPr lang="en-US" b="1" dirty="0">
                <a:latin typeface="Courier New"/>
                <a:cs typeface="Courier New"/>
              </a:rPr>
              <a:t>                &lt;input type="button" value="Show colors"</a:t>
            </a:r>
          </a:p>
          <a:p>
            <a:r>
              <a:rPr lang="en-US" b="1" dirty="0">
                <a:latin typeface="Courier New"/>
                <a:cs typeface="Courier New"/>
              </a:rPr>
              <a:t>                      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onclick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="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showColors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()"</a:t>
            </a:r>
            <a:r>
              <a:rPr lang="en-US" b="1" dirty="0">
                <a:latin typeface="Courier New"/>
                <a:cs typeface="Courier New"/>
              </a:rPr>
              <a:t> /&gt;</a:t>
            </a:r>
          </a:p>
          <a:p>
            <a:r>
              <a:rPr lang="en-US" b="1" dirty="0">
                <a:latin typeface="Courier New"/>
                <a:cs typeface="Courier New"/>
              </a:rPr>
              <a:t>            &lt;/p&gt;</a:t>
            </a:r>
          </a:p>
          <a:p>
            <a:r>
              <a:rPr lang="en-US" b="1" dirty="0">
                <a:latin typeface="Courier New"/>
                <a:cs typeface="Courier New"/>
              </a:rPr>
              <a:t>        &lt;/</a:t>
            </a:r>
            <a:r>
              <a:rPr lang="en-US" b="1" dirty="0" err="1">
                <a:latin typeface="Courier New"/>
                <a:cs typeface="Courier New"/>
              </a:rPr>
              <a:t>fieldset</a:t>
            </a:r>
            <a:r>
              <a:rPr lang="en-US" b="1" dirty="0">
                <a:latin typeface="Courier New"/>
                <a:cs typeface="Courier New"/>
              </a:rPr>
              <a:t>&gt;</a:t>
            </a:r>
          </a:p>
          <a:p>
            <a:r>
              <a:rPr lang="en-US" b="1" dirty="0">
                <a:latin typeface="Courier New"/>
                <a:cs typeface="Courier New"/>
              </a:rPr>
              <a:t>    &lt;/form&gt;</a:t>
            </a:r>
          </a:p>
          <a:p>
            <a:r>
              <a:rPr lang="en-US" b="1" dirty="0">
                <a:latin typeface="Courier New"/>
                <a:cs typeface="Courier New"/>
              </a:rPr>
              <a:t>    &lt;div id="</a:t>
            </a:r>
            <a:r>
              <a:rPr lang="en-US" b="1" dirty="0" err="1">
                <a:latin typeface="Courier New"/>
                <a:cs typeface="Courier New"/>
              </a:rPr>
              <a:t>outputDiv</a:t>
            </a:r>
            <a:r>
              <a:rPr lang="en-US" b="1" dirty="0">
                <a:latin typeface="Courier New"/>
                <a:cs typeface="Courier New"/>
              </a:rPr>
              <a:t>"&gt;</a:t>
            </a:r>
          </a:p>
          <a:p>
            <a:r>
              <a:rPr lang="en-US" b="1" dirty="0">
                <a:latin typeface="Courier New"/>
                <a:cs typeface="Courier New"/>
              </a:rPr>
              <a:t>        &lt;p&gt;Output will appear here.&lt;/p&gt;</a:t>
            </a:r>
          </a:p>
          <a:p>
            <a:r>
              <a:rPr lang="en-US" b="1" dirty="0">
                <a:latin typeface="Courier New"/>
                <a:cs typeface="Courier New"/>
              </a:rPr>
              <a:t>    &lt;/div&gt;</a:t>
            </a:r>
          </a:p>
          <a:p>
            <a:r>
              <a:rPr lang="en-US" b="1" dirty="0">
                <a:latin typeface="Courier New"/>
                <a:cs typeface="Courier New"/>
              </a:rPr>
              <a:t>&lt;/body&gt;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949414" y="1417342"/>
            <a:ext cx="154281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js</a:t>
            </a:r>
            <a:r>
              <a:rPr lang="en-US" dirty="0">
                <a:solidFill>
                  <a:srgbClr val="FFFF00"/>
                </a:solidFill>
              </a:rPr>
              <a:t>/</a:t>
            </a:r>
            <a:r>
              <a:rPr lang="en-US" dirty="0" err="1">
                <a:solidFill>
                  <a:srgbClr val="FFFF00"/>
                </a:solidFill>
              </a:rPr>
              <a:t>multisel.html</a:t>
            </a:r>
            <a:endParaRPr lang="en-US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77170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807" y="411163"/>
            <a:ext cx="8412388" cy="655637"/>
          </a:xfrm>
        </p:spPr>
        <p:txBody>
          <a:bodyPr/>
          <a:lstStyle/>
          <a:p>
            <a:r>
              <a:rPr lang="en-US" dirty="0"/>
              <a:t>Multiple Selection Values</a:t>
            </a:r>
            <a:r>
              <a:rPr lang="en-US" i="1" dirty="0"/>
              <a:t>, cont’d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4F0376-0E54-9843-B673-E00D6670E830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4367" y="1309899"/>
            <a:ext cx="8557551" cy="4770537"/>
          </a:xfrm>
          <a:prstGeom prst="rect">
            <a:avLst/>
          </a:prstGeom>
          <a:solidFill>
            <a:srgbClr val="F2F2F2"/>
          </a:solidFill>
          <a:ln>
            <a:solidFill>
              <a:srgbClr val="BFBFBF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>
                <a:latin typeface="Courier New"/>
                <a:cs typeface="Courier New"/>
              </a:rPr>
              <a:t>&lt;head&gt;</a:t>
            </a:r>
          </a:p>
          <a:p>
            <a:r>
              <a:rPr lang="en-US" b="1" dirty="0">
                <a:latin typeface="Courier New"/>
                <a:cs typeface="Courier New"/>
              </a:rPr>
              <a:t>    ...</a:t>
            </a:r>
          </a:p>
          <a:p>
            <a:r>
              <a:rPr lang="en-US" b="1" dirty="0">
                <a:latin typeface="Courier New"/>
                <a:cs typeface="Courier New"/>
              </a:rPr>
              <a:t>    &lt;script type="text/</a:t>
            </a:r>
            <a:r>
              <a:rPr lang="en-US" b="1" dirty="0" err="1">
                <a:latin typeface="Courier New"/>
                <a:cs typeface="Courier New"/>
              </a:rPr>
              <a:t>javascript</a:t>
            </a:r>
            <a:r>
              <a:rPr lang="en-US" b="1" dirty="0">
                <a:latin typeface="Courier New"/>
                <a:cs typeface="Courier New"/>
              </a:rPr>
              <a:t>"&gt;</a:t>
            </a:r>
          </a:p>
          <a:p>
            <a:r>
              <a:rPr lang="en-US" b="1" dirty="0">
                <a:latin typeface="Courier New"/>
                <a:cs typeface="Courier New"/>
              </a:rPr>
              <a:t>        function </a:t>
            </a:r>
            <a:r>
              <a:rPr lang="en-US" b="1" dirty="0" err="1">
                <a:latin typeface="Courier New"/>
                <a:cs typeface="Courier New"/>
              </a:rPr>
              <a:t>showColors</a:t>
            </a:r>
            <a:r>
              <a:rPr lang="en-US" b="1" dirty="0">
                <a:latin typeface="Courier New"/>
                <a:cs typeface="Courier New"/>
              </a:rPr>
              <a:t>()</a:t>
            </a:r>
          </a:p>
          <a:p>
            <a:r>
              <a:rPr lang="en-US" b="1" dirty="0">
                <a:latin typeface="Courier New"/>
                <a:cs typeface="Courier New"/>
              </a:rPr>
              <a:t>        {</a:t>
            </a:r>
          </a:p>
          <a:p>
            <a:r>
              <a:rPr lang="en-US" b="1" dirty="0">
                <a:latin typeface="Courier New"/>
                <a:cs typeface="Courier New"/>
              </a:rPr>
              <a:t>            </a:t>
            </a:r>
            <a:r>
              <a:rPr lang="en-US" b="1" dirty="0" err="1">
                <a:latin typeface="Courier New"/>
                <a:cs typeface="Courier New"/>
              </a:rPr>
              <a:t>var</a:t>
            </a:r>
            <a:r>
              <a:rPr lang="en-US" b="1" dirty="0">
                <a:latin typeface="Courier New"/>
                <a:cs typeface="Courier New"/>
              </a:rPr>
              <a:t> chooser = </a:t>
            </a:r>
            <a:r>
              <a:rPr lang="en-US" b="1" dirty="0" err="1">
                <a:latin typeface="Courier New"/>
                <a:cs typeface="Courier New"/>
              </a:rPr>
              <a:t>document.getElementById</a:t>
            </a:r>
            <a:r>
              <a:rPr lang="en-US" b="1" dirty="0">
                <a:latin typeface="Courier New"/>
                <a:cs typeface="Courier New"/>
              </a:rPr>
              <a:t>("</a:t>
            </a:r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colorChooser</a:t>
            </a:r>
            <a:r>
              <a:rPr lang="en-US" b="1" dirty="0">
                <a:latin typeface="Courier New"/>
                <a:cs typeface="Courier New"/>
              </a:rPr>
              <a:t>");</a:t>
            </a:r>
          </a:p>
          <a:p>
            <a:r>
              <a:rPr lang="en-US" b="1" dirty="0">
                <a:latin typeface="Courier New"/>
                <a:cs typeface="Courier New"/>
              </a:rPr>
              <a:t>            </a:t>
            </a:r>
            <a:r>
              <a:rPr lang="en-US" b="1" dirty="0" err="1">
                <a:latin typeface="Courier New"/>
                <a:cs typeface="Courier New"/>
              </a:rPr>
              <a:t>var</a:t>
            </a:r>
            <a:r>
              <a:rPr lang="en-US" b="1" dirty="0">
                <a:latin typeface="Courier New"/>
                <a:cs typeface="Courier New"/>
              </a:rPr>
              <a:t> output  = "&lt;p&gt;&lt;strong&gt;You chose:";</a:t>
            </a:r>
          </a:p>
          <a:p>
            <a:r>
              <a:rPr lang="en-US" b="1" dirty="0">
                <a:latin typeface="Courier New"/>
                <a:cs typeface="Courier New"/>
              </a:rPr>
              <a:t>            </a:t>
            </a:r>
          </a:p>
          <a:p>
            <a:r>
              <a:rPr lang="en-US" b="1" dirty="0">
                <a:latin typeface="Courier New"/>
                <a:cs typeface="Courier New"/>
              </a:rPr>
              <a:t>            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for (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i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= 0;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i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&lt; </a:t>
            </a:r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chooser.length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; </a:t>
            </a:r>
            <a:r>
              <a:rPr lang="en-US" b="1" dirty="0" err="1">
                <a:solidFill>
                  <a:srgbClr val="B23C00"/>
                </a:solidFill>
                <a:latin typeface="Courier New"/>
                <a:cs typeface="Courier New"/>
              </a:rPr>
              <a:t>i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++) {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              if (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chooser[</a:t>
            </a:r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i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].selected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) {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                  output += " " + 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chooser[</a:t>
            </a:r>
            <a:r>
              <a:rPr lang="en-US" b="1" dirty="0" err="1">
                <a:solidFill>
                  <a:srgbClr val="008000"/>
                </a:solidFill>
                <a:latin typeface="Courier New"/>
                <a:cs typeface="Courier New"/>
              </a:rPr>
              <a:t>i</a:t>
            </a:r>
            <a:r>
              <a:rPr lang="en-US" b="1" dirty="0">
                <a:solidFill>
                  <a:srgbClr val="008000"/>
                </a:solidFill>
                <a:latin typeface="Courier New"/>
                <a:cs typeface="Courier New"/>
              </a:rPr>
              <a:t>].value</a:t>
            </a:r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;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              }</a:t>
            </a:r>
          </a:p>
          <a:p>
            <a:r>
              <a:rPr lang="en-US" b="1" dirty="0">
                <a:solidFill>
                  <a:srgbClr val="B23C00"/>
                </a:solidFill>
                <a:latin typeface="Courier New"/>
                <a:cs typeface="Courier New"/>
              </a:rPr>
              <a:t>            }</a:t>
            </a:r>
          </a:p>
          <a:p>
            <a:r>
              <a:rPr lang="en-US" b="1" dirty="0">
                <a:latin typeface="Courier New"/>
                <a:cs typeface="Courier New"/>
              </a:rPr>
              <a:t>            </a:t>
            </a:r>
          </a:p>
          <a:p>
            <a:r>
              <a:rPr lang="en-US" b="1" dirty="0">
                <a:latin typeface="Courier New"/>
                <a:cs typeface="Courier New"/>
              </a:rPr>
              <a:t>            output += "&lt;/strong&gt;&lt;/p&gt;";</a:t>
            </a:r>
          </a:p>
          <a:p>
            <a:r>
              <a:rPr lang="en-US" b="1" dirty="0">
                <a:latin typeface="Courier New"/>
                <a:cs typeface="Courier New"/>
              </a:rPr>
              <a:t>            </a:t>
            </a:r>
            <a:r>
              <a:rPr lang="en-US" b="1" dirty="0" err="1">
                <a:latin typeface="Courier New"/>
                <a:cs typeface="Courier New"/>
              </a:rPr>
              <a:t>document.getElementById</a:t>
            </a:r>
            <a:r>
              <a:rPr lang="en-US" b="1" dirty="0">
                <a:latin typeface="Courier New"/>
                <a:cs typeface="Courier New"/>
              </a:rPr>
              <a:t>("</a:t>
            </a:r>
            <a:r>
              <a:rPr lang="en-US" b="1" dirty="0" err="1">
                <a:latin typeface="Courier New"/>
                <a:cs typeface="Courier New"/>
              </a:rPr>
              <a:t>outputDiv</a:t>
            </a:r>
            <a:r>
              <a:rPr lang="en-US" b="1" dirty="0">
                <a:latin typeface="Courier New"/>
                <a:cs typeface="Courier New"/>
              </a:rPr>
              <a:t>").</a:t>
            </a:r>
            <a:r>
              <a:rPr lang="en-US" b="1" dirty="0" err="1">
                <a:latin typeface="Courier New"/>
                <a:cs typeface="Courier New"/>
              </a:rPr>
              <a:t>innerHTML</a:t>
            </a:r>
            <a:r>
              <a:rPr lang="en-US" b="1" dirty="0">
                <a:latin typeface="Courier New"/>
                <a:cs typeface="Courier New"/>
              </a:rPr>
              <a:t> = output;</a:t>
            </a:r>
          </a:p>
          <a:p>
            <a:r>
              <a:rPr lang="en-US" b="1" dirty="0">
                <a:latin typeface="Courier New"/>
                <a:cs typeface="Courier New"/>
              </a:rPr>
              <a:t>        }    </a:t>
            </a:r>
          </a:p>
          <a:p>
            <a:r>
              <a:rPr lang="en-US" b="1" dirty="0">
                <a:latin typeface="Courier New"/>
                <a:cs typeface="Courier New"/>
              </a:rPr>
              <a:t>    &lt;/script&gt;</a:t>
            </a:r>
          </a:p>
          <a:p>
            <a:r>
              <a:rPr lang="en-US" b="1" dirty="0">
                <a:latin typeface="Courier New"/>
                <a:cs typeface="Courier New"/>
              </a:rPr>
              <a:t>&lt;/head&gt;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43945" y="1417342"/>
            <a:ext cx="1542810" cy="338554"/>
          </a:xfrm>
          <a:prstGeom prst="rect">
            <a:avLst/>
          </a:prstGeom>
          <a:solidFill>
            <a:srgbClr val="0033CC"/>
          </a:solidFill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</a:rPr>
              <a:t>js</a:t>
            </a:r>
            <a:r>
              <a:rPr lang="en-US" dirty="0">
                <a:solidFill>
                  <a:srgbClr val="FFFF00"/>
                </a:solidFill>
              </a:rPr>
              <a:t>/</a:t>
            </a:r>
            <a:r>
              <a:rPr lang="en-US" dirty="0" err="1">
                <a:solidFill>
                  <a:srgbClr val="FFFF00"/>
                </a:solidFill>
              </a:rPr>
              <a:t>multisel.html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02045" y="6199372"/>
            <a:ext cx="731991" cy="338554"/>
          </a:xfrm>
          <a:prstGeom prst="rect">
            <a:avLst/>
          </a:prstGeom>
          <a:noFill/>
          <a:ln>
            <a:solidFill>
              <a:srgbClr val="B23C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B23C00"/>
                </a:solidFill>
              </a:rPr>
              <a:t>Demo</a:t>
            </a:r>
          </a:p>
        </p:txBody>
      </p:sp>
    </p:spTree>
    <p:extLst>
      <p:ext uri="{BB962C8B-B14F-4D97-AF65-F5344CB8AC3E}">
        <p14:creationId xmlns:p14="http://schemas.microsoft.com/office/powerpoint/2010/main" val="3038289971"/>
      </p:ext>
    </p:extLst>
  </p:cSld>
  <p:clrMapOvr>
    <a:masterClrMapping/>
  </p:clrMapOvr>
</p:sld>
</file>

<file path=ppt/theme/theme1.xml><?xml version="1.0" encoding="utf-8"?>
<a:theme xmlns:a="http://schemas.openxmlformats.org/drawingml/2006/main" name="Quadrant">
  <a:themeElements>
    <a:clrScheme name="Quadrant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Quadrant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Quadrant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Quadrant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Quadrant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Quadrant</Template>
  <TotalTime>28803</TotalTime>
  <Words>4170</Words>
  <Application>Microsoft Macintosh PowerPoint</Application>
  <PresentationFormat>On-screen Show (4:3)</PresentationFormat>
  <Paragraphs>754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0" baseType="lpstr">
      <vt:lpstr>Arial</vt:lpstr>
      <vt:lpstr>Courier New</vt:lpstr>
      <vt:lpstr>Times New Roman</vt:lpstr>
      <vt:lpstr>Wingdings</vt:lpstr>
      <vt:lpstr>Quadrant</vt:lpstr>
      <vt:lpstr>CMPE 280 Web UI Design and Development February 13 Class Meeting</vt:lpstr>
      <vt:lpstr>Checkbox Values</vt:lpstr>
      <vt:lpstr>Checkbox Values, cont’d</vt:lpstr>
      <vt:lpstr>Radio Button Values</vt:lpstr>
      <vt:lpstr>Radio Button Values, cont’d</vt:lpstr>
      <vt:lpstr>Select Menu Value</vt:lpstr>
      <vt:lpstr>Select Menu Value, cont’d</vt:lpstr>
      <vt:lpstr>Multiple Selection Values</vt:lpstr>
      <vt:lpstr>Multiple Selection Values, cont’d</vt:lpstr>
      <vt:lpstr>Input Validation</vt:lpstr>
      <vt:lpstr>Input Validation, cont’d</vt:lpstr>
      <vt:lpstr>Input Validation, cont’d</vt:lpstr>
      <vt:lpstr>HTML Form with Input Validation</vt:lpstr>
      <vt:lpstr>JavaScript Validation Function</vt:lpstr>
      <vt:lpstr>Validate Non-Empty Text</vt:lpstr>
      <vt:lpstr>JavaScript  Regular Expressions</vt:lpstr>
      <vt:lpstr>Validate Phone Number</vt:lpstr>
      <vt:lpstr>Validate Phone Number, cont’d</vt:lpstr>
      <vt:lpstr>Validate Email Address</vt:lpstr>
      <vt:lpstr>Validate Email Address, cont’d</vt:lpstr>
      <vt:lpstr>JavaScript Regular Expressions, cont’d</vt:lpstr>
      <vt:lpstr>Input Validation with HTML5 and CSS3</vt:lpstr>
      <vt:lpstr>Input Validation with HTML5 and CSS3, cont’d</vt:lpstr>
      <vt:lpstr>New HTML5 Input Types</vt:lpstr>
      <vt:lpstr>New HTML5 Input Types, cont’d</vt:lpstr>
      <vt:lpstr>New HTML5 Input Types, cont’d</vt:lpstr>
      <vt:lpstr>JavaScript Event Handlers</vt:lpstr>
      <vt:lpstr>The HTML5 Canvas Object</vt:lpstr>
      <vt:lpstr>Simple Canvas Demo</vt:lpstr>
      <vt:lpstr>Canvas Basics</vt:lpstr>
      <vt:lpstr>Ways to Specify Colors</vt:lpstr>
      <vt:lpstr>Gradients</vt:lpstr>
      <vt:lpstr>Gradients, cont’d</vt:lpstr>
      <vt:lpstr>Gradients, cont’d</vt:lpstr>
      <vt:lpstr>Gradients, cont’d</vt:lpstr>
      <vt:lpstr>Gradients, cont’d</vt:lpstr>
      <vt:lpstr>JavaScript Bingo Program</vt:lpstr>
      <vt:lpstr>bingo.html</vt:lpstr>
      <vt:lpstr>bingo.js</vt:lpstr>
      <vt:lpstr>bingo.js, cont’d</vt:lpstr>
      <vt:lpstr>bingo.js, cont’d</vt:lpstr>
      <vt:lpstr>bingo.js, cont’d</vt:lpstr>
      <vt:lpstr>bingo.js</vt:lpstr>
      <vt:lpstr>bingo.css</vt:lpstr>
      <vt:lpstr>bingo.css, cont’d</vt:lpstr>
    </vt:vector>
  </TitlesOfParts>
  <Company>Apropos Logic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 153: Concepts of Compiler Design</dc:title>
  <dc:creator>Ronald Mak</dc:creator>
  <cp:lastModifiedBy>Ronald Mak</cp:lastModifiedBy>
  <cp:revision>393</cp:revision>
  <dcterms:created xsi:type="dcterms:W3CDTF">2008-01-12T03:52:55Z</dcterms:created>
  <dcterms:modified xsi:type="dcterms:W3CDTF">2020-02-13T18:18:25Z</dcterms:modified>
</cp:coreProperties>
</file>