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369" r:id="rId3"/>
    <p:sldId id="370" r:id="rId4"/>
    <p:sldId id="371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67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8" r:id="rId41"/>
    <p:sldId id="362" r:id="rId42"/>
    <p:sldId id="363" r:id="rId43"/>
    <p:sldId id="364" r:id="rId44"/>
    <p:sldId id="312" r:id="rId45"/>
    <p:sldId id="365" r:id="rId4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D3D3"/>
    <a:srgbClr val="E1F5FF"/>
    <a:srgbClr val="C6DEFF"/>
    <a:srgbClr val="A12A03"/>
    <a:srgbClr val="B23C00"/>
    <a:srgbClr val="66CCFF"/>
    <a:srgbClr val="A4000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5" autoAdjust="0"/>
    <p:restoredTop sz="98450" autoAdjust="0"/>
  </p:normalViewPr>
  <p:slideViewPr>
    <p:cSldViewPr>
      <p:cViewPr varScale="1">
        <p:scale>
          <a:sx n="163" d="100"/>
          <a:sy n="163" d="100"/>
        </p:scale>
        <p:origin x="1944" y="184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4504C-A0F5-524D-82C6-1B8158989AE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3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809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Engineering Dept.</a:t>
            </a:r>
          </a:p>
          <a:p>
            <a:r>
              <a:rPr lang="en-US" sz="1000" baseline="0" dirty="0" smtClean="0"/>
              <a:t>Spring 2017: April 11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34858" y="6263609"/>
            <a:ext cx="1952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CMPE 226: </a:t>
            </a:r>
            <a:r>
              <a:rPr lang="en-US" sz="1000" baseline="0" dirty="0" smtClean="0"/>
              <a:t>Database Systems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hyperlink" Target="http://www.tutorialspoint.com/dwh/dwh_olap.htm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hyperlink" Target="http://www.tutorialspoint.com/dwh/dwh_olap.htm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hyperlink" Target="http://www.tutorialspoint.com/dwh/dwh_olap.htm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hyperlink" Target="http://www.tutorialspoint.com/dwh/dwh_olap.htm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hyperlink" Target="http://www.tutorialspoint.com/dwh/dwh_olap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demos.telerik.com/aspnet-ajax/pivotgrid/examples/olap/defaultcs.aspx" TargetMode="External"/><Relationship Id="rId4" Type="http://schemas.openxmlformats.org/officeDocument/2006/relationships/hyperlink" Target="http://www.softwareadvice.com/bi/?more=true#mor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laponline.radar-soft.com/Demos/HtmlOLAPGrid.aspx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CMPE 226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dirty="0" smtClean="0"/>
              <a:t>Database Systems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11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</a:t>
            </a:r>
            <a:r>
              <a:rPr lang="en-US" dirty="0" smtClean="0"/>
              <a:t>Engineering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40" y="4434828"/>
            <a:ext cx="1013781" cy="1371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Transaction-Level Detailed Fact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412433" cy="579137"/>
          </a:xfrm>
        </p:spPr>
        <p:txBody>
          <a:bodyPr/>
          <a:lstStyle/>
          <a:p>
            <a:r>
              <a:rPr lang="en-US" dirty="0" smtClean="0"/>
              <a:t>Each row is a single </a:t>
            </a:r>
            <a:r>
              <a:rPr lang="en-US" dirty="0" smtClean="0">
                <a:solidFill>
                  <a:srgbClr val="B23C00"/>
                </a:solidFill>
              </a:rPr>
              <a:t>transaction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007847"/>
            <a:ext cx="747712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3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Aggregated Fact </a:t>
            </a:r>
            <a:r>
              <a:rPr lang="en-US" dirty="0"/>
              <a:t>Table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4925"/>
            <a:ext cx="8039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4659" y="3977634"/>
            <a:ext cx="3161568" cy="203132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Aggregated fact table DPCS: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Total amount sold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in </a:t>
            </a:r>
            <a:r>
              <a:rPr lang="en-US" sz="1800" u="sng" dirty="0" smtClean="0">
                <a:solidFill>
                  <a:srgbClr val="0033CC"/>
                </a:solidFill>
              </a:rPr>
              <a:t>dollars and units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on </a:t>
            </a:r>
            <a:r>
              <a:rPr lang="en-US" sz="1800" dirty="0">
                <a:solidFill>
                  <a:srgbClr val="0033CC"/>
                </a:solidFill>
              </a:rPr>
              <a:t>a particular </a:t>
            </a:r>
            <a:r>
              <a:rPr lang="en-US" sz="1800" b="1" u="sng" dirty="0">
                <a:solidFill>
                  <a:srgbClr val="0033CC"/>
                </a:solidFill>
              </a:rPr>
              <a:t>day</a:t>
            </a:r>
            <a:endParaRPr lang="en-US" sz="1800" u="sng" dirty="0" smtClean="0">
              <a:solidFill>
                <a:srgbClr val="0033CC"/>
              </a:solidFill>
            </a:endParaRPr>
          </a:p>
          <a:p>
            <a:r>
              <a:rPr lang="en-US" sz="1800" dirty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>
                <a:solidFill>
                  <a:srgbClr val="0033CC"/>
                </a:solidFill>
              </a:rPr>
              <a:t>product</a:t>
            </a:r>
            <a:endParaRPr lang="en-US" sz="1800" b="1" u="sng" dirty="0" smtClean="0">
              <a:solidFill>
                <a:srgbClr val="0033CC"/>
              </a:solidFill>
            </a:endParaRPr>
          </a:p>
          <a:p>
            <a:r>
              <a:rPr lang="en-US" sz="1800" dirty="0" smtClean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 smtClean="0">
                <a:solidFill>
                  <a:srgbClr val="0033CC"/>
                </a:solidFill>
              </a:rPr>
              <a:t>customer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 smtClean="0">
                <a:solidFill>
                  <a:srgbClr val="0033CC"/>
                </a:solidFill>
              </a:rPr>
              <a:t>store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8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5-10-20 at 7.5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16748"/>
            <a:ext cx="5303462" cy="2478008"/>
          </a:xfrm>
          <a:prstGeom prst="rect">
            <a:avLst/>
          </a:prstGeom>
        </p:spPr>
      </p:pic>
      <p:pic>
        <p:nvPicPr>
          <p:cNvPr id="6" name="Picture 5" descr="Screen Shot 2015-10-20 at 7.53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4069073"/>
            <a:ext cx="8869633" cy="26796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82928" y="2971806"/>
            <a:ext cx="5303462" cy="182878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928" y="3337561"/>
            <a:ext cx="5303462" cy="182878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4220" y="6080732"/>
            <a:ext cx="4876414" cy="212468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731" y="13259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4" name="Curved Connector 13"/>
          <p:cNvCxnSpPr>
            <a:stCxn id="7" idx="3"/>
            <a:endCxn id="8" idx="3"/>
          </p:cNvCxnSpPr>
          <p:nvPr/>
        </p:nvCxnSpPr>
        <p:spPr bwMode="auto">
          <a:xfrm>
            <a:off x="5486390" y="3063245"/>
            <a:ext cx="12700" cy="36575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08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Screen Shot 2015-10-20 at 7.5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16748"/>
            <a:ext cx="5303462" cy="2478008"/>
          </a:xfrm>
          <a:prstGeom prst="rect">
            <a:avLst/>
          </a:prstGeom>
        </p:spPr>
      </p:pic>
      <p:pic>
        <p:nvPicPr>
          <p:cNvPr id="6" name="Picture 5" descr="Screen Shot 2015-10-20 at 7.53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4069073"/>
            <a:ext cx="8869633" cy="26796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82928" y="3167190"/>
            <a:ext cx="5303462" cy="182878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2928" y="3532945"/>
            <a:ext cx="5303462" cy="182878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44220" y="6292398"/>
            <a:ext cx="4876414" cy="212468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23731" y="1325903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1" name="Curved Connector 10"/>
          <p:cNvCxnSpPr>
            <a:stCxn id="7" idx="3"/>
            <a:endCxn id="8" idx="3"/>
          </p:cNvCxnSpPr>
          <p:nvPr/>
        </p:nvCxnSpPr>
        <p:spPr bwMode="auto">
          <a:xfrm>
            <a:off x="5486390" y="3258629"/>
            <a:ext cx="12700" cy="365755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28575" cap="flat" cmpd="sng" algn="ctr">
            <a:solidFill>
              <a:srgbClr val="A12A0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791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314450"/>
            <a:ext cx="760095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7537" y="3886195"/>
            <a:ext cx="3007604" cy="2031325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Aggregated fact table DCS: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Total amount sold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in </a:t>
            </a:r>
            <a:r>
              <a:rPr lang="en-US" sz="1800" u="sng" dirty="0" smtClean="0">
                <a:solidFill>
                  <a:srgbClr val="0033CC"/>
                </a:solidFill>
              </a:rPr>
              <a:t>dollars and units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on </a:t>
            </a:r>
            <a:r>
              <a:rPr lang="en-US" sz="1800" dirty="0">
                <a:solidFill>
                  <a:srgbClr val="0033CC"/>
                </a:solidFill>
              </a:rPr>
              <a:t>a particular </a:t>
            </a:r>
            <a:r>
              <a:rPr lang="en-US" sz="1800" b="1" u="sng" dirty="0">
                <a:solidFill>
                  <a:srgbClr val="0033CC"/>
                </a:solidFill>
              </a:rPr>
              <a:t>day</a:t>
            </a:r>
            <a:endParaRPr lang="en-US" sz="1800" u="sng" dirty="0" smtClean="0">
              <a:solidFill>
                <a:srgbClr val="0033CC"/>
              </a:solidFill>
            </a:endParaRPr>
          </a:p>
          <a:p>
            <a:r>
              <a:rPr lang="en-US" sz="1800" dirty="0" smtClean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 smtClean="0">
                <a:solidFill>
                  <a:srgbClr val="0033CC"/>
                </a:solidFill>
              </a:rPr>
              <a:t>customer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for a particular </a:t>
            </a:r>
            <a:r>
              <a:rPr lang="en-US" sz="1800" b="1" u="sng" dirty="0" smtClean="0">
                <a:solidFill>
                  <a:srgbClr val="0033CC"/>
                </a:solidFill>
              </a:rPr>
              <a:t>store</a:t>
            </a:r>
            <a:endParaRPr lang="en-US" sz="1800" dirty="0">
              <a:solidFill>
                <a:srgbClr val="0033CC"/>
              </a:solidFill>
            </a:endParaRPr>
          </a:p>
          <a:p>
            <a:r>
              <a:rPr lang="en-US" sz="1800" dirty="0" smtClean="0">
                <a:solidFill>
                  <a:srgbClr val="0033CC"/>
                </a:solidFill>
              </a:rPr>
              <a:t>for all products.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8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5-10-20 at 7.5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16748"/>
            <a:ext cx="5303462" cy="2478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82928" y="2073696"/>
            <a:ext cx="5303462" cy="368683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Screen Shot 2015-10-20 at 8.0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4028521"/>
            <a:ext cx="8961072" cy="2052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66647" y="5039444"/>
            <a:ext cx="4554938" cy="227954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87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5-10-20 at 7.5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16748"/>
            <a:ext cx="5303462" cy="2478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82928" y="2431912"/>
            <a:ext cx="5303462" cy="368683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Screen Shot 2015-10-20 at 8.0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4028521"/>
            <a:ext cx="8961072" cy="2052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66647" y="5275533"/>
            <a:ext cx="4554938" cy="227954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4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Aggregated Fact Table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5-10-20 at 7.52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316748"/>
            <a:ext cx="5303462" cy="2478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82928" y="2798269"/>
            <a:ext cx="5303462" cy="922290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Screen Shot 2015-10-20 at 8.0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" y="4028521"/>
            <a:ext cx="8961072" cy="20522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66647" y="5519771"/>
            <a:ext cx="4554938" cy="227954"/>
          </a:xfrm>
          <a:prstGeom prst="rect">
            <a:avLst/>
          </a:prstGeom>
          <a:solidFill>
            <a:srgbClr val="FFD3D3">
              <a:alpha val="32941"/>
            </a:srgbClr>
          </a:solidFill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6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 of the Fact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Fine level of granularity: </a:t>
            </a:r>
            <a:br>
              <a:rPr lang="en-US" dirty="0" smtClean="0"/>
            </a:br>
            <a:r>
              <a:rPr lang="en-US" dirty="0" smtClean="0"/>
              <a:t>Detailed fact table.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Courser </a:t>
            </a:r>
            <a:r>
              <a:rPr lang="en-US" dirty="0"/>
              <a:t>level of granularity: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Aggregated fact table.</a:t>
            </a:r>
          </a:p>
          <a:p>
            <a:pPr lvl="4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Finer granularity: </a:t>
            </a:r>
            <a:r>
              <a:rPr lang="en-US" dirty="0" smtClean="0"/>
              <a:t>More analysis power.</a:t>
            </a:r>
          </a:p>
          <a:p>
            <a:r>
              <a:rPr lang="en-US" dirty="0" smtClean="0">
                <a:solidFill>
                  <a:srgbClr val="B23C00"/>
                </a:solidFill>
              </a:rPr>
              <a:t>Courser granularity: </a:t>
            </a:r>
            <a:r>
              <a:rPr lang="en-US" dirty="0" smtClean="0"/>
              <a:t>Faster queries.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3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 of the Fact Table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4805022"/>
          </a:xfrm>
        </p:spPr>
        <p:txBody>
          <a:bodyPr/>
          <a:lstStyle/>
          <a:p>
            <a:r>
              <a:rPr lang="en-US" dirty="0" smtClean="0"/>
              <a:t>Granularity can also depend on how the data is collected and loaded into the fact table.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Example: Load only daily sales.</a:t>
            </a:r>
          </a:p>
          <a:p>
            <a:pPr lvl="1"/>
            <a:r>
              <a:rPr lang="en-US" dirty="0" smtClean="0"/>
              <a:t>But then you </a:t>
            </a:r>
            <a:r>
              <a:rPr lang="en-US" u="sng" dirty="0" smtClean="0"/>
              <a:t>lose</a:t>
            </a:r>
            <a:r>
              <a:rPr lang="en-US" dirty="0" smtClean="0"/>
              <a:t> the ability </a:t>
            </a:r>
            <a:br>
              <a:rPr lang="en-US" dirty="0" smtClean="0"/>
            </a:br>
            <a:r>
              <a:rPr lang="en-US" dirty="0" smtClean="0"/>
              <a:t>to analyze sales by the hour.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solution: Keep both fine-grained and aggregated tables and have them share </a:t>
            </a:r>
            <a:br>
              <a:rPr lang="en-US" dirty="0" smtClean="0"/>
            </a:br>
            <a:r>
              <a:rPr lang="en-US" dirty="0" smtClean="0"/>
              <a:t>the dimension tables.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9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Put your emphasis on </a:t>
            </a:r>
            <a:r>
              <a:rPr lang="en-US" dirty="0" smtClean="0">
                <a:solidFill>
                  <a:srgbClr val="B23C00"/>
                </a:solidFill>
              </a:rPr>
              <a:t>data management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 you manage the data that are you are using.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Data models:</a:t>
            </a:r>
          </a:p>
          <a:p>
            <a:pPr lvl="1"/>
            <a:r>
              <a:rPr lang="en-US" dirty="0" smtClean="0"/>
              <a:t>Operational tables</a:t>
            </a:r>
          </a:p>
          <a:p>
            <a:pPr lvl="1"/>
            <a:r>
              <a:rPr lang="en-US" dirty="0" smtClean="0"/>
              <a:t>Analytical tables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Data operations:</a:t>
            </a:r>
          </a:p>
          <a:p>
            <a:pPr lvl="1"/>
            <a:r>
              <a:rPr lang="en-US" dirty="0" smtClean="0"/>
              <a:t>Queries and updates of the operational tables.</a:t>
            </a:r>
          </a:p>
          <a:p>
            <a:pPr lvl="1"/>
            <a:r>
              <a:rPr lang="en-US" dirty="0" smtClean="0"/>
              <a:t>How the analytical tables are loaded.</a:t>
            </a:r>
          </a:p>
          <a:p>
            <a:pPr lvl="1"/>
            <a:r>
              <a:rPr lang="en-US" dirty="0" smtClean="0"/>
              <a:t>Queries of the analytical tables for data analysis.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86390" y="2423171"/>
            <a:ext cx="240322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You can use actual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downloaded data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or data created by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data generation tools.</a:t>
            </a:r>
            <a:endParaRPr lang="en-US" sz="18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Granularity of the Fact Table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 smtClean="0"/>
              <a:t>Good DW design involves deciding which aggregates are worth storing as tables.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 base fact tables contain data at the finest level of granularity required for analysis.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Facts can be </a:t>
            </a:r>
            <a:r>
              <a:rPr lang="en-US" dirty="0" smtClean="0">
                <a:solidFill>
                  <a:srgbClr val="B23C00"/>
                </a:solidFill>
              </a:rPr>
              <a:t>pre-summarized </a:t>
            </a:r>
            <a:r>
              <a:rPr lang="en-US" dirty="0" smtClean="0"/>
              <a:t>in aggregate tables at granularity levels that are determined to be optimal for certain analysis procedures.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Granularity of the Fact Table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1168132"/>
            <a:ext cx="6087916" cy="56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05906" y="5617278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60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Slowly Changing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785330"/>
          </a:xfrm>
        </p:spPr>
        <p:txBody>
          <a:bodyPr/>
          <a:lstStyle/>
          <a:p>
            <a:r>
              <a:rPr lang="en-US" dirty="0" smtClean="0"/>
              <a:t>In a typical dimension of a star schema, either: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The values of a dimension’s attributes </a:t>
            </a:r>
            <a:r>
              <a:rPr lang="en-US" dirty="0" smtClean="0">
                <a:solidFill>
                  <a:srgbClr val="B23C00"/>
                </a:solidFill>
              </a:rPr>
              <a:t>do not change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 </a:t>
            </a:r>
            <a:r>
              <a:rPr lang="en-US" dirty="0" smtClean="0">
                <a:solidFill>
                  <a:srgbClr val="B23C00"/>
                </a:solidFill>
              </a:rPr>
              <a:t>change extremely rarely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Examples: store address, customer gender</a:t>
            </a:r>
          </a:p>
          <a:p>
            <a:pPr lvl="6"/>
            <a:endParaRPr lang="en-US" dirty="0" smtClean="0"/>
          </a:p>
          <a:p>
            <a:pPr lvl="1"/>
            <a:r>
              <a:rPr lang="en-US" dirty="0" smtClean="0"/>
              <a:t>OR: The </a:t>
            </a:r>
            <a:r>
              <a:rPr lang="en-US" dirty="0"/>
              <a:t>values of a dimension’s attributes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change occasionally and sporadically </a:t>
            </a:r>
            <a:r>
              <a:rPr lang="en-US" dirty="0" smtClean="0"/>
              <a:t>over time.</a:t>
            </a:r>
          </a:p>
          <a:p>
            <a:pPr lvl="2"/>
            <a:r>
              <a:rPr lang="en-US" dirty="0" smtClean="0"/>
              <a:t>Example: customer address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Three approaches to </a:t>
            </a:r>
            <a:r>
              <a:rPr lang="en-US" dirty="0" smtClean="0">
                <a:solidFill>
                  <a:srgbClr val="B23C00"/>
                </a:solidFill>
              </a:rPr>
              <a:t>handling slowly changing dimensions</a:t>
            </a:r>
            <a:r>
              <a:rPr lang="en-US" dirty="0" smtClean="0"/>
              <a:t>: Type 1, Type 2, and Type 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Slowly Changing Dimensions: Type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Simply change the value in the </a:t>
            </a:r>
            <a:br>
              <a:rPr lang="en-US" dirty="0" smtClean="0"/>
            </a:br>
            <a:r>
              <a:rPr lang="en-US" dirty="0" smtClean="0"/>
              <a:t>dimension table’s record.</a:t>
            </a:r>
          </a:p>
          <a:p>
            <a:pPr lvl="1"/>
            <a:r>
              <a:rPr lang="en-US" dirty="0" smtClean="0"/>
              <a:t>Often used to correct errors.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697488"/>
            <a:ext cx="4925776" cy="2023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4773017"/>
            <a:ext cx="4967592" cy="2032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4821894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2219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8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Slowly Changing Dimensions: Type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Preserve history by creating an additional row with the new value.</a:t>
            </a:r>
          </a:p>
          <a:p>
            <a:pPr lvl="1"/>
            <a:r>
              <a:rPr lang="en-US" dirty="0" smtClean="0"/>
              <a:t>Often used with timestamps.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4821894" y="5926843"/>
            <a:ext cx="914390" cy="245327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2694092"/>
            <a:ext cx="4571950" cy="1878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57" y="4685394"/>
            <a:ext cx="6947190" cy="212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530090" y="6244352"/>
            <a:ext cx="6217852" cy="202135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70" y="1965976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5346" y="3063244"/>
            <a:ext cx="304572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23C00"/>
                </a:solidFill>
              </a:rPr>
              <a:t>Now you see why this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analytical table uses</a:t>
            </a:r>
          </a:p>
          <a:p>
            <a:r>
              <a:rPr lang="en-US" sz="1800" dirty="0" smtClean="0">
                <a:solidFill>
                  <a:srgbClr val="B23C00"/>
                </a:solidFill>
              </a:rPr>
              <a:t>separate a </a:t>
            </a:r>
            <a:r>
              <a:rPr lang="en-US" sz="1800" dirty="0" err="1" smtClean="0">
                <a:solidFill>
                  <a:srgbClr val="0033CC"/>
                </a:solidFill>
              </a:rPr>
              <a:t>CustomerKey</a:t>
            </a:r>
            <a:endParaRPr lang="en-US" sz="1800" dirty="0" smtClean="0">
              <a:solidFill>
                <a:srgbClr val="0033CC"/>
              </a:solidFill>
            </a:endParaRPr>
          </a:p>
          <a:p>
            <a:r>
              <a:rPr lang="en-US" sz="1800" dirty="0" smtClean="0">
                <a:solidFill>
                  <a:srgbClr val="B23C00"/>
                </a:solidFill>
              </a:rPr>
              <a:t>rather than the </a:t>
            </a:r>
            <a:r>
              <a:rPr lang="en-US" sz="1800" dirty="0" err="1" smtClean="0">
                <a:solidFill>
                  <a:srgbClr val="0033CC"/>
                </a:solidFill>
              </a:rPr>
              <a:t>CustomerID</a:t>
            </a:r>
            <a:r>
              <a:rPr lang="en-US" sz="1800" dirty="0" smtClean="0">
                <a:solidFill>
                  <a:srgbClr val="B23C00"/>
                </a:solidFill>
              </a:rPr>
              <a:t>.</a:t>
            </a:r>
            <a:endParaRPr lang="en-US" sz="18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Slowly Changing Dimensions: Type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 smtClean="0"/>
              <a:t>Create “previous” and “current” columns.</a:t>
            </a:r>
          </a:p>
          <a:p>
            <a:pPr lvl="1"/>
            <a:r>
              <a:rPr lang="en-US" dirty="0" smtClean="0"/>
              <a:t>Only a fixed number of changes is possible.</a:t>
            </a:r>
          </a:p>
          <a:p>
            <a:pPr lvl="1"/>
            <a:r>
              <a:rPr lang="en-US" dirty="0" smtClean="0"/>
              <a:t>Record only a limited history.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0" y="2788044"/>
            <a:ext cx="4453188" cy="182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07" y="4703226"/>
            <a:ext cx="7137196" cy="204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641328" y="5241499"/>
            <a:ext cx="3506174" cy="1157538"/>
          </a:xfrm>
          <a:prstGeom prst="rect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23028" y="278266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31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Dimension tables can be </a:t>
            </a:r>
            <a:r>
              <a:rPr lang="en-US" dirty="0" smtClean="0">
                <a:solidFill>
                  <a:srgbClr val="B23C00"/>
                </a:solidFill>
              </a:rPr>
              <a:t>unnormalized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Fewer tables = faster joins = faster queries.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Update anomalies are not a concern.</a:t>
            </a:r>
          </a:p>
          <a:p>
            <a:pPr lvl="1"/>
            <a:r>
              <a:rPr lang="en-US" dirty="0" smtClean="0"/>
              <a:t>Dimension tables are slowly changing.</a:t>
            </a:r>
          </a:p>
          <a:p>
            <a:pPr lvl="1"/>
            <a:r>
              <a:rPr lang="en-US" dirty="0" smtClean="0"/>
              <a:t>Updates happen rarely if at all.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B23C00"/>
                </a:solidFill>
              </a:rPr>
              <a:t>undesirable snowflake </a:t>
            </a:r>
            <a:r>
              <a:rPr lang="en-US" dirty="0" smtClean="0"/>
              <a:t>results from unnecessarily normalizing dimension tables.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Snowflakes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1304925"/>
            <a:ext cx="8039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34659" y="5623536"/>
            <a:ext cx="34692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Unnormalized dimension tables.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Snowflakes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55688"/>
            <a:ext cx="8869363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91854" y="5806414"/>
            <a:ext cx="3003321" cy="369332"/>
          </a:xfrm>
          <a:prstGeom prst="rect">
            <a:avLst/>
          </a:prstGeom>
          <a:solidFill>
            <a:srgbClr val="A40000"/>
          </a:solidFill>
          <a:ln>
            <a:solidFill>
              <a:srgbClr val="A4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Avoid creating a snowflake!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9414" y="960147"/>
            <a:ext cx="1908195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smtClean="0">
                <a:solidFill>
                  <a:srgbClr val="A40000"/>
                </a:solidFill>
              </a:rPr>
              <a:t>X</a:t>
            </a:r>
            <a:endParaRPr lang="en-US" sz="20000" dirty="0">
              <a:solidFill>
                <a:srgbClr val="A4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76" y="4434829"/>
            <a:ext cx="8133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A12A03"/>
                </a:solidFill>
              </a:rPr>
              <a:t>X</a:t>
            </a:r>
            <a:endParaRPr lang="en-US" sz="7200" b="1" dirty="0">
              <a:solidFill>
                <a:srgbClr val="A12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32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 Architecture: Bill </a:t>
            </a:r>
            <a:r>
              <a:rPr lang="en-US" dirty="0" err="1" smtClean="0"/>
              <a:t>Inmon</a:t>
            </a:r>
            <a:r>
              <a:rPr lang="en-US" dirty="0" smtClean="0"/>
              <a:t>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5533"/>
            <a:ext cx="8686800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7537" y="5623536"/>
            <a:ext cx="3139727" cy="369332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Normalized Data Warehouse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application that invokes the data operations. </a:t>
            </a:r>
          </a:p>
          <a:p>
            <a:pPr lvl="1"/>
            <a:r>
              <a:rPr lang="en-US" dirty="0" smtClean="0"/>
              <a:t>Web-based or desktop-based.</a:t>
            </a:r>
          </a:p>
          <a:p>
            <a:pPr lvl="1"/>
            <a:r>
              <a:rPr lang="en-US" dirty="0" smtClean="0"/>
              <a:t>PHP, Java, etc.</a:t>
            </a:r>
          </a:p>
          <a:p>
            <a:pPr lvl="1"/>
            <a:r>
              <a:rPr lang="en-US" dirty="0" smtClean="0"/>
              <a:t>Fancy GUI or data visualization </a:t>
            </a:r>
            <a:r>
              <a:rPr lang="en-US" u="sng" dirty="0" smtClean="0"/>
              <a:t>not</a:t>
            </a:r>
            <a:r>
              <a:rPr lang="en-US" dirty="0" smtClean="0"/>
              <a:t> necessary.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well did you use the technologies you learned during the semester?</a:t>
            </a:r>
          </a:p>
          <a:p>
            <a:pPr lvl="1"/>
            <a:r>
              <a:rPr lang="en-US" dirty="0" smtClean="0"/>
              <a:t>RDBM, DW, XML, data virtualization (CIS), </a:t>
            </a:r>
            <a:r>
              <a:rPr lang="en-US" dirty="0" err="1" smtClean="0"/>
              <a:t>NoSQL</a:t>
            </a:r>
            <a:endParaRPr lang="en-US" dirty="0" smtClean="0"/>
          </a:p>
          <a:p>
            <a:pPr lvl="1"/>
            <a:r>
              <a:rPr lang="en-US" dirty="0" smtClean="0"/>
              <a:t>Not all technologies have to be 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Architecture: </a:t>
            </a:r>
            <a:r>
              <a:rPr lang="en-US" dirty="0" smtClean="0"/>
              <a:t>Ralph Kimball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5222"/>
            <a:ext cx="77247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0342" y="5623536"/>
            <a:ext cx="3895017" cy="338554"/>
          </a:xfrm>
          <a:prstGeom prst="rect">
            <a:avLst/>
          </a:prstGeom>
          <a:solidFill>
            <a:srgbClr val="FFFFC2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Dimensionally Modeled Data Warehouse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DW Architecture: </a:t>
            </a:r>
            <a:r>
              <a:rPr lang="en-US" dirty="0" smtClean="0"/>
              <a:t>Independent Data Marts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35" y="1234464"/>
            <a:ext cx="6249988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3293" y="5714975"/>
            <a:ext cx="2340267" cy="369332"/>
          </a:xfrm>
          <a:prstGeom prst="rect">
            <a:avLst/>
          </a:prstGeom>
          <a:solidFill>
            <a:srgbClr val="A40000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Inferior – Do not use!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077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7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Transaction Processing (OLTP)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Online: The computer responds immediately </a:t>
            </a:r>
            <a:br>
              <a:rPr lang="en-US" dirty="0" smtClean="0"/>
            </a:br>
            <a:r>
              <a:rPr lang="en-US" dirty="0" smtClean="0"/>
              <a:t>or very quickly.</a:t>
            </a:r>
          </a:p>
          <a:p>
            <a:pPr lvl="1"/>
            <a:r>
              <a:rPr lang="en-US" dirty="0" smtClean="0"/>
              <a:t>online ≠ Internet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OLTP</a:t>
            </a:r>
          </a:p>
          <a:p>
            <a:pPr lvl="1"/>
            <a:r>
              <a:rPr lang="en-US" dirty="0"/>
              <a:t>online transaction processing</a:t>
            </a:r>
          </a:p>
          <a:p>
            <a:pPr lvl="1"/>
            <a:r>
              <a:rPr lang="en-US" dirty="0" smtClean="0"/>
              <a:t>operational database = OLTP system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Update and query operational data.</a:t>
            </a:r>
          </a:p>
          <a:p>
            <a:r>
              <a:rPr lang="en-US" dirty="0" smtClean="0"/>
              <a:t>Present data</a:t>
            </a:r>
          </a:p>
          <a:p>
            <a:pPr lvl="1"/>
            <a:r>
              <a:rPr lang="en-US" dirty="0" smtClean="0"/>
              <a:t>Generate reports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7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Analytical Processing (OLAP)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Query data from data warehouses and/or </a:t>
            </a:r>
            <a:br>
              <a:rPr lang="en-US" dirty="0" smtClean="0"/>
            </a:br>
            <a:r>
              <a:rPr lang="en-US" dirty="0" smtClean="0"/>
              <a:t>data marts to analyze and present data.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OLAP tools support decision making.</a:t>
            </a:r>
          </a:p>
          <a:p>
            <a:r>
              <a:rPr lang="en-US" dirty="0" smtClean="0"/>
              <a:t>OLAP tools are read only.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OLAP operations</a:t>
            </a:r>
          </a:p>
          <a:p>
            <a:pPr lvl="1"/>
            <a:r>
              <a:rPr lang="en-US" dirty="0" smtClean="0"/>
              <a:t>drill up and drill down</a:t>
            </a:r>
          </a:p>
          <a:p>
            <a:pPr lvl="1"/>
            <a:r>
              <a:rPr lang="en-US" dirty="0" smtClean="0"/>
              <a:t>slice and dice</a:t>
            </a:r>
          </a:p>
          <a:p>
            <a:pPr lvl="1"/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8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 Drill Up and Drill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68209"/>
          </a:xfrm>
        </p:spPr>
        <p:txBody>
          <a:bodyPr/>
          <a:lstStyle/>
          <a:p>
            <a:r>
              <a:rPr lang="en-US" dirty="0" smtClean="0"/>
              <a:t>Drill through </a:t>
            </a:r>
            <a:r>
              <a:rPr lang="en-US" dirty="0" smtClean="0">
                <a:solidFill>
                  <a:srgbClr val="B23C00"/>
                </a:solidFill>
              </a:rPr>
              <a:t>dimension hierarchies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Examples:</a:t>
            </a:r>
          </a:p>
          <a:p>
            <a:pPr lvl="2"/>
            <a:r>
              <a:rPr lang="en-US" dirty="0" smtClean="0"/>
              <a:t>Location: country </a:t>
            </a:r>
            <a:r>
              <a:rPr lang="en-US" dirty="0" smtClean="0">
                <a:sym typeface="Wingdings"/>
              </a:rPr>
              <a:t> state  region  city  store</a:t>
            </a:r>
          </a:p>
          <a:p>
            <a:pPr lvl="2"/>
            <a:r>
              <a:rPr lang="en-US" dirty="0" smtClean="0">
                <a:sym typeface="Wingdings"/>
              </a:rPr>
              <a:t>Time: year  quarter  month  week  day  hour</a:t>
            </a:r>
          </a:p>
          <a:p>
            <a:pPr lvl="6"/>
            <a:endParaRPr lang="en-US" dirty="0" smtClean="0"/>
          </a:p>
          <a:p>
            <a:r>
              <a:rPr lang="en-US" dirty="0" smtClean="0">
                <a:solidFill>
                  <a:srgbClr val="B23C00"/>
                </a:solidFill>
              </a:rPr>
              <a:t>Drill up </a:t>
            </a:r>
          </a:p>
          <a:p>
            <a:pPr lvl="1"/>
            <a:r>
              <a:rPr lang="en-US" dirty="0" smtClean="0"/>
              <a:t>AKA roll up</a:t>
            </a:r>
          </a:p>
          <a:p>
            <a:pPr lvl="1"/>
            <a:r>
              <a:rPr lang="en-US" dirty="0" smtClean="0"/>
              <a:t>Make the data granularity coarser.</a:t>
            </a:r>
          </a:p>
          <a:p>
            <a:pPr lvl="1"/>
            <a:r>
              <a:rPr lang="en-US" dirty="0" smtClean="0"/>
              <a:t>Aggregate the data.</a:t>
            </a:r>
          </a:p>
          <a:p>
            <a:pPr lvl="4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Drill down</a:t>
            </a:r>
          </a:p>
          <a:p>
            <a:pPr lvl="1"/>
            <a:r>
              <a:rPr lang="en-US" dirty="0" smtClean="0"/>
              <a:t>Make the data granularity finer.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Down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Screen Shot 2015-10-20 at 9.22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740" y="1234464"/>
            <a:ext cx="5155552" cy="49660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4446" y="5986610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</a:t>
            </a:r>
            <a:r>
              <a:rPr lang="en-US" sz="1200" dirty="0" smtClean="0">
                <a:hlinkClick r:id="rId3"/>
              </a:rPr>
              <a:t>dwh_olap.htm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807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 Drill Up and Drill </a:t>
            </a:r>
            <a:r>
              <a:rPr lang="en-US" dirty="0" smtClean="0"/>
              <a:t>Down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 descr="Screen Shot 2015-10-20 at 9.21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234" y="1412753"/>
            <a:ext cx="5654866" cy="46679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</a:t>
            </a:r>
            <a:r>
              <a:rPr lang="en-US" sz="1200" dirty="0" smtClean="0">
                <a:hlinkClick r:id="rId3"/>
              </a:rPr>
              <a:t>dwh_olap.htm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771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Slice and Dice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Slice</a:t>
            </a:r>
            <a:r>
              <a:rPr lang="en-US" dirty="0" smtClean="0"/>
              <a:t>: Select one value of a dimension attribute.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5" name="Picture 4" descr="Screen Shot 2015-10-20 at 9.25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89" y="1783098"/>
            <a:ext cx="3675369" cy="44790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</a:t>
            </a:r>
            <a:r>
              <a:rPr lang="en-US" sz="1200" dirty="0" smtClean="0">
                <a:hlinkClick r:id="rId3"/>
              </a:rPr>
              <a:t>dwh_olap.htm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7725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Slice and Dice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4297678" cy="1402088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Dice: </a:t>
            </a:r>
            <a:r>
              <a:rPr lang="en-US" dirty="0" smtClean="0"/>
              <a:t>Select attribute values from two or more dimensions.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creen Shot 2015-10-20 at 9.2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14181"/>
            <a:ext cx="3383243" cy="4857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</a:t>
            </a:r>
            <a:r>
              <a:rPr lang="en-US" sz="1200" dirty="0" smtClean="0">
                <a:hlinkClick r:id="rId3"/>
              </a:rPr>
              <a:t>dwh_olap.htm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760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Pivot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Pivot:</a:t>
            </a:r>
            <a:r>
              <a:rPr lang="en-US" dirty="0" smtClean="0"/>
              <a:t> Reorganize query results by rotation.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Screen Shot 2015-10-20 at 9.35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2" y="1867137"/>
            <a:ext cx="4114755" cy="4305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806" y="5895171"/>
            <a:ext cx="3469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http://www.tutorialspoint.com/dwh/</a:t>
            </a:r>
            <a:r>
              <a:rPr lang="en-US" sz="1200" dirty="0" smtClean="0">
                <a:hlinkClick r:id="rId3"/>
              </a:rPr>
              <a:t>dwh_olap.htm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76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Project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report</a:t>
            </a:r>
          </a:p>
          <a:p>
            <a:pPr lvl="1"/>
            <a:r>
              <a:rPr lang="en-US" dirty="0" smtClean="0"/>
              <a:t>What is the application?</a:t>
            </a:r>
          </a:p>
          <a:p>
            <a:pPr lvl="1"/>
            <a:r>
              <a:rPr lang="en-US" dirty="0" smtClean="0"/>
              <a:t>What data did you use, and where did you get it?</a:t>
            </a:r>
          </a:p>
          <a:p>
            <a:pPr lvl="1"/>
            <a:r>
              <a:rPr lang="en-US" dirty="0" smtClean="0"/>
              <a:t>Overview of your data models (in words).</a:t>
            </a:r>
          </a:p>
          <a:p>
            <a:pPr lvl="1"/>
            <a:r>
              <a:rPr lang="en-US" dirty="0" smtClean="0"/>
              <a:t>ER diagram</a:t>
            </a:r>
          </a:p>
          <a:p>
            <a:pPr lvl="1"/>
            <a:r>
              <a:rPr lang="en-US" dirty="0" smtClean="0"/>
              <a:t>Relational schemas</a:t>
            </a:r>
          </a:p>
          <a:p>
            <a:pPr lvl="1"/>
            <a:r>
              <a:rPr lang="en-US" dirty="0" smtClean="0"/>
              <a:t>Star schemas</a:t>
            </a:r>
          </a:p>
          <a:p>
            <a:pPr lvl="1"/>
            <a:r>
              <a:rPr lang="en-US" dirty="0" smtClean="0"/>
              <a:t>Operational and analytical queries</a:t>
            </a:r>
          </a:p>
          <a:p>
            <a:pPr lvl="1"/>
            <a:r>
              <a:rPr lang="en-US" dirty="0" smtClean="0"/>
              <a:t>Example user actions and screen shots of results.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7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Conformed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multiple star schemas share a common set of dimensions, the dimensions are called </a:t>
            </a:r>
            <a:r>
              <a:rPr lang="en-US" dirty="0" smtClean="0">
                <a:solidFill>
                  <a:srgbClr val="B23C00"/>
                </a:solidFill>
              </a:rPr>
              <a:t>conformed dimensions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Conformed dimensions enable analyses to span multiple star schemas, where the schemas share a </a:t>
            </a:r>
            <a:r>
              <a:rPr lang="en-US" dirty="0" smtClean="0">
                <a:solidFill>
                  <a:srgbClr val="B23C00"/>
                </a:solidFill>
              </a:rPr>
              <a:t>common view </a:t>
            </a:r>
            <a:r>
              <a:rPr lang="en-US" dirty="0" smtClean="0"/>
              <a:t>of the world.</a:t>
            </a:r>
          </a:p>
          <a:p>
            <a:pPr lvl="1"/>
            <a:r>
              <a:rPr lang="en-US" dirty="0" smtClean="0"/>
              <a:t>For example, all the schemas must share </a:t>
            </a:r>
            <a:br>
              <a:rPr lang="en-US" dirty="0" smtClean="0"/>
            </a:br>
            <a:r>
              <a:rPr lang="en-US" dirty="0" smtClean="0"/>
              <a:t>a common view of what a customer is.</a:t>
            </a:r>
          </a:p>
          <a:p>
            <a:pPr lvl="1"/>
            <a:r>
              <a:rPr lang="en-US" dirty="0" smtClean="0">
                <a:solidFill>
                  <a:srgbClr val="B23C00"/>
                </a:solidFill>
              </a:rPr>
              <a:t>Drill across</a:t>
            </a:r>
            <a:r>
              <a:rPr lang="en-US" dirty="0" smtClean="0"/>
              <a:t>: A OLAP operation </a:t>
            </a:r>
            <a:r>
              <a:rPr lang="en-US" smtClean="0"/>
              <a:t>that </a:t>
            </a:r>
            <a:br>
              <a:rPr lang="en-US" smtClean="0"/>
            </a:br>
            <a:r>
              <a:rPr lang="en-US" smtClean="0"/>
              <a:t>spans </a:t>
            </a:r>
            <a:r>
              <a:rPr lang="en-US" dirty="0" smtClean="0"/>
              <a:t>multiple star schemas.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OLAP/BI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770"/>
          </a:xfrm>
        </p:spPr>
        <p:txBody>
          <a:bodyPr/>
          <a:lstStyle/>
          <a:p>
            <a:pPr marL="469900" lvl="1" indent="-469900" eaLnBrk="1" hangingPunct="1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 smtClean="0">
                <a:cs typeface="+mn-cs"/>
              </a:rPr>
              <a:t>Users can query </a:t>
            </a:r>
            <a:r>
              <a:rPr lang="en-US" sz="2800" dirty="0">
                <a:cs typeface="+mn-cs"/>
              </a:rPr>
              <a:t>fact and dimension tables </a:t>
            </a:r>
            <a:r>
              <a:rPr lang="en-US" sz="2800" dirty="0" smtClean="0">
                <a:cs typeface="+mn-cs"/>
              </a:rPr>
              <a:t/>
            </a:r>
            <a:br>
              <a:rPr lang="en-US" sz="2800" dirty="0" smtClean="0">
                <a:cs typeface="+mn-cs"/>
              </a:rPr>
            </a:br>
            <a:r>
              <a:rPr lang="en-US" sz="2800" dirty="0" smtClean="0">
                <a:cs typeface="+mn-cs"/>
              </a:rPr>
              <a:t>by </a:t>
            </a:r>
            <a:r>
              <a:rPr lang="en-US" sz="2800" dirty="0">
                <a:cs typeface="+mn-cs"/>
              </a:rPr>
              <a:t>using simple point-and-click query-building </a:t>
            </a:r>
            <a:r>
              <a:rPr lang="en-US" sz="2800" dirty="0" smtClean="0">
                <a:cs typeface="+mn-cs"/>
              </a:rPr>
              <a:t>applications.</a:t>
            </a:r>
          </a:p>
          <a:p>
            <a:pPr marL="2316163" lvl="5" indent="-469900">
              <a:buSzPct val="70000"/>
            </a:pPr>
            <a:endParaRPr lang="en-US" dirty="0"/>
          </a:p>
          <a:p>
            <a:pPr marL="469900" lvl="1" indent="-469900" eaLnBrk="1" hangingPunct="1"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 smtClean="0">
                <a:cs typeface="+mn-cs"/>
              </a:rPr>
              <a:t>Based on user actions, the </a:t>
            </a:r>
            <a:r>
              <a:rPr lang="en-US" sz="2800" dirty="0">
                <a:cs typeface="+mn-cs"/>
              </a:rPr>
              <a:t>tool </a:t>
            </a:r>
            <a:r>
              <a:rPr lang="en-US" sz="2800" dirty="0" smtClean="0">
                <a:cs typeface="+mn-cs"/>
              </a:rPr>
              <a:t>generates and </a:t>
            </a:r>
            <a:r>
              <a:rPr lang="en-US" sz="2800" dirty="0">
                <a:cs typeface="+mn-cs"/>
              </a:rPr>
              <a:t>executes </a:t>
            </a:r>
            <a:r>
              <a:rPr lang="en-US" sz="2800" dirty="0" smtClean="0">
                <a:cs typeface="+mn-cs"/>
              </a:rPr>
              <a:t>the SQL </a:t>
            </a:r>
            <a:r>
              <a:rPr lang="en-US" sz="2800" dirty="0">
                <a:cs typeface="+mn-cs"/>
              </a:rPr>
              <a:t>code </a:t>
            </a:r>
            <a:r>
              <a:rPr lang="en-US" sz="2800" dirty="0" smtClean="0">
                <a:cs typeface="+mn-cs"/>
              </a:rPr>
              <a:t>on the data warehouse or data mart.</a:t>
            </a:r>
          </a:p>
          <a:p>
            <a:pPr lvl="1"/>
            <a:r>
              <a:rPr lang="en-US" dirty="0" smtClean="0"/>
              <a:t>SQL</a:t>
            </a:r>
            <a:r>
              <a:rPr lang="en-US" dirty="0"/>
              <a:t> </a:t>
            </a:r>
            <a:r>
              <a:rPr lang="en-US" dirty="0" smtClean="0"/>
              <a:t>code to drill up or down, slice or dice, or pivot.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 OLAP/BI tools</a:t>
            </a:r>
          </a:p>
          <a:p>
            <a:pPr lvl="1"/>
            <a:r>
              <a:rPr lang="en-US" dirty="0" smtClean="0"/>
              <a:t>IBM </a:t>
            </a:r>
            <a:r>
              <a:rPr lang="en-US" dirty="0" err="1" smtClean="0"/>
              <a:t>Cognos</a:t>
            </a:r>
            <a:r>
              <a:rPr lang="en-US" dirty="0" smtClean="0"/>
              <a:t>, Oracle BI, TIBCO </a:t>
            </a:r>
            <a:r>
              <a:rPr lang="en-US" dirty="0" err="1" smtClean="0"/>
              <a:t>Spotfire</a:t>
            </a:r>
            <a:r>
              <a:rPr lang="en-US" dirty="0" smtClean="0"/>
              <a:t>, Tableau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5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OLAP/BI </a:t>
            </a:r>
            <a:r>
              <a:rPr lang="en-US" dirty="0" smtClean="0"/>
              <a:t>Tools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1188707"/>
            <a:ext cx="5363679" cy="562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27091" y="3132667"/>
            <a:ext cx="157890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Typical OLAP</a:t>
            </a:r>
          </a:p>
          <a:p>
            <a:r>
              <a:rPr lang="en-US" sz="1800" dirty="0" smtClean="0"/>
              <a:t>tool layout</a:t>
            </a:r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674394" y="616591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68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OLAP/BI Tool Demos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RadarSoft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http://olaponline.radar-soft.com/Demos/</a:t>
            </a:r>
            <a:r>
              <a:rPr lang="en-US" dirty="0" smtClean="0">
                <a:hlinkClick r:id="rId2"/>
              </a:rPr>
              <a:t>HtmlOLAPGrid.aspx</a:t>
            </a:r>
            <a:r>
              <a:rPr lang="en-US" dirty="0" smtClean="0"/>
              <a:t> </a:t>
            </a:r>
          </a:p>
          <a:p>
            <a:pPr lvl="4"/>
            <a:endParaRPr lang="en-US" dirty="0"/>
          </a:p>
          <a:p>
            <a:r>
              <a:rPr lang="en-US" dirty="0" err="1" smtClean="0"/>
              <a:t>Telerik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http://demos.telerik.com/aspnet-ajax/pivotgrid/examples/olap/</a:t>
            </a:r>
            <a:r>
              <a:rPr lang="en-US" dirty="0" smtClean="0">
                <a:hlinkClick r:id="rId3"/>
              </a:rPr>
              <a:t>defaultcs.aspx</a:t>
            </a:r>
            <a:r>
              <a:rPr lang="en-US" dirty="0" smtClean="0"/>
              <a:t> 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See also: </a:t>
            </a:r>
            <a:r>
              <a:rPr lang="en-US" dirty="0">
                <a:hlinkClick r:id="rId4"/>
              </a:rPr>
              <a:t>http://www.softwareadvice.com/bi/?more=true#</a:t>
            </a:r>
            <a:r>
              <a:rPr lang="en-US" dirty="0" smtClean="0">
                <a:hlinkClick r:id="rId4"/>
              </a:rPr>
              <a:t>more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 assignment.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Perform OLAP operations on your </a:t>
            </a:r>
            <a:br>
              <a:rPr lang="en-US" dirty="0" smtClean="0"/>
            </a:br>
            <a:r>
              <a:rPr lang="en-US" dirty="0"/>
              <a:t>dimensional model </a:t>
            </a:r>
            <a:r>
              <a:rPr lang="en-US" dirty="0" smtClean="0"/>
              <a:t>from Assignment #6.</a:t>
            </a:r>
            <a:endParaRPr lang="en-US" dirty="0"/>
          </a:p>
          <a:p>
            <a:pPr lvl="4"/>
            <a:endParaRPr lang="en-US" dirty="0" smtClean="0">
              <a:solidFill>
                <a:srgbClr val="B23C00"/>
              </a:solidFill>
            </a:endParaRPr>
          </a:p>
          <a:p>
            <a:r>
              <a:rPr lang="en-US" dirty="0" smtClean="0"/>
              <a:t>For each of the following operations, write and execute SQL queries using your sample data:</a:t>
            </a:r>
          </a:p>
          <a:p>
            <a:pPr lvl="1"/>
            <a:r>
              <a:rPr lang="en-US" dirty="0" smtClean="0"/>
              <a:t>drill up</a:t>
            </a:r>
          </a:p>
          <a:p>
            <a:pPr lvl="1"/>
            <a:r>
              <a:rPr lang="en-US" dirty="0" smtClean="0"/>
              <a:t>drill down</a:t>
            </a:r>
          </a:p>
          <a:p>
            <a:pPr lvl="1"/>
            <a:r>
              <a:rPr lang="en-US" dirty="0" smtClean="0"/>
              <a:t>slice</a:t>
            </a:r>
          </a:p>
          <a:p>
            <a:pPr lvl="1"/>
            <a:r>
              <a:rPr lang="en-US" dirty="0" smtClean="0"/>
              <a:t>dice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#7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OLAP operation, show the query, </a:t>
            </a:r>
            <a:br>
              <a:rPr lang="en-US" dirty="0" smtClean="0"/>
            </a:br>
            <a:r>
              <a:rPr lang="en-US" dirty="0" smtClean="0"/>
              <a:t>and “before” and “after” query output.</a:t>
            </a:r>
          </a:p>
          <a:p>
            <a:pPr lvl="1"/>
            <a:r>
              <a:rPr lang="en-US" dirty="0" smtClean="0"/>
              <a:t>Example: Do a query that shows quarterly results. Then for a drill down, do a query that shows monthly results. For a drill up, do a query that aggregates and shows yearly results.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Submit a zip file into Canvas containing:</a:t>
            </a:r>
          </a:p>
          <a:p>
            <a:pPr lvl="1"/>
            <a:r>
              <a:rPr lang="en-US" dirty="0" smtClean="0"/>
              <a:t>Dump of your dimensional model.</a:t>
            </a:r>
          </a:p>
          <a:p>
            <a:pPr lvl="1"/>
            <a:r>
              <a:rPr lang="en-US" dirty="0" smtClean="0"/>
              <a:t>SQL queries and text files containing the results.</a:t>
            </a:r>
          </a:p>
          <a:p>
            <a:pPr lvl="5"/>
            <a:endParaRPr lang="en-US" dirty="0"/>
          </a:p>
          <a:p>
            <a:r>
              <a:rPr lang="en-US" dirty="0" smtClean="0">
                <a:solidFill>
                  <a:srgbClr val="B23C00"/>
                </a:solidFill>
              </a:rPr>
              <a:t>Due Tuesday</a:t>
            </a:r>
            <a:r>
              <a:rPr lang="en-US" smtClean="0">
                <a:solidFill>
                  <a:srgbClr val="B23C00"/>
                </a:solidFill>
              </a:rPr>
              <a:t>, </a:t>
            </a:r>
            <a:r>
              <a:rPr lang="en-US" smtClean="0">
                <a:solidFill>
                  <a:srgbClr val="B23C00"/>
                </a:solidFill>
              </a:rPr>
              <a:t>April 18.</a:t>
            </a:r>
            <a:endParaRPr lang="en-US" dirty="0" smtClean="0">
              <a:solidFill>
                <a:srgbClr val="B23C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0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vs. Aggregated Fact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dirty="0" smtClean="0">
                <a:solidFill>
                  <a:srgbClr val="B23C00"/>
                </a:solidFill>
              </a:rPr>
              <a:t>detailed fact table</a:t>
            </a:r>
            <a:r>
              <a:rPr lang="en-US" dirty="0" smtClean="0"/>
              <a:t>, each row contains </a:t>
            </a:r>
            <a:br>
              <a:rPr lang="en-US" dirty="0" smtClean="0"/>
            </a:br>
            <a:r>
              <a:rPr lang="en-US" dirty="0" smtClean="0"/>
              <a:t>data about a </a:t>
            </a:r>
            <a:r>
              <a:rPr lang="en-US" dirty="0" smtClean="0">
                <a:solidFill>
                  <a:srgbClr val="B23C00"/>
                </a:solidFill>
              </a:rPr>
              <a:t>single fact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 an </a:t>
            </a:r>
            <a:r>
              <a:rPr lang="en-US" dirty="0" smtClean="0">
                <a:solidFill>
                  <a:srgbClr val="B23C00"/>
                </a:solidFill>
              </a:rPr>
              <a:t>aggregated fact table</a:t>
            </a:r>
            <a:r>
              <a:rPr lang="en-US" dirty="0" smtClean="0"/>
              <a:t>, each row contains a </a:t>
            </a:r>
            <a:r>
              <a:rPr lang="en-US" dirty="0" smtClean="0">
                <a:solidFill>
                  <a:srgbClr val="B23C00"/>
                </a:solidFill>
              </a:rPr>
              <a:t>summary of multiple facts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Such as a sum (aggregation) of all sales of a product in a particular store during a single 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Fact Table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208368"/>
            <a:ext cx="9053512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23028" y="5989292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0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Fact Table </a:t>
            </a:r>
            <a:r>
              <a:rPr lang="en-US" dirty="0" smtClean="0"/>
              <a:t>Example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04925"/>
            <a:ext cx="75819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4732" y="4343390"/>
            <a:ext cx="2032452" cy="369332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Detailed fact table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6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Fact Table Example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604" y="1229752"/>
            <a:ext cx="6217566" cy="558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390" y="5166341"/>
            <a:ext cx="2430097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Each fact table record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contains data about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one sales fact.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5906" y="3520439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Line-Item Detailed Fact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412433" cy="944893"/>
          </a:xfrm>
        </p:spPr>
        <p:txBody>
          <a:bodyPr/>
          <a:lstStyle/>
          <a:p>
            <a:r>
              <a:rPr lang="en-US" dirty="0" smtClean="0"/>
              <a:t>Each row is a single </a:t>
            </a:r>
            <a:r>
              <a:rPr lang="en-US" dirty="0" smtClean="0">
                <a:solidFill>
                  <a:srgbClr val="B23C00"/>
                </a:solidFill>
              </a:rPr>
              <a:t>line item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/>
              <a:t>of a particular transaction.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2331732"/>
            <a:ext cx="6941827" cy="388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585" y="6172170"/>
            <a:ext cx="164660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bg1">
                    <a:lumMod val="65000"/>
                  </a:schemeClr>
                </a:solidFill>
              </a:rPr>
              <a:t>Database Systems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by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Jukić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Vrbsky</a:t>
            </a:r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, &amp; </a:t>
            </a:r>
            <a:r>
              <a:rPr lang="en-US" sz="900" dirty="0" err="1" smtClean="0">
                <a:solidFill>
                  <a:schemeClr val="bg1">
                    <a:lumMod val="65000"/>
                  </a:schemeClr>
                </a:solidFill>
              </a:rPr>
              <a:t>Nestorov</a:t>
            </a:r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Pearson 2014</a:t>
            </a:r>
          </a:p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ISBN 978-0-13-257567-6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53067</TotalTime>
  <Words>1257</Words>
  <Application>Microsoft Macintosh PowerPoint</Application>
  <PresentationFormat>On-screen Show (4:3)</PresentationFormat>
  <Paragraphs>364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ＭＳ Ｐゴシック</vt:lpstr>
      <vt:lpstr>Times New Roman</vt:lpstr>
      <vt:lpstr>Wingdings</vt:lpstr>
      <vt:lpstr>Quadrant</vt:lpstr>
      <vt:lpstr>CMPE 226 Database Systems April 11 Class Meeting</vt:lpstr>
      <vt:lpstr>Final Project</vt:lpstr>
      <vt:lpstr>Final Project, cont’d</vt:lpstr>
      <vt:lpstr>Final Project, cont’d</vt:lpstr>
      <vt:lpstr>Detailed vs. Aggregated Fact Tables</vt:lpstr>
      <vt:lpstr>Detailed Fact Table Example</vt:lpstr>
      <vt:lpstr>Detailed Fact Table Example, cont’d</vt:lpstr>
      <vt:lpstr>Detailed Fact Table Example, cont’d</vt:lpstr>
      <vt:lpstr>Line-Item Detailed Fact Table</vt:lpstr>
      <vt:lpstr>Transaction-Level Detailed Fact Table</vt:lpstr>
      <vt:lpstr>Aggregated Fact Table Example</vt:lpstr>
      <vt:lpstr>Aggregated Fact Table Example, cont’d</vt:lpstr>
      <vt:lpstr>Aggregated Fact Table Example, cont’d</vt:lpstr>
      <vt:lpstr>Aggregated Fact Table Example, cont’d</vt:lpstr>
      <vt:lpstr>Aggregated Fact Table Example, cont’d</vt:lpstr>
      <vt:lpstr>Aggregated Fact Table Example, cont’d</vt:lpstr>
      <vt:lpstr>Aggregated Fact Table Example, cont’d</vt:lpstr>
      <vt:lpstr>Granularity of the Fact Table</vt:lpstr>
      <vt:lpstr>Granularity of the Fact Table, cont’d</vt:lpstr>
      <vt:lpstr>Granularity of the Fact Table, cont’d</vt:lpstr>
      <vt:lpstr>Granularity of the Fact Table, cont’d</vt:lpstr>
      <vt:lpstr>Slowly Changing Dimensions</vt:lpstr>
      <vt:lpstr>Slowly Changing Dimensions: Type 1</vt:lpstr>
      <vt:lpstr>Slowly Changing Dimensions: Type 2</vt:lpstr>
      <vt:lpstr>Slowly Changing Dimensions: Type 3</vt:lpstr>
      <vt:lpstr>Snowflakes</vt:lpstr>
      <vt:lpstr>Snowflakes, cont’d</vt:lpstr>
      <vt:lpstr>Snowflakes, cont’d</vt:lpstr>
      <vt:lpstr>DW Architecture: Bill Inmon Approach</vt:lpstr>
      <vt:lpstr>DW Architecture: Ralph Kimball Approach</vt:lpstr>
      <vt:lpstr>DW Architecture: Independent Data Marts</vt:lpstr>
      <vt:lpstr>Online Transaction Processing (OLTP)</vt:lpstr>
      <vt:lpstr>Online Analytical Processing (OLAP)</vt:lpstr>
      <vt:lpstr>OLAP Drill Up and Drill Down</vt:lpstr>
      <vt:lpstr>OLAP Drill Up and Drill Down, cont’d</vt:lpstr>
      <vt:lpstr>OLAP Drill Up and Drill Down, cont’d</vt:lpstr>
      <vt:lpstr>Slice and Dice</vt:lpstr>
      <vt:lpstr>Slice and Dice</vt:lpstr>
      <vt:lpstr>Pivot</vt:lpstr>
      <vt:lpstr>Conformed Dimensions</vt:lpstr>
      <vt:lpstr>OLAP/BI Tools</vt:lpstr>
      <vt:lpstr>OLAP/BI Tools, cont’d</vt:lpstr>
      <vt:lpstr>OLAP/BI Tool Demos</vt:lpstr>
      <vt:lpstr>Assignment #7</vt:lpstr>
      <vt:lpstr>Assignment #7, cont’d</vt:lpstr>
    </vt:vector>
  </TitlesOfParts>
  <Manager/>
  <Company>San Jose State University</Company>
  <LinksUpToDate>false</LinksUpToDate>
  <SharedDoc>false</SharedDoc>
  <HyperlinkBase/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46B: Introduction to Data Structures</dc:title>
  <dc:subject/>
  <dc:creator>Ronald Mak</dc:creator>
  <cp:keywords/>
  <dc:description/>
  <cp:lastModifiedBy>Ronald Mak</cp:lastModifiedBy>
  <cp:revision>759</cp:revision>
  <dcterms:created xsi:type="dcterms:W3CDTF">2008-01-12T03:52:55Z</dcterms:created>
  <dcterms:modified xsi:type="dcterms:W3CDTF">2017-04-11T08:59:12Z</dcterms:modified>
  <cp:category/>
</cp:coreProperties>
</file>