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9" r:id="rId1"/>
  </p:sldMasterIdLst>
  <p:notesMasterIdLst>
    <p:notesMasterId r:id="rId46"/>
  </p:notesMasterIdLst>
  <p:handoutMasterIdLst>
    <p:handoutMasterId r:id="rId47"/>
  </p:handoutMasterIdLst>
  <p:sldIdLst>
    <p:sldId id="256" r:id="rId2"/>
    <p:sldId id="829" r:id="rId3"/>
    <p:sldId id="258" r:id="rId4"/>
    <p:sldId id="863" r:id="rId5"/>
    <p:sldId id="864" r:id="rId6"/>
    <p:sldId id="862" r:id="rId7"/>
    <p:sldId id="865" r:id="rId8"/>
    <p:sldId id="866" r:id="rId9"/>
    <p:sldId id="835" r:id="rId10"/>
    <p:sldId id="836" r:id="rId11"/>
    <p:sldId id="867" r:id="rId12"/>
    <p:sldId id="868" r:id="rId13"/>
    <p:sldId id="869" r:id="rId14"/>
    <p:sldId id="837" r:id="rId15"/>
    <p:sldId id="860" r:id="rId16"/>
    <p:sldId id="839" r:id="rId17"/>
    <p:sldId id="840" r:id="rId18"/>
    <p:sldId id="841" r:id="rId19"/>
    <p:sldId id="842" r:id="rId20"/>
    <p:sldId id="843" r:id="rId21"/>
    <p:sldId id="844" r:id="rId22"/>
    <p:sldId id="845" r:id="rId23"/>
    <p:sldId id="846" r:id="rId24"/>
    <p:sldId id="847" r:id="rId25"/>
    <p:sldId id="850" r:id="rId26"/>
    <p:sldId id="851" r:id="rId27"/>
    <p:sldId id="870" r:id="rId28"/>
    <p:sldId id="871" r:id="rId29"/>
    <p:sldId id="848" r:id="rId30"/>
    <p:sldId id="849" r:id="rId31"/>
    <p:sldId id="852" r:id="rId32"/>
    <p:sldId id="855" r:id="rId33"/>
    <p:sldId id="853" r:id="rId34"/>
    <p:sldId id="854" r:id="rId35"/>
    <p:sldId id="857" r:id="rId36"/>
    <p:sldId id="856" r:id="rId37"/>
    <p:sldId id="858" r:id="rId38"/>
    <p:sldId id="859" r:id="rId39"/>
    <p:sldId id="467" r:id="rId40"/>
    <p:sldId id="468" r:id="rId41"/>
    <p:sldId id="469" r:id="rId42"/>
    <p:sldId id="471" r:id="rId43"/>
    <p:sldId id="472" r:id="rId44"/>
    <p:sldId id="470" r:id="rId4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D8FC"/>
    <a:srgbClr val="0432FF"/>
    <a:srgbClr val="029846"/>
    <a:srgbClr val="005493"/>
    <a:srgbClr val="930705"/>
    <a:srgbClr val="73FEFF"/>
    <a:srgbClr val="FEE698"/>
    <a:srgbClr val="E1A90D"/>
    <a:srgbClr val="0033CC"/>
    <a:srgbClr val="CB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740" autoAdjust="0"/>
    <p:restoredTop sz="97928" autoAdjust="0"/>
  </p:normalViewPr>
  <p:slideViewPr>
    <p:cSldViewPr>
      <p:cViewPr varScale="1">
        <p:scale>
          <a:sx n="160" d="100"/>
          <a:sy n="160" d="100"/>
        </p:scale>
        <p:origin x="184" y="4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3" d="100"/>
        <a:sy n="123" d="100"/>
      </p:scale>
      <p:origin x="0" y="0"/>
    </p:cViewPr>
  </p:sorterViewPr>
  <p:gridSpacing cx="91439" cy="91439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751E4A-BF22-7547-A3CF-514369C79BB7}" type="datetimeFigureOut">
              <a:rPr lang="en-US" smtClean="0"/>
              <a:t>4/6/26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4AC9F7-100A-9447-81AD-7DF9FC15F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8671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 altLang="x-none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en-US" altLang="x-none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27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Click to edit Master text styles</a:t>
            </a:r>
          </a:p>
          <a:p>
            <a:pPr lvl="1"/>
            <a:r>
              <a:rPr lang="en-US" altLang="x-none"/>
              <a:t>Second level</a:t>
            </a:r>
          </a:p>
          <a:p>
            <a:pPr lvl="2"/>
            <a:r>
              <a:rPr lang="en-US" altLang="x-none"/>
              <a:t>Third level</a:t>
            </a:r>
          </a:p>
          <a:p>
            <a:pPr lvl="3"/>
            <a:r>
              <a:rPr lang="en-US" altLang="x-none"/>
              <a:t>Fourth level</a:t>
            </a:r>
          </a:p>
          <a:p>
            <a:pPr lvl="4"/>
            <a:r>
              <a:rPr lang="en-US" altLang="x-none"/>
              <a:t>Fifth level</a:t>
            </a:r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 altLang="x-none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713DE455-F6F3-4F4E-A0EB-B787F7D12FDB}" type="slidenum">
              <a:rPr lang="en-US" altLang="x-none"/>
              <a:pPr/>
              <a:t>‹#›</a:t>
            </a:fld>
            <a:endParaRPr lang="en-US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DE455-F6F3-4F4E-A0EB-B787F7D12FDB}" type="slidenum">
              <a:rPr lang="en-US" altLang="x-none" smtClean="0"/>
              <a:pPr/>
              <a:t>1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3116579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381000" y="990600"/>
            <a:ext cx="76200" cy="51054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x-none" altLang="x-none" sz="2400">
              <a:latin typeface="Times New Roman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62000" y="1371600"/>
            <a:ext cx="7696200" cy="2057400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 altLang="x-none" noProof="0"/>
              <a:t>Click to edit Master title style</a:t>
            </a:r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62000" y="3765550"/>
            <a:ext cx="7696200" cy="2057400"/>
          </a:xfrm>
          <a:prstGeom prst="rect">
            <a:avLst/>
          </a:prstGeom>
        </p:spPr>
        <p:txBody>
          <a:bodyPr/>
          <a:lstStyle>
            <a:lvl1pPr marL="0" indent="0">
              <a:buFont typeface="Wingdings" charset="2"/>
              <a:buNone/>
              <a:defRPr sz="2000"/>
            </a:lvl1pPr>
          </a:lstStyle>
          <a:p>
            <a:pPr lvl="0"/>
            <a:r>
              <a:rPr lang="en-US" altLang="x-none" noProof="0"/>
              <a:t>Click to edit Master subtitle style</a:t>
            </a:r>
          </a:p>
        </p:txBody>
      </p:sp>
      <p:grpSp>
        <p:nvGrpSpPr>
          <p:cNvPr id="30728" name="Group 8"/>
          <p:cNvGrpSpPr>
            <a:grpSpLocks/>
          </p:cNvGrpSpPr>
          <p:nvPr/>
        </p:nvGrpSpPr>
        <p:grpSpPr bwMode="auto">
          <a:xfrm>
            <a:off x="381000" y="304800"/>
            <a:ext cx="8391525" cy="5791200"/>
            <a:chOff x="240" y="192"/>
            <a:chExt cx="5286" cy="3648"/>
          </a:xfrm>
        </p:grpSpPr>
        <p:sp>
          <p:nvSpPr>
            <p:cNvPr id="30729" name="Rectangle 9"/>
            <p:cNvSpPr>
              <a:spLocks noChangeArrowheads="1"/>
            </p:cNvSpPr>
            <p:nvPr/>
          </p:nvSpPr>
          <p:spPr bwMode="auto">
            <a:xfrm flipV="1">
              <a:off x="5236" y="192"/>
              <a:ext cx="288" cy="2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/>
            <a:p>
              <a:pPr algn="ctr" eaLnBrk="1" hangingPunct="1"/>
              <a:endParaRPr lang="x-none" altLang="x-none" sz="2400">
                <a:latin typeface="Times New Roman" charset="0"/>
              </a:endParaRPr>
            </a:p>
          </p:txBody>
        </p:sp>
        <p:sp>
          <p:nvSpPr>
            <p:cNvPr id="30730" name="Rectangle 10"/>
            <p:cNvSpPr>
              <a:spLocks noChangeArrowheads="1"/>
            </p:cNvSpPr>
            <p:nvPr/>
          </p:nvSpPr>
          <p:spPr bwMode="auto">
            <a:xfrm flipV="1">
              <a:off x="240" y="192"/>
              <a:ext cx="5004" cy="28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x-none" altLang="x-none" sz="2400">
                <a:latin typeface="Times New Roman" charset="0"/>
              </a:endParaRPr>
            </a:p>
          </p:txBody>
        </p:sp>
        <p:sp>
          <p:nvSpPr>
            <p:cNvPr id="30731" name="Rectangle 11"/>
            <p:cNvSpPr>
              <a:spLocks noChangeArrowheads="1"/>
            </p:cNvSpPr>
            <p:nvPr/>
          </p:nvSpPr>
          <p:spPr bwMode="auto">
            <a:xfrm flipV="1">
              <a:off x="240" y="480"/>
              <a:ext cx="500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/>
            <a:p>
              <a:pPr algn="ctr" eaLnBrk="1" hangingPunct="1"/>
              <a:endParaRPr lang="x-none" altLang="x-none" sz="2400">
                <a:latin typeface="Times New Roman" charset="0"/>
              </a:endParaRPr>
            </a:p>
          </p:txBody>
        </p:sp>
        <p:sp>
          <p:nvSpPr>
            <p:cNvPr id="30732" name="Rectangle 12"/>
            <p:cNvSpPr>
              <a:spLocks noChangeArrowheads="1"/>
            </p:cNvSpPr>
            <p:nvPr/>
          </p:nvSpPr>
          <p:spPr bwMode="auto">
            <a:xfrm flipV="1">
              <a:off x="5242" y="480"/>
              <a:ext cx="282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x-none" altLang="x-none" sz="2400">
                <a:latin typeface="Times New Roman" charset="0"/>
              </a:endParaRPr>
            </a:p>
          </p:txBody>
        </p:sp>
        <p:sp>
          <p:nvSpPr>
            <p:cNvPr id="30733" name="Line 13"/>
            <p:cNvSpPr>
              <a:spLocks noChangeShapeType="1"/>
            </p:cNvSpPr>
            <p:nvPr/>
          </p:nvSpPr>
          <p:spPr bwMode="auto">
            <a:xfrm flipH="1">
              <a:off x="480" y="2256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34" name="Rectangle 14"/>
            <p:cNvSpPr>
              <a:spLocks noChangeArrowheads="1"/>
            </p:cNvSpPr>
            <p:nvPr/>
          </p:nvSpPr>
          <p:spPr bwMode="auto">
            <a:xfrm>
              <a:off x="240" y="192"/>
              <a:ext cx="5286" cy="364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x-none" altLang="x-none" sz="2400">
                <a:latin typeface="Times New Roman" charset="0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95400"/>
            <a:ext cx="8229600" cy="4835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987A21-E039-AC42-9909-E4579A660C35}" type="slidenum">
              <a:rPr lang="en-US" altLang="x-none"/>
              <a:pPr/>
              <a:t>‹#›</a:t>
            </a:fld>
            <a:endParaRPr lang="en-US" altLang="x-non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08976" y="6248400"/>
            <a:ext cx="301781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885406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11163"/>
            <a:ext cx="2057400" cy="57197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11163"/>
            <a:ext cx="6019800" cy="571976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13E6A8-C093-C84F-8482-5134BB1D8BDB}" type="slidenum">
              <a:rPr lang="en-US" altLang="x-none"/>
              <a:pPr/>
              <a:t>‹#›</a:t>
            </a:fld>
            <a:endParaRPr lang="en-US" altLang="x-non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08976" y="6248400"/>
            <a:ext cx="301781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1118183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55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575094-CFE5-6845-BA77-358456EEE977}" type="slidenum">
              <a:rPr lang="en-US" altLang="x-none"/>
              <a:pPr/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549442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7B9DC1-1358-BC4B-B641-2C2A42F06E18}" type="slidenum">
              <a:rPr lang="en-US" altLang="x-none"/>
              <a:pPr/>
              <a:t>‹#›</a:t>
            </a:fld>
            <a:endParaRPr lang="en-US" altLang="x-non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08976" y="6248400"/>
            <a:ext cx="301781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294280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835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5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C74841-672B-DD4F-873B-241AE5DFC028}" type="slidenum">
              <a:rPr lang="en-US" altLang="x-none"/>
              <a:pPr/>
              <a:t>‹#›</a:t>
            </a:fld>
            <a:endParaRPr lang="en-US" altLang="x-non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08976" y="6248400"/>
            <a:ext cx="301781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323322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4FEF31-D98D-E64D-AE69-8E9E2BB968DD}" type="slidenum">
              <a:rPr lang="en-US" altLang="x-none"/>
              <a:pPr/>
              <a:t>‹#›</a:t>
            </a:fld>
            <a:endParaRPr lang="en-US" altLang="x-none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3"/>
          </p:nvPr>
        </p:nvSpPr>
        <p:spPr bwMode="auto">
          <a:xfrm>
            <a:off x="3108976" y="6248400"/>
            <a:ext cx="301781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953916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65950A-5284-F14A-8929-A5FDD999DDD8}" type="slidenum">
              <a:rPr lang="en-US" altLang="x-none"/>
              <a:pPr/>
              <a:t>‹#›</a:t>
            </a:fld>
            <a:endParaRPr lang="en-US" altLang="x-none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08976" y="6248400"/>
            <a:ext cx="301781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1507644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8C63D3-51DD-C944-8AEA-B749D334FBF6}" type="slidenum">
              <a:rPr lang="en-US" altLang="x-none"/>
              <a:pPr/>
              <a:t>‹#›</a:t>
            </a:fld>
            <a:endParaRPr lang="en-US" altLang="x-non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08976" y="6248400"/>
            <a:ext cx="301781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819896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26BFE0-1B2C-0E4B-8A9D-BEB6E74EC3D9}" type="slidenum">
              <a:rPr lang="en-US" altLang="x-none"/>
              <a:pPr/>
              <a:t>‹#›</a:t>
            </a:fld>
            <a:endParaRPr lang="en-US" altLang="x-non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08976" y="6248400"/>
            <a:ext cx="301781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1747984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96963" y="6248400"/>
            <a:ext cx="1829135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40488" y="5257780"/>
            <a:ext cx="301781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1F3A25-4381-F748-9D2C-5621C5E9A25C}" type="slidenum">
              <a:rPr lang="en-US" altLang="x-none"/>
              <a:pPr/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801318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11163"/>
            <a:ext cx="8229600" cy="655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Click to edit Master title style</a:t>
            </a:r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55242" y="6248400"/>
            <a:ext cx="73155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B9A191E7-2071-B34D-84F0-74D03C8C3C56}" type="slidenum">
              <a:rPr lang="en-US" altLang="x-none"/>
              <a:pPr/>
              <a:t>‹#›</a:t>
            </a:fld>
            <a:endParaRPr lang="en-US" altLang="x-none"/>
          </a:p>
        </p:txBody>
      </p:sp>
      <p:grpSp>
        <p:nvGrpSpPr>
          <p:cNvPr id="29703" name="Group 7"/>
          <p:cNvGrpSpPr>
            <a:grpSpLocks/>
          </p:cNvGrpSpPr>
          <p:nvPr/>
        </p:nvGrpSpPr>
        <p:grpSpPr bwMode="auto">
          <a:xfrm>
            <a:off x="228600" y="0"/>
            <a:ext cx="8686800" cy="1143000"/>
            <a:chOff x="176" y="96"/>
            <a:chExt cx="5472" cy="1008"/>
          </a:xfrm>
        </p:grpSpPr>
        <p:sp>
          <p:nvSpPr>
            <p:cNvPr id="29704" name="Line 8"/>
            <p:cNvSpPr>
              <a:spLocks noChangeShapeType="1"/>
            </p:cNvSpPr>
            <p:nvPr/>
          </p:nvSpPr>
          <p:spPr bwMode="auto">
            <a:xfrm flipH="1">
              <a:off x="288" y="1104"/>
              <a:ext cx="5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05" name="Rectangle 9"/>
            <p:cNvSpPr>
              <a:spLocks noChangeArrowheads="1"/>
            </p:cNvSpPr>
            <p:nvPr/>
          </p:nvSpPr>
          <p:spPr bwMode="auto">
            <a:xfrm>
              <a:off x="5504" y="96"/>
              <a:ext cx="14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x-none" altLang="x-none" sz="2400">
                <a:latin typeface="Times New Roman" charset="0"/>
              </a:endParaRPr>
            </a:p>
          </p:txBody>
        </p:sp>
        <p:sp>
          <p:nvSpPr>
            <p:cNvPr id="29706" name="Rectangle 10"/>
            <p:cNvSpPr>
              <a:spLocks noChangeArrowheads="1"/>
            </p:cNvSpPr>
            <p:nvPr/>
          </p:nvSpPr>
          <p:spPr bwMode="auto">
            <a:xfrm>
              <a:off x="176" y="96"/>
              <a:ext cx="5326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x-none" altLang="x-none" sz="2400">
                <a:latin typeface="Times New Roman" charset="0"/>
              </a:endParaRPr>
            </a:p>
          </p:txBody>
        </p:sp>
        <p:sp>
          <p:nvSpPr>
            <p:cNvPr id="29707" name="Rectangle 11"/>
            <p:cNvSpPr>
              <a:spLocks noChangeArrowheads="1"/>
            </p:cNvSpPr>
            <p:nvPr/>
          </p:nvSpPr>
          <p:spPr bwMode="auto">
            <a:xfrm>
              <a:off x="176" y="240"/>
              <a:ext cx="5326" cy="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x-none" altLang="x-none" sz="2400">
                <a:latin typeface="Times New Roman" charset="0"/>
              </a:endParaRPr>
            </a:p>
          </p:txBody>
        </p:sp>
        <p:sp>
          <p:nvSpPr>
            <p:cNvPr id="29708" name="Rectangle 12"/>
            <p:cNvSpPr>
              <a:spLocks noChangeArrowheads="1"/>
            </p:cNvSpPr>
            <p:nvPr/>
          </p:nvSpPr>
          <p:spPr bwMode="auto">
            <a:xfrm>
              <a:off x="5504" y="241"/>
              <a:ext cx="144" cy="8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x-none" altLang="x-none" sz="2400">
                <a:latin typeface="Times New Roman" charset="0"/>
              </a:endParaRPr>
            </a:p>
          </p:txBody>
        </p:sp>
      </p:grpSp>
      <p:pic>
        <p:nvPicPr>
          <p:cNvPr id="29709" name="Picture 13" descr="SJSU-logo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6172200"/>
            <a:ext cx="639762" cy="60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 userDrawn="1"/>
        </p:nvSpPr>
        <p:spPr>
          <a:xfrm>
            <a:off x="1097318" y="6263609"/>
            <a:ext cx="18966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Engineering Extended Studies</a:t>
            </a:r>
            <a:endParaRPr lang="en-US" sz="1000" baseline="0" dirty="0"/>
          </a:p>
          <a:p>
            <a:r>
              <a:rPr lang="en-US" sz="1000" baseline="0" dirty="0"/>
              <a:t>Spring 2025: March 25</a:t>
            </a:r>
            <a:endParaRPr lang="en-US" sz="1000" dirty="0"/>
          </a:p>
        </p:txBody>
      </p:sp>
      <p:sp>
        <p:nvSpPr>
          <p:cNvPr id="2" name="TextBox 1"/>
          <p:cNvSpPr txBox="1"/>
          <p:nvPr userDrawn="1"/>
        </p:nvSpPr>
        <p:spPr>
          <a:xfrm>
            <a:off x="3474732" y="6263609"/>
            <a:ext cx="26516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x-none" sz="1000" dirty="0"/>
              <a:t>CMPE 202: Software Systems Engineering </a:t>
            </a:r>
          </a:p>
          <a:p>
            <a:pPr algn="ctr"/>
            <a:r>
              <a:rPr lang="en-US" altLang="x-none" sz="1000" dirty="0"/>
              <a:t>© Ronald Mak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9pPr>
    </p:titleStyle>
    <p:bodyStyle>
      <a:lvl1pPr marL="469900" indent="-469900" algn="l" rtl="0" fontAlgn="base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charset="2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377950" indent="-468313" algn="l" rtl="0" fontAlgn="base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charset="2"/>
        <a:buChar char="o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827213" indent="-4381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charset="2"/>
        <a:buChar char="n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2971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2"/>
        <a:buChar char="o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sjsu.edu/~ma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x-none" sz="3200" dirty="0"/>
              <a:t>CMPE 202</a:t>
            </a:r>
            <a:br>
              <a:rPr lang="en-US" altLang="x-none" sz="3200" dirty="0"/>
            </a:br>
            <a:r>
              <a:rPr lang="en-US" altLang="x-none" sz="3200" dirty="0"/>
              <a:t>Software Systems Engineering</a:t>
            </a:r>
            <a:br>
              <a:rPr lang="en-US" altLang="x-none" sz="3600" dirty="0"/>
            </a:br>
            <a:r>
              <a:rPr lang="en-US" altLang="x-none" sz="2400" dirty="0"/>
              <a:t>April 8 Class Meeting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altLang="x-none" dirty="0"/>
              <a:t>Engineering Extended Studies</a:t>
            </a:r>
            <a:br>
              <a:rPr lang="en-US" altLang="x-none" dirty="0"/>
            </a:br>
            <a:r>
              <a:rPr lang="en-US" altLang="x-none" dirty="0"/>
              <a:t>San Jose State University</a:t>
            </a:r>
            <a:br>
              <a:rPr lang="en-US" altLang="x-none" dirty="0"/>
            </a:br>
            <a:br>
              <a:rPr lang="en-US" altLang="x-none" sz="1000" dirty="0"/>
            </a:br>
            <a:r>
              <a:rPr lang="en-US" altLang="x-none" dirty="0"/>
              <a:t>Spring 2026</a:t>
            </a:r>
            <a:br>
              <a:rPr lang="en-US" altLang="x-none" dirty="0"/>
            </a:br>
            <a:r>
              <a:rPr lang="en-US" altLang="x-none" dirty="0"/>
              <a:t>Instructor: Ron Mak</a:t>
            </a:r>
          </a:p>
          <a:p>
            <a:pPr algn="ctr"/>
            <a:r>
              <a:rPr lang="en-US" altLang="x-none" dirty="0">
                <a:hlinkClick r:id="rId3"/>
              </a:rPr>
              <a:t>www.cs.sjsu.edu/~mak</a:t>
            </a:r>
            <a:endParaRPr lang="en-US" altLang="x-none" dirty="0"/>
          </a:p>
        </p:txBody>
      </p:sp>
      <p:pic>
        <p:nvPicPr>
          <p:cNvPr id="2053" name="Picture 5" descr="sjsu_logo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2638" y="4591050"/>
            <a:ext cx="1096962" cy="10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Screen Shot 2015-08-23 at 4.03.00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40" y="4434828"/>
            <a:ext cx="1013781" cy="1371586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</p:spPr>
        <p:txBody>
          <a:bodyPr/>
          <a:lstStyle/>
          <a:p>
            <a:fld id="{5A7A4AD9-282A-1D42-BDC8-5281B49D17AB}" type="slidenum">
              <a:rPr lang="en-US" altLang="x-none" smtClean="0"/>
              <a:pPr/>
              <a:t>1</a:t>
            </a:fld>
            <a:endParaRPr lang="en-US" altLang="x-none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4ACCC-8F10-C6E9-248E-B8614EAD8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Assignment #6 Solution</a:t>
            </a:r>
            <a:r>
              <a:rPr lang="en-US" i="1" dirty="0"/>
              <a:t>, cont’d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0B29A9-321F-C8C6-846C-F34CD9D1DE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Don’t Repeat Yourself (DRY) and the Open-Closed design principles</a:t>
            </a:r>
          </a:p>
          <a:p>
            <a:pPr lvl="4"/>
            <a:endParaRPr lang="en-US" dirty="0"/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Engine</a:t>
            </a:r>
            <a:r>
              <a:rPr lang="en-US" dirty="0"/>
              <a:t> and its subclasses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Player</a:t>
            </a:r>
            <a:r>
              <a:rPr lang="en-US" dirty="0"/>
              <a:t> and its subclasses</a:t>
            </a:r>
          </a:p>
          <a:p>
            <a:pPr lvl="1"/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ChoiceAlgorithm</a:t>
            </a:r>
            <a:r>
              <a:rPr lang="en-US" dirty="0"/>
              <a:t> and its subclasses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Display</a:t>
            </a:r>
            <a:r>
              <a:rPr lang="en-US" dirty="0"/>
              <a:t> and its subclasses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B58F50-F5EA-9CFC-CDCC-5E6D84C72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10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33850560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F9EC2-46FE-FB96-503E-68C558BF5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Assignment #7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EE1ED9-DE70-3906-29D5-0C2C38812D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Qt6 to create a </a:t>
            </a:r>
            <a:r>
              <a:rPr lang="en-US" u="sng" dirty="0"/>
              <a:t>GUI-based versio</a:t>
            </a:r>
            <a:r>
              <a:rPr lang="en-US" dirty="0"/>
              <a:t>n of the Rock-Paper-Scissors game.</a:t>
            </a:r>
          </a:p>
          <a:p>
            <a:pPr lvl="4"/>
            <a:endParaRPr lang="en-US" dirty="0"/>
          </a:p>
          <a:p>
            <a:r>
              <a:rPr lang="en-US" dirty="0"/>
              <a:t>Your code should reuse the architecture and </a:t>
            </a:r>
            <a:br>
              <a:rPr lang="en-US" dirty="0"/>
            </a:br>
            <a:r>
              <a:rPr lang="en-US" dirty="0"/>
              <a:t>as much code as possible from Assignment #6.</a:t>
            </a:r>
          </a:p>
          <a:p>
            <a:pPr lvl="4"/>
            <a:endParaRPr lang="en-US" dirty="0"/>
          </a:p>
          <a:p>
            <a:r>
              <a:rPr lang="en-US" u="sng" dirty="0"/>
              <a:t>Full credit</a:t>
            </a:r>
            <a:r>
              <a:rPr lang="en-US" dirty="0"/>
              <a:t> if the same app can work in</a:t>
            </a:r>
            <a:br>
              <a:rPr lang="en-US" dirty="0"/>
            </a:br>
            <a:r>
              <a:rPr lang="en-US" u="sng" dirty="0"/>
              <a:t>either mode</a:t>
            </a:r>
            <a:r>
              <a:rPr lang="en-US" dirty="0"/>
              <a:t>:  text-based or GUI-based.</a:t>
            </a:r>
          </a:p>
          <a:p>
            <a:pPr lvl="1"/>
            <a:r>
              <a:rPr lang="en-US" dirty="0"/>
              <a:t>A user-chosen option to decide the mode </a:t>
            </a:r>
            <a:br>
              <a:rPr lang="en-US" dirty="0"/>
            </a:br>
            <a:r>
              <a:rPr lang="en-US" dirty="0"/>
              <a:t>when the app starts.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812972-7525-595A-7808-38AF0F490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11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21013858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A3327-AF4A-F8E1-3784-C01A8F532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Assignment #7</a:t>
            </a:r>
            <a:r>
              <a:rPr lang="en-US" i="1" dirty="0"/>
              <a:t>, cont’d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63B6C-D9F0-F634-D4CA-88E1A877B7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236697"/>
          </a:xfrm>
        </p:spPr>
        <p:txBody>
          <a:bodyPr/>
          <a:lstStyle/>
          <a:p>
            <a:r>
              <a:rPr lang="en-US" dirty="0"/>
              <a:t>Qt Creator’s “Application Output” window </a:t>
            </a:r>
            <a:r>
              <a:rPr lang="en-US" u="sng" dirty="0"/>
              <a:t>cannot</a:t>
            </a:r>
            <a:r>
              <a:rPr lang="en-US" dirty="0"/>
              <a:t> read keyboard input.</a:t>
            </a:r>
          </a:p>
          <a:p>
            <a:pPr lvl="4"/>
            <a:endParaRPr lang="en-US" dirty="0"/>
          </a:p>
          <a:p>
            <a:r>
              <a:rPr lang="en-US" dirty="0"/>
              <a:t>Therefore, if your app must also support keyboard input, you must configure it </a:t>
            </a:r>
            <a:br>
              <a:rPr lang="en-US" dirty="0"/>
            </a:br>
            <a:r>
              <a:rPr lang="en-US" dirty="0"/>
              <a:t>to run in the “Terminal” window. </a:t>
            </a:r>
          </a:p>
          <a:p>
            <a:pPr lvl="1"/>
            <a:r>
              <a:rPr lang="en-US" dirty="0"/>
              <a:t>Click “Projects” in the left sidebar.</a:t>
            </a:r>
          </a:p>
          <a:p>
            <a:pPr lvl="1"/>
            <a:r>
              <a:rPr lang="en-US" dirty="0"/>
              <a:t>Check “</a:t>
            </a:r>
            <a:r>
              <a:rPr lang="en-US" u="sng" dirty="0"/>
              <a:t>Run in terminal</a:t>
            </a:r>
            <a:r>
              <a:rPr lang="en-US" dirty="0"/>
              <a:t>” in the middle.</a:t>
            </a:r>
          </a:p>
          <a:p>
            <a:pPr lvl="1"/>
            <a:r>
              <a:rPr lang="en-US" dirty="0"/>
              <a:t>Your application will then run in the terminal window, which can read keyboard input.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EC90A9-C220-1427-EA86-1BF8EB628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12</a:t>
            </a:fld>
            <a:endParaRPr lang="en-US" altLang="x-non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1C5F8C-E608-9917-D220-211B36780C64}"/>
              </a:ext>
            </a:extLst>
          </p:cNvPr>
          <p:cNvSpPr txBox="1"/>
          <p:nvPr/>
        </p:nvSpPr>
        <p:spPr>
          <a:xfrm>
            <a:off x="4114805" y="5591420"/>
            <a:ext cx="731290" cy="3385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Demo</a:t>
            </a:r>
          </a:p>
        </p:txBody>
      </p:sp>
    </p:spTree>
    <p:extLst>
      <p:ext uri="{BB962C8B-B14F-4D97-AF65-F5344CB8AC3E}">
        <p14:creationId xmlns:p14="http://schemas.microsoft.com/office/powerpoint/2010/main" val="37079014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260FE-048C-0C69-A4C6-6805FDC25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Assignment #7</a:t>
            </a:r>
            <a:r>
              <a:rPr lang="en-US" i="1" dirty="0"/>
              <a:t>, cont’d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EACE553-31F9-C279-2B90-C86F087CB8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5252" y="1051586"/>
            <a:ext cx="8411547" cy="557777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94BF58-043A-2FAA-CAA4-9618A1E50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13</a:t>
            </a:fld>
            <a:endParaRPr lang="en-US" altLang="x-none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7EE44A2-7A2C-AB38-D8ED-CD617026FBA2}"/>
              </a:ext>
            </a:extLst>
          </p:cNvPr>
          <p:cNvSpPr/>
          <p:nvPr/>
        </p:nvSpPr>
        <p:spPr bwMode="auto">
          <a:xfrm>
            <a:off x="548684" y="2971805"/>
            <a:ext cx="548634" cy="457195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93955C9-1339-BC9A-F667-C8795E3AE60E}"/>
              </a:ext>
            </a:extLst>
          </p:cNvPr>
          <p:cNvSpPr/>
          <p:nvPr/>
        </p:nvSpPr>
        <p:spPr bwMode="auto">
          <a:xfrm>
            <a:off x="3566171" y="3611878"/>
            <a:ext cx="914854" cy="274317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324FBE5-FEBF-8F9A-2FB6-6C34A5376A3D}"/>
              </a:ext>
            </a:extLst>
          </p:cNvPr>
          <p:cNvSpPr/>
          <p:nvPr/>
        </p:nvSpPr>
        <p:spPr bwMode="auto">
          <a:xfrm>
            <a:off x="5029195" y="5897852"/>
            <a:ext cx="457195" cy="350547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Left Arrow 9">
            <a:extLst>
              <a:ext uri="{FF2B5EF4-FFF2-40B4-BE49-F238E27FC236}">
                <a16:creationId xmlns:a16="http://schemas.microsoft.com/office/drawing/2014/main" id="{4C60E501-B131-2C17-8A75-7FDFB1D1FD41}"/>
              </a:ext>
            </a:extLst>
          </p:cNvPr>
          <p:cNvSpPr/>
          <p:nvPr/>
        </p:nvSpPr>
        <p:spPr bwMode="auto">
          <a:xfrm rot="20237109">
            <a:off x="2029287" y="5714974"/>
            <a:ext cx="457195" cy="182878"/>
          </a:xfrm>
          <a:prstGeom prst="leftArrow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9137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E9C53-1C6D-557C-413A-625A708CA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Team Projects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BE16C-D815-C489-92FD-251D3AFA1F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application that is </a:t>
            </a:r>
            <a:r>
              <a:rPr lang="en-US" u="sng" dirty="0"/>
              <a:t>sufficiently substantial</a:t>
            </a:r>
            <a:r>
              <a:rPr lang="en-US" dirty="0"/>
              <a:t> to demonstrate your use of </a:t>
            </a:r>
            <a:r>
              <a:rPr lang="en-US" u="sng" dirty="0"/>
              <a:t>good design principles</a:t>
            </a:r>
            <a:r>
              <a:rPr lang="en-US" dirty="0"/>
              <a:t> and </a:t>
            </a:r>
            <a:r>
              <a:rPr lang="en-US" u="sng" dirty="0"/>
              <a:t>design patterns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You choose the application, but there should be more to it than the example RPS game.</a:t>
            </a:r>
          </a:p>
          <a:p>
            <a:pPr lvl="4"/>
            <a:endParaRPr lang="en-US" dirty="0"/>
          </a:p>
          <a:p>
            <a:r>
              <a:rPr lang="en-US" dirty="0"/>
              <a:t>Mandatory: Written in C++</a:t>
            </a:r>
          </a:p>
          <a:p>
            <a:r>
              <a:rPr lang="en-US" dirty="0"/>
              <a:t>Mandatory: </a:t>
            </a:r>
            <a:r>
              <a:rPr lang="en-US" u="sng" dirty="0"/>
              <a:t>GUI-based</a:t>
            </a:r>
            <a:r>
              <a:rPr lang="en-US" dirty="0"/>
              <a:t> using Qt6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F67BF6-5F5F-82DC-9214-69CA42AA2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14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3986458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931FE-20B3-1894-35E6-1D45CCD49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Team Projects</a:t>
            </a:r>
            <a:r>
              <a:rPr lang="en-US" i="1" dirty="0"/>
              <a:t>, cont’d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3E158D-B859-0A4C-F50A-D20D4B156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6198" y="1276459"/>
            <a:ext cx="3749044" cy="4713583"/>
          </a:xfrm>
        </p:spPr>
        <p:txBody>
          <a:bodyPr/>
          <a:lstStyle/>
          <a:p>
            <a:pPr>
              <a:buNone/>
            </a:pPr>
            <a:r>
              <a:rPr lang="en-US" sz="1200" dirty="0">
                <a:effectLst/>
                <a:latin typeface="Helvetica" pitchFamily="2" charset="0"/>
              </a:rPr>
              <a:t>Inventory management</a:t>
            </a:r>
          </a:p>
          <a:p>
            <a:pPr>
              <a:buNone/>
            </a:pPr>
            <a:r>
              <a:rPr lang="en-US" sz="1200" dirty="0">
                <a:effectLst/>
                <a:latin typeface="Helvetica" pitchFamily="2" charset="0"/>
              </a:rPr>
              <a:t>Hot meals vending machine</a:t>
            </a:r>
          </a:p>
          <a:p>
            <a:pPr>
              <a:buNone/>
            </a:pPr>
            <a:r>
              <a:rPr lang="en-US" sz="1200" dirty="0">
                <a:effectLst/>
                <a:latin typeface="Helvetica" pitchFamily="2" charset="0"/>
              </a:rPr>
              <a:t>Snakes game</a:t>
            </a:r>
          </a:p>
          <a:p>
            <a:pPr>
              <a:buNone/>
            </a:pPr>
            <a:r>
              <a:rPr lang="en-US" sz="1200" dirty="0">
                <a:effectLst/>
                <a:latin typeface="Helvetica" pitchFamily="2" charset="0"/>
              </a:rPr>
              <a:t>Role-playing game</a:t>
            </a:r>
          </a:p>
          <a:p>
            <a:pPr>
              <a:buNone/>
            </a:pPr>
            <a:r>
              <a:rPr lang="en-US" sz="1200" dirty="0">
                <a:effectLst/>
                <a:latin typeface="Helvetica" pitchFamily="2" charset="0"/>
              </a:rPr>
              <a:t>Distributed RPS</a:t>
            </a:r>
          </a:p>
          <a:p>
            <a:pPr>
              <a:buNone/>
            </a:pPr>
            <a:r>
              <a:rPr lang="en-US" sz="1200" dirty="0">
                <a:effectLst/>
                <a:latin typeface="Helvetica" pitchFamily="2" charset="0"/>
              </a:rPr>
              <a:t>Bookstore chain</a:t>
            </a:r>
          </a:p>
          <a:p>
            <a:pPr>
              <a:buNone/>
            </a:pPr>
            <a:r>
              <a:rPr lang="en-US" sz="1200" dirty="0">
                <a:effectLst/>
                <a:latin typeface="Helvetica" pitchFamily="2" charset="0"/>
              </a:rPr>
              <a:t>Morse code translator</a:t>
            </a:r>
          </a:p>
          <a:p>
            <a:pPr>
              <a:buNone/>
            </a:pPr>
            <a:r>
              <a:rPr lang="en-US" sz="1200" dirty="0">
                <a:effectLst/>
                <a:latin typeface="Helvetica" pitchFamily="2" charset="0"/>
              </a:rPr>
              <a:t>Cookie shop inventory</a:t>
            </a:r>
          </a:p>
          <a:p>
            <a:pPr>
              <a:buNone/>
            </a:pPr>
            <a:r>
              <a:rPr lang="en-US" sz="1200" dirty="0">
                <a:effectLst/>
                <a:latin typeface="Helvetica" pitchFamily="2" charset="0"/>
              </a:rPr>
              <a:t>First person shooter (FPS) game</a:t>
            </a:r>
          </a:p>
          <a:p>
            <a:pPr>
              <a:buNone/>
            </a:pPr>
            <a:r>
              <a:rPr lang="en-US" sz="1200" dirty="0">
                <a:effectLst/>
                <a:latin typeface="Helvetica" pitchFamily="2" charset="0"/>
              </a:rPr>
              <a:t>Tetris game</a:t>
            </a:r>
          </a:p>
          <a:p>
            <a:pPr>
              <a:buNone/>
            </a:pPr>
            <a:r>
              <a:rPr lang="en-US" sz="1200" dirty="0">
                <a:effectLst/>
                <a:latin typeface="Helvetica" pitchFamily="2" charset="0"/>
              </a:rPr>
              <a:t>Chess game</a:t>
            </a:r>
          </a:p>
          <a:p>
            <a:pPr>
              <a:buNone/>
            </a:pPr>
            <a:r>
              <a:rPr lang="en-US" sz="1200" dirty="0">
                <a:effectLst/>
                <a:latin typeface="Helvetica" pitchFamily="2" charset="0"/>
              </a:rPr>
              <a:t>City building game</a:t>
            </a:r>
          </a:p>
          <a:p>
            <a:pPr>
              <a:buNone/>
            </a:pPr>
            <a:r>
              <a:rPr lang="en-US" sz="1200" dirty="0">
                <a:effectLst/>
                <a:latin typeface="Helvetica" pitchFamily="2" charset="0"/>
              </a:rPr>
              <a:t>Meme machine</a:t>
            </a:r>
          </a:p>
          <a:p>
            <a:pPr>
              <a:buNone/>
            </a:pPr>
            <a:r>
              <a:rPr lang="en-US" sz="1200" dirty="0">
                <a:effectLst/>
                <a:latin typeface="Helvetica" pitchFamily="2" charset="0"/>
              </a:rPr>
              <a:t>Trivia game</a:t>
            </a:r>
          </a:p>
          <a:p>
            <a:pPr>
              <a:buNone/>
            </a:pPr>
            <a:r>
              <a:rPr lang="en-US" sz="1200" dirty="0">
                <a:effectLst/>
                <a:latin typeface="Helvetica" pitchFamily="2" charset="0"/>
              </a:rPr>
              <a:t>Boba barista simulator</a:t>
            </a:r>
          </a:p>
          <a:p>
            <a:pPr>
              <a:buNone/>
            </a:pPr>
            <a:r>
              <a:rPr lang="en-US" sz="1200" dirty="0">
                <a:effectLst/>
                <a:latin typeface="Helvetica" pitchFamily="2" charset="0"/>
              </a:rPr>
              <a:t>Runners simulator</a:t>
            </a:r>
          </a:p>
          <a:p>
            <a:pPr>
              <a:buNone/>
            </a:pPr>
            <a:r>
              <a:rPr lang="en-US" sz="1200" dirty="0">
                <a:effectLst/>
                <a:latin typeface="Helvetica" pitchFamily="2" charset="0"/>
              </a:rPr>
              <a:t>Auction management</a:t>
            </a:r>
          </a:p>
          <a:p>
            <a:pPr>
              <a:buNone/>
            </a:pPr>
            <a:r>
              <a:rPr lang="en-US" sz="1200" dirty="0">
                <a:effectLst/>
                <a:latin typeface="Helvetica" pitchFamily="2" charset="0"/>
              </a:rPr>
              <a:t>Pong game with machine learning</a:t>
            </a:r>
          </a:p>
          <a:p>
            <a:pPr>
              <a:buNone/>
            </a:pPr>
            <a:r>
              <a:rPr lang="en-US" sz="1200" dirty="0">
                <a:effectLst/>
                <a:latin typeface="Helvetica" pitchFamily="2" charset="0"/>
              </a:rPr>
              <a:t>Cupcake store management</a:t>
            </a:r>
          </a:p>
          <a:p>
            <a:pPr>
              <a:buNone/>
            </a:pPr>
            <a:r>
              <a:rPr lang="en-US" sz="1200" dirty="0">
                <a:effectLst/>
                <a:latin typeface="Helvetica" pitchFamily="2" charset="0"/>
              </a:rPr>
              <a:t>Fireball game</a:t>
            </a:r>
          </a:p>
          <a:p>
            <a:pPr marL="0" indent="0">
              <a:buNone/>
            </a:pPr>
            <a:r>
              <a:rPr lang="en-US" sz="1200" dirty="0">
                <a:effectLst/>
                <a:latin typeface="Helvetica" pitchFamily="2" charset="0"/>
              </a:rPr>
              <a:t>Food ordering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D25207-3038-E5B4-BE66-B9F4B85D2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15</a:t>
            </a:fld>
            <a:endParaRPr lang="en-US" altLang="x-non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1F9DEC-5654-C4C7-F5FE-28668CE8C203}"/>
              </a:ext>
            </a:extLst>
          </p:cNvPr>
          <p:cNvSpPr txBox="1"/>
          <p:nvPr/>
        </p:nvSpPr>
        <p:spPr>
          <a:xfrm>
            <a:off x="365806" y="1383827"/>
            <a:ext cx="36088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Example applications from past semesters.</a:t>
            </a:r>
          </a:p>
        </p:txBody>
      </p:sp>
    </p:spTree>
    <p:extLst>
      <p:ext uri="{BB962C8B-B14F-4D97-AF65-F5344CB8AC3E}">
        <p14:creationId xmlns:p14="http://schemas.microsoft.com/office/powerpoint/2010/main" val="8090170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E80C9-49B1-BC62-B532-317CABED6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Adapter and Façade Design Patterns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0C806D-090C-59E7-9EB6-A44A59E6EE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34464"/>
            <a:ext cx="8229600" cy="5013936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u="sng" dirty="0"/>
              <a:t>Adapter Design Pattern</a:t>
            </a:r>
            <a:r>
              <a:rPr lang="en-US" dirty="0"/>
              <a:t> provides a model for a software architecture that needs to </a:t>
            </a:r>
            <a:r>
              <a:rPr lang="en-US" u="sng" dirty="0"/>
              <a:t>integrate external code</a:t>
            </a:r>
            <a:r>
              <a:rPr lang="en-US" dirty="0"/>
              <a:t>, such as from a library, with code in an existing application.</a:t>
            </a:r>
          </a:p>
          <a:p>
            <a:pPr lvl="1"/>
            <a:r>
              <a:rPr lang="en-US" dirty="0"/>
              <a:t>The external and application codes were not</a:t>
            </a:r>
            <a:br>
              <a:rPr lang="en-US" dirty="0"/>
            </a:br>
            <a:r>
              <a:rPr lang="en-US" dirty="0"/>
              <a:t>originally designed to work together.</a:t>
            </a:r>
          </a:p>
          <a:p>
            <a:pPr lvl="1"/>
            <a:r>
              <a:rPr lang="en-US" dirty="0"/>
              <a:t>We cannot modify either of them.</a:t>
            </a:r>
          </a:p>
          <a:p>
            <a:pPr lvl="4"/>
            <a:endParaRPr lang="en-US" dirty="0"/>
          </a:p>
          <a:p>
            <a:r>
              <a:rPr lang="en-US" dirty="0"/>
              <a:t>The </a:t>
            </a:r>
            <a:r>
              <a:rPr lang="en-US" u="sng" dirty="0"/>
              <a:t>Façade Design Pattern</a:t>
            </a:r>
            <a:r>
              <a:rPr lang="en-US" dirty="0"/>
              <a:t> provides a </a:t>
            </a:r>
            <a:r>
              <a:rPr lang="en-US" u="sng" dirty="0"/>
              <a:t>simpler higher-level interface</a:t>
            </a:r>
            <a:r>
              <a:rPr lang="en-US" dirty="0"/>
              <a:t> that makes complex code easier to use.</a:t>
            </a:r>
          </a:p>
          <a:p>
            <a:pPr lvl="1"/>
            <a:r>
              <a:rPr lang="en-US" dirty="0"/>
              <a:t>We cannot modify the code.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14F786-5B00-1FD9-8C0B-0F6BA892E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16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3625221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A896F-CCF4-9D3C-B4A0-F323C0C79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Application: More Sports Reports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9A8C30-D80F-F5B1-48BE-FDB52EE890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college’s athletics department needs to know the </a:t>
            </a:r>
            <a:r>
              <a:rPr lang="en-US" u="sng" dirty="0"/>
              <a:t>venue</a:t>
            </a:r>
            <a:r>
              <a:rPr lang="en-US" dirty="0"/>
              <a:t> and the </a:t>
            </a:r>
            <a:r>
              <a:rPr lang="en-US" u="sng" dirty="0"/>
              <a:t>average number of fans</a:t>
            </a:r>
            <a:r>
              <a:rPr lang="en-US" dirty="0"/>
              <a:t> attending each varsity baseball, varsity football, and intramural volleyball game.</a:t>
            </a:r>
          </a:p>
          <a:p>
            <a:pPr lvl="4"/>
            <a:endParaRPr lang="en-US" dirty="0"/>
          </a:p>
          <a:p>
            <a:r>
              <a:rPr lang="en-US" dirty="0"/>
              <a:t>The department gets this information from the baseball, football, and volleyball organizations.</a:t>
            </a:r>
          </a:p>
          <a:p>
            <a:pPr lvl="4"/>
            <a:endParaRPr lang="en-US" dirty="0"/>
          </a:p>
          <a:p>
            <a:r>
              <a:rPr lang="en-US" dirty="0"/>
              <a:t>Each sport organization reports its information differently.</a:t>
            </a:r>
          </a:p>
          <a:p>
            <a:pPr lvl="1"/>
            <a:r>
              <a:rPr lang="en-US" dirty="0"/>
              <a:t>The sport organizations don’t want to change </a:t>
            </a:r>
            <a:br>
              <a:rPr lang="en-US" dirty="0"/>
            </a:br>
            <a:r>
              <a:rPr lang="en-US" dirty="0"/>
              <a:t>how they report.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E47E30-3D46-E91F-6518-8ABF7E53D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17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901170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3B63A-1268-A364-3D72-1EAD6C939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Desired Design Features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45491C-46B2-E3FA-1738-46245E43B0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DF 1: </a:t>
            </a:r>
            <a:r>
              <a:rPr lang="en-US" dirty="0"/>
              <a:t>We should not need to modify our application code or the external code to make them work together.</a:t>
            </a:r>
          </a:p>
          <a:p>
            <a:pPr lvl="4"/>
            <a:endParaRPr lang="en-US" dirty="0"/>
          </a:p>
          <a:p>
            <a:r>
              <a:rPr lang="en-US" b="1" dirty="0"/>
              <a:t>DF 2: </a:t>
            </a:r>
            <a:r>
              <a:rPr lang="en-US" dirty="0"/>
              <a:t>Our application code should be isolated from any interface changes by the external code.</a:t>
            </a:r>
          </a:p>
          <a:p>
            <a:pPr lvl="4"/>
            <a:endParaRPr lang="en-US" dirty="0"/>
          </a:p>
          <a:p>
            <a:r>
              <a:rPr lang="en-US" b="1" dirty="0"/>
              <a:t>DF 3: </a:t>
            </a:r>
            <a:r>
              <a:rPr lang="en-US" dirty="0"/>
              <a:t>It should be straightforward to add another sport to the report.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A15E03-B58C-9252-B5DE-8DDA77112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18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9467944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EF466-2F3C-2B40-D9EF-E3C4B67B4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Before Using the Adapter DP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FD0A77-FFBB-71CA-CB78-CF60B2B9A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19</a:t>
            </a:fld>
            <a:endParaRPr lang="en-US" altLang="x-none"/>
          </a:p>
        </p:txBody>
      </p:sp>
      <p:pic>
        <p:nvPicPr>
          <p:cNvPr id="5" name="Picture 4" descr="A picture containing text, screenshot, diagram, font&#10;&#10;Description automatically generated">
            <a:extLst>
              <a:ext uri="{FF2B5EF4-FFF2-40B4-BE49-F238E27FC236}">
                <a16:creationId xmlns:a16="http://schemas.microsoft.com/office/drawing/2014/main" id="{FDC11633-3C62-1235-0F5A-0912BA322D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661" y="1234464"/>
            <a:ext cx="7207972" cy="38404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D99B5AB-ED3B-C6E0-368B-FB1E6734B912}"/>
              </a:ext>
            </a:extLst>
          </p:cNvPr>
          <p:cNvSpPr txBox="1"/>
          <p:nvPr/>
        </p:nvSpPr>
        <p:spPr>
          <a:xfrm>
            <a:off x="274367" y="4160512"/>
            <a:ext cx="4846267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432FF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432FF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C</a:t>
            </a:r>
            <a:r>
              <a:rPr lang="en-US" sz="1200" dirty="0">
                <a:solidFill>
                  <a:srgbClr val="0432FF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lasses </a:t>
            </a:r>
            <a:r>
              <a:rPr lang="en-US" sz="1200" b="1" u="none" strike="noStrike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BaseballData</a:t>
            </a:r>
            <a:r>
              <a:rPr lang="en-US" sz="1200" dirty="0">
                <a:solidFill>
                  <a:srgbClr val="0432FF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1200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FootballInfo</a:t>
            </a:r>
            <a:r>
              <a:rPr lang="en-US" sz="1200" dirty="0">
                <a:solidFill>
                  <a:srgbClr val="0432FF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, and </a:t>
            </a:r>
            <a:r>
              <a:rPr lang="en-US" sz="1200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VolleyballStats</a:t>
            </a:r>
            <a:r>
              <a:rPr lang="en-US" sz="1200" dirty="0">
                <a:solidFill>
                  <a:srgbClr val="0432FF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  present their venue and attendance data in different ways. Therefore, class </a:t>
            </a:r>
            <a:r>
              <a:rPr lang="en-US" sz="1200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AttendanceReport</a:t>
            </a:r>
            <a:r>
              <a:rPr lang="en-US" sz="1200" dirty="0">
                <a:solidFill>
                  <a:srgbClr val="0432FF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 requires nested private class </a:t>
            </a:r>
            <a:r>
              <a:rPr lang="en-US" sz="1200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ConvertedData </a:t>
            </a:r>
            <a:r>
              <a:rPr lang="en-US" sz="1200" dirty="0">
                <a:solidFill>
                  <a:srgbClr val="0432FF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and three overloaded public </a:t>
            </a:r>
            <a:r>
              <a:rPr lang="en-US" sz="1200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print()</a:t>
            </a:r>
            <a:r>
              <a:rPr lang="en-US" sz="1200" dirty="0">
                <a:solidFill>
                  <a:srgbClr val="0432FF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 member functions, and each function calls the private </a:t>
            </a:r>
            <a:r>
              <a:rPr lang="en-US" sz="1200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legacy_print() </a:t>
            </a:r>
            <a:r>
              <a:rPr lang="en-US" sz="1200" dirty="0">
                <a:solidFill>
                  <a:srgbClr val="0432FF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member function. The </a:t>
            </a:r>
            <a:r>
              <a:rPr lang="en-US" sz="1200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print() </a:t>
            </a:r>
            <a:r>
              <a:rPr lang="en-US" sz="1200" dirty="0">
                <a:solidFill>
                  <a:srgbClr val="0432FF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function for the football and volleyball sports uses class </a:t>
            </a:r>
            <a:r>
              <a:rPr lang="en-US" sz="1200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ConvertedData</a:t>
            </a:r>
            <a:r>
              <a:rPr lang="en-US" sz="1200" dirty="0">
                <a:solidFill>
                  <a:srgbClr val="0432FF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 to convert data from</a:t>
            </a:r>
            <a:r>
              <a:rPr lang="en-US" sz="1200" u="none" strike="noStrike" dirty="0">
                <a:solidFill>
                  <a:srgbClr val="0432FF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FootballInfo</a:t>
            </a:r>
            <a:r>
              <a:rPr lang="en-US" sz="1200" dirty="0">
                <a:solidFill>
                  <a:srgbClr val="0432FF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  and </a:t>
            </a:r>
            <a:r>
              <a:rPr lang="en-US" sz="1200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VolleyballStats</a:t>
            </a:r>
            <a:r>
              <a:rPr lang="en-US" sz="1200" dirty="0">
                <a:solidFill>
                  <a:srgbClr val="0432FF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, respectively, to the </a:t>
            </a:r>
            <a:r>
              <a:rPr lang="en-US" sz="1200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AttendanceData</a:t>
            </a:r>
            <a:r>
              <a:rPr lang="en-US" sz="1200" dirty="0">
                <a:solidFill>
                  <a:srgbClr val="0432FF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 format. </a:t>
            </a:r>
            <a:r>
              <a:rPr lang="en-US" sz="1200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BaseballData</a:t>
            </a:r>
            <a:r>
              <a:rPr lang="en-US" sz="1200" dirty="0">
                <a:solidFill>
                  <a:srgbClr val="0432FF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 is already in that format.</a:t>
            </a:r>
            <a:endParaRPr lang="en-US" sz="1200" dirty="0">
              <a:solidFill>
                <a:srgbClr val="0432FF"/>
              </a:solidFill>
              <a:latin typeface="Aptos" panose="020B0004020202020204" pitchFamily="34" charset="0"/>
            </a:endParaRPr>
          </a:p>
        </p:txBody>
      </p:sp>
      <p:pic>
        <p:nvPicPr>
          <p:cNvPr id="7" name="Picture 6" descr="A red and white sign with a skull and crossbones&#10;&#10;Description automatically generated">
            <a:extLst>
              <a:ext uri="{FF2B5EF4-FFF2-40B4-BE49-F238E27FC236}">
                <a16:creationId xmlns:a16="http://schemas.microsoft.com/office/drawing/2014/main" id="{5AE68FDA-9BD3-EEA2-87F2-B7A32A061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67" y="2697488"/>
            <a:ext cx="985567" cy="113157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35BB00C-6F49-37C4-595E-4C6788241470}"/>
              </a:ext>
            </a:extLst>
          </p:cNvPr>
          <p:cNvSpPr txBox="1"/>
          <p:nvPr/>
        </p:nvSpPr>
        <p:spPr>
          <a:xfrm>
            <a:off x="5394951" y="5166341"/>
            <a:ext cx="1754006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10.1/</a:t>
            </a:r>
            <a:r>
              <a:rPr lang="en-US" sz="1200" dirty="0" err="1">
                <a:solidFill>
                  <a:srgbClr val="FFFF00"/>
                </a:solidFill>
              </a:rPr>
              <a:t>AttendanceData.h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A2C838-6EDD-D056-4FC5-DF4C8CD644A1}"/>
              </a:ext>
            </a:extLst>
          </p:cNvPr>
          <p:cNvSpPr txBox="1"/>
          <p:nvPr/>
        </p:nvSpPr>
        <p:spPr>
          <a:xfrm>
            <a:off x="5394951" y="5504788"/>
            <a:ext cx="1890261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10.1/</a:t>
            </a:r>
            <a:r>
              <a:rPr lang="en-US" sz="1200" dirty="0" err="1">
                <a:solidFill>
                  <a:srgbClr val="FFFF00"/>
                </a:solidFill>
              </a:rPr>
              <a:t>AttendanceReport.h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7DC063-89BC-B449-CEE3-452F80C8779C}"/>
              </a:ext>
            </a:extLst>
          </p:cNvPr>
          <p:cNvSpPr txBox="1"/>
          <p:nvPr/>
        </p:nvSpPr>
        <p:spPr>
          <a:xfrm>
            <a:off x="5394951" y="5849172"/>
            <a:ext cx="2052165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10.1/</a:t>
            </a:r>
            <a:r>
              <a:rPr lang="en-US" sz="1200" dirty="0" err="1">
                <a:solidFill>
                  <a:srgbClr val="FFFF00"/>
                </a:solidFill>
              </a:rPr>
              <a:t>AttendanceReport.cpp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F72DCF0-5B03-D268-4858-B94665A0C094}"/>
              </a:ext>
            </a:extLst>
          </p:cNvPr>
          <p:cNvSpPr txBox="1"/>
          <p:nvPr/>
        </p:nvSpPr>
        <p:spPr>
          <a:xfrm>
            <a:off x="7526572" y="5849172"/>
            <a:ext cx="1566006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10.1/</a:t>
            </a:r>
            <a:r>
              <a:rPr lang="en-US" sz="1200" dirty="0" err="1">
                <a:solidFill>
                  <a:srgbClr val="FFFF00"/>
                </a:solidFill>
              </a:rPr>
              <a:t>VollyballStats.h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2E8BF08-C309-51F8-F563-24D6F60F6602}"/>
              </a:ext>
            </a:extLst>
          </p:cNvPr>
          <p:cNvSpPr txBox="1"/>
          <p:nvPr/>
        </p:nvSpPr>
        <p:spPr>
          <a:xfrm>
            <a:off x="7526572" y="5510725"/>
            <a:ext cx="1455848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10.1/</a:t>
            </a:r>
            <a:r>
              <a:rPr lang="en-US" sz="1200" dirty="0" err="1">
                <a:solidFill>
                  <a:srgbClr val="FFFF00"/>
                </a:solidFill>
              </a:rPr>
              <a:t>FootballInfo.h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08742E-615C-27BC-2B02-BE86812165B3}"/>
              </a:ext>
            </a:extLst>
          </p:cNvPr>
          <p:cNvSpPr txBox="1"/>
          <p:nvPr/>
        </p:nvSpPr>
        <p:spPr>
          <a:xfrm>
            <a:off x="7526572" y="5172278"/>
            <a:ext cx="1564852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10.1/</a:t>
            </a:r>
            <a:r>
              <a:rPr lang="en-US" sz="1200" dirty="0" err="1">
                <a:solidFill>
                  <a:srgbClr val="FFFF00"/>
                </a:solidFill>
              </a:rPr>
              <a:t>BaseballData.h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4744CB2-587D-BD9E-E06B-FA052DE1B5E7}"/>
              </a:ext>
            </a:extLst>
          </p:cNvPr>
          <p:cNvSpPr txBox="1"/>
          <p:nvPr/>
        </p:nvSpPr>
        <p:spPr>
          <a:xfrm>
            <a:off x="6035024" y="6199494"/>
            <a:ext cx="1132041" cy="276999"/>
          </a:xfrm>
          <a:prstGeom prst="rect">
            <a:avLst/>
          </a:prstGeom>
          <a:solidFill>
            <a:srgbClr val="0432FF"/>
          </a:solidFill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10.1/</a:t>
            </a:r>
            <a:r>
              <a:rPr lang="en-US" sz="1200" dirty="0" err="1">
                <a:solidFill>
                  <a:srgbClr val="FFFF00"/>
                </a:solidFill>
              </a:rPr>
              <a:t>Enums.h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DA9BF0B-344D-D7FF-833E-4FFD526D25D6}"/>
              </a:ext>
            </a:extLst>
          </p:cNvPr>
          <p:cNvSpPr txBox="1"/>
          <p:nvPr/>
        </p:nvSpPr>
        <p:spPr>
          <a:xfrm>
            <a:off x="7222556" y="6199494"/>
            <a:ext cx="1192506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10.1/</a:t>
            </a:r>
            <a:r>
              <a:rPr lang="en-US" sz="1200" dirty="0" err="1">
                <a:solidFill>
                  <a:srgbClr val="FFFF00"/>
                </a:solidFill>
              </a:rPr>
              <a:t>tester.cpp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602317-90CD-0652-D2AC-EA7B2C8C450A}"/>
              </a:ext>
            </a:extLst>
          </p:cNvPr>
          <p:cNvSpPr txBox="1"/>
          <p:nvPr/>
        </p:nvSpPr>
        <p:spPr>
          <a:xfrm>
            <a:off x="7148957" y="2558988"/>
            <a:ext cx="1063112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432FF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432FF"/>
                </a:solidFill>
              </a:rPr>
              <a:t>Nested class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E588C5D-94A4-1EC1-1184-05D33E2A333A}"/>
              </a:ext>
            </a:extLst>
          </p:cNvPr>
          <p:cNvSpPr txBox="1"/>
          <p:nvPr/>
        </p:nvSpPr>
        <p:spPr>
          <a:xfrm>
            <a:off x="1645952" y="3359097"/>
            <a:ext cx="1457562" cy="5539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432FF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0432FF"/>
                </a:solidFill>
              </a:rPr>
              <a:t>Member function </a:t>
            </a:r>
            <a:r>
              <a:rPr lang="en-US" sz="1000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legacy_print()</a:t>
            </a:r>
            <a:r>
              <a:rPr lang="en-US" sz="1000" dirty="0">
                <a:solidFill>
                  <a:srgbClr val="0432FF"/>
                </a:solidFill>
              </a:rPr>
              <a:t> is not allowed to change!</a:t>
            </a:r>
          </a:p>
        </p:txBody>
      </p:sp>
    </p:spTree>
    <p:extLst>
      <p:ext uri="{BB962C8B-B14F-4D97-AF65-F5344CB8AC3E}">
        <p14:creationId xmlns:p14="http://schemas.microsoft.com/office/powerpoint/2010/main" val="379876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5CCDB-17ED-A796-8761-FA10A3655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1F9086-26CD-3F4D-7705-890F51F53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600" dirty="0"/>
              <a:t>My solution to Assignment #6</a:t>
            </a:r>
          </a:p>
          <a:p>
            <a:pPr lvl="1"/>
            <a:r>
              <a:rPr lang="en-US" sz="2200" dirty="0"/>
              <a:t>Highlights of design principles and design patterns</a:t>
            </a:r>
          </a:p>
          <a:p>
            <a:pPr lvl="4"/>
            <a:endParaRPr lang="en-US" sz="850" dirty="0"/>
          </a:p>
          <a:p>
            <a:r>
              <a:rPr lang="en-US" sz="2600" dirty="0"/>
              <a:t>Assignment #7</a:t>
            </a:r>
          </a:p>
          <a:p>
            <a:r>
              <a:rPr lang="en-US" sz="2600" dirty="0"/>
              <a:t>Team semester project</a:t>
            </a:r>
          </a:p>
          <a:p>
            <a:pPr lvl="4"/>
            <a:endParaRPr lang="en-US" sz="850" dirty="0"/>
          </a:p>
          <a:p>
            <a:r>
              <a:rPr lang="en-US" sz="2600" dirty="0"/>
              <a:t>The Adapter Design Pattern</a:t>
            </a:r>
          </a:p>
          <a:p>
            <a:pPr lvl="4"/>
            <a:endParaRPr lang="en-US" sz="850" dirty="0"/>
          </a:p>
          <a:p>
            <a:r>
              <a:rPr lang="en-US" sz="2600" i="1" dirty="0"/>
              <a:t>Break</a:t>
            </a:r>
          </a:p>
          <a:p>
            <a:pPr lvl="4"/>
            <a:endParaRPr lang="en-US" sz="850" i="1" dirty="0"/>
          </a:p>
          <a:p>
            <a:r>
              <a:rPr lang="en-US" sz="2600" dirty="0"/>
              <a:t>The Façade Design Pattern</a:t>
            </a:r>
          </a:p>
          <a:p>
            <a:r>
              <a:rPr lang="en-US" sz="2600" dirty="0"/>
              <a:t>Functors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5A3C10-CD03-0494-77EB-A917F8BDE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2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2396882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78440-5A81-07BC-C8D1-B4A37FD38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 with “Before”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A02D3F-D882-6038-53B1-BF2457365A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525" y="1325903"/>
            <a:ext cx="8320949" cy="4835525"/>
          </a:xfrm>
        </p:spPr>
        <p:txBody>
          <a:bodyPr/>
          <a:lstStyle/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025E84-516E-8711-C025-ED2542D66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20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5374555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1691A-6C88-BC93-3117-2AF8030B6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Adapter Design Pattern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093ABF-C9D1-9DC2-FFFC-A67D9BB9D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21</a:t>
            </a:fld>
            <a:endParaRPr lang="en-US" altLang="x-non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C56D39-EFE4-6486-374A-044688036A87}"/>
              </a:ext>
            </a:extLst>
          </p:cNvPr>
          <p:cNvSpPr txBox="1"/>
          <p:nvPr/>
        </p:nvSpPr>
        <p:spPr>
          <a:xfrm>
            <a:off x="1756678" y="1691659"/>
            <a:ext cx="5741370" cy="1600438"/>
          </a:xfrm>
          <a:prstGeom prst="rect">
            <a:avLst/>
          </a:prstGeom>
          <a:solidFill>
            <a:srgbClr val="FEE698">
              <a:alpha val="50000"/>
            </a:srgbClr>
          </a:solidFill>
          <a:ln w="28575">
            <a:solidFill>
              <a:srgbClr val="E1A90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rgbClr val="96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The Adapter Design Pattern</a:t>
            </a:r>
          </a:p>
          <a:p>
            <a:endParaRPr lang="en-US" sz="800" dirty="0">
              <a:latin typeface="+mj-lt"/>
            </a:endParaRPr>
          </a:p>
          <a:p>
            <a:pPr marL="6350" marR="228600">
              <a:spcBef>
                <a:spcPts val="0"/>
              </a:spcBef>
              <a:spcAft>
                <a:spcPts val="600"/>
              </a:spcAft>
              <a:tabLst>
                <a:tab pos="228600" algn="l"/>
              </a:tabLst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“Convert the interface of a class into another interface clients expect. Adapter lets classes to work together that couldn’t otherwise because of incompatible interfaces.” [GoF 139]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endParaRPr lang="en-US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9797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ABFC4-5ABB-7482-153E-81599CA3C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Using the Adapter DP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75E5DD-A8DE-24A5-21FF-7F9917900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22</a:t>
            </a:fld>
            <a:endParaRPr lang="en-US" altLang="x-none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B6EC601A-2FA5-84A7-8E4B-7A41ED64D3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29" y="1325903"/>
            <a:ext cx="6596723" cy="3623835"/>
          </a:xfrm>
          <a:prstGeom prst="rect">
            <a:avLst/>
          </a:prstGeom>
        </p:spPr>
      </p:pic>
      <p:pic>
        <p:nvPicPr>
          <p:cNvPr id="6" name="Picture 5" descr="A yellow hand with thumb up&#10;&#10;Description automatically generated">
            <a:extLst>
              <a:ext uri="{FF2B5EF4-FFF2-40B4-BE49-F238E27FC236}">
                <a16:creationId xmlns:a16="http://schemas.microsoft.com/office/drawing/2014/main" id="{A51CA274-75C2-5F88-0A13-EB6AD060A0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84" y="5077014"/>
            <a:ext cx="868371" cy="82677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3CBC49B-1BC6-5ACB-0DCF-AC4BD7535EB4}"/>
              </a:ext>
            </a:extLst>
          </p:cNvPr>
          <p:cNvSpPr txBox="1"/>
          <p:nvPr/>
        </p:nvSpPr>
        <p:spPr>
          <a:xfrm>
            <a:off x="1645952" y="5074902"/>
            <a:ext cx="3931877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432FF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432FF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Adapters </a:t>
            </a:r>
            <a:r>
              <a:rPr lang="en-US" sz="1200" b="1" u="none" strike="noStrike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FootballData</a:t>
            </a:r>
            <a:r>
              <a:rPr lang="en-US" sz="1200" dirty="0">
                <a:solidFill>
                  <a:srgbClr val="0432FF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 and </a:t>
            </a:r>
            <a:r>
              <a:rPr lang="en-US" sz="1200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VolleyballData</a:t>
            </a:r>
            <a:r>
              <a:rPr lang="en-US" sz="1200" dirty="0">
                <a:solidFill>
                  <a:srgbClr val="0432FF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 each implements the </a:t>
            </a:r>
            <a:r>
              <a:rPr lang="en-US" sz="1200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AttendanceData</a:t>
            </a:r>
            <a:r>
              <a:rPr lang="en-US" sz="1200" dirty="0">
                <a:solidFill>
                  <a:srgbClr val="0432FF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 interface. They wrap classes </a:t>
            </a:r>
            <a:r>
              <a:rPr lang="en-US" sz="1200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FootballInfo</a:t>
            </a:r>
            <a:r>
              <a:rPr lang="en-US" sz="1200" dirty="0">
                <a:solidFill>
                  <a:srgbClr val="0432FF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 and </a:t>
            </a:r>
            <a:r>
              <a:rPr lang="en-US" sz="1200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VolleyballStats</a:t>
            </a:r>
            <a:r>
              <a:rPr lang="en-US" sz="1200" dirty="0">
                <a:solidFill>
                  <a:srgbClr val="0432FF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, respectively, and encapsulate the data conversion code</a:t>
            </a:r>
            <a:r>
              <a:rPr lang="en-US" sz="1200" dirty="0">
                <a:solidFill>
                  <a:srgbClr val="0432FF"/>
                </a:solidFill>
                <a:effectLst/>
                <a:latin typeface="Aptos" panose="020B0004020202020204" pitchFamily="34" charset="0"/>
              </a:rPr>
              <a:t> </a:t>
            </a:r>
            <a:endParaRPr lang="en-US" sz="1200" dirty="0">
              <a:solidFill>
                <a:srgbClr val="0432FF"/>
              </a:solidFill>
              <a:latin typeface="Aptos" panose="020B00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C89308-CC34-53BF-B462-273DF8B9D06D}"/>
              </a:ext>
            </a:extLst>
          </p:cNvPr>
          <p:cNvSpPr txBox="1"/>
          <p:nvPr/>
        </p:nvSpPr>
        <p:spPr>
          <a:xfrm>
            <a:off x="5120634" y="1421475"/>
            <a:ext cx="1754006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10.2/</a:t>
            </a:r>
            <a:r>
              <a:rPr lang="en-US" sz="1200" dirty="0" err="1">
                <a:solidFill>
                  <a:srgbClr val="FFFF00"/>
                </a:solidFill>
              </a:rPr>
              <a:t>AttendanceData.h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7F989E-83A8-58C6-5C5E-9C0B6A682B88}"/>
              </a:ext>
            </a:extLst>
          </p:cNvPr>
          <p:cNvSpPr txBox="1"/>
          <p:nvPr/>
        </p:nvSpPr>
        <p:spPr>
          <a:xfrm>
            <a:off x="5120634" y="1759922"/>
            <a:ext cx="1890261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10.2/</a:t>
            </a:r>
            <a:r>
              <a:rPr lang="en-US" sz="1200" dirty="0" err="1">
                <a:solidFill>
                  <a:srgbClr val="FFFF00"/>
                </a:solidFill>
              </a:rPr>
              <a:t>AttendanceReport.h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FB1F445-F102-181E-652A-03F1750B6F0F}"/>
              </a:ext>
            </a:extLst>
          </p:cNvPr>
          <p:cNvSpPr txBox="1"/>
          <p:nvPr/>
        </p:nvSpPr>
        <p:spPr>
          <a:xfrm>
            <a:off x="5120634" y="2104306"/>
            <a:ext cx="2052165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10.2/</a:t>
            </a:r>
            <a:r>
              <a:rPr lang="en-US" sz="1200" dirty="0" err="1">
                <a:solidFill>
                  <a:srgbClr val="FFFF00"/>
                </a:solidFill>
              </a:rPr>
              <a:t>AttendanceReport.cpp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4627F4-B429-D8CB-7D4C-B302137469FB}"/>
              </a:ext>
            </a:extLst>
          </p:cNvPr>
          <p:cNvSpPr txBox="1"/>
          <p:nvPr/>
        </p:nvSpPr>
        <p:spPr>
          <a:xfrm>
            <a:off x="7252255" y="2104306"/>
            <a:ext cx="1566006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10.2/</a:t>
            </a:r>
            <a:r>
              <a:rPr lang="en-US" sz="1200" dirty="0" err="1">
                <a:solidFill>
                  <a:srgbClr val="FFFF00"/>
                </a:solidFill>
              </a:rPr>
              <a:t>VollyballStats.h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8A506C6-3C83-3614-0AF9-898FA9396218}"/>
              </a:ext>
            </a:extLst>
          </p:cNvPr>
          <p:cNvSpPr txBox="1"/>
          <p:nvPr/>
        </p:nvSpPr>
        <p:spPr>
          <a:xfrm>
            <a:off x="7252255" y="1417342"/>
            <a:ext cx="1455848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10.2/</a:t>
            </a:r>
            <a:r>
              <a:rPr lang="en-US" sz="1200" dirty="0" err="1">
                <a:solidFill>
                  <a:srgbClr val="FFFF00"/>
                </a:solidFill>
              </a:rPr>
              <a:t>FootballInfo.h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B0D551-FE50-39B3-3B23-52765BC22A29}"/>
              </a:ext>
            </a:extLst>
          </p:cNvPr>
          <p:cNvSpPr txBox="1"/>
          <p:nvPr/>
        </p:nvSpPr>
        <p:spPr>
          <a:xfrm>
            <a:off x="5120634" y="2428884"/>
            <a:ext cx="1564852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10.2/</a:t>
            </a:r>
            <a:r>
              <a:rPr lang="en-US" sz="1200" dirty="0" err="1">
                <a:solidFill>
                  <a:srgbClr val="FFFF00"/>
                </a:solidFill>
              </a:rPr>
              <a:t>BaseballData.h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88F8198-37F6-170C-3D0C-A69D65C6A392}"/>
              </a:ext>
            </a:extLst>
          </p:cNvPr>
          <p:cNvSpPr txBox="1"/>
          <p:nvPr/>
        </p:nvSpPr>
        <p:spPr>
          <a:xfrm>
            <a:off x="5823363" y="2764748"/>
            <a:ext cx="1132041" cy="276999"/>
          </a:xfrm>
          <a:prstGeom prst="rect">
            <a:avLst/>
          </a:prstGeom>
          <a:solidFill>
            <a:srgbClr val="0432FF"/>
          </a:solidFill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10.2/</a:t>
            </a:r>
            <a:r>
              <a:rPr lang="en-US" sz="1200" dirty="0" err="1">
                <a:solidFill>
                  <a:srgbClr val="FFFF00"/>
                </a:solidFill>
              </a:rPr>
              <a:t>Enums.h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4BC78AB-2867-7512-03ED-A77F8442C3F2}"/>
              </a:ext>
            </a:extLst>
          </p:cNvPr>
          <p:cNvSpPr txBox="1"/>
          <p:nvPr/>
        </p:nvSpPr>
        <p:spPr>
          <a:xfrm>
            <a:off x="7010895" y="2764748"/>
            <a:ext cx="1192506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10.2/</a:t>
            </a:r>
            <a:r>
              <a:rPr lang="en-US" sz="1200" dirty="0" err="1">
                <a:solidFill>
                  <a:srgbClr val="FFFF00"/>
                </a:solidFill>
              </a:rPr>
              <a:t>tester.cpp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6B5EA22-08A0-E320-0F9B-2B67DA928DF4}"/>
              </a:ext>
            </a:extLst>
          </p:cNvPr>
          <p:cNvSpPr txBox="1"/>
          <p:nvPr/>
        </p:nvSpPr>
        <p:spPr>
          <a:xfrm>
            <a:off x="7252255" y="1759921"/>
            <a:ext cx="1523174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10.2/</a:t>
            </a:r>
            <a:r>
              <a:rPr lang="en-US" sz="1200" dirty="0" err="1">
                <a:solidFill>
                  <a:srgbClr val="FFFF00"/>
                </a:solidFill>
              </a:rPr>
              <a:t>FootballData.h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0785571-E334-09EA-2EC8-4E9DDBAC5F80}"/>
              </a:ext>
            </a:extLst>
          </p:cNvPr>
          <p:cNvSpPr txBox="1"/>
          <p:nvPr/>
        </p:nvSpPr>
        <p:spPr>
          <a:xfrm>
            <a:off x="7252255" y="2430878"/>
            <a:ext cx="1566006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10.2/</a:t>
            </a:r>
            <a:r>
              <a:rPr lang="en-US" sz="1200" dirty="0" err="1">
                <a:solidFill>
                  <a:srgbClr val="FFFF00"/>
                </a:solidFill>
              </a:rPr>
              <a:t>VollyballStats.h</a:t>
            </a:r>
            <a:endParaRPr lang="en-US" sz="1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0637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D5427-5E58-69CB-6C5D-B2204A0CD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 of “After”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A73C22-E865-DC0E-B95C-D669B8C4C1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b="1" dirty="0"/>
              <a:t>Encapsulated data conversions. </a:t>
            </a:r>
            <a:r>
              <a:rPr lang="en-US" sz="2000" dirty="0"/>
              <a:t>The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FootballData</a:t>
            </a:r>
            <a:r>
              <a:rPr lang="en-US" sz="2000" dirty="0"/>
              <a:t> and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VolleyballData</a:t>
            </a:r>
            <a:r>
              <a:rPr lang="en-US" sz="2000" dirty="0"/>
              <a:t> adapter classes encapsulate data conversions from the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FootballInfo</a:t>
            </a:r>
            <a:r>
              <a:rPr lang="en-US" sz="2000" dirty="0"/>
              <a:t> and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VolleyballStats</a:t>
            </a:r>
            <a:r>
              <a:rPr lang="en-US" sz="2000" dirty="0"/>
              <a:t> classes, respectively. This is the </a:t>
            </a:r>
            <a:r>
              <a:rPr lang="en-US" sz="2000" u="sng" dirty="0"/>
              <a:t>Encapsulate What Varies Principle</a:t>
            </a:r>
            <a:r>
              <a:rPr lang="en-US" sz="2000" dirty="0"/>
              <a:t>.</a:t>
            </a:r>
          </a:p>
          <a:p>
            <a:pPr lvl="3"/>
            <a:endParaRPr lang="en-US" sz="800" dirty="0"/>
          </a:p>
          <a:p>
            <a:r>
              <a:rPr lang="en-US" sz="2000" b="1" dirty="0"/>
              <a:t>Single class responsibility. </a:t>
            </a:r>
            <a:r>
              <a:rPr lang="en-US" sz="2000" dirty="0"/>
              <a:t>Class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AttendanceReport</a:t>
            </a:r>
            <a:r>
              <a:rPr lang="en-US" sz="2000" dirty="0"/>
              <a:t> now has only the responsibility to print the report. It no longer also has data conversion responsibilities. This is the </a:t>
            </a:r>
            <a:r>
              <a:rPr lang="en-US" sz="2000" u="sng" dirty="0"/>
              <a:t>Single Responsibility Principle</a:t>
            </a:r>
            <a:r>
              <a:rPr lang="en-US" sz="2000" dirty="0"/>
              <a:t>. Each of the adapter classes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FootballData</a:t>
            </a:r>
            <a:r>
              <a:rPr lang="en-US" sz="2000" dirty="0"/>
              <a:t> and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VolleyballData</a:t>
            </a:r>
            <a:r>
              <a:rPr lang="en-US" sz="2000" dirty="0"/>
              <a:t> has the single responsibility to convert data.</a:t>
            </a:r>
          </a:p>
          <a:p>
            <a:pPr lvl="3"/>
            <a:endParaRPr lang="en-US" sz="800" dirty="0"/>
          </a:p>
          <a:p>
            <a:r>
              <a:rPr lang="en-US" sz="2000" b="1" dirty="0"/>
              <a:t>Loosely coupled classes. </a:t>
            </a:r>
            <a:r>
              <a:rPr lang="en-US" sz="2000" dirty="0"/>
              <a:t>By applying the </a:t>
            </a:r>
            <a:r>
              <a:rPr lang="en-US" sz="2000" u="sng" dirty="0"/>
              <a:t>Principle of Least Knowledge</a:t>
            </a:r>
            <a:r>
              <a:rPr lang="en-US" sz="2000" dirty="0"/>
              <a:t>, class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AttendanceReport</a:t>
            </a:r>
            <a:r>
              <a:rPr lang="en-US" sz="2000" dirty="0"/>
              <a:t> is loosely coupled with the data classes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FootballInfo</a:t>
            </a:r>
            <a:r>
              <a:rPr lang="en-US" sz="2000" dirty="0"/>
              <a:t> and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VolleyballStats</a:t>
            </a:r>
            <a:r>
              <a:rPr lang="en-US" sz="2000" dirty="0"/>
              <a:t>. We can add new data classes and their adapters without changing class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AttendanceReport</a:t>
            </a:r>
            <a:r>
              <a:rPr lang="en-US" sz="2000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73CECD-BA43-58E4-61FB-2ED9ED28C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23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572598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158A4-F801-CCE7-F06D-BDE85A1AC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Adapter Generic Model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C59A38-A3A8-1F99-8CDF-2CEA91E09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24</a:t>
            </a:fld>
            <a:endParaRPr lang="en-US" altLang="x-none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E0D5C90A-8698-7706-36FC-1EBD85387E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027" y="1234464"/>
            <a:ext cx="4393945" cy="2743170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F3CBBAF-2516-3B92-5290-A5523E7D28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5525452"/>
              </p:ext>
            </p:extLst>
          </p:nvPr>
        </p:nvGraphicFramePr>
        <p:xfrm>
          <a:off x="1411618" y="4067000"/>
          <a:ext cx="6320764" cy="2195019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2468853">
                  <a:extLst>
                    <a:ext uri="{9D8B030D-6E8A-4147-A177-3AD203B41FA5}">
                      <a16:colId xmlns:a16="http://schemas.microsoft.com/office/drawing/2014/main" val="2373261947"/>
                    </a:ext>
                  </a:extLst>
                </a:gridCol>
                <a:gridCol w="3851911">
                  <a:extLst>
                    <a:ext uri="{9D8B030D-6E8A-4147-A177-3AD203B41FA5}">
                      <a16:colId xmlns:a16="http://schemas.microsoft.com/office/drawing/2014/main" val="2531594365"/>
                    </a:ext>
                  </a:extLst>
                </a:gridCol>
              </a:tblGrid>
              <a:tr h="230429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Design pattern</a:t>
                      </a:r>
                      <a:endParaRPr lang="en-US" sz="1200" b="1">
                        <a:solidFill>
                          <a:srgbClr val="96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Applied by the example application</a:t>
                      </a:r>
                      <a:endParaRPr lang="en-US" sz="1200" b="1">
                        <a:solidFill>
                          <a:srgbClr val="96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68761360"/>
                  </a:ext>
                </a:extLst>
              </a:tr>
              <a:tr h="228839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interface </a:t>
                      </a:r>
                      <a:r>
                        <a:rPr lang="en-US" sz="1200" b="1" i="0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Target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interface </a:t>
                      </a:r>
                      <a:r>
                        <a:rPr lang="en-US" sz="1200" b="1" i="0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AttendanceData</a:t>
                      </a:r>
                      <a:endParaRPr lang="en-US" sz="1200" b="1" i="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92787851"/>
                  </a:ext>
                </a:extLst>
              </a:tr>
              <a:tr h="230429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class </a:t>
                      </a:r>
                      <a:r>
                        <a:rPr lang="en-US" sz="1200" b="1" i="0" u="none" strike="noStrike" kern="1200" dirty="0">
                          <a:solidFill>
                            <a:schemeClr val="lt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Adapter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classes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FootballData</a:t>
                      </a:r>
                      <a:r>
                        <a:rPr lang="en-US" sz="1200" dirty="0">
                          <a:effectLst/>
                        </a:rPr>
                        <a:t> and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VolleyballData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8793430"/>
                  </a:ext>
                </a:extLst>
              </a:tr>
              <a:tr h="230429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class </a:t>
                      </a:r>
                      <a:r>
                        <a:rPr lang="en-US" sz="1200" b="1" i="0" u="none" strike="noStrike" kern="1200" dirty="0">
                          <a:solidFill>
                            <a:schemeClr val="lt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Adaptee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class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FootballInfo</a:t>
                      </a:r>
                      <a:r>
                        <a:rPr lang="en-US" sz="1200" dirty="0">
                          <a:effectLst/>
                        </a:rPr>
                        <a:t> and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VolleyballStats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9770493"/>
                  </a:ext>
                </a:extLst>
              </a:tr>
              <a:tr h="282200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function </a:t>
                      </a:r>
                      <a:r>
                        <a:rPr lang="en-US" sz="1200" b="1" i="0" u="none" strike="noStrike" kern="1200" dirty="0">
                          <a:solidFill>
                            <a:schemeClr val="lt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request()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functions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get_venue() </a:t>
                      </a:r>
                      <a:r>
                        <a:rPr lang="en-US" sz="1200" dirty="0">
                          <a:effectLst/>
                        </a:rPr>
                        <a:t>and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get_attendance()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68788475"/>
                  </a:ext>
                </a:extLst>
              </a:tr>
              <a:tr h="992693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function </a:t>
                      </a:r>
                      <a:r>
                        <a:rPr lang="en-US" sz="1200" b="1" i="0" u="none" strike="noStrike" kern="1200" dirty="0" err="1">
                          <a:solidFill>
                            <a:schemeClr val="lt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specific_request</a:t>
                      </a:r>
                      <a:r>
                        <a:rPr lang="en-US" sz="1200" b="1" i="0" u="none" strike="noStrike" kern="1200" dirty="0">
                          <a:solidFill>
                            <a:schemeClr val="lt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()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FootballInfo::</a:t>
                      </a:r>
                      <a:r>
                        <a:rPr lang="en-US" sz="1200" b="1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get_info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().first</a:t>
                      </a:r>
                    </a:p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FootballInfo::</a:t>
                      </a:r>
                      <a:r>
                        <a:rPr lang="en-US" sz="1200" b="1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get_info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().second</a:t>
                      </a:r>
                    </a:p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VolleyballStats::</a:t>
                      </a:r>
                      <a:r>
                        <a:rPr lang="en-US" sz="1200" b="1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get_stats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().venue</a:t>
                      </a:r>
                    </a:p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VolleyballStats::</a:t>
                      </a:r>
                      <a:r>
                        <a:rPr lang="en-US" sz="1200" b="1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get_state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().attendance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900946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66877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7A962-5861-957C-E85A-08B160A43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Alternative Adapter Model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E75D3F-7298-BE1E-EB1F-A3D6C5895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25</a:t>
            </a:fld>
            <a:endParaRPr lang="en-US" altLang="x-none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1B1043BE-3245-9875-5230-6B5E6CFD79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84" y="1234464"/>
            <a:ext cx="5852096" cy="360879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BEBA238-E639-E3CD-285F-ADCA62F28B45}"/>
              </a:ext>
            </a:extLst>
          </p:cNvPr>
          <p:cNvSpPr txBox="1"/>
          <p:nvPr/>
        </p:nvSpPr>
        <p:spPr>
          <a:xfrm>
            <a:off x="1554514" y="4833186"/>
            <a:ext cx="3291803" cy="12618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432FF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432FF"/>
                </a:solidFill>
              </a:rPr>
              <a:t>Use </a:t>
            </a:r>
            <a:r>
              <a:rPr lang="en-US" sz="1200" u="sng" dirty="0">
                <a:solidFill>
                  <a:srgbClr val="0432FF"/>
                </a:solidFill>
              </a:rPr>
              <a:t>multiple inheritance</a:t>
            </a:r>
            <a:r>
              <a:rPr lang="en-US" sz="1200" dirty="0">
                <a:solidFill>
                  <a:srgbClr val="0432FF"/>
                </a:solidFill>
              </a:rPr>
              <a:t>.</a:t>
            </a:r>
          </a:p>
          <a:p>
            <a:endParaRPr lang="en-US" sz="800" dirty="0">
              <a:solidFill>
                <a:srgbClr val="0432FF"/>
              </a:solidFill>
            </a:endParaRPr>
          </a:p>
          <a:p>
            <a:r>
              <a:rPr lang="en-US" sz="1200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FootballData</a:t>
            </a:r>
            <a:r>
              <a:rPr lang="en-US" sz="1200" dirty="0">
                <a:solidFill>
                  <a:srgbClr val="0432FF"/>
                </a:solidFill>
              </a:rPr>
              <a:t> inherits from both </a:t>
            </a:r>
            <a:r>
              <a:rPr lang="en-US" sz="1200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AttendanceData</a:t>
            </a:r>
            <a:r>
              <a:rPr lang="en-US" sz="1200" dirty="0">
                <a:solidFill>
                  <a:srgbClr val="0432FF"/>
                </a:solidFill>
              </a:rPr>
              <a:t> and </a:t>
            </a:r>
            <a:r>
              <a:rPr lang="en-US" sz="1200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FootballInfo.</a:t>
            </a:r>
          </a:p>
          <a:p>
            <a:endParaRPr lang="en-US" sz="800" b="1" dirty="0">
              <a:solidFill>
                <a:srgbClr val="0432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VolleyballData</a:t>
            </a:r>
            <a:r>
              <a:rPr lang="en-US" sz="1200" dirty="0">
                <a:solidFill>
                  <a:srgbClr val="0432FF"/>
                </a:solidFill>
              </a:rPr>
              <a:t> inherits from both </a:t>
            </a:r>
            <a:r>
              <a:rPr lang="en-US" sz="1200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AttendanceData</a:t>
            </a:r>
            <a:r>
              <a:rPr lang="en-US" sz="1200" dirty="0">
                <a:solidFill>
                  <a:srgbClr val="0432FF"/>
                </a:solidFill>
              </a:rPr>
              <a:t> and </a:t>
            </a:r>
            <a:r>
              <a:rPr lang="en-US" sz="1200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VolleyballStats</a:t>
            </a:r>
            <a:r>
              <a:rPr lang="en-US" sz="1200" dirty="0">
                <a:solidFill>
                  <a:srgbClr val="0432FF"/>
                </a:solidFill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06890A-5602-C943-B800-A60A62A8B66F}"/>
              </a:ext>
            </a:extLst>
          </p:cNvPr>
          <p:cNvSpPr txBox="1"/>
          <p:nvPr/>
        </p:nvSpPr>
        <p:spPr>
          <a:xfrm>
            <a:off x="5120634" y="1421475"/>
            <a:ext cx="1754006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10.3/</a:t>
            </a:r>
            <a:r>
              <a:rPr lang="en-US" sz="1200" dirty="0" err="1">
                <a:solidFill>
                  <a:srgbClr val="FFFF00"/>
                </a:solidFill>
              </a:rPr>
              <a:t>AttendanceData.h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CC5604-A3D0-9BA3-3C40-4A7668ED8BED}"/>
              </a:ext>
            </a:extLst>
          </p:cNvPr>
          <p:cNvSpPr txBox="1"/>
          <p:nvPr/>
        </p:nvSpPr>
        <p:spPr>
          <a:xfrm>
            <a:off x="5120634" y="1759922"/>
            <a:ext cx="1890261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10.3/</a:t>
            </a:r>
            <a:r>
              <a:rPr lang="en-US" sz="1200" dirty="0" err="1">
                <a:solidFill>
                  <a:srgbClr val="FFFF00"/>
                </a:solidFill>
              </a:rPr>
              <a:t>AttendanceReport.h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EBCB2C5-6364-342C-8741-87DE22CC0802}"/>
              </a:ext>
            </a:extLst>
          </p:cNvPr>
          <p:cNvSpPr txBox="1"/>
          <p:nvPr/>
        </p:nvSpPr>
        <p:spPr>
          <a:xfrm>
            <a:off x="5120634" y="2104306"/>
            <a:ext cx="2052165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10.3/</a:t>
            </a:r>
            <a:r>
              <a:rPr lang="en-US" sz="1200" dirty="0" err="1">
                <a:solidFill>
                  <a:srgbClr val="FFFF00"/>
                </a:solidFill>
              </a:rPr>
              <a:t>AttendanceReport.cpp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DE07BD-C218-C410-39BE-4ACD089420E3}"/>
              </a:ext>
            </a:extLst>
          </p:cNvPr>
          <p:cNvSpPr txBox="1"/>
          <p:nvPr/>
        </p:nvSpPr>
        <p:spPr>
          <a:xfrm>
            <a:off x="7252255" y="2104306"/>
            <a:ext cx="1566006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10.3/</a:t>
            </a:r>
            <a:r>
              <a:rPr lang="en-US" sz="1200" dirty="0" err="1">
                <a:solidFill>
                  <a:srgbClr val="FFFF00"/>
                </a:solidFill>
              </a:rPr>
              <a:t>VollyballStats.h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45EC61E-73F5-2B6E-76A0-D9F4DD02BF01}"/>
              </a:ext>
            </a:extLst>
          </p:cNvPr>
          <p:cNvSpPr txBox="1"/>
          <p:nvPr/>
        </p:nvSpPr>
        <p:spPr>
          <a:xfrm>
            <a:off x="7252255" y="1417342"/>
            <a:ext cx="1455848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10.3/</a:t>
            </a:r>
            <a:r>
              <a:rPr lang="en-US" sz="1200" dirty="0" err="1">
                <a:solidFill>
                  <a:srgbClr val="FFFF00"/>
                </a:solidFill>
              </a:rPr>
              <a:t>FootballInfo.h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5AF2552-D0E9-3099-3E57-010BACB2BF10}"/>
              </a:ext>
            </a:extLst>
          </p:cNvPr>
          <p:cNvSpPr txBox="1"/>
          <p:nvPr/>
        </p:nvSpPr>
        <p:spPr>
          <a:xfrm>
            <a:off x="5120634" y="2428884"/>
            <a:ext cx="1564852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10.3/</a:t>
            </a:r>
            <a:r>
              <a:rPr lang="en-US" sz="1200" dirty="0" err="1">
                <a:solidFill>
                  <a:srgbClr val="FFFF00"/>
                </a:solidFill>
              </a:rPr>
              <a:t>BaseballData.h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FF6536-6C36-A7BE-0334-DA94D4DE705B}"/>
              </a:ext>
            </a:extLst>
          </p:cNvPr>
          <p:cNvSpPr txBox="1"/>
          <p:nvPr/>
        </p:nvSpPr>
        <p:spPr>
          <a:xfrm>
            <a:off x="5823363" y="2764748"/>
            <a:ext cx="1132041" cy="276999"/>
          </a:xfrm>
          <a:prstGeom prst="rect">
            <a:avLst/>
          </a:prstGeom>
          <a:solidFill>
            <a:srgbClr val="0432FF"/>
          </a:solidFill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10.3/</a:t>
            </a:r>
            <a:r>
              <a:rPr lang="en-US" sz="1200" dirty="0" err="1">
                <a:solidFill>
                  <a:srgbClr val="FFFF00"/>
                </a:solidFill>
              </a:rPr>
              <a:t>Enums.h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BF007E7-A0FB-6FD2-FC91-1351637E0E05}"/>
              </a:ext>
            </a:extLst>
          </p:cNvPr>
          <p:cNvSpPr txBox="1"/>
          <p:nvPr/>
        </p:nvSpPr>
        <p:spPr>
          <a:xfrm>
            <a:off x="7010895" y="2764748"/>
            <a:ext cx="1192506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10.3/</a:t>
            </a:r>
            <a:r>
              <a:rPr lang="en-US" sz="1200" dirty="0" err="1">
                <a:solidFill>
                  <a:srgbClr val="FFFF00"/>
                </a:solidFill>
              </a:rPr>
              <a:t>tester.cpp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E9C57C0-8F98-DB28-A24E-11292AAD8AB2}"/>
              </a:ext>
            </a:extLst>
          </p:cNvPr>
          <p:cNvSpPr txBox="1"/>
          <p:nvPr/>
        </p:nvSpPr>
        <p:spPr>
          <a:xfrm>
            <a:off x="7252255" y="1759921"/>
            <a:ext cx="1523174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10.3/</a:t>
            </a:r>
            <a:r>
              <a:rPr lang="en-US" sz="1200" dirty="0" err="1">
                <a:solidFill>
                  <a:srgbClr val="FFFF00"/>
                </a:solidFill>
              </a:rPr>
              <a:t>FootballData.h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65ED024-C50A-F74C-C992-6F15AFE3E217}"/>
              </a:ext>
            </a:extLst>
          </p:cNvPr>
          <p:cNvSpPr txBox="1"/>
          <p:nvPr/>
        </p:nvSpPr>
        <p:spPr>
          <a:xfrm>
            <a:off x="7252255" y="2430878"/>
            <a:ext cx="1566006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10.3/</a:t>
            </a:r>
            <a:r>
              <a:rPr lang="en-US" sz="1200" dirty="0" err="1">
                <a:solidFill>
                  <a:srgbClr val="FFFF00"/>
                </a:solidFill>
              </a:rPr>
              <a:t>VollyballStats.h</a:t>
            </a:r>
            <a:endParaRPr lang="en-US" sz="1200" dirty="0">
              <a:solidFill>
                <a:srgbClr val="FFFF00"/>
              </a:solidFill>
            </a:endParaRPr>
          </a:p>
        </p:txBody>
      </p:sp>
      <p:pic>
        <p:nvPicPr>
          <p:cNvPr id="20" name="Picture 19" descr="A yellow hand with thumb up&#10;&#10;Description automatically generated">
            <a:extLst>
              <a:ext uri="{FF2B5EF4-FFF2-40B4-BE49-F238E27FC236}">
                <a16:creationId xmlns:a16="http://schemas.microsoft.com/office/drawing/2014/main" id="{005EC9C8-4184-661F-DF9B-A99C8E28C3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84" y="5077014"/>
            <a:ext cx="868371" cy="82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0511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4FDD5-0EF4-6BDC-EC17-2C4557AB5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Alternative Adapter Generic Model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6AC7B7-FAD6-4F18-DF40-D4A948BFC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26</a:t>
            </a:fld>
            <a:endParaRPr lang="en-US" altLang="x-none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EF7F3A31-0796-5CF9-C60A-71D1C5D2D8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440" y="1325903"/>
            <a:ext cx="4605119" cy="2011658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0B779B8-8F00-936A-F86B-24ABFD8334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9069523"/>
              </p:ext>
            </p:extLst>
          </p:nvPr>
        </p:nvGraphicFramePr>
        <p:xfrm>
          <a:off x="1411617" y="3703317"/>
          <a:ext cx="6320764" cy="2195019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2468853">
                  <a:extLst>
                    <a:ext uri="{9D8B030D-6E8A-4147-A177-3AD203B41FA5}">
                      <a16:colId xmlns:a16="http://schemas.microsoft.com/office/drawing/2014/main" val="2373261947"/>
                    </a:ext>
                  </a:extLst>
                </a:gridCol>
                <a:gridCol w="3851911">
                  <a:extLst>
                    <a:ext uri="{9D8B030D-6E8A-4147-A177-3AD203B41FA5}">
                      <a16:colId xmlns:a16="http://schemas.microsoft.com/office/drawing/2014/main" val="2531594365"/>
                    </a:ext>
                  </a:extLst>
                </a:gridCol>
              </a:tblGrid>
              <a:tr h="230429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Design pattern</a:t>
                      </a:r>
                      <a:endParaRPr lang="en-US" sz="1200" b="1">
                        <a:solidFill>
                          <a:srgbClr val="96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Applied by the example application</a:t>
                      </a:r>
                      <a:endParaRPr lang="en-US" sz="1200" b="1">
                        <a:solidFill>
                          <a:srgbClr val="96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68761360"/>
                  </a:ext>
                </a:extLst>
              </a:tr>
              <a:tr h="228839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interface </a:t>
                      </a:r>
                      <a:r>
                        <a:rPr lang="en-US" sz="1200" b="1" i="0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Target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interface </a:t>
                      </a:r>
                      <a:r>
                        <a:rPr lang="en-US" sz="1200" b="1" i="0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AttendanceData</a:t>
                      </a:r>
                      <a:endParaRPr lang="en-US" sz="1200" b="1" i="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92787851"/>
                  </a:ext>
                </a:extLst>
              </a:tr>
              <a:tr h="230429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class </a:t>
                      </a:r>
                      <a:r>
                        <a:rPr lang="en-US" sz="1200" b="1" i="0" u="none" strike="noStrike" kern="1200" dirty="0">
                          <a:solidFill>
                            <a:schemeClr val="lt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Adapter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classes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FootballData</a:t>
                      </a:r>
                      <a:r>
                        <a:rPr lang="en-US" sz="1200" dirty="0">
                          <a:effectLst/>
                        </a:rPr>
                        <a:t> and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VolleyballData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8793430"/>
                  </a:ext>
                </a:extLst>
              </a:tr>
              <a:tr h="230429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class </a:t>
                      </a:r>
                      <a:r>
                        <a:rPr lang="en-US" sz="1200" b="1" i="0" u="none" strike="noStrike" kern="1200" dirty="0">
                          <a:solidFill>
                            <a:schemeClr val="lt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Adaptee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class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FootballInfo</a:t>
                      </a:r>
                      <a:r>
                        <a:rPr lang="en-US" sz="1200" dirty="0">
                          <a:effectLst/>
                        </a:rPr>
                        <a:t> and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VolleyballStats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9770493"/>
                  </a:ext>
                </a:extLst>
              </a:tr>
              <a:tr h="282200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function </a:t>
                      </a:r>
                      <a:r>
                        <a:rPr lang="en-US" sz="1200" b="1" i="0" u="none" strike="noStrike" kern="1200" dirty="0">
                          <a:solidFill>
                            <a:schemeClr val="lt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request()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functions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get_venue() </a:t>
                      </a:r>
                      <a:r>
                        <a:rPr lang="en-US" sz="1200" dirty="0">
                          <a:effectLst/>
                        </a:rPr>
                        <a:t>and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get_attendance()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68788475"/>
                  </a:ext>
                </a:extLst>
              </a:tr>
              <a:tr h="992693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function </a:t>
                      </a:r>
                      <a:r>
                        <a:rPr lang="en-US" sz="1200" b="1" i="0" u="none" strike="noStrike" kern="1200" dirty="0" err="1">
                          <a:solidFill>
                            <a:schemeClr val="lt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specific_request</a:t>
                      </a:r>
                      <a:r>
                        <a:rPr lang="en-US" sz="1200" b="1" i="0" u="none" strike="noStrike" kern="1200" dirty="0">
                          <a:solidFill>
                            <a:schemeClr val="lt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()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FootballInfo::</a:t>
                      </a:r>
                      <a:r>
                        <a:rPr lang="en-US" sz="1200" b="1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get_info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().first</a:t>
                      </a:r>
                    </a:p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FootballInfo::</a:t>
                      </a:r>
                      <a:r>
                        <a:rPr lang="en-US" sz="1200" b="1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get_info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().second</a:t>
                      </a:r>
                    </a:p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VolleyballStats::</a:t>
                      </a:r>
                      <a:r>
                        <a:rPr lang="en-US" sz="1200" b="1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get_stats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().venue</a:t>
                      </a:r>
                    </a:p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VolleyballStats::</a:t>
                      </a:r>
                      <a:r>
                        <a:rPr lang="en-US" sz="1200" b="1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get_state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().attendance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900946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22785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62D4E-0F6F-C0AA-B764-216E08258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 Adapter vs. Class Adapter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65CEB-CCAC-E432-5AFE-FF12A7B2BB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first version of the Adapter Design Pattern is an </a:t>
            </a:r>
            <a:r>
              <a:rPr lang="en-US" u="sng" dirty="0"/>
              <a:t>object adapter</a:t>
            </a:r>
            <a:r>
              <a:rPr lang="en-US" dirty="0"/>
              <a:t>.</a:t>
            </a:r>
          </a:p>
          <a:p>
            <a:pPr lvl="4"/>
            <a:endParaRPr lang="en-US" dirty="0"/>
          </a:p>
          <a:p>
            <a:pPr lvl="1"/>
            <a:r>
              <a:rPr lang="en-US" dirty="0"/>
              <a:t>If several adaptee </a:t>
            </a:r>
            <a:br>
              <a:rPr lang="en-US" dirty="0"/>
            </a:br>
            <a:r>
              <a:rPr lang="en-US" dirty="0"/>
              <a:t>classes have the </a:t>
            </a:r>
            <a:br>
              <a:rPr lang="en-US" dirty="0"/>
            </a:br>
            <a:r>
              <a:rPr lang="en-US" dirty="0"/>
              <a:t>same interface, </a:t>
            </a:r>
            <a:br>
              <a:rPr lang="en-US" dirty="0"/>
            </a:br>
            <a:r>
              <a:rPr lang="en-US" dirty="0"/>
              <a:t>multiple instances </a:t>
            </a:r>
            <a:br>
              <a:rPr lang="en-US" dirty="0"/>
            </a:br>
            <a:r>
              <a:rPr lang="en-US" dirty="0"/>
              <a:t>of the same object </a:t>
            </a:r>
            <a:br>
              <a:rPr lang="en-US" dirty="0"/>
            </a:br>
            <a:r>
              <a:rPr lang="en-US" dirty="0"/>
              <a:t>adapter can each </a:t>
            </a:r>
            <a:br>
              <a:rPr lang="en-US" dirty="0"/>
            </a:br>
            <a:r>
              <a:rPr lang="en-US" dirty="0"/>
              <a:t>wrap an adaptee. </a:t>
            </a:r>
          </a:p>
          <a:p>
            <a:pPr lvl="1"/>
            <a:r>
              <a:rPr lang="en-US" dirty="0"/>
              <a:t>Because it aggregates the adaptee class, an object adapter also wraps any adaptee subclasses.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B3C683-049B-B64C-9254-071C8EE3A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27</a:t>
            </a:fld>
            <a:endParaRPr lang="en-US" altLang="x-none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A49F4797-C2A3-9A58-54CB-0C38669FD2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122" y="2057415"/>
            <a:ext cx="4393945" cy="274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555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1DAD3-7DE9-F06D-C206-5CA689CDF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 Adapter vs. Class Adapter</a:t>
            </a:r>
            <a:r>
              <a:rPr lang="en-US" i="1" dirty="0"/>
              <a:t>, cont’d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FB8157-85FB-EC08-53AA-FC1EC2FA6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953000"/>
          </a:xfrm>
        </p:spPr>
        <p:txBody>
          <a:bodyPr/>
          <a:lstStyle/>
          <a:p>
            <a:r>
              <a:rPr lang="en-US" dirty="0"/>
              <a:t>The second version using multiple inheritance is a </a:t>
            </a:r>
            <a:r>
              <a:rPr lang="en-US" u="sng" dirty="0"/>
              <a:t>class adapter</a:t>
            </a:r>
            <a:r>
              <a:rPr lang="en-US" dirty="0"/>
              <a:t>.</a:t>
            </a:r>
          </a:p>
          <a:p>
            <a:pPr lvl="4"/>
            <a:endParaRPr lang="en-US" dirty="0"/>
          </a:p>
          <a:p>
            <a:pPr lvl="1"/>
            <a:r>
              <a:rPr lang="en-US" dirty="0"/>
              <a:t>The client doesn’t </a:t>
            </a:r>
            <a:br>
              <a:rPr lang="en-US" dirty="0"/>
            </a:br>
            <a:r>
              <a:rPr lang="en-US" dirty="0"/>
              <a:t>have to know about </a:t>
            </a:r>
            <a:br>
              <a:rPr lang="en-US" dirty="0"/>
            </a:br>
            <a:r>
              <a:rPr lang="en-US" dirty="0"/>
              <a:t>the adaptee class </a:t>
            </a:r>
            <a:br>
              <a:rPr lang="en-US" dirty="0"/>
            </a:br>
            <a:r>
              <a:rPr lang="en-US" dirty="0"/>
              <a:t>(loose coupling).</a:t>
            </a:r>
          </a:p>
          <a:p>
            <a:pPr lvl="1"/>
            <a:r>
              <a:rPr lang="en-US" dirty="0"/>
              <a:t>Because it uses inheritance, a class adapter can override an adaptee’s methods.</a:t>
            </a:r>
          </a:p>
          <a:p>
            <a:pPr lvl="4"/>
            <a:endParaRPr lang="en-US" dirty="0"/>
          </a:p>
          <a:p>
            <a:r>
              <a:rPr lang="en-US" dirty="0"/>
              <a:t>Often, it doesn’t matter which model you use.</a:t>
            </a:r>
          </a:p>
          <a:p>
            <a:pPr lvl="1"/>
            <a:r>
              <a:rPr lang="en-US" dirty="0"/>
              <a:t>Use whichever one is more convenient for you to program.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4B80A9-C025-4D69-4B26-6E5115D9F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28</a:t>
            </a:fld>
            <a:endParaRPr lang="en-US" altLang="x-none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AF8D4F2A-91F6-ADDF-13B6-7B88D79EFC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244" y="1783098"/>
            <a:ext cx="4605119" cy="2011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171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44DA9-92B0-D7C5-82A6-AC76498D9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131FB7-9FEB-8D76-6C44-99CC462D8D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7E6B04-85AE-44AF-F054-6B47FF715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29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586780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TextBox 202">
            <a:extLst>
              <a:ext uri="{FF2B5EF4-FFF2-40B4-BE49-F238E27FC236}">
                <a16:creationId xmlns:a16="http://schemas.microsoft.com/office/drawing/2014/main" id="{7FE6B80C-EF5C-6BD8-E069-2040B5B2BCBD}"/>
              </a:ext>
            </a:extLst>
          </p:cNvPr>
          <p:cNvSpPr txBox="1"/>
          <p:nvPr/>
        </p:nvSpPr>
        <p:spPr>
          <a:xfrm>
            <a:off x="1021798" y="3773911"/>
            <a:ext cx="4281714" cy="584775"/>
          </a:xfrm>
          <a:prstGeom prst="rect">
            <a:avLst/>
          </a:prstGeom>
          <a:solidFill>
            <a:schemeClr val="bg1">
              <a:lumMod val="95000"/>
              <a:alpha val="50196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Each superclass and its subclasses together implement the </a:t>
            </a:r>
            <a:r>
              <a:rPr lang="en-US" u="sng" dirty="0"/>
              <a:t>Strategy Design Pattern</a:t>
            </a:r>
            <a:r>
              <a:rPr lang="en-US" dirty="0"/>
              <a:t>.</a:t>
            </a:r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ACF7A160-6B69-4F2A-FE81-307D16B0D26B}"/>
              </a:ext>
            </a:extLst>
          </p:cNvPr>
          <p:cNvSpPr txBox="1"/>
          <p:nvPr/>
        </p:nvSpPr>
        <p:spPr>
          <a:xfrm>
            <a:off x="2237452" y="4590000"/>
            <a:ext cx="5849019" cy="13234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Superclass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ChoiceAlgorithm’s</a:t>
            </a:r>
            <a:r>
              <a:rPr lang="en-US" dirty="0"/>
              <a:t> member function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choose()</a:t>
            </a:r>
            <a:r>
              <a:rPr lang="en-US" dirty="0"/>
              <a:t> implements the </a:t>
            </a:r>
            <a:r>
              <a:rPr lang="en-US" u="sng" dirty="0"/>
              <a:t>Template Method Design Pattern</a:t>
            </a:r>
            <a:r>
              <a:rPr lang="en-US" dirty="0"/>
              <a:t>:</a:t>
            </a:r>
          </a:p>
          <a:p>
            <a:pPr marL="257175" indent="-257175">
              <a:buAutoNum type="arabicParenBoth"/>
            </a:pPr>
            <a:r>
              <a:rPr lang="en-US" dirty="0"/>
              <a:t>Predict the opponent’s choice.</a:t>
            </a:r>
          </a:p>
          <a:p>
            <a:pPr marL="257175" indent="-257175">
              <a:buAutoNum type="arabicParenBoth"/>
            </a:pPr>
            <a:r>
              <a:rPr lang="en-US" dirty="0"/>
              <a:t>Decide what choice to make.</a:t>
            </a:r>
          </a:p>
          <a:p>
            <a:pPr marL="257175" indent="-257175">
              <a:buAutoNum type="arabicParenBoth"/>
            </a:pPr>
            <a:r>
              <a:rPr lang="en-US" dirty="0"/>
              <a:t>Return the choice.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5444F0A-25FA-C82B-FB5B-4F48106698BF}"/>
              </a:ext>
            </a:extLst>
          </p:cNvPr>
          <p:cNvGrpSpPr/>
          <p:nvPr/>
        </p:nvGrpSpPr>
        <p:grpSpPr>
          <a:xfrm>
            <a:off x="1001245" y="2009992"/>
            <a:ext cx="1292491" cy="789056"/>
            <a:chOff x="1001245" y="2213715"/>
            <a:chExt cx="1292491" cy="78905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C2474D3-DB02-BCD5-31BA-CA9B114AD429}"/>
                </a:ext>
              </a:extLst>
            </p:cNvPr>
            <p:cNvSpPr txBox="1"/>
            <p:nvPr/>
          </p:nvSpPr>
          <p:spPr>
            <a:xfrm>
              <a:off x="1001245" y="2213715"/>
              <a:ext cx="686406" cy="276999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rgbClr val="0070C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rgbClr val="0070C0"/>
                  </a:solidFill>
                </a:rPr>
                <a:t>Display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44EC29C-DD02-2612-C9C3-3216FC89C455}"/>
                </a:ext>
              </a:extLst>
            </p:cNvPr>
            <p:cNvSpPr txBox="1"/>
            <p:nvPr/>
          </p:nvSpPr>
          <p:spPr>
            <a:xfrm>
              <a:off x="1324625" y="2725772"/>
              <a:ext cx="969111" cy="276999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err="1"/>
                <a:t>TextDisplay</a:t>
              </a:r>
              <a:endParaRPr lang="en-US" sz="1200" dirty="0"/>
            </a:p>
          </p:txBody>
        </p:sp>
        <p:sp>
          <p:nvSpPr>
            <p:cNvPr id="116" name="Triangle 115">
              <a:extLst>
                <a:ext uri="{FF2B5EF4-FFF2-40B4-BE49-F238E27FC236}">
                  <a16:creationId xmlns:a16="http://schemas.microsoft.com/office/drawing/2014/main" id="{6F3E01E6-BA56-38DF-4790-528929B609C9}"/>
                </a:ext>
              </a:extLst>
            </p:cNvPr>
            <p:cNvSpPr/>
            <p:nvPr/>
          </p:nvSpPr>
          <p:spPr>
            <a:xfrm>
              <a:off x="1010833" y="2490412"/>
              <a:ext cx="169682" cy="138168"/>
            </a:xfrm>
            <a:prstGeom prst="triangl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cxnSp>
          <p:nvCxnSpPr>
            <p:cNvPr id="126" name="Elbow Connector 125">
              <a:extLst>
                <a:ext uri="{FF2B5EF4-FFF2-40B4-BE49-F238E27FC236}">
                  <a16:creationId xmlns:a16="http://schemas.microsoft.com/office/drawing/2014/main" id="{E78571E1-6063-CAD2-CDAF-F42EED998D45}"/>
                </a:ext>
              </a:extLst>
            </p:cNvPr>
            <p:cNvCxnSpPr>
              <a:stCxn id="27" idx="1"/>
              <a:endCxn id="116" idx="3"/>
            </p:cNvCxnSpPr>
            <p:nvPr/>
          </p:nvCxnSpPr>
          <p:spPr>
            <a:xfrm rot="10800000">
              <a:off x="1095675" y="2628580"/>
              <a:ext cx="228951" cy="235692"/>
            </a:xfrm>
            <a:prstGeom prst="bentConnector2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7" name="Straight Connector 166">
            <a:extLst>
              <a:ext uri="{FF2B5EF4-FFF2-40B4-BE49-F238E27FC236}">
                <a16:creationId xmlns:a16="http://schemas.microsoft.com/office/drawing/2014/main" id="{26985F62-13A7-4A89-2AD3-E8FB9BC9E4F3}"/>
              </a:ext>
            </a:extLst>
          </p:cNvPr>
          <p:cNvCxnSpPr>
            <a:cxnSpLocks/>
            <a:stCxn id="164" idx="1"/>
            <a:endCxn id="26" idx="3"/>
          </p:cNvCxnSpPr>
          <p:nvPr/>
        </p:nvCxnSpPr>
        <p:spPr>
          <a:xfrm flipH="1">
            <a:off x="1687651" y="2144143"/>
            <a:ext cx="1153230" cy="434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id="{2B816664-E5ED-1B40-63C5-27B2CD3848E3}"/>
              </a:ext>
            </a:extLst>
          </p:cNvPr>
          <p:cNvCxnSpPr>
            <a:stCxn id="165" idx="3"/>
            <a:endCxn id="4" idx="1"/>
          </p:cNvCxnSpPr>
          <p:nvPr/>
        </p:nvCxnSpPr>
        <p:spPr>
          <a:xfrm>
            <a:off x="4160330" y="2144143"/>
            <a:ext cx="329212" cy="3716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0D4C90EE-1E5A-A82F-C350-1105FF8D961D}"/>
              </a:ext>
            </a:extLst>
          </p:cNvPr>
          <p:cNvGrpSpPr/>
          <p:nvPr/>
        </p:nvGrpSpPr>
        <p:grpSpPr>
          <a:xfrm>
            <a:off x="4489542" y="2009359"/>
            <a:ext cx="1205227" cy="1360360"/>
            <a:chOff x="4017491" y="1927621"/>
            <a:chExt cx="1205227" cy="136036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0B29FA3-EC9D-75B3-67F1-F17F1AEE35EA}"/>
                </a:ext>
              </a:extLst>
            </p:cNvPr>
            <p:cNvSpPr txBox="1"/>
            <p:nvPr/>
          </p:nvSpPr>
          <p:spPr>
            <a:xfrm>
              <a:off x="4017491" y="1927621"/>
              <a:ext cx="619080" cy="276999"/>
            </a:xfrm>
            <a:prstGeom prst="rect">
              <a:avLst/>
            </a:prstGeom>
            <a:solidFill>
              <a:srgbClr val="FDD8FC"/>
            </a:solidFill>
            <a:ln w="38100">
              <a:solidFill>
                <a:srgbClr val="7030A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rgbClr val="7030A0"/>
                  </a:solidFill>
                </a:rPr>
                <a:t>Player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E76CFC2-3852-1164-BF0B-29539C568B36}"/>
                </a:ext>
              </a:extLst>
            </p:cNvPr>
            <p:cNvSpPr txBox="1"/>
            <p:nvPr/>
          </p:nvSpPr>
          <p:spPr>
            <a:xfrm>
              <a:off x="4544327" y="2440311"/>
              <a:ext cx="678391" cy="276999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Human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9F5DE44-7CE8-9E50-19A5-95D2894EDDC9}"/>
                </a:ext>
              </a:extLst>
            </p:cNvPr>
            <p:cNvSpPr txBox="1"/>
            <p:nvPr/>
          </p:nvSpPr>
          <p:spPr>
            <a:xfrm>
              <a:off x="4341301" y="3010982"/>
              <a:ext cx="857927" cy="276999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Computer</a:t>
              </a:r>
            </a:p>
          </p:txBody>
        </p:sp>
        <p:sp>
          <p:nvSpPr>
            <p:cNvPr id="139" name="Triangle 138">
              <a:extLst>
                <a:ext uri="{FF2B5EF4-FFF2-40B4-BE49-F238E27FC236}">
                  <a16:creationId xmlns:a16="http://schemas.microsoft.com/office/drawing/2014/main" id="{6B0CC987-7113-796B-A428-BF4BB3B8ED4A}"/>
                </a:ext>
              </a:extLst>
            </p:cNvPr>
            <p:cNvSpPr/>
            <p:nvPr/>
          </p:nvSpPr>
          <p:spPr>
            <a:xfrm>
              <a:off x="4017491" y="2206749"/>
              <a:ext cx="169682" cy="138168"/>
            </a:xfrm>
            <a:prstGeom prst="triangl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cxnSp>
          <p:nvCxnSpPr>
            <p:cNvPr id="147" name="Elbow Connector 146">
              <a:extLst>
                <a:ext uri="{FF2B5EF4-FFF2-40B4-BE49-F238E27FC236}">
                  <a16:creationId xmlns:a16="http://schemas.microsoft.com/office/drawing/2014/main" id="{99BE9CBF-BA6F-F170-8614-9FDAAB99192D}"/>
                </a:ext>
              </a:extLst>
            </p:cNvPr>
            <p:cNvCxnSpPr>
              <a:stCxn id="139" idx="3"/>
              <a:endCxn id="5" idx="1"/>
            </p:cNvCxnSpPr>
            <p:nvPr/>
          </p:nvCxnSpPr>
          <p:spPr>
            <a:xfrm rot="16200000" flipH="1">
              <a:off x="4206382" y="2240866"/>
              <a:ext cx="233894" cy="441995"/>
            </a:xfrm>
            <a:prstGeom prst="bentConnector2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Elbow Connector 148">
              <a:extLst>
                <a:ext uri="{FF2B5EF4-FFF2-40B4-BE49-F238E27FC236}">
                  <a16:creationId xmlns:a16="http://schemas.microsoft.com/office/drawing/2014/main" id="{A1FD83DD-6E8D-0A03-F953-8044C082E781}"/>
                </a:ext>
              </a:extLst>
            </p:cNvPr>
            <p:cNvCxnSpPr>
              <a:stCxn id="139" idx="3"/>
              <a:endCxn id="6" idx="1"/>
            </p:cNvCxnSpPr>
            <p:nvPr/>
          </p:nvCxnSpPr>
          <p:spPr>
            <a:xfrm rot="16200000" flipH="1">
              <a:off x="3819534" y="2627714"/>
              <a:ext cx="804565" cy="238969"/>
            </a:xfrm>
            <a:prstGeom prst="bentConnector2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8" name="Diamond 177">
              <a:extLst>
                <a:ext uri="{FF2B5EF4-FFF2-40B4-BE49-F238E27FC236}">
                  <a16:creationId xmlns:a16="http://schemas.microsoft.com/office/drawing/2014/main" id="{AE10BC49-E612-BA6D-D2DB-B31E5EEA8344}"/>
                </a:ext>
              </a:extLst>
            </p:cNvPr>
            <p:cNvSpPr/>
            <p:nvPr/>
          </p:nvSpPr>
          <p:spPr>
            <a:xfrm>
              <a:off x="4660011" y="1995730"/>
              <a:ext cx="171450" cy="133350"/>
            </a:xfrm>
            <a:prstGeom prst="diamond">
              <a:avLst/>
            </a:prstGeom>
            <a:solidFill>
              <a:srgbClr val="7030A0"/>
            </a:solidFill>
            <a:ln w="12700">
              <a:solidFill>
                <a:srgbClr val="7030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cxnSp>
        <p:nvCxnSpPr>
          <p:cNvPr id="180" name="Straight Connector 179">
            <a:extLst>
              <a:ext uri="{FF2B5EF4-FFF2-40B4-BE49-F238E27FC236}">
                <a16:creationId xmlns:a16="http://schemas.microsoft.com/office/drawing/2014/main" id="{0ADC6374-2DE1-73E8-3C1A-4404C33236AA}"/>
              </a:ext>
            </a:extLst>
          </p:cNvPr>
          <p:cNvCxnSpPr>
            <a:stCxn id="178" idx="3"/>
            <a:endCxn id="20" idx="1"/>
          </p:cNvCxnSpPr>
          <p:nvPr/>
        </p:nvCxnSpPr>
        <p:spPr>
          <a:xfrm>
            <a:off x="5303512" y="2144143"/>
            <a:ext cx="1449062" cy="3716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6" name="Curved Connector 185">
            <a:extLst>
              <a:ext uri="{FF2B5EF4-FFF2-40B4-BE49-F238E27FC236}">
                <a16:creationId xmlns:a16="http://schemas.microsoft.com/office/drawing/2014/main" id="{BE100E97-A927-E57E-77E3-094BC65B2391}"/>
              </a:ext>
            </a:extLst>
          </p:cNvPr>
          <p:cNvCxnSpPr>
            <a:cxnSpLocks/>
            <a:stCxn id="6" idx="3"/>
            <a:endCxn id="23" idx="1"/>
          </p:cNvCxnSpPr>
          <p:nvPr/>
        </p:nvCxnSpPr>
        <p:spPr>
          <a:xfrm flipV="1">
            <a:off x="5671279" y="3040524"/>
            <a:ext cx="539597" cy="190696"/>
          </a:xfrm>
          <a:prstGeom prst="curvedConnector3">
            <a:avLst/>
          </a:prstGeom>
          <a:ln w="12700">
            <a:solidFill>
              <a:schemeClr val="tx1"/>
            </a:solidFill>
            <a:prstDash val="dash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8" name="Curved Connector 187">
            <a:extLst>
              <a:ext uri="{FF2B5EF4-FFF2-40B4-BE49-F238E27FC236}">
                <a16:creationId xmlns:a16="http://schemas.microsoft.com/office/drawing/2014/main" id="{3A961875-0820-44B8-71DD-1104602969AA}"/>
              </a:ext>
            </a:extLst>
          </p:cNvPr>
          <p:cNvCxnSpPr>
            <a:cxnSpLocks/>
            <a:stCxn id="6" idx="3"/>
            <a:endCxn id="24" idx="1"/>
          </p:cNvCxnSpPr>
          <p:nvPr/>
        </p:nvCxnSpPr>
        <p:spPr>
          <a:xfrm>
            <a:off x="5671279" y="3231220"/>
            <a:ext cx="535274" cy="200609"/>
          </a:xfrm>
          <a:prstGeom prst="curvedConnector3">
            <a:avLst/>
          </a:prstGeom>
          <a:ln w="12700">
            <a:solidFill>
              <a:schemeClr val="tx1"/>
            </a:solidFill>
            <a:prstDash val="dash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0" name="Curved Connector 189">
            <a:extLst>
              <a:ext uri="{FF2B5EF4-FFF2-40B4-BE49-F238E27FC236}">
                <a16:creationId xmlns:a16="http://schemas.microsoft.com/office/drawing/2014/main" id="{35944768-BA10-72B1-2D6F-94119CA58111}"/>
              </a:ext>
            </a:extLst>
          </p:cNvPr>
          <p:cNvCxnSpPr>
            <a:stCxn id="5" idx="3"/>
            <a:endCxn id="21" idx="1"/>
          </p:cNvCxnSpPr>
          <p:nvPr/>
        </p:nvCxnSpPr>
        <p:spPr>
          <a:xfrm>
            <a:off x="5694769" y="2660549"/>
            <a:ext cx="511784" cy="2892"/>
          </a:xfrm>
          <a:prstGeom prst="curvedConnector3">
            <a:avLst/>
          </a:prstGeom>
          <a:ln w="12700">
            <a:solidFill>
              <a:schemeClr val="tx1"/>
            </a:solidFill>
            <a:prstDash val="dash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35BDC5EF-9520-0020-665B-3BFFB07C0022}"/>
              </a:ext>
            </a:extLst>
          </p:cNvPr>
          <p:cNvSpPr txBox="1"/>
          <p:nvPr/>
        </p:nvSpPr>
        <p:spPr>
          <a:xfrm>
            <a:off x="6738339" y="1417342"/>
            <a:ext cx="1345240" cy="27699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err="1"/>
              <a:t>AlgorithmFactory</a:t>
            </a:r>
            <a:endParaRPr lang="en-US" sz="12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72B98E0-E732-9AE3-0316-01177BB0AF18}"/>
              </a:ext>
            </a:extLst>
          </p:cNvPr>
          <p:cNvSpPr txBox="1"/>
          <p:nvPr/>
        </p:nvSpPr>
        <p:spPr>
          <a:xfrm>
            <a:off x="6752574" y="2009359"/>
            <a:ext cx="1308371" cy="2769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err="1">
                <a:solidFill>
                  <a:schemeClr val="accent6">
                    <a:lumMod val="50000"/>
                  </a:schemeClr>
                </a:solidFill>
              </a:rPr>
              <a:t>ChoiceAlgorithm</a:t>
            </a:r>
            <a:endParaRPr lang="en-US" sz="1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22B873E-8B61-CF01-0C54-101ED782CFD5}"/>
              </a:ext>
            </a:extLst>
          </p:cNvPr>
          <p:cNvSpPr txBox="1"/>
          <p:nvPr/>
        </p:nvSpPr>
        <p:spPr>
          <a:xfrm>
            <a:off x="6206553" y="2524941"/>
            <a:ext cx="1487908" cy="27699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err="1"/>
              <a:t>KeyboardAlgorithm</a:t>
            </a:r>
            <a:endParaRPr lang="en-US" sz="12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C9818C6-1171-27F5-3EEE-65136DB8D821}"/>
              </a:ext>
            </a:extLst>
          </p:cNvPr>
          <p:cNvSpPr txBox="1"/>
          <p:nvPr/>
        </p:nvSpPr>
        <p:spPr>
          <a:xfrm>
            <a:off x="6210876" y="2902024"/>
            <a:ext cx="1410964" cy="27699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err="1"/>
              <a:t>RandomAlgorithm</a:t>
            </a:r>
            <a:endParaRPr lang="en-US" sz="12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DC73523-561D-BC92-FDAE-1CECD8B4887B}"/>
              </a:ext>
            </a:extLst>
          </p:cNvPr>
          <p:cNvSpPr txBox="1"/>
          <p:nvPr/>
        </p:nvSpPr>
        <p:spPr>
          <a:xfrm>
            <a:off x="6206553" y="3293329"/>
            <a:ext cx="1242648" cy="27699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err="1"/>
              <a:t>SmartAlgorithm</a:t>
            </a:r>
            <a:endParaRPr lang="en-US" sz="1200" dirty="0"/>
          </a:p>
        </p:txBody>
      </p:sp>
      <p:sp>
        <p:nvSpPr>
          <p:cNvPr id="153" name="Triangle 152">
            <a:extLst>
              <a:ext uri="{FF2B5EF4-FFF2-40B4-BE49-F238E27FC236}">
                <a16:creationId xmlns:a16="http://schemas.microsoft.com/office/drawing/2014/main" id="{4463C62F-3901-CCCB-0F17-7F8B8D0F75FA}"/>
              </a:ext>
            </a:extLst>
          </p:cNvPr>
          <p:cNvSpPr/>
          <p:nvPr/>
        </p:nvSpPr>
        <p:spPr>
          <a:xfrm>
            <a:off x="7910513" y="2289284"/>
            <a:ext cx="169682" cy="138168"/>
          </a:xfrm>
          <a:prstGeom prst="triangl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cxnSp>
        <p:nvCxnSpPr>
          <p:cNvPr id="156" name="Elbow Connector 155">
            <a:extLst>
              <a:ext uri="{FF2B5EF4-FFF2-40B4-BE49-F238E27FC236}">
                <a16:creationId xmlns:a16="http://schemas.microsoft.com/office/drawing/2014/main" id="{D4BB423B-1181-F767-79C5-D8E968713BD9}"/>
              </a:ext>
            </a:extLst>
          </p:cNvPr>
          <p:cNvCxnSpPr>
            <a:stCxn id="153" idx="3"/>
            <a:endCxn id="21" idx="3"/>
          </p:cNvCxnSpPr>
          <p:nvPr/>
        </p:nvCxnSpPr>
        <p:spPr>
          <a:xfrm rot="5400000">
            <a:off x="7726914" y="2395000"/>
            <a:ext cx="235989" cy="300893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8" name="Elbow Connector 157">
            <a:extLst>
              <a:ext uri="{FF2B5EF4-FFF2-40B4-BE49-F238E27FC236}">
                <a16:creationId xmlns:a16="http://schemas.microsoft.com/office/drawing/2014/main" id="{0D9BA834-BD23-2C15-47C0-AC15D9E0DADA}"/>
              </a:ext>
            </a:extLst>
          </p:cNvPr>
          <p:cNvCxnSpPr>
            <a:stCxn id="24" idx="3"/>
            <a:endCxn id="153" idx="3"/>
          </p:cNvCxnSpPr>
          <p:nvPr/>
        </p:nvCxnSpPr>
        <p:spPr>
          <a:xfrm flipV="1">
            <a:off x="7449201" y="2427452"/>
            <a:ext cx="546153" cy="1004377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0" name="Elbow Connector 159">
            <a:extLst>
              <a:ext uri="{FF2B5EF4-FFF2-40B4-BE49-F238E27FC236}">
                <a16:creationId xmlns:a16="http://schemas.microsoft.com/office/drawing/2014/main" id="{3391D4E8-1B18-1C2D-DF91-87FB0075C80D}"/>
              </a:ext>
            </a:extLst>
          </p:cNvPr>
          <p:cNvCxnSpPr>
            <a:cxnSpLocks/>
            <a:stCxn id="23" idx="3"/>
            <a:endCxn id="153" idx="3"/>
          </p:cNvCxnSpPr>
          <p:nvPr/>
        </p:nvCxnSpPr>
        <p:spPr>
          <a:xfrm flipV="1">
            <a:off x="7621840" y="2427452"/>
            <a:ext cx="373514" cy="613072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4" name="Diamond 193">
            <a:extLst>
              <a:ext uri="{FF2B5EF4-FFF2-40B4-BE49-F238E27FC236}">
                <a16:creationId xmlns:a16="http://schemas.microsoft.com/office/drawing/2014/main" id="{6E2245B3-E1FD-8EC8-5FEA-E6ADEA2BEEA0}"/>
              </a:ext>
            </a:extLst>
          </p:cNvPr>
          <p:cNvSpPr/>
          <p:nvPr/>
        </p:nvSpPr>
        <p:spPr>
          <a:xfrm rot="5400000">
            <a:off x="6757596" y="3604685"/>
            <a:ext cx="171450" cy="133350"/>
          </a:xfrm>
          <a:prstGeom prst="diamond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cxnSp>
        <p:nvCxnSpPr>
          <p:cNvPr id="196" name="Straight Arrow Connector 195">
            <a:extLst>
              <a:ext uri="{FF2B5EF4-FFF2-40B4-BE49-F238E27FC236}">
                <a16:creationId xmlns:a16="http://schemas.microsoft.com/office/drawing/2014/main" id="{B9650581-1E12-A882-B2B7-E1B3BE54759E}"/>
              </a:ext>
            </a:extLst>
          </p:cNvPr>
          <p:cNvCxnSpPr>
            <a:cxnSpLocks/>
            <a:stCxn id="25" idx="2"/>
            <a:endCxn id="20" idx="0"/>
          </p:cNvCxnSpPr>
          <p:nvPr/>
        </p:nvCxnSpPr>
        <p:spPr>
          <a:xfrm flipH="1">
            <a:off x="7406760" y="1694341"/>
            <a:ext cx="4199" cy="315018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7" name="TextBox 196">
            <a:extLst>
              <a:ext uri="{FF2B5EF4-FFF2-40B4-BE49-F238E27FC236}">
                <a16:creationId xmlns:a16="http://schemas.microsoft.com/office/drawing/2014/main" id="{CFEC59A2-7D5D-25CC-55A6-16C56AD6B795}"/>
              </a:ext>
            </a:extLst>
          </p:cNvPr>
          <p:cNvSpPr txBox="1"/>
          <p:nvPr/>
        </p:nvSpPr>
        <p:spPr>
          <a:xfrm>
            <a:off x="7080011" y="3838441"/>
            <a:ext cx="1027845" cy="27699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Frequencies</a:t>
            </a:r>
          </a:p>
        </p:txBody>
      </p:sp>
      <p:cxnSp>
        <p:nvCxnSpPr>
          <p:cNvPr id="199" name="Curved Connector 198">
            <a:extLst>
              <a:ext uri="{FF2B5EF4-FFF2-40B4-BE49-F238E27FC236}">
                <a16:creationId xmlns:a16="http://schemas.microsoft.com/office/drawing/2014/main" id="{7CDE37EB-E334-9D41-A393-1D7D36FD9ABE}"/>
              </a:ext>
            </a:extLst>
          </p:cNvPr>
          <p:cNvCxnSpPr>
            <a:stCxn id="194" idx="3"/>
            <a:endCxn id="197" idx="1"/>
          </p:cNvCxnSpPr>
          <p:nvPr/>
        </p:nvCxnSpPr>
        <p:spPr>
          <a:xfrm rot="16200000" flipH="1">
            <a:off x="6851738" y="3748668"/>
            <a:ext cx="219856" cy="236690"/>
          </a:xfrm>
          <a:prstGeom prst="curvedConnector2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9BFDCAA9-669A-BD9F-46C0-5FFF88F8D299}"/>
              </a:ext>
            </a:extLst>
          </p:cNvPr>
          <p:cNvSpPr txBox="1"/>
          <p:nvPr/>
        </p:nvSpPr>
        <p:spPr>
          <a:xfrm>
            <a:off x="3012331" y="2009359"/>
            <a:ext cx="976549" cy="27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err="1">
                <a:solidFill>
                  <a:srgbClr val="C00000"/>
                </a:solidFill>
              </a:rPr>
              <a:t>RPSEngine</a:t>
            </a:r>
            <a:endParaRPr lang="en-US" sz="1200" dirty="0">
              <a:solidFill>
                <a:srgbClr val="C00000"/>
              </a:solidFill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911DD19F-DC7A-4FF7-9184-86F769EF6FEB}"/>
              </a:ext>
            </a:extLst>
          </p:cNvPr>
          <p:cNvSpPr txBox="1"/>
          <p:nvPr/>
        </p:nvSpPr>
        <p:spPr>
          <a:xfrm>
            <a:off x="2701721" y="2522049"/>
            <a:ext cx="943463" cy="27699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err="1"/>
              <a:t>TextEngine</a:t>
            </a:r>
            <a:endParaRPr lang="en-US" sz="1200" dirty="0"/>
          </a:p>
        </p:txBody>
      </p:sp>
      <p:sp>
        <p:nvSpPr>
          <p:cNvPr id="129" name="Triangle 128">
            <a:extLst>
              <a:ext uri="{FF2B5EF4-FFF2-40B4-BE49-F238E27FC236}">
                <a16:creationId xmlns:a16="http://schemas.microsoft.com/office/drawing/2014/main" id="{40C72CDE-29BB-19C6-C443-A592B478F9C9}"/>
              </a:ext>
            </a:extLst>
          </p:cNvPr>
          <p:cNvSpPr/>
          <p:nvPr/>
        </p:nvSpPr>
        <p:spPr>
          <a:xfrm>
            <a:off x="3784436" y="2287678"/>
            <a:ext cx="169682" cy="138168"/>
          </a:xfrm>
          <a:prstGeom prst="triangl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rgbClr val="C00000"/>
              </a:solidFill>
            </a:endParaRPr>
          </a:p>
        </p:txBody>
      </p:sp>
      <p:cxnSp>
        <p:nvCxnSpPr>
          <p:cNvPr id="134" name="Elbow Connector 133">
            <a:extLst>
              <a:ext uri="{FF2B5EF4-FFF2-40B4-BE49-F238E27FC236}">
                <a16:creationId xmlns:a16="http://schemas.microsoft.com/office/drawing/2014/main" id="{CEA12D81-1574-9A47-12EB-99D1E3103D7A}"/>
              </a:ext>
            </a:extLst>
          </p:cNvPr>
          <p:cNvCxnSpPr>
            <a:stCxn id="129" idx="3"/>
            <a:endCxn id="95" idx="3"/>
          </p:cNvCxnSpPr>
          <p:nvPr/>
        </p:nvCxnSpPr>
        <p:spPr>
          <a:xfrm rot="5400000">
            <a:off x="3639880" y="2431151"/>
            <a:ext cx="234703" cy="224093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4" name="Diamond 163">
            <a:extLst>
              <a:ext uri="{FF2B5EF4-FFF2-40B4-BE49-F238E27FC236}">
                <a16:creationId xmlns:a16="http://schemas.microsoft.com/office/drawing/2014/main" id="{88C85B7A-8E94-7130-ADD7-7E3067BD3278}"/>
              </a:ext>
            </a:extLst>
          </p:cNvPr>
          <p:cNvSpPr/>
          <p:nvPr/>
        </p:nvSpPr>
        <p:spPr>
          <a:xfrm>
            <a:off x="2840881" y="2077468"/>
            <a:ext cx="171450" cy="133350"/>
          </a:xfrm>
          <a:prstGeom prst="diamond">
            <a:avLst/>
          </a:prstGeom>
          <a:solidFill>
            <a:srgbClr val="C00000"/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rgbClr val="C00000"/>
              </a:solidFill>
            </a:endParaRPr>
          </a:p>
        </p:txBody>
      </p:sp>
      <p:sp>
        <p:nvSpPr>
          <p:cNvPr id="165" name="Diamond 164">
            <a:extLst>
              <a:ext uri="{FF2B5EF4-FFF2-40B4-BE49-F238E27FC236}">
                <a16:creationId xmlns:a16="http://schemas.microsoft.com/office/drawing/2014/main" id="{7416F2BF-E6BC-5122-E95B-9896F4116EEC}"/>
              </a:ext>
            </a:extLst>
          </p:cNvPr>
          <p:cNvSpPr/>
          <p:nvPr/>
        </p:nvSpPr>
        <p:spPr>
          <a:xfrm>
            <a:off x="3988880" y="2077468"/>
            <a:ext cx="171450" cy="133350"/>
          </a:xfrm>
          <a:prstGeom prst="diamond">
            <a:avLst/>
          </a:prstGeom>
          <a:solidFill>
            <a:srgbClr val="C00000"/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rgbClr val="C00000"/>
              </a:solidFill>
            </a:endParaRPr>
          </a:p>
        </p:txBody>
      </p:sp>
      <p:cxnSp>
        <p:nvCxnSpPr>
          <p:cNvPr id="174" name="Straight Arrow Connector 173">
            <a:extLst>
              <a:ext uri="{FF2B5EF4-FFF2-40B4-BE49-F238E27FC236}">
                <a16:creationId xmlns:a16="http://schemas.microsoft.com/office/drawing/2014/main" id="{E1BAFB02-B366-1564-6EE6-87B00A6EB5ED}"/>
              </a:ext>
            </a:extLst>
          </p:cNvPr>
          <p:cNvCxnSpPr>
            <a:stCxn id="95" idx="1"/>
            <a:endCxn id="27" idx="3"/>
          </p:cNvCxnSpPr>
          <p:nvPr/>
        </p:nvCxnSpPr>
        <p:spPr>
          <a:xfrm flipH="1">
            <a:off x="2293736" y="2660549"/>
            <a:ext cx="407985" cy="0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5" name="TextBox 204">
            <a:extLst>
              <a:ext uri="{FF2B5EF4-FFF2-40B4-BE49-F238E27FC236}">
                <a16:creationId xmlns:a16="http://schemas.microsoft.com/office/drawing/2014/main" id="{4312B0E2-2010-6908-C748-78D619565F55}"/>
              </a:ext>
            </a:extLst>
          </p:cNvPr>
          <p:cNvSpPr txBox="1"/>
          <p:nvPr/>
        </p:nvSpPr>
        <p:spPr>
          <a:xfrm>
            <a:off x="2543842" y="1608600"/>
            <a:ext cx="6190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C00000"/>
                </a:solidFill>
              </a:rPr>
              <a:t>main()</a:t>
            </a:r>
          </a:p>
        </p:txBody>
      </p:sp>
      <p:cxnSp>
        <p:nvCxnSpPr>
          <p:cNvPr id="208" name="Curved Connector 207">
            <a:extLst>
              <a:ext uri="{FF2B5EF4-FFF2-40B4-BE49-F238E27FC236}">
                <a16:creationId xmlns:a16="http://schemas.microsoft.com/office/drawing/2014/main" id="{6673DB34-E953-0EF8-3585-2ADDF3E5C78E}"/>
              </a:ext>
            </a:extLst>
          </p:cNvPr>
          <p:cNvCxnSpPr>
            <a:cxnSpLocks/>
            <a:stCxn id="205" idx="3"/>
            <a:endCxn id="3" idx="0"/>
          </p:cNvCxnSpPr>
          <p:nvPr/>
        </p:nvCxnSpPr>
        <p:spPr>
          <a:xfrm>
            <a:off x="3162922" y="1747100"/>
            <a:ext cx="337684" cy="262259"/>
          </a:xfrm>
          <a:prstGeom prst="curvedConnector2">
            <a:avLst/>
          </a:prstGeom>
          <a:ln w="12700">
            <a:solidFill>
              <a:schemeClr val="tx1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itle 7">
            <a:extLst>
              <a:ext uri="{FF2B5EF4-FFF2-40B4-BE49-F238E27FC236}">
                <a16:creationId xmlns:a16="http://schemas.microsoft.com/office/drawing/2014/main" id="{D8E71F8D-5C40-D2A3-6720-D49819C2E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 Assignment #6 Solution</a:t>
            </a:r>
          </a:p>
        </p:txBody>
      </p:sp>
    </p:spTree>
    <p:extLst>
      <p:ext uri="{BB962C8B-B14F-4D97-AF65-F5344CB8AC3E}">
        <p14:creationId xmlns:p14="http://schemas.microsoft.com/office/powerpoint/2010/main" val="4089262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16679-BC92-D5AC-F3C5-BAB8476C4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Façade Design Pattern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8DAA9B-CF2A-51BE-538B-F857FA77E9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Another common problem that we may encounter with a body of existing code is that it’s complex and hard to use.</a:t>
            </a:r>
          </a:p>
          <a:p>
            <a:pPr lvl="4"/>
            <a:endParaRPr lang="en-US" dirty="0"/>
          </a:p>
          <a:p>
            <a:r>
              <a:rPr lang="en-US" dirty="0"/>
              <a:t>The Façade Design Pattern provides a model for an application architecture that </a:t>
            </a:r>
            <a:r>
              <a:rPr lang="en-US" u="sng" dirty="0"/>
              <a:t>hides a subsystem of multiple interfaces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The application accomplishes this feat by “fronting” the subsystem interfaces with a </a:t>
            </a:r>
            <a:r>
              <a:rPr lang="en-US" u="sng" dirty="0"/>
              <a:t>simpler interface</a:t>
            </a:r>
            <a:r>
              <a:rPr lang="en-US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0B6D55-400C-786F-0DD5-D8BB901B0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30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2962301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1E23A-5A08-05BD-170F-6698BA9AA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Application: Fund Raising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429D22-274A-4E4F-F153-58233E4F1B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college </a:t>
            </a:r>
            <a:r>
              <a:rPr lang="en-US" u="sng" dirty="0"/>
              <a:t>athletics department</a:t>
            </a:r>
            <a:r>
              <a:rPr lang="en-US" dirty="0"/>
              <a:t> must do </a:t>
            </a:r>
            <a:r>
              <a:rPr lang="en-US" u="sng" dirty="0"/>
              <a:t>fund raising</a:t>
            </a:r>
            <a:r>
              <a:rPr lang="en-US" dirty="0"/>
              <a:t> for its sports several times a year:</a:t>
            </a:r>
          </a:p>
          <a:p>
            <a:pPr lvl="1"/>
            <a:r>
              <a:rPr lang="en-US" dirty="0"/>
              <a:t>solicit </a:t>
            </a:r>
            <a:r>
              <a:rPr lang="en-US" u="sng" dirty="0"/>
              <a:t>alumni</a:t>
            </a:r>
            <a:r>
              <a:rPr lang="en-US" dirty="0"/>
              <a:t> for money</a:t>
            </a:r>
          </a:p>
          <a:p>
            <a:pPr lvl="1"/>
            <a:r>
              <a:rPr lang="en-US" dirty="0"/>
              <a:t>schedule fund-raising meetings with </a:t>
            </a:r>
            <a:r>
              <a:rPr lang="en-US" u="sng" dirty="0"/>
              <a:t>booster clubs</a:t>
            </a:r>
          </a:p>
          <a:p>
            <a:pPr lvl="1"/>
            <a:r>
              <a:rPr lang="en-US" dirty="0"/>
              <a:t>collect </a:t>
            </a:r>
            <a:r>
              <a:rPr lang="en-US" u="sng" dirty="0"/>
              <a:t>student</a:t>
            </a:r>
            <a:r>
              <a:rPr lang="en-US" dirty="0"/>
              <a:t> fees</a:t>
            </a:r>
          </a:p>
          <a:p>
            <a:pPr lvl="4"/>
            <a:endParaRPr lang="en-US" dirty="0"/>
          </a:p>
          <a:p>
            <a:r>
              <a:rPr lang="en-US" dirty="0"/>
              <a:t>The university </a:t>
            </a:r>
            <a:r>
              <a:rPr lang="en-US" u="sng" dirty="0"/>
              <a:t>administration</a:t>
            </a:r>
            <a:r>
              <a:rPr lang="en-US" dirty="0"/>
              <a:t> also helps with the fund raising.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253E99-AF2C-B7E3-4991-7883BDC50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31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38103028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B039B-8A01-ED98-A659-3BC8284AA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Desired Design Features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32D07B-7576-AB88-F1FB-2281BBB618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DF 1: </a:t>
            </a:r>
            <a:r>
              <a:rPr lang="en-US" dirty="0"/>
              <a:t>The application should not depend on the interfaces or the implementations of any of its multiple components.</a:t>
            </a:r>
          </a:p>
          <a:p>
            <a:pPr lvl="4"/>
            <a:endParaRPr lang="en-US" dirty="0"/>
          </a:p>
          <a:p>
            <a:r>
              <a:rPr lang="en-US" b="1" dirty="0"/>
              <a:t>DF 2: </a:t>
            </a:r>
            <a:r>
              <a:rPr lang="en-US" dirty="0"/>
              <a:t>The application should not be concerned with the order that its components perform their tasks.</a:t>
            </a:r>
          </a:p>
          <a:p>
            <a:pPr lvl="4"/>
            <a:endParaRPr lang="en-US" dirty="0"/>
          </a:p>
          <a:p>
            <a:r>
              <a:rPr lang="en-US" b="1" dirty="0"/>
              <a:t>DF 3: </a:t>
            </a:r>
            <a:r>
              <a:rPr lang="en-US" dirty="0"/>
              <a:t>The application needs to interact with only a single interface to manage its components.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60147C-0F28-D673-0852-F61059B5E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32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28261711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EC2CB-4E0F-28F5-DE7F-AE68B11CF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Before Using the Façade DP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0CE0E9-A423-9849-E8CF-532BB1A6E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33</a:t>
            </a:fld>
            <a:endParaRPr lang="en-US" altLang="x-none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39F02602-3EF3-B4DD-0BF7-1F0AB50196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134" y="1417342"/>
            <a:ext cx="7721732" cy="192021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6510795-BE81-57BC-D768-7CA208746B05}"/>
              </a:ext>
            </a:extLst>
          </p:cNvPr>
          <p:cNvSpPr txBox="1"/>
          <p:nvPr/>
        </p:nvSpPr>
        <p:spPr>
          <a:xfrm>
            <a:off x="2286025" y="3611878"/>
            <a:ext cx="4206194" cy="7386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432FF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432FF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C</a:t>
            </a:r>
            <a:r>
              <a:rPr lang="en-US" sz="1400" dirty="0">
                <a:solidFill>
                  <a:srgbClr val="0432FF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lasses </a:t>
            </a:r>
            <a:r>
              <a:rPr lang="en-US" sz="1400" b="1" u="none" strike="noStrike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AthleticsDept</a:t>
            </a:r>
            <a:r>
              <a:rPr lang="en-US" sz="1400" dirty="0">
                <a:solidFill>
                  <a:srgbClr val="0432FF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 and </a:t>
            </a:r>
            <a:r>
              <a:rPr lang="en-US" sz="1400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Administration</a:t>
            </a:r>
            <a:r>
              <a:rPr lang="en-US" sz="1400" dirty="0">
                <a:solidFill>
                  <a:srgbClr val="0432FF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 each must call the appropriate member functions of classes </a:t>
            </a:r>
            <a:r>
              <a:rPr lang="en-US" sz="1400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Alumni</a:t>
            </a:r>
            <a:r>
              <a:rPr lang="en-US" sz="1400" dirty="0">
                <a:solidFill>
                  <a:srgbClr val="0432FF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1400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BoosterClubs</a:t>
            </a:r>
            <a:r>
              <a:rPr lang="en-US" sz="1400" dirty="0">
                <a:solidFill>
                  <a:srgbClr val="0432FF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, and </a:t>
            </a:r>
            <a:r>
              <a:rPr lang="en-US" sz="1400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Students</a:t>
            </a:r>
            <a:r>
              <a:rPr lang="en-US" sz="1400" dirty="0">
                <a:solidFill>
                  <a:srgbClr val="0432FF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.</a:t>
            </a:r>
            <a:endParaRPr lang="en-US" sz="1400" dirty="0">
              <a:solidFill>
                <a:srgbClr val="0432FF"/>
              </a:solidFill>
              <a:latin typeface="Aptos" panose="020B0004020202020204" pitchFamily="34" charset="0"/>
            </a:endParaRPr>
          </a:p>
        </p:txBody>
      </p:sp>
      <p:pic>
        <p:nvPicPr>
          <p:cNvPr id="7" name="Picture 6" descr="A red and white sign with a skull and crossbones&#10;&#10;Description automatically generated">
            <a:extLst>
              <a:ext uri="{FF2B5EF4-FFF2-40B4-BE49-F238E27FC236}">
                <a16:creationId xmlns:a16="http://schemas.microsoft.com/office/drawing/2014/main" id="{7E7982D8-5301-24AD-244B-AA22C3288B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423" y="2526022"/>
            <a:ext cx="985567" cy="113157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CB083A5-3432-BFB5-C0A3-2B8EBC96DED5}"/>
              </a:ext>
            </a:extLst>
          </p:cNvPr>
          <p:cNvSpPr txBox="1"/>
          <p:nvPr/>
        </p:nvSpPr>
        <p:spPr>
          <a:xfrm>
            <a:off x="2743220" y="4624859"/>
            <a:ext cx="1574470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10.4/</a:t>
            </a:r>
            <a:r>
              <a:rPr lang="en-US" sz="1200" dirty="0" err="1">
                <a:solidFill>
                  <a:srgbClr val="FFFF00"/>
                </a:solidFill>
              </a:rPr>
              <a:t>BoosterClubs.h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71C62E-4549-4BA7-426F-D9C9AEB2B580}"/>
              </a:ext>
            </a:extLst>
          </p:cNvPr>
          <p:cNvSpPr txBox="1"/>
          <p:nvPr/>
        </p:nvSpPr>
        <p:spPr>
          <a:xfrm>
            <a:off x="2743220" y="4979319"/>
            <a:ext cx="1157240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10.4/</a:t>
            </a:r>
            <a:r>
              <a:rPr lang="en-US" sz="1200" dirty="0" err="1">
                <a:solidFill>
                  <a:srgbClr val="FFFF00"/>
                </a:solidFill>
              </a:rPr>
              <a:t>Alumni.h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A10F3F-58B5-3E7A-C219-5CF2C020AE07}"/>
              </a:ext>
            </a:extLst>
          </p:cNvPr>
          <p:cNvSpPr txBox="1"/>
          <p:nvPr/>
        </p:nvSpPr>
        <p:spPr>
          <a:xfrm>
            <a:off x="2743220" y="5329641"/>
            <a:ext cx="1303562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10.4/</a:t>
            </a:r>
            <a:r>
              <a:rPr lang="en-US" sz="1200" dirty="0" err="1">
                <a:solidFill>
                  <a:srgbClr val="FFFF00"/>
                </a:solidFill>
              </a:rPr>
              <a:t>Students.h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6871981-2AC8-924F-805E-91D7F912C9BB}"/>
              </a:ext>
            </a:extLst>
          </p:cNvPr>
          <p:cNvSpPr txBox="1"/>
          <p:nvPr/>
        </p:nvSpPr>
        <p:spPr>
          <a:xfrm>
            <a:off x="4412456" y="4624859"/>
            <a:ext cx="1593257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10.4/</a:t>
            </a:r>
            <a:r>
              <a:rPr lang="en-US" sz="1200" dirty="0" err="1">
                <a:solidFill>
                  <a:srgbClr val="FFFF00"/>
                </a:solidFill>
              </a:rPr>
              <a:t>AthleticsDept.h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B94ADE-A729-5A98-C54C-8FA2C3A4F8A6}"/>
              </a:ext>
            </a:extLst>
          </p:cNvPr>
          <p:cNvSpPr txBox="1"/>
          <p:nvPr/>
        </p:nvSpPr>
        <p:spPr>
          <a:xfrm>
            <a:off x="4412456" y="4975180"/>
            <a:ext cx="1660583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10.4/</a:t>
            </a:r>
            <a:r>
              <a:rPr lang="en-US" sz="1200" dirty="0" err="1">
                <a:solidFill>
                  <a:srgbClr val="FFFF00"/>
                </a:solidFill>
              </a:rPr>
              <a:t>Administration.h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F6A757A-0991-A647-CB42-393DAABA181E}"/>
              </a:ext>
            </a:extLst>
          </p:cNvPr>
          <p:cNvSpPr txBox="1"/>
          <p:nvPr/>
        </p:nvSpPr>
        <p:spPr>
          <a:xfrm>
            <a:off x="4412456" y="5325501"/>
            <a:ext cx="1235788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10.4/</a:t>
            </a:r>
            <a:r>
              <a:rPr lang="en-US" sz="1200" dirty="0" err="1">
                <a:solidFill>
                  <a:srgbClr val="FFFF00"/>
                </a:solidFill>
              </a:rPr>
              <a:t>tester.cpp</a:t>
            </a:r>
            <a:endParaRPr lang="en-US" sz="1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2511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03596-D6A9-4368-214A-31CFED936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 with “Before”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4AB907-6D91-1356-0FDA-7488F6F410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D8D6F1-E5CC-7D0F-CE96-4C9AE02AF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34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30615314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BB1B6-8660-70DB-79EB-D42425C90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Façade Design Pattern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144A08-E610-4E83-520C-E8E77F928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35</a:t>
            </a:fld>
            <a:endParaRPr lang="en-US" altLang="x-non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914097-3367-3A97-4F9C-AFA7FCDE1F64}"/>
              </a:ext>
            </a:extLst>
          </p:cNvPr>
          <p:cNvSpPr txBox="1"/>
          <p:nvPr/>
        </p:nvSpPr>
        <p:spPr>
          <a:xfrm>
            <a:off x="1929912" y="1626274"/>
            <a:ext cx="5284175" cy="1354217"/>
          </a:xfrm>
          <a:prstGeom prst="rect">
            <a:avLst/>
          </a:prstGeom>
          <a:solidFill>
            <a:srgbClr val="FEE698">
              <a:alpha val="50000"/>
            </a:srgbClr>
          </a:solidFill>
          <a:ln w="28575">
            <a:solidFill>
              <a:srgbClr val="E1A90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rgbClr val="96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The Façade Design Pattern</a:t>
            </a:r>
          </a:p>
          <a:p>
            <a:endParaRPr lang="en-US" sz="800" dirty="0">
              <a:latin typeface="+mj-lt"/>
            </a:endParaRPr>
          </a:p>
          <a:p>
            <a:pPr marL="6350" marR="228600">
              <a:spcBef>
                <a:spcPts val="0"/>
              </a:spcBef>
              <a:spcAft>
                <a:spcPts val="600"/>
              </a:spcAft>
              <a:tabLst>
                <a:tab pos="228600" algn="l"/>
              </a:tabLst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“Provide a unified interface to a set of interfaces in a subsystem. Façade defines a higher-level interface that makes the interface easier to use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.” [GoF 139]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endParaRPr lang="en-US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23823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7D3C0-2630-BB9C-3807-9ECB869B2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Using the Façade DP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5E90CF-82A8-AD5C-6B3B-363948D7C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36</a:t>
            </a:fld>
            <a:endParaRPr lang="en-US" altLang="x-none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8BF040D2-6B5E-FACE-BB60-DA29BA991E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279" y="1325903"/>
            <a:ext cx="7005441" cy="283460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2850E92-3835-0FA6-2F3A-C4013BFA12CC}"/>
              </a:ext>
            </a:extLst>
          </p:cNvPr>
          <p:cNvSpPr txBox="1"/>
          <p:nvPr/>
        </p:nvSpPr>
        <p:spPr>
          <a:xfrm>
            <a:off x="1689866" y="4343390"/>
            <a:ext cx="5764265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432FF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432FF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T</a:t>
            </a:r>
            <a:r>
              <a:rPr lang="en-US" sz="1200" dirty="0">
                <a:solidFill>
                  <a:srgbClr val="0432FF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he Façade Design Pattern hides the details of fundraising behind the façade class </a:t>
            </a:r>
            <a:r>
              <a:rPr lang="en-US" sz="1200" b="1" u="none" strike="noStrike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FundRaiser</a:t>
            </a:r>
            <a:r>
              <a:rPr lang="en-US" sz="1200" dirty="0">
                <a:solidFill>
                  <a:srgbClr val="0432FF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 which presents a higher-level interface that simplifies using the subsystem consisting of classes </a:t>
            </a:r>
            <a:r>
              <a:rPr lang="en-US" sz="1200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Alumni</a:t>
            </a:r>
            <a:r>
              <a:rPr lang="en-US" sz="1200" dirty="0">
                <a:solidFill>
                  <a:srgbClr val="0432FF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1200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BoosterClubs</a:t>
            </a:r>
            <a:r>
              <a:rPr lang="en-US" sz="1200" dirty="0">
                <a:solidFill>
                  <a:srgbClr val="0432FF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, and </a:t>
            </a:r>
            <a:r>
              <a:rPr lang="en-US" sz="1200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Students</a:t>
            </a:r>
            <a:r>
              <a:rPr lang="en-US" sz="1200" dirty="0">
                <a:solidFill>
                  <a:srgbClr val="0432FF"/>
                </a:solidFill>
                <a:effectLst/>
                <a:latin typeface="Aptos" panose="020B0004020202020204" pitchFamily="34" charset="0"/>
              </a:rPr>
              <a:t>.</a:t>
            </a:r>
            <a:endParaRPr lang="en-US" sz="1200" dirty="0">
              <a:solidFill>
                <a:srgbClr val="0432FF"/>
              </a:solidFill>
              <a:latin typeface="Aptos" panose="020B0004020202020204" pitchFamily="34" charset="0"/>
            </a:endParaRPr>
          </a:p>
        </p:txBody>
      </p:sp>
      <p:pic>
        <p:nvPicPr>
          <p:cNvPr id="7" name="Picture 6" descr="A yellow hand with thumb up&#10;&#10;Description automatically generated">
            <a:extLst>
              <a:ext uri="{FF2B5EF4-FFF2-40B4-BE49-F238E27FC236}">
                <a16:creationId xmlns:a16="http://schemas.microsoft.com/office/drawing/2014/main" id="{6F042A0C-25F5-ABEB-75DF-F85AA6E967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40" y="2602228"/>
            <a:ext cx="868371" cy="82677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CAA2911-F296-F527-4A9F-74947B5A2F35}"/>
              </a:ext>
            </a:extLst>
          </p:cNvPr>
          <p:cNvSpPr txBox="1"/>
          <p:nvPr/>
        </p:nvSpPr>
        <p:spPr>
          <a:xfrm>
            <a:off x="2743220" y="5166341"/>
            <a:ext cx="1574470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10.5/</a:t>
            </a:r>
            <a:r>
              <a:rPr lang="en-US" sz="1200" dirty="0" err="1">
                <a:solidFill>
                  <a:srgbClr val="FFFF00"/>
                </a:solidFill>
              </a:rPr>
              <a:t>BoosterClubs.h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32A251-8BFA-9F04-2DB4-B716EA0B6455}"/>
              </a:ext>
            </a:extLst>
          </p:cNvPr>
          <p:cNvSpPr txBox="1"/>
          <p:nvPr/>
        </p:nvSpPr>
        <p:spPr>
          <a:xfrm>
            <a:off x="2743220" y="5520801"/>
            <a:ext cx="1157240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10.5/</a:t>
            </a:r>
            <a:r>
              <a:rPr lang="en-US" sz="1200" dirty="0" err="1">
                <a:solidFill>
                  <a:srgbClr val="FFFF00"/>
                </a:solidFill>
              </a:rPr>
              <a:t>Alumni.h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7462CCA-3170-6978-289A-FF84170CD04F}"/>
              </a:ext>
            </a:extLst>
          </p:cNvPr>
          <p:cNvSpPr txBox="1"/>
          <p:nvPr/>
        </p:nvSpPr>
        <p:spPr>
          <a:xfrm>
            <a:off x="2743220" y="5871123"/>
            <a:ext cx="1303562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10.5/</a:t>
            </a:r>
            <a:r>
              <a:rPr lang="en-US" sz="1200" dirty="0" err="1">
                <a:solidFill>
                  <a:srgbClr val="FFFF00"/>
                </a:solidFill>
              </a:rPr>
              <a:t>Students.h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6788EF-295F-3876-FF81-A2F191FCC897}"/>
              </a:ext>
            </a:extLst>
          </p:cNvPr>
          <p:cNvSpPr txBox="1"/>
          <p:nvPr/>
        </p:nvSpPr>
        <p:spPr>
          <a:xfrm>
            <a:off x="4412456" y="5166341"/>
            <a:ext cx="1593257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10.5/</a:t>
            </a:r>
            <a:r>
              <a:rPr lang="en-US" sz="1200" dirty="0" err="1">
                <a:solidFill>
                  <a:srgbClr val="FFFF00"/>
                </a:solidFill>
              </a:rPr>
              <a:t>AthleticsDept.h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F0875F-410F-F527-8A66-273318AE1763}"/>
              </a:ext>
            </a:extLst>
          </p:cNvPr>
          <p:cNvSpPr txBox="1"/>
          <p:nvPr/>
        </p:nvSpPr>
        <p:spPr>
          <a:xfrm>
            <a:off x="4412456" y="5516662"/>
            <a:ext cx="1660583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10.5/</a:t>
            </a:r>
            <a:r>
              <a:rPr lang="en-US" sz="1200" dirty="0" err="1">
                <a:solidFill>
                  <a:srgbClr val="FFFF00"/>
                </a:solidFill>
              </a:rPr>
              <a:t>Administration.h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F7ABC35-A97E-258E-75A0-4453A9B43E68}"/>
              </a:ext>
            </a:extLst>
          </p:cNvPr>
          <p:cNvSpPr txBox="1"/>
          <p:nvPr/>
        </p:nvSpPr>
        <p:spPr>
          <a:xfrm>
            <a:off x="4412456" y="5866983"/>
            <a:ext cx="1437766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10.5/</a:t>
            </a:r>
            <a:r>
              <a:rPr lang="en-US" sz="1200" dirty="0" err="1">
                <a:solidFill>
                  <a:srgbClr val="FFFF00"/>
                </a:solidFill>
              </a:rPr>
              <a:t>FundRaiser.h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79A7A16-8CD9-1EA5-36C9-C4F3F962CBF6}"/>
              </a:ext>
            </a:extLst>
          </p:cNvPr>
          <p:cNvSpPr txBox="1"/>
          <p:nvPr/>
        </p:nvSpPr>
        <p:spPr>
          <a:xfrm>
            <a:off x="6152192" y="5166339"/>
            <a:ext cx="1235788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10.5/</a:t>
            </a:r>
            <a:r>
              <a:rPr lang="en-US" sz="1200" dirty="0" err="1">
                <a:solidFill>
                  <a:srgbClr val="FFFF00"/>
                </a:solidFill>
              </a:rPr>
              <a:t>tester.cpp</a:t>
            </a:r>
            <a:endParaRPr lang="en-US" sz="1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0091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190AD-17D5-9F26-9EDB-4915C2A09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Benefits of “After”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070D23-A4A1-D88D-ECDD-BC024522E9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b="1" dirty="0"/>
              <a:t>Reduced code duplication. </a:t>
            </a:r>
            <a:r>
              <a:rPr lang="en-US" sz="2000" dirty="0"/>
              <a:t>The façade class encapsulates all the fund-raising operations, and that code needs to appear only once. This is the </a:t>
            </a:r>
            <a:r>
              <a:rPr lang="en-US" sz="2000" u="sng" dirty="0"/>
              <a:t>Don’t Repeat Yourself (DRY) Principle</a:t>
            </a:r>
            <a:r>
              <a:rPr lang="en-US" sz="2000" dirty="0"/>
              <a:t>.</a:t>
            </a:r>
          </a:p>
          <a:p>
            <a:pPr lvl="3"/>
            <a:endParaRPr lang="en-US" sz="800" dirty="0"/>
          </a:p>
          <a:p>
            <a:r>
              <a:rPr lang="en-US" sz="2000" b="1" dirty="0"/>
              <a:t>Loosely coupled classes. </a:t>
            </a:r>
            <a:r>
              <a:rPr lang="en-US" sz="2000" dirty="0"/>
              <a:t>The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AthleticsDept</a:t>
            </a:r>
            <a:r>
              <a:rPr lang="en-US" sz="2000" dirty="0"/>
              <a:t> and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Administration</a:t>
            </a:r>
            <a:r>
              <a:rPr lang="en-US" sz="2000" dirty="0"/>
              <a:t> classes have no dependencies on the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Alumni</a:t>
            </a:r>
            <a:r>
              <a:rPr lang="en-US" sz="2000" dirty="0"/>
              <a:t>,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BoosterClubs</a:t>
            </a:r>
            <a:r>
              <a:rPr lang="en-US" sz="2000" dirty="0"/>
              <a:t>, and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Students</a:t>
            </a:r>
            <a:r>
              <a:rPr lang="en-US" sz="2000" dirty="0"/>
              <a:t> classes. This is the </a:t>
            </a:r>
            <a:r>
              <a:rPr lang="en-US" sz="2000" u="sng" dirty="0"/>
              <a:t>Principle of Least Knowledge</a:t>
            </a:r>
            <a:r>
              <a:rPr lang="en-US" sz="2000" dirty="0"/>
              <a:t>.</a:t>
            </a:r>
          </a:p>
          <a:p>
            <a:pPr lvl="3"/>
            <a:endParaRPr lang="en-US" sz="800" dirty="0"/>
          </a:p>
          <a:p>
            <a:r>
              <a:rPr lang="en-US" sz="2000" b="1" dirty="0"/>
              <a:t>More flexible code. </a:t>
            </a:r>
            <a:r>
              <a:rPr lang="en-US" sz="2000" dirty="0"/>
              <a:t>If we add another class for fund raising, such as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CorporateSponsors</a:t>
            </a:r>
            <a:r>
              <a:rPr lang="en-US" sz="2000" dirty="0"/>
              <a:t>, only the façade class needs to change. This is the </a:t>
            </a:r>
            <a:r>
              <a:rPr lang="en-US" sz="2000" u="sng" dirty="0"/>
              <a:t>Encapsulate What Varies Principle</a:t>
            </a:r>
            <a:r>
              <a:rPr lang="en-US" sz="2000" dirty="0"/>
              <a:t>.</a:t>
            </a:r>
          </a:p>
          <a:p>
            <a:pPr lvl="3"/>
            <a:endParaRPr lang="en-US" sz="800" dirty="0"/>
          </a:p>
          <a:p>
            <a:r>
              <a:rPr lang="en-US" sz="2000" b="1" dirty="0"/>
              <a:t>Easier to use subsystem. </a:t>
            </a:r>
            <a:r>
              <a:rPr lang="en-US" sz="2000" dirty="0"/>
              <a:t>The façade class makes the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Alumni</a:t>
            </a:r>
            <a:r>
              <a:rPr lang="en-US" sz="2000" dirty="0"/>
              <a:t>,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BoosterClubs</a:t>
            </a:r>
            <a:r>
              <a:rPr lang="en-US" sz="2000" dirty="0"/>
              <a:t>, and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Students</a:t>
            </a:r>
            <a:r>
              <a:rPr lang="en-US" sz="2000" dirty="0"/>
              <a:t> subsystem easier to use with a simple interface that hides the subsystem interfaces.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EABF00-48F1-6CAF-FAAE-7DFC2E1B3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37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726811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1B8BA-5E31-62D5-7C0A-7EF004295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Façade Generic Model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DC39A7-7CD2-B2BD-D741-9D29B0A1B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38</a:t>
            </a:fld>
            <a:endParaRPr lang="en-US" altLang="x-none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F5D580FD-CD8B-0496-EFDE-8684BDAE15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0541" y="1325903"/>
            <a:ext cx="4214556" cy="2239784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FC93823-9D8E-F098-8129-22334F2FF1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1320046"/>
              </p:ext>
            </p:extLst>
          </p:nvPr>
        </p:nvGraphicFramePr>
        <p:xfrm>
          <a:off x="1544595" y="3824790"/>
          <a:ext cx="6046447" cy="1383806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2480326">
                  <a:extLst>
                    <a:ext uri="{9D8B030D-6E8A-4147-A177-3AD203B41FA5}">
                      <a16:colId xmlns:a16="http://schemas.microsoft.com/office/drawing/2014/main" val="1433948363"/>
                    </a:ext>
                  </a:extLst>
                </a:gridCol>
                <a:gridCol w="3566121">
                  <a:extLst>
                    <a:ext uri="{9D8B030D-6E8A-4147-A177-3AD203B41FA5}">
                      <a16:colId xmlns:a16="http://schemas.microsoft.com/office/drawing/2014/main" val="3752948893"/>
                    </a:ext>
                  </a:extLst>
                </a:gridCol>
              </a:tblGrid>
              <a:tr h="357245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Design pattern</a:t>
                      </a:r>
                      <a:endParaRPr lang="en-US" sz="1200" b="1">
                        <a:solidFill>
                          <a:srgbClr val="96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Applied by the example application</a:t>
                      </a:r>
                      <a:endParaRPr lang="en-US" sz="1200" b="1" dirty="0">
                        <a:solidFill>
                          <a:srgbClr val="96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95467253"/>
                  </a:ext>
                </a:extLst>
              </a:tr>
              <a:tr h="274317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classes </a:t>
                      </a:r>
                      <a:r>
                        <a:rPr lang="en-US" sz="1200" b="1" i="0" u="none" strike="noStrike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ClientA</a:t>
                      </a:r>
                      <a:r>
                        <a:rPr lang="en-US" sz="1200" u="none" strike="noStrike" dirty="0">
                          <a:effectLst/>
                        </a:rPr>
                        <a:t>, </a:t>
                      </a:r>
                      <a:r>
                        <a:rPr lang="en-US" sz="1200" b="1" i="0" u="none" strike="noStrike" kern="1200" dirty="0" err="1">
                          <a:solidFill>
                            <a:schemeClr val="lt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ClientB</a:t>
                      </a:r>
                      <a:r>
                        <a:rPr lang="en-US" sz="1200" u="none" strike="noStrike" dirty="0">
                          <a:effectLst/>
                        </a:rPr>
                        <a:t>,</a:t>
                      </a:r>
                      <a:r>
                        <a:rPr lang="en-US" sz="1200" dirty="0">
                          <a:effectLst/>
                        </a:rPr>
                        <a:t> etc.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classes </a:t>
                      </a:r>
                      <a:r>
                        <a:rPr lang="en-US" sz="1200" b="1" i="0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AthleticsDept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dirty="0">
                          <a:effectLst/>
                        </a:rPr>
                        <a:t>and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Administration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24780748"/>
                  </a:ext>
                </a:extLst>
              </a:tr>
              <a:tr h="274317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class </a:t>
                      </a:r>
                      <a:r>
                        <a:rPr lang="en-US" sz="1200" b="1" i="0" u="none" strike="noStrike" kern="1200" dirty="0">
                          <a:solidFill>
                            <a:schemeClr val="lt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Façade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class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FundRaiser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88176964"/>
                  </a:ext>
                </a:extLst>
              </a:tr>
              <a:tr h="477927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classes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b="1" i="0" u="none" strike="noStrike" kern="1200" dirty="0">
                          <a:solidFill>
                            <a:schemeClr val="lt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SubsystemClass1</a:t>
                      </a:r>
                      <a:r>
                        <a:rPr lang="en-US" sz="1200" u="none" strike="noStrike" dirty="0">
                          <a:effectLst/>
                        </a:rPr>
                        <a:t>, </a:t>
                      </a:r>
                      <a:r>
                        <a:rPr lang="en-US" sz="1200" b="1" i="0" u="none" strike="noStrike" kern="1200" dirty="0" err="1">
                          <a:solidFill>
                            <a:schemeClr val="lt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SubsystemClass</a:t>
                      </a:r>
                      <a:r>
                        <a:rPr lang="en-US" sz="1200" u="none" strike="noStrike" dirty="0">
                          <a:effectLst/>
                        </a:rPr>
                        <a:t> 2</a:t>
                      </a:r>
                      <a:r>
                        <a:rPr lang="en-US" sz="1200" dirty="0">
                          <a:effectLst/>
                        </a:rPr>
                        <a:t>, etc.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classes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Alumni</a:t>
                      </a:r>
                      <a:r>
                        <a:rPr lang="en-US" sz="1200" u="none" strike="noStrike" dirty="0">
                          <a:effectLst/>
                        </a:rPr>
                        <a:t>,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BoosterClubs</a:t>
                      </a:r>
                      <a:r>
                        <a:rPr lang="en-US" sz="1200" u="none" strike="noStrike" dirty="0">
                          <a:effectLst/>
                        </a:rPr>
                        <a:t>, </a:t>
                      </a:r>
                      <a:r>
                        <a:rPr lang="en-US" sz="1200" dirty="0">
                          <a:effectLst/>
                        </a:rPr>
                        <a:t>and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Students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136394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80282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654D0-6307-5648-A4CF-97C0B661D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 Objects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D51E77-AAE1-2843-A498-9C8636C2B7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dirty="0">
                <a:solidFill>
                  <a:srgbClr val="C00000"/>
                </a:solidFill>
              </a:rPr>
              <a:t>function object</a:t>
            </a:r>
            <a:r>
              <a:rPr lang="en-US" dirty="0"/>
              <a:t> (AKA </a:t>
            </a:r>
            <a:r>
              <a:rPr lang="en-US" dirty="0">
                <a:solidFill>
                  <a:srgbClr val="C00000"/>
                </a:solidFill>
              </a:rPr>
              <a:t>functor</a:t>
            </a:r>
            <a:r>
              <a:rPr lang="en-US" dirty="0"/>
              <a:t>) is an instance of a class that overloads the </a:t>
            </a:r>
            <a:r>
              <a:rPr lang="en-US" u="sng" dirty="0"/>
              <a:t>function call operator</a:t>
            </a:r>
            <a:r>
              <a:rPr lang="en-US" dirty="0"/>
              <a:t>.</a:t>
            </a:r>
          </a:p>
          <a:p>
            <a:pPr lvl="4"/>
            <a:endParaRPr lang="en-US" dirty="0"/>
          </a:p>
          <a:p>
            <a:r>
              <a:rPr lang="en-US" dirty="0"/>
              <a:t>Overload the function call </a:t>
            </a:r>
            <a:r>
              <a:rPr lang="en-US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operator ()</a:t>
            </a:r>
          </a:p>
          <a:p>
            <a:pPr lvl="1"/>
            <a:r>
              <a:rPr lang="en-US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 is the operator used to call a function.</a:t>
            </a:r>
          </a:p>
          <a:p>
            <a:pPr lvl="1"/>
            <a:r>
              <a:rPr lang="en-US" dirty="0"/>
              <a:t>Yes, you can overload the function call operator!</a:t>
            </a:r>
          </a:p>
          <a:p>
            <a:pPr marL="2286000" lvl="5" indent="0">
              <a:buNone/>
            </a:pPr>
            <a:endParaRPr lang="en-US" dirty="0"/>
          </a:p>
          <a:p>
            <a:r>
              <a:rPr lang="en-US" dirty="0"/>
              <a:t>Example: A class to generates pseudo-random integer values within a given range. </a:t>
            </a:r>
          </a:p>
          <a:p>
            <a:pPr lvl="1"/>
            <a:r>
              <a:rPr lang="en-US" dirty="0"/>
              <a:t>The function call returns the next random integer.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469F1D-81EE-9D49-8333-4DFF033C3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F0376-0E54-9843-B673-E00D6670E830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448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2A531-72C4-8706-03CD-27620624E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Assignment #6 Solution</a:t>
            </a:r>
            <a:r>
              <a:rPr lang="en-US" i="1" dirty="0"/>
              <a:t>, cont’d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A785E0-8E2F-35F8-EA36-E4ADB4FFA5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4593814" cy="655637"/>
          </a:xfrm>
        </p:spPr>
        <p:txBody>
          <a:bodyPr/>
          <a:lstStyle/>
          <a:p>
            <a:r>
              <a:rPr lang="en-US" dirty="0"/>
              <a:t>Strategy Design Pattern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7713D7-5D8C-2D19-D940-6955634F1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4</a:t>
            </a:fld>
            <a:endParaRPr lang="en-US" altLang="x-none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1D4C53D6-897A-DF28-B1F6-17DFC601F5E0}"/>
              </a:ext>
            </a:extLst>
          </p:cNvPr>
          <p:cNvGrpSpPr/>
          <p:nvPr/>
        </p:nvGrpSpPr>
        <p:grpSpPr>
          <a:xfrm>
            <a:off x="3383293" y="4212015"/>
            <a:ext cx="1409364" cy="1292880"/>
            <a:chOff x="3869277" y="3578703"/>
            <a:chExt cx="1409364" cy="1292880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02CC6B5-AA2A-4E09-1B8D-3FD1EAA6BD09}"/>
                </a:ext>
              </a:extLst>
            </p:cNvPr>
            <p:cNvSpPr txBox="1"/>
            <p:nvPr/>
          </p:nvSpPr>
          <p:spPr>
            <a:xfrm>
              <a:off x="3869277" y="3578703"/>
              <a:ext cx="764953" cy="338554"/>
            </a:xfrm>
            <a:prstGeom prst="rect">
              <a:avLst/>
            </a:prstGeom>
            <a:solidFill>
              <a:srgbClr val="FDD8FC"/>
            </a:solidFill>
            <a:ln w="38100">
              <a:solidFill>
                <a:srgbClr val="7030A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7030A0"/>
                  </a:solidFill>
                </a:rPr>
                <a:t>Player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12B55D0-45F3-1240-28BE-97E659806AF0}"/>
                </a:ext>
              </a:extLst>
            </p:cNvPr>
            <p:cNvSpPr txBox="1"/>
            <p:nvPr/>
          </p:nvSpPr>
          <p:spPr>
            <a:xfrm>
              <a:off x="4396113" y="4091393"/>
              <a:ext cx="845103" cy="33855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/>
                <a:t>Human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30C7AA4-FEB7-5D2B-20A9-ACD851B1BB3D}"/>
                </a:ext>
              </a:extLst>
            </p:cNvPr>
            <p:cNvSpPr txBox="1"/>
            <p:nvPr/>
          </p:nvSpPr>
          <p:spPr>
            <a:xfrm>
              <a:off x="4193087" y="4533029"/>
              <a:ext cx="1085554" cy="33855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/>
                <a:t>Computer</a:t>
              </a:r>
            </a:p>
          </p:txBody>
        </p:sp>
        <p:sp>
          <p:nvSpPr>
            <p:cNvPr id="48" name="Triangle 47">
              <a:extLst>
                <a:ext uri="{FF2B5EF4-FFF2-40B4-BE49-F238E27FC236}">
                  <a16:creationId xmlns:a16="http://schemas.microsoft.com/office/drawing/2014/main" id="{C79EAF3B-AB8A-AE88-A4FB-C5258535893F}"/>
                </a:ext>
              </a:extLst>
            </p:cNvPr>
            <p:cNvSpPr/>
            <p:nvPr/>
          </p:nvSpPr>
          <p:spPr>
            <a:xfrm>
              <a:off x="3869277" y="3920303"/>
              <a:ext cx="169682" cy="138168"/>
            </a:xfrm>
            <a:prstGeom prst="triangl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49" name="Elbow Connector 48">
              <a:extLst>
                <a:ext uri="{FF2B5EF4-FFF2-40B4-BE49-F238E27FC236}">
                  <a16:creationId xmlns:a16="http://schemas.microsoft.com/office/drawing/2014/main" id="{69359DA7-C6EE-2DB5-7275-A1FF5A02F23C}"/>
                </a:ext>
              </a:extLst>
            </p:cNvPr>
            <p:cNvCxnSpPr>
              <a:stCxn id="48" idx="3"/>
              <a:endCxn id="46" idx="1"/>
            </p:cNvCxnSpPr>
            <p:nvPr/>
          </p:nvCxnSpPr>
          <p:spPr>
            <a:xfrm rot="16200000" flipH="1">
              <a:off x="4074016" y="3938572"/>
              <a:ext cx="202199" cy="441995"/>
            </a:xfrm>
            <a:prstGeom prst="bentConnector2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Elbow Connector 49">
              <a:extLst>
                <a:ext uri="{FF2B5EF4-FFF2-40B4-BE49-F238E27FC236}">
                  <a16:creationId xmlns:a16="http://schemas.microsoft.com/office/drawing/2014/main" id="{82A2A420-FB61-5D70-C1D5-3F9C0D2B4563}"/>
                </a:ext>
              </a:extLst>
            </p:cNvPr>
            <p:cNvCxnSpPr>
              <a:stCxn id="48" idx="3"/>
              <a:endCxn id="47" idx="1"/>
            </p:cNvCxnSpPr>
            <p:nvPr/>
          </p:nvCxnSpPr>
          <p:spPr>
            <a:xfrm rot="16200000" flipH="1">
              <a:off x="3751685" y="4260903"/>
              <a:ext cx="643835" cy="238969"/>
            </a:xfrm>
            <a:prstGeom prst="bentConnector2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22612766-F889-B4C3-7DF3-913F81E6E6C7}"/>
              </a:ext>
            </a:extLst>
          </p:cNvPr>
          <p:cNvGrpSpPr/>
          <p:nvPr/>
        </p:nvGrpSpPr>
        <p:grpSpPr>
          <a:xfrm>
            <a:off x="1717062" y="2208478"/>
            <a:ext cx="1554486" cy="1401885"/>
            <a:chOff x="1717062" y="2208478"/>
            <a:chExt cx="1554486" cy="1401885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052BAE8-2E9F-F9C9-9CA7-A4AB5BA4A6F8}"/>
                </a:ext>
              </a:extLst>
            </p:cNvPr>
            <p:cNvSpPr txBox="1"/>
            <p:nvPr/>
          </p:nvSpPr>
          <p:spPr>
            <a:xfrm>
              <a:off x="1717062" y="2208478"/>
              <a:ext cx="854721" cy="33855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rgbClr val="0070C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Display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CA69799-3900-86C0-B858-3A119507E381}"/>
                </a:ext>
              </a:extLst>
            </p:cNvPr>
            <p:cNvSpPr txBox="1"/>
            <p:nvPr/>
          </p:nvSpPr>
          <p:spPr>
            <a:xfrm>
              <a:off x="2040442" y="2810892"/>
              <a:ext cx="1231106" cy="33855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TextDisplay</a:t>
              </a:r>
              <a:endParaRPr lang="en-US" dirty="0"/>
            </a:p>
          </p:txBody>
        </p:sp>
        <p:sp>
          <p:nvSpPr>
            <p:cNvPr id="42" name="Triangle 41">
              <a:extLst>
                <a:ext uri="{FF2B5EF4-FFF2-40B4-BE49-F238E27FC236}">
                  <a16:creationId xmlns:a16="http://schemas.microsoft.com/office/drawing/2014/main" id="{CC75243D-A170-7E76-C6FE-A55428AEEC64}"/>
                </a:ext>
              </a:extLst>
            </p:cNvPr>
            <p:cNvSpPr/>
            <p:nvPr/>
          </p:nvSpPr>
          <p:spPr>
            <a:xfrm>
              <a:off x="1734892" y="2554083"/>
              <a:ext cx="169682" cy="138168"/>
            </a:xfrm>
            <a:prstGeom prst="triangl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3" name="Elbow Connector 42">
              <a:extLst>
                <a:ext uri="{FF2B5EF4-FFF2-40B4-BE49-F238E27FC236}">
                  <a16:creationId xmlns:a16="http://schemas.microsoft.com/office/drawing/2014/main" id="{F4B41517-87C3-C58B-CEBA-18A7B4F3E5E5}"/>
                </a:ext>
              </a:extLst>
            </p:cNvPr>
            <p:cNvCxnSpPr>
              <a:stCxn id="41" idx="1"/>
              <a:endCxn id="42" idx="3"/>
            </p:cNvCxnSpPr>
            <p:nvPr/>
          </p:nvCxnSpPr>
          <p:spPr>
            <a:xfrm rot="10800000">
              <a:off x="1819734" y="2692251"/>
              <a:ext cx="220709" cy="287918"/>
            </a:xfrm>
            <a:prstGeom prst="bentConnector2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965B8D97-4191-C336-3468-2167A773EB9D}"/>
                </a:ext>
              </a:extLst>
            </p:cNvPr>
            <p:cNvSpPr txBox="1"/>
            <p:nvPr/>
          </p:nvSpPr>
          <p:spPr>
            <a:xfrm>
              <a:off x="2040442" y="3271809"/>
              <a:ext cx="526106" cy="33855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/>
                <a:t>???</a:t>
              </a:r>
            </a:p>
          </p:txBody>
        </p:sp>
        <p:cxnSp>
          <p:nvCxnSpPr>
            <p:cNvPr id="76" name="Elbow Connector 75">
              <a:extLst>
                <a:ext uri="{FF2B5EF4-FFF2-40B4-BE49-F238E27FC236}">
                  <a16:creationId xmlns:a16="http://schemas.microsoft.com/office/drawing/2014/main" id="{75B27C32-5E0B-F8CC-B0A6-D265DA5F1C3F}"/>
                </a:ext>
              </a:extLst>
            </p:cNvPr>
            <p:cNvCxnSpPr>
              <a:stCxn id="42" idx="3"/>
              <a:endCxn id="74" idx="1"/>
            </p:cNvCxnSpPr>
            <p:nvPr/>
          </p:nvCxnSpPr>
          <p:spPr bwMode="auto">
            <a:xfrm rot="16200000" flipH="1">
              <a:off x="1555670" y="2956313"/>
              <a:ext cx="748835" cy="220709"/>
            </a:xfrm>
            <a:prstGeom prst="bentConnector2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92EB06F-8D0C-9DA4-779E-602BCAB89780}"/>
              </a:ext>
            </a:extLst>
          </p:cNvPr>
          <p:cNvGrpSpPr/>
          <p:nvPr/>
        </p:nvGrpSpPr>
        <p:grpSpPr>
          <a:xfrm>
            <a:off x="3714619" y="2213082"/>
            <a:ext cx="1455268" cy="1386824"/>
            <a:chOff x="3714619" y="2213082"/>
            <a:chExt cx="1455268" cy="138682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B9FBD1F-5338-3747-AD56-355B732ACBD8}"/>
                </a:ext>
              </a:extLst>
            </p:cNvPr>
            <p:cNvSpPr txBox="1"/>
            <p:nvPr/>
          </p:nvSpPr>
          <p:spPr>
            <a:xfrm>
              <a:off x="3928842" y="2213082"/>
              <a:ext cx="1241045" cy="33855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rgbClr val="C0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solidFill>
                    <a:srgbClr val="C00000"/>
                  </a:solidFill>
                </a:rPr>
                <a:t>RPSEngine</a:t>
              </a:r>
              <a:endParaRPr lang="en-US" dirty="0">
                <a:solidFill>
                  <a:srgbClr val="C00000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262460C-2B82-ADC5-1221-5E429249747A}"/>
                </a:ext>
              </a:extLst>
            </p:cNvPr>
            <p:cNvSpPr txBox="1"/>
            <p:nvPr/>
          </p:nvSpPr>
          <p:spPr>
            <a:xfrm>
              <a:off x="3714619" y="2800435"/>
              <a:ext cx="1197444" cy="33855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TextEngine</a:t>
              </a:r>
              <a:endParaRPr lang="en-US" dirty="0"/>
            </a:p>
          </p:txBody>
        </p:sp>
        <p:sp>
          <p:nvSpPr>
            <p:cNvPr id="36" name="Triangle 35">
              <a:extLst>
                <a:ext uri="{FF2B5EF4-FFF2-40B4-BE49-F238E27FC236}">
                  <a16:creationId xmlns:a16="http://schemas.microsoft.com/office/drawing/2014/main" id="{85DF3BB7-E3D2-77B8-9AF5-34BEEBE7EB5E}"/>
                </a:ext>
              </a:extLst>
            </p:cNvPr>
            <p:cNvSpPr/>
            <p:nvPr/>
          </p:nvSpPr>
          <p:spPr>
            <a:xfrm>
              <a:off x="4998840" y="2540795"/>
              <a:ext cx="169682" cy="138168"/>
            </a:xfrm>
            <a:prstGeom prst="triangl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C00000"/>
                </a:solidFill>
              </a:endParaRPr>
            </a:p>
          </p:txBody>
        </p:sp>
        <p:cxnSp>
          <p:nvCxnSpPr>
            <p:cNvPr id="37" name="Elbow Connector 36">
              <a:extLst>
                <a:ext uri="{FF2B5EF4-FFF2-40B4-BE49-F238E27FC236}">
                  <a16:creationId xmlns:a16="http://schemas.microsoft.com/office/drawing/2014/main" id="{7881BEEE-4AFB-811D-5E65-2973DDC8875F}"/>
                </a:ext>
              </a:extLst>
            </p:cNvPr>
            <p:cNvCxnSpPr>
              <a:stCxn id="36" idx="3"/>
              <a:endCxn id="35" idx="3"/>
            </p:cNvCxnSpPr>
            <p:nvPr/>
          </p:nvCxnSpPr>
          <p:spPr>
            <a:xfrm rot="5400000">
              <a:off x="4852498" y="2738528"/>
              <a:ext cx="290749" cy="171618"/>
            </a:xfrm>
            <a:prstGeom prst="bentConnector2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75757246-C948-7A3E-7FC6-2985FB7CC95C}"/>
                </a:ext>
              </a:extLst>
            </p:cNvPr>
            <p:cNvSpPr txBox="1"/>
            <p:nvPr/>
          </p:nvSpPr>
          <p:spPr>
            <a:xfrm>
              <a:off x="4377277" y="3261352"/>
              <a:ext cx="526106" cy="33855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/>
                <a:t>???</a:t>
              </a:r>
            </a:p>
          </p:txBody>
        </p:sp>
        <p:cxnSp>
          <p:nvCxnSpPr>
            <p:cNvPr id="81" name="Elbow Connector 80">
              <a:extLst>
                <a:ext uri="{FF2B5EF4-FFF2-40B4-BE49-F238E27FC236}">
                  <a16:creationId xmlns:a16="http://schemas.microsoft.com/office/drawing/2014/main" id="{DF789AFA-EE47-2C50-5FA8-DF42FAC2B1D1}"/>
                </a:ext>
              </a:extLst>
            </p:cNvPr>
            <p:cNvCxnSpPr>
              <a:stCxn id="36" idx="3"/>
              <a:endCxn id="79" idx="3"/>
            </p:cNvCxnSpPr>
            <p:nvPr/>
          </p:nvCxnSpPr>
          <p:spPr bwMode="auto">
            <a:xfrm rot="5400000">
              <a:off x="4617699" y="2964647"/>
              <a:ext cx="751666" cy="180298"/>
            </a:xfrm>
            <a:prstGeom prst="bentConnector2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EC69DECD-8B21-E12D-22B9-E742112CB802}"/>
              </a:ext>
            </a:extLst>
          </p:cNvPr>
          <p:cNvGrpSpPr/>
          <p:nvPr/>
        </p:nvGrpSpPr>
        <p:grpSpPr>
          <a:xfrm>
            <a:off x="5975185" y="2208478"/>
            <a:ext cx="2232701" cy="2538849"/>
            <a:chOff x="5975185" y="2208478"/>
            <a:chExt cx="2232701" cy="2538849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B52C765-4FDF-36AA-2EC2-5530D4BCB622}"/>
                </a:ext>
              </a:extLst>
            </p:cNvPr>
            <p:cNvSpPr txBox="1"/>
            <p:nvPr/>
          </p:nvSpPr>
          <p:spPr>
            <a:xfrm>
              <a:off x="6521206" y="2208478"/>
              <a:ext cx="1686680" cy="33855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8100">
              <a:solidFill>
                <a:schemeClr val="accent6">
                  <a:lumMod val="7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solidFill>
                    <a:schemeClr val="accent6">
                      <a:lumMod val="50000"/>
                    </a:schemeClr>
                  </a:solidFill>
                </a:rPr>
                <a:t>ChoiceAlgorithm</a:t>
              </a:r>
              <a:endParaRPr lang="en-US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356ECF4-07BD-0286-B76F-1B8722B57200}"/>
                </a:ext>
              </a:extLst>
            </p:cNvPr>
            <p:cNvSpPr txBox="1"/>
            <p:nvPr/>
          </p:nvSpPr>
          <p:spPr>
            <a:xfrm>
              <a:off x="5975185" y="2928541"/>
              <a:ext cx="1927131" cy="33855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KeyboardAlgorithm</a:t>
              </a:r>
              <a:endParaRPr lang="en-US" dirty="0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6EAB2F1-E779-355E-14FB-712C796203BB}"/>
                </a:ext>
              </a:extLst>
            </p:cNvPr>
            <p:cNvSpPr txBox="1"/>
            <p:nvPr/>
          </p:nvSpPr>
          <p:spPr>
            <a:xfrm>
              <a:off x="5979508" y="3426049"/>
              <a:ext cx="1824538" cy="33855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RandomAlgorithm</a:t>
              </a:r>
              <a:endParaRPr lang="en-US" dirty="0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D0DAC54-02EC-52E4-1B53-01A4B9E168FC}"/>
                </a:ext>
              </a:extLst>
            </p:cNvPr>
            <p:cNvSpPr txBox="1"/>
            <p:nvPr/>
          </p:nvSpPr>
          <p:spPr>
            <a:xfrm>
              <a:off x="5999005" y="3908793"/>
              <a:ext cx="1598515" cy="33855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SmartAlgorithm</a:t>
              </a:r>
              <a:endParaRPr lang="en-US" dirty="0"/>
            </a:p>
          </p:txBody>
        </p:sp>
        <p:sp>
          <p:nvSpPr>
            <p:cNvPr id="56" name="Triangle 55">
              <a:extLst>
                <a:ext uri="{FF2B5EF4-FFF2-40B4-BE49-F238E27FC236}">
                  <a16:creationId xmlns:a16="http://schemas.microsoft.com/office/drawing/2014/main" id="{9D7006B4-E0AF-0424-8FE3-199EF6B77739}"/>
                </a:ext>
              </a:extLst>
            </p:cNvPr>
            <p:cNvSpPr/>
            <p:nvPr/>
          </p:nvSpPr>
          <p:spPr>
            <a:xfrm>
              <a:off x="8038204" y="2571658"/>
              <a:ext cx="169682" cy="138168"/>
            </a:xfrm>
            <a:prstGeom prst="triangl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57" name="Elbow Connector 56">
              <a:extLst>
                <a:ext uri="{FF2B5EF4-FFF2-40B4-BE49-F238E27FC236}">
                  <a16:creationId xmlns:a16="http://schemas.microsoft.com/office/drawing/2014/main" id="{D748290A-E752-AA01-E4FF-EF97EBB677B0}"/>
                </a:ext>
              </a:extLst>
            </p:cNvPr>
            <p:cNvCxnSpPr>
              <a:stCxn id="56" idx="3"/>
              <a:endCxn id="53" idx="3"/>
            </p:cNvCxnSpPr>
            <p:nvPr/>
          </p:nvCxnSpPr>
          <p:spPr>
            <a:xfrm rot="5400000">
              <a:off x="7818685" y="2793458"/>
              <a:ext cx="387992" cy="220729"/>
            </a:xfrm>
            <a:prstGeom prst="bentConnector2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Elbow Connector 57">
              <a:extLst>
                <a:ext uri="{FF2B5EF4-FFF2-40B4-BE49-F238E27FC236}">
                  <a16:creationId xmlns:a16="http://schemas.microsoft.com/office/drawing/2014/main" id="{60041427-F4BA-1D18-7DAB-53D9DD6DC52E}"/>
                </a:ext>
              </a:extLst>
            </p:cNvPr>
            <p:cNvCxnSpPr>
              <a:stCxn id="55" idx="3"/>
              <a:endCxn id="56" idx="3"/>
            </p:cNvCxnSpPr>
            <p:nvPr/>
          </p:nvCxnSpPr>
          <p:spPr>
            <a:xfrm flipV="1">
              <a:off x="7597520" y="2709826"/>
              <a:ext cx="525525" cy="1368244"/>
            </a:xfrm>
            <a:prstGeom prst="bentConnector2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Elbow Connector 58">
              <a:extLst>
                <a:ext uri="{FF2B5EF4-FFF2-40B4-BE49-F238E27FC236}">
                  <a16:creationId xmlns:a16="http://schemas.microsoft.com/office/drawing/2014/main" id="{450A5A70-0380-5400-2717-9AD4FDF32576}"/>
                </a:ext>
              </a:extLst>
            </p:cNvPr>
            <p:cNvCxnSpPr>
              <a:stCxn id="54" idx="3"/>
              <a:endCxn id="56" idx="3"/>
            </p:cNvCxnSpPr>
            <p:nvPr/>
          </p:nvCxnSpPr>
          <p:spPr>
            <a:xfrm flipV="1">
              <a:off x="7804046" y="2709826"/>
              <a:ext cx="318999" cy="885500"/>
            </a:xfrm>
            <a:prstGeom prst="bentConnector2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40AF5565-A7C5-A0F6-3BC5-712C20462152}"/>
                </a:ext>
              </a:extLst>
            </p:cNvPr>
            <p:cNvSpPr txBox="1"/>
            <p:nvPr/>
          </p:nvSpPr>
          <p:spPr>
            <a:xfrm>
              <a:off x="5995100" y="4408773"/>
              <a:ext cx="526106" cy="33855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/>
                <a:t>???</a:t>
              </a:r>
            </a:p>
          </p:txBody>
        </p:sp>
        <p:cxnSp>
          <p:nvCxnSpPr>
            <p:cNvPr id="86" name="Elbow Connector 85">
              <a:extLst>
                <a:ext uri="{FF2B5EF4-FFF2-40B4-BE49-F238E27FC236}">
                  <a16:creationId xmlns:a16="http://schemas.microsoft.com/office/drawing/2014/main" id="{627F65F5-42A1-20C5-6625-C4D32CD45405}"/>
                </a:ext>
              </a:extLst>
            </p:cNvPr>
            <p:cNvCxnSpPr>
              <a:stCxn id="56" idx="3"/>
              <a:endCxn id="84" idx="3"/>
            </p:cNvCxnSpPr>
            <p:nvPr/>
          </p:nvCxnSpPr>
          <p:spPr bwMode="auto">
            <a:xfrm rot="5400000">
              <a:off x="6388014" y="2843019"/>
              <a:ext cx="1868224" cy="1601839"/>
            </a:xfrm>
            <a:prstGeom prst="bentConnector2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39036481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175CB-F842-9743-A5CB-40F7E5EE0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 Object: Random Integers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3EC0F2-A670-064F-A512-654E17D14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F0376-0E54-9843-B673-E00D6670E830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35A2A2-72E1-8944-94CF-20F51107C957}"/>
              </a:ext>
            </a:extLst>
          </p:cNvPr>
          <p:cNvSpPr txBox="1"/>
          <p:nvPr/>
        </p:nvSpPr>
        <p:spPr>
          <a:xfrm>
            <a:off x="591583" y="1526679"/>
            <a:ext cx="7960834" cy="403187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b="1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RandomInt</a:t>
            </a:r>
            <a:endParaRPr lang="en-US" b="1" dirty="0"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>
              <a:buNone/>
            </a:pPr>
            <a:r>
              <a:rPr lang="en-US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public:</a:t>
            </a:r>
          </a:p>
          <a:p>
            <a:pPr>
              <a:buNone/>
            </a:pPr>
            <a:r>
              <a:rPr lang="en-US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b="1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RandomInt</a:t>
            </a:r>
            <a:r>
              <a:rPr lang="en-US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(int min, int max) : min(min), max(max)</a:t>
            </a:r>
          </a:p>
          <a:p>
            <a:pPr>
              <a:buNone/>
            </a:pPr>
            <a:r>
              <a:rPr lang="en-US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{</a:t>
            </a:r>
          </a:p>
          <a:p>
            <a:pPr>
              <a:buNone/>
            </a:pPr>
            <a:r>
              <a:rPr lang="en-US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b="1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srand</a:t>
            </a:r>
            <a:r>
              <a:rPr lang="en-US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(time(NULL));  // seed the random number generator</a:t>
            </a:r>
          </a:p>
          <a:p>
            <a:pPr>
              <a:buNone/>
            </a:pPr>
            <a:r>
              <a:rPr lang="en-US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}</a:t>
            </a:r>
          </a:p>
          <a:p>
            <a:pPr>
              <a:buNone/>
            </a:pPr>
            <a:br>
              <a:rPr lang="en-US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b="1" dirty="0">
                <a:solidFill>
                  <a:srgbClr val="C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 operator ()()</a:t>
            </a:r>
          </a:p>
          <a:p>
            <a:pPr>
              <a:buNone/>
            </a:pPr>
            <a:r>
              <a:rPr lang="en-US" b="1" dirty="0">
                <a:solidFill>
                  <a:srgbClr val="C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{</a:t>
            </a:r>
          </a:p>
          <a:p>
            <a:pPr>
              <a:buNone/>
            </a:pPr>
            <a:r>
              <a:rPr lang="en-US" b="1" dirty="0">
                <a:solidFill>
                  <a:srgbClr val="C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    return min + rand()%(max - min + 1);</a:t>
            </a:r>
          </a:p>
          <a:p>
            <a:pPr>
              <a:buNone/>
            </a:pPr>
            <a:r>
              <a:rPr lang="en-US" b="1" dirty="0">
                <a:solidFill>
                  <a:srgbClr val="C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}</a:t>
            </a:r>
            <a:br>
              <a:rPr lang="en-US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b="1" dirty="0"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private:</a:t>
            </a:r>
          </a:p>
          <a:p>
            <a:pPr>
              <a:buNone/>
            </a:pPr>
            <a:r>
              <a:rPr lang="en-US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int min, max;</a:t>
            </a:r>
          </a:p>
          <a:p>
            <a:r>
              <a:rPr lang="en-US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69B58C-4F88-3743-914B-0329485CAF47}"/>
              </a:ext>
            </a:extLst>
          </p:cNvPr>
          <p:cNvSpPr txBox="1"/>
          <p:nvPr/>
        </p:nvSpPr>
        <p:spPr>
          <a:xfrm>
            <a:off x="7007038" y="1357402"/>
            <a:ext cx="1359668" cy="338554"/>
          </a:xfrm>
          <a:prstGeom prst="rect">
            <a:avLst/>
          </a:prstGeom>
          <a:solidFill>
            <a:srgbClr val="0033CC"/>
          </a:solidFill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FF00"/>
                </a:solidFill>
              </a:rPr>
              <a:t>RandomInt.h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4F024F-1F45-8D3C-81A3-CC5191209A3A}"/>
              </a:ext>
            </a:extLst>
          </p:cNvPr>
          <p:cNvSpPr txBox="1"/>
          <p:nvPr/>
        </p:nvSpPr>
        <p:spPr>
          <a:xfrm>
            <a:off x="3350283" y="3365212"/>
            <a:ext cx="4807726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432FF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432FF"/>
                </a:solidFill>
              </a:rPr>
              <a:t>Overload the function call operator.</a:t>
            </a:r>
          </a:p>
          <a:p>
            <a:r>
              <a:rPr lang="en-US" dirty="0">
                <a:solidFill>
                  <a:srgbClr val="0432FF"/>
                </a:solidFill>
              </a:rPr>
              <a:t>Why the two consecutive parentheses pairs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()()</a:t>
            </a:r>
            <a:r>
              <a:rPr lang="en-US" dirty="0">
                <a:solidFill>
                  <a:srgbClr val="0432FF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520730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E9680-EFE9-4642-95B4-04FFD1C2F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 Object: Random Integers</a:t>
            </a:r>
            <a:r>
              <a:rPr lang="en-US" i="1" dirty="0"/>
              <a:t>, cont’d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957306-1119-D547-97F0-FA27EDDE4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F0376-0E54-9843-B673-E00D6670E830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478F03-D703-814B-8C59-7423B4472798}"/>
              </a:ext>
            </a:extLst>
          </p:cNvPr>
          <p:cNvSpPr txBox="1"/>
          <p:nvPr/>
        </p:nvSpPr>
        <p:spPr>
          <a:xfrm>
            <a:off x="1147024" y="1508781"/>
            <a:ext cx="6849952" cy="25545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#include &lt;iostream&gt;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#include "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RandomInt.h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b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RandomInt</a:t>
            </a:r>
            <a:r>
              <a:rPr lang="en-US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ri</a:t>
            </a:r>
            <a:r>
              <a:rPr lang="en-US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(5, 12);</a:t>
            </a:r>
          </a:p>
          <a:p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for (int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0;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 10;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++)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US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ri</a:t>
            </a:r>
            <a:r>
              <a:rPr lang="en-US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&lt;&lt;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return 0;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4B3DCD-E390-0B41-935B-49F1BEA0BB51}"/>
              </a:ext>
            </a:extLst>
          </p:cNvPr>
          <p:cNvSpPr txBox="1"/>
          <p:nvPr/>
        </p:nvSpPr>
        <p:spPr>
          <a:xfrm>
            <a:off x="5669268" y="1339504"/>
            <a:ext cx="2123851" cy="338554"/>
          </a:xfrm>
          <a:prstGeom prst="rect">
            <a:avLst/>
          </a:prstGeom>
          <a:solidFill>
            <a:srgbClr val="0033CC"/>
          </a:solidFill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FF00"/>
                </a:solidFill>
              </a:rPr>
              <a:t>RandomIntTester.cpp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5CD472-9276-984A-BF61-337FA2E8822B}"/>
              </a:ext>
            </a:extLst>
          </p:cNvPr>
          <p:cNvSpPr txBox="1"/>
          <p:nvPr/>
        </p:nvSpPr>
        <p:spPr>
          <a:xfrm>
            <a:off x="6972624" y="3693855"/>
            <a:ext cx="431528" cy="2554545"/>
          </a:xfrm>
          <a:prstGeom prst="rect">
            <a:avLst/>
          </a:prstGeom>
          <a:solidFill>
            <a:srgbClr val="E1F5FF"/>
          </a:solidFill>
          <a:ln>
            <a:solidFill>
              <a:srgbClr val="0033CC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11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12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11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4640461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7AB26-60D1-264A-B4A6-B3AF6CCED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 Objects</a:t>
            </a:r>
            <a:r>
              <a:rPr lang="en-US" i="1" dirty="0"/>
              <a:t>, cont’d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1E7FE7-D0F2-EA44-8AFC-D044AB4859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function object is an object, so therefore,</a:t>
            </a:r>
          </a:p>
          <a:p>
            <a:pPr lvl="1"/>
            <a:r>
              <a:rPr lang="en-US" dirty="0"/>
              <a:t>You can store it in a variable.</a:t>
            </a:r>
          </a:p>
          <a:p>
            <a:pPr lvl="1"/>
            <a:r>
              <a:rPr lang="en-US" dirty="0"/>
              <a:t>You can pass it as an argument to a function.</a:t>
            </a:r>
          </a:p>
          <a:p>
            <a:pPr lvl="1"/>
            <a:r>
              <a:rPr lang="en-US" dirty="0"/>
              <a:t>You can return it as the value of a function.</a:t>
            </a:r>
          </a:p>
          <a:p>
            <a:pPr lvl="5"/>
            <a:endParaRPr lang="en-US" dirty="0"/>
          </a:p>
          <a:p>
            <a:r>
              <a:rPr lang="en-US" dirty="0"/>
              <a:t>A function object can </a:t>
            </a:r>
            <a:r>
              <a:rPr lang="en-US" u="sng" dirty="0"/>
              <a:t>maintain persistent state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across multiple invocations.</a:t>
            </a:r>
          </a:p>
          <a:p>
            <a:pPr lvl="1"/>
            <a:r>
              <a:rPr lang="en-US" dirty="0"/>
              <a:t>Stored in its member variables.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FFD574-04FF-E449-A7AA-6E4BAAA8E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F0376-0E54-9843-B673-E00D6670E830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0681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31A37-71DC-474A-872D-9F39571FE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 Object: Summation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D34347-F80B-AD48-BD5D-FB9860EF1A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1"/>
            <a:ext cx="8229600" cy="457200"/>
          </a:xfrm>
        </p:spPr>
        <p:txBody>
          <a:bodyPr/>
          <a:lstStyle/>
          <a:p>
            <a:r>
              <a:rPr lang="en-US" dirty="0"/>
              <a:t>A function object can maintain persistent state.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A1E6DA-59CB-9C45-985D-B50ED87E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F0376-0E54-9843-B673-E00D6670E830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FAA287-9985-704A-B878-C8B75A8677AC}"/>
              </a:ext>
            </a:extLst>
          </p:cNvPr>
          <p:cNvSpPr txBox="1"/>
          <p:nvPr/>
        </p:nvSpPr>
        <p:spPr>
          <a:xfrm>
            <a:off x="1764180" y="2054593"/>
            <a:ext cx="4011034" cy="32932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class Summation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public: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Summation() : sum(0) {}</a:t>
            </a:r>
          </a:p>
          <a:p>
            <a:r>
              <a:rPr lang="en-US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  int operator ()(int amount)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{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    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+=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amount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    return 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}</a:t>
            </a:r>
          </a:p>
          <a:p>
            <a:b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private:</a:t>
            </a:r>
          </a:p>
          <a:p>
            <a:r>
              <a:rPr lang="en-US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 sum;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548632-65F3-1442-B845-75485DF64408}"/>
              </a:ext>
            </a:extLst>
          </p:cNvPr>
          <p:cNvSpPr txBox="1"/>
          <p:nvPr/>
        </p:nvSpPr>
        <p:spPr>
          <a:xfrm>
            <a:off x="4206244" y="1885316"/>
            <a:ext cx="1393330" cy="338554"/>
          </a:xfrm>
          <a:prstGeom prst="rect">
            <a:avLst/>
          </a:prstGeom>
          <a:solidFill>
            <a:srgbClr val="0033CC"/>
          </a:solidFill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FF00"/>
                </a:solidFill>
              </a:rPr>
              <a:t>Summation.h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6D591A-D43D-F308-FF5F-FB0627B67CF2}"/>
              </a:ext>
            </a:extLst>
          </p:cNvPr>
          <p:cNvSpPr txBox="1"/>
          <p:nvPr/>
        </p:nvSpPr>
        <p:spPr>
          <a:xfrm>
            <a:off x="3383293" y="4800585"/>
            <a:ext cx="572593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432FF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432FF"/>
                </a:solidFill>
              </a:rPr>
              <a:t>state</a:t>
            </a:r>
          </a:p>
        </p:txBody>
      </p:sp>
    </p:spTree>
    <p:extLst>
      <p:ext uri="{BB962C8B-B14F-4D97-AF65-F5344CB8AC3E}">
        <p14:creationId xmlns:p14="http://schemas.microsoft.com/office/powerpoint/2010/main" val="778080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14079-9A7F-6F48-A23C-07DE09935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 Object: Summation</a:t>
            </a:r>
            <a:r>
              <a:rPr lang="en-US" i="1" dirty="0"/>
              <a:t>, cont’d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7AD95D-AA44-1145-A3CC-F0D35C815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F0376-0E54-9843-B673-E00D6670E830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708D36-C7C3-9745-A510-8A2855BB28C9}"/>
              </a:ext>
            </a:extLst>
          </p:cNvPr>
          <p:cNvSpPr txBox="1"/>
          <p:nvPr/>
        </p:nvSpPr>
        <p:spPr>
          <a:xfrm>
            <a:off x="1005879" y="1395442"/>
            <a:ext cx="6077305" cy="45243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#include &lt;iostream&gt;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iomanip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#include "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Summation.h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using namespace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Summation </a:t>
            </a:r>
            <a:r>
              <a:rPr lang="en-US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adder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for(int odd = 1; odd &lt; 20; odd += 2)</a:t>
            </a:r>
            <a:b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b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cout &lt;&lt; "Add " &lt;&lt;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setw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(2) &lt;&lt; odd &lt;&lt; ": "</a:t>
            </a:r>
            <a:b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&lt;&lt;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setw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(3) &lt;&lt;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adder(odd)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&lt;&lt;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b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return 0;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0D2E4A-CD81-FE4E-9243-41E6387452F6}"/>
              </a:ext>
            </a:extLst>
          </p:cNvPr>
          <p:cNvSpPr txBox="1"/>
          <p:nvPr/>
        </p:nvSpPr>
        <p:spPr>
          <a:xfrm>
            <a:off x="7235784" y="1697406"/>
            <a:ext cx="1542410" cy="2554545"/>
          </a:xfrm>
          <a:prstGeom prst="rect">
            <a:avLst/>
          </a:prstGeom>
          <a:solidFill>
            <a:srgbClr val="E1F5FF"/>
          </a:solidFill>
          <a:ln>
            <a:solidFill>
              <a:srgbClr val="0033CC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Add  1:   1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Add  3:   4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Add  5:   9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Add  7:  16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Add  9:  25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Add 11:  36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Add 13:  49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Add 15:  64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Add 17:  81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Add 19: 100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9E1658-B755-BD41-B850-3E2ABF3055F7}"/>
              </a:ext>
            </a:extLst>
          </p:cNvPr>
          <p:cNvSpPr txBox="1"/>
          <p:nvPr/>
        </p:nvSpPr>
        <p:spPr>
          <a:xfrm>
            <a:off x="4663439" y="1226165"/>
            <a:ext cx="2157514" cy="338554"/>
          </a:xfrm>
          <a:prstGeom prst="rect">
            <a:avLst/>
          </a:prstGeom>
          <a:solidFill>
            <a:srgbClr val="0033CC"/>
          </a:solidFill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FF00"/>
                </a:solidFill>
              </a:rPr>
              <a:t>SummationTester.cpp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144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57E838-A1B4-10D9-34CC-CD1200D64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Assignment #6 Solution</a:t>
            </a:r>
            <a:r>
              <a:rPr lang="en-US" i="1" dirty="0"/>
              <a:t>, cont’d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8AC33A-FF2C-1761-7129-A9A6516B73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367" y="1295400"/>
            <a:ext cx="8229600" cy="2616784"/>
          </a:xfrm>
        </p:spPr>
        <p:txBody>
          <a:bodyPr/>
          <a:lstStyle/>
          <a:p>
            <a:r>
              <a:rPr lang="en-US" dirty="0"/>
              <a:t>Template Method Design Pattern</a:t>
            </a:r>
          </a:p>
          <a:p>
            <a:pPr lvl="1"/>
            <a:r>
              <a:rPr lang="en-US" dirty="0"/>
              <a:t>Member function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choose()</a:t>
            </a:r>
            <a:r>
              <a:rPr lang="en-US" dirty="0"/>
              <a:t> in superclass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ChoiceAlgorithm</a:t>
            </a:r>
            <a:r>
              <a:rPr lang="en-US" dirty="0"/>
              <a:t> defines the </a:t>
            </a:r>
            <a:r>
              <a:rPr lang="en-US" u="sng" dirty="0"/>
              <a:t>outline</a:t>
            </a:r>
            <a:r>
              <a:rPr lang="en-US" dirty="0"/>
              <a:t> of how a choice algorithm subclass </a:t>
            </a:r>
            <a:br>
              <a:rPr lang="en-US" dirty="0"/>
            </a:br>
            <a:r>
              <a:rPr lang="en-US" dirty="0"/>
              <a:t>makes a choice and the</a:t>
            </a:r>
            <a:br>
              <a:rPr lang="en-US" dirty="0"/>
            </a:br>
            <a:r>
              <a:rPr lang="en-US" u="sng" dirty="0"/>
              <a:t>order of steps</a:t>
            </a:r>
            <a:r>
              <a:rPr lang="en-US" dirty="0"/>
              <a:t>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1942D6-29D2-2832-31C7-01B0326B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5</a:t>
            </a:fld>
            <a:endParaRPr lang="en-US" altLang="x-none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C2837EF-5DEA-8B49-830B-C964F5DC9E88}"/>
              </a:ext>
            </a:extLst>
          </p:cNvPr>
          <p:cNvGrpSpPr/>
          <p:nvPr/>
        </p:nvGrpSpPr>
        <p:grpSpPr>
          <a:xfrm>
            <a:off x="5303512" y="2727356"/>
            <a:ext cx="3546164" cy="3444814"/>
            <a:chOff x="3931927" y="1947910"/>
            <a:chExt cx="3546164" cy="3444814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DC776996-2DD8-D6BB-7022-6709FC0B7236}"/>
                </a:ext>
              </a:extLst>
            </p:cNvPr>
            <p:cNvGrpSpPr/>
            <p:nvPr/>
          </p:nvGrpSpPr>
          <p:grpSpPr>
            <a:xfrm>
              <a:off x="5165288" y="3702236"/>
              <a:ext cx="2312803" cy="1690488"/>
              <a:chOff x="3383212" y="3814407"/>
              <a:chExt cx="2312803" cy="1690488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FFDE1F8-F127-A96D-9332-3C854A681DE7}"/>
                  </a:ext>
                </a:extLst>
              </p:cNvPr>
              <p:cNvSpPr txBox="1"/>
              <p:nvPr/>
            </p:nvSpPr>
            <p:spPr>
              <a:xfrm>
                <a:off x="3383293" y="4230421"/>
                <a:ext cx="1927131" cy="338554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dirty="0" err="1"/>
                  <a:t>KeyboardAlgorithm</a:t>
                </a:r>
                <a:endParaRPr lang="en-US" dirty="0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56E846D-E48D-17D4-ABEE-AED4EE86D9BB}"/>
                  </a:ext>
                </a:extLst>
              </p:cNvPr>
              <p:cNvSpPr txBox="1"/>
              <p:nvPr/>
            </p:nvSpPr>
            <p:spPr>
              <a:xfrm>
                <a:off x="3387535" y="4710799"/>
                <a:ext cx="1824538" cy="338554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dirty="0" err="1"/>
                  <a:t>RandomAlgorithm</a:t>
                </a:r>
                <a:endParaRPr lang="en-US" dirty="0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5E39095-E882-D9E5-340C-EBD3BE8EC79C}"/>
                  </a:ext>
                </a:extLst>
              </p:cNvPr>
              <p:cNvSpPr txBox="1"/>
              <p:nvPr/>
            </p:nvSpPr>
            <p:spPr>
              <a:xfrm>
                <a:off x="3383212" y="5166341"/>
                <a:ext cx="1598515" cy="338554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dirty="0" err="1"/>
                  <a:t>SmartAlgorithm</a:t>
                </a:r>
                <a:endParaRPr lang="en-US" dirty="0"/>
              </a:p>
            </p:txBody>
          </p:sp>
          <p:sp>
            <p:nvSpPr>
              <p:cNvPr id="9" name="Triangle 8">
                <a:extLst>
                  <a:ext uri="{FF2B5EF4-FFF2-40B4-BE49-F238E27FC236}">
                    <a16:creationId xmlns:a16="http://schemas.microsoft.com/office/drawing/2014/main" id="{5C76463E-F9EF-2760-8BFE-A787A9F874E5}"/>
                  </a:ext>
                </a:extLst>
              </p:cNvPr>
              <p:cNvSpPr/>
              <p:nvPr/>
            </p:nvSpPr>
            <p:spPr>
              <a:xfrm>
                <a:off x="5453489" y="3814407"/>
                <a:ext cx="242526" cy="199217"/>
              </a:xfrm>
              <a:prstGeom prst="triangl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10" name="Elbow Connector 9">
                <a:extLst>
                  <a:ext uri="{FF2B5EF4-FFF2-40B4-BE49-F238E27FC236}">
                    <a16:creationId xmlns:a16="http://schemas.microsoft.com/office/drawing/2014/main" id="{079BB137-6DDC-5548-C623-8911AE62FD1A}"/>
                  </a:ext>
                </a:extLst>
              </p:cNvPr>
              <p:cNvCxnSpPr>
                <a:cxnSpLocks/>
                <a:stCxn id="9" idx="3"/>
                <a:endCxn id="6" idx="3"/>
              </p:cNvCxnSpPr>
              <p:nvPr/>
            </p:nvCxnSpPr>
            <p:spPr>
              <a:xfrm rot="5400000">
                <a:off x="5249551" y="4074497"/>
                <a:ext cx="386074" cy="264328"/>
              </a:xfrm>
              <a:prstGeom prst="bentConnector2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Elbow Connector 10">
                <a:extLst>
                  <a:ext uri="{FF2B5EF4-FFF2-40B4-BE49-F238E27FC236}">
                    <a16:creationId xmlns:a16="http://schemas.microsoft.com/office/drawing/2014/main" id="{E53A63AF-7757-71C4-89D7-BF67D9C754F5}"/>
                  </a:ext>
                </a:extLst>
              </p:cNvPr>
              <p:cNvCxnSpPr>
                <a:cxnSpLocks/>
                <a:stCxn id="8" idx="3"/>
                <a:endCxn id="9" idx="3"/>
              </p:cNvCxnSpPr>
              <p:nvPr/>
            </p:nvCxnSpPr>
            <p:spPr>
              <a:xfrm flipV="1">
                <a:off x="4981727" y="4013624"/>
                <a:ext cx="593025" cy="1321994"/>
              </a:xfrm>
              <a:prstGeom prst="bentConnector2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Elbow Connector 11">
                <a:extLst>
                  <a:ext uri="{FF2B5EF4-FFF2-40B4-BE49-F238E27FC236}">
                    <a16:creationId xmlns:a16="http://schemas.microsoft.com/office/drawing/2014/main" id="{2F806023-C7F8-625C-6ADA-905826AA736E}"/>
                  </a:ext>
                </a:extLst>
              </p:cNvPr>
              <p:cNvCxnSpPr>
                <a:cxnSpLocks/>
                <a:stCxn id="7" idx="3"/>
                <a:endCxn id="9" idx="3"/>
              </p:cNvCxnSpPr>
              <p:nvPr/>
            </p:nvCxnSpPr>
            <p:spPr>
              <a:xfrm flipV="1">
                <a:off x="5212073" y="4013624"/>
                <a:ext cx="362679" cy="866452"/>
              </a:xfrm>
              <a:prstGeom prst="bentConnector2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10E825D8-532F-92B7-8CFA-74CFFADA9FA4}"/>
                </a:ext>
              </a:extLst>
            </p:cNvPr>
            <p:cNvGrpSpPr/>
            <p:nvPr/>
          </p:nvGrpSpPr>
          <p:grpSpPr>
            <a:xfrm>
              <a:off x="3931927" y="1947910"/>
              <a:ext cx="3546164" cy="1754326"/>
              <a:chOff x="3931927" y="1947910"/>
              <a:chExt cx="3546164" cy="1754326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C9A9B82-54EC-6302-652B-41D953BD2AC6}"/>
                  </a:ext>
                </a:extLst>
              </p:cNvPr>
              <p:cNvSpPr txBox="1"/>
              <p:nvPr/>
            </p:nvSpPr>
            <p:spPr>
              <a:xfrm>
                <a:off x="3931927" y="1947910"/>
                <a:ext cx="3546164" cy="338554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i="1" dirty="0" err="1"/>
                  <a:t>ChoiceAlgorithm</a:t>
                </a:r>
                <a:endParaRPr lang="en-US" b="1" i="1" dirty="0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C011909-771D-0DA2-5B8A-493BFEF05FFA}"/>
                  </a:ext>
                </a:extLst>
              </p:cNvPr>
              <p:cNvSpPr txBox="1"/>
              <p:nvPr/>
            </p:nvSpPr>
            <p:spPr>
              <a:xfrm>
                <a:off x="3931927" y="2871239"/>
                <a:ext cx="3546164" cy="830997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+choose()</a:t>
                </a:r>
              </a:p>
              <a:p>
                <a:r>
                  <a:rPr lang="en-US" dirty="0"/>
                  <a:t>#</a:t>
                </a:r>
                <a:r>
                  <a:rPr lang="en-US" i="1" dirty="0" err="1"/>
                  <a:t>predict_opponent</a:t>
                </a:r>
                <a:r>
                  <a:rPr lang="en-US" i="1" dirty="0"/>
                  <a:t>() : Choice</a:t>
                </a:r>
              </a:p>
              <a:p>
                <a:r>
                  <a:rPr lang="en-US" dirty="0"/>
                  <a:t>#</a:t>
                </a:r>
                <a:r>
                  <a:rPr lang="en-US" i="1" dirty="0"/>
                  <a:t>decide(prediction : Choice) : Choice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054BB4B-4089-23CF-0B98-E7062BA24998}"/>
                  </a:ext>
                </a:extLst>
              </p:cNvPr>
              <p:cNvSpPr txBox="1"/>
              <p:nvPr/>
            </p:nvSpPr>
            <p:spPr>
              <a:xfrm>
                <a:off x="3931927" y="2286464"/>
                <a:ext cx="3546164" cy="584775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#prediction</a:t>
                </a:r>
              </a:p>
              <a:p>
                <a:r>
                  <a:rPr lang="en-US" dirty="0"/>
                  <a:t>#choice</a:t>
                </a:r>
              </a:p>
            </p:txBody>
          </p:sp>
        </p:grp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15DFFCE9-87E6-EB65-B4FD-D48791A780BE}"/>
              </a:ext>
            </a:extLst>
          </p:cNvPr>
          <p:cNvSpPr txBox="1"/>
          <p:nvPr/>
        </p:nvSpPr>
        <p:spPr>
          <a:xfrm>
            <a:off x="471501" y="3866528"/>
            <a:ext cx="4596130" cy="20313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Choice </a:t>
            </a:r>
            <a:r>
              <a:rPr lang="en-US" sz="1800" b="1" dirty="0">
                <a:solidFill>
                  <a:srgbClr val="C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choose</a:t>
            </a:r>
            <a:r>
              <a:rPr lang="en-US" sz="18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prediction = </a:t>
            </a:r>
            <a:r>
              <a:rPr lang="en-US" sz="1800" b="1" dirty="0">
                <a:solidFill>
                  <a:srgbClr val="C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predict</a:t>
            </a:r>
            <a:r>
              <a:rPr lang="en-US" sz="18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choice = </a:t>
            </a:r>
            <a:r>
              <a:rPr lang="en-US" sz="1800" b="1" dirty="0">
                <a:solidFill>
                  <a:srgbClr val="C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decide</a:t>
            </a:r>
            <a:r>
              <a:rPr lang="en-US" sz="18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(prediction);</a:t>
            </a:r>
            <a:br>
              <a:rPr lang="en-US" sz="18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800" b="1" dirty="0"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8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choice;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594220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D9D15-9B8A-E504-DF25-6336D0967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Assignment #6 Solution</a:t>
            </a:r>
            <a:r>
              <a:rPr lang="en-US" i="1" dirty="0"/>
              <a:t>, cont’d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0A59AA-145A-1071-E207-AA978BE104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4297671" cy="762015"/>
          </a:xfrm>
        </p:spPr>
        <p:txBody>
          <a:bodyPr/>
          <a:lstStyle/>
          <a:p>
            <a:r>
              <a:rPr lang="en-US" dirty="0"/>
              <a:t>Factory Design Pattern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16B508-BA2F-AC1A-43DB-D3EF1D34D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6</a:t>
            </a:fld>
            <a:endParaRPr lang="en-US" altLang="x-none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0A34237A-BE6B-2631-D036-F812B4CB04F9}"/>
              </a:ext>
            </a:extLst>
          </p:cNvPr>
          <p:cNvGrpSpPr/>
          <p:nvPr/>
        </p:nvGrpSpPr>
        <p:grpSpPr>
          <a:xfrm>
            <a:off x="2448117" y="2108636"/>
            <a:ext cx="4613507" cy="3417405"/>
            <a:chOff x="2545921" y="2087490"/>
            <a:chExt cx="4613507" cy="341740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C7E1D97-7868-E9C3-DD50-ECF2E8D5AC05}"/>
                </a:ext>
              </a:extLst>
            </p:cNvPr>
            <p:cNvSpPr txBox="1"/>
            <p:nvPr/>
          </p:nvSpPr>
          <p:spPr>
            <a:xfrm>
              <a:off x="4009335" y="3475853"/>
              <a:ext cx="1686680" cy="33855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8100">
              <a:solidFill>
                <a:schemeClr val="accent6">
                  <a:lumMod val="7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solidFill>
                    <a:schemeClr val="accent6">
                      <a:lumMod val="50000"/>
                    </a:schemeClr>
                  </a:solidFill>
                </a:rPr>
                <a:t>ChoiceAlgorithm</a:t>
              </a:r>
              <a:endParaRPr lang="en-US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828C725-832C-C43B-AB13-DDA7D15764A8}"/>
                </a:ext>
              </a:extLst>
            </p:cNvPr>
            <p:cNvSpPr txBox="1"/>
            <p:nvPr/>
          </p:nvSpPr>
          <p:spPr>
            <a:xfrm>
              <a:off x="3383293" y="4230421"/>
              <a:ext cx="1927131" cy="33855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KeyboardAlgorithm</a:t>
              </a:r>
              <a:endParaRPr lang="en-US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3C835C9-30B3-B1C8-DB0D-76D8BB7069FA}"/>
                </a:ext>
              </a:extLst>
            </p:cNvPr>
            <p:cNvSpPr txBox="1"/>
            <p:nvPr/>
          </p:nvSpPr>
          <p:spPr>
            <a:xfrm>
              <a:off x="3387535" y="4710799"/>
              <a:ext cx="1824538" cy="33855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RandomAlgorithm</a:t>
              </a:r>
              <a:endParaRPr lang="en-US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0A94965-3609-93B5-0312-73010C68A216}"/>
                </a:ext>
              </a:extLst>
            </p:cNvPr>
            <p:cNvSpPr txBox="1"/>
            <p:nvPr/>
          </p:nvSpPr>
          <p:spPr>
            <a:xfrm>
              <a:off x="3383212" y="5166341"/>
              <a:ext cx="1598515" cy="33855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SmartAlgorithm</a:t>
              </a:r>
              <a:endParaRPr lang="en-US" dirty="0"/>
            </a:p>
          </p:txBody>
        </p:sp>
        <p:sp>
          <p:nvSpPr>
            <p:cNvPr id="26" name="Triangle 25">
              <a:extLst>
                <a:ext uri="{FF2B5EF4-FFF2-40B4-BE49-F238E27FC236}">
                  <a16:creationId xmlns:a16="http://schemas.microsoft.com/office/drawing/2014/main" id="{21482B87-4A19-FDC9-512F-B5B2D7C7EEC0}"/>
                </a:ext>
              </a:extLst>
            </p:cNvPr>
            <p:cNvSpPr/>
            <p:nvPr/>
          </p:nvSpPr>
          <p:spPr>
            <a:xfrm>
              <a:off x="5453489" y="3814407"/>
              <a:ext cx="242526" cy="199217"/>
            </a:xfrm>
            <a:prstGeom prst="triangl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7" name="Elbow Connector 26">
              <a:extLst>
                <a:ext uri="{FF2B5EF4-FFF2-40B4-BE49-F238E27FC236}">
                  <a16:creationId xmlns:a16="http://schemas.microsoft.com/office/drawing/2014/main" id="{13187E72-5A0E-EE08-52C3-635C21C414CF}"/>
                </a:ext>
              </a:extLst>
            </p:cNvPr>
            <p:cNvCxnSpPr>
              <a:cxnSpLocks/>
              <a:stCxn id="26" idx="3"/>
              <a:endCxn id="23" idx="3"/>
            </p:cNvCxnSpPr>
            <p:nvPr/>
          </p:nvCxnSpPr>
          <p:spPr>
            <a:xfrm rot="5400000">
              <a:off x="5249551" y="4074497"/>
              <a:ext cx="386074" cy="264328"/>
            </a:xfrm>
            <a:prstGeom prst="bentConnector2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Elbow Connector 27">
              <a:extLst>
                <a:ext uri="{FF2B5EF4-FFF2-40B4-BE49-F238E27FC236}">
                  <a16:creationId xmlns:a16="http://schemas.microsoft.com/office/drawing/2014/main" id="{FBF8BE8B-7E38-692E-70FD-30B27A672C7D}"/>
                </a:ext>
              </a:extLst>
            </p:cNvPr>
            <p:cNvCxnSpPr>
              <a:cxnSpLocks/>
              <a:stCxn id="25" idx="3"/>
              <a:endCxn id="26" idx="3"/>
            </p:cNvCxnSpPr>
            <p:nvPr/>
          </p:nvCxnSpPr>
          <p:spPr>
            <a:xfrm flipV="1">
              <a:off x="4981727" y="4013624"/>
              <a:ext cx="593025" cy="1321994"/>
            </a:xfrm>
            <a:prstGeom prst="bentConnector2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Elbow Connector 28">
              <a:extLst>
                <a:ext uri="{FF2B5EF4-FFF2-40B4-BE49-F238E27FC236}">
                  <a16:creationId xmlns:a16="http://schemas.microsoft.com/office/drawing/2014/main" id="{D85C8F17-FBF4-AE4B-7487-0EF7739B3136}"/>
                </a:ext>
              </a:extLst>
            </p:cNvPr>
            <p:cNvCxnSpPr>
              <a:cxnSpLocks/>
              <a:stCxn id="24" idx="3"/>
              <a:endCxn id="26" idx="3"/>
            </p:cNvCxnSpPr>
            <p:nvPr/>
          </p:nvCxnSpPr>
          <p:spPr>
            <a:xfrm flipV="1">
              <a:off x="5212073" y="4013624"/>
              <a:ext cx="362679" cy="866452"/>
            </a:xfrm>
            <a:prstGeom prst="bentConnector2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826D655-41CC-5992-35B0-F6D5120FF465}"/>
                </a:ext>
              </a:extLst>
            </p:cNvPr>
            <p:cNvGrpSpPr/>
            <p:nvPr/>
          </p:nvGrpSpPr>
          <p:grpSpPr>
            <a:xfrm>
              <a:off x="2545921" y="2087490"/>
              <a:ext cx="4613507" cy="902923"/>
              <a:chOff x="2606035" y="2087490"/>
              <a:chExt cx="4613507" cy="902923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484675B-33AF-4BCC-4FA4-E09733255BA3}"/>
                  </a:ext>
                </a:extLst>
              </p:cNvPr>
              <p:cNvSpPr txBox="1"/>
              <p:nvPr/>
            </p:nvSpPr>
            <p:spPr>
              <a:xfrm>
                <a:off x="2606035" y="2087490"/>
                <a:ext cx="4613506" cy="338554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 err="1"/>
                  <a:t>AlgorithmFactory</a:t>
                </a:r>
                <a:endParaRPr lang="en-US" b="1" dirty="0"/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AA692A7-B7F5-9D10-08D1-471268108AB0}"/>
                  </a:ext>
                </a:extLst>
              </p:cNvPr>
              <p:cNvSpPr txBox="1"/>
              <p:nvPr/>
            </p:nvSpPr>
            <p:spPr>
              <a:xfrm>
                <a:off x="2606035" y="2651859"/>
                <a:ext cx="4613507" cy="338554"/>
              </a:xfrm>
              <a:prstGeom prst="rect">
                <a:avLst/>
              </a:prstGeom>
              <a:noFill/>
              <a:ln w="12700">
                <a:solidFill>
                  <a:srgbClr val="7030A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  <a:r>
                  <a:rPr lang="en-US" u="sng" dirty="0"/>
                  <a:t>make</a:t>
                </a:r>
                <a:r>
                  <a:rPr lang="en-US" dirty="0"/>
                  <a:t>(which : </a:t>
                </a:r>
                <a:r>
                  <a:rPr lang="en-US" dirty="0" err="1"/>
                  <a:t>AlgorithmType</a:t>
                </a:r>
                <a:r>
                  <a:rPr lang="en-US" dirty="0"/>
                  <a:t>) : </a:t>
                </a:r>
                <a:r>
                  <a:rPr lang="en-US" dirty="0" err="1"/>
                  <a:t>ChoiceAlgorithm</a:t>
                </a:r>
                <a:endParaRPr lang="en-US" dirty="0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C56932D8-6D5C-1EB8-5910-2F673456ACBD}"/>
                  </a:ext>
                </a:extLst>
              </p:cNvPr>
              <p:cNvSpPr/>
              <p:nvPr/>
            </p:nvSpPr>
            <p:spPr bwMode="auto">
              <a:xfrm>
                <a:off x="2606036" y="2426044"/>
                <a:ext cx="4613506" cy="225815"/>
              </a:xfrm>
              <a:prstGeom prst="rect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075E8227-92BA-C6FA-6F54-676928B9A7E8}"/>
                </a:ext>
              </a:extLst>
            </p:cNvPr>
            <p:cNvCxnSpPr>
              <a:stCxn id="32" idx="2"/>
              <a:endCxn id="22" idx="0"/>
            </p:cNvCxnSpPr>
            <p:nvPr/>
          </p:nvCxnSpPr>
          <p:spPr bwMode="auto">
            <a:xfrm>
              <a:off x="4852675" y="2990413"/>
              <a:ext cx="0" cy="48544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arrow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251555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81C9A-B528-80BE-E5B8-41C3AEDF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Assignment #6 Solution</a:t>
            </a:r>
            <a:r>
              <a:rPr lang="en-US" i="1" dirty="0"/>
              <a:t>, cont’d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71804B-B0D8-CFB6-132E-3FA0208496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1"/>
            <a:ext cx="8229600" cy="1425616"/>
          </a:xfrm>
        </p:spPr>
        <p:txBody>
          <a:bodyPr/>
          <a:lstStyle/>
          <a:p>
            <a:r>
              <a:rPr lang="en-US" dirty="0"/>
              <a:t>Code to the Interface design principle</a:t>
            </a:r>
          </a:p>
          <a:p>
            <a:pPr lvl="1"/>
            <a:r>
              <a:rPr lang="en-US" dirty="0"/>
              <a:t>Abstract superclasses </a:t>
            </a:r>
            <a:r>
              <a:rPr lang="en-US" u="sng" dirty="0"/>
              <a:t>defer</a:t>
            </a:r>
            <a:r>
              <a:rPr lang="en-US" dirty="0"/>
              <a:t> to their subclasses.</a:t>
            </a:r>
          </a:p>
          <a:p>
            <a:pPr lvl="1"/>
            <a:r>
              <a:rPr lang="en-US" u="sng" dirty="0"/>
              <a:t>Polymorphism</a:t>
            </a:r>
            <a:r>
              <a:rPr lang="en-US" dirty="0"/>
              <a:t> used during runtime calls.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509BBD-B7C1-AEF9-37E6-B01E30F05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7</a:t>
            </a:fld>
            <a:endParaRPr lang="en-US" altLang="x-none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4022234-8941-826A-5956-073AA0991DCF}"/>
              </a:ext>
            </a:extLst>
          </p:cNvPr>
          <p:cNvGrpSpPr/>
          <p:nvPr/>
        </p:nvGrpSpPr>
        <p:grpSpPr>
          <a:xfrm>
            <a:off x="4923736" y="2818795"/>
            <a:ext cx="3546164" cy="3444814"/>
            <a:chOff x="3931927" y="1947910"/>
            <a:chExt cx="3546164" cy="3444814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ACE3984-3F22-6F3C-942F-AE699BBC2F81}"/>
                </a:ext>
              </a:extLst>
            </p:cNvPr>
            <p:cNvGrpSpPr/>
            <p:nvPr/>
          </p:nvGrpSpPr>
          <p:grpSpPr>
            <a:xfrm>
              <a:off x="5165288" y="3702236"/>
              <a:ext cx="2312803" cy="1690488"/>
              <a:chOff x="3383212" y="3814407"/>
              <a:chExt cx="2312803" cy="1690488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ED9A0FD-0D02-0D7E-9F70-2AD901415E55}"/>
                  </a:ext>
                </a:extLst>
              </p:cNvPr>
              <p:cNvSpPr txBox="1"/>
              <p:nvPr/>
            </p:nvSpPr>
            <p:spPr>
              <a:xfrm>
                <a:off x="3383293" y="4230421"/>
                <a:ext cx="1927131" cy="338554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dirty="0" err="1"/>
                  <a:t>KeyboardAlgorithm</a:t>
                </a:r>
                <a:endParaRPr lang="en-US" dirty="0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E1ECDC9-BF13-B5B6-8F2B-50919C9C4518}"/>
                  </a:ext>
                </a:extLst>
              </p:cNvPr>
              <p:cNvSpPr txBox="1"/>
              <p:nvPr/>
            </p:nvSpPr>
            <p:spPr>
              <a:xfrm>
                <a:off x="3387535" y="4710799"/>
                <a:ext cx="1824538" cy="338554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dirty="0" err="1"/>
                  <a:t>RandomAlgorithm</a:t>
                </a:r>
                <a:endParaRPr lang="en-US" dirty="0"/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3CBB89B-8955-5D20-0AB0-6C8DEE59BD68}"/>
                  </a:ext>
                </a:extLst>
              </p:cNvPr>
              <p:cNvSpPr txBox="1"/>
              <p:nvPr/>
            </p:nvSpPr>
            <p:spPr>
              <a:xfrm>
                <a:off x="3383212" y="5166341"/>
                <a:ext cx="1598515" cy="338554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dirty="0" err="1"/>
                  <a:t>SmartAlgorithm</a:t>
                </a:r>
                <a:endParaRPr lang="en-US" dirty="0"/>
              </a:p>
            </p:txBody>
          </p:sp>
          <p:sp>
            <p:nvSpPr>
              <p:cNvPr id="14" name="Triangle 13">
                <a:extLst>
                  <a:ext uri="{FF2B5EF4-FFF2-40B4-BE49-F238E27FC236}">
                    <a16:creationId xmlns:a16="http://schemas.microsoft.com/office/drawing/2014/main" id="{27C05260-7F15-B14E-D45A-63DE76B9680D}"/>
                  </a:ext>
                </a:extLst>
              </p:cNvPr>
              <p:cNvSpPr/>
              <p:nvPr/>
            </p:nvSpPr>
            <p:spPr>
              <a:xfrm>
                <a:off x="5453489" y="3814407"/>
                <a:ext cx="242526" cy="199217"/>
              </a:xfrm>
              <a:prstGeom prst="triangl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15" name="Elbow Connector 14">
                <a:extLst>
                  <a:ext uri="{FF2B5EF4-FFF2-40B4-BE49-F238E27FC236}">
                    <a16:creationId xmlns:a16="http://schemas.microsoft.com/office/drawing/2014/main" id="{3EF2B262-CC83-8C4B-2C88-6B394160ED92}"/>
                  </a:ext>
                </a:extLst>
              </p:cNvPr>
              <p:cNvCxnSpPr>
                <a:cxnSpLocks/>
                <a:stCxn id="14" idx="3"/>
                <a:endCxn id="11" idx="3"/>
              </p:cNvCxnSpPr>
              <p:nvPr/>
            </p:nvCxnSpPr>
            <p:spPr>
              <a:xfrm rot="5400000">
                <a:off x="5249551" y="4074497"/>
                <a:ext cx="386074" cy="264328"/>
              </a:xfrm>
              <a:prstGeom prst="bentConnector2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Elbow Connector 15">
                <a:extLst>
                  <a:ext uri="{FF2B5EF4-FFF2-40B4-BE49-F238E27FC236}">
                    <a16:creationId xmlns:a16="http://schemas.microsoft.com/office/drawing/2014/main" id="{3779EA7D-7B66-2F99-6A8A-1C8CE639C3D2}"/>
                  </a:ext>
                </a:extLst>
              </p:cNvPr>
              <p:cNvCxnSpPr>
                <a:cxnSpLocks/>
                <a:stCxn id="13" idx="3"/>
                <a:endCxn id="14" idx="3"/>
              </p:cNvCxnSpPr>
              <p:nvPr/>
            </p:nvCxnSpPr>
            <p:spPr>
              <a:xfrm flipV="1">
                <a:off x="4981727" y="4013624"/>
                <a:ext cx="593025" cy="1321994"/>
              </a:xfrm>
              <a:prstGeom prst="bentConnector2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Elbow Connector 16">
                <a:extLst>
                  <a:ext uri="{FF2B5EF4-FFF2-40B4-BE49-F238E27FC236}">
                    <a16:creationId xmlns:a16="http://schemas.microsoft.com/office/drawing/2014/main" id="{6E52ECF5-18BC-4851-3263-5D67455E2CA1}"/>
                  </a:ext>
                </a:extLst>
              </p:cNvPr>
              <p:cNvCxnSpPr>
                <a:cxnSpLocks/>
                <a:stCxn id="12" idx="3"/>
                <a:endCxn id="14" idx="3"/>
              </p:cNvCxnSpPr>
              <p:nvPr/>
            </p:nvCxnSpPr>
            <p:spPr>
              <a:xfrm flipV="1">
                <a:off x="5212073" y="4013624"/>
                <a:ext cx="362679" cy="866452"/>
              </a:xfrm>
              <a:prstGeom prst="bentConnector2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92C12EB-934A-A5B8-BF3E-3616E7762E9C}"/>
                </a:ext>
              </a:extLst>
            </p:cNvPr>
            <p:cNvGrpSpPr/>
            <p:nvPr/>
          </p:nvGrpSpPr>
          <p:grpSpPr>
            <a:xfrm>
              <a:off x="3931927" y="1947910"/>
              <a:ext cx="3546164" cy="1754326"/>
              <a:chOff x="3931927" y="1947910"/>
              <a:chExt cx="3546164" cy="1754326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ED52D72-2EC9-BF1F-321C-557550353DEE}"/>
                  </a:ext>
                </a:extLst>
              </p:cNvPr>
              <p:cNvSpPr txBox="1"/>
              <p:nvPr/>
            </p:nvSpPr>
            <p:spPr>
              <a:xfrm>
                <a:off x="3931927" y="1947910"/>
                <a:ext cx="3546164" cy="338554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i="1" dirty="0" err="1"/>
                  <a:t>ChoiceAlgorithm</a:t>
                </a:r>
                <a:endParaRPr lang="en-US" b="1" i="1" dirty="0"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6A6BA72-7B95-FDCE-9E27-DACB5AADA360}"/>
                  </a:ext>
                </a:extLst>
              </p:cNvPr>
              <p:cNvSpPr txBox="1"/>
              <p:nvPr/>
            </p:nvSpPr>
            <p:spPr>
              <a:xfrm>
                <a:off x="3931927" y="2871239"/>
                <a:ext cx="3546164" cy="830997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+choose()</a:t>
                </a:r>
              </a:p>
              <a:p>
                <a:r>
                  <a:rPr lang="en-US" dirty="0"/>
                  <a:t>#</a:t>
                </a:r>
                <a:r>
                  <a:rPr lang="en-US" i="1" dirty="0" err="1"/>
                  <a:t>predict_opponent</a:t>
                </a:r>
                <a:r>
                  <a:rPr lang="en-US" i="1" dirty="0"/>
                  <a:t>() : Choice</a:t>
                </a:r>
              </a:p>
              <a:p>
                <a:r>
                  <a:rPr lang="en-US" dirty="0"/>
                  <a:t>#</a:t>
                </a:r>
                <a:r>
                  <a:rPr lang="en-US" i="1" dirty="0"/>
                  <a:t>decide(prediction : Choice) : Choice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780B6A6-BB65-9EC7-3F8A-D018B692CF66}"/>
                  </a:ext>
                </a:extLst>
              </p:cNvPr>
              <p:cNvSpPr txBox="1"/>
              <p:nvPr/>
            </p:nvSpPr>
            <p:spPr>
              <a:xfrm>
                <a:off x="3931927" y="2286464"/>
                <a:ext cx="3546164" cy="584775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#prediction</a:t>
                </a:r>
              </a:p>
              <a:p>
                <a:r>
                  <a:rPr lang="en-US" dirty="0"/>
                  <a:t>#choice</a:t>
                </a:r>
              </a:p>
            </p:txBody>
          </p:sp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6849886-61FE-D0D4-A7CA-CB06F255AD9B}"/>
              </a:ext>
            </a:extLst>
          </p:cNvPr>
          <p:cNvGrpSpPr/>
          <p:nvPr/>
        </p:nvGrpSpPr>
        <p:grpSpPr>
          <a:xfrm>
            <a:off x="793759" y="2817272"/>
            <a:ext cx="2220480" cy="2183160"/>
            <a:chOff x="493801" y="2388802"/>
            <a:chExt cx="2220480" cy="218316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D358D6D-AC84-2097-CAA9-2D6E4A9EF540}"/>
                </a:ext>
              </a:extLst>
            </p:cNvPr>
            <p:cNvSpPr txBox="1"/>
            <p:nvPr/>
          </p:nvSpPr>
          <p:spPr>
            <a:xfrm>
              <a:off x="823001" y="4233408"/>
              <a:ext cx="1231106" cy="33855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TextDisplay</a:t>
              </a:r>
              <a:endParaRPr lang="en-US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6A3C9AC-F6C0-10B6-F7AA-0BE1A83A2AD6}"/>
                </a:ext>
              </a:extLst>
            </p:cNvPr>
            <p:cNvSpPr txBox="1"/>
            <p:nvPr/>
          </p:nvSpPr>
          <p:spPr>
            <a:xfrm>
              <a:off x="493801" y="2388802"/>
              <a:ext cx="2220480" cy="33855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i="1" dirty="0"/>
                <a:t>Display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A8FBCF3-C34F-70F9-65AF-6086424C4898}"/>
                </a:ext>
              </a:extLst>
            </p:cNvPr>
            <p:cNvSpPr txBox="1"/>
            <p:nvPr/>
          </p:nvSpPr>
          <p:spPr>
            <a:xfrm>
              <a:off x="493801" y="2891948"/>
              <a:ext cx="2220480" cy="1077218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/>
                <a:t>+</a:t>
              </a:r>
              <a:r>
                <a:rPr lang="en-US" i="1" dirty="0" err="1"/>
                <a:t>display_game_start</a:t>
              </a:r>
              <a:r>
                <a:rPr lang="en-US" i="1" dirty="0"/>
                <a:t>()</a:t>
              </a:r>
            </a:p>
            <a:p>
              <a:r>
                <a:rPr lang="en-US" dirty="0"/>
                <a:t>+</a:t>
              </a:r>
              <a:r>
                <a:rPr lang="en-US" i="1" dirty="0" err="1"/>
                <a:t>display_game_end</a:t>
              </a:r>
              <a:r>
                <a:rPr lang="en-US" i="1" dirty="0"/>
                <a:t>()</a:t>
              </a:r>
            </a:p>
            <a:p>
              <a:r>
                <a:rPr lang="en-US" dirty="0"/>
                <a:t>+</a:t>
              </a:r>
              <a:r>
                <a:rPr lang="en-US" i="1" dirty="0" err="1"/>
                <a:t>display_round</a:t>
              </a:r>
              <a:r>
                <a:rPr lang="en-US" i="1" dirty="0"/>
                <a:t>()</a:t>
              </a:r>
            </a:p>
            <a:p>
              <a:r>
                <a:rPr lang="en-US" dirty="0"/>
                <a:t>+</a:t>
              </a:r>
              <a:r>
                <a:rPr lang="en-US" i="1" dirty="0" err="1"/>
                <a:t>update_display</a:t>
              </a:r>
              <a:r>
                <a:rPr lang="en-US" i="1" dirty="0"/>
                <a:t>()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860FC1F-27B7-F6A3-0A1D-DCA109F7542C}"/>
                </a:ext>
              </a:extLst>
            </p:cNvPr>
            <p:cNvSpPr/>
            <p:nvPr/>
          </p:nvSpPr>
          <p:spPr bwMode="auto">
            <a:xfrm>
              <a:off x="493801" y="2727356"/>
              <a:ext cx="2220480" cy="164592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Triangle 25">
              <a:extLst>
                <a:ext uri="{FF2B5EF4-FFF2-40B4-BE49-F238E27FC236}">
                  <a16:creationId xmlns:a16="http://schemas.microsoft.com/office/drawing/2014/main" id="{4A0B27D1-7206-35A4-8DE3-710C7A519898}"/>
                </a:ext>
              </a:extLst>
            </p:cNvPr>
            <p:cNvSpPr/>
            <p:nvPr/>
          </p:nvSpPr>
          <p:spPr>
            <a:xfrm>
              <a:off x="493801" y="3976599"/>
              <a:ext cx="169682" cy="138168"/>
            </a:xfrm>
            <a:prstGeom prst="triangl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" name="Elbow Connector 26">
              <a:extLst>
                <a:ext uri="{FF2B5EF4-FFF2-40B4-BE49-F238E27FC236}">
                  <a16:creationId xmlns:a16="http://schemas.microsoft.com/office/drawing/2014/main" id="{15B56DCA-A5DE-DD0B-2EB8-068DCFA75113}"/>
                </a:ext>
              </a:extLst>
            </p:cNvPr>
            <p:cNvCxnSpPr>
              <a:cxnSpLocks/>
              <a:stCxn id="25" idx="1"/>
              <a:endCxn id="26" idx="3"/>
            </p:cNvCxnSpPr>
            <p:nvPr/>
          </p:nvCxnSpPr>
          <p:spPr>
            <a:xfrm rot="10800000">
              <a:off x="578643" y="4114767"/>
              <a:ext cx="244359" cy="287918"/>
            </a:xfrm>
            <a:prstGeom prst="bentConnector2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4A7BD0F-8CCC-BEAB-9036-AD2CC0B39AE0}"/>
              </a:ext>
            </a:extLst>
          </p:cNvPr>
          <p:cNvGrpSpPr/>
          <p:nvPr/>
        </p:nvGrpSpPr>
        <p:grpSpPr>
          <a:xfrm>
            <a:off x="3223153" y="2816429"/>
            <a:ext cx="1464702" cy="2187036"/>
            <a:chOff x="3223153" y="2816429"/>
            <a:chExt cx="1464702" cy="218703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401879A-457B-7887-7538-CC86C1965BFB}"/>
                </a:ext>
              </a:extLst>
            </p:cNvPr>
            <p:cNvSpPr txBox="1"/>
            <p:nvPr/>
          </p:nvSpPr>
          <p:spPr>
            <a:xfrm>
              <a:off x="3223159" y="4664911"/>
              <a:ext cx="1197444" cy="33855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TextEngine</a:t>
              </a:r>
              <a:endParaRPr lang="en-US" dirty="0"/>
            </a:p>
          </p:txBody>
        </p:sp>
        <p:sp>
          <p:nvSpPr>
            <p:cNvPr id="33" name="Triangle 32">
              <a:extLst>
                <a:ext uri="{FF2B5EF4-FFF2-40B4-BE49-F238E27FC236}">
                  <a16:creationId xmlns:a16="http://schemas.microsoft.com/office/drawing/2014/main" id="{047FBB0F-3B81-1BC0-2F4D-33CAA0D01B5C}"/>
                </a:ext>
              </a:extLst>
            </p:cNvPr>
            <p:cNvSpPr/>
            <p:nvPr/>
          </p:nvSpPr>
          <p:spPr>
            <a:xfrm>
              <a:off x="4507380" y="4405069"/>
              <a:ext cx="169682" cy="138168"/>
            </a:xfrm>
            <a:prstGeom prst="triangl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C00000"/>
                </a:solidFill>
              </a:endParaRPr>
            </a:p>
          </p:txBody>
        </p:sp>
        <p:cxnSp>
          <p:nvCxnSpPr>
            <p:cNvPr id="34" name="Elbow Connector 33">
              <a:extLst>
                <a:ext uri="{FF2B5EF4-FFF2-40B4-BE49-F238E27FC236}">
                  <a16:creationId xmlns:a16="http://schemas.microsoft.com/office/drawing/2014/main" id="{429EC372-F2EB-C842-E8BD-E04F342EDA34}"/>
                </a:ext>
              </a:extLst>
            </p:cNvPr>
            <p:cNvCxnSpPr>
              <a:stCxn id="33" idx="3"/>
              <a:endCxn id="32" idx="3"/>
            </p:cNvCxnSpPr>
            <p:nvPr/>
          </p:nvCxnSpPr>
          <p:spPr>
            <a:xfrm rot="5400000">
              <a:off x="4360937" y="4602903"/>
              <a:ext cx="290951" cy="171618"/>
            </a:xfrm>
            <a:prstGeom prst="bentConnector2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FA4F233-2E34-4E76-B44F-DC0FCDD09DA2}"/>
                </a:ext>
              </a:extLst>
            </p:cNvPr>
            <p:cNvSpPr txBox="1"/>
            <p:nvPr/>
          </p:nvSpPr>
          <p:spPr>
            <a:xfrm>
              <a:off x="3223153" y="2816429"/>
              <a:ext cx="1463024" cy="33855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i="1" dirty="0" err="1"/>
                <a:t>RPSEngine</a:t>
              </a:r>
              <a:endParaRPr lang="en-US" b="1" i="1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F55DF39-CDDC-FEDB-371F-4838F644EF3E}"/>
                </a:ext>
              </a:extLst>
            </p:cNvPr>
            <p:cNvSpPr txBox="1"/>
            <p:nvPr/>
          </p:nvSpPr>
          <p:spPr>
            <a:xfrm>
              <a:off x="3223993" y="3324621"/>
              <a:ext cx="1463862" cy="1077218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/>
                <a:t>#</a:t>
              </a:r>
              <a:r>
                <a:rPr lang="en-US" i="1" dirty="0" err="1"/>
                <a:t>start_game</a:t>
              </a:r>
              <a:r>
                <a:rPr lang="en-US" i="1" dirty="0"/>
                <a:t>()</a:t>
              </a:r>
            </a:p>
            <a:p>
              <a:r>
                <a:rPr lang="en-US" dirty="0"/>
                <a:t>#</a:t>
              </a:r>
              <a:r>
                <a:rPr lang="en-US" i="1" dirty="0" err="1"/>
                <a:t>end_game</a:t>
              </a:r>
              <a:r>
                <a:rPr lang="en-US" i="1" dirty="0"/>
                <a:t>()</a:t>
              </a:r>
            </a:p>
            <a:p>
              <a:r>
                <a:rPr lang="en-US" i="1" dirty="0"/>
                <a:t>#</a:t>
              </a:r>
              <a:r>
                <a:rPr lang="en-US" i="1" dirty="0" err="1"/>
                <a:t>next_round</a:t>
              </a:r>
              <a:r>
                <a:rPr lang="en-US" i="1" dirty="0"/>
                <a:t>()</a:t>
              </a:r>
            </a:p>
            <a:p>
              <a:r>
                <a:rPr lang="en-US" dirty="0"/>
                <a:t>#</a:t>
              </a:r>
              <a:r>
                <a:rPr lang="en-US" i="1" dirty="0" err="1"/>
                <a:t>do_round</a:t>
              </a:r>
              <a:r>
                <a:rPr lang="en-US" i="1" dirty="0"/>
                <a:t>()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C146316D-736F-5D2E-585F-460B03C8AA4F}"/>
                </a:ext>
              </a:extLst>
            </p:cNvPr>
            <p:cNvSpPr/>
            <p:nvPr/>
          </p:nvSpPr>
          <p:spPr bwMode="auto">
            <a:xfrm>
              <a:off x="3223992" y="3154983"/>
              <a:ext cx="1463024" cy="171754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93F54B4E-11B8-6984-CE55-4F59869F3989}"/>
              </a:ext>
            </a:extLst>
          </p:cNvPr>
          <p:cNvSpPr txBox="1"/>
          <p:nvPr/>
        </p:nvSpPr>
        <p:spPr>
          <a:xfrm>
            <a:off x="1158041" y="5135940"/>
            <a:ext cx="4877793" cy="14773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5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Display *display;</a:t>
            </a:r>
          </a:p>
          <a:p>
            <a:r>
              <a:rPr lang="en-US" sz="1500" b="1" dirty="0"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</a:p>
          <a:p>
            <a:r>
              <a:rPr lang="en-US" sz="15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display-&gt;</a:t>
            </a:r>
            <a:r>
              <a:rPr lang="en-US" sz="1500" b="1" dirty="0" err="1">
                <a:solidFill>
                  <a:srgbClr val="C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display_game_start</a:t>
            </a:r>
            <a:r>
              <a:rPr lang="en-US" sz="15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r>
              <a:rPr lang="en-US" sz="15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display-&gt;</a:t>
            </a:r>
            <a:r>
              <a:rPr lang="en-US" sz="15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display</a:t>
            </a:r>
            <a:r>
              <a:rPr lang="en-US" sz="1500" b="1" dirty="0" err="1">
                <a:solidFill>
                  <a:srgbClr val="C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_game_end</a:t>
            </a:r>
            <a:r>
              <a:rPr lang="en-US" sz="15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(...);</a:t>
            </a:r>
          </a:p>
          <a:p>
            <a:r>
              <a:rPr lang="en-US" sz="15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display-&gt;</a:t>
            </a:r>
            <a:r>
              <a:rPr lang="en-US" sz="15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display</a:t>
            </a:r>
            <a:r>
              <a:rPr lang="en-US" sz="1500" b="1" dirty="0" err="1">
                <a:solidFill>
                  <a:srgbClr val="C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_round</a:t>
            </a:r>
            <a:r>
              <a:rPr lang="en-US" sz="15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(round);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5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display-&gt;</a:t>
            </a:r>
            <a:r>
              <a:rPr lang="en-US" sz="1500" b="1" dirty="0" err="1">
                <a:solidFill>
                  <a:srgbClr val="C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update_display</a:t>
            </a:r>
            <a:r>
              <a:rPr lang="en-US" sz="15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(...);</a:t>
            </a:r>
          </a:p>
        </p:txBody>
      </p:sp>
    </p:spTree>
    <p:extLst>
      <p:ext uri="{BB962C8B-B14F-4D97-AF65-F5344CB8AC3E}">
        <p14:creationId xmlns:p14="http://schemas.microsoft.com/office/powerpoint/2010/main" val="139422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4ACCC-8F10-C6E9-248E-B8614EAD8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Assignment #6 Solution</a:t>
            </a:r>
            <a:r>
              <a:rPr lang="en-US" i="1" dirty="0"/>
              <a:t>, cont’d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0B29A9-321F-C8C6-846C-F34CD9D1DE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Encapsulate What will Vary design principle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Engine</a:t>
            </a:r>
          </a:p>
          <a:p>
            <a:pPr lvl="2"/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TextEngine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/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???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Player</a:t>
            </a:r>
          </a:p>
          <a:p>
            <a:pPr lvl="2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Human</a:t>
            </a:r>
            <a:r>
              <a:rPr lang="en-US" dirty="0"/>
              <a:t> and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Computer</a:t>
            </a:r>
            <a:endParaRPr lang="en-US" dirty="0"/>
          </a:p>
          <a:p>
            <a:pPr lvl="1"/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ChoiceAlgorithm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Keyboard</a:t>
            </a:r>
            <a:r>
              <a:rPr lang="en-US" dirty="0"/>
              <a:t>,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Random</a:t>
            </a:r>
            <a:r>
              <a:rPr lang="en-US" dirty="0"/>
              <a:t>, and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Smart</a:t>
            </a:r>
          </a:p>
          <a:p>
            <a:pPr lvl="2"/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???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Display</a:t>
            </a:r>
            <a:r>
              <a:rPr lang="en-US" dirty="0"/>
              <a:t> and its subclasses</a:t>
            </a:r>
          </a:p>
          <a:p>
            <a:pPr lvl="2"/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TextDisplay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/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???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B58F50-F5EA-9CFC-CDCC-5E6D84C72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8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2730083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DFBE9-3E6D-A6BA-27CE-B0F76CC55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Assignment #6 Solution</a:t>
            </a:r>
            <a:r>
              <a:rPr lang="en-US" i="1" dirty="0"/>
              <a:t>, cont’d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760C9A-E435-1FA4-B8E1-99D168D4ED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399"/>
            <a:ext cx="8412434" cy="4785331"/>
          </a:xfrm>
        </p:spPr>
        <p:txBody>
          <a:bodyPr/>
          <a:lstStyle/>
          <a:p>
            <a:r>
              <a:rPr lang="en-US" dirty="0"/>
              <a:t>Single Responsibility principle </a:t>
            </a:r>
            <a:br>
              <a:rPr lang="en-US" dirty="0"/>
            </a:br>
            <a:r>
              <a:rPr lang="en-US" dirty="0"/>
              <a:t>and the Principle of Least Knowledge </a:t>
            </a:r>
            <a:br>
              <a:rPr lang="en-US" dirty="0"/>
            </a:br>
            <a:r>
              <a:rPr lang="en-US" dirty="0"/>
              <a:t>(cohesive and loosely coupled classes)</a:t>
            </a:r>
          </a:p>
          <a:p>
            <a:pPr lvl="4"/>
            <a:endParaRPr lang="en-US" dirty="0"/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Engine</a:t>
            </a:r>
            <a:r>
              <a:rPr lang="en-US" dirty="0"/>
              <a:t> subclasses</a:t>
            </a:r>
          </a:p>
          <a:p>
            <a:pPr lvl="2"/>
            <a:r>
              <a:rPr lang="en-US" sz="1800" dirty="0"/>
              <a:t>Responsible for playing a game.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Display </a:t>
            </a:r>
            <a:r>
              <a:rPr lang="en-US" dirty="0"/>
              <a:t>subclasses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/>
            <a:r>
              <a:rPr lang="en-US" sz="1800" dirty="0"/>
              <a:t>Responsible for displaying game statistics.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Player</a:t>
            </a:r>
            <a:r>
              <a:rPr lang="en-US" dirty="0"/>
              <a:t> subclasses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/>
            <a:r>
              <a:rPr lang="en-US" sz="1800" dirty="0"/>
              <a:t>Responsible for managing player operation.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ChoiceAlgorithm</a:t>
            </a:r>
            <a:r>
              <a:rPr lang="en-US" dirty="0"/>
              <a:t> subclasses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/>
            <a:r>
              <a:rPr lang="en-US" sz="1800" dirty="0"/>
              <a:t>Responsible for making a player’s choices.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45EC30-695F-2FFC-1B49-00B032EA0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9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636950755"/>
      </p:ext>
    </p:extLst>
  </p:cSld>
  <p:clrMapOvr>
    <a:masterClrMapping/>
  </p:clrMapOvr>
</p:sld>
</file>

<file path=ppt/theme/theme1.xml><?xml version="1.0" encoding="utf-8"?>
<a:theme xmlns:a="http://schemas.openxmlformats.org/drawingml/2006/main" name="Quadrant">
  <a:themeElements>
    <a:clrScheme name="Quadrant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Quadra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x-none" sz="1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x-none" sz="1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Quadrant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Quadrant</Template>
  <TotalTime>61170</TotalTime>
  <Words>2778</Words>
  <Application>Microsoft Macintosh PowerPoint</Application>
  <PresentationFormat>On-screen Show (4:3)</PresentationFormat>
  <Paragraphs>499</Paragraphs>
  <Slides>44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2" baseType="lpstr">
      <vt:lpstr>Aptos</vt:lpstr>
      <vt:lpstr>Arial</vt:lpstr>
      <vt:lpstr>Calibri</vt:lpstr>
      <vt:lpstr>Courier New</vt:lpstr>
      <vt:lpstr>Helvetica</vt:lpstr>
      <vt:lpstr>Times New Roman</vt:lpstr>
      <vt:lpstr>Wingdings</vt:lpstr>
      <vt:lpstr>Quadrant</vt:lpstr>
      <vt:lpstr>CMPE 202 Software Systems Engineering April 8 Class Meeting</vt:lpstr>
      <vt:lpstr>Today</vt:lpstr>
      <vt:lpstr>My Assignment #6 Solution</vt:lpstr>
      <vt:lpstr>Assignment #6 Solution, cont’d</vt:lpstr>
      <vt:lpstr>Assignment #6 Solution, cont’d</vt:lpstr>
      <vt:lpstr>Assignment #6 Solution, cont’d</vt:lpstr>
      <vt:lpstr>Assignment #6 Solution, cont’d</vt:lpstr>
      <vt:lpstr>Assignment #6 Solution, cont’d</vt:lpstr>
      <vt:lpstr>Assignment #6 Solution, cont’d</vt:lpstr>
      <vt:lpstr>Assignment #6 Solution, cont’d</vt:lpstr>
      <vt:lpstr>Assignment #7</vt:lpstr>
      <vt:lpstr>Assignment #7, cont’d</vt:lpstr>
      <vt:lpstr>Assignment #7, cont’d</vt:lpstr>
      <vt:lpstr>Your Team Projects</vt:lpstr>
      <vt:lpstr>Your Team Projects, cont’d</vt:lpstr>
      <vt:lpstr>The Adapter and Façade Design Patterns</vt:lpstr>
      <vt:lpstr>Example Application: More Sports Reports</vt:lpstr>
      <vt:lpstr>Desired Design Features</vt:lpstr>
      <vt:lpstr>Before Using the Adapter DP</vt:lpstr>
      <vt:lpstr>Problems with “Before”</vt:lpstr>
      <vt:lpstr>The Adapter Design Pattern</vt:lpstr>
      <vt:lpstr>After Using the Adapter DP</vt:lpstr>
      <vt:lpstr>Benefits of “After”</vt:lpstr>
      <vt:lpstr>Adapter Generic Model</vt:lpstr>
      <vt:lpstr>An Alternative Adapter Model</vt:lpstr>
      <vt:lpstr>Alternative Adapter Generic Model</vt:lpstr>
      <vt:lpstr>Object Adapter vs. Class Adapter</vt:lpstr>
      <vt:lpstr>Object Adapter vs. Class Adapter, cont’d</vt:lpstr>
      <vt:lpstr>Break</vt:lpstr>
      <vt:lpstr>The Façade Design Pattern</vt:lpstr>
      <vt:lpstr>Example Application: Fund Raising</vt:lpstr>
      <vt:lpstr>Desired Design Features</vt:lpstr>
      <vt:lpstr>Before Using the Façade DP</vt:lpstr>
      <vt:lpstr>Problems with “Before”</vt:lpstr>
      <vt:lpstr>The Façade Design Pattern</vt:lpstr>
      <vt:lpstr>After Using the Façade DP</vt:lpstr>
      <vt:lpstr>The Benefits of “After”</vt:lpstr>
      <vt:lpstr>Façade Generic Model</vt:lpstr>
      <vt:lpstr>Function Objects</vt:lpstr>
      <vt:lpstr>Function Object: Random Integers</vt:lpstr>
      <vt:lpstr>Function Object: Random Integers, cont’d</vt:lpstr>
      <vt:lpstr>Function Objects, cont’d</vt:lpstr>
      <vt:lpstr>Function Object: Summation</vt:lpstr>
      <vt:lpstr>Function Object: Summation, cont’d</vt:lpstr>
    </vt:vector>
  </TitlesOfParts>
  <Company>Apropos Logic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 151: Object-Oriented Design</dc:title>
  <dc:creator>Ronald Mak</dc:creator>
  <cp:lastModifiedBy>Ronald Mak</cp:lastModifiedBy>
  <cp:revision>790</cp:revision>
  <dcterms:created xsi:type="dcterms:W3CDTF">2008-01-12T03:52:55Z</dcterms:created>
  <dcterms:modified xsi:type="dcterms:W3CDTF">2026-04-08T22:25:55Z</dcterms:modified>
</cp:coreProperties>
</file>