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9" r:id="rId1"/>
  </p:sldMasterIdLst>
  <p:notesMasterIdLst>
    <p:notesMasterId r:id="rId45"/>
  </p:notesMasterIdLst>
  <p:handoutMasterIdLst>
    <p:handoutMasterId r:id="rId46"/>
  </p:handoutMasterIdLst>
  <p:sldIdLst>
    <p:sldId id="256" r:id="rId2"/>
    <p:sldId id="829" r:id="rId3"/>
    <p:sldId id="861" r:id="rId4"/>
    <p:sldId id="862" r:id="rId5"/>
    <p:sldId id="872" r:id="rId6"/>
    <p:sldId id="864" r:id="rId7"/>
    <p:sldId id="865" r:id="rId8"/>
    <p:sldId id="866" r:id="rId9"/>
    <p:sldId id="830" r:id="rId10"/>
    <p:sldId id="831" r:id="rId11"/>
    <p:sldId id="873" r:id="rId12"/>
    <p:sldId id="832" r:id="rId13"/>
    <p:sldId id="833" r:id="rId14"/>
    <p:sldId id="834" r:id="rId15"/>
    <p:sldId id="835" r:id="rId16"/>
    <p:sldId id="836" r:id="rId17"/>
    <p:sldId id="837" r:id="rId18"/>
    <p:sldId id="838" r:id="rId19"/>
    <p:sldId id="839" r:id="rId20"/>
    <p:sldId id="847" r:id="rId21"/>
    <p:sldId id="858" r:id="rId22"/>
    <p:sldId id="840" r:id="rId23"/>
    <p:sldId id="855" r:id="rId24"/>
    <p:sldId id="841" r:id="rId25"/>
    <p:sldId id="842" r:id="rId26"/>
    <p:sldId id="854" r:id="rId27"/>
    <p:sldId id="843" r:id="rId28"/>
    <p:sldId id="844" r:id="rId29"/>
    <p:sldId id="845" r:id="rId30"/>
    <p:sldId id="846" r:id="rId31"/>
    <p:sldId id="848" r:id="rId32"/>
    <p:sldId id="849" r:id="rId33"/>
    <p:sldId id="874" r:id="rId34"/>
    <p:sldId id="859" r:id="rId35"/>
    <p:sldId id="850" r:id="rId36"/>
    <p:sldId id="856" r:id="rId37"/>
    <p:sldId id="851" r:id="rId38"/>
    <p:sldId id="852" r:id="rId39"/>
    <p:sldId id="853" r:id="rId40"/>
    <p:sldId id="871" r:id="rId41"/>
    <p:sldId id="875" r:id="rId42"/>
    <p:sldId id="876" r:id="rId43"/>
    <p:sldId id="877" r:id="rId44"/>
  </p:sldIdLst>
  <p:sldSz cx="9144000" cy="6858000" type="screen4x3"/>
  <p:notesSz cx="6858000" cy="9144000"/>
  <p:defaultTextStyle>
    <a:defPPr>
      <a:defRPr lang="en-US"/>
    </a:defPPr>
    <a:lvl1pPr algn="l" rtl="0" eaLnBrk="0" fontAlgn="base" hangingPunct="0">
      <a:spcBef>
        <a:spcPct val="0"/>
      </a:spcBef>
      <a:spcAft>
        <a:spcPct val="0"/>
      </a:spcAft>
      <a:defRPr sz="1600" kern="1200">
        <a:solidFill>
          <a:schemeClr val="tx1"/>
        </a:solidFill>
        <a:latin typeface="Arial" charset="0"/>
        <a:ea typeface="+mn-ea"/>
        <a:cs typeface="+mn-cs"/>
      </a:defRPr>
    </a:lvl1pPr>
    <a:lvl2pPr marL="457200" algn="l" rtl="0" eaLnBrk="0" fontAlgn="base" hangingPunct="0">
      <a:spcBef>
        <a:spcPct val="0"/>
      </a:spcBef>
      <a:spcAft>
        <a:spcPct val="0"/>
      </a:spcAft>
      <a:defRPr sz="1600" kern="1200">
        <a:solidFill>
          <a:schemeClr val="tx1"/>
        </a:solidFill>
        <a:latin typeface="Arial" charset="0"/>
        <a:ea typeface="+mn-ea"/>
        <a:cs typeface="+mn-cs"/>
      </a:defRPr>
    </a:lvl2pPr>
    <a:lvl3pPr marL="914400" algn="l" rtl="0" eaLnBrk="0" fontAlgn="base" hangingPunct="0">
      <a:spcBef>
        <a:spcPct val="0"/>
      </a:spcBef>
      <a:spcAft>
        <a:spcPct val="0"/>
      </a:spcAft>
      <a:defRPr sz="1600" kern="1200">
        <a:solidFill>
          <a:schemeClr val="tx1"/>
        </a:solidFill>
        <a:latin typeface="Arial" charset="0"/>
        <a:ea typeface="+mn-ea"/>
        <a:cs typeface="+mn-cs"/>
      </a:defRPr>
    </a:lvl3pPr>
    <a:lvl4pPr marL="1371600" algn="l" rtl="0" eaLnBrk="0" fontAlgn="base" hangingPunct="0">
      <a:spcBef>
        <a:spcPct val="0"/>
      </a:spcBef>
      <a:spcAft>
        <a:spcPct val="0"/>
      </a:spcAft>
      <a:defRPr sz="1600" kern="1200">
        <a:solidFill>
          <a:schemeClr val="tx1"/>
        </a:solidFill>
        <a:latin typeface="Arial" charset="0"/>
        <a:ea typeface="+mn-ea"/>
        <a:cs typeface="+mn-cs"/>
      </a:defRPr>
    </a:lvl4pPr>
    <a:lvl5pPr marL="1828800" algn="l" rtl="0" eaLnBrk="0" fontAlgn="base" hangingPunct="0">
      <a:spcBef>
        <a:spcPct val="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32FF"/>
    <a:srgbClr val="029846"/>
    <a:srgbClr val="73FEFF"/>
    <a:srgbClr val="FEE698"/>
    <a:srgbClr val="E1A90D"/>
    <a:srgbClr val="0033CC"/>
    <a:srgbClr val="CBCCFF"/>
    <a:srgbClr val="C5F9B8"/>
    <a:srgbClr val="930705"/>
    <a:srgbClr val="0054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813" autoAdjust="0"/>
    <p:restoredTop sz="97928" autoAdjust="0"/>
  </p:normalViewPr>
  <p:slideViewPr>
    <p:cSldViewPr>
      <p:cViewPr varScale="1">
        <p:scale>
          <a:sx n="176" d="100"/>
          <a:sy n="176" d="100"/>
        </p:scale>
        <p:origin x="192" y="216"/>
      </p:cViewPr>
      <p:guideLst>
        <p:guide orient="horz" pos="2160"/>
        <p:guide pos="2880"/>
      </p:guideLst>
    </p:cSldViewPr>
  </p:slideViewPr>
  <p:notesTextViewPr>
    <p:cViewPr>
      <p:scale>
        <a:sx n="100" d="100"/>
        <a:sy n="100" d="100"/>
      </p:scale>
      <p:origin x="0" y="0"/>
    </p:cViewPr>
  </p:notesTextViewPr>
  <p:sorterViewPr>
    <p:cViewPr>
      <p:scale>
        <a:sx n="1" d="1"/>
        <a:sy n="1" d="1"/>
      </p:scale>
      <p:origin x="0" y="0"/>
    </p:cViewPr>
  </p:sorterViewPr>
  <p:gridSpacing cx="91439" cy="91439"/>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4751E4A-BF22-7547-A3CF-514369C79BB7}" type="datetimeFigureOut">
              <a:rPr lang="en-US" smtClean="0"/>
              <a:t>3/17/26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24AC9F7-100A-9447-81AD-7DF9FC15FAD1}" type="slidenum">
              <a:rPr lang="en-US" smtClean="0"/>
              <a:t>‹#›</a:t>
            </a:fld>
            <a:endParaRPr lang="en-US"/>
          </a:p>
        </p:txBody>
      </p:sp>
    </p:spTree>
    <p:extLst>
      <p:ext uri="{BB962C8B-B14F-4D97-AF65-F5344CB8AC3E}">
        <p14:creationId xmlns:p14="http://schemas.microsoft.com/office/powerpoint/2010/main" val="14598671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eaLnBrk="1" hangingPunct="1">
              <a:defRPr sz="1200"/>
            </a:lvl1pPr>
          </a:lstStyle>
          <a:p>
            <a:endParaRPr lang="en-US" altLang="x-none"/>
          </a:p>
        </p:txBody>
      </p:sp>
      <p:sp>
        <p:nvSpPr>
          <p:cNvPr id="32771"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eaLnBrk="1" hangingPunct="1">
              <a:defRPr sz="1200"/>
            </a:lvl1pPr>
          </a:lstStyle>
          <a:p>
            <a:endParaRPr lang="en-US" altLang="x-none"/>
          </a:p>
        </p:txBody>
      </p:sp>
      <p:sp>
        <p:nvSpPr>
          <p:cNvPr id="3277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sp>
      <p:sp>
        <p:nvSpPr>
          <p:cNvPr id="32773"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x-none"/>
              <a:t>Click to edit Master text styles</a:t>
            </a:r>
          </a:p>
          <a:p>
            <a:pPr lvl="1"/>
            <a:r>
              <a:rPr lang="en-US" altLang="x-none"/>
              <a:t>Second level</a:t>
            </a:r>
          </a:p>
          <a:p>
            <a:pPr lvl="2"/>
            <a:r>
              <a:rPr lang="en-US" altLang="x-none"/>
              <a:t>Third level</a:t>
            </a:r>
          </a:p>
          <a:p>
            <a:pPr lvl="3"/>
            <a:r>
              <a:rPr lang="en-US" altLang="x-none"/>
              <a:t>Fourth level</a:t>
            </a:r>
          </a:p>
          <a:p>
            <a:pPr lvl="4"/>
            <a:r>
              <a:rPr lang="en-US" altLang="x-none"/>
              <a:t>Fifth level</a:t>
            </a:r>
          </a:p>
        </p:txBody>
      </p:sp>
      <p:sp>
        <p:nvSpPr>
          <p:cNvPr id="32774"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eaLnBrk="1" hangingPunct="1">
              <a:defRPr sz="1200"/>
            </a:lvl1pPr>
          </a:lstStyle>
          <a:p>
            <a:endParaRPr lang="en-US" altLang="x-none"/>
          </a:p>
        </p:txBody>
      </p:sp>
      <p:sp>
        <p:nvSpPr>
          <p:cNvPr id="3277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r" eaLnBrk="1" hangingPunct="1">
              <a:defRPr sz="1200"/>
            </a:lvl1pPr>
          </a:lstStyle>
          <a:p>
            <a:fld id="{713DE455-F6F3-4F4E-A0EB-B787F7D12FDB}" type="slidenum">
              <a:rPr lang="en-US" altLang="x-none"/>
              <a:pPr/>
              <a:t>‹#›</a:t>
            </a:fld>
            <a:endParaRPr lang="en-US" altLang="x-none"/>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13DE455-F6F3-4F4E-A0EB-B787F7D12FDB}" type="slidenum">
              <a:rPr lang="en-US" altLang="x-none" smtClean="0"/>
              <a:pPr/>
              <a:t>1</a:t>
            </a:fld>
            <a:endParaRPr lang="en-US" altLang="x-none"/>
          </a:p>
        </p:txBody>
      </p:sp>
    </p:spTree>
    <p:extLst>
      <p:ext uri="{BB962C8B-B14F-4D97-AF65-F5344CB8AC3E}">
        <p14:creationId xmlns:p14="http://schemas.microsoft.com/office/powerpoint/2010/main" val="31165797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381000" y="990600"/>
            <a:ext cx="76200" cy="5105400"/>
          </a:xfrm>
          <a:prstGeom prst="rect">
            <a:avLst/>
          </a:prstGeom>
          <a:solidFill>
            <a:schemeClr val="bg2"/>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sp>
        <p:nvSpPr>
          <p:cNvPr id="30723" name="Rectangle 3"/>
          <p:cNvSpPr>
            <a:spLocks noGrp="1" noChangeArrowheads="1"/>
          </p:cNvSpPr>
          <p:nvPr>
            <p:ph type="ctrTitle"/>
          </p:nvPr>
        </p:nvSpPr>
        <p:spPr>
          <a:xfrm>
            <a:off x="762000" y="1371600"/>
            <a:ext cx="7696200" cy="2057400"/>
          </a:xfrm>
        </p:spPr>
        <p:txBody>
          <a:bodyPr/>
          <a:lstStyle>
            <a:lvl1pPr>
              <a:defRPr sz="4000"/>
            </a:lvl1pPr>
          </a:lstStyle>
          <a:p>
            <a:pPr lvl="0"/>
            <a:r>
              <a:rPr lang="en-US" altLang="x-none" noProof="0"/>
              <a:t>Click to edit Master title style</a:t>
            </a:r>
          </a:p>
        </p:txBody>
      </p:sp>
      <p:sp>
        <p:nvSpPr>
          <p:cNvPr id="30724" name="Rectangle 4"/>
          <p:cNvSpPr>
            <a:spLocks noGrp="1" noChangeArrowheads="1"/>
          </p:cNvSpPr>
          <p:nvPr>
            <p:ph type="subTitle" idx="1"/>
          </p:nvPr>
        </p:nvSpPr>
        <p:spPr>
          <a:xfrm>
            <a:off x="762000" y="3765550"/>
            <a:ext cx="7696200" cy="2057400"/>
          </a:xfrm>
          <a:prstGeom prst="rect">
            <a:avLst/>
          </a:prstGeom>
        </p:spPr>
        <p:txBody>
          <a:bodyPr/>
          <a:lstStyle>
            <a:lvl1pPr marL="0" indent="0">
              <a:buFont typeface="Wingdings" charset="2"/>
              <a:buNone/>
              <a:defRPr sz="2000"/>
            </a:lvl1pPr>
          </a:lstStyle>
          <a:p>
            <a:pPr lvl="0"/>
            <a:r>
              <a:rPr lang="en-US" altLang="x-none" noProof="0"/>
              <a:t>Click to edit Master subtitle style</a:t>
            </a:r>
          </a:p>
        </p:txBody>
      </p:sp>
      <p:grpSp>
        <p:nvGrpSpPr>
          <p:cNvPr id="30728" name="Group 8"/>
          <p:cNvGrpSpPr>
            <a:grpSpLocks/>
          </p:cNvGrpSpPr>
          <p:nvPr/>
        </p:nvGrpSpPr>
        <p:grpSpPr bwMode="auto">
          <a:xfrm>
            <a:off x="381000" y="304800"/>
            <a:ext cx="8391525" cy="5791200"/>
            <a:chOff x="240" y="192"/>
            <a:chExt cx="5286" cy="3648"/>
          </a:xfrm>
        </p:grpSpPr>
        <p:sp>
          <p:nvSpPr>
            <p:cNvPr id="30729" name="Rectangle 9"/>
            <p:cNvSpPr>
              <a:spLocks noChangeArrowheads="1"/>
            </p:cNvSpPr>
            <p:nvPr/>
          </p:nvSpPr>
          <p:spPr bwMode="auto">
            <a:xfrm flipV="1">
              <a:off x="5236" y="192"/>
              <a:ext cx="288" cy="288"/>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anchor="ctr"/>
            <a:lstStyle/>
            <a:p>
              <a:pPr algn="ctr" eaLnBrk="1" hangingPunct="1"/>
              <a:endParaRPr lang="x-none" altLang="x-none" sz="2400">
                <a:latin typeface="Times New Roman" charset="0"/>
              </a:endParaRPr>
            </a:p>
          </p:txBody>
        </p:sp>
        <p:sp>
          <p:nvSpPr>
            <p:cNvPr id="30730" name="Rectangle 10"/>
            <p:cNvSpPr>
              <a:spLocks noChangeArrowheads="1"/>
            </p:cNvSpPr>
            <p:nvPr/>
          </p:nvSpPr>
          <p:spPr bwMode="auto">
            <a:xfrm flipV="1">
              <a:off x="240" y="192"/>
              <a:ext cx="5004" cy="288"/>
            </a:xfrm>
            <a:prstGeom prst="rect">
              <a:avLst/>
            </a:prstGeom>
            <a:solidFill>
              <a:schemeClr val="accent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sp>
          <p:nvSpPr>
            <p:cNvPr id="30731" name="Rectangle 11"/>
            <p:cNvSpPr>
              <a:spLocks noChangeArrowheads="1"/>
            </p:cNvSpPr>
            <p:nvPr/>
          </p:nvSpPr>
          <p:spPr bwMode="auto">
            <a:xfrm flipV="1">
              <a:off x="240" y="480"/>
              <a:ext cx="5004" cy="144"/>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anchor="ctr"/>
            <a:lstStyle/>
            <a:p>
              <a:pPr algn="ctr" eaLnBrk="1" hangingPunct="1"/>
              <a:endParaRPr lang="x-none" altLang="x-none" sz="2400">
                <a:latin typeface="Times New Roman" charset="0"/>
              </a:endParaRPr>
            </a:p>
          </p:txBody>
        </p:sp>
        <p:sp>
          <p:nvSpPr>
            <p:cNvPr id="30732" name="Rectangle 12"/>
            <p:cNvSpPr>
              <a:spLocks noChangeArrowheads="1"/>
            </p:cNvSpPr>
            <p:nvPr/>
          </p:nvSpPr>
          <p:spPr bwMode="auto">
            <a:xfrm flipV="1">
              <a:off x="5242" y="480"/>
              <a:ext cx="282" cy="144"/>
            </a:xfrm>
            <a:prstGeom prst="rect">
              <a:avLst/>
            </a:prstGeom>
            <a:solidFill>
              <a:schemeClr val="accent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sp>
          <p:nvSpPr>
            <p:cNvPr id="30733" name="Line 13"/>
            <p:cNvSpPr>
              <a:spLocks noChangeShapeType="1"/>
            </p:cNvSpPr>
            <p:nvPr/>
          </p:nvSpPr>
          <p:spPr bwMode="auto">
            <a:xfrm flipH="1">
              <a:off x="480" y="2256"/>
              <a:ext cx="484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30734" name="Rectangle 14"/>
            <p:cNvSpPr>
              <a:spLocks noChangeArrowheads="1"/>
            </p:cNvSpPr>
            <p:nvPr/>
          </p:nvSpPr>
          <p:spPr bwMode="auto">
            <a:xfrm>
              <a:off x="240" y="192"/>
              <a:ext cx="5286" cy="3648"/>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7200" y="1295400"/>
            <a:ext cx="8229600" cy="4835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a:lvl1pPr>
          </a:lstStyle>
          <a:p>
            <a:fld id="{E5987A21-E039-AC42-9909-E4579A660C35}" type="slidenum">
              <a:rPr lang="en-US" altLang="x-none"/>
              <a:pPr/>
              <a:t>‹#›</a:t>
            </a:fld>
            <a:endParaRPr lang="en-US" altLang="x-none"/>
          </a:p>
        </p:txBody>
      </p:sp>
      <p:sp>
        <p:nvSpPr>
          <p:cNvPr id="7" name="Rectangle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8854068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11163"/>
            <a:ext cx="2057400" cy="57197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411163"/>
            <a:ext cx="6019800" cy="5719762"/>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a:lvl1pPr>
          </a:lstStyle>
          <a:p>
            <a:fld id="{6513E6A8-C093-C84F-8482-5134BB1D8BDB}" type="slidenum">
              <a:rPr lang="en-US" altLang="x-none"/>
              <a:pPr/>
              <a:t>‹#›</a:t>
            </a:fld>
            <a:endParaRPr lang="en-US" altLang="x-none"/>
          </a:p>
        </p:txBody>
      </p:sp>
      <p:sp>
        <p:nvSpPr>
          <p:cNvPr id="7" name="Rectangle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1118183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295400"/>
            <a:ext cx="8229600" cy="4835525"/>
          </a:xfrm>
          <a:prstGeom prst="rect">
            <a:avLst/>
          </a:prstGeom>
        </p:spPr>
        <p:txBody>
          <a:bodyPr/>
          <a:lstStyle>
            <a:lvl1pPr>
              <a:defRPr sz="2800"/>
            </a:lvl1pPr>
            <a:lvl2pPr>
              <a:defRPr sz="2400"/>
            </a:lvl2pPr>
            <a:lvl3pPr>
              <a:defRPr sz="2000"/>
            </a:lvl3pPr>
            <a:lvl4pPr>
              <a:defRPr sz="160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lvl1pPr>
              <a:defRPr/>
            </a:lvl1pPr>
          </a:lstStyle>
          <a:p>
            <a:fld id="{6C575094-CFE5-6845-BA77-358456EEE977}" type="slidenum">
              <a:rPr lang="en-US" altLang="x-none"/>
              <a:pPr/>
              <a:t>‹#›</a:t>
            </a:fld>
            <a:endParaRPr lang="en-US" altLang="x-none"/>
          </a:p>
        </p:txBody>
      </p:sp>
    </p:spTree>
    <p:extLst>
      <p:ext uri="{BB962C8B-B14F-4D97-AF65-F5344CB8AC3E}">
        <p14:creationId xmlns:p14="http://schemas.microsoft.com/office/powerpoint/2010/main" val="549442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6" name="Slide Number Placeholder 5"/>
          <p:cNvSpPr>
            <a:spLocks noGrp="1"/>
          </p:cNvSpPr>
          <p:nvPr>
            <p:ph type="sldNum" sz="quarter" idx="12"/>
          </p:nvPr>
        </p:nvSpPr>
        <p:spPr/>
        <p:txBody>
          <a:bodyPr/>
          <a:lstStyle>
            <a:lvl1pPr>
              <a:defRPr/>
            </a:lvl1pPr>
          </a:lstStyle>
          <a:p>
            <a:fld id="{7D7B9DC1-1358-BC4B-B641-2C2A42F06E18}" type="slidenum">
              <a:rPr lang="en-US" altLang="x-none"/>
              <a:pPr/>
              <a:t>‹#›</a:t>
            </a:fld>
            <a:endParaRPr lang="en-US" altLang="x-none"/>
          </a:p>
        </p:txBody>
      </p:sp>
      <p:sp>
        <p:nvSpPr>
          <p:cNvPr id="7" name="Rectangle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2942808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95400"/>
            <a:ext cx="4038600" cy="48355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95400"/>
            <a:ext cx="4038600" cy="48355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lvl1pPr>
              <a:defRPr/>
            </a:lvl1pPr>
          </a:lstStyle>
          <a:p>
            <a:fld id="{1CC74841-672B-DD4F-873B-241AE5DFC028}" type="slidenum">
              <a:rPr lang="en-US" altLang="x-none"/>
              <a:pPr/>
              <a:t>‹#›</a:t>
            </a:fld>
            <a:endParaRPr lang="en-US" altLang="x-none"/>
          </a:p>
        </p:txBody>
      </p:sp>
      <p:sp>
        <p:nvSpPr>
          <p:cNvPr id="8" name="Rectangle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323322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lvl1pPr>
              <a:defRPr/>
            </a:lvl1pPr>
          </a:lstStyle>
          <a:p>
            <a:fld id="{654FEF31-D98D-E64D-AE69-8E9E2BB968DD}" type="slidenum">
              <a:rPr lang="en-US" altLang="x-none"/>
              <a:pPr/>
              <a:t>‹#›</a:t>
            </a:fld>
            <a:endParaRPr lang="en-US" altLang="x-none"/>
          </a:p>
        </p:txBody>
      </p:sp>
      <p:sp>
        <p:nvSpPr>
          <p:cNvPr id="10" name="Rectangle 5"/>
          <p:cNvSpPr>
            <a:spLocks noGrp="1" noChangeArrowheads="1"/>
          </p:cNvSpPr>
          <p:nvPr>
            <p:ph type="ftr" sz="quarter" idx="1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9539164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lvl1pPr>
              <a:defRPr/>
            </a:lvl1pPr>
          </a:lstStyle>
          <a:p>
            <a:fld id="{2C65950A-5284-F14A-8929-A5FDD999DDD8}" type="slidenum">
              <a:rPr lang="en-US" altLang="x-none"/>
              <a:pPr/>
              <a:t>‹#›</a:t>
            </a:fld>
            <a:endParaRPr lang="en-US" altLang="x-none"/>
          </a:p>
        </p:txBody>
      </p:sp>
      <p:sp>
        <p:nvSpPr>
          <p:cNvPr id="6" name="Footer Placeholder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15076444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lvl1pPr>
          </a:lstStyle>
          <a:p>
            <a:fld id="{358C63D3-51DD-C944-8AEA-B749D334FBF6}" type="slidenum">
              <a:rPr lang="en-US" altLang="x-none"/>
              <a:pPr/>
              <a:t>‹#›</a:t>
            </a:fld>
            <a:endParaRPr lang="en-US" altLang="x-none"/>
          </a:p>
        </p:txBody>
      </p:sp>
      <p:sp>
        <p:nvSpPr>
          <p:cNvPr id="5" name="Rectangle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8198966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lvl1pPr>
              <a:defRPr/>
            </a:lvl1pPr>
          </a:lstStyle>
          <a:p>
            <a:fld id="{AA26BFE0-1B2C-0E4B-8A9D-BEB6E74EC3D9}" type="slidenum">
              <a:rPr lang="en-US" altLang="x-none"/>
              <a:pPr/>
              <a:t>‹#›</a:t>
            </a:fld>
            <a:endParaRPr lang="en-US" altLang="x-none"/>
          </a:p>
        </p:txBody>
      </p:sp>
      <p:sp>
        <p:nvSpPr>
          <p:cNvPr id="8" name="Rectangle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1747984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096963" y="6248400"/>
            <a:ext cx="1829135" cy="457200"/>
          </a:xfrm>
          <a:prstGeom prst="rect">
            <a:avLst/>
          </a:prstGeom>
        </p:spPr>
        <p:txBody>
          <a:bodyPr/>
          <a:lstStyle>
            <a:lvl1pPr>
              <a:defRPr/>
            </a:lvl1pPr>
          </a:lstStyle>
          <a:p>
            <a:endParaRPr lang="en-US" altLang="x-none"/>
          </a:p>
        </p:txBody>
      </p:sp>
      <p:sp>
        <p:nvSpPr>
          <p:cNvPr id="6" name="Footer Placeholder 5"/>
          <p:cNvSpPr>
            <a:spLocks noGrp="1"/>
          </p:cNvSpPr>
          <p:nvPr>
            <p:ph type="ftr" sz="quarter" idx="11"/>
          </p:nvPr>
        </p:nvSpPr>
        <p:spPr>
          <a:xfrm>
            <a:off x="3840488" y="5257780"/>
            <a:ext cx="3017817" cy="457200"/>
          </a:xfrm>
          <a:prstGeom prst="rect">
            <a:avLst/>
          </a:prstGeom>
        </p:spPr>
        <p:txBody>
          <a:bodyPr/>
          <a:lstStyle>
            <a:lvl1pPr>
              <a:defRPr/>
            </a:lvl1pPr>
          </a:lstStyle>
          <a:p>
            <a:endParaRPr lang="en-US" altLang="x-none"/>
          </a:p>
        </p:txBody>
      </p:sp>
      <p:sp>
        <p:nvSpPr>
          <p:cNvPr id="7" name="Slide Number Placeholder 6"/>
          <p:cNvSpPr>
            <a:spLocks noGrp="1"/>
          </p:cNvSpPr>
          <p:nvPr>
            <p:ph type="sldNum" sz="quarter" idx="12"/>
          </p:nvPr>
        </p:nvSpPr>
        <p:spPr/>
        <p:txBody>
          <a:bodyPr/>
          <a:lstStyle>
            <a:lvl1pPr>
              <a:defRPr/>
            </a:lvl1pPr>
          </a:lstStyle>
          <a:p>
            <a:fld id="{E41F3A25-4381-F748-9D2C-5621C5E9A25C}" type="slidenum">
              <a:rPr lang="en-US" altLang="x-none"/>
              <a:pPr/>
              <a:t>‹#›</a:t>
            </a:fld>
            <a:endParaRPr lang="en-US" altLang="x-none"/>
          </a:p>
        </p:txBody>
      </p:sp>
    </p:spTree>
    <p:extLst>
      <p:ext uri="{BB962C8B-B14F-4D97-AF65-F5344CB8AC3E}">
        <p14:creationId xmlns:p14="http://schemas.microsoft.com/office/powerpoint/2010/main" val="8013182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bwMode="auto">
          <a:xfrm>
            <a:off x="457200" y="411163"/>
            <a:ext cx="8229600" cy="655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p>
            <a:pPr lvl="0"/>
            <a:r>
              <a:rPr lang="en-US" altLang="x-none"/>
              <a:t>Click to edit Master title style</a:t>
            </a:r>
          </a:p>
        </p:txBody>
      </p:sp>
      <p:sp>
        <p:nvSpPr>
          <p:cNvPr id="29702" name="Rectangle 6"/>
          <p:cNvSpPr>
            <a:spLocks noGrp="1" noChangeArrowheads="1"/>
          </p:cNvSpPr>
          <p:nvPr>
            <p:ph type="sldNum" sz="quarter" idx="4"/>
          </p:nvPr>
        </p:nvSpPr>
        <p:spPr bwMode="auto">
          <a:xfrm>
            <a:off x="7955242" y="6248400"/>
            <a:ext cx="73155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eaLnBrk="1" hangingPunct="1">
              <a:defRPr sz="1400"/>
            </a:lvl1pPr>
          </a:lstStyle>
          <a:p>
            <a:fld id="{B9A191E7-2071-B34D-84F0-74D03C8C3C56}" type="slidenum">
              <a:rPr lang="en-US" altLang="x-none"/>
              <a:pPr/>
              <a:t>‹#›</a:t>
            </a:fld>
            <a:endParaRPr lang="en-US" altLang="x-none"/>
          </a:p>
        </p:txBody>
      </p:sp>
      <p:grpSp>
        <p:nvGrpSpPr>
          <p:cNvPr id="29703" name="Group 7"/>
          <p:cNvGrpSpPr>
            <a:grpSpLocks/>
          </p:cNvGrpSpPr>
          <p:nvPr/>
        </p:nvGrpSpPr>
        <p:grpSpPr bwMode="auto">
          <a:xfrm>
            <a:off x="228600" y="0"/>
            <a:ext cx="8686800" cy="1143000"/>
            <a:chOff x="176" y="96"/>
            <a:chExt cx="5472" cy="1008"/>
          </a:xfrm>
        </p:grpSpPr>
        <p:sp>
          <p:nvSpPr>
            <p:cNvPr id="29704" name="Line 8"/>
            <p:cNvSpPr>
              <a:spLocks noChangeShapeType="1"/>
            </p:cNvSpPr>
            <p:nvPr/>
          </p:nvSpPr>
          <p:spPr bwMode="auto">
            <a:xfrm flipH="1">
              <a:off x="288" y="1104"/>
              <a:ext cx="5232"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9705" name="Rectangle 9"/>
            <p:cNvSpPr>
              <a:spLocks noChangeArrowheads="1"/>
            </p:cNvSpPr>
            <p:nvPr/>
          </p:nvSpPr>
          <p:spPr bwMode="auto">
            <a:xfrm>
              <a:off x="5504" y="96"/>
              <a:ext cx="144" cy="144"/>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sp>
          <p:nvSpPr>
            <p:cNvPr id="29706" name="Rectangle 10"/>
            <p:cNvSpPr>
              <a:spLocks noChangeArrowheads="1"/>
            </p:cNvSpPr>
            <p:nvPr/>
          </p:nvSpPr>
          <p:spPr bwMode="auto">
            <a:xfrm>
              <a:off x="176" y="96"/>
              <a:ext cx="5326" cy="144"/>
            </a:xfrm>
            <a:prstGeom prst="rect">
              <a:avLst/>
            </a:prstGeom>
            <a:solidFill>
              <a:schemeClr val="accent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sp>
          <p:nvSpPr>
            <p:cNvPr id="29707" name="Rectangle 11"/>
            <p:cNvSpPr>
              <a:spLocks noChangeArrowheads="1"/>
            </p:cNvSpPr>
            <p:nvPr/>
          </p:nvSpPr>
          <p:spPr bwMode="auto">
            <a:xfrm>
              <a:off x="176" y="240"/>
              <a:ext cx="5326" cy="88"/>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sp>
          <p:nvSpPr>
            <p:cNvPr id="29708" name="Rectangle 12"/>
            <p:cNvSpPr>
              <a:spLocks noChangeArrowheads="1"/>
            </p:cNvSpPr>
            <p:nvPr/>
          </p:nvSpPr>
          <p:spPr bwMode="auto">
            <a:xfrm>
              <a:off x="5504" y="241"/>
              <a:ext cx="144" cy="86"/>
            </a:xfrm>
            <a:prstGeom prst="rect">
              <a:avLst/>
            </a:prstGeom>
            <a:solidFill>
              <a:schemeClr val="accent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grpSp>
      <p:pic>
        <p:nvPicPr>
          <p:cNvPr id="29709" name="Picture 13" descr="SJSU-logo"/>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66713" y="6172200"/>
            <a:ext cx="639762" cy="606425"/>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userDrawn="1"/>
        </p:nvSpPr>
        <p:spPr>
          <a:xfrm>
            <a:off x="1097318" y="6263609"/>
            <a:ext cx="1896673" cy="400110"/>
          </a:xfrm>
          <a:prstGeom prst="rect">
            <a:avLst/>
          </a:prstGeom>
          <a:noFill/>
        </p:spPr>
        <p:txBody>
          <a:bodyPr wrap="none" rtlCol="0">
            <a:spAutoFit/>
          </a:bodyPr>
          <a:lstStyle/>
          <a:p>
            <a:r>
              <a:rPr lang="en-US" sz="1000" dirty="0"/>
              <a:t>Engineering Extended Studies</a:t>
            </a:r>
            <a:endParaRPr lang="en-US" sz="1000" baseline="0" dirty="0"/>
          </a:p>
          <a:p>
            <a:r>
              <a:rPr lang="en-US" sz="1000" baseline="0" dirty="0"/>
              <a:t>Spring 2026: March 18</a:t>
            </a:r>
            <a:endParaRPr lang="en-US" sz="1000" dirty="0"/>
          </a:p>
        </p:txBody>
      </p:sp>
      <p:sp>
        <p:nvSpPr>
          <p:cNvPr id="2" name="TextBox 1"/>
          <p:cNvSpPr txBox="1"/>
          <p:nvPr userDrawn="1"/>
        </p:nvSpPr>
        <p:spPr>
          <a:xfrm>
            <a:off x="3474732" y="6263609"/>
            <a:ext cx="2651688" cy="400110"/>
          </a:xfrm>
          <a:prstGeom prst="rect">
            <a:avLst/>
          </a:prstGeom>
          <a:noFill/>
        </p:spPr>
        <p:txBody>
          <a:bodyPr wrap="none" rtlCol="0">
            <a:spAutoFit/>
          </a:bodyPr>
          <a:lstStyle/>
          <a:p>
            <a:pPr algn="ctr"/>
            <a:r>
              <a:rPr lang="en-US" altLang="x-none" sz="1000" dirty="0"/>
              <a:t>CMPE 202: Software Systems Engineering </a:t>
            </a:r>
          </a:p>
          <a:p>
            <a:pPr algn="ctr"/>
            <a:r>
              <a:rPr lang="en-US" altLang="x-none" sz="1000" dirty="0"/>
              <a:t>© Ronald Mak</a:t>
            </a: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hdr="0" ftr="0" dt="0"/>
  <p:txStyles>
    <p:titleStyle>
      <a:lvl1pPr algn="ctr" rtl="0" fontAlgn="base">
        <a:spcBef>
          <a:spcPct val="0"/>
        </a:spcBef>
        <a:spcAft>
          <a:spcPct val="0"/>
        </a:spcAft>
        <a:defRPr sz="3200" kern="1200">
          <a:solidFill>
            <a:schemeClr val="tx2"/>
          </a:solidFill>
          <a:latin typeface="+mj-lt"/>
          <a:ea typeface="+mj-ea"/>
          <a:cs typeface="+mj-cs"/>
        </a:defRPr>
      </a:lvl1pPr>
      <a:lvl2pPr algn="ctr" rtl="0" fontAlgn="base">
        <a:spcBef>
          <a:spcPct val="0"/>
        </a:spcBef>
        <a:spcAft>
          <a:spcPct val="0"/>
        </a:spcAft>
        <a:defRPr sz="3200">
          <a:solidFill>
            <a:schemeClr val="tx2"/>
          </a:solidFill>
          <a:latin typeface="Arial" charset="0"/>
        </a:defRPr>
      </a:lvl2pPr>
      <a:lvl3pPr algn="ctr" rtl="0" fontAlgn="base">
        <a:spcBef>
          <a:spcPct val="0"/>
        </a:spcBef>
        <a:spcAft>
          <a:spcPct val="0"/>
        </a:spcAft>
        <a:defRPr sz="3200">
          <a:solidFill>
            <a:schemeClr val="tx2"/>
          </a:solidFill>
          <a:latin typeface="Arial" charset="0"/>
        </a:defRPr>
      </a:lvl3pPr>
      <a:lvl4pPr algn="ctr" rtl="0" fontAlgn="base">
        <a:spcBef>
          <a:spcPct val="0"/>
        </a:spcBef>
        <a:spcAft>
          <a:spcPct val="0"/>
        </a:spcAft>
        <a:defRPr sz="3200">
          <a:solidFill>
            <a:schemeClr val="tx2"/>
          </a:solidFill>
          <a:latin typeface="Arial" charset="0"/>
        </a:defRPr>
      </a:lvl4pPr>
      <a:lvl5pPr algn="ctr" rtl="0" fontAlgn="base">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p:titleStyle>
    <p:bodyStyle>
      <a:lvl1pPr marL="469900" indent="-469900" algn="l" rtl="0" fontAlgn="base">
        <a:spcBef>
          <a:spcPct val="20000"/>
        </a:spcBef>
        <a:spcAft>
          <a:spcPct val="0"/>
        </a:spcAft>
        <a:buClr>
          <a:schemeClr val="bg2"/>
        </a:buClr>
        <a:buSzPct val="70000"/>
        <a:buFont typeface="Wingdings" charset="2"/>
        <a:buChar char="o"/>
        <a:defRPr sz="2400" kern="1200">
          <a:solidFill>
            <a:schemeClr val="tx1"/>
          </a:solidFill>
          <a:latin typeface="+mn-lt"/>
          <a:ea typeface="+mn-ea"/>
          <a:cs typeface="+mn-cs"/>
        </a:defRPr>
      </a:lvl1pPr>
      <a:lvl2pPr marL="908050" indent="-436563" algn="l" rtl="0" fontAlgn="base">
        <a:spcBef>
          <a:spcPct val="20000"/>
        </a:spcBef>
        <a:spcAft>
          <a:spcPct val="0"/>
        </a:spcAft>
        <a:buClr>
          <a:schemeClr val="accent2"/>
        </a:buClr>
        <a:buSzPct val="75000"/>
        <a:buFont typeface="Wingdings" charset="2"/>
        <a:buChar char="n"/>
        <a:defRPr sz="2000" kern="1200">
          <a:solidFill>
            <a:schemeClr val="tx1"/>
          </a:solidFill>
          <a:latin typeface="+mn-lt"/>
          <a:ea typeface="+mn-ea"/>
          <a:cs typeface="+mn-cs"/>
        </a:defRPr>
      </a:lvl2pPr>
      <a:lvl3pPr marL="1377950" indent="-468313" algn="l" rtl="0" fontAlgn="base">
        <a:spcBef>
          <a:spcPct val="20000"/>
        </a:spcBef>
        <a:spcAft>
          <a:spcPct val="0"/>
        </a:spcAft>
        <a:buClr>
          <a:schemeClr val="bg2"/>
        </a:buClr>
        <a:buSzPct val="65000"/>
        <a:buFont typeface="Wingdings" charset="2"/>
        <a:buChar char="o"/>
        <a:defRPr kern="1200">
          <a:solidFill>
            <a:schemeClr val="tx1"/>
          </a:solidFill>
          <a:latin typeface="+mn-lt"/>
          <a:ea typeface="+mn-ea"/>
          <a:cs typeface="+mn-cs"/>
        </a:defRPr>
      </a:lvl3pPr>
      <a:lvl4pPr marL="1827213" indent="-438150" algn="l" rtl="0" fontAlgn="base">
        <a:spcBef>
          <a:spcPct val="20000"/>
        </a:spcBef>
        <a:spcAft>
          <a:spcPct val="0"/>
        </a:spcAft>
        <a:buClr>
          <a:schemeClr val="accent2"/>
        </a:buClr>
        <a:buSzPct val="75000"/>
        <a:buFont typeface="Wingdings" charset="2"/>
        <a:buChar char="n"/>
        <a:defRPr sz="1400" kern="1200">
          <a:solidFill>
            <a:schemeClr val="tx1"/>
          </a:solidFill>
          <a:latin typeface="+mn-lt"/>
          <a:ea typeface="+mn-ea"/>
          <a:cs typeface="+mn-cs"/>
        </a:defRPr>
      </a:lvl4pPr>
      <a:lvl5pPr marL="2297113" indent="-468313" algn="l" rtl="0" fontAlgn="base">
        <a:spcBef>
          <a:spcPct val="20000"/>
        </a:spcBef>
        <a:spcAft>
          <a:spcPct val="0"/>
        </a:spcAft>
        <a:buClr>
          <a:schemeClr val="accent1"/>
        </a:buClr>
        <a:buSzPct val="50000"/>
        <a:buFont typeface="Wingdings" charset="2"/>
        <a:buChar char="o"/>
        <a:defRPr sz="1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s.sjsu.edu/~mak"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US" altLang="x-none" sz="3200" dirty="0"/>
              <a:t>CMPE 202</a:t>
            </a:r>
            <a:br>
              <a:rPr lang="en-US" altLang="x-none" sz="3200" dirty="0"/>
            </a:br>
            <a:r>
              <a:rPr lang="en-US" altLang="x-none" sz="3200" dirty="0"/>
              <a:t>Software Systems Engineering</a:t>
            </a:r>
            <a:br>
              <a:rPr lang="en-US" altLang="x-none" sz="3600" dirty="0"/>
            </a:br>
            <a:r>
              <a:rPr lang="en-US" altLang="x-none" sz="2400" dirty="0"/>
              <a:t>March 18 Class Meeting</a:t>
            </a:r>
          </a:p>
        </p:txBody>
      </p:sp>
      <p:sp>
        <p:nvSpPr>
          <p:cNvPr id="2051" name="Rectangle 3"/>
          <p:cNvSpPr>
            <a:spLocks noGrp="1" noChangeArrowheads="1"/>
          </p:cNvSpPr>
          <p:nvPr>
            <p:ph type="subTitle" idx="1"/>
          </p:nvPr>
        </p:nvSpPr>
        <p:spPr/>
        <p:txBody>
          <a:bodyPr/>
          <a:lstStyle/>
          <a:p>
            <a:pPr algn="ctr"/>
            <a:r>
              <a:rPr lang="en-US" altLang="x-none" dirty="0"/>
              <a:t>Engineering Extended Studies</a:t>
            </a:r>
            <a:br>
              <a:rPr lang="en-US" altLang="x-none" dirty="0"/>
            </a:br>
            <a:r>
              <a:rPr lang="en-US" altLang="x-none" dirty="0"/>
              <a:t>San Jose State University</a:t>
            </a:r>
            <a:br>
              <a:rPr lang="en-US" altLang="x-none" dirty="0"/>
            </a:br>
            <a:br>
              <a:rPr lang="en-US" altLang="x-none" sz="1000" dirty="0"/>
            </a:br>
            <a:r>
              <a:rPr lang="en-US" altLang="x-none" dirty="0"/>
              <a:t>Spring 2026</a:t>
            </a:r>
            <a:br>
              <a:rPr lang="en-US" altLang="x-none" dirty="0"/>
            </a:br>
            <a:r>
              <a:rPr lang="en-US" altLang="x-none" dirty="0"/>
              <a:t>Instructor: Ron Mak</a:t>
            </a:r>
          </a:p>
          <a:p>
            <a:pPr algn="ctr"/>
            <a:r>
              <a:rPr lang="en-US" altLang="x-none" dirty="0">
                <a:hlinkClick r:id="rId3"/>
              </a:rPr>
              <a:t>www.cs.sjsu.edu/~mak</a:t>
            </a:r>
            <a:endParaRPr lang="en-US" altLang="x-none" dirty="0"/>
          </a:p>
        </p:txBody>
      </p:sp>
      <p:pic>
        <p:nvPicPr>
          <p:cNvPr id="2053" name="Picture 5" descr="sjsu_logo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32638" y="4591050"/>
            <a:ext cx="1096962" cy="10318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Screen Shot 2015-08-23 at 4.03.00 P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4440" y="4434828"/>
            <a:ext cx="1013781" cy="1371586"/>
          </a:xfrm>
          <a:prstGeom prst="rect">
            <a:avLst/>
          </a:prstGeom>
        </p:spPr>
      </p:pic>
      <p:sp>
        <p:nvSpPr>
          <p:cNvPr id="3" name="Slide Number Placeholder 2"/>
          <p:cNvSpPr>
            <a:spLocks noGrp="1"/>
          </p:cNvSpPr>
          <p:nvPr>
            <p:ph type="sldNum" sz="quarter" idx="4294967295"/>
          </p:nvPr>
        </p:nvSpPr>
        <p:spPr>
          <a:xfrm>
            <a:off x="6553200" y="6248400"/>
            <a:ext cx="2133600" cy="457200"/>
          </a:xfrm>
        </p:spPr>
        <p:txBody>
          <a:bodyPr/>
          <a:lstStyle/>
          <a:p>
            <a:fld id="{5A7A4AD9-282A-1D42-BDC8-5281B49D17AB}" type="slidenum">
              <a:rPr lang="en-US" altLang="x-none" smtClean="0"/>
              <a:pPr/>
              <a:t>1</a:t>
            </a:fld>
            <a:endParaRPr lang="en-US" altLang="x-none"/>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B4413-3BE4-5FBE-6831-6DC46483F092}"/>
              </a:ext>
            </a:extLst>
          </p:cNvPr>
          <p:cNvSpPr>
            <a:spLocks noGrp="1"/>
          </p:cNvSpPr>
          <p:nvPr>
            <p:ph type="title"/>
          </p:nvPr>
        </p:nvSpPr>
        <p:spPr/>
        <p:txBody>
          <a:bodyPr/>
          <a:lstStyle/>
          <a:p>
            <a:r>
              <a:rPr lang="en-US" dirty="0"/>
              <a:t>Design Patterns</a:t>
            </a:r>
            <a:r>
              <a:rPr lang="en-US" i="1" dirty="0"/>
              <a:t>, cont’d</a:t>
            </a:r>
          </a:p>
        </p:txBody>
      </p:sp>
      <p:sp>
        <p:nvSpPr>
          <p:cNvPr id="3" name="Content Placeholder 2">
            <a:extLst>
              <a:ext uri="{FF2B5EF4-FFF2-40B4-BE49-F238E27FC236}">
                <a16:creationId xmlns:a16="http://schemas.microsoft.com/office/drawing/2014/main" id="{31A6567C-39B6-90AC-34FA-32274BE6DCAB}"/>
              </a:ext>
            </a:extLst>
          </p:cNvPr>
          <p:cNvSpPr>
            <a:spLocks noGrp="1"/>
          </p:cNvSpPr>
          <p:nvPr>
            <p:ph idx="1"/>
          </p:nvPr>
        </p:nvSpPr>
        <p:spPr/>
        <p:txBody>
          <a:bodyPr/>
          <a:lstStyle/>
          <a:p>
            <a:r>
              <a:rPr lang="en-US" dirty="0"/>
              <a:t>Design patterns are </a:t>
            </a:r>
            <a:r>
              <a:rPr lang="en-US" u="sng" dirty="0"/>
              <a:t>industry-proven model solutions</a:t>
            </a:r>
            <a:r>
              <a:rPr lang="en-US" dirty="0"/>
              <a:t> that are reliable, flexible, and adhere to good design principles.</a:t>
            </a:r>
          </a:p>
          <a:p>
            <a:pPr lvl="4"/>
            <a:endParaRPr lang="en-US" dirty="0"/>
          </a:p>
          <a:p>
            <a:pPr lvl="1"/>
            <a:r>
              <a:rPr lang="en-US" u="sng" dirty="0"/>
              <a:t>Not</a:t>
            </a:r>
            <a:r>
              <a:rPr lang="en-US" dirty="0"/>
              <a:t> copy-and-paste source code.</a:t>
            </a:r>
          </a:p>
          <a:p>
            <a:pPr lvl="1"/>
            <a:r>
              <a:rPr lang="en-US" u="sng" dirty="0"/>
              <a:t>Not</a:t>
            </a:r>
            <a:r>
              <a:rPr lang="en-US" dirty="0"/>
              <a:t> code we import from libraries.</a:t>
            </a:r>
          </a:p>
        </p:txBody>
      </p:sp>
      <p:sp>
        <p:nvSpPr>
          <p:cNvPr id="4" name="Slide Number Placeholder 3">
            <a:extLst>
              <a:ext uri="{FF2B5EF4-FFF2-40B4-BE49-F238E27FC236}">
                <a16:creationId xmlns:a16="http://schemas.microsoft.com/office/drawing/2014/main" id="{E534DB36-BF51-8806-E7F9-DC9DB09E498A}"/>
              </a:ext>
            </a:extLst>
          </p:cNvPr>
          <p:cNvSpPr>
            <a:spLocks noGrp="1"/>
          </p:cNvSpPr>
          <p:nvPr>
            <p:ph type="sldNum" sz="quarter" idx="12"/>
          </p:nvPr>
        </p:nvSpPr>
        <p:spPr/>
        <p:txBody>
          <a:bodyPr/>
          <a:lstStyle/>
          <a:p>
            <a:fld id="{6C575094-CFE5-6845-BA77-358456EEE977}" type="slidenum">
              <a:rPr lang="en-US" altLang="x-none" smtClean="0"/>
              <a:pPr/>
              <a:t>10</a:t>
            </a:fld>
            <a:endParaRPr lang="en-US" altLang="x-none"/>
          </a:p>
        </p:txBody>
      </p:sp>
    </p:spTree>
    <p:extLst>
      <p:ext uri="{BB962C8B-B14F-4D97-AF65-F5344CB8AC3E}">
        <p14:creationId xmlns:p14="http://schemas.microsoft.com/office/powerpoint/2010/main" val="32177783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B4413-3BE4-5FBE-6831-6DC46483F092}"/>
              </a:ext>
            </a:extLst>
          </p:cNvPr>
          <p:cNvSpPr>
            <a:spLocks noGrp="1"/>
          </p:cNvSpPr>
          <p:nvPr>
            <p:ph type="title"/>
          </p:nvPr>
        </p:nvSpPr>
        <p:spPr/>
        <p:txBody>
          <a:bodyPr/>
          <a:lstStyle/>
          <a:p>
            <a:r>
              <a:rPr lang="en-US" dirty="0"/>
              <a:t>Design Patterns</a:t>
            </a:r>
            <a:r>
              <a:rPr lang="en-US" i="1" dirty="0"/>
              <a:t>, cont’d</a:t>
            </a:r>
          </a:p>
        </p:txBody>
      </p:sp>
      <p:sp>
        <p:nvSpPr>
          <p:cNvPr id="3" name="Content Placeholder 2">
            <a:extLst>
              <a:ext uri="{FF2B5EF4-FFF2-40B4-BE49-F238E27FC236}">
                <a16:creationId xmlns:a16="http://schemas.microsoft.com/office/drawing/2014/main" id="{31A6567C-39B6-90AC-34FA-32274BE6DCAB}"/>
              </a:ext>
            </a:extLst>
          </p:cNvPr>
          <p:cNvSpPr>
            <a:spLocks noGrp="1"/>
          </p:cNvSpPr>
          <p:nvPr>
            <p:ph idx="1"/>
          </p:nvPr>
        </p:nvSpPr>
        <p:spPr/>
        <p:txBody>
          <a:bodyPr/>
          <a:lstStyle/>
          <a:p>
            <a:r>
              <a:rPr lang="en-US" dirty="0"/>
              <a:t>Design patterns were discovered, not invented.</a:t>
            </a:r>
          </a:p>
          <a:p>
            <a:pPr lvl="4"/>
            <a:endParaRPr lang="en-US" dirty="0"/>
          </a:p>
          <a:p>
            <a:pPr lvl="1"/>
            <a:r>
              <a:rPr lang="en-US" dirty="0"/>
              <a:t>Over many years, experienced developers encountered common software architecture problems in many software projects.</a:t>
            </a:r>
          </a:p>
          <a:p>
            <a:pPr lvl="4"/>
            <a:endParaRPr lang="en-US" dirty="0"/>
          </a:p>
          <a:p>
            <a:pPr lvl="1"/>
            <a:r>
              <a:rPr lang="en-US" dirty="0"/>
              <a:t>From the best solutions to these problems, </a:t>
            </a:r>
            <a:br>
              <a:rPr lang="en-US" dirty="0"/>
            </a:br>
            <a:r>
              <a:rPr lang="en-US" dirty="0"/>
              <a:t>they saw patterns in the design of the classes, </a:t>
            </a:r>
            <a:br>
              <a:rPr lang="en-US" dirty="0"/>
            </a:br>
            <a:r>
              <a:rPr lang="en-US" dirty="0"/>
              <a:t>the relationships among the classes, and the </a:t>
            </a:r>
            <a:br>
              <a:rPr lang="en-US" dirty="0"/>
            </a:br>
            <a:r>
              <a:rPr lang="en-US" dirty="0"/>
              <a:t>runtime interactions of their objects.</a:t>
            </a:r>
          </a:p>
        </p:txBody>
      </p:sp>
      <p:sp>
        <p:nvSpPr>
          <p:cNvPr id="4" name="Slide Number Placeholder 3">
            <a:extLst>
              <a:ext uri="{FF2B5EF4-FFF2-40B4-BE49-F238E27FC236}">
                <a16:creationId xmlns:a16="http://schemas.microsoft.com/office/drawing/2014/main" id="{E534DB36-BF51-8806-E7F9-DC9DB09E498A}"/>
              </a:ext>
            </a:extLst>
          </p:cNvPr>
          <p:cNvSpPr>
            <a:spLocks noGrp="1"/>
          </p:cNvSpPr>
          <p:nvPr>
            <p:ph type="sldNum" sz="quarter" idx="12"/>
          </p:nvPr>
        </p:nvSpPr>
        <p:spPr/>
        <p:txBody>
          <a:bodyPr/>
          <a:lstStyle/>
          <a:p>
            <a:fld id="{6C575094-CFE5-6845-BA77-358456EEE977}" type="slidenum">
              <a:rPr lang="en-US" altLang="x-none" smtClean="0"/>
              <a:pPr/>
              <a:t>11</a:t>
            </a:fld>
            <a:endParaRPr lang="en-US" altLang="x-none"/>
          </a:p>
        </p:txBody>
      </p:sp>
    </p:spTree>
    <p:extLst>
      <p:ext uri="{BB962C8B-B14F-4D97-AF65-F5344CB8AC3E}">
        <p14:creationId xmlns:p14="http://schemas.microsoft.com/office/powerpoint/2010/main" val="14613615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6850F7-7727-C516-82B4-7C96162A72BC}"/>
              </a:ext>
            </a:extLst>
          </p:cNvPr>
          <p:cNvSpPr>
            <a:spLocks noGrp="1"/>
          </p:cNvSpPr>
          <p:nvPr>
            <p:ph type="title"/>
          </p:nvPr>
        </p:nvSpPr>
        <p:spPr/>
        <p:txBody>
          <a:bodyPr/>
          <a:lstStyle/>
          <a:p>
            <a:r>
              <a:rPr lang="en-US" dirty="0"/>
              <a:t>Design Patterns</a:t>
            </a:r>
            <a:r>
              <a:rPr lang="en-US" i="1" dirty="0"/>
              <a:t>, cont’d</a:t>
            </a:r>
            <a:endParaRPr lang="en-US" dirty="0"/>
          </a:p>
        </p:txBody>
      </p:sp>
      <p:sp>
        <p:nvSpPr>
          <p:cNvPr id="3" name="Content Placeholder 2">
            <a:extLst>
              <a:ext uri="{FF2B5EF4-FFF2-40B4-BE49-F238E27FC236}">
                <a16:creationId xmlns:a16="http://schemas.microsoft.com/office/drawing/2014/main" id="{978B8A07-AF0E-8997-D685-A29552E6C337}"/>
              </a:ext>
            </a:extLst>
          </p:cNvPr>
          <p:cNvSpPr>
            <a:spLocks noGrp="1"/>
          </p:cNvSpPr>
          <p:nvPr>
            <p:ph idx="1"/>
          </p:nvPr>
        </p:nvSpPr>
        <p:spPr/>
        <p:txBody>
          <a:bodyPr/>
          <a:lstStyle/>
          <a:p>
            <a:r>
              <a:rPr lang="en-US" dirty="0"/>
              <a:t>An experienced programmer can </a:t>
            </a:r>
            <a:r>
              <a:rPr lang="en-US" u="sng" dirty="0"/>
              <a:t>recognize</a:t>
            </a:r>
            <a:r>
              <a:rPr lang="en-US" dirty="0"/>
              <a:t> an architecture problem that can be solved with an appropriate design pattern.</a:t>
            </a:r>
          </a:p>
          <a:p>
            <a:pPr lvl="1"/>
            <a:r>
              <a:rPr lang="en-US" dirty="0"/>
              <a:t>Then decide whether to use the pattern as the </a:t>
            </a:r>
            <a:r>
              <a:rPr lang="en-US" u="sng" dirty="0"/>
              <a:t>model</a:t>
            </a:r>
            <a:r>
              <a:rPr lang="en-US" dirty="0"/>
              <a:t> to create a solution to the problem.</a:t>
            </a:r>
          </a:p>
          <a:p>
            <a:pPr marL="1828800" lvl="4" indent="0">
              <a:buNone/>
            </a:pPr>
            <a:r>
              <a:rPr lang="en-US" dirty="0"/>
              <a:t>	</a:t>
            </a:r>
          </a:p>
          <a:p>
            <a:r>
              <a:rPr lang="en-US" dirty="0"/>
              <a:t>A design pattern is an </a:t>
            </a:r>
            <a:r>
              <a:rPr lang="en-US" u="sng" dirty="0"/>
              <a:t>abstract model</a:t>
            </a:r>
            <a:r>
              <a:rPr lang="en-US" dirty="0"/>
              <a:t> from which we can create a </a:t>
            </a:r>
            <a:r>
              <a:rPr lang="en-US" u="sng" dirty="0"/>
              <a:t>custom solution</a:t>
            </a:r>
            <a:r>
              <a:rPr lang="en-US" dirty="0"/>
              <a:t> to a software architecture problem.</a:t>
            </a:r>
          </a:p>
        </p:txBody>
      </p:sp>
      <p:sp>
        <p:nvSpPr>
          <p:cNvPr id="4" name="Slide Number Placeholder 3">
            <a:extLst>
              <a:ext uri="{FF2B5EF4-FFF2-40B4-BE49-F238E27FC236}">
                <a16:creationId xmlns:a16="http://schemas.microsoft.com/office/drawing/2014/main" id="{8466E217-F928-C403-987D-F8E443A32F6C}"/>
              </a:ext>
            </a:extLst>
          </p:cNvPr>
          <p:cNvSpPr>
            <a:spLocks noGrp="1"/>
          </p:cNvSpPr>
          <p:nvPr>
            <p:ph type="sldNum" sz="quarter" idx="12"/>
          </p:nvPr>
        </p:nvSpPr>
        <p:spPr/>
        <p:txBody>
          <a:bodyPr/>
          <a:lstStyle/>
          <a:p>
            <a:fld id="{6C575094-CFE5-6845-BA77-358456EEE977}" type="slidenum">
              <a:rPr lang="en-US" altLang="x-none" smtClean="0"/>
              <a:pPr/>
              <a:t>12</a:t>
            </a:fld>
            <a:endParaRPr lang="en-US" altLang="x-none"/>
          </a:p>
        </p:txBody>
      </p:sp>
    </p:spTree>
    <p:extLst>
      <p:ext uri="{BB962C8B-B14F-4D97-AF65-F5344CB8AC3E}">
        <p14:creationId xmlns:p14="http://schemas.microsoft.com/office/powerpoint/2010/main" val="1983477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F9C34D7-050A-C50E-440B-C4EF04414BF5}"/>
              </a:ext>
            </a:extLst>
          </p:cNvPr>
          <p:cNvSpPr>
            <a:spLocks noGrp="1"/>
          </p:cNvSpPr>
          <p:nvPr>
            <p:ph type="title"/>
          </p:nvPr>
        </p:nvSpPr>
        <p:spPr/>
        <p:txBody>
          <a:bodyPr/>
          <a:lstStyle/>
          <a:p>
            <a:r>
              <a:rPr lang="en-US" dirty="0"/>
              <a:t>The Gang of Four</a:t>
            </a:r>
          </a:p>
        </p:txBody>
      </p:sp>
      <p:sp>
        <p:nvSpPr>
          <p:cNvPr id="7" name="Content Placeholder 6">
            <a:extLst>
              <a:ext uri="{FF2B5EF4-FFF2-40B4-BE49-F238E27FC236}">
                <a16:creationId xmlns:a16="http://schemas.microsoft.com/office/drawing/2014/main" id="{5E8A0199-7444-9F09-3FC4-2705F948A153}"/>
              </a:ext>
            </a:extLst>
          </p:cNvPr>
          <p:cNvSpPr>
            <a:spLocks noGrp="1"/>
          </p:cNvSpPr>
          <p:nvPr>
            <p:ph idx="1"/>
          </p:nvPr>
        </p:nvSpPr>
        <p:spPr>
          <a:xfrm>
            <a:off x="457200" y="5166340"/>
            <a:ext cx="8229600" cy="1005829"/>
          </a:xfrm>
        </p:spPr>
        <p:txBody>
          <a:bodyPr/>
          <a:lstStyle/>
          <a:p>
            <a:r>
              <a:rPr lang="en-US" dirty="0"/>
              <a:t>We’ll cover some of the major patterns </a:t>
            </a:r>
            <a:br>
              <a:rPr lang="en-US" dirty="0"/>
            </a:br>
            <a:r>
              <a:rPr lang="en-US" dirty="0"/>
              <a:t>during the rest of this semester.</a:t>
            </a:r>
          </a:p>
        </p:txBody>
      </p:sp>
      <p:sp>
        <p:nvSpPr>
          <p:cNvPr id="4" name="Slide Number Placeholder 3">
            <a:extLst>
              <a:ext uri="{FF2B5EF4-FFF2-40B4-BE49-F238E27FC236}">
                <a16:creationId xmlns:a16="http://schemas.microsoft.com/office/drawing/2014/main" id="{ED684934-7178-3EB1-6B12-983A4AAB96F6}"/>
              </a:ext>
            </a:extLst>
          </p:cNvPr>
          <p:cNvSpPr>
            <a:spLocks noGrp="1"/>
          </p:cNvSpPr>
          <p:nvPr>
            <p:ph type="sldNum" sz="quarter" idx="12"/>
          </p:nvPr>
        </p:nvSpPr>
        <p:spPr/>
        <p:txBody>
          <a:bodyPr/>
          <a:lstStyle/>
          <a:p>
            <a:fld id="{6C575094-CFE5-6845-BA77-358456EEE977}" type="slidenum">
              <a:rPr lang="en-US" altLang="x-none" smtClean="0"/>
              <a:pPr/>
              <a:t>13</a:t>
            </a:fld>
            <a:endParaRPr lang="en-US" altLang="x-none"/>
          </a:p>
        </p:txBody>
      </p:sp>
      <p:sp>
        <p:nvSpPr>
          <p:cNvPr id="5" name="TextBox 4">
            <a:extLst>
              <a:ext uri="{FF2B5EF4-FFF2-40B4-BE49-F238E27FC236}">
                <a16:creationId xmlns:a16="http://schemas.microsoft.com/office/drawing/2014/main" id="{6FFA4884-0A71-E5C6-D144-BC9F7CF61281}"/>
              </a:ext>
            </a:extLst>
          </p:cNvPr>
          <p:cNvSpPr txBox="1"/>
          <p:nvPr/>
        </p:nvSpPr>
        <p:spPr>
          <a:xfrm>
            <a:off x="582968" y="1325903"/>
            <a:ext cx="7978064" cy="3616375"/>
          </a:xfrm>
          <a:prstGeom prst="rect">
            <a:avLst/>
          </a:prstGeom>
          <a:solidFill>
            <a:srgbClr val="FEE698">
              <a:alpha val="50000"/>
            </a:srgbClr>
          </a:solidFill>
          <a:ln w="28575">
            <a:solidFill>
              <a:srgbClr val="E1A90D"/>
            </a:solidFill>
          </a:ln>
        </p:spPr>
        <p:txBody>
          <a:bodyPr wrap="square" rtlCol="0">
            <a:spAutoFit/>
          </a:bodyPr>
          <a:lstStyle/>
          <a:p>
            <a:pPr algn="ctr"/>
            <a:r>
              <a:rPr lang="en-US" sz="1800" b="1" dirty="0">
                <a:solidFill>
                  <a:srgbClr val="960000"/>
                </a:solidFill>
                <a:effectLst/>
                <a:latin typeface="+mj-lt"/>
                <a:ea typeface="Times New Roman" panose="02020603050405020304" pitchFamily="18" charset="0"/>
                <a:cs typeface="Times New Roman" panose="02020603050405020304" pitchFamily="18" charset="0"/>
              </a:rPr>
              <a:t>Design Patterns and the Gang of Four</a:t>
            </a:r>
          </a:p>
          <a:p>
            <a:endParaRPr lang="en-US" sz="800" dirty="0">
              <a:latin typeface="+mj-lt"/>
            </a:endParaRPr>
          </a:p>
          <a:p>
            <a:pPr marL="6350" marR="228600">
              <a:spcBef>
                <a:spcPts val="0"/>
              </a:spcBef>
              <a:spcAft>
                <a:spcPts val="600"/>
              </a:spcAft>
              <a:tabLst>
                <a:tab pos="228600" algn="l"/>
              </a:tabLst>
            </a:pP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The concept of design patterns was first popularized by the book, </a:t>
            </a:r>
            <a:r>
              <a:rPr lang="en-US" sz="18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 Pattern Language: Towns, Building, Construction</a:t>
            </a: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by Christopher Alexander, et al. (Oxford University Press, 1977). This book contained patterns for solving common architectural problems of physical buildings (where to put doors and windows, how many stories, and so on) and how to design neighborhoods.</a:t>
            </a:r>
            <a:endParaRPr lang="en-US" sz="18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marL="6350" marR="228600">
              <a:spcBef>
                <a:spcPts val="0"/>
              </a:spcBef>
              <a:spcAft>
                <a:spcPts val="600"/>
              </a:spcAft>
              <a:tabLst>
                <a:tab pos="228600" algn="l"/>
              </a:tabLst>
            </a:pPr>
            <a:r>
              <a:rPr lang="en-US" sz="1800" kern="100" dirty="0">
                <a:effectLst/>
                <a:latin typeface="Calibri" panose="020F0502020204030204" pitchFamily="34" charset="0"/>
                <a:ea typeface="Calibri" panose="020F0502020204030204" pitchFamily="34" charset="0"/>
                <a:cs typeface="Calibri" panose="020F0502020204030204" pitchFamily="34" charset="0"/>
              </a:rPr>
              <a:t>Four computer scientists, Erich Gamma, Richard Helm, Ralph Johnson, and John Vlissides adapted the concept to solve common architectural problems of object-oriented software. They wrote </a:t>
            </a:r>
            <a:r>
              <a:rPr lang="en-US" sz="1800" i="1" kern="100" dirty="0">
                <a:effectLst/>
                <a:latin typeface="Calibri" panose="020F0502020204030204" pitchFamily="34" charset="0"/>
                <a:ea typeface="Calibri" panose="020F0502020204030204" pitchFamily="34" charset="0"/>
                <a:cs typeface="Calibri" panose="020F0502020204030204" pitchFamily="34" charset="0"/>
              </a:rPr>
              <a:t>Design Patterns: Elements of Reusable Object-Oriented Software</a:t>
            </a:r>
            <a:r>
              <a:rPr lang="en-US" sz="1800" kern="100" dirty="0">
                <a:effectLst/>
                <a:latin typeface="Calibri" panose="020F0502020204030204" pitchFamily="34" charset="0"/>
                <a:ea typeface="Calibri" panose="020F0502020204030204" pitchFamily="34" charset="0"/>
                <a:cs typeface="Calibri" panose="020F0502020204030204" pitchFamily="34" charset="0"/>
              </a:rPr>
              <a:t> (Addison-Wesley, 1995). This book is often called the “Gang of Four” (GoF) book. It contains 23 software design patterns organized into three categories: creational patterns, structural patterns, and behavioral patterns. </a:t>
            </a:r>
            <a:endPar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400444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252AE-EE8D-7667-88C4-D1E3FF1D848A}"/>
              </a:ext>
            </a:extLst>
          </p:cNvPr>
          <p:cNvSpPr>
            <a:spLocks noGrp="1"/>
          </p:cNvSpPr>
          <p:nvPr>
            <p:ph type="title"/>
          </p:nvPr>
        </p:nvSpPr>
        <p:spPr/>
        <p:txBody>
          <a:bodyPr/>
          <a:lstStyle/>
          <a:p>
            <a:r>
              <a:rPr lang="en-US" dirty="0"/>
              <a:t>Baseball and Volleyball Game Reports</a:t>
            </a:r>
          </a:p>
        </p:txBody>
      </p:sp>
      <p:sp>
        <p:nvSpPr>
          <p:cNvPr id="3" name="Content Placeholder 2">
            <a:extLst>
              <a:ext uri="{FF2B5EF4-FFF2-40B4-BE49-F238E27FC236}">
                <a16:creationId xmlns:a16="http://schemas.microsoft.com/office/drawing/2014/main" id="{CFFD29E2-1E88-1C59-6FB6-F7873D3921B5}"/>
              </a:ext>
            </a:extLst>
          </p:cNvPr>
          <p:cNvSpPr>
            <a:spLocks noGrp="1"/>
          </p:cNvSpPr>
          <p:nvPr>
            <p:ph idx="1"/>
          </p:nvPr>
        </p:nvSpPr>
        <p:spPr>
          <a:xfrm>
            <a:off x="457200" y="1295400"/>
            <a:ext cx="8229600" cy="4876769"/>
          </a:xfrm>
        </p:spPr>
        <p:txBody>
          <a:bodyPr/>
          <a:lstStyle/>
          <a:p>
            <a:r>
              <a:rPr lang="en-US" dirty="0"/>
              <a:t>Suppose a school’s athletics department wants an application that prints a short report after each baseball game and volleyball game.</a:t>
            </a:r>
          </a:p>
          <a:p>
            <a:pPr lvl="4"/>
            <a:r>
              <a:rPr lang="en-US" dirty="0"/>
              <a:t> </a:t>
            </a:r>
          </a:p>
          <a:p>
            <a:r>
              <a:rPr lang="en-US" dirty="0"/>
              <a:t>The baseball report includes some statistics with a simple bar chart </a:t>
            </a:r>
            <a:br>
              <a:rPr lang="en-US" dirty="0"/>
            </a:br>
            <a:r>
              <a:rPr lang="en-US" dirty="0"/>
              <a:t>about the performance </a:t>
            </a:r>
            <a:br>
              <a:rPr lang="en-US" dirty="0"/>
            </a:br>
            <a:r>
              <a:rPr lang="en-US" dirty="0"/>
              <a:t>of one team during a</a:t>
            </a:r>
            <a:br>
              <a:rPr lang="en-US" dirty="0"/>
            </a:br>
            <a:r>
              <a:rPr lang="en-US" dirty="0"/>
              <a:t>game. </a:t>
            </a:r>
          </a:p>
          <a:p>
            <a:pPr lvl="1"/>
            <a:r>
              <a:rPr lang="en-US" dirty="0"/>
              <a:t>Example:</a:t>
            </a:r>
          </a:p>
        </p:txBody>
      </p:sp>
      <p:sp>
        <p:nvSpPr>
          <p:cNvPr id="4" name="Slide Number Placeholder 3">
            <a:extLst>
              <a:ext uri="{FF2B5EF4-FFF2-40B4-BE49-F238E27FC236}">
                <a16:creationId xmlns:a16="http://schemas.microsoft.com/office/drawing/2014/main" id="{14F23D05-2D08-DB73-5832-98B21B149C79}"/>
              </a:ext>
            </a:extLst>
          </p:cNvPr>
          <p:cNvSpPr>
            <a:spLocks noGrp="1"/>
          </p:cNvSpPr>
          <p:nvPr>
            <p:ph type="sldNum" sz="quarter" idx="12"/>
          </p:nvPr>
        </p:nvSpPr>
        <p:spPr/>
        <p:txBody>
          <a:bodyPr/>
          <a:lstStyle/>
          <a:p>
            <a:fld id="{6C575094-CFE5-6845-BA77-358456EEE977}" type="slidenum">
              <a:rPr lang="en-US" altLang="x-none" smtClean="0"/>
              <a:pPr/>
              <a:t>14</a:t>
            </a:fld>
            <a:endParaRPr lang="en-US" altLang="x-none"/>
          </a:p>
        </p:txBody>
      </p:sp>
      <p:sp>
        <p:nvSpPr>
          <p:cNvPr id="5" name="TextBox 4">
            <a:extLst>
              <a:ext uri="{FF2B5EF4-FFF2-40B4-BE49-F238E27FC236}">
                <a16:creationId xmlns:a16="http://schemas.microsoft.com/office/drawing/2014/main" id="{2E466D98-8080-1DD7-1690-C4F2ECFE1C70}"/>
              </a:ext>
            </a:extLst>
          </p:cNvPr>
          <p:cNvSpPr txBox="1"/>
          <p:nvPr/>
        </p:nvSpPr>
        <p:spPr>
          <a:xfrm>
            <a:off x="4754878" y="3411195"/>
            <a:ext cx="3983783" cy="2677656"/>
          </a:xfrm>
          <a:prstGeom prst="rect">
            <a:avLst/>
          </a:prstGeom>
          <a:solidFill>
            <a:schemeClr val="bg1">
              <a:lumMod val="95000"/>
            </a:schemeClr>
          </a:solidFill>
          <a:ln>
            <a:solidFill>
              <a:schemeClr val="bg1">
                <a:lumMod val="75000"/>
              </a:schemeClr>
            </a:solidFill>
          </a:ln>
        </p:spPr>
        <p:txBody>
          <a:bodyPr wrap="none" rtlCol="0">
            <a:spAutoFit/>
          </a:bodyPr>
          <a:lstStyle/>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BASEBALL GAME REPORT</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11 singles</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7 doubles</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1 triples</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1 homers</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....5...10...15...20...25...30</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Singles: SSSSSSSSSSS</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Doubles: DDDDDDD</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Triples: T</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Homers: H</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End of report</a:t>
            </a:r>
          </a:p>
        </p:txBody>
      </p:sp>
    </p:spTree>
    <p:extLst>
      <p:ext uri="{BB962C8B-B14F-4D97-AF65-F5344CB8AC3E}">
        <p14:creationId xmlns:p14="http://schemas.microsoft.com/office/powerpoint/2010/main" val="3982071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007F9-CF0D-B490-7982-88608039B59A}"/>
              </a:ext>
            </a:extLst>
          </p:cNvPr>
          <p:cNvSpPr>
            <a:spLocks noGrp="1"/>
          </p:cNvSpPr>
          <p:nvPr>
            <p:ph type="title"/>
          </p:nvPr>
        </p:nvSpPr>
        <p:spPr/>
        <p:txBody>
          <a:bodyPr/>
          <a:lstStyle/>
          <a:p>
            <a:r>
              <a:rPr lang="en-US" dirty="0"/>
              <a:t>Game Reports</a:t>
            </a:r>
            <a:r>
              <a:rPr lang="en-US" i="1" dirty="0"/>
              <a:t>, cont’d</a:t>
            </a:r>
          </a:p>
        </p:txBody>
      </p:sp>
      <p:sp>
        <p:nvSpPr>
          <p:cNvPr id="3" name="Content Placeholder 2">
            <a:extLst>
              <a:ext uri="{FF2B5EF4-FFF2-40B4-BE49-F238E27FC236}">
                <a16:creationId xmlns:a16="http://schemas.microsoft.com/office/drawing/2014/main" id="{9692AE79-A8EA-9CC6-D986-D57039238277}"/>
              </a:ext>
            </a:extLst>
          </p:cNvPr>
          <p:cNvSpPr>
            <a:spLocks noGrp="1"/>
          </p:cNvSpPr>
          <p:nvPr>
            <p:ph idx="1"/>
          </p:nvPr>
        </p:nvSpPr>
        <p:spPr>
          <a:xfrm>
            <a:off x="457200" y="1295401"/>
            <a:ext cx="5577824" cy="4785330"/>
          </a:xfrm>
        </p:spPr>
        <p:txBody>
          <a:bodyPr/>
          <a:lstStyle/>
          <a:p>
            <a:r>
              <a:rPr lang="en-US" dirty="0"/>
              <a:t>The volleyball report includes the winner, the winning score, and how each team scored its points during the rounds of the game.</a:t>
            </a:r>
          </a:p>
          <a:p>
            <a:pPr lvl="1"/>
            <a:r>
              <a:rPr lang="en-US" dirty="0"/>
              <a:t>Example:</a:t>
            </a:r>
          </a:p>
        </p:txBody>
      </p:sp>
      <p:sp>
        <p:nvSpPr>
          <p:cNvPr id="4" name="Slide Number Placeholder 3">
            <a:extLst>
              <a:ext uri="{FF2B5EF4-FFF2-40B4-BE49-F238E27FC236}">
                <a16:creationId xmlns:a16="http://schemas.microsoft.com/office/drawing/2014/main" id="{5D5957D7-B116-E5D4-A6E4-48EC45F2072F}"/>
              </a:ext>
            </a:extLst>
          </p:cNvPr>
          <p:cNvSpPr>
            <a:spLocks noGrp="1"/>
          </p:cNvSpPr>
          <p:nvPr>
            <p:ph type="sldNum" sz="quarter" idx="12"/>
          </p:nvPr>
        </p:nvSpPr>
        <p:spPr/>
        <p:txBody>
          <a:bodyPr/>
          <a:lstStyle/>
          <a:p>
            <a:fld id="{6C575094-CFE5-6845-BA77-358456EEE977}" type="slidenum">
              <a:rPr lang="en-US" altLang="x-none" smtClean="0"/>
              <a:pPr/>
              <a:t>15</a:t>
            </a:fld>
            <a:endParaRPr lang="en-US" altLang="x-none"/>
          </a:p>
        </p:txBody>
      </p:sp>
      <p:sp>
        <p:nvSpPr>
          <p:cNvPr id="5" name="TextBox 4">
            <a:extLst>
              <a:ext uri="{FF2B5EF4-FFF2-40B4-BE49-F238E27FC236}">
                <a16:creationId xmlns:a16="http://schemas.microsoft.com/office/drawing/2014/main" id="{0DC7E344-BD73-B224-B87B-90568ADCE6F2}"/>
              </a:ext>
            </a:extLst>
          </p:cNvPr>
          <p:cNvSpPr txBox="1"/>
          <p:nvPr/>
        </p:nvSpPr>
        <p:spPr>
          <a:xfrm>
            <a:off x="6217902" y="1295401"/>
            <a:ext cx="2666114" cy="5324535"/>
          </a:xfrm>
          <a:prstGeom prst="rect">
            <a:avLst/>
          </a:prstGeom>
          <a:solidFill>
            <a:schemeClr val="bg1">
              <a:lumMod val="95000"/>
            </a:schemeClr>
          </a:solidFill>
          <a:ln>
            <a:solidFill>
              <a:schemeClr val="bg1">
                <a:lumMod val="75000"/>
              </a:schemeClr>
            </a:solidFill>
          </a:ln>
        </p:spPr>
        <p:txBody>
          <a:bodyPr wrap="none" rtlCol="0">
            <a:spAutoFit/>
          </a:bodyPr>
          <a:lstStyle/>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VOLLEYBALL GAME REPORT</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Winner was Team 2</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The winning score was 15 to 11</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....5...10...15</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1: 2</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2:  2</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3:   2</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4: 1</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5:  1</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6:    2</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7:   1</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8:     2</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9:    1</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10:     1</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11:      2</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12:      1</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13:       2</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14:       1</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15:        2</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16:         2</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17:        1</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18:          2</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19:         1</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20:           2</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21:          1</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22:            2</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23:             2</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24:              2</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25:           1</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26:               2</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End of report</a:t>
            </a:r>
          </a:p>
        </p:txBody>
      </p:sp>
    </p:spTree>
    <p:extLst>
      <p:ext uri="{BB962C8B-B14F-4D97-AF65-F5344CB8AC3E}">
        <p14:creationId xmlns:p14="http://schemas.microsoft.com/office/powerpoint/2010/main" val="13509644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A831A-F397-6DF1-781F-8E1F5B05FD77}"/>
              </a:ext>
            </a:extLst>
          </p:cNvPr>
          <p:cNvSpPr>
            <a:spLocks noGrp="1"/>
          </p:cNvSpPr>
          <p:nvPr>
            <p:ph type="title"/>
          </p:nvPr>
        </p:nvSpPr>
        <p:spPr/>
        <p:txBody>
          <a:bodyPr/>
          <a:lstStyle/>
          <a:p>
            <a:r>
              <a:rPr lang="en-US" dirty="0"/>
              <a:t>Desired Design Features</a:t>
            </a:r>
          </a:p>
        </p:txBody>
      </p:sp>
      <p:sp>
        <p:nvSpPr>
          <p:cNvPr id="3" name="Content Placeholder 2">
            <a:extLst>
              <a:ext uri="{FF2B5EF4-FFF2-40B4-BE49-F238E27FC236}">
                <a16:creationId xmlns:a16="http://schemas.microsoft.com/office/drawing/2014/main" id="{C10A3C67-AC71-FBA4-54B4-5EB6CE5CFC2C}"/>
              </a:ext>
            </a:extLst>
          </p:cNvPr>
          <p:cNvSpPr>
            <a:spLocks noGrp="1"/>
          </p:cNvSpPr>
          <p:nvPr>
            <p:ph idx="1"/>
          </p:nvPr>
        </p:nvSpPr>
        <p:spPr/>
        <p:txBody>
          <a:bodyPr/>
          <a:lstStyle/>
          <a:p>
            <a:r>
              <a:rPr lang="en-US" b="1" dirty="0"/>
              <a:t>DF 1: </a:t>
            </a:r>
            <a:r>
              <a:rPr lang="en-US" dirty="0"/>
              <a:t>The report generation steps are in a fixed order.</a:t>
            </a:r>
          </a:p>
          <a:p>
            <a:pPr lvl="4"/>
            <a:endParaRPr lang="en-US" dirty="0"/>
          </a:p>
          <a:p>
            <a:r>
              <a:rPr lang="en-US" b="1" dirty="0"/>
              <a:t>DF 2: </a:t>
            </a:r>
            <a:r>
              <a:rPr lang="en-US" dirty="0"/>
              <a:t>Corresponding steps between the two reports that are executed the same way should be coded the same way.</a:t>
            </a:r>
          </a:p>
          <a:p>
            <a:pPr lvl="4"/>
            <a:endParaRPr lang="en-US" dirty="0"/>
          </a:p>
          <a:p>
            <a:r>
              <a:rPr lang="en-US" b="1" dirty="0"/>
              <a:t>DF 3: </a:t>
            </a:r>
            <a:r>
              <a:rPr lang="en-US" dirty="0"/>
              <a:t>Corresponding steps between the two reports that are executed differently will have custom code for those steps in each report.</a:t>
            </a:r>
          </a:p>
          <a:p>
            <a:pPr lvl="4"/>
            <a:endParaRPr lang="en-US" dirty="0"/>
          </a:p>
          <a:p>
            <a:r>
              <a:rPr lang="en-US" b="1" dirty="0"/>
              <a:t>DF 4: </a:t>
            </a:r>
            <a:r>
              <a:rPr lang="en-US" dirty="0"/>
              <a:t>There is little or no duplicated code.</a:t>
            </a:r>
          </a:p>
        </p:txBody>
      </p:sp>
      <p:sp>
        <p:nvSpPr>
          <p:cNvPr id="4" name="Slide Number Placeholder 3">
            <a:extLst>
              <a:ext uri="{FF2B5EF4-FFF2-40B4-BE49-F238E27FC236}">
                <a16:creationId xmlns:a16="http://schemas.microsoft.com/office/drawing/2014/main" id="{06A8CABF-3C9A-7C90-30E2-48E4FCE405C3}"/>
              </a:ext>
            </a:extLst>
          </p:cNvPr>
          <p:cNvSpPr>
            <a:spLocks noGrp="1"/>
          </p:cNvSpPr>
          <p:nvPr>
            <p:ph type="sldNum" sz="quarter" idx="12"/>
          </p:nvPr>
        </p:nvSpPr>
        <p:spPr/>
        <p:txBody>
          <a:bodyPr/>
          <a:lstStyle/>
          <a:p>
            <a:fld id="{6C575094-CFE5-6845-BA77-358456EEE977}" type="slidenum">
              <a:rPr lang="en-US" altLang="x-none" smtClean="0"/>
              <a:pPr/>
              <a:t>16</a:t>
            </a:fld>
            <a:endParaRPr lang="en-US" altLang="x-none"/>
          </a:p>
        </p:txBody>
      </p:sp>
    </p:spTree>
    <p:extLst>
      <p:ext uri="{BB962C8B-B14F-4D97-AF65-F5344CB8AC3E}">
        <p14:creationId xmlns:p14="http://schemas.microsoft.com/office/powerpoint/2010/main" val="1910849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6" end="6"/>
                                            </p:txEl>
                                          </p:spTgt>
                                        </p:tgtEl>
                                        <p:attrNameLst>
                                          <p:attrName>style.visibility</p:attrName>
                                        </p:attrNameLst>
                                      </p:cBhvr>
                                      <p:to>
                                        <p:strVal val="visible"/>
                                      </p:to>
                                    </p:set>
                                    <p:animEffect transition="in" filter="fade">
                                      <p:cBhvr>
                                        <p:cTn id="10"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E6CD3-908E-46BE-FA45-77FA8F178F8F}"/>
              </a:ext>
            </a:extLst>
          </p:cNvPr>
          <p:cNvSpPr>
            <a:spLocks noGrp="1"/>
          </p:cNvSpPr>
          <p:nvPr>
            <p:ph type="title"/>
          </p:nvPr>
        </p:nvSpPr>
        <p:spPr/>
        <p:txBody>
          <a:bodyPr/>
          <a:lstStyle/>
          <a:p>
            <a:r>
              <a:rPr lang="en-US" dirty="0"/>
              <a:t>Before Using the Template Method DP</a:t>
            </a:r>
          </a:p>
        </p:txBody>
      </p:sp>
      <p:sp>
        <p:nvSpPr>
          <p:cNvPr id="3" name="Content Placeholder 2">
            <a:extLst>
              <a:ext uri="{FF2B5EF4-FFF2-40B4-BE49-F238E27FC236}">
                <a16:creationId xmlns:a16="http://schemas.microsoft.com/office/drawing/2014/main" id="{84E77A4E-A04F-E6E8-877B-0AAF9F812176}"/>
              </a:ext>
            </a:extLst>
          </p:cNvPr>
          <p:cNvSpPr>
            <a:spLocks noGrp="1"/>
          </p:cNvSpPr>
          <p:nvPr>
            <p:ph idx="1"/>
          </p:nvPr>
        </p:nvSpPr>
        <p:spPr/>
        <p:txBody>
          <a:bodyPr/>
          <a:lstStyle/>
          <a:p>
            <a:pPr marL="514350" indent="-514350">
              <a:buFont typeface="+mj-lt"/>
              <a:buAutoNum type="arabicPeriod"/>
            </a:pPr>
            <a:r>
              <a:rPr lang="en-US" dirty="0"/>
              <a:t>Print the report header.</a:t>
            </a:r>
          </a:p>
          <a:p>
            <a:pPr marL="514350" indent="-514350">
              <a:buFont typeface="+mj-lt"/>
              <a:buAutoNum type="arabicPeriod"/>
            </a:pPr>
            <a:r>
              <a:rPr lang="en-US" dirty="0"/>
              <a:t>Acquire data from the game.</a:t>
            </a:r>
          </a:p>
          <a:p>
            <a:pPr marL="514350" indent="-514350">
              <a:buFont typeface="+mj-lt"/>
              <a:buAutoNum type="arabicPeriod"/>
            </a:pPr>
            <a:r>
              <a:rPr lang="en-US" dirty="0"/>
              <a:t>Analyze the data.</a:t>
            </a:r>
          </a:p>
          <a:p>
            <a:pPr marL="514350" indent="-514350">
              <a:buFont typeface="+mj-lt"/>
              <a:buAutoNum type="arabicPeriod"/>
            </a:pPr>
            <a:r>
              <a:rPr lang="en-US" dirty="0"/>
              <a:t>Print the report.</a:t>
            </a:r>
          </a:p>
          <a:p>
            <a:pPr marL="514350" indent="-514350">
              <a:buFont typeface="+mj-lt"/>
              <a:buAutoNum type="arabicPeriod"/>
            </a:pPr>
            <a:r>
              <a:rPr lang="en-US" dirty="0"/>
              <a:t>Print the report footer.</a:t>
            </a:r>
          </a:p>
        </p:txBody>
      </p:sp>
      <p:sp>
        <p:nvSpPr>
          <p:cNvPr id="4" name="Slide Number Placeholder 3">
            <a:extLst>
              <a:ext uri="{FF2B5EF4-FFF2-40B4-BE49-F238E27FC236}">
                <a16:creationId xmlns:a16="http://schemas.microsoft.com/office/drawing/2014/main" id="{AB7A28B2-B201-B9F6-C67F-092C2774C648}"/>
              </a:ext>
            </a:extLst>
          </p:cNvPr>
          <p:cNvSpPr>
            <a:spLocks noGrp="1"/>
          </p:cNvSpPr>
          <p:nvPr>
            <p:ph type="sldNum" sz="quarter" idx="12"/>
          </p:nvPr>
        </p:nvSpPr>
        <p:spPr/>
        <p:txBody>
          <a:bodyPr/>
          <a:lstStyle/>
          <a:p>
            <a:fld id="{6C575094-CFE5-6845-BA77-358456EEE977}" type="slidenum">
              <a:rPr lang="en-US" altLang="x-none" smtClean="0"/>
              <a:pPr/>
              <a:t>17</a:t>
            </a:fld>
            <a:endParaRPr lang="en-US" altLang="x-none"/>
          </a:p>
        </p:txBody>
      </p:sp>
      <p:sp>
        <p:nvSpPr>
          <p:cNvPr id="7" name="TextBox 6">
            <a:extLst>
              <a:ext uri="{FF2B5EF4-FFF2-40B4-BE49-F238E27FC236}">
                <a16:creationId xmlns:a16="http://schemas.microsoft.com/office/drawing/2014/main" id="{2B8D0E26-BE62-3218-6132-940843CF691C}"/>
              </a:ext>
            </a:extLst>
          </p:cNvPr>
          <p:cNvSpPr txBox="1"/>
          <p:nvPr/>
        </p:nvSpPr>
        <p:spPr>
          <a:xfrm>
            <a:off x="365806" y="4026056"/>
            <a:ext cx="5654879" cy="2677656"/>
          </a:xfrm>
          <a:prstGeom prst="rect">
            <a:avLst/>
          </a:prstGeom>
          <a:solidFill>
            <a:schemeClr val="bg1">
              <a:lumMod val="95000"/>
            </a:schemeClr>
          </a:solidFill>
          <a:ln>
            <a:solidFill>
              <a:schemeClr val="bg1">
                <a:lumMod val="75000"/>
              </a:schemeClr>
            </a:solidFill>
          </a:ln>
        </p:spPr>
        <p:txBody>
          <a:bodyPr wrap="square" rtlCol="0">
            <a:spAutoFit/>
          </a:bodyPr>
          <a:lstStyle/>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BASEBALL GAME REPORT</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11 singles</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7 doubles</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1 triples</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1 homers</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....5...10...15...20...25...30</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Singles: SSSSSSSSSSS</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Doubles: DDDDDDD</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Triples: T</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Homers: H</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End of report</a:t>
            </a:r>
          </a:p>
        </p:txBody>
      </p:sp>
      <p:sp>
        <p:nvSpPr>
          <p:cNvPr id="9" name="TextBox 8">
            <a:extLst>
              <a:ext uri="{FF2B5EF4-FFF2-40B4-BE49-F238E27FC236}">
                <a16:creationId xmlns:a16="http://schemas.microsoft.com/office/drawing/2014/main" id="{76962B8B-B529-2467-A364-A07F63B24943}"/>
              </a:ext>
            </a:extLst>
          </p:cNvPr>
          <p:cNvSpPr txBox="1"/>
          <p:nvPr/>
        </p:nvSpPr>
        <p:spPr>
          <a:xfrm>
            <a:off x="6217902" y="1295401"/>
            <a:ext cx="2666114" cy="5324535"/>
          </a:xfrm>
          <a:prstGeom prst="rect">
            <a:avLst/>
          </a:prstGeom>
          <a:solidFill>
            <a:schemeClr val="bg1">
              <a:lumMod val="95000"/>
            </a:schemeClr>
          </a:solidFill>
          <a:ln>
            <a:solidFill>
              <a:schemeClr val="bg1">
                <a:lumMod val="75000"/>
              </a:schemeClr>
            </a:solidFill>
          </a:ln>
        </p:spPr>
        <p:txBody>
          <a:bodyPr wrap="none" rtlCol="0">
            <a:spAutoFit/>
          </a:bodyPr>
          <a:lstStyle/>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VOLLEYBALL GAME REPORT</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Winner was Team 2</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The winning score was 15 to 11</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....5...10...15</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1: 2</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2:  2</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3:   2</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4: 1</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5:  1</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6:    2</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7:   1</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8:     2</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9:    1</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10:     1</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11:      2</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12:      1</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13:       2</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14:       1</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15:        2</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16:         2</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17:        1</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18:          2</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19:         1</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20:           2</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21:          1</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22:            2</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23:             2</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24:              2</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25:           1</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26:               2</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sz="10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End of report</a:t>
            </a:r>
          </a:p>
        </p:txBody>
      </p:sp>
    </p:spTree>
    <p:extLst>
      <p:ext uri="{BB962C8B-B14F-4D97-AF65-F5344CB8AC3E}">
        <p14:creationId xmlns:p14="http://schemas.microsoft.com/office/powerpoint/2010/main" val="24284129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B580B-D359-F003-EA21-84ED4F157D2C}"/>
              </a:ext>
            </a:extLst>
          </p:cNvPr>
          <p:cNvSpPr>
            <a:spLocks noGrp="1"/>
          </p:cNvSpPr>
          <p:nvPr>
            <p:ph type="title"/>
          </p:nvPr>
        </p:nvSpPr>
        <p:spPr/>
        <p:txBody>
          <a:bodyPr/>
          <a:lstStyle/>
          <a:p>
            <a:r>
              <a:rPr lang="en-US" dirty="0"/>
              <a:t>Baseball Report [Before]</a:t>
            </a:r>
          </a:p>
        </p:txBody>
      </p:sp>
      <p:sp>
        <p:nvSpPr>
          <p:cNvPr id="4" name="Slide Number Placeholder 3">
            <a:extLst>
              <a:ext uri="{FF2B5EF4-FFF2-40B4-BE49-F238E27FC236}">
                <a16:creationId xmlns:a16="http://schemas.microsoft.com/office/drawing/2014/main" id="{6A8427DD-1EB7-8856-F954-F86126188B9E}"/>
              </a:ext>
            </a:extLst>
          </p:cNvPr>
          <p:cNvSpPr>
            <a:spLocks noGrp="1"/>
          </p:cNvSpPr>
          <p:nvPr>
            <p:ph type="sldNum" sz="quarter" idx="12"/>
          </p:nvPr>
        </p:nvSpPr>
        <p:spPr/>
        <p:txBody>
          <a:bodyPr/>
          <a:lstStyle/>
          <a:p>
            <a:fld id="{6C575094-CFE5-6845-BA77-358456EEE977}" type="slidenum">
              <a:rPr lang="en-US" altLang="x-none" smtClean="0"/>
              <a:pPr/>
              <a:t>18</a:t>
            </a:fld>
            <a:endParaRPr lang="en-US" altLang="x-none"/>
          </a:p>
        </p:txBody>
      </p:sp>
      <p:pic>
        <p:nvPicPr>
          <p:cNvPr id="7" name="Picture 6" descr="A picture containing text&#10;&#10;Description automatically generated">
            <a:extLst>
              <a:ext uri="{FF2B5EF4-FFF2-40B4-BE49-F238E27FC236}">
                <a16:creationId xmlns:a16="http://schemas.microsoft.com/office/drawing/2014/main" id="{BB538E77-9955-4F72-9EFC-4789FD25BB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2283" y="1417342"/>
            <a:ext cx="5919433" cy="2926048"/>
          </a:xfrm>
          <a:prstGeom prst="rect">
            <a:avLst/>
          </a:prstGeom>
        </p:spPr>
      </p:pic>
      <p:sp>
        <p:nvSpPr>
          <p:cNvPr id="8" name="TextBox 7">
            <a:extLst>
              <a:ext uri="{FF2B5EF4-FFF2-40B4-BE49-F238E27FC236}">
                <a16:creationId xmlns:a16="http://schemas.microsoft.com/office/drawing/2014/main" id="{FD74DB53-4863-EF41-7C65-FE7DE0A3990A}"/>
              </a:ext>
            </a:extLst>
          </p:cNvPr>
          <p:cNvSpPr txBox="1"/>
          <p:nvPr/>
        </p:nvSpPr>
        <p:spPr>
          <a:xfrm>
            <a:off x="2926098" y="4693932"/>
            <a:ext cx="1697901" cy="307777"/>
          </a:xfrm>
          <a:prstGeom prst="rect">
            <a:avLst/>
          </a:prstGeom>
          <a:solidFill>
            <a:srgbClr val="0432FF"/>
          </a:solidFill>
        </p:spPr>
        <p:txBody>
          <a:bodyPr wrap="none" rtlCol="0">
            <a:spAutoFit/>
          </a:bodyPr>
          <a:lstStyle/>
          <a:p>
            <a:r>
              <a:rPr lang="en-US" sz="1400" dirty="0">
                <a:solidFill>
                  <a:schemeClr val="accent1">
                    <a:lumMod val="20000"/>
                    <a:lumOff val="80000"/>
                  </a:schemeClr>
                </a:solidFill>
              </a:rPr>
              <a:t>8.1/</a:t>
            </a:r>
            <a:r>
              <a:rPr lang="en-US" sz="1400" dirty="0" err="1">
                <a:solidFill>
                  <a:schemeClr val="accent1">
                    <a:lumMod val="20000"/>
                    <a:lumOff val="80000"/>
                  </a:schemeClr>
                </a:solidFill>
              </a:rPr>
              <a:t>BaseballData.h</a:t>
            </a:r>
            <a:endParaRPr lang="en-US" sz="1400" dirty="0">
              <a:solidFill>
                <a:schemeClr val="accent1">
                  <a:lumMod val="20000"/>
                  <a:lumOff val="80000"/>
                </a:schemeClr>
              </a:solidFill>
            </a:endParaRPr>
          </a:p>
        </p:txBody>
      </p:sp>
      <p:sp>
        <p:nvSpPr>
          <p:cNvPr id="10" name="TextBox 9">
            <a:extLst>
              <a:ext uri="{FF2B5EF4-FFF2-40B4-BE49-F238E27FC236}">
                <a16:creationId xmlns:a16="http://schemas.microsoft.com/office/drawing/2014/main" id="{34198D1E-2C7D-4128-FF23-D8E045881E61}"/>
              </a:ext>
            </a:extLst>
          </p:cNvPr>
          <p:cNvSpPr txBox="1"/>
          <p:nvPr/>
        </p:nvSpPr>
        <p:spPr>
          <a:xfrm>
            <a:off x="2926098" y="5074902"/>
            <a:ext cx="1887055" cy="307777"/>
          </a:xfrm>
          <a:prstGeom prst="rect">
            <a:avLst/>
          </a:prstGeom>
          <a:solidFill>
            <a:srgbClr val="0432FF"/>
          </a:solidFill>
        </p:spPr>
        <p:txBody>
          <a:bodyPr wrap="none" rtlCol="0">
            <a:spAutoFit/>
          </a:bodyPr>
          <a:lstStyle/>
          <a:p>
            <a:r>
              <a:rPr lang="en-US" sz="1400" dirty="0">
                <a:solidFill>
                  <a:schemeClr val="accent1">
                    <a:lumMod val="20000"/>
                    <a:lumOff val="80000"/>
                  </a:schemeClr>
                </a:solidFill>
              </a:rPr>
              <a:t>8.1/</a:t>
            </a:r>
            <a:r>
              <a:rPr lang="en-US" sz="1400" dirty="0" err="1">
                <a:solidFill>
                  <a:schemeClr val="accent1">
                    <a:lumMod val="20000"/>
                    <a:lumOff val="80000"/>
                  </a:schemeClr>
                </a:solidFill>
              </a:rPr>
              <a:t>BaseballData.cpp</a:t>
            </a:r>
            <a:endParaRPr lang="en-US" sz="1400" dirty="0">
              <a:solidFill>
                <a:schemeClr val="accent1">
                  <a:lumMod val="20000"/>
                  <a:lumOff val="80000"/>
                </a:schemeClr>
              </a:solidFill>
            </a:endParaRPr>
          </a:p>
        </p:txBody>
      </p:sp>
      <p:sp>
        <p:nvSpPr>
          <p:cNvPr id="11" name="TextBox 10">
            <a:extLst>
              <a:ext uri="{FF2B5EF4-FFF2-40B4-BE49-F238E27FC236}">
                <a16:creationId xmlns:a16="http://schemas.microsoft.com/office/drawing/2014/main" id="{621DFA37-A7A2-EACF-D3A0-8A9F741ED9A2}"/>
              </a:ext>
            </a:extLst>
          </p:cNvPr>
          <p:cNvSpPr txBox="1"/>
          <p:nvPr/>
        </p:nvSpPr>
        <p:spPr>
          <a:xfrm>
            <a:off x="4935395" y="4693932"/>
            <a:ext cx="1856598" cy="307777"/>
          </a:xfrm>
          <a:prstGeom prst="rect">
            <a:avLst/>
          </a:prstGeom>
          <a:solidFill>
            <a:srgbClr val="0432FF"/>
          </a:solidFill>
        </p:spPr>
        <p:txBody>
          <a:bodyPr wrap="none" rtlCol="0">
            <a:spAutoFit/>
          </a:bodyPr>
          <a:lstStyle/>
          <a:p>
            <a:r>
              <a:rPr lang="en-US" sz="1400" dirty="0">
                <a:solidFill>
                  <a:schemeClr val="accent1">
                    <a:lumMod val="20000"/>
                    <a:lumOff val="80000"/>
                  </a:schemeClr>
                </a:solidFill>
              </a:rPr>
              <a:t>8.1/</a:t>
            </a:r>
            <a:r>
              <a:rPr lang="en-US" sz="1400" dirty="0" err="1">
                <a:solidFill>
                  <a:schemeClr val="accent1">
                    <a:lumMod val="20000"/>
                    <a:lumOff val="80000"/>
                  </a:schemeClr>
                </a:solidFill>
              </a:rPr>
              <a:t>BaseballReport.h</a:t>
            </a:r>
            <a:endParaRPr lang="en-US" sz="1400" dirty="0">
              <a:solidFill>
                <a:schemeClr val="accent1">
                  <a:lumMod val="20000"/>
                  <a:lumOff val="80000"/>
                </a:schemeClr>
              </a:solidFill>
            </a:endParaRPr>
          </a:p>
        </p:txBody>
      </p:sp>
      <p:sp>
        <p:nvSpPr>
          <p:cNvPr id="12" name="TextBox 11">
            <a:extLst>
              <a:ext uri="{FF2B5EF4-FFF2-40B4-BE49-F238E27FC236}">
                <a16:creationId xmlns:a16="http://schemas.microsoft.com/office/drawing/2014/main" id="{C8CAF7E3-E035-A6CE-0E55-3C1B8C2F4375}"/>
              </a:ext>
            </a:extLst>
          </p:cNvPr>
          <p:cNvSpPr txBox="1"/>
          <p:nvPr/>
        </p:nvSpPr>
        <p:spPr>
          <a:xfrm>
            <a:off x="4937756" y="5074901"/>
            <a:ext cx="2045753" cy="307777"/>
          </a:xfrm>
          <a:prstGeom prst="rect">
            <a:avLst/>
          </a:prstGeom>
          <a:solidFill>
            <a:srgbClr val="0432FF"/>
          </a:solidFill>
        </p:spPr>
        <p:txBody>
          <a:bodyPr wrap="none" rtlCol="0">
            <a:spAutoFit/>
          </a:bodyPr>
          <a:lstStyle/>
          <a:p>
            <a:r>
              <a:rPr lang="en-US" sz="1400" dirty="0">
                <a:solidFill>
                  <a:schemeClr val="accent1">
                    <a:lumMod val="20000"/>
                    <a:lumOff val="80000"/>
                  </a:schemeClr>
                </a:solidFill>
              </a:rPr>
              <a:t>8.1/</a:t>
            </a:r>
            <a:r>
              <a:rPr lang="en-US" sz="1400" dirty="0" err="1">
                <a:solidFill>
                  <a:schemeClr val="accent1">
                    <a:lumMod val="20000"/>
                    <a:lumOff val="80000"/>
                  </a:schemeClr>
                </a:solidFill>
              </a:rPr>
              <a:t>BaseballReport.cpp</a:t>
            </a:r>
            <a:endParaRPr lang="en-US" sz="1400" dirty="0">
              <a:solidFill>
                <a:schemeClr val="accent1">
                  <a:lumMod val="20000"/>
                  <a:lumOff val="80000"/>
                </a:schemeClr>
              </a:solidFill>
            </a:endParaRPr>
          </a:p>
        </p:txBody>
      </p:sp>
      <p:pic>
        <p:nvPicPr>
          <p:cNvPr id="14" name="Picture 13" descr="A red and white sign with a skull and crossbones&#10;&#10;Description automatically generated">
            <a:extLst>
              <a:ext uri="{FF2B5EF4-FFF2-40B4-BE49-F238E27FC236}">
                <a16:creationId xmlns:a16="http://schemas.microsoft.com/office/drawing/2014/main" id="{FD9CB4FC-D9AA-D97D-6F03-2752BD8C9132}"/>
              </a:ext>
            </a:extLst>
          </p:cNvPr>
          <p:cNvPicPr>
            <a:picLocks noChangeAspect="1"/>
          </p:cNvPicPr>
          <p:nvPr/>
        </p:nvPicPr>
        <p:blipFill>
          <a:blip r:embed="rId3"/>
          <a:stretch>
            <a:fillRect/>
          </a:stretch>
        </p:blipFill>
        <p:spPr>
          <a:xfrm>
            <a:off x="1770039" y="4617707"/>
            <a:ext cx="985567" cy="1131577"/>
          </a:xfrm>
          <a:prstGeom prst="rect">
            <a:avLst/>
          </a:prstGeom>
        </p:spPr>
      </p:pic>
    </p:spTree>
    <p:extLst>
      <p:ext uri="{BB962C8B-B14F-4D97-AF65-F5344CB8AC3E}">
        <p14:creationId xmlns:p14="http://schemas.microsoft.com/office/powerpoint/2010/main" val="8268942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8B2CE-982D-21EB-2C8F-CEA44C4B0BAF}"/>
              </a:ext>
            </a:extLst>
          </p:cNvPr>
          <p:cNvSpPr>
            <a:spLocks noGrp="1"/>
          </p:cNvSpPr>
          <p:nvPr>
            <p:ph type="title"/>
          </p:nvPr>
        </p:nvSpPr>
        <p:spPr/>
        <p:txBody>
          <a:bodyPr/>
          <a:lstStyle/>
          <a:p>
            <a:r>
              <a:rPr lang="en-US" dirty="0"/>
              <a:t>Volleyball Report [Before]</a:t>
            </a:r>
          </a:p>
        </p:txBody>
      </p:sp>
      <p:sp>
        <p:nvSpPr>
          <p:cNvPr id="4" name="Slide Number Placeholder 3">
            <a:extLst>
              <a:ext uri="{FF2B5EF4-FFF2-40B4-BE49-F238E27FC236}">
                <a16:creationId xmlns:a16="http://schemas.microsoft.com/office/drawing/2014/main" id="{D1606E6B-8445-A01D-B48A-7264CF4B5F50}"/>
              </a:ext>
            </a:extLst>
          </p:cNvPr>
          <p:cNvSpPr>
            <a:spLocks noGrp="1"/>
          </p:cNvSpPr>
          <p:nvPr>
            <p:ph type="sldNum" sz="quarter" idx="12"/>
          </p:nvPr>
        </p:nvSpPr>
        <p:spPr/>
        <p:txBody>
          <a:bodyPr/>
          <a:lstStyle/>
          <a:p>
            <a:fld id="{6C575094-CFE5-6845-BA77-358456EEE977}" type="slidenum">
              <a:rPr lang="en-US" altLang="x-none" smtClean="0"/>
              <a:pPr/>
              <a:t>19</a:t>
            </a:fld>
            <a:endParaRPr lang="en-US" altLang="x-none"/>
          </a:p>
        </p:txBody>
      </p:sp>
      <p:pic>
        <p:nvPicPr>
          <p:cNvPr id="5" name="Picture 4" descr="A picture containing text&#10;&#10;Description automatically generated">
            <a:extLst>
              <a:ext uri="{FF2B5EF4-FFF2-40B4-BE49-F238E27FC236}">
                <a16:creationId xmlns:a16="http://schemas.microsoft.com/office/drawing/2014/main" id="{E468A198-20D4-9E30-6783-AC05D3557F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0881" y="1508781"/>
            <a:ext cx="6282238" cy="2468853"/>
          </a:xfrm>
          <a:prstGeom prst="rect">
            <a:avLst/>
          </a:prstGeom>
        </p:spPr>
      </p:pic>
      <p:sp>
        <p:nvSpPr>
          <p:cNvPr id="6" name="TextBox 5">
            <a:extLst>
              <a:ext uri="{FF2B5EF4-FFF2-40B4-BE49-F238E27FC236}">
                <a16:creationId xmlns:a16="http://schemas.microsoft.com/office/drawing/2014/main" id="{9ADE3904-22E5-9CC3-DAB1-05CC7F7DF129}"/>
              </a:ext>
            </a:extLst>
          </p:cNvPr>
          <p:cNvSpPr txBox="1"/>
          <p:nvPr/>
        </p:nvSpPr>
        <p:spPr>
          <a:xfrm>
            <a:off x="2926098" y="4617707"/>
            <a:ext cx="1768176" cy="307777"/>
          </a:xfrm>
          <a:prstGeom prst="rect">
            <a:avLst/>
          </a:prstGeom>
          <a:solidFill>
            <a:srgbClr val="0432FF"/>
          </a:solidFill>
        </p:spPr>
        <p:txBody>
          <a:bodyPr wrap="none" rtlCol="0">
            <a:spAutoFit/>
          </a:bodyPr>
          <a:lstStyle/>
          <a:p>
            <a:r>
              <a:rPr lang="en-US" sz="1400" dirty="0">
                <a:solidFill>
                  <a:schemeClr val="accent1">
                    <a:lumMod val="20000"/>
                    <a:lumOff val="80000"/>
                  </a:schemeClr>
                </a:solidFill>
              </a:rPr>
              <a:t>8.1/</a:t>
            </a:r>
            <a:r>
              <a:rPr lang="en-US" sz="1400" dirty="0" err="1">
                <a:solidFill>
                  <a:schemeClr val="accent1">
                    <a:lumMod val="20000"/>
                    <a:lumOff val="80000"/>
                  </a:schemeClr>
                </a:solidFill>
              </a:rPr>
              <a:t>VolleyballData.h</a:t>
            </a:r>
            <a:endParaRPr lang="en-US" sz="1400" dirty="0">
              <a:solidFill>
                <a:schemeClr val="accent1">
                  <a:lumMod val="20000"/>
                  <a:lumOff val="80000"/>
                </a:schemeClr>
              </a:solidFill>
            </a:endParaRPr>
          </a:p>
        </p:txBody>
      </p:sp>
      <p:sp>
        <p:nvSpPr>
          <p:cNvPr id="7" name="TextBox 6">
            <a:extLst>
              <a:ext uri="{FF2B5EF4-FFF2-40B4-BE49-F238E27FC236}">
                <a16:creationId xmlns:a16="http://schemas.microsoft.com/office/drawing/2014/main" id="{6BCBCF7E-D9B2-6530-DDB3-B9740020EE76}"/>
              </a:ext>
            </a:extLst>
          </p:cNvPr>
          <p:cNvSpPr txBox="1"/>
          <p:nvPr/>
        </p:nvSpPr>
        <p:spPr>
          <a:xfrm>
            <a:off x="2922587" y="4998653"/>
            <a:ext cx="1957331" cy="307777"/>
          </a:xfrm>
          <a:prstGeom prst="rect">
            <a:avLst/>
          </a:prstGeom>
          <a:solidFill>
            <a:srgbClr val="0432FF"/>
          </a:solidFill>
        </p:spPr>
        <p:txBody>
          <a:bodyPr wrap="none" rtlCol="0">
            <a:spAutoFit/>
          </a:bodyPr>
          <a:lstStyle/>
          <a:p>
            <a:r>
              <a:rPr lang="en-US" sz="1400" dirty="0">
                <a:solidFill>
                  <a:schemeClr val="accent1">
                    <a:lumMod val="20000"/>
                    <a:lumOff val="80000"/>
                  </a:schemeClr>
                </a:solidFill>
              </a:rPr>
              <a:t>8.1/</a:t>
            </a:r>
            <a:r>
              <a:rPr lang="en-US" sz="1400" dirty="0" err="1">
                <a:solidFill>
                  <a:schemeClr val="accent1">
                    <a:lumMod val="20000"/>
                    <a:lumOff val="80000"/>
                  </a:schemeClr>
                </a:solidFill>
              </a:rPr>
              <a:t>VolleyballData.cpp</a:t>
            </a:r>
            <a:endParaRPr lang="en-US" sz="1400" dirty="0">
              <a:solidFill>
                <a:schemeClr val="accent1">
                  <a:lumMod val="20000"/>
                  <a:lumOff val="80000"/>
                </a:schemeClr>
              </a:solidFill>
            </a:endParaRPr>
          </a:p>
        </p:txBody>
      </p:sp>
      <p:sp>
        <p:nvSpPr>
          <p:cNvPr id="8" name="TextBox 7">
            <a:extLst>
              <a:ext uri="{FF2B5EF4-FFF2-40B4-BE49-F238E27FC236}">
                <a16:creationId xmlns:a16="http://schemas.microsoft.com/office/drawing/2014/main" id="{4F4DC120-B12D-0321-6E8F-A939A1538B11}"/>
              </a:ext>
            </a:extLst>
          </p:cNvPr>
          <p:cNvSpPr txBox="1"/>
          <p:nvPr/>
        </p:nvSpPr>
        <p:spPr>
          <a:xfrm>
            <a:off x="5018799" y="4623238"/>
            <a:ext cx="1926874" cy="307777"/>
          </a:xfrm>
          <a:prstGeom prst="rect">
            <a:avLst/>
          </a:prstGeom>
          <a:solidFill>
            <a:srgbClr val="0432FF"/>
          </a:solidFill>
        </p:spPr>
        <p:txBody>
          <a:bodyPr wrap="none" rtlCol="0">
            <a:spAutoFit/>
          </a:bodyPr>
          <a:lstStyle/>
          <a:p>
            <a:r>
              <a:rPr lang="en-US" sz="1400" dirty="0">
                <a:solidFill>
                  <a:schemeClr val="accent1">
                    <a:lumMod val="20000"/>
                    <a:lumOff val="80000"/>
                  </a:schemeClr>
                </a:solidFill>
              </a:rPr>
              <a:t>8.1/</a:t>
            </a:r>
            <a:r>
              <a:rPr lang="en-US" sz="1400" dirty="0" err="1">
                <a:solidFill>
                  <a:schemeClr val="accent1">
                    <a:lumMod val="20000"/>
                    <a:lumOff val="80000"/>
                  </a:schemeClr>
                </a:solidFill>
              </a:rPr>
              <a:t>VolleyballReport.h</a:t>
            </a:r>
            <a:endParaRPr lang="en-US" sz="1400" dirty="0">
              <a:solidFill>
                <a:schemeClr val="accent1">
                  <a:lumMod val="20000"/>
                  <a:lumOff val="80000"/>
                </a:schemeClr>
              </a:solidFill>
            </a:endParaRPr>
          </a:p>
        </p:txBody>
      </p:sp>
      <p:sp>
        <p:nvSpPr>
          <p:cNvPr id="9" name="TextBox 8">
            <a:extLst>
              <a:ext uri="{FF2B5EF4-FFF2-40B4-BE49-F238E27FC236}">
                <a16:creationId xmlns:a16="http://schemas.microsoft.com/office/drawing/2014/main" id="{0F88E016-96F3-E7A7-ADD9-F288AEF5F7E4}"/>
              </a:ext>
            </a:extLst>
          </p:cNvPr>
          <p:cNvSpPr txBox="1"/>
          <p:nvPr/>
        </p:nvSpPr>
        <p:spPr>
          <a:xfrm>
            <a:off x="5018799" y="4998653"/>
            <a:ext cx="2116028" cy="307777"/>
          </a:xfrm>
          <a:prstGeom prst="rect">
            <a:avLst/>
          </a:prstGeom>
          <a:solidFill>
            <a:srgbClr val="0432FF"/>
          </a:solidFill>
        </p:spPr>
        <p:txBody>
          <a:bodyPr wrap="none" rtlCol="0">
            <a:spAutoFit/>
          </a:bodyPr>
          <a:lstStyle/>
          <a:p>
            <a:r>
              <a:rPr lang="en-US" sz="1400" dirty="0">
                <a:solidFill>
                  <a:schemeClr val="accent1">
                    <a:lumMod val="20000"/>
                    <a:lumOff val="80000"/>
                  </a:schemeClr>
                </a:solidFill>
              </a:rPr>
              <a:t>8.1/</a:t>
            </a:r>
            <a:r>
              <a:rPr lang="en-US" sz="1400" dirty="0" err="1">
                <a:solidFill>
                  <a:schemeClr val="accent1">
                    <a:lumMod val="20000"/>
                    <a:lumOff val="80000"/>
                  </a:schemeClr>
                </a:solidFill>
              </a:rPr>
              <a:t>VolleyballReport.cpp</a:t>
            </a:r>
            <a:endParaRPr lang="en-US" sz="1400" dirty="0">
              <a:solidFill>
                <a:schemeClr val="accent1">
                  <a:lumMod val="20000"/>
                  <a:lumOff val="80000"/>
                </a:schemeClr>
              </a:solidFill>
            </a:endParaRPr>
          </a:p>
        </p:txBody>
      </p:sp>
      <p:sp>
        <p:nvSpPr>
          <p:cNvPr id="11" name="TextBox 10">
            <a:extLst>
              <a:ext uri="{FF2B5EF4-FFF2-40B4-BE49-F238E27FC236}">
                <a16:creationId xmlns:a16="http://schemas.microsoft.com/office/drawing/2014/main" id="{8B541D3F-2266-B465-1F64-939E0569B4DE}"/>
              </a:ext>
            </a:extLst>
          </p:cNvPr>
          <p:cNvSpPr txBox="1"/>
          <p:nvPr/>
        </p:nvSpPr>
        <p:spPr>
          <a:xfrm>
            <a:off x="4297683" y="5374068"/>
            <a:ext cx="1208985" cy="307777"/>
          </a:xfrm>
          <a:prstGeom prst="rect">
            <a:avLst/>
          </a:prstGeom>
          <a:solidFill>
            <a:srgbClr val="0432FF"/>
          </a:solidFill>
        </p:spPr>
        <p:txBody>
          <a:bodyPr wrap="none" rtlCol="0">
            <a:spAutoFit/>
          </a:bodyPr>
          <a:lstStyle/>
          <a:p>
            <a:r>
              <a:rPr lang="en-US" sz="1400" dirty="0">
                <a:solidFill>
                  <a:schemeClr val="accent1">
                    <a:lumMod val="20000"/>
                    <a:lumOff val="80000"/>
                  </a:schemeClr>
                </a:solidFill>
              </a:rPr>
              <a:t>8.1/</a:t>
            </a:r>
            <a:r>
              <a:rPr lang="en-US" sz="1400" dirty="0" err="1">
                <a:solidFill>
                  <a:schemeClr val="accent1">
                    <a:lumMod val="20000"/>
                    <a:lumOff val="80000"/>
                  </a:schemeClr>
                </a:solidFill>
              </a:rPr>
              <a:t>main.cpp</a:t>
            </a:r>
            <a:endParaRPr lang="en-US" sz="1400" dirty="0">
              <a:solidFill>
                <a:schemeClr val="accent1">
                  <a:lumMod val="20000"/>
                  <a:lumOff val="80000"/>
                </a:schemeClr>
              </a:solidFill>
            </a:endParaRPr>
          </a:p>
        </p:txBody>
      </p:sp>
      <p:pic>
        <p:nvPicPr>
          <p:cNvPr id="12" name="Picture 11" descr="A red and white sign with a skull and crossbones&#10;&#10;Description automatically generated">
            <a:extLst>
              <a:ext uri="{FF2B5EF4-FFF2-40B4-BE49-F238E27FC236}">
                <a16:creationId xmlns:a16="http://schemas.microsoft.com/office/drawing/2014/main" id="{09F65ED9-B0EC-1474-0B63-659D19C98B3D}"/>
              </a:ext>
            </a:extLst>
          </p:cNvPr>
          <p:cNvPicPr>
            <a:picLocks noChangeAspect="1"/>
          </p:cNvPicPr>
          <p:nvPr/>
        </p:nvPicPr>
        <p:blipFill>
          <a:blip r:embed="rId3"/>
          <a:stretch>
            <a:fillRect/>
          </a:stretch>
        </p:blipFill>
        <p:spPr>
          <a:xfrm>
            <a:off x="1798139" y="4586752"/>
            <a:ext cx="985567" cy="1131577"/>
          </a:xfrm>
          <a:prstGeom prst="rect">
            <a:avLst/>
          </a:prstGeom>
        </p:spPr>
      </p:pic>
    </p:spTree>
    <p:extLst>
      <p:ext uri="{BB962C8B-B14F-4D97-AF65-F5344CB8AC3E}">
        <p14:creationId xmlns:p14="http://schemas.microsoft.com/office/powerpoint/2010/main" val="25862018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5CCDB-17ED-A796-8761-FA10A3655365}"/>
              </a:ext>
            </a:extLst>
          </p:cNvPr>
          <p:cNvSpPr>
            <a:spLocks noGrp="1"/>
          </p:cNvSpPr>
          <p:nvPr>
            <p:ph type="title"/>
          </p:nvPr>
        </p:nvSpPr>
        <p:spPr/>
        <p:txBody>
          <a:bodyPr/>
          <a:lstStyle/>
          <a:p>
            <a:r>
              <a:rPr lang="en-US" dirty="0"/>
              <a:t>Today</a:t>
            </a:r>
          </a:p>
        </p:txBody>
      </p:sp>
      <p:sp>
        <p:nvSpPr>
          <p:cNvPr id="3" name="Content Placeholder 2">
            <a:extLst>
              <a:ext uri="{FF2B5EF4-FFF2-40B4-BE49-F238E27FC236}">
                <a16:creationId xmlns:a16="http://schemas.microsoft.com/office/drawing/2014/main" id="{D71F9086-26CD-3F4D-7705-890F51F53C89}"/>
              </a:ext>
            </a:extLst>
          </p:cNvPr>
          <p:cNvSpPr>
            <a:spLocks noGrp="1"/>
          </p:cNvSpPr>
          <p:nvPr>
            <p:ph idx="1"/>
          </p:nvPr>
        </p:nvSpPr>
        <p:spPr/>
        <p:txBody>
          <a:bodyPr/>
          <a:lstStyle/>
          <a:p>
            <a:r>
              <a:rPr lang="en-US" sz="2600" dirty="0"/>
              <a:t>Go over midterm answers</a:t>
            </a:r>
          </a:p>
          <a:p>
            <a:r>
              <a:rPr lang="en-US" sz="2600" dirty="0"/>
              <a:t>Template Method Design Pattern</a:t>
            </a:r>
          </a:p>
          <a:p>
            <a:pPr lvl="4"/>
            <a:endParaRPr lang="en-US" sz="850" dirty="0"/>
          </a:p>
          <a:p>
            <a:r>
              <a:rPr lang="en-US" sz="2600" i="1" dirty="0"/>
              <a:t>Break</a:t>
            </a:r>
          </a:p>
          <a:p>
            <a:pPr lvl="4"/>
            <a:endParaRPr lang="en-US" sz="850" dirty="0"/>
          </a:p>
          <a:p>
            <a:r>
              <a:rPr lang="en-US" sz="2600" dirty="0"/>
              <a:t>Strategy Design Pattern</a:t>
            </a:r>
          </a:p>
          <a:p>
            <a:r>
              <a:rPr lang="en-US" sz="2600" dirty="0"/>
              <a:t>Assignment #6</a:t>
            </a:r>
          </a:p>
        </p:txBody>
      </p:sp>
      <p:sp>
        <p:nvSpPr>
          <p:cNvPr id="4" name="Slide Number Placeholder 3">
            <a:extLst>
              <a:ext uri="{FF2B5EF4-FFF2-40B4-BE49-F238E27FC236}">
                <a16:creationId xmlns:a16="http://schemas.microsoft.com/office/drawing/2014/main" id="{0D5A3C10-CD03-0494-77EB-A917F8BDEBB6}"/>
              </a:ext>
            </a:extLst>
          </p:cNvPr>
          <p:cNvSpPr>
            <a:spLocks noGrp="1"/>
          </p:cNvSpPr>
          <p:nvPr>
            <p:ph type="sldNum" sz="quarter" idx="12"/>
          </p:nvPr>
        </p:nvSpPr>
        <p:spPr/>
        <p:txBody>
          <a:bodyPr/>
          <a:lstStyle/>
          <a:p>
            <a:fld id="{6C575094-CFE5-6845-BA77-358456EEE977}" type="slidenum">
              <a:rPr lang="en-US" altLang="x-none" smtClean="0"/>
              <a:pPr/>
              <a:t>2</a:t>
            </a:fld>
            <a:endParaRPr lang="en-US" altLang="x-none"/>
          </a:p>
        </p:txBody>
      </p:sp>
    </p:spTree>
    <p:extLst>
      <p:ext uri="{BB962C8B-B14F-4D97-AF65-F5344CB8AC3E}">
        <p14:creationId xmlns:p14="http://schemas.microsoft.com/office/powerpoint/2010/main" val="23968829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56CFB-9EF8-91C4-383D-234F1A9A696E}"/>
              </a:ext>
            </a:extLst>
          </p:cNvPr>
          <p:cNvSpPr>
            <a:spLocks noGrp="1"/>
          </p:cNvSpPr>
          <p:nvPr>
            <p:ph type="title"/>
          </p:nvPr>
        </p:nvSpPr>
        <p:spPr/>
        <p:txBody>
          <a:bodyPr/>
          <a:lstStyle/>
          <a:p>
            <a:r>
              <a:rPr lang="en-US" dirty="0"/>
              <a:t>Problems with “Before”</a:t>
            </a:r>
          </a:p>
        </p:txBody>
      </p:sp>
      <p:sp>
        <p:nvSpPr>
          <p:cNvPr id="3" name="Content Placeholder 2">
            <a:extLst>
              <a:ext uri="{FF2B5EF4-FFF2-40B4-BE49-F238E27FC236}">
                <a16:creationId xmlns:a16="http://schemas.microsoft.com/office/drawing/2014/main" id="{CAAEEDE1-EF58-1D65-970A-C22178F702C6}"/>
              </a:ext>
            </a:extLst>
          </p:cNvPr>
          <p:cNvSpPr>
            <a:spLocks noGrp="1"/>
          </p:cNvSpPr>
          <p:nvPr>
            <p:ph idx="1"/>
          </p:nvPr>
        </p:nvSpPr>
        <p:spPr>
          <a:xfrm>
            <a:off x="274367" y="1295400"/>
            <a:ext cx="8778143" cy="4835525"/>
          </a:xfrm>
        </p:spPr>
        <p:txBody>
          <a:bodyPr/>
          <a:lstStyle/>
          <a:p>
            <a:r>
              <a:rPr lang="en-US" b="1" dirty="0"/>
              <a:t>Duplicated code. </a:t>
            </a:r>
            <a:r>
              <a:rPr lang="en-US" dirty="0"/>
              <a:t>In classes </a:t>
            </a:r>
            <a:r>
              <a:rPr lang="en-US" b="1" dirty="0">
                <a:solidFill>
                  <a:srgbClr val="0432FF"/>
                </a:solidFill>
                <a:latin typeface="Courier New" panose="02070309020205020404" pitchFamily="49" charset="0"/>
                <a:cs typeface="Courier New" panose="02070309020205020404" pitchFamily="49" charset="0"/>
              </a:rPr>
              <a:t>VolleyballReport</a:t>
            </a:r>
            <a:r>
              <a:rPr lang="en-US" dirty="0"/>
              <a:t> and </a:t>
            </a:r>
            <a:r>
              <a:rPr lang="en-US" b="1" dirty="0">
                <a:solidFill>
                  <a:srgbClr val="0432FF"/>
                </a:solidFill>
                <a:latin typeface="Courier New" panose="02070309020205020404" pitchFamily="49" charset="0"/>
                <a:cs typeface="Courier New" panose="02070309020205020404" pitchFamily="49" charset="0"/>
              </a:rPr>
              <a:t>BaseballReport</a:t>
            </a:r>
            <a:r>
              <a:rPr lang="en-US" dirty="0"/>
              <a:t>, we duplicated the code for member functions </a:t>
            </a:r>
            <a:r>
              <a:rPr lang="en-US" b="1" dirty="0">
                <a:solidFill>
                  <a:srgbClr val="0432FF"/>
                </a:solidFill>
                <a:latin typeface="Courier New" panose="02070309020205020404" pitchFamily="49" charset="0"/>
                <a:cs typeface="Courier New" panose="02070309020205020404" pitchFamily="49" charset="0"/>
              </a:rPr>
              <a:t>print_header() </a:t>
            </a:r>
            <a:r>
              <a:rPr lang="en-US" dirty="0"/>
              <a:t>and </a:t>
            </a:r>
            <a:r>
              <a:rPr lang="en-US" b="1" dirty="0">
                <a:solidFill>
                  <a:srgbClr val="0432FF"/>
                </a:solidFill>
                <a:latin typeface="Courier New" panose="02070309020205020404" pitchFamily="49" charset="0"/>
                <a:cs typeface="Courier New" panose="02070309020205020404" pitchFamily="49" charset="0"/>
              </a:rPr>
              <a:t>print_footer() </a:t>
            </a:r>
            <a:r>
              <a:rPr lang="en-US" dirty="0"/>
              <a:t>that represent common report generation operations. </a:t>
            </a:r>
          </a:p>
          <a:p>
            <a:pPr lvl="4"/>
            <a:endParaRPr lang="en-US" dirty="0"/>
          </a:p>
          <a:p>
            <a:pPr lvl="1"/>
            <a:r>
              <a:rPr lang="en-US" dirty="0"/>
              <a:t>Report generation follows the same steps for each sport, and so we’ve also duplicated the code for member function </a:t>
            </a:r>
            <a:r>
              <a:rPr lang="en-US" b="1" dirty="0">
                <a:solidFill>
                  <a:srgbClr val="0432FF"/>
                </a:solidFill>
                <a:latin typeface="Courier New" panose="02070309020205020404" pitchFamily="49" charset="0"/>
                <a:cs typeface="Courier New" panose="02070309020205020404" pitchFamily="49" charset="0"/>
              </a:rPr>
              <a:t>generate_report()</a:t>
            </a:r>
            <a:r>
              <a:rPr lang="en-US" dirty="0">
                <a:solidFill>
                  <a:srgbClr val="0432FF"/>
                </a:solidFill>
              </a:rPr>
              <a:t> </a:t>
            </a:r>
            <a:r>
              <a:rPr lang="en-US" dirty="0"/>
              <a:t>in each class.</a:t>
            </a:r>
          </a:p>
        </p:txBody>
      </p:sp>
      <p:sp>
        <p:nvSpPr>
          <p:cNvPr id="4" name="Slide Number Placeholder 3">
            <a:extLst>
              <a:ext uri="{FF2B5EF4-FFF2-40B4-BE49-F238E27FC236}">
                <a16:creationId xmlns:a16="http://schemas.microsoft.com/office/drawing/2014/main" id="{AFFD42F6-2072-432A-D9C8-07B55A3CBAC2}"/>
              </a:ext>
            </a:extLst>
          </p:cNvPr>
          <p:cNvSpPr>
            <a:spLocks noGrp="1"/>
          </p:cNvSpPr>
          <p:nvPr>
            <p:ph type="sldNum" sz="quarter" idx="12"/>
          </p:nvPr>
        </p:nvSpPr>
        <p:spPr/>
        <p:txBody>
          <a:bodyPr/>
          <a:lstStyle/>
          <a:p>
            <a:fld id="{6C575094-CFE5-6845-BA77-358456EEE977}" type="slidenum">
              <a:rPr lang="en-US" altLang="x-none" smtClean="0"/>
              <a:pPr/>
              <a:t>20</a:t>
            </a:fld>
            <a:endParaRPr lang="en-US" altLang="x-none"/>
          </a:p>
        </p:txBody>
      </p:sp>
    </p:spTree>
    <p:extLst>
      <p:ext uri="{BB962C8B-B14F-4D97-AF65-F5344CB8AC3E}">
        <p14:creationId xmlns:p14="http://schemas.microsoft.com/office/powerpoint/2010/main" val="3094329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103C4-A133-AE33-0FA0-18F71B8A5E0D}"/>
              </a:ext>
            </a:extLst>
          </p:cNvPr>
          <p:cNvSpPr>
            <a:spLocks noGrp="1"/>
          </p:cNvSpPr>
          <p:nvPr>
            <p:ph type="title"/>
          </p:nvPr>
        </p:nvSpPr>
        <p:spPr/>
        <p:txBody>
          <a:bodyPr/>
          <a:lstStyle/>
          <a:p>
            <a:r>
              <a:rPr lang="en-US" dirty="0"/>
              <a:t>The Template Method Design Pattern</a:t>
            </a:r>
          </a:p>
        </p:txBody>
      </p:sp>
      <p:sp>
        <p:nvSpPr>
          <p:cNvPr id="4" name="Slide Number Placeholder 3">
            <a:extLst>
              <a:ext uri="{FF2B5EF4-FFF2-40B4-BE49-F238E27FC236}">
                <a16:creationId xmlns:a16="http://schemas.microsoft.com/office/drawing/2014/main" id="{6EB3F407-5A95-2CA8-37B1-251687BDFD60}"/>
              </a:ext>
            </a:extLst>
          </p:cNvPr>
          <p:cNvSpPr>
            <a:spLocks noGrp="1"/>
          </p:cNvSpPr>
          <p:nvPr>
            <p:ph type="sldNum" sz="quarter" idx="12"/>
          </p:nvPr>
        </p:nvSpPr>
        <p:spPr/>
        <p:txBody>
          <a:bodyPr/>
          <a:lstStyle/>
          <a:p>
            <a:fld id="{6C575094-CFE5-6845-BA77-358456EEE977}" type="slidenum">
              <a:rPr lang="en-US" altLang="x-none" smtClean="0"/>
              <a:pPr/>
              <a:t>21</a:t>
            </a:fld>
            <a:endParaRPr lang="en-US" altLang="x-none"/>
          </a:p>
        </p:txBody>
      </p:sp>
      <p:sp>
        <p:nvSpPr>
          <p:cNvPr id="5" name="TextBox 4">
            <a:extLst>
              <a:ext uri="{FF2B5EF4-FFF2-40B4-BE49-F238E27FC236}">
                <a16:creationId xmlns:a16="http://schemas.microsoft.com/office/drawing/2014/main" id="{3A59D0B4-2EC7-96C3-E4E9-2DE8AC142512}"/>
              </a:ext>
            </a:extLst>
          </p:cNvPr>
          <p:cNvSpPr txBox="1"/>
          <p:nvPr/>
        </p:nvSpPr>
        <p:spPr>
          <a:xfrm>
            <a:off x="1403066" y="1600220"/>
            <a:ext cx="6337868" cy="1631216"/>
          </a:xfrm>
          <a:prstGeom prst="rect">
            <a:avLst/>
          </a:prstGeom>
          <a:solidFill>
            <a:srgbClr val="FEE698">
              <a:alpha val="50000"/>
            </a:srgbClr>
          </a:solidFill>
          <a:ln w="28575">
            <a:solidFill>
              <a:srgbClr val="E1A90D"/>
            </a:solidFill>
          </a:ln>
        </p:spPr>
        <p:txBody>
          <a:bodyPr wrap="square" rtlCol="0">
            <a:spAutoFit/>
          </a:bodyPr>
          <a:lstStyle/>
          <a:p>
            <a:pPr algn="ctr"/>
            <a:r>
              <a:rPr lang="en-US" sz="1800" b="1" dirty="0">
                <a:solidFill>
                  <a:srgbClr val="960000"/>
                </a:solidFill>
                <a:effectLst/>
                <a:latin typeface="+mj-lt"/>
                <a:ea typeface="Times New Roman" panose="02020603050405020304" pitchFamily="18" charset="0"/>
                <a:cs typeface="Times New Roman" panose="02020603050405020304" pitchFamily="18" charset="0"/>
              </a:rPr>
              <a:t>The Template Method Design Pattern</a:t>
            </a:r>
          </a:p>
          <a:p>
            <a:endParaRPr lang="en-US" sz="800" dirty="0">
              <a:latin typeface="+mj-lt"/>
            </a:endParaRPr>
          </a:p>
          <a:p>
            <a:pPr marL="6350" marR="228600">
              <a:spcBef>
                <a:spcPts val="0"/>
              </a:spcBef>
              <a:spcAft>
                <a:spcPts val="600"/>
              </a:spcAft>
              <a:tabLst>
                <a:tab pos="2286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“Define the skeleton of an algorithm in an operation, deferring some steps to subclasses. Template Method lets subclasses redefine certain steps of an algorithm without changing the algorithm’s structure.” [GoF 325</a:t>
            </a:r>
            <a:r>
              <a:rPr lang="en-US" sz="2000" kern="100" dirty="0">
                <a:latin typeface="Calibri" panose="020F0502020204030204" pitchFamily="34" charset="0"/>
                <a:ea typeface="Calibri" panose="020F0502020204030204" pitchFamily="34" charset="0"/>
                <a:cs typeface="Times New Roman" panose="02020603050405020304" pitchFamily="18" charset="0"/>
              </a:rPr>
              <a:t>]</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13235284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103C4-A133-AE33-0FA0-18F71B8A5E0D}"/>
              </a:ext>
            </a:extLst>
          </p:cNvPr>
          <p:cNvSpPr>
            <a:spLocks noGrp="1"/>
          </p:cNvSpPr>
          <p:nvPr>
            <p:ph type="title"/>
          </p:nvPr>
        </p:nvSpPr>
        <p:spPr/>
        <p:txBody>
          <a:bodyPr/>
          <a:lstStyle/>
          <a:p>
            <a:r>
              <a:rPr lang="en-US" dirty="0"/>
              <a:t>The Template Method Design Pattern</a:t>
            </a:r>
            <a:r>
              <a:rPr lang="en-US" i="1" dirty="0"/>
              <a:t>, cont’d</a:t>
            </a:r>
          </a:p>
        </p:txBody>
      </p:sp>
      <p:sp>
        <p:nvSpPr>
          <p:cNvPr id="4" name="Slide Number Placeholder 3">
            <a:extLst>
              <a:ext uri="{FF2B5EF4-FFF2-40B4-BE49-F238E27FC236}">
                <a16:creationId xmlns:a16="http://schemas.microsoft.com/office/drawing/2014/main" id="{6EB3F407-5A95-2CA8-37B1-251687BDFD60}"/>
              </a:ext>
            </a:extLst>
          </p:cNvPr>
          <p:cNvSpPr>
            <a:spLocks noGrp="1"/>
          </p:cNvSpPr>
          <p:nvPr>
            <p:ph type="sldNum" sz="quarter" idx="12"/>
          </p:nvPr>
        </p:nvSpPr>
        <p:spPr/>
        <p:txBody>
          <a:bodyPr/>
          <a:lstStyle/>
          <a:p>
            <a:fld id="{6C575094-CFE5-6845-BA77-358456EEE977}" type="slidenum">
              <a:rPr lang="en-US" altLang="x-none" smtClean="0"/>
              <a:pPr/>
              <a:t>22</a:t>
            </a:fld>
            <a:endParaRPr lang="en-US" altLang="x-none"/>
          </a:p>
        </p:txBody>
      </p:sp>
      <p:grpSp>
        <p:nvGrpSpPr>
          <p:cNvPr id="22" name="Group 21">
            <a:extLst>
              <a:ext uri="{FF2B5EF4-FFF2-40B4-BE49-F238E27FC236}">
                <a16:creationId xmlns:a16="http://schemas.microsoft.com/office/drawing/2014/main" id="{CCB55E25-CDB1-8029-112B-548A9690E2FB}"/>
              </a:ext>
            </a:extLst>
          </p:cNvPr>
          <p:cNvGrpSpPr/>
          <p:nvPr/>
        </p:nvGrpSpPr>
        <p:grpSpPr>
          <a:xfrm>
            <a:off x="194284" y="1417342"/>
            <a:ext cx="8666561" cy="3439953"/>
            <a:chOff x="182928" y="2742583"/>
            <a:chExt cx="8666561" cy="3439953"/>
          </a:xfrm>
        </p:grpSpPr>
        <p:pic>
          <p:nvPicPr>
            <p:cNvPr id="6" name="Picture 5" descr="A picture containing text, receipt, screenshot&#10;&#10;Description automatically generated">
              <a:extLst>
                <a:ext uri="{FF2B5EF4-FFF2-40B4-BE49-F238E27FC236}">
                  <a16:creationId xmlns:a16="http://schemas.microsoft.com/office/drawing/2014/main" id="{5DD88BD0-4CCA-07EE-8737-E15091E0838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9093" y="2788926"/>
              <a:ext cx="8309721" cy="3383243"/>
            </a:xfrm>
            <a:prstGeom prst="rect">
              <a:avLst/>
            </a:prstGeom>
          </p:spPr>
        </p:pic>
        <p:pic>
          <p:nvPicPr>
            <p:cNvPr id="7" name="Picture 6" descr="A picture containing text, receipt, screenshot&#10;&#10;Description automatically generated">
              <a:extLst>
                <a:ext uri="{FF2B5EF4-FFF2-40B4-BE49-F238E27FC236}">
                  <a16:creationId xmlns:a16="http://schemas.microsoft.com/office/drawing/2014/main" id="{946C85B2-DDCC-6D60-D93E-2F9EA14506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8848" y="2799293"/>
              <a:ext cx="8309721" cy="3383243"/>
            </a:xfrm>
            <a:prstGeom prst="rect">
              <a:avLst/>
            </a:prstGeom>
          </p:spPr>
        </p:pic>
        <p:pic>
          <p:nvPicPr>
            <p:cNvPr id="11" name="Picture 10" descr="A yellow hand with thumb up&#10;&#10;Description automatically generated">
              <a:extLst>
                <a:ext uri="{FF2B5EF4-FFF2-40B4-BE49-F238E27FC236}">
                  <a16:creationId xmlns:a16="http://schemas.microsoft.com/office/drawing/2014/main" id="{8A4E1CE3-53B8-F40F-F719-AE450566586B}"/>
                </a:ext>
              </a:extLst>
            </p:cNvPr>
            <p:cNvPicPr>
              <a:picLocks noChangeAspect="1"/>
            </p:cNvPicPr>
            <p:nvPr/>
          </p:nvPicPr>
          <p:blipFill>
            <a:blip r:embed="rId3"/>
            <a:stretch>
              <a:fillRect/>
            </a:stretch>
          </p:blipFill>
          <p:spPr>
            <a:xfrm>
              <a:off x="182928" y="2971805"/>
              <a:ext cx="868371" cy="826772"/>
            </a:xfrm>
            <a:prstGeom prst="rect">
              <a:avLst/>
            </a:prstGeom>
          </p:spPr>
        </p:pic>
        <p:sp>
          <p:nvSpPr>
            <p:cNvPr id="12" name="TextBox 11">
              <a:extLst>
                <a:ext uri="{FF2B5EF4-FFF2-40B4-BE49-F238E27FC236}">
                  <a16:creationId xmlns:a16="http://schemas.microsoft.com/office/drawing/2014/main" id="{897B5514-1682-0927-A28A-2213B1295269}"/>
                </a:ext>
              </a:extLst>
            </p:cNvPr>
            <p:cNvSpPr txBox="1"/>
            <p:nvPr/>
          </p:nvSpPr>
          <p:spPr>
            <a:xfrm>
              <a:off x="1191118" y="2742584"/>
              <a:ext cx="1697901" cy="307777"/>
            </a:xfrm>
            <a:prstGeom prst="rect">
              <a:avLst/>
            </a:prstGeom>
            <a:solidFill>
              <a:srgbClr val="0432FF"/>
            </a:solidFill>
          </p:spPr>
          <p:txBody>
            <a:bodyPr wrap="none" rtlCol="0">
              <a:spAutoFit/>
            </a:bodyPr>
            <a:lstStyle/>
            <a:p>
              <a:r>
                <a:rPr lang="en-US" sz="1400" dirty="0">
                  <a:solidFill>
                    <a:schemeClr val="accent1">
                      <a:lumMod val="20000"/>
                      <a:lumOff val="80000"/>
                    </a:schemeClr>
                  </a:solidFill>
                </a:rPr>
                <a:t>8.2/</a:t>
              </a:r>
              <a:r>
                <a:rPr lang="en-US" sz="1400" dirty="0" err="1">
                  <a:solidFill>
                    <a:schemeClr val="accent1">
                      <a:lumMod val="20000"/>
                      <a:lumOff val="80000"/>
                    </a:schemeClr>
                  </a:solidFill>
                </a:rPr>
                <a:t>BaseballData.h</a:t>
              </a:r>
              <a:endParaRPr lang="en-US" sz="1400" dirty="0">
                <a:solidFill>
                  <a:schemeClr val="accent1">
                    <a:lumMod val="20000"/>
                    <a:lumOff val="80000"/>
                  </a:schemeClr>
                </a:solidFill>
              </a:endParaRPr>
            </a:p>
          </p:txBody>
        </p:sp>
        <p:sp>
          <p:nvSpPr>
            <p:cNvPr id="13" name="TextBox 12">
              <a:extLst>
                <a:ext uri="{FF2B5EF4-FFF2-40B4-BE49-F238E27FC236}">
                  <a16:creationId xmlns:a16="http://schemas.microsoft.com/office/drawing/2014/main" id="{3333875C-CCB6-0D4A-A478-C152068B76DB}"/>
                </a:ext>
              </a:extLst>
            </p:cNvPr>
            <p:cNvSpPr txBox="1"/>
            <p:nvPr/>
          </p:nvSpPr>
          <p:spPr>
            <a:xfrm>
              <a:off x="1191118" y="3123554"/>
              <a:ext cx="1887055" cy="307777"/>
            </a:xfrm>
            <a:prstGeom prst="rect">
              <a:avLst/>
            </a:prstGeom>
            <a:solidFill>
              <a:srgbClr val="0432FF"/>
            </a:solidFill>
          </p:spPr>
          <p:txBody>
            <a:bodyPr wrap="none" rtlCol="0">
              <a:spAutoFit/>
            </a:bodyPr>
            <a:lstStyle/>
            <a:p>
              <a:r>
                <a:rPr lang="en-US" sz="1400" dirty="0">
                  <a:solidFill>
                    <a:schemeClr val="accent1">
                      <a:lumMod val="20000"/>
                      <a:lumOff val="80000"/>
                    </a:schemeClr>
                  </a:solidFill>
                </a:rPr>
                <a:t>8.2/</a:t>
              </a:r>
              <a:r>
                <a:rPr lang="en-US" sz="1400" dirty="0" err="1">
                  <a:solidFill>
                    <a:schemeClr val="accent1">
                      <a:lumMod val="20000"/>
                      <a:lumOff val="80000"/>
                    </a:schemeClr>
                  </a:solidFill>
                </a:rPr>
                <a:t>BaseballData.cpp</a:t>
              </a:r>
              <a:endParaRPr lang="en-US" sz="1400" dirty="0">
                <a:solidFill>
                  <a:schemeClr val="accent1">
                    <a:lumMod val="20000"/>
                    <a:lumOff val="80000"/>
                  </a:schemeClr>
                </a:solidFill>
              </a:endParaRPr>
            </a:p>
          </p:txBody>
        </p:sp>
        <p:sp>
          <p:nvSpPr>
            <p:cNvPr id="14" name="TextBox 13">
              <a:extLst>
                <a:ext uri="{FF2B5EF4-FFF2-40B4-BE49-F238E27FC236}">
                  <a16:creationId xmlns:a16="http://schemas.microsoft.com/office/drawing/2014/main" id="{BA9434D2-B259-C0DB-4387-7325D68AFC25}"/>
                </a:ext>
              </a:extLst>
            </p:cNvPr>
            <p:cNvSpPr txBox="1"/>
            <p:nvPr/>
          </p:nvSpPr>
          <p:spPr>
            <a:xfrm>
              <a:off x="1198738" y="3517163"/>
              <a:ext cx="1856598" cy="307777"/>
            </a:xfrm>
            <a:prstGeom prst="rect">
              <a:avLst/>
            </a:prstGeom>
            <a:solidFill>
              <a:srgbClr val="0432FF"/>
            </a:solidFill>
          </p:spPr>
          <p:txBody>
            <a:bodyPr wrap="none" rtlCol="0">
              <a:spAutoFit/>
            </a:bodyPr>
            <a:lstStyle/>
            <a:p>
              <a:r>
                <a:rPr lang="en-US" sz="1400" dirty="0">
                  <a:solidFill>
                    <a:schemeClr val="accent1">
                      <a:lumMod val="20000"/>
                      <a:lumOff val="80000"/>
                    </a:schemeClr>
                  </a:solidFill>
                </a:rPr>
                <a:t>8.2/</a:t>
              </a:r>
              <a:r>
                <a:rPr lang="en-US" sz="1400" dirty="0" err="1">
                  <a:solidFill>
                    <a:schemeClr val="accent1">
                      <a:lumMod val="20000"/>
                      <a:lumOff val="80000"/>
                    </a:schemeClr>
                  </a:solidFill>
                </a:rPr>
                <a:t>BaseballReport.h</a:t>
              </a:r>
              <a:endParaRPr lang="en-US" sz="1400" dirty="0">
                <a:solidFill>
                  <a:schemeClr val="accent1">
                    <a:lumMod val="20000"/>
                    <a:lumOff val="80000"/>
                  </a:schemeClr>
                </a:solidFill>
              </a:endParaRPr>
            </a:p>
          </p:txBody>
        </p:sp>
        <p:sp>
          <p:nvSpPr>
            <p:cNvPr id="15" name="TextBox 14">
              <a:extLst>
                <a:ext uri="{FF2B5EF4-FFF2-40B4-BE49-F238E27FC236}">
                  <a16:creationId xmlns:a16="http://schemas.microsoft.com/office/drawing/2014/main" id="{58DDEDC2-04B1-2930-A260-912F9D3A195D}"/>
                </a:ext>
              </a:extLst>
            </p:cNvPr>
            <p:cNvSpPr txBox="1"/>
            <p:nvPr/>
          </p:nvSpPr>
          <p:spPr>
            <a:xfrm>
              <a:off x="1191118" y="3910772"/>
              <a:ext cx="2045753" cy="307777"/>
            </a:xfrm>
            <a:prstGeom prst="rect">
              <a:avLst/>
            </a:prstGeom>
            <a:solidFill>
              <a:srgbClr val="0432FF"/>
            </a:solidFill>
          </p:spPr>
          <p:txBody>
            <a:bodyPr wrap="none" rtlCol="0">
              <a:spAutoFit/>
            </a:bodyPr>
            <a:lstStyle/>
            <a:p>
              <a:r>
                <a:rPr lang="en-US" sz="1400" dirty="0">
                  <a:solidFill>
                    <a:schemeClr val="accent1">
                      <a:lumMod val="20000"/>
                      <a:lumOff val="80000"/>
                    </a:schemeClr>
                  </a:solidFill>
                </a:rPr>
                <a:t>8.2/</a:t>
              </a:r>
              <a:r>
                <a:rPr lang="en-US" sz="1400" dirty="0" err="1">
                  <a:solidFill>
                    <a:schemeClr val="accent1">
                      <a:lumMod val="20000"/>
                      <a:lumOff val="80000"/>
                    </a:schemeClr>
                  </a:solidFill>
                </a:rPr>
                <a:t>BaseballReport.cpp</a:t>
              </a:r>
              <a:endParaRPr lang="en-US" sz="1400" dirty="0">
                <a:solidFill>
                  <a:schemeClr val="accent1">
                    <a:lumMod val="20000"/>
                    <a:lumOff val="80000"/>
                  </a:schemeClr>
                </a:solidFill>
              </a:endParaRPr>
            </a:p>
          </p:txBody>
        </p:sp>
        <p:sp>
          <p:nvSpPr>
            <p:cNvPr id="16" name="TextBox 15">
              <a:extLst>
                <a:ext uri="{FF2B5EF4-FFF2-40B4-BE49-F238E27FC236}">
                  <a16:creationId xmlns:a16="http://schemas.microsoft.com/office/drawing/2014/main" id="{F588CF30-2BA7-CD0A-994A-FB3EE1929FAE}"/>
                </a:ext>
              </a:extLst>
            </p:cNvPr>
            <p:cNvSpPr txBox="1"/>
            <p:nvPr/>
          </p:nvSpPr>
          <p:spPr>
            <a:xfrm>
              <a:off x="5760707" y="2746930"/>
              <a:ext cx="1768176" cy="307777"/>
            </a:xfrm>
            <a:prstGeom prst="rect">
              <a:avLst/>
            </a:prstGeom>
            <a:solidFill>
              <a:srgbClr val="0432FF"/>
            </a:solidFill>
          </p:spPr>
          <p:txBody>
            <a:bodyPr wrap="none" rtlCol="0">
              <a:spAutoFit/>
            </a:bodyPr>
            <a:lstStyle/>
            <a:p>
              <a:r>
                <a:rPr lang="en-US" sz="1400" dirty="0">
                  <a:solidFill>
                    <a:schemeClr val="accent1">
                      <a:lumMod val="20000"/>
                      <a:lumOff val="80000"/>
                    </a:schemeClr>
                  </a:solidFill>
                </a:rPr>
                <a:t>8.2/</a:t>
              </a:r>
              <a:r>
                <a:rPr lang="en-US" sz="1400" dirty="0" err="1">
                  <a:solidFill>
                    <a:schemeClr val="accent1">
                      <a:lumMod val="20000"/>
                      <a:lumOff val="80000"/>
                    </a:schemeClr>
                  </a:solidFill>
                </a:rPr>
                <a:t>VolleyballData.h</a:t>
              </a:r>
              <a:endParaRPr lang="en-US" sz="1400" dirty="0">
                <a:solidFill>
                  <a:schemeClr val="accent1">
                    <a:lumMod val="20000"/>
                    <a:lumOff val="80000"/>
                  </a:schemeClr>
                </a:solidFill>
              </a:endParaRPr>
            </a:p>
          </p:txBody>
        </p:sp>
        <p:sp>
          <p:nvSpPr>
            <p:cNvPr id="17" name="TextBox 16">
              <a:extLst>
                <a:ext uri="{FF2B5EF4-FFF2-40B4-BE49-F238E27FC236}">
                  <a16:creationId xmlns:a16="http://schemas.microsoft.com/office/drawing/2014/main" id="{F8619D9B-7BD2-5BE8-B236-49922C93233E}"/>
                </a:ext>
              </a:extLst>
            </p:cNvPr>
            <p:cNvSpPr txBox="1"/>
            <p:nvPr/>
          </p:nvSpPr>
          <p:spPr>
            <a:xfrm>
              <a:off x="5782963" y="3128176"/>
              <a:ext cx="1957331" cy="307777"/>
            </a:xfrm>
            <a:prstGeom prst="rect">
              <a:avLst/>
            </a:prstGeom>
            <a:solidFill>
              <a:srgbClr val="0432FF"/>
            </a:solidFill>
          </p:spPr>
          <p:txBody>
            <a:bodyPr wrap="none" rtlCol="0">
              <a:spAutoFit/>
            </a:bodyPr>
            <a:lstStyle/>
            <a:p>
              <a:r>
                <a:rPr lang="en-US" sz="1400" dirty="0">
                  <a:solidFill>
                    <a:schemeClr val="accent1">
                      <a:lumMod val="20000"/>
                      <a:lumOff val="80000"/>
                    </a:schemeClr>
                  </a:solidFill>
                </a:rPr>
                <a:t>8.2/</a:t>
              </a:r>
              <a:r>
                <a:rPr lang="en-US" sz="1400" dirty="0" err="1">
                  <a:solidFill>
                    <a:schemeClr val="accent1">
                      <a:lumMod val="20000"/>
                      <a:lumOff val="80000"/>
                    </a:schemeClr>
                  </a:solidFill>
                </a:rPr>
                <a:t>VolleyballData.cpp</a:t>
              </a:r>
              <a:endParaRPr lang="en-US" sz="1400" dirty="0">
                <a:solidFill>
                  <a:schemeClr val="accent1">
                    <a:lumMod val="20000"/>
                    <a:lumOff val="80000"/>
                  </a:schemeClr>
                </a:solidFill>
              </a:endParaRPr>
            </a:p>
          </p:txBody>
        </p:sp>
        <p:sp>
          <p:nvSpPr>
            <p:cNvPr id="18" name="TextBox 17">
              <a:extLst>
                <a:ext uri="{FF2B5EF4-FFF2-40B4-BE49-F238E27FC236}">
                  <a16:creationId xmlns:a16="http://schemas.microsoft.com/office/drawing/2014/main" id="{D53ACD97-76A4-784D-63EA-74845505040E}"/>
                </a:ext>
              </a:extLst>
            </p:cNvPr>
            <p:cNvSpPr txBox="1"/>
            <p:nvPr/>
          </p:nvSpPr>
          <p:spPr>
            <a:xfrm>
              <a:off x="5782963" y="3517163"/>
              <a:ext cx="1926874" cy="307777"/>
            </a:xfrm>
            <a:prstGeom prst="rect">
              <a:avLst/>
            </a:prstGeom>
            <a:solidFill>
              <a:srgbClr val="0432FF"/>
            </a:solidFill>
          </p:spPr>
          <p:txBody>
            <a:bodyPr wrap="none" rtlCol="0">
              <a:spAutoFit/>
            </a:bodyPr>
            <a:lstStyle/>
            <a:p>
              <a:r>
                <a:rPr lang="en-US" sz="1400" dirty="0">
                  <a:solidFill>
                    <a:schemeClr val="accent1">
                      <a:lumMod val="20000"/>
                      <a:lumOff val="80000"/>
                    </a:schemeClr>
                  </a:solidFill>
                </a:rPr>
                <a:t>8.2/</a:t>
              </a:r>
              <a:r>
                <a:rPr lang="en-US" sz="1400" dirty="0" err="1">
                  <a:solidFill>
                    <a:schemeClr val="accent1">
                      <a:lumMod val="20000"/>
                      <a:lumOff val="80000"/>
                    </a:schemeClr>
                  </a:solidFill>
                </a:rPr>
                <a:t>VolleyballReport.h</a:t>
              </a:r>
              <a:endParaRPr lang="en-US" sz="1400" dirty="0">
                <a:solidFill>
                  <a:schemeClr val="accent1">
                    <a:lumMod val="20000"/>
                    <a:lumOff val="80000"/>
                  </a:schemeClr>
                </a:solidFill>
              </a:endParaRPr>
            </a:p>
          </p:txBody>
        </p:sp>
        <p:sp>
          <p:nvSpPr>
            <p:cNvPr id="19" name="TextBox 18">
              <a:extLst>
                <a:ext uri="{FF2B5EF4-FFF2-40B4-BE49-F238E27FC236}">
                  <a16:creationId xmlns:a16="http://schemas.microsoft.com/office/drawing/2014/main" id="{E9FD3131-CBC2-48A5-729D-742F26AE6BBE}"/>
                </a:ext>
              </a:extLst>
            </p:cNvPr>
            <p:cNvSpPr txBox="1"/>
            <p:nvPr/>
          </p:nvSpPr>
          <p:spPr>
            <a:xfrm>
              <a:off x="5782963" y="3906150"/>
              <a:ext cx="2116028" cy="307777"/>
            </a:xfrm>
            <a:prstGeom prst="rect">
              <a:avLst/>
            </a:prstGeom>
            <a:solidFill>
              <a:srgbClr val="0432FF"/>
            </a:solidFill>
          </p:spPr>
          <p:txBody>
            <a:bodyPr wrap="none" rtlCol="0">
              <a:spAutoFit/>
            </a:bodyPr>
            <a:lstStyle/>
            <a:p>
              <a:r>
                <a:rPr lang="en-US" sz="1400" dirty="0">
                  <a:solidFill>
                    <a:schemeClr val="accent1">
                      <a:lumMod val="20000"/>
                      <a:lumOff val="80000"/>
                    </a:schemeClr>
                  </a:solidFill>
                </a:rPr>
                <a:t>8.2/</a:t>
              </a:r>
              <a:r>
                <a:rPr lang="en-US" sz="1400" dirty="0" err="1">
                  <a:solidFill>
                    <a:schemeClr val="accent1">
                      <a:lumMod val="20000"/>
                      <a:lumOff val="80000"/>
                    </a:schemeClr>
                  </a:solidFill>
                </a:rPr>
                <a:t>VolleyballReport.cpp</a:t>
              </a:r>
              <a:endParaRPr lang="en-US" sz="1400" dirty="0">
                <a:solidFill>
                  <a:schemeClr val="accent1">
                    <a:lumMod val="20000"/>
                    <a:lumOff val="80000"/>
                  </a:schemeClr>
                </a:solidFill>
              </a:endParaRPr>
            </a:p>
          </p:txBody>
        </p:sp>
        <p:sp>
          <p:nvSpPr>
            <p:cNvPr id="20" name="TextBox 19">
              <a:extLst>
                <a:ext uri="{FF2B5EF4-FFF2-40B4-BE49-F238E27FC236}">
                  <a16:creationId xmlns:a16="http://schemas.microsoft.com/office/drawing/2014/main" id="{70CC0616-6776-4B58-6200-493F03B508AA}"/>
                </a:ext>
              </a:extLst>
            </p:cNvPr>
            <p:cNvSpPr txBox="1"/>
            <p:nvPr/>
          </p:nvSpPr>
          <p:spPr>
            <a:xfrm>
              <a:off x="7640504" y="2742583"/>
              <a:ext cx="1208985" cy="307777"/>
            </a:xfrm>
            <a:prstGeom prst="rect">
              <a:avLst/>
            </a:prstGeom>
            <a:solidFill>
              <a:srgbClr val="0432FF"/>
            </a:solidFill>
          </p:spPr>
          <p:txBody>
            <a:bodyPr wrap="none" rtlCol="0">
              <a:spAutoFit/>
            </a:bodyPr>
            <a:lstStyle/>
            <a:p>
              <a:r>
                <a:rPr lang="en-US" sz="1400" dirty="0">
                  <a:solidFill>
                    <a:schemeClr val="accent1">
                      <a:lumMod val="20000"/>
                      <a:lumOff val="80000"/>
                    </a:schemeClr>
                  </a:solidFill>
                </a:rPr>
                <a:t>8.2/</a:t>
              </a:r>
              <a:r>
                <a:rPr lang="en-US" sz="1400" dirty="0" err="1">
                  <a:solidFill>
                    <a:schemeClr val="accent1">
                      <a:lumMod val="20000"/>
                      <a:lumOff val="80000"/>
                    </a:schemeClr>
                  </a:solidFill>
                </a:rPr>
                <a:t>main.cpp</a:t>
              </a:r>
              <a:endParaRPr lang="en-US" sz="1400" dirty="0">
                <a:solidFill>
                  <a:schemeClr val="accent1">
                    <a:lumMod val="20000"/>
                    <a:lumOff val="80000"/>
                  </a:schemeClr>
                </a:solidFill>
              </a:endParaRPr>
            </a:p>
          </p:txBody>
        </p:sp>
      </p:grpSp>
      <p:sp>
        <p:nvSpPr>
          <p:cNvPr id="25" name="TextBox 24">
            <a:extLst>
              <a:ext uri="{FF2B5EF4-FFF2-40B4-BE49-F238E27FC236}">
                <a16:creationId xmlns:a16="http://schemas.microsoft.com/office/drawing/2014/main" id="{82B57FA4-F56F-09C3-F1E4-DE789E0BF488}"/>
              </a:ext>
            </a:extLst>
          </p:cNvPr>
          <p:cNvSpPr txBox="1"/>
          <p:nvPr/>
        </p:nvSpPr>
        <p:spPr>
          <a:xfrm>
            <a:off x="1097318" y="4983463"/>
            <a:ext cx="6431566" cy="1015663"/>
          </a:xfrm>
          <a:prstGeom prst="rect">
            <a:avLst/>
          </a:prstGeom>
          <a:solidFill>
            <a:schemeClr val="accent1">
              <a:lumMod val="20000"/>
              <a:lumOff val="80000"/>
            </a:schemeClr>
          </a:solidFill>
          <a:ln>
            <a:solidFill>
              <a:srgbClr val="0432FF"/>
            </a:solidFill>
          </a:ln>
        </p:spPr>
        <p:txBody>
          <a:bodyPr wrap="square" rtlCol="0">
            <a:spAutoFit/>
          </a:bodyPr>
          <a:lstStyle/>
          <a:p>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The superclass </a:t>
            </a:r>
            <a:r>
              <a:rPr lang="en-US" sz="12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GameReport</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a:t>
            </a:r>
            <a:r>
              <a:rPr lang="en-US" sz="1200" u="sng"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outlines the steps</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in the proper order for the algorithm to generate </a:t>
            </a:r>
          </a:p>
          <a:p>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a report. It implements the common steps </a:t>
            </a:r>
            <a:r>
              <a:rPr lang="en-US" sz="1200" b="1" kern="100" dirty="0">
                <a:solidFill>
                  <a:srgbClr val="0432FF"/>
                </a:solidFill>
                <a:latin typeface="Courier New" panose="02070309020205020404" pitchFamily="49" charset="0"/>
                <a:cs typeface="Times New Roman" panose="02020603050405020304" pitchFamily="18" charset="0"/>
              </a:rPr>
              <a:t>print_header() </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and </a:t>
            </a:r>
            <a:r>
              <a:rPr lang="en-US" sz="1200" b="1" kern="100" dirty="0">
                <a:solidFill>
                  <a:srgbClr val="0432FF"/>
                </a:solidFill>
                <a:latin typeface="Courier New" panose="02070309020205020404" pitchFamily="49" charset="0"/>
                <a:cs typeface="Times New Roman" panose="02020603050405020304" pitchFamily="18" charset="0"/>
              </a:rPr>
              <a:t>print_footer()</a:t>
            </a:r>
            <a:r>
              <a:rPr lang="en-US" sz="1200" b="1" kern="100" dirty="0">
                <a:solidFill>
                  <a:srgbClr val="0432FF"/>
                </a:solidFill>
                <a:latin typeface="Calibri" panose="020F0502020204030204" pitchFamily="34" charset="0"/>
                <a:cs typeface="Calibri" panose="020F0502020204030204" pitchFamily="34" charset="0"/>
              </a:rPr>
              <a:t> </a:t>
            </a:r>
            <a:r>
              <a:rPr lang="en-US" sz="1200" kern="100" dirty="0">
                <a:solidFill>
                  <a:srgbClr val="0432FF"/>
                </a:solidFill>
                <a:effectLst/>
                <a:latin typeface="Calibri" panose="020F0502020204030204" pitchFamily="34" charset="0"/>
                <a:ea typeface="Calibri" panose="020F0502020204030204" pitchFamily="34" charset="0"/>
                <a:cs typeface="Calibri" panose="020F0502020204030204" pitchFamily="34" charset="0"/>
              </a:rPr>
              <a:t>and </a:t>
            </a:r>
          </a:p>
          <a:p>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delegates the remaining steps </a:t>
            </a:r>
            <a:r>
              <a:rPr lang="en-US" sz="1200" b="1" kern="100" dirty="0">
                <a:solidFill>
                  <a:srgbClr val="0432FF"/>
                </a:solidFill>
                <a:latin typeface="Courier New" panose="02070309020205020404" pitchFamily="49" charset="0"/>
                <a:cs typeface="Times New Roman" panose="02020603050405020304" pitchFamily="18" charset="0"/>
              </a:rPr>
              <a:t>acquire_data()</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a:t>
            </a:r>
            <a:r>
              <a:rPr lang="en-US" sz="1200" b="1" kern="100" dirty="0">
                <a:solidFill>
                  <a:srgbClr val="0432FF"/>
                </a:solidFill>
                <a:latin typeface="Courier New" panose="02070309020205020404" pitchFamily="49" charset="0"/>
                <a:cs typeface="Times New Roman" panose="02020603050405020304" pitchFamily="18" charset="0"/>
              </a:rPr>
              <a:t>analyze_data()</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and </a:t>
            </a:r>
            <a:r>
              <a:rPr lang="en-US" sz="1200" b="1" kern="100" dirty="0">
                <a:solidFill>
                  <a:srgbClr val="0432FF"/>
                </a:solidFill>
                <a:latin typeface="Courier New" panose="02070309020205020404" pitchFamily="49" charset="0"/>
                <a:cs typeface="Times New Roman" panose="02020603050405020304" pitchFamily="18" charset="0"/>
              </a:rPr>
              <a:t>print_report() </a:t>
            </a:r>
          </a:p>
          <a:p>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to the </a:t>
            </a:r>
            <a:r>
              <a:rPr lang="en-US" sz="1200" b="1" kern="100" dirty="0">
                <a:solidFill>
                  <a:srgbClr val="0432FF"/>
                </a:solidFill>
                <a:latin typeface="Courier New" panose="02070309020205020404" pitchFamily="49" charset="0"/>
                <a:cs typeface="Times New Roman" panose="02020603050405020304" pitchFamily="18" charset="0"/>
              </a:rPr>
              <a:t>BaseballReport</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and </a:t>
            </a:r>
            <a:r>
              <a:rPr lang="en-US" sz="1200" b="1" kern="100" dirty="0">
                <a:solidFill>
                  <a:srgbClr val="0432FF"/>
                </a:solidFill>
                <a:latin typeface="Courier New" panose="02070309020205020404" pitchFamily="49" charset="0"/>
                <a:cs typeface="Times New Roman" panose="02020603050405020304" pitchFamily="18" charset="0"/>
              </a:rPr>
              <a:t>VolleyballReport</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subclasses. The public </a:t>
            </a:r>
            <a:r>
              <a:rPr lang="en-US" sz="1200" u="sng"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template method</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a:t>
            </a:r>
          </a:p>
          <a:p>
            <a:r>
              <a:rPr lang="en-US" sz="1200" b="1" kern="100" dirty="0">
                <a:solidFill>
                  <a:srgbClr val="0432FF"/>
                </a:solidFill>
                <a:latin typeface="Courier New" panose="02070309020205020404" pitchFamily="49" charset="0"/>
                <a:cs typeface="Times New Roman" panose="02020603050405020304" pitchFamily="18" charset="0"/>
              </a:rPr>
              <a:t>generate_report()</a:t>
            </a:r>
            <a:r>
              <a:rPr lang="en-US" sz="1200" b="1" kern="100" dirty="0">
                <a:solidFill>
                  <a:srgbClr val="0432FF"/>
                </a:solidFill>
                <a:latin typeface="Calibri" panose="020F0502020204030204" pitchFamily="34" charset="0"/>
                <a:cs typeface="Calibri" panose="020F0502020204030204" pitchFamily="34" charset="0"/>
              </a:rPr>
              <a:t> </a:t>
            </a:r>
            <a:r>
              <a:rPr lang="en-US" sz="1200" kern="100" dirty="0">
                <a:solidFill>
                  <a:srgbClr val="0432FF"/>
                </a:solidFill>
                <a:effectLst/>
                <a:latin typeface="Calibri" panose="020F0502020204030204" pitchFamily="34" charset="0"/>
                <a:ea typeface="Calibri" panose="020F0502020204030204" pitchFamily="34" charset="0"/>
                <a:cs typeface="Calibri" panose="020F0502020204030204" pitchFamily="34" charset="0"/>
              </a:rPr>
              <a:t>in </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the superclass calls the step member functions in the proper order. </a:t>
            </a:r>
            <a:endParaRPr lang="en-US" sz="1200" dirty="0">
              <a:solidFill>
                <a:srgbClr val="0432FF"/>
              </a:solidFill>
            </a:endParaRPr>
          </a:p>
        </p:txBody>
      </p:sp>
    </p:spTree>
    <p:extLst>
      <p:ext uri="{BB962C8B-B14F-4D97-AF65-F5344CB8AC3E}">
        <p14:creationId xmlns:p14="http://schemas.microsoft.com/office/powerpoint/2010/main" val="11217659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64D76B-CEA2-2395-A017-CF80E7C5A76D}"/>
              </a:ext>
            </a:extLst>
          </p:cNvPr>
          <p:cNvSpPr>
            <a:spLocks noGrp="1"/>
          </p:cNvSpPr>
          <p:nvPr>
            <p:ph type="title"/>
          </p:nvPr>
        </p:nvSpPr>
        <p:spPr/>
        <p:txBody>
          <a:bodyPr/>
          <a:lstStyle/>
          <a:p>
            <a:r>
              <a:rPr lang="en-US" dirty="0"/>
              <a:t>Benefits of “After”</a:t>
            </a:r>
            <a:endParaRPr lang="en-US" i="1" dirty="0"/>
          </a:p>
        </p:txBody>
      </p:sp>
      <p:sp>
        <p:nvSpPr>
          <p:cNvPr id="3" name="Content Placeholder 2">
            <a:extLst>
              <a:ext uri="{FF2B5EF4-FFF2-40B4-BE49-F238E27FC236}">
                <a16:creationId xmlns:a16="http://schemas.microsoft.com/office/drawing/2014/main" id="{ACE023F6-2B3C-4568-6198-1987EEBCF497}"/>
              </a:ext>
            </a:extLst>
          </p:cNvPr>
          <p:cNvSpPr>
            <a:spLocks noGrp="1"/>
          </p:cNvSpPr>
          <p:nvPr>
            <p:ph idx="1"/>
          </p:nvPr>
        </p:nvSpPr>
        <p:spPr/>
        <p:txBody>
          <a:bodyPr/>
          <a:lstStyle/>
          <a:p>
            <a:pPr marL="342900" indent="-342900"/>
            <a:r>
              <a:rPr lang="en-US" sz="2400" b="1" dirty="0"/>
              <a:t>Algorithm outline. </a:t>
            </a:r>
            <a:r>
              <a:rPr lang="en-US" sz="2400" dirty="0"/>
              <a:t>The </a:t>
            </a:r>
            <a:r>
              <a:rPr lang="en-US" sz="2400" b="1" dirty="0">
                <a:solidFill>
                  <a:srgbClr val="0432FF"/>
                </a:solidFill>
                <a:latin typeface="Courier New" panose="02070309020205020404" pitchFamily="49" charset="0"/>
                <a:cs typeface="Courier New" panose="02070309020205020404" pitchFamily="49" charset="0"/>
              </a:rPr>
              <a:t>GameReport</a:t>
            </a:r>
            <a:r>
              <a:rPr lang="en-US" sz="2400" dirty="0"/>
              <a:t> superclass sets the standard for game report generation by declaring member functions that implement the steps of the algorithm. The template method </a:t>
            </a:r>
            <a:r>
              <a:rPr lang="en-US" sz="2400" b="1" dirty="0">
                <a:solidFill>
                  <a:srgbClr val="0432FF"/>
                </a:solidFill>
                <a:latin typeface="Courier New" panose="02070309020205020404" pitchFamily="49" charset="0"/>
                <a:cs typeface="Courier New" panose="02070309020205020404" pitchFamily="49" charset="0"/>
              </a:rPr>
              <a:t>generate_report()</a:t>
            </a:r>
            <a:r>
              <a:rPr lang="en-US" sz="2400" dirty="0"/>
              <a:t> calls the member functions steps in the </a:t>
            </a:r>
            <a:r>
              <a:rPr lang="en-US" sz="2400" u="sng" dirty="0"/>
              <a:t>proper order</a:t>
            </a:r>
            <a:r>
              <a:rPr lang="en-US" sz="2400" dirty="0"/>
              <a:t>.</a:t>
            </a:r>
          </a:p>
          <a:p>
            <a:pPr marL="2170113" lvl="4" indent="-342900"/>
            <a:endParaRPr lang="en-US" sz="1000" dirty="0"/>
          </a:p>
          <a:p>
            <a:pPr marL="342900" indent="-342900"/>
            <a:r>
              <a:rPr lang="en-US" sz="2400" b="1" dirty="0"/>
              <a:t>Reduced code duplication. </a:t>
            </a:r>
            <a:r>
              <a:rPr lang="en-US" sz="2400" dirty="0"/>
              <a:t>Step functions </a:t>
            </a:r>
            <a:r>
              <a:rPr lang="en-US" sz="2400" b="1" dirty="0">
                <a:solidFill>
                  <a:srgbClr val="0432FF"/>
                </a:solidFill>
                <a:latin typeface="Courier New" panose="02070309020205020404" pitchFamily="49" charset="0"/>
                <a:cs typeface="Courier New" panose="02070309020205020404" pitchFamily="49" charset="0"/>
              </a:rPr>
              <a:t>print_header() </a:t>
            </a:r>
            <a:r>
              <a:rPr lang="en-US" sz="2400" dirty="0"/>
              <a:t>and </a:t>
            </a:r>
            <a:r>
              <a:rPr lang="en-US" sz="2400" b="1" dirty="0">
                <a:solidFill>
                  <a:srgbClr val="0432FF"/>
                </a:solidFill>
                <a:latin typeface="Courier New" panose="02070309020205020404" pitchFamily="49" charset="0"/>
                <a:cs typeface="Courier New" panose="02070309020205020404" pitchFamily="49" charset="0"/>
              </a:rPr>
              <a:t>print_footer() </a:t>
            </a:r>
            <a:r>
              <a:rPr lang="en-US" sz="2400" dirty="0"/>
              <a:t>in the superclass define common behavior, which eliminates code duplication. This supports the Don’t Repeat Yourself Principle. The subclasses define the remaining step functions.</a:t>
            </a:r>
          </a:p>
          <a:p>
            <a:pPr marL="2170113" lvl="4" indent="-342900"/>
            <a:endParaRPr lang="en-US" sz="100" dirty="0"/>
          </a:p>
        </p:txBody>
      </p:sp>
      <p:sp>
        <p:nvSpPr>
          <p:cNvPr id="4" name="Slide Number Placeholder 3">
            <a:extLst>
              <a:ext uri="{FF2B5EF4-FFF2-40B4-BE49-F238E27FC236}">
                <a16:creationId xmlns:a16="http://schemas.microsoft.com/office/drawing/2014/main" id="{2D00C1F5-430F-D5F7-6AF5-3E588D941AB6}"/>
              </a:ext>
            </a:extLst>
          </p:cNvPr>
          <p:cNvSpPr>
            <a:spLocks noGrp="1"/>
          </p:cNvSpPr>
          <p:nvPr>
            <p:ph type="sldNum" sz="quarter" idx="12"/>
          </p:nvPr>
        </p:nvSpPr>
        <p:spPr/>
        <p:txBody>
          <a:bodyPr/>
          <a:lstStyle/>
          <a:p>
            <a:fld id="{6C575094-CFE5-6845-BA77-358456EEE977}" type="slidenum">
              <a:rPr lang="en-US" altLang="x-none" smtClean="0"/>
              <a:pPr/>
              <a:t>23</a:t>
            </a:fld>
            <a:endParaRPr lang="en-US" altLang="x-none"/>
          </a:p>
        </p:txBody>
      </p:sp>
    </p:spTree>
    <p:extLst>
      <p:ext uri="{BB962C8B-B14F-4D97-AF65-F5344CB8AC3E}">
        <p14:creationId xmlns:p14="http://schemas.microsoft.com/office/powerpoint/2010/main" val="1125713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64D76B-CEA2-2395-A017-CF80E7C5A76D}"/>
              </a:ext>
            </a:extLst>
          </p:cNvPr>
          <p:cNvSpPr>
            <a:spLocks noGrp="1"/>
          </p:cNvSpPr>
          <p:nvPr>
            <p:ph type="title"/>
          </p:nvPr>
        </p:nvSpPr>
        <p:spPr/>
        <p:txBody>
          <a:bodyPr/>
          <a:lstStyle/>
          <a:p>
            <a:r>
              <a:rPr lang="en-US" dirty="0"/>
              <a:t>Benefits of “After”, </a:t>
            </a:r>
            <a:r>
              <a:rPr lang="en-US" i="1" dirty="0"/>
              <a:t>cont’d</a:t>
            </a:r>
          </a:p>
        </p:txBody>
      </p:sp>
      <p:sp>
        <p:nvSpPr>
          <p:cNvPr id="3" name="Content Placeholder 2">
            <a:extLst>
              <a:ext uri="{FF2B5EF4-FFF2-40B4-BE49-F238E27FC236}">
                <a16:creationId xmlns:a16="http://schemas.microsoft.com/office/drawing/2014/main" id="{ACE023F6-2B3C-4568-6198-1987EEBCF497}"/>
              </a:ext>
            </a:extLst>
          </p:cNvPr>
          <p:cNvSpPr>
            <a:spLocks noGrp="1"/>
          </p:cNvSpPr>
          <p:nvPr>
            <p:ph idx="1"/>
          </p:nvPr>
        </p:nvSpPr>
        <p:spPr/>
        <p:txBody>
          <a:bodyPr/>
          <a:lstStyle/>
          <a:p>
            <a:pPr marL="2170113" lvl="4" indent="-342900"/>
            <a:endParaRPr lang="en-US" sz="1000" dirty="0"/>
          </a:p>
          <a:p>
            <a:pPr marL="342900" indent="-342900"/>
            <a:r>
              <a:rPr lang="en-US" sz="2400" b="1" dirty="0"/>
              <a:t>Open-Closed Principle. </a:t>
            </a:r>
            <a:r>
              <a:rPr lang="en-US" sz="2400" dirty="0"/>
              <a:t>Superclass </a:t>
            </a:r>
            <a:r>
              <a:rPr lang="en-US" sz="2400" b="1" dirty="0">
                <a:solidFill>
                  <a:srgbClr val="0432FF"/>
                </a:solidFill>
                <a:latin typeface="Courier New" panose="02070309020205020404" pitchFamily="49" charset="0"/>
                <a:cs typeface="Courier New" panose="02070309020205020404" pitchFamily="49" charset="0"/>
              </a:rPr>
              <a:t>GameReport</a:t>
            </a:r>
            <a:r>
              <a:rPr lang="en-US" sz="2400" dirty="0"/>
              <a:t> follows the Open-Closed Principle. We won’t modify it, but we can extend it with the report subclasses.</a:t>
            </a:r>
          </a:p>
          <a:p>
            <a:pPr marL="2170113" lvl="4" indent="-342900"/>
            <a:endParaRPr lang="en-US" sz="1000" dirty="0"/>
          </a:p>
          <a:p>
            <a:pPr marL="342900" indent="-342900"/>
            <a:r>
              <a:rPr lang="en-US" sz="2400" b="1" dirty="0"/>
              <a:t>Encapsulated steps. </a:t>
            </a:r>
            <a:r>
              <a:rPr lang="en-US" sz="2400" dirty="0"/>
              <a:t>The report subclasses follow the Encapsulate What Varies Principle to encapsulate the varying steps to generate game reports.</a:t>
            </a:r>
          </a:p>
          <a:p>
            <a:pPr marL="2170113" lvl="4" indent="-342900"/>
            <a:endParaRPr lang="en-US" sz="1000" dirty="0"/>
          </a:p>
          <a:p>
            <a:pPr marL="342900" indent="-342900"/>
            <a:r>
              <a:rPr lang="en-US" sz="2400" b="1" dirty="0"/>
              <a:t>Cohesive and decoupled classes. </a:t>
            </a:r>
            <a:r>
              <a:rPr lang="en-US" sz="2400" dirty="0"/>
              <a:t>Each report subclass is cohesive and decoupled from the other report subclasses.</a:t>
            </a:r>
          </a:p>
        </p:txBody>
      </p:sp>
      <p:sp>
        <p:nvSpPr>
          <p:cNvPr id="4" name="Slide Number Placeholder 3">
            <a:extLst>
              <a:ext uri="{FF2B5EF4-FFF2-40B4-BE49-F238E27FC236}">
                <a16:creationId xmlns:a16="http://schemas.microsoft.com/office/drawing/2014/main" id="{2D00C1F5-430F-D5F7-6AF5-3E588D941AB6}"/>
              </a:ext>
            </a:extLst>
          </p:cNvPr>
          <p:cNvSpPr>
            <a:spLocks noGrp="1"/>
          </p:cNvSpPr>
          <p:nvPr>
            <p:ph type="sldNum" sz="quarter" idx="12"/>
          </p:nvPr>
        </p:nvSpPr>
        <p:spPr/>
        <p:txBody>
          <a:bodyPr/>
          <a:lstStyle/>
          <a:p>
            <a:fld id="{6C575094-CFE5-6845-BA77-358456EEE977}" type="slidenum">
              <a:rPr lang="en-US" altLang="x-none" smtClean="0"/>
              <a:pPr/>
              <a:t>24</a:t>
            </a:fld>
            <a:endParaRPr lang="en-US" altLang="x-none"/>
          </a:p>
        </p:txBody>
      </p:sp>
    </p:spTree>
    <p:extLst>
      <p:ext uri="{BB962C8B-B14F-4D97-AF65-F5344CB8AC3E}">
        <p14:creationId xmlns:p14="http://schemas.microsoft.com/office/powerpoint/2010/main" val="4021385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fade">
                                      <p:cBhvr>
                                        <p:cTn id="1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26E21-EF95-0AB2-6E5C-DE76A29ADD95}"/>
              </a:ext>
            </a:extLst>
          </p:cNvPr>
          <p:cNvSpPr>
            <a:spLocks noGrp="1"/>
          </p:cNvSpPr>
          <p:nvPr>
            <p:ph type="title"/>
          </p:nvPr>
        </p:nvSpPr>
        <p:spPr>
          <a:xfrm>
            <a:off x="182928" y="411163"/>
            <a:ext cx="8778144" cy="655637"/>
          </a:xfrm>
        </p:spPr>
        <p:txBody>
          <a:bodyPr/>
          <a:lstStyle/>
          <a:p>
            <a:r>
              <a:rPr lang="en-US" dirty="0"/>
              <a:t>The Template Method DP Generic Model</a:t>
            </a:r>
          </a:p>
        </p:txBody>
      </p:sp>
      <p:sp>
        <p:nvSpPr>
          <p:cNvPr id="4" name="Slide Number Placeholder 3">
            <a:extLst>
              <a:ext uri="{FF2B5EF4-FFF2-40B4-BE49-F238E27FC236}">
                <a16:creationId xmlns:a16="http://schemas.microsoft.com/office/drawing/2014/main" id="{68ED36BE-B1C9-9B55-E169-F295DD635BCC}"/>
              </a:ext>
            </a:extLst>
          </p:cNvPr>
          <p:cNvSpPr>
            <a:spLocks noGrp="1"/>
          </p:cNvSpPr>
          <p:nvPr>
            <p:ph type="sldNum" sz="quarter" idx="12"/>
          </p:nvPr>
        </p:nvSpPr>
        <p:spPr/>
        <p:txBody>
          <a:bodyPr/>
          <a:lstStyle/>
          <a:p>
            <a:fld id="{6C575094-CFE5-6845-BA77-358456EEE977}" type="slidenum">
              <a:rPr lang="en-US" altLang="x-none" smtClean="0"/>
              <a:pPr/>
              <a:t>25</a:t>
            </a:fld>
            <a:endParaRPr lang="en-US" altLang="x-none"/>
          </a:p>
        </p:txBody>
      </p:sp>
      <p:pic>
        <p:nvPicPr>
          <p:cNvPr id="5" name="Picture 4" descr="Diagram&#10;&#10;Description automatically generated">
            <a:extLst>
              <a:ext uri="{FF2B5EF4-FFF2-40B4-BE49-F238E27FC236}">
                <a16:creationId xmlns:a16="http://schemas.microsoft.com/office/drawing/2014/main" id="{1880D846-950E-8C5A-663A-855ABB26F0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8684" y="1508780"/>
            <a:ext cx="3030582" cy="3017487"/>
          </a:xfrm>
          <a:prstGeom prst="rect">
            <a:avLst/>
          </a:prstGeom>
        </p:spPr>
      </p:pic>
      <p:graphicFrame>
        <p:nvGraphicFramePr>
          <p:cNvPr id="7" name="Table 6">
            <a:extLst>
              <a:ext uri="{FF2B5EF4-FFF2-40B4-BE49-F238E27FC236}">
                <a16:creationId xmlns:a16="http://schemas.microsoft.com/office/drawing/2014/main" id="{8EE8EC8E-494D-DD96-96F4-43914BD50E87}"/>
              </a:ext>
            </a:extLst>
          </p:cNvPr>
          <p:cNvGraphicFramePr>
            <a:graphicFrameLocks noGrp="1"/>
          </p:cNvGraphicFramePr>
          <p:nvPr>
            <p:extLst>
              <p:ext uri="{D42A27DB-BD31-4B8C-83A1-F6EECF244321}">
                <p14:modId xmlns:p14="http://schemas.microsoft.com/office/powerpoint/2010/main" val="1301558694"/>
              </p:ext>
            </p:extLst>
          </p:nvPr>
        </p:nvGraphicFramePr>
        <p:xfrm>
          <a:off x="4114849" y="1325903"/>
          <a:ext cx="4571950" cy="3930460"/>
        </p:xfrm>
        <a:graphic>
          <a:graphicData uri="http://schemas.openxmlformats.org/drawingml/2006/table">
            <a:tbl>
              <a:tblPr firstRow="1" firstCol="1" bandRow="1">
                <a:tableStyleId>{00A15C55-8517-42AA-B614-E9B94910E393}</a:tableStyleId>
              </a:tblPr>
              <a:tblGrid>
                <a:gridCol w="2194536">
                  <a:extLst>
                    <a:ext uri="{9D8B030D-6E8A-4147-A177-3AD203B41FA5}">
                      <a16:colId xmlns:a16="http://schemas.microsoft.com/office/drawing/2014/main" val="1416827078"/>
                    </a:ext>
                  </a:extLst>
                </a:gridCol>
                <a:gridCol w="2377414">
                  <a:extLst>
                    <a:ext uri="{9D8B030D-6E8A-4147-A177-3AD203B41FA5}">
                      <a16:colId xmlns:a16="http://schemas.microsoft.com/office/drawing/2014/main" val="3861413710"/>
                    </a:ext>
                  </a:extLst>
                </a:gridCol>
              </a:tblGrid>
              <a:tr h="501505">
                <a:tc>
                  <a:txBody>
                    <a:bodyPr/>
                    <a:lstStyle/>
                    <a:p>
                      <a:pPr marL="0" marR="0" algn="just">
                        <a:lnSpc>
                          <a:spcPts val="1780"/>
                        </a:lnSpc>
                        <a:spcBef>
                          <a:spcPts val="1200"/>
                        </a:spcBef>
                        <a:spcAft>
                          <a:spcPts val="600"/>
                        </a:spcAft>
                      </a:pPr>
                      <a:r>
                        <a:rPr lang="en-US" sz="1200">
                          <a:effectLst/>
                        </a:rPr>
                        <a:t>Design pattern</a:t>
                      </a:r>
                      <a:endParaRPr lang="en-US" sz="1200">
                        <a:solidFill>
                          <a:srgbClr val="96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T="73152" anchor="ctr"/>
                </a:tc>
                <a:tc>
                  <a:txBody>
                    <a:bodyPr/>
                    <a:lstStyle/>
                    <a:p>
                      <a:pPr marL="0" marR="0" algn="l">
                        <a:lnSpc>
                          <a:spcPts val="1780"/>
                        </a:lnSpc>
                        <a:spcBef>
                          <a:spcPts val="1200"/>
                        </a:spcBef>
                        <a:spcAft>
                          <a:spcPts val="600"/>
                        </a:spcAft>
                      </a:pPr>
                      <a:r>
                        <a:rPr lang="en-US" sz="1200" dirty="0">
                          <a:effectLst/>
                        </a:rPr>
                        <a:t>Applied by the example application</a:t>
                      </a:r>
                      <a:endParaRPr lang="en-US" sz="1200" dirty="0">
                        <a:solidFill>
                          <a:srgbClr val="96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T="73152" anchor="ctr"/>
                </a:tc>
                <a:extLst>
                  <a:ext uri="{0D108BD9-81ED-4DB2-BD59-A6C34878D82A}">
                    <a16:rowId xmlns:a16="http://schemas.microsoft.com/office/drawing/2014/main" val="133369566"/>
                  </a:ext>
                </a:extLst>
              </a:tr>
              <a:tr h="292448">
                <a:tc>
                  <a:txBody>
                    <a:bodyPr/>
                    <a:lstStyle/>
                    <a:p>
                      <a:pPr marL="0" marR="0">
                        <a:lnSpc>
                          <a:spcPts val="1780"/>
                        </a:lnSpc>
                        <a:spcBef>
                          <a:spcPts val="600"/>
                        </a:spcBef>
                        <a:spcAft>
                          <a:spcPts val="0"/>
                        </a:spcAft>
                      </a:pPr>
                      <a:r>
                        <a:rPr lang="en-US" sz="1200" b="0">
                          <a:effectLst/>
                        </a:rPr>
                        <a:t>client class</a:t>
                      </a:r>
                      <a:endParaRPr lang="en-US" sz="1200" b="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T="73152" anchor="ctr"/>
                </a:tc>
                <a:tc>
                  <a:txBody>
                    <a:bodyPr/>
                    <a:lstStyle/>
                    <a:p>
                      <a:pPr marL="0" marR="0">
                        <a:lnSpc>
                          <a:spcPts val="1780"/>
                        </a:lnSpc>
                        <a:spcBef>
                          <a:spcPts val="600"/>
                        </a:spcBef>
                        <a:spcAft>
                          <a:spcPts val="0"/>
                        </a:spcAft>
                      </a:pPr>
                      <a:r>
                        <a:rPr lang="en-US" sz="1200">
                          <a:effectLst/>
                        </a:rPr>
                        <a:t>main</a:t>
                      </a:r>
                      <a:endParaRPr lang="en-US" sz="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T="73152" anchor="ctr"/>
                </a:tc>
                <a:extLst>
                  <a:ext uri="{0D108BD9-81ED-4DB2-BD59-A6C34878D82A}">
                    <a16:rowId xmlns:a16="http://schemas.microsoft.com/office/drawing/2014/main" val="216232262"/>
                  </a:ext>
                </a:extLst>
              </a:tr>
              <a:tr h="294982">
                <a:tc>
                  <a:txBody>
                    <a:bodyPr/>
                    <a:lstStyle/>
                    <a:p>
                      <a:pPr marL="0" marR="0">
                        <a:lnSpc>
                          <a:spcPts val="1780"/>
                        </a:lnSpc>
                        <a:spcBef>
                          <a:spcPts val="600"/>
                        </a:spcBef>
                        <a:spcAft>
                          <a:spcPts val="0"/>
                        </a:spcAft>
                      </a:pPr>
                      <a:r>
                        <a:rPr lang="en-US" sz="1200" b="0" dirty="0">
                          <a:effectLst/>
                        </a:rPr>
                        <a:t>superclass </a:t>
                      </a:r>
                      <a:r>
                        <a:rPr lang="en-US" sz="1200" b="1" i="0" u="none" strike="noStrike" dirty="0" err="1">
                          <a:effectLst/>
                          <a:latin typeface="Courier New" panose="02070309020205020404" pitchFamily="49" charset="0"/>
                          <a:cs typeface="Courier New" panose="02070309020205020404" pitchFamily="49" charset="0"/>
                        </a:rPr>
                        <a:t>AlgorithmOutline</a:t>
                      </a:r>
                      <a:endParaRPr lang="en-US" sz="1200" b="1" i="0" dirty="0">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endParaRPr>
                    </a:p>
                  </a:txBody>
                  <a:tcPr marT="73152" anchor="ctr"/>
                </a:tc>
                <a:tc>
                  <a:txBody>
                    <a:bodyPr/>
                    <a:lstStyle/>
                    <a:p>
                      <a:pPr marL="0" marR="0">
                        <a:lnSpc>
                          <a:spcPts val="1780"/>
                        </a:lnSpc>
                        <a:spcBef>
                          <a:spcPts val="600"/>
                        </a:spcBef>
                        <a:spcAft>
                          <a:spcPts val="0"/>
                        </a:spcAft>
                      </a:pPr>
                      <a:r>
                        <a:rPr lang="en-US" sz="1200" dirty="0">
                          <a:effectLst/>
                        </a:rPr>
                        <a:t>superclass </a:t>
                      </a:r>
                      <a:r>
                        <a:rPr lang="en-US" sz="1200" b="1" i="0" u="none" strike="noStrike" dirty="0">
                          <a:effectLst/>
                          <a:latin typeface="Courier New" panose="02070309020205020404" pitchFamily="49" charset="0"/>
                          <a:cs typeface="Courier New" panose="02070309020205020404" pitchFamily="49" charset="0"/>
                        </a:rPr>
                        <a:t>GameReport</a:t>
                      </a:r>
                      <a:endParaRPr lang="en-US" sz="1200" b="1" i="0" dirty="0">
                        <a:solidFill>
                          <a:srgbClr val="000000"/>
                        </a:solidFill>
                        <a:effectLst/>
                        <a:latin typeface="Courier New" panose="02070309020205020404" pitchFamily="49" charset="0"/>
                        <a:ea typeface="+mn-ea"/>
                        <a:cs typeface="Courier New" panose="02070309020205020404" pitchFamily="49" charset="0"/>
                      </a:endParaRPr>
                    </a:p>
                  </a:txBody>
                  <a:tcPr marT="73152" anchor="ctr"/>
                </a:tc>
                <a:extLst>
                  <a:ext uri="{0D108BD9-81ED-4DB2-BD59-A6C34878D82A}">
                    <a16:rowId xmlns:a16="http://schemas.microsoft.com/office/drawing/2014/main" val="1007831520"/>
                  </a:ext>
                </a:extLst>
              </a:tr>
              <a:tr h="459278">
                <a:tc>
                  <a:txBody>
                    <a:bodyPr/>
                    <a:lstStyle/>
                    <a:p>
                      <a:pPr marL="0" marR="0">
                        <a:lnSpc>
                          <a:spcPts val="1780"/>
                        </a:lnSpc>
                        <a:spcBef>
                          <a:spcPts val="600"/>
                        </a:spcBef>
                        <a:spcAft>
                          <a:spcPts val="0"/>
                        </a:spcAft>
                      </a:pPr>
                      <a:r>
                        <a:rPr lang="en-US" sz="1200" b="0" dirty="0">
                          <a:effectLst/>
                        </a:rPr>
                        <a:t>subclass </a:t>
                      </a:r>
                      <a:r>
                        <a:rPr lang="en-US" sz="1200" b="1" i="0" u="none" strike="noStrike" kern="1200" dirty="0" err="1">
                          <a:solidFill>
                            <a:schemeClr val="lt1"/>
                          </a:solidFill>
                          <a:effectLst/>
                          <a:latin typeface="Courier New" panose="02070309020205020404" pitchFamily="49" charset="0"/>
                          <a:ea typeface="+mn-ea"/>
                          <a:cs typeface="Courier New" panose="02070309020205020404" pitchFamily="49" charset="0"/>
                        </a:rPr>
                        <a:t>ConcreteAlgorithm</a:t>
                      </a:r>
                      <a:endParaRPr lang="en-US" sz="1200" b="1" i="0" u="none" strike="noStrike" kern="1200" dirty="0">
                        <a:solidFill>
                          <a:schemeClr val="lt1"/>
                        </a:solidFill>
                        <a:effectLst/>
                        <a:latin typeface="Courier New" panose="02070309020205020404" pitchFamily="49" charset="0"/>
                        <a:ea typeface="+mn-ea"/>
                        <a:cs typeface="Courier New" panose="02070309020205020404" pitchFamily="49" charset="0"/>
                      </a:endParaRPr>
                    </a:p>
                  </a:txBody>
                  <a:tcPr marT="73152" anchor="ctr"/>
                </a:tc>
                <a:tc>
                  <a:txBody>
                    <a:bodyPr/>
                    <a:lstStyle/>
                    <a:p>
                      <a:pPr marL="0" marR="0">
                        <a:lnSpc>
                          <a:spcPts val="1780"/>
                        </a:lnSpc>
                        <a:spcBef>
                          <a:spcPts val="600"/>
                        </a:spcBef>
                        <a:spcAft>
                          <a:spcPts val="0"/>
                        </a:spcAft>
                      </a:pPr>
                      <a:r>
                        <a:rPr lang="en-US" sz="1200" dirty="0">
                          <a:effectLst/>
                        </a:rPr>
                        <a:t>subclasses </a:t>
                      </a:r>
                      <a:r>
                        <a:rPr lang="en-US" sz="1200" b="1" i="0" u="none" strike="noStrike" kern="1200" dirty="0">
                          <a:solidFill>
                            <a:schemeClr val="dk1"/>
                          </a:solidFill>
                          <a:effectLst/>
                          <a:latin typeface="Courier New" panose="02070309020205020404" pitchFamily="49" charset="0"/>
                          <a:ea typeface="+mn-ea"/>
                          <a:cs typeface="Courier New" panose="02070309020205020404" pitchFamily="49" charset="0"/>
                        </a:rPr>
                        <a:t>VolleyballReport</a:t>
                      </a:r>
                      <a:r>
                        <a:rPr lang="en-US" sz="1200" dirty="0">
                          <a:effectLst/>
                        </a:rPr>
                        <a:t> and </a:t>
                      </a:r>
                      <a:r>
                        <a:rPr lang="en-US" sz="1200" b="1" i="0" u="none" strike="noStrike" kern="1200" dirty="0">
                          <a:solidFill>
                            <a:schemeClr val="dk1"/>
                          </a:solidFill>
                          <a:effectLst/>
                          <a:latin typeface="Courier New" panose="02070309020205020404" pitchFamily="49" charset="0"/>
                          <a:ea typeface="+mn-ea"/>
                          <a:cs typeface="Courier New" panose="02070309020205020404" pitchFamily="49" charset="0"/>
                        </a:rPr>
                        <a:t>BaseballReport</a:t>
                      </a:r>
                    </a:p>
                  </a:txBody>
                  <a:tcPr marT="73152" anchor="ctr"/>
                </a:tc>
                <a:extLst>
                  <a:ext uri="{0D108BD9-81ED-4DB2-BD59-A6C34878D82A}">
                    <a16:rowId xmlns:a16="http://schemas.microsoft.com/office/drawing/2014/main" val="3456677658"/>
                  </a:ext>
                </a:extLst>
              </a:tr>
              <a:tr h="294982">
                <a:tc>
                  <a:txBody>
                    <a:bodyPr/>
                    <a:lstStyle/>
                    <a:p>
                      <a:pPr marL="0" marR="0">
                        <a:lnSpc>
                          <a:spcPts val="1780"/>
                        </a:lnSpc>
                        <a:spcBef>
                          <a:spcPts val="600"/>
                        </a:spcBef>
                        <a:spcAft>
                          <a:spcPts val="0"/>
                        </a:spcAft>
                      </a:pPr>
                      <a:r>
                        <a:rPr lang="en-US" sz="1200" b="1" i="0" u="none" strike="noStrike" kern="1200" dirty="0" err="1">
                          <a:solidFill>
                            <a:schemeClr val="lt1"/>
                          </a:solidFill>
                          <a:effectLst/>
                          <a:latin typeface="Courier New" panose="02070309020205020404" pitchFamily="49" charset="0"/>
                          <a:ea typeface="+mn-ea"/>
                          <a:cs typeface="Courier New" panose="02070309020205020404" pitchFamily="49" charset="0"/>
                        </a:rPr>
                        <a:t>template_method</a:t>
                      </a:r>
                      <a:r>
                        <a:rPr lang="en-US" sz="1200" b="1" i="0" u="none" strike="noStrike" kern="1200" dirty="0">
                          <a:solidFill>
                            <a:schemeClr val="lt1"/>
                          </a:solidFill>
                          <a:effectLst/>
                          <a:latin typeface="Courier New" panose="02070309020205020404" pitchFamily="49" charset="0"/>
                          <a:ea typeface="+mn-ea"/>
                          <a:cs typeface="Courier New" panose="02070309020205020404" pitchFamily="49" charset="0"/>
                        </a:rPr>
                        <a:t>()</a:t>
                      </a:r>
                    </a:p>
                  </a:txBody>
                  <a:tcPr marT="73152" anchor="ctr"/>
                </a:tc>
                <a:tc>
                  <a:txBody>
                    <a:bodyPr/>
                    <a:lstStyle/>
                    <a:p>
                      <a:pPr marL="0" marR="0">
                        <a:lnSpc>
                          <a:spcPts val="1780"/>
                        </a:lnSpc>
                        <a:spcBef>
                          <a:spcPts val="600"/>
                        </a:spcBef>
                        <a:spcAft>
                          <a:spcPts val="0"/>
                        </a:spcAft>
                      </a:pPr>
                      <a:r>
                        <a:rPr lang="en-US" sz="1200" b="1" i="0" u="none" strike="noStrike" kern="1200" dirty="0">
                          <a:solidFill>
                            <a:schemeClr val="dk1"/>
                          </a:solidFill>
                          <a:effectLst/>
                          <a:latin typeface="Courier New" panose="02070309020205020404" pitchFamily="49" charset="0"/>
                          <a:ea typeface="+mn-ea"/>
                          <a:cs typeface="Courier New" panose="02070309020205020404" pitchFamily="49" charset="0"/>
                        </a:rPr>
                        <a:t>generate_report()</a:t>
                      </a:r>
                    </a:p>
                  </a:txBody>
                  <a:tcPr marT="73152" anchor="ctr"/>
                </a:tc>
                <a:extLst>
                  <a:ext uri="{0D108BD9-81ED-4DB2-BD59-A6C34878D82A}">
                    <a16:rowId xmlns:a16="http://schemas.microsoft.com/office/drawing/2014/main" val="1498098400"/>
                  </a:ext>
                </a:extLst>
              </a:tr>
              <a:tr h="459278">
                <a:tc>
                  <a:txBody>
                    <a:bodyPr/>
                    <a:lstStyle/>
                    <a:p>
                      <a:pPr marL="0" marR="0">
                        <a:lnSpc>
                          <a:spcPts val="1780"/>
                        </a:lnSpc>
                        <a:spcBef>
                          <a:spcPts val="600"/>
                        </a:spcBef>
                        <a:spcAft>
                          <a:spcPts val="0"/>
                        </a:spcAft>
                      </a:pPr>
                      <a:r>
                        <a:rPr lang="en-US" sz="1200" b="0">
                          <a:effectLst/>
                        </a:rPr>
                        <a:t>common steps</a:t>
                      </a:r>
                      <a:endParaRPr lang="en-US" sz="1200" b="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T="73152" anchor="ctr"/>
                </a:tc>
                <a:tc>
                  <a:txBody>
                    <a:bodyPr/>
                    <a:lstStyle/>
                    <a:p>
                      <a:pPr marL="0" marR="0">
                        <a:lnSpc>
                          <a:spcPts val="1780"/>
                        </a:lnSpc>
                        <a:spcBef>
                          <a:spcPts val="600"/>
                        </a:spcBef>
                        <a:spcAft>
                          <a:spcPts val="0"/>
                        </a:spcAft>
                      </a:pPr>
                      <a:r>
                        <a:rPr lang="en-US" sz="1200" b="1" i="0" u="none" strike="noStrike" kern="1200" dirty="0">
                          <a:solidFill>
                            <a:schemeClr val="dk1"/>
                          </a:solidFill>
                          <a:effectLst/>
                          <a:latin typeface="Courier New" panose="02070309020205020404" pitchFamily="49" charset="0"/>
                          <a:ea typeface="+mn-ea"/>
                          <a:cs typeface="Courier New" panose="02070309020205020404" pitchFamily="49" charset="0"/>
                        </a:rPr>
                        <a:t>print_header() </a:t>
                      </a:r>
                      <a:r>
                        <a:rPr lang="en-US" sz="1200" dirty="0">
                          <a:effectLst/>
                        </a:rPr>
                        <a:t>and </a:t>
                      </a:r>
                      <a:r>
                        <a:rPr lang="en-US" sz="1200" b="1" i="0" u="none" strike="noStrike" kern="1200" dirty="0">
                          <a:solidFill>
                            <a:schemeClr val="dk1"/>
                          </a:solidFill>
                          <a:effectLst/>
                          <a:latin typeface="Courier New" panose="02070309020205020404" pitchFamily="49" charset="0"/>
                          <a:ea typeface="+mn-ea"/>
                          <a:cs typeface="Courier New" panose="02070309020205020404" pitchFamily="49" charset="0"/>
                        </a:rPr>
                        <a:t>print_footer()</a:t>
                      </a:r>
                    </a:p>
                  </a:txBody>
                  <a:tcPr marT="73152" anchor="ctr"/>
                </a:tc>
                <a:extLst>
                  <a:ext uri="{0D108BD9-81ED-4DB2-BD59-A6C34878D82A}">
                    <a16:rowId xmlns:a16="http://schemas.microsoft.com/office/drawing/2014/main" val="3595745620"/>
                  </a:ext>
                </a:extLst>
              </a:tr>
              <a:tr h="716431">
                <a:tc>
                  <a:txBody>
                    <a:bodyPr/>
                    <a:lstStyle/>
                    <a:p>
                      <a:pPr marL="0" marR="0">
                        <a:lnSpc>
                          <a:spcPts val="1780"/>
                        </a:lnSpc>
                        <a:spcBef>
                          <a:spcPts val="600"/>
                        </a:spcBef>
                        <a:spcAft>
                          <a:spcPts val="0"/>
                        </a:spcAft>
                      </a:pPr>
                      <a:r>
                        <a:rPr lang="en-US" sz="1200" b="0" dirty="0">
                          <a:effectLst/>
                        </a:rPr>
                        <a:t>varying steps</a:t>
                      </a:r>
                      <a:endParaRPr lang="en-US" sz="1200" b="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T="73152" anchor="ctr"/>
                </a:tc>
                <a:tc>
                  <a:txBody>
                    <a:bodyPr/>
                    <a:lstStyle/>
                    <a:p>
                      <a:pPr marL="0" marR="0">
                        <a:lnSpc>
                          <a:spcPts val="1780"/>
                        </a:lnSpc>
                        <a:spcBef>
                          <a:spcPts val="600"/>
                        </a:spcBef>
                        <a:spcAft>
                          <a:spcPts val="0"/>
                        </a:spcAft>
                      </a:pPr>
                      <a:r>
                        <a:rPr lang="en-US" sz="1200" b="1" i="0" u="none" strike="noStrike" dirty="0">
                          <a:effectLst/>
                          <a:latin typeface="Courier New" panose="02070309020205020404" pitchFamily="49" charset="0"/>
                          <a:cs typeface="Courier New" panose="02070309020205020404" pitchFamily="49" charset="0"/>
                        </a:rPr>
                        <a:t>acquire_data()</a:t>
                      </a:r>
                      <a:r>
                        <a:rPr lang="en-US" sz="1200" dirty="0">
                          <a:effectLst/>
                        </a:rPr>
                        <a:t>, </a:t>
                      </a:r>
                      <a:r>
                        <a:rPr lang="en-US" sz="1200" b="1" i="0" u="none" strike="noStrike" kern="1200" dirty="0">
                          <a:solidFill>
                            <a:schemeClr val="dk1"/>
                          </a:solidFill>
                          <a:effectLst/>
                          <a:latin typeface="Courier New" panose="02070309020205020404" pitchFamily="49" charset="0"/>
                          <a:ea typeface="+mn-ea"/>
                          <a:cs typeface="Courier New" panose="02070309020205020404" pitchFamily="49" charset="0"/>
                        </a:rPr>
                        <a:t>analyze_data()</a:t>
                      </a:r>
                      <a:r>
                        <a:rPr lang="en-US" sz="1200" dirty="0">
                          <a:effectLst/>
                        </a:rPr>
                        <a:t>, and </a:t>
                      </a:r>
                      <a:r>
                        <a:rPr lang="en-US" sz="1200" b="1" i="0" u="none" strike="noStrike" kern="1200" dirty="0">
                          <a:solidFill>
                            <a:schemeClr val="dk1"/>
                          </a:solidFill>
                          <a:effectLst/>
                          <a:latin typeface="Courier New" panose="02070309020205020404" pitchFamily="49" charset="0"/>
                          <a:ea typeface="+mn-ea"/>
                          <a:cs typeface="Courier New" panose="02070309020205020404" pitchFamily="49" charset="0"/>
                        </a:rPr>
                        <a:t>print_report()</a:t>
                      </a:r>
                    </a:p>
                  </a:txBody>
                  <a:tcPr marT="73152" anchor="ctr"/>
                </a:tc>
                <a:extLst>
                  <a:ext uri="{0D108BD9-81ED-4DB2-BD59-A6C34878D82A}">
                    <a16:rowId xmlns:a16="http://schemas.microsoft.com/office/drawing/2014/main" val="3713792983"/>
                  </a:ext>
                </a:extLst>
              </a:tr>
            </a:tbl>
          </a:graphicData>
        </a:graphic>
      </p:graphicFrame>
    </p:spTree>
    <p:extLst>
      <p:ext uri="{BB962C8B-B14F-4D97-AF65-F5344CB8AC3E}">
        <p14:creationId xmlns:p14="http://schemas.microsoft.com/office/powerpoint/2010/main" val="17766243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679B3-FEC0-26A3-1439-921FBFE68069}"/>
              </a:ext>
            </a:extLst>
          </p:cNvPr>
          <p:cNvSpPr>
            <a:spLocks noGrp="1"/>
          </p:cNvSpPr>
          <p:nvPr>
            <p:ph type="title"/>
          </p:nvPr>
        </p:nvSpPr>
        <p:spPr/>
        <p:txBody>
          <a:bodyPr/>
          <a:lstStyle/>
          <a:p>
            <a:r>
              <a:rPr lang="en-US" dirty="0"/>
              <a:t>Break</a:t>
            </a:r>
          </a:p>
        </p:txBody>
      </p:sp>
      <p:sp>
        <p:nvSpPr>
          <p:cNvPr id="3" name="Content Placeholder 2">
            <a:extLst>
              <a:ext uri="{FF2B5EF4-FFF2-40B4-BE49-F238E27FC236}">
                <a16:creationId xmlns:a16="http://schemas.microsoft.com/office/drawing/2014/main" id="{5D25BD98-BB88-A06D-1F58-647C10F4BE77}"/>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5312DAD6-027B-95F8-E72E-D7FD2B01912E}"/>
              </a:ext>
            </a:extLst>
          </p:cNvPr>
          <p:cNvSpPr>
            <a:spLocks noGrp="1"/>
          </p:cNvSpPr>
          <p:nvPr>
            <p:ph type="sldNum" sz="quarter" idx="12"/>
          </p:nvPr>
        </p:nvSpPr>
        <p:spPr/>
        <p:txBody>
          <a:bodyPr/>
          <a:lstStyle/>
          <a:p>
            <a:fld id="{6C575094-CFE5-6845-BA77-358456EEE977}" type="slidenum">
              <a:rPr lang="en-US" altLang="x-none" smtClean="0"/>
              <a:pPr/>
              <a:t>26</a:t>
            </a:fld>
            <a:endParaRPr lang="en-US" altLang="x-none"/>
          </a:p>
        </p:txBody>
      </p:sp>
    </p:spTree>
    <p:extLst>
      <p:ext uri="{BB962C8B-B14F-4D97-AF65-F5344CB8AC3E}">
        <p14:creationId xmlns:p14="http://schemas.microsoft.com/office/powerpoint/2010/main" val="15059550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E82B3-6C78-4FFB-128D-EF48F2B381D0}"/>
              </a:ext>
            </a:extLst>
          </p:cNvPr>
          <p:cNvSpPr>
            <a:spLocks noGrp="1"/>
          </p:cNvSpPr>
          <p:nvPr>
            <p:ph type="title"/>
          </p:nvPr>
        </p:nvSpPr>
        <p:spPr/>
        <p:txBody>
          <a:bodyPr/>
          <a:lstStyle/>
          <a:p>
            <a:r>
              <a:rPr lang="en-US" dirty="0"/>
              <a:t>The Strategy Design Pattern</a:t>
            </a:r>
          </a:p>
        </p:txBody>
      </p:sp>
      <p:sp>
        <p:nvSpPr>
          <p:cNvPr id="3" name="Content Placeholder 2">
            <a:extLst>
              <a:ext uri="{FF2B5EF4-FFF2-40B4-BE49-F238E27FC236}">
                <a16:creationId xmlns:a16="http://schemas.microsoft.com/office/drawing/2014/main" id="{DE7AE4DC-2116-9337-3A4C-41F97A023BA7}"/>
              </a:ext>
            </a:extLst>
          </p:cNvPr>
          <p:cNvSpPr>
            <a:spLocks noGrp="1"/>
          </p:cNvSpPr>
          <p:nvPr>
            <p:ph idx="1"/>
          </p:nvPr>
        </p:nvSpPr>
        <p:spPr/>
        <p:txBody>
          <a:bodyPr/>
          <a:lstStyle/>
          <a:p>
            <a:r>
              <a:rPr lang="en-US" dirty="0"/>
              <a:t>The Strategy Design Pattern provides a model for a software architecture problem that involves a </a:t>
            </a:r>
            <a:r>
              <a:rPr lang="en-US" u="sng" dirty="0"/>
              <a:t>family of algorithms</a:t>
            </a:r>
            <a:r>
              <a:rPr lang="en-US" dirty="0"/>
              <a:t>, or several </a:t>
            </a:r>
            <a:r>
              <a:rPr lang="en-US" u="sng" dirty="0"/>
              <a:t>variants of an algorithm</a:t>
            </a:r>
            <a:r>
              <a:rPr lang="en-US" dirty="0"/>
              <a:t>, that need to be </a:t>
            </a:r>
            <a:r>
              <a:rPr lang="en-US" u="sng" dirty="0"/>
              <a:t>interchangeable</a:t>
            </a:r>
            <a:r>
              <a:rPr lang="en-US" dirty="0"/>
              <a:t> at run time.</a:t>
            </a:r>
          </a:p>
          <a:p>
            <a:pPr lvl="4"/>
            <a:endParaRPr lang="en-US" dirty="0"/>
          </a:p>
          <a:p>
            <a:r>
              <a:rPr lang="en-US" dirty="0"/>
              <a:t>A model for a solution that </a:t>
            </a:r>
            <a:r>
              <a:rPr lang="en-US" u="sng" dirty="0"/>
              <a:t>encapsulates</a:t>
            </a:r>
            <a:r>
              <a:rPr lang="en-US" dirty="0"/>
              <a:t> each algorithm or algorithm variant, reduces code duplication, and allows us to </a:t>
            </a:r>
            <a:r>
              <a:rPr lang="en-US" u="sng" dirty="0"/>
              <a:t>modify the algorithms independently</a:t>
            </a:r>
            <a:r>
              <a:rPr lang="en-US" dirty="0"/>
              <a:t>.</a:t>
            </a:r>
          </a:p>
          <a:p>
            <a:pPr lvl="1"/>
            <a:r>
              <a:rPr lang="en-US" u="sng" dirty="0"/>
              <a:t>Choose at run time</a:t>
            </a:r>
            <a:r>
              <a:rPr lang="en-US" dirty="0"/>
              <a:t> which algorithm to use.</a:t>
            </a:r>
          </a:p>
        </p:txBody>
      </p:sp>
      <p:sp>
        <p:nvSpPr>
          <p:cNvPr id="4" name="Slide Number Placeholder 3">
            <a:extLst>
              <a:ext uri="{FF2B5EF4-FFF2-40B4-BE49-F238E27FC236}">
                <a16:creationId xmlns:a16="http://schemas.microsoft.com/office/drawing/2014/main" id="{D488E076-A486-AA84-CD56-90E068D09DB5}"/>
              </a:ext>
            </a:extLst>
          </p:cNvPr>
          <p:cNvSpPr>
            <a:spLocks noGrp="1"/>
          </p:cNvSpPr>
          <p:nvPr>
            <p:ph type="sldNum" sz="quarter" idx="12"/>
          </p:nvPr>
        </p:nvSpPr>
        <p:spPr/>
        <p:txBody>
          <a:bodyPr/>
          <a:lstStyle/>
          <a:p>
            <a:fld id="{6C575094-CFE5-6845-BA77-358456EEE977}" type="slidenum">
              <a:rPr lang="en-US" altLang="x-none" smtClean="0"/>
              <a:pPr/>
              <a:t>27</a:t>
            </a:fld>
            <a:endParaRPr lang="en-US" altLang="x-none"/>
          </a:p>
        </p:txBody>
      </p:sp>
    </p:spTree>
    <p:extLst>
      <p:ext uri="{BB962C8B-B14F-4D97-AF65-F5344CB8AC3E}">
        <p14:creationId xmlns:p14="http://schemas.microsoft.com/office/powerpoint/2010/main" val="26453384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75457-69A1-E1E7-8E3D-5AF0B1BE4545}"/>
              </a:ext>
            </a:extLst>
          </p:cNvPr>
          <p:cNvSpPr>
            <a:spLocks noGrp="1"/>
          </p:cNvSpPr>
          <p:nvPr>
            <p:ph type="title"/>
          </p:nvPr>
        </p:nvSpPr>
        <p:spPr/>
        <p:txBody>
          <a:bodyPr/>
          <a:lstStyle/>
          <a:p>
            <a:r>
              <a:rPr lang="en-US" dirty="0"/>
              <a:t>Hardcoding</a:t>
            </a:r>
          </a:p>
        </p:txBody>
      </p:sp>
      <p:sp>
        <p:nvSpPr>
          <p:cNvPr id="4" name="Slide Number Placeholder 3">
            <a:extLst>
              <a:ext uri="{FF2B5EF4-FFF2-40B4-BE49-F238E27FC236}">
                <a16:creationId xmlns:a16="http://schemas.microsoft.com/office/drawing/2014/main" id="{AA8B7907-F847-4826-D075-2B718CD34804}"/>
              </a:ext>
            </a:extLst>
          </p:cNvPr>
          <p:cNvSpPr>
            <a:spLocks noGrp="1"/>
          </p:cNvSpPr>
          <p:nvPr>
            <p:ph type="sldNum" sz="quarter" idx="12"/>
          </p:nvPr>
        </p:nvSpPr>
        <p:spPr/>
        <p:txBody>
          <a:bodyPr/>
          <a:lstStyle/>
          <a:p>
            <a:fld id="{6C575094-CFE5-6845-BA77-358456EEE977}" type="slidenum">
              <a:rPr lang="en-US" altLang="x-none" smtClean="0"/>
              <a:pPr/>
              <a:t>28</a:t>
            </a:fld>
            <a:endParaRPr lang="en-US" altLang="x-none"/>
          </a:p>
        </p:txBody>
      </p:sp>
      <p:sp>
        <p:nvSpPr>
          <p:cNvPr id="5" name="TextBox 4">
            <a:extLst>
              <a:ext uri="{FF2B5EF4-FFF2-40B4-BE49-F238E27FC236}">
                <a16:creationId xmlns:a16="http://schemas.microsoft.com/office/drawing/2014/main" id="{199BAB41-6F9C-D0B0-B9A8-80611D6CEDA2}"/>
              </a:ext>
            </a:extLst>
          </p:cNvPr>
          <p:cNvSpPr txBox="1"/>
          <p:nvPr/>
        </p:nvSpPr>
        <p:spPr>
          <a:xfrm>
            <a:off x="794423" y="1451535"/>
            <a:ext cx="7555153" cy="3954929"/>
          </a:xfrm>
          <a:prstGeom prst="rect">
            <a:avLst/>
          </a:prstGeom>
          <a:solidFill>
            <a:srgbClr val="FEE698">
              <a:alpha val="50000"/>
            </a:srgbClr>
          </a:solidFill>
          <a:ln w="28575">
            <a:solidFill>
              <a:srgbClr val="E1A90D"/>
            </a:solidFill>
          </a:ln>
        </p:spPr>
        <p:txBody>
          <a:bodyPr wrap="square" rtlCol="0">
            <a:spAutoFit/>
          </a:bodyPr>
          <a:lstStyle/>
          <a:p>
            <a:pPr algn="ctr"/>
            <a:r>
              <a:rPr lang="en-US" sz="1800" b="1" dirty="0">
                <a:solidFill>
                  <a:srgbClr val="960000"/>
                </a:solidFill>
                <a:effectLst/>
                <a:latin typeface="+mj-lt"/>
                <a:ea typeface="Times New Roman" panose="02020603050405020304" pitchFamily="18" charset="0"/>
                <a:cs typeface="Times New Roman" panose="02020603050405020304" pitchFamily="18" charset="0"/>
              </a:rPr>
              <a:t>Hardcoding vs. Runtime Flexibility</a:t>
            </a:r>
          </a:p>
          <a:p>
            <a:endParaRPr lang="en-US" sz="800" dirty="0">
              <a:latin typeface="+mj-lt"/>
            </a:endParaRPr>
          </a:p>
          <a:p>
            <a:pPr marL="6350" marR="228600">
              <a:spcBef>
                <a:spcPts val="0"/>
              </a:spcBef>
              <a:spcAft>
                <a:spcPts val="600"/>
              </a:spcAft>
              <a:tabLst>
                <a:tab pos="2286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“Hardcoding” refers to the code we’ve written it in the source file. When we hardcode, we make decisions when we write the code about how the program will behave at run time. Once we’ve hardcoded, we can’t make changes to the program’s behavior without modifying the code. This may also require extensive retesting and rewriting documentation</a:t>
            </a:r>
            <a:r>
              <a:rPr lang="en-US" sz="2000" kern="100" dirty="0">
                <a:latin typeface="Calibri" panose="020F0502020204030204" pitchFamily="34" charset="0"/>
                <a:ea typeface="Calibri" panose="020F0502020204030204" pitchFamily="34" charset="0"/>
                <a:cs typeface="Times New Roman" panose="02020603050405020304" pitchFamily="18" charset="0"/>
              </a:rPr>
              <a:t>.</a:t>
            </a:r>
            <a:endParaRPr lang="en-US" sz="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marL="6350" marR="228600">
              <a:spcBef>
                <a:spcPts val="0"/>
              </a:spcBef>
              <a:spcAft>
                <a:spcPts val="600"/>
              </a:spcAft>
              <a:tabLst>
                <a:tab pos="2286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Many of the design patterns provide models for software architectures that have runtime flexibility so that the application can make behavior decisions when it’s running. For example, the Strategy Design Pattern enables an application to choose which algorithm to use based on a logical decision. Our testing and documentation should cover all the algorithms before we deploy the application. A well-designed architecture can also minimize code changes if we later add new algorithms or modify existing ones</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1966950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5A467-AF8C-40A1-046F-956537989A74}"/>
              </a:ext>
            </a:extLst>
          </p:cNvPr>
          <p:cNvSpPr>
            <a:spLocks noGrp="1"/>
          </p:cNvSpPr>
          <p:nvPr>
            <p:ph type="title"/>
          </p:nvPr>
        </p:nvSpPr>
        <p:spPr/>
        <p:txBody>
          <a:bodyPr/>
          <a:lstStyle/>
          <a:p>
            <a:r>
              <a:rPr lang="en-US" dirty="0"/>
              <a:t>Three Sports</a:t>
            </a:r>
          </a:p>
        </p:txBody>
      </p:sp>
      <p:sp>
        <p:nvSpPr>
          <p:cNvPr id="3" name="Content Placeholder 2">
            <a:extLst>
              <a:ext uri="{FF2B5EF4-FFF2-40B4-BE49-F238E27FC236}">
                <a16:creationId xmlns:a16="http://schemas.microsoft.com/office/drawing/2014/main" id="{5D64F392-1398-E9D4-890B-3B66F219F445}"/>
              </a:ext>
            </a:extLst>
          </p:cNvPr>
          <p:cNvSpPr>
            <a:spLocks noGrp="1"/>
          </p:cNvSpPr>
          <p:nvPr>
            <p:ph idx="1"/>
          </p:nvPr>
        </p:nvSpPr>
        <p:spPr/>
        <p:txBody>
          <a:bodyPr/>
          <a:lstStyle/>
          <a:p>
            <a:r>
              <a:rPr lang="en-US" dirty="0"/>
              <a:t>An application involves three sports: </a:t>
            </a:r>
            <a:br>
              <a:rPr lang="en-US" dirty="0"/>
            </a:br>
            <a:r>
              <a:rPr lang="en-US" dirty="0"/>
              <a:t>baseball, football, and volleyball.</a:t>
            </a:r>
          </a:p>
          <a:p>
            <a:pPr lvl="4"/>
            <a:endParaRPr lang="en-US" dirty="0"/>
          </a:p>
          <a:p>
            <a:r>
              <a:rPr lang="en-US" dirty="0"/>
              <a:t>For each sport, we need to execute </a:t>
            </a:r>
            <a:br>
              <a:rPr lang="en-US" dirty="0"/>
            </a:br>
            <a:r>
              <a:rPr lang="en-US" dirty="0"/>
              <a:t>an </a:t>
            </a:r>
            <a:r>
              <a:rPr lang="en-US" u="sng" dirty="0"/>
              <a:t>algorithm to recruit players</a:t>
            </a:r>
            <a:r>
              <a:rPr lang="en-US" dirty="0"/>
              <a:t> and </a:t>
            </a:r>
            <a:br>
              <a:rPr lang="en-US" dirty="0"/>
            </a:br>
            <a:r>
              <a:rPr lang="en-US" dirty="0"/>
              <a:t>an </a:t>
            </a:r>
            <a:r>
              <a:rPr lang="en-US" u="sng" dirty="0"/>
              <a:t>algorithm to reserve a venue</a:t>
            </a:r>
            <a:r>
              <a:rPr lang="en-US" dirty="0"/>
              <a:t>. </a:t>
            </a:r>
          </a:p>
        </p:txBody>
      </p:sp>
      <p:sp>
        <p:nvSpPr>
          <p:cNvPr id="4" name="Slide Number Placeholder 3">
            <a:extLst>
              <a:ext uri="{FF2B5EF4-FFF2-40B4-BE49-F238E27FC236}">
                <a16:creationId xmlns:a16="http://schemas.microsoft.com/office/drawing/2014/main" id="{465EE9E5-DD78-F85D-6F81-A063004BFC06}"/>
              </a:ext>
            </a:extLst>
          </p:cNvPr>
          <p:cNvSpPr>
            <a:spLocks noGrp="1"/>
          </p:cNvSpPr>
          <p:nvPr>
            <p:ph type="sldNum" sz="quarter" idx="12"/>
          </p:nvPr>
        </p:nvSpPr>
        <p:spPr/>
        <p:txBody>
          <a:bodyPr/>
          <a:lstStyle/>
          <a:p>
            <a:fld id="{6C575094-CFE5-6845-BA77-358456EEE977}" type="slidenum">
              <a:rPr lang="en-US" altLang="x-none" smtClean="0"/>
              <a:pPr/>
              <a:t>29</a:t>
            </a:fld>
            <a:endParaRPr lang="en-US" altLang="x-none"/>
          </a:p>
        </p:txBody>
      </p:sp>
    </p:spTree>
    <p:extLst>
      <p:ext uri="{BB962C8B-B14F-4D97-AF65-F5344CB8AC3E}">
        <p14:creationId xmlns:p14="http://schemas.microsoft.com/office/powerpoint/2010/main" val="35109222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E32184-8C49-2861-9AFB-0FCCFBB75AED}"/>
              </a:ext>
            </a:extLst>
          </p:cNvPr>
          <p:cNvSpPr>
            <a:spLocks noGrp="1"/>
          </p:cNvSpPr>
          <p:nvPr>
            <p:ph type="title"/>
          </p:nvPr>
        </p:nvSpPr>
        <p:spPr/>
        <p:txBody>
          <a:bodyPr/>
          <a:lstStyle/>
          <a:p>
            <a:r>
              <a:rPr lang="en-US" dirty="0"/>
              <a:t>Midterm Question 1</a:t>
            </a:r>
          </a:p>
        </p:txBody>
      </p:sp>
      <p:sp>
        <p:nvSpPr>
          <p:cNvPr id="3" name="Content Placeholder 2">
            <a:extLst>
              <a:ext uri="{FF2B5EF4-FFF2-40B4-BE49-F238E27FC236}">
                <a16:creationId xmlns:a16="http://schemas.microsoft.com/office/drawing/2014/main" id="{7D229AC0-0C30-3B7F-66C2-89BEA1F8F689}"/>
              </a:ext>
            </a:extLst>
          </p:cNvPr>
          <p:cNvSpPr>
            <a:spLocks noGrp="1"/>
          </p:cNvSpPr>
          <p:nvPr>
            <p:ph idx="1"/>
          </p:nvPr>
        </p:nvSpPr>
        <p:spPr>
          <a:xfrm>
            <a:off x="457200" y="1295400"/>
            <a:ext cx="8229600" cy="3139429"/>
          </a:xfrm>
        </p:spPr>
        <p:txBody>
          <a:bodyPr/>
          <a:lstStyle/>
          <a:p>
            <a:r>
              <a:rPr lang="en-US" dirty="0"/>
              <a:t>Recursive Greatest Common Divisor (GCD):</a:t>
            </a:r>
            <a:endParaRPr lang="en-US" i="0" u="none" strike="noStrike" dirty="0">
              <a:solidFill>
                <a:srgbClr val="2D3B45"/>
              </a:solidFill>
              <a:effectLst/>
              <a:latin typeface="Lato Extended"/>
            </a:endParaRPr>
          </a:p>
          <a:p>
            <a:pPr lvl="1"/>
            <a:endParaRPr lang="en-US" dirty="0">
              <a:solidFill>
                <a:srgbClr val="2D3B45"/>
              </a:solidFill>
              <a:latin typeface="Lato Extended"/>
            </a:endParaRPr>
          </a:p>
          <a:p>
            <a:pPr lvl="1"/>
            <a:endParaRPr lang="en-US" dirty="0">
              <a:solidFill>
                <a:srgbClr val="2D3B45"/>
              </a:solidFill>
              <a:latin typeface="Lato Extended"/>
            </a:endParaRPr>
          </a:p>
          <a:p>
            <a:pPr lvl="1"/>
            <a:endParaRPr lang="en-US" dirty="0">
              <a:solidFill>
                <a:srgbClr val="2D3B45"/>
              </a:solidFill>
              <a:latin typeface="Lato Extended"/>
            </a:endParaRPr>
          </a:p>
          <a:p>
            <a:pPr lvl="1"/>
            <a:r>
              <a:rPr lang="en-US" dirty="0">
                <a:solidFill>
                  <a:srgbClr val="2D3B45"/>
                </a:solidFill>
                <a:latin typeface="Lato Extended"/>
              </a:rPr>
              <a:t>What is the base case?  </a:t>
            </a:r>
            <a:endParaRPr lang="en-US" b="1" dirty="0">
              <a:solidFill>
                <a:srgbClr val="0432FF"/>
              </a:solidFill>
              <a:latin typeface="Courier New" panose="02070309020205020404" pitchFamily="49" charset="0"/>
              <a:cs typeface="Courier New" panose="02070309020205020404" pitchFamily="49" charset="0"/>
            </a:endParaRPr>
          </a:p>
          <a:p>
            <a:pPr lvl="1"/>
            <a:r>
              <a:rPr lang="en-US" dirty="0">
                <a:solidFill>
                  <a:srgbClr val="2D3B45"/>
                </a:solidFill>
                <a:latin typeface="Lato Extended"/>
              </a:rPr>
              <a:t>How does each recursive call approach the base case?</a:t>
            </a:r>
          </a:p>
        </p:txBody>
      </p:sp>
      <p:sp>
        <p:nvSpPr>
          <p:cNvPr id="4" name="Slide Number Placeholder 3">
            <a:extLst>
              <a:ext uri="{FF2B5EF4-FFF2-40B4-BE49-F238E27FC236}">
                <a16:creationId xmlns:a16="http://schemas.microsoft.com/office/drawing/2014/main" id="{98458446-FA2D-6C89-28A2-E4613E84BBF4}"/>
              </a:ext>
            </a:extLst>
          </p:cNvPr>
          <p:cNvSpPr>
            <a:spLocks noGrp="1"/>
          </p:cNvSpPr>
          <p:nvPr>
            <p:ph type="sldNum" sz="quarter" idx="12"/>
          </p:nvPr>
        </p:nvSpPr>
        <p:spPr/>
        <p:txBody>
          <a:bodyPr/>
          <a:lstStyle/>
          <a:p>
            <a:fld id="{6C575094-CFE5-6845-BA77-358456EEE977}" type="slidenum">
              <a:rPr lang="en-US" altLang="x-none" smtClean="0"/>
              <a:pPr/>
              <a:t>3</a:t>
            </a:fld>
            <a:endParaRPr lang="en-US" altLang="x-none"/>
          </a:p>
        </p:txBody>
      </p:sp>
      <p:sp>
        <p:nvSpPr>
          <p:cNvPr id="9" name="TextBox 8">
            <a:extLst>
              <a:ext uri="{FF2B5EF4-FFF2-40B4-BE49-F238E27FC236}">
                <a16:creationId xmlns:a16="http://schemas.microsoft.com/office/drawing/2014/main" id="{67B044BF-1D91-E070-34B7-1ACF702F535B}"/>
              </a:ext>
            </a:extLst>
          </p:cNvPr>
          <p:cNvSpPr txBox="1"/>
          <p:nvPr/>
        </p:nvSpPr>
        <p:spPr>
          <a:xfrm>
            <a:off x="3108976" y="1874537"/>
            <a:ext cx="4628190" cy="1077218"/>
          </a:xfrm>
          <a:prstGeom prst="rect">
            <a:avLst/>
          </a:prstGeom>
          <a:solidFill>
            <a:schemeClr val="bg1">
              <a:lumMod val="95000"/>
            </a:schemeClr>
          </a:solidFill>
          <a:ln>
            <a:solidFill>
              <a:schemeClr val="bg1">
                <a:lumMod val="65000"/>
              </a:schemeClr>
            </a:solidFill>
          </a:ln>
        </p:spPr>
        <p:txBody>
          <a:bodyPr wrap="none" rtlCol="0">
            <a:spAutoFit/>
          </a:bodyPr>
          <a:lstStyle/>
          <a:p>
            <a:r>
              <a:rPr lang="en-US" b="1" dirty="0">
                <a:latin typeface="Courier New" panose="02070309020205020404" pitchFamily="49" charset="0"/>
                <a:cs typeface="Courier New" panose="02070309020205020404" pitchFamily="49" charset="0"/>
              </a:rPr>
              <a:t>int </a:t>
            </a:r>
            <a:r>
              <a:rPr lang="en-US" b="1" dirty="0" err="1">
                <a:latin typeface="Courier New" panose="02070309020205020404" pitchFamily="49" charset="0"/>
                <a:cs typeface="Courier New" panose="02070309020205020404" pitchFamily="49" charset="0"/>
              </a:rPr>
              <a:t>gcd</a:t>
            </a:r>
            <a:r>
              <a:rPr lang="en-US" b="1" dirty="0">
                <a:latin typeface="Courier New" panose="02070309020205020404" pitchFamily="49" charset="0"/>
                <a:cs typeface="Courier New" panose="02070309020205020404" pitchFamily="49" charset="0"/>
              </a:rPr>
              <a:t>(int a, int b)</a:t>
            </a:r>
            <a:br>
              <a:rPr lang="en-US" b="1" dirty="0">
                <a:latin typeface="Courier New" panose="02070309020205020404" pitchFamily="49" charset="0"/>
                <a:cs typeface="Courier New" panose="02070309020205020404" pitchFamily="49" charset="0"/>
              </a:rPr>
            </a:br>
            <a:r>
              <a:rPr lang="en-US" b="1" dirty="0">
                <a:latin typeface="Courier New" panose="02070309020205020404" pitchFamily="49" charset="0"/>
                <a:cs typeface="Courier New" panose="02070309020205020404" pitchFamily="49" charset="0"/>
              </a:rPr>
              <a:t>{</a:t>
            </a:r>
            <a:br>
              <a:rPr lang="en-US" b="1" dirty="0">
                <a:latin typeface="Courier New" panose="02070309020205020404" pitchFamily="49" charset="0"/>
                <a:cs typeface="Courier New" panose="02070309020205020404" pitchFamily="49" charset="0"/>
              </a:rPr>
            </a:br>
            <a:r>
              <a:rPr lang="en-US" b="1" dirty="0">
                <a:latin typeface="Courier New" panose="02070309020205020404" pitchFamily="49" charset="0"/>
                <a:cs typeface="Courier New" panose="02070309020205020404" pitchFamily="49" charset="0"/>
              </a:rPr>
              <a:t>    return b == 0 ? a : </a:t>
            </a:r>
            <a:r>
              <a:rPr lang="en-US" b="1" dirty="0" err="1">
                <a:latin typeface="Courier New" panose="02070309020205020404" pitchFamily="49" charset="0"/>
                <a:cs typeface="Courier New" panose="02070309020205020404" pitchFamily="49" charset="0"/>
              </a:rPr>
              <a:t>gcd</a:t>
            </a:r>
            <a:r>
              <a:rPr lang="en-US" b="1" dirty="0">
                <a:latin typeface="Courier New" panose="02070309020205020404" pitchFamily="49" charset="0"/>
                <a:cs typeface="Courier New" panose="02070309020205020404" pitchFamily="49" charset="0"/>
              </a:rPr>
              <a:t>(b, </a:t>
            </a:r>
            <a:r>
              <a:rPr lang="en-US" b="1" dirty="0" err="1">
                <a:latin typeface="Courier New" panose="02070309020205020404" pitchFamily="49" charset="0"/>
                <a:cs typeface="Courier New" panose="02070309020205020404" pitchFamily="49" charset="0"/>
              </a:rPr>
              <a:t>a%b</a:t>
            </a:r>
            <a:r>
              <a:rPr lang="en-US" b="1" dirty="0">
                <a:latin typeface="Courier New" panose="02070309020205020404" pitchFamily="49" charset="0"/>
                <a:cs typeface="Courier New" panose="02070309020205020404" pitchFamily="49" charset="0"/>
              </a:rPr>
              <a:t>);</a:t>
            </a:r>
            <a:br>
              <a:rPr lang="en-US" b="1" dirty="0">
                <a:latin typeface="Courier New" panose="02070309020205020404" pitchFamily="49" charset="0"/>
                <a:cs typeface="Courier New" panose="02070309020205020404" pitchFamily="49" charset="0"/>
              </a:rPr>
            </a:br>
            <a:r>
              <a:rPr lang="en-US" b="1" dirty="0">
                <a:latin typeface="Courier New" panose="02070309020205020404" pitchFamily="49" charset="0"/>
                <a:cs typeface="Courier New" panose="02070309020205020404" pitchFamily="49" charset="0"/>
              </a:rPr>
              <a:t>}</a:t>
            </a:r>
          </a:p>
        </p:txBody>
      </p:sp>
      <p:sp>
        <p:nvSpPr>
          <p:cNvPr id="10" name="TextBox 9">
            <a:extLst>
              <a:ext uri="{FF2B5EF4-FFF2-40B4-BE49-F238E27FC236}">
                <a16:creationId xmlns:a16="http://schemas.microsoft.com/office/drawing/2014/main" id="{1D2428BF-A7FE-7C8B-D088-FB6776E71851}"/>
              </a:ext>
            </a:extLst>
          </p:cNvPr>
          <p:cNvSpPr txBox="1"/>
          <p:nvPr/>
        </p:nvSpPr>
        <p:spPr>
          <a:xfrm>
            <a:off x="2377464" y="4021984"/>
            <a:ext cx="3874772" cy="646331"/>
          </a:xfrm>
          <a:prstGeom prst="rect">
            <a:avLst/>
          </a:prstGeom>
          <a:solidFill>
            <a:schemeClr val="accent1">
              <a:lumMod val="20000"/>
              <a:lumOff val="80000"/>
            </a:schemeClr>
          </a:solidFill>
          <a:ln>
            <a:solidFill>
              <a:srgbClr val="0432FF"/>
            </a:solidFill>
          </a:ln>
        </p:spPr>
        <p:txBody>
          <a:bodyPr wrap="square" rtlCol="0">
            <a:spAutoFit/>
          </a:bodyPr>
          <a:lstStyle/>
          <a:p>
            <a:r>
              <a:rPr lang="en-US" sz="1800" dirty="0">
                <a:solidFill>
                  <a:srgbClr val="0432FF"/>
                </a:solidFill>
              </a:rPr>
              <a:t>The argument </a:t>
            </a:r>
            <a:r>
              <a:rPr lang="en-US" sz="1800" b="1" dirty="0" err="1">
                <a:solidFill>
                  <a:srgbClr val="0432FF"/>
                </a:solidFill>
                <a:latin typeface="Courier New" panose="02070309020205020404" pitchFamily="49" charset="0"/>
                <a:cs typeface="Courier New" panose="02070309020205020404" pitchFamily="49" charset="0"/>
              </a:rPr>
              <a:t>a%b</a:t>
            </a:r>
            <a:r>
              <a:rPr lang="en-US" sz="1800" dirty="0">
                <a:solidFill>
                  <a:srgbClr val="0432FF"/>
                </a:solidFill>
              </a:rPr>
              <a:t> becomes smaller (i.e., closer to 0) with each call. </a:t>
            </a:r>
          </a:p>
        </p:txBody>
      </p:sp>
      <p:sp>
        <p:nvSpPr>
          <p:cNvPr id="11" name="TextBox 10">
            <a:extLst>
              <a:ext uri="{FF2B5EF4-FFF2-40B4-BE49-F238E27FC236}">
                <a16:creationId xmlns:a16="http://schemas.microsoft.com/office/drawing/2014/main" id="{24A317FE-2B6D-B780-D488-0A3B611F1FAD}"/>
              </a:ext>
            </a:extLst>
          </p:cNvPr>
          <p:cNvSpPr txBox="1"/>
          <p:nvPr/>
        </p:nvSpPr>
        <p:spPr>
          <a:xfrm>
            <a:off x="4663439" y="3139294"/>
            <a:ext cx="1011815" cy="369332"/>
          </a:xfrm>
          <a:prstGeom prst="rect">
            <a:avLst/>
          </a:prstGeom>
          <a:solidFill>
            <a:schemeClr val="accent1">
              <a:lumMod val="20000"/>
              <a:lumOff val="80000"/>
            </a:schemeClr>
          </a:solidFill>
          <a:ln>
            <a:solidFill>
              <a:srgbClr val="0432FF"/>
            </a:solidFill>
          </a:ln>
        </p:spPr>
        <p:txBody>
          <a:bodyPr wrap="none" rtlCol="0">
            <a:spAutoFit/>
          </a:bodyPr>
          <a:lstStyle/>
          <a:p>
            <a:r>
              <a:rPr lang="en-US" sz="1800" b="1" dirty="0">
                <a:solidFill>
                  <a:srgbClr val="0432FF"/>
                </a:solidFill>
                <a:latin typeface="Courier New" panose="02070309020205020404" pitchFamily="49" charset="0"/>
                <a:cs typeface="Courier New" panose="02070309020205020404" pitchFamily="49" charset="0"/>
              </a:rPr>
              <a:t>b == 0</a:t>
            </a:r>
            <a:endParaRPr lang="en-US" sz="1800" dirty="0"/>
          </a:p>
        </p:txBody>
      </p:sp>
    </p:spTree>
    <p:extLst>
      <p:ext uri="{BB962C8B-B14F-4D97-AF65-F5344CB8AC3E}">
        <p14:creationId xmlns:p14="http://schemas.microsoft.com/office/powerpoint/2010/main" val="7501961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510C32-A4A8-BAF7-47CC-C6F3ABE60D34}"/>
              </a:ext>
            </a:extLst>
          </p:cNvPr>
          <p:cNvSpPr>
            <a:spLocks noGrp="1"/>
          </p:cNvSpPr>
          <p:nvPr>
            <p:ph type="title"/>
          </p:nvPr>
        </p:nvSpPr>
        <p:spPr/>
        <p:txBody>
          <a:bodyPr/>
          <a:lstStyle/>
          <a:p>
            <a:r>
              <a:rPr lang="en-US" dirty="0"/>
              <a:t>Desired Design Features</a:t>
            </a:r>
          </a:p>
        </p:txBody>
      </p:sp>
      <p:sp>
        <p:nvSpPr>
          <p:cNvPr id="3" name="Content Placeholder 2">
            <a:extLst>
              <a:ext uri="{FF2B5EF4-FFF2-40B4-BE49-F238E27FC236}">
                <a16:creationId xmlns:a16="http://schemas.microsoft.com/office/drawing/2014/main" id="{EBE1CF96-914B-2094-65B1-F22E41AA8960}"/>
              </a:ext>
            </a:extLst>
          </p:cNvPr>
          <p:cNvSpPr>
            <a:spLocks noGrp="1"/>
          </p:cNvSpPr>
          <p:nvPr>
            <p:ph idx="1"/>
          </p:nvPr>
        </p:nvSpPr>
        <p:spPr/>
        <p:txBody>
          <a:bodyPr/>
          <a:lstStyle/>
          <a:p>
            <a:r>
              <a:rPr lang="en-US" sz="2400" b="1" dirty="0"/>
              <a:t>DF 1: </a:t>
            </a:r>
            <a:r>
              <a:rPr lang="en-US" sz="2400" dirty="0"/>
              <a:t>Each sport implements code for both algorithms.</a:t>
            </a:r>
          </a:p>
          <a:p>
            <a:pPr lvl="4"/>
            <a:endParaRPr lang="en-US" sz="650" dirty="0"/>
          </a:p>
          <a:p>
            <a:r>
              <a:rPr lang="en-US" sz="2400" b="1" dirty="0"/>
              <a:t>DF 2: </a:t>
            </a:r>
            <a:r>
              <a:rPr lang="en-US" sz="2400" dirty="0"/>
              <a:t>It should be straightforward to add or delete sports.</a:t>
            </a:r>
          </a:p>
          <a:p>
            <a:pPr lvl="4"/>
            <a:endParaRPr lang="en-US" sz="650" dirty="0"/>
          </a:p>
          <a:p>
            <a:r>
              <a:rPr lang="en-US" sz="2400" b="1" dirty="0"/>
              <a:t>DF 3: </a:t>
            </a:r>
            <a:r>
              <a:rPr lang="en-US" sz="2400" dirty="0"/>
              <a:t>It should be straightforward to add, delete, or modify algorithms for the sports.</a:t>
            </a:r>
          </a:p>
          <a:p>
            <a:pPr lvl="4"/>
            <a:endParaRPr lang="en-US" sz="650" dirty="0"/>
          </a:p>
          <a:p>
            <a:r>
              <a:rPr lang="en-US" sz="2400" b="1" dirty="0"/>
              <a:t>DF 4: </a:t>
            </a:r>
            <a:r>
              <a:rPr lang="en-US" sz="2400" dirty="0"/>
              <a:t>It should be possible to make algorithm choices at run time.</a:t>
            </a:r>
          </a:p>
          <a:p>
            <a:pPr lvl="4"/>
            <a:endParaRPr lang="en-US" sz="650" dirty="0"/>
          </a:p>
          <a:p>
            <a:r>
              <a:rPr lang="en-US" sz="2400" b="1" dirty="0"/>
              <a:t>DF 5: </a:t>
            </a:r>
            <a:r>
              <a:rPr lang="en-US" sz="2400" dirty="0"/>
              <a:t>It should be possible for sports to share algorithms, such as one for reserving a particular venue.</a:t>
            </a:r>
          </a:p>
        </p:txBody>
      </p:sp>
      <p:sp>
        <p:nvSpPr>
          <p:cNvPr id="4" name="Slide Number Placeholder 3">
            <a:extLst>
              <a:ext uri="{FF2B5EF4-FFF2-40B4-BE49-F238E27FC236}">
                <a16:creationId xmlns:a16="http://schemas.microsoft.com/office/drawing/2014/main" id="{EB22A9D5-0193-392A-12B3-9E7BBF391D7A}"/>
              </a:ext>
            </a:extLst>
          </p:cNvPr>
          <p:cNvSpPr>
            <a:spLocks noGrp="1"/>
          </p:cNvSpPr>
          <p:nvPr>
            <p:ph type="sldNum" sz="quarter" idx="12"/>
          </p:nvPr>
        </p:nvSpPr>
        <p:spPr/>
        <p:txBody>
          <a:bodyPr/>
          <a:lstStyle/>
          <a:p>
            <a:fld id="{6C575094-CFE5-6845-BA77-358456EEE977}" type="slidenum">
              <a:rPr lang="en-US" altLang="x-none" smtClean="0"/>
              <a:pPr/>
              <a:t>30</a:t>
            </a:fld>
            <a:endParaRPr lang="en-US" altLang="x-none"/>
          </a:p>
        </p:txBody>
      </p:sp>
    </p:spTree>
    <p:extLst>
      <p:ext uri="{BB962C8B-B14F-4D97-AF65-F5344CB8AC3E}">
        <p14:creationId xmlns:p14="http://schemas.microsoft.com/office/powerpoint/2010/main" val="866624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fade">
                                      <p:cBhvr>
                                        <p:cTn id="7" dur="500"/>
                                        <p:tgtEl>
                                          <p:spTgt spid="3">
                                            <p:txEl>
                                              <p:pRg st="6" end="6"/>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8" end="8"/>
                                            </p:txEl>
                                          </p:spTgt>
                                        </p:tgtEl>
                                        <p:attrNameLst>
                                          <p:attrName>style.visibility</p:attrName>
                                        </p:attrNameLst>
                                      </p:cBhvr>
                                      <p:to>
                                        <p:strVal val="visible"/>
                                      </p:to>
                                    </p:set>
                                    <p:animEffect transition="in" filter="fade">
                                      <p:cBhvr>
                                        <p:cTn id="10"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54DAF-BF41-D200-098B-237F22B50B4E}"/>
              </a:ext>
            </a:extLst>
          </p:cNvPr>
          <p:cNvSpPr>
            <a:spLocks noGrp="1"/>
          </p:cNvSpPr>
          <p:nvPr>
            <p:ph type="title"/>
          </p:nvPr>
        </p:nvSpPr>
        <p:spPr/>
        <p:txBody>
          <a:bodyPr/>
          <a:lstStyle/>
          <a:p>
            <a:r>
              <a:rPr lang="en-US" dirty="0"/>
              <a:t>Sports [Before]</a:t>
            </a:r>
          </a:p>
        </p:txBody>
      </p:sp>
      <p:sp>
        <p:nvSpPr>
          <p:cNvPr id="4" name="Slide Number Placeholder 3">
            <a:extLst>
              <a:ext uri="{FF2B5EF4-FFF2-40B4-BE49-F238E27FC236}">
                <a16:creationId xmlns:a16="http://schemas.microsoft.com/office/drawing/2014/main" id="{D3EB381A-8BE2-F3EA-B7CA-EA93316EAE72}"/>
              </a:ext>
            </a:extLst>
          </p:cNvPr>
          <p:cNvSpPr>
            <a:spLocks noGrp="1"/>
          </p:cNvSpPr>
          <p:nvPr>
            <p:ph type="sldNum" sz="quarter" idx="12"/>
          </p:nvPr>
        </p:nvSpPr>
        <p:spPr/>
        <p:txBody>
          <a:bodyPr/>
          <a:lstStyle/>
          <a:p>
            <a:fld id="{6C575094-CFE5-6845-BA77-358456EEE977}" type="slidenum">
              <a:rPr lang="en-US" altLang="x-none" smtClean="0"/>
              <a:pPr/>
              <a:t>31</a:t>
            </a:fld>
            <a:endParaRPr lang="en-US" altLang="x-none"/>
          </a:p>
        </p:txBody>
      </p:sp>
      <p:pic>
        <p:nvPicPr>
          <p:cNvPr id="5" name="Picture 4" descr="Diagram&#10;&#10;Description automatically generated">
            <a:extLst>
              <a:ext uri="{FF2B5EF4-FFF2-40B4-BE49-F238E27FC236}">
                <a16:creationId xmlns:a16="http://schemas.microsoft.com/office/drawing/2014/main" id="{03DD8068-C1DB-7A0B-819B-3310717C2E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30" y="1325903"/>
            <a:ext cx="6583608" cy="2596867"/>
          </a:xfrm>
          <a:prstGeom prst="rect">
            <a:avLst/>
          </a:prstGeom>
        </p:spPr>
      </p:pic>
      <p:sp>
        <p:nvSpPr>
          <p:cNvPr id="6" name="TextBox 5">
            <a:extLst>
              <a:ext uri="{FF2B5EF4-FFF2-40B4-BE49-F238E27FC236}">
                <a16:creationId xmlns:a16="http://schemas.microsoft.com/office/drawing/2014/main" id="{BAD795C5-0BC4-339F-F366-B63DAD5248CD}"/>
              </a:ext>
            </a:extLst>
          </p:cNvPr>
          <p:cNvSpPr txBox="1"/>
          <p:nvPr/>
        </p:nvSpPr>
        <p:spPr>
          <a:xfrm>
            <a:off x="4663439" y="4343390"/>
            <a:ext cx="1059906" cy="307777"/>
          </a:xfrm>
          <a:prstGeom prst="rect">
            <a:avLst/>
          </a:prstGeom>
          <a:solidFill>
            <a:srgbClr val="0432FF"/>
          </a:solidFill>
        </p:spPr>
        <p:txBody>
          <a:bodyPr wrap="none" rtlCol="0">
            <a:spAutoFit/>
          </a:bodyPr>
          <a:lstStyle/>
          <a:p>
            <a:r>
              <a:rPr lang="en-US" sz="1400" dirty="0">
                <a:solidFill>
                  <a:schemeClr val="accent1">
                    <a:lumMod val="20000"/>
                    <a:lumOff val="80000"/>
                  </a:schemeClr>
                </a:solidFill>
              </a:rPr>
              <a:t>8.3/</a:t>
            </a:r>
            <a:r>
              <a:rPr lang="en-US" sz="1400" dirty="0" err="1">
                <a:solidFill>
                  <a:schemeClr val="accent1">
                    <a:lumMod val="20000"/>
                    <a:lumOff val="80000"/>
                  </a:schemeClr>
                </a:solidFill>
              </a:rPr>
              <a:t>Sport.h</a:t>
            </a:r>
            <a:endParaRPr lang="en-US" sz="1400" dirty="0">
              <a:solidFill>
                <a:schemeClr val="accent1">
                  <a:lumMod val="20000"/>
                  <a:lumOff val="80000"/>
                </a:schemeClr>
              </a:solidFill>
            </a:endParaRPr>
          </a:p>
        </p:txBody>
      </p:sp>
      <p:sp>
        <p:nvSpPr>
          <p:cNvPr id="7" name="TextBox 6">
            <a:extLst>
              <a:ext uri="{FF2B5EF4-FFF2-40B4-BE49-F238E27FC236}">
                <a16:creationId xmlns:a16="http://schemas.microsoft.com/office/drawing/2014/main" id="{2EE25316-7DD0-8468-A3EA-BD5BAA411BF2}"/>
              </a:ext>
            </a:extLst>
          </p:cNvPr>
          <p:cNvSpPr txBox="1"/>
          <p:nvPr/>
        </p:nvSpPr>
        <p:spPr>
          <a:xfrm>
            <a:off x="4663439" y="4734923"/>
            <a:ext cx="1149674" cy="307777"/>
          </a:xfrm>
          <a:prstGeom prst="rect">
            <a:avLst/>
          </a:prstGeom>
          <a:solidFill>
            <a:srgbClr val="0432FF"/>
          </a:solidFill>
        </p:spPr>
        <p:txBody>
          <a:bodyPr wrap="none" rtlCol="0">
            <a:spAutoFit/>
          </a:bodyPr>
          <a:lstStyle/>
          <a:p>
            <a:r>
              <a:rPr lang="en-US" sz="1400" dirty="0">
                <a:solidFill>
                  <a:schemeClr val="accent1">
                    <a:lumMod val="20000"/>
                    <a:lumOff val="80000"/>
                  </a:schemeClr>
                </a:solidFill>
              </a:rPr>
              <a:t>8.3/</a:t>
            </a:r>
            <a:r>
              <a:rPr lang="en-US" sz="1400" dirty="0" err="1">
                <a:solidFill>
                  <a:schemeClr val="accent1">
                    <a:lumMod val="20000"/>
                    <a:lumOff val="80000"/>
                  </a:schemeClr>
                </a:solidFill>
              </a:rPr>
              <a:t>Sports.h</a:t>
            </a:r>
            <a:endParaRPr lang="en-US" sz="1400" dirty="0">
              <a:solidFill>
                <a:schemeClr val="accent1">
                  <a:lumMod val="20000"/>
                  <a:lumOff val="80000"/>
                </a:schemeClr>
              </a:solidFill>
            </a:endParaRPr>
          </a:p>
        </p:txBody>
      </p:sp>
      <p:sp>
        <p:nvSpPr>
          <p:cNvPr id="8" name="TextBox 7">
            <a:extLst>
              <a:ext uri="{FF2B5EF4-FFF2-40B4-BE49-F238E27FC236}">
                <a16:creationId xmlns:a16="http://schemas.microsoft.com/office/drawing/2014/main" id="{F383450C-1B68-D9DB-EE3B-4DAFB3A0F614}"/>
              </a:ext>
            </a:extLst>
          </p:cNvPr>
          <p:cNvSpPr txBox="1"/>
          <p:nvPr/>
        </p:nvSpPr>
        <p:spPr>
          <a:xfrm>
            <a:off x="4663439" y="5115923"/>
            <a:ext cx="1258421" cy="307777"/>
          </a:xfrm>
          <a:prstGeom prst="rect">
            <a:avLst/>
          </a:prstGeom>
          <a:solidFill>
            <a:srgbClr val="0432FF"/>
          </a:solidFill>
        </p:spPr>
        <p:txBody>
          <a:bodyPr wrap="none" rtlCol="0">
            <a:spAutoFit/>
          </a:bodyPr>
          <a:lstStyle/>
          <a:p>
            <a:r>
              <a:rPr lang="en-US" sz="1400" dirty="0">
                <a:solidFill>
                  <a:schemeClr val="accent1">
                    <a:lumMod val="20000"/>
                    <a:lumOff val="80000"/>
                  </a:schemeClr>
                </a:solidFill>
              </a:rPr>
              <a:t>8.3/</a:t>
            </a:r>
            <a:r>
              <a:rPr lang="en-US" sz="1400" dirty="0" err="1">
                <a:solidFill>
                  <a:schemeClr val="accent1">
                    <a:lumMod val="20000"/>
                    <a:lumOff val="80000"/>
                  </a:schemeClr>
                </a:solidFill>
              </a:rPr>
              <a:t>tester.cpp</a:t>
            </a:r>
            <a:endParaRPr lang="en-US" sz="1400" dirty="0">
              <a:solidFill>
                <a:schemeClr val="accent1">
                  <a:lumMod val="20000"/>
                  <a:lumOff val="80000"/>
                </a:schemeClr>
              </a:solidFill>
            </a:endParaRPr>
          </a:p>
        </p:txBody>
      </p:sp>
      <p:pic>
        <p:nvPicPr>
          <p:cNvPr id="9" name="Picture 8" descr="A red and white sign with a skull and crossbones&#10;&#10;Description automatically generated">
            <a:extLst>
              <a:ext uri="{FF2B5EF4-FFF2-40B4-BE49-F238E27FC236}">
                <a16:creationId xmlns:a16="http://schemas.microsoft.com/office/drawing/2014/main" id="{A1FFF0D4-0420-AD14-DFAA-99D3DC9824A6}"/>
              </a:ext>
            </a:extLst>
          </p:cNvPr>
          <p:cNvPicPr>
            <a:picLocks noChangeAspect="1"/>
          </p:cNvPicPr>
          <p:nvPr/>
        </p:nvPicPr>
        <p:blipFill>
          <a:blip r:embed="rId3"/>
          <a:stretch>
            <a:fillRect/>
          </a:stretch>
        </p:blipFill>
        <p:spPr>
          <a:xfrm>
            <a:off x="3494995" y="4326107"/>
            <a:ext cx="985567" cy="1131577"/>
          </a:xfrm>
          <a:prstGeom prst="rect">
            <a:avLst/>
          </a:prstGeom>
        </p:spPr>
      </p:pic>
    </p:spTree>
    <p:extLst>
      <p:ext uri="{BB962C8B-B14F-4D97-AF65-F5344CB8AC3E}">
        <p14:creationId xmlns:p14="http://schemas.microsoft.com/office/powerpoint/2010/main" val="28401538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32352-070F-5C13-A5F2-5E50D43F0E6B}"/>
              </a:ext>
            </a:extLst>
          </p:cNvPr>
          <p:cNvSpPr>
            <a:spLocks noGrp="1"/>
          </p:cNvSpPr>
          <p:nvPr>
            <p:ph type="title"/>
          </p:nvPr>
        </p:nvSpPr>
        <p:spPr/>
        <p:txBody>
          <a:bodyPr/>
          <a:lstStyle/>
          <a:p>
            <a:r>
              <a:rPr lang="en-US" dirty="0"/>
              <a:t>Problems with “Before”</a:t>
            </a:r>
          </a:p>
        </p:txBody>
      </p:sp>
      <p:sp>
        <p:nvSpPr>
          <p:cNvPr id="3" name="Content Placeholder 2">
            <a:extLst>
              <a:ext uri="{FF2B5EF4-FFF2-40B4-BE49-F238E27FC236}">
                <a16:creationId xmlns:a16="http://schemas.microsoft.com/office/drawing/2014/main" id="{A3125149-77EE-5C6F-9C2C-FFC6753D94C0}"/>
              </a:ext>
            </a:extLst>
          </p:cNvPr>
          <p:cNvSpPr>
            <a:spLocks noGrp="1"/>
          </p:cNvSpPr>
          <p:nvPr>
            <p:ph idx="1"/>
          </p:nvPr>
        </p:nvSpPr>
        <p:spPr/>
        <p:txBody>
          <a:bodyPr/>
          <a:lstStyle/>
          <a:p>
            <a:r>
              <a:rPr lang="en-US" b="1" dirty="0"/>
              <a:t>Duplicated code. </a:t>
            </a:r>
            <a:r>
              <a:rPr lang="en-US" dirty="0"/>
              <a:t>For example, the statement block </a:t>
            </a:r>
            <a:br>
              <a:rPr lang="en-US" dirty="0"/>
            </a:br>
            <a:r>
              <a:rPr lang="en-US" dirty="0"/>
              <a:t>representing a venue algorithm is repeated several times. This will be a major problem with more sports or if the algorithms have more complex behaviors.</a:t>
            </a:r>
          </a:p>
          <a:p>
            <a:pPr lvl="4"/>
            <a:endParaRPr lang="en-US" dirty="0"/>
          </a:p>
          <a:p>
            <a:r>
              <a:rPr lang="en-US" b="1" dirty="0"/>
              <a:t>Lack of encapsulation. </a:t>
            </a:r>
            <a:r>
              <a:rPr lang="en-US" dirty="0"/>
              <a:t>If, for example, the stadium is unavailable and the sports that use it must have a different venue, we’ll need to change the code in multiple places.</a:t>
            </a:r>
          </a:p>
          <a:p>
            <a:pPr lvl="4"/>
            <a:endParaRPr lang="en-US" dirty="0"/>
          </a:p>
        </p:txBody>
      </p:sp>
      <p:sp>
        <p:nvSpPr>
          <p:cNvPr id="4" name="Slide Number Placeholder 3">
            <a:extLst>
              <a:ext uri="{FF2B5EF4-FFF2-40B4-BE49-F238E27FC236}">
                <a16:creationId xmlns:a16="http://schemas.microsoft.com/office/drawing/2014/main" id="{1B441A07-53A6-83EA-6496-BDBDD5BA6822}"/>
              </a:ext>
            </a:extLst>
          </p:cNvPr>
          <p:cNvSpPr>
            <a:spLocks noGrp="1"/>
          </p:cNvSpPr>
          <p:nvPr>
            <p:ph type="sldNum" sz="quarter" idx="12"/>
          </p:nvPr>
        </p:nvSpPr>
        <p:spPr/>
        <p:txBody>
          <a:bodyPr/>
          <a:lstStyle/>
          <a:p>
            <a:fld id="{6C575094-CFE5-6845-BA77-358456EEE977}" type="slidenum">
              <a:rPr lang="en-US" altLang="x-none" smtClean="0"/>
              <a:pPr/>
              <a:t>32</a:t>
            </a:fld>
            <a:endParaRPr lang="en-US" altLang="x-none"/>
          </a:p>
        </p:txBody>
      </p:sp>
      <p:sp>
        <p:nvSpPr>
          <p:cNvPr id="5" name="TextBox 4">
            <a:extLst>
              <a:ext uri="{FF2B5EF4-FFF2-40B4-BE49-F238E27FC236}">
                <a16:creationId xmlns:a16="http://schemas.microsoft.com/office/drawing/2014/main" id="{FED2AE2C-2176-1E31-92F6-76F83F9DA156}"/>
              </a:ext>
            </a:extLst>
          </p:cNvPr>
          <p:cNvSpPr txBox="1"/>
          <p:nvPr/>
        </p:nvSpPr>
        <p:spPr>
          <a:xfrm>
            <a:off x="3032155" y="1779522"/>
            <a:ext cx="3079689" cy="369332"/>
          </a:xfrm>
          <a:prstGeom prst="rect">
            <a:avLst/>
          </a:prstGeom>
          <a:solidFill>
            <a:schemeClr val="bg1">
              <a:lumMod val="95000"/>
            </a:schemeClr>
          </a:solidFill>
          <a:ln>
            <a:solidFill>
              <a:schemeClr val="bg1">
                <a:lumMod val="75000"/>
              </a:schemeClr>
            </a:solidFill>
          </a:ln>
        </p:spPr>
        <p:txBody>
          <a:bodyPr wrap="none" rtlCol="0">
            <a:spAutoFit/>
          </a:bodyPr>
          <a:lstStyle/>
          <a:p>
            <a:r>
              <a:rPr lang="en-US" sz="1800" b="1" u="none" strike="noStrike" kern="100" dirty="0">
                <a:effectLst/>
                <a:latin typeface="Courier New" panose="02070309020205020404" pitchFamily="49" charset="0"/>
                <a:ea typeface="Calibri" panose="020F0502020204030204" pitchFamily="34" charset="0"/>
                <a:cs typeface="Times New Roman" panose="02020603050405020304" pitchFamily="18" charset="0"/>
              </a:rPr>
              <a:t>{ return "stadium"; }</a:t>
            </a:r>
            <a:endParaRPr lang="en-US" sz="1800" b="1" dirty="0"/>
          </a:p>
        </p:txBody>
      </p:sp>
    </p:spTree>
    <p:extLst>
      <p:ext uri="{BB962C8B-B14F-4D97-AF65-F5344CB8AC3E}">
        <p14:creationId xmlns:p14="http://schemas.microsoft.com/office/powerpoint/2010/main" val="2489476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32352-070F-5C13-A5F2-5E50D43F0E6B}"/>
              </a:ext>
            </a:extLst>
          </p:cNvPr>
          <p:cNvSpPr>
            <a:spLocks noGrp="1"/>
          </p:cNvSpPr>
          <p:nvPr>
            <p:ph type="title"/>
          </p:nvPr>
        </p:nvSpPr>
        <p:spPr/>
        <p:txBody>
          <a:bodyPr/>
          <a:lstStyle/>
          <a:p>
            <a:r>
              <a:rPr lang="en-US" dirty="0"/>
              <a:t>Problems with “Before”, </a:t>
            </a:r>
            <a:r>
              <a:rPr lang="en-US" i="1" dirty="0"/>
              <a:t>cont’d</a:t>
            </a:r>
          </a:p>
        </p:txBody>
      </p:sp>
      <p:sp>
        <p:nvSpPr>
          <p:cNvPr id="3" name="Content Placeholder 2">
            <a:extLst>
              <a:ext uri="{FF2B5EF4-FFF2-40B4-BE49-F238E27FC236}">
                <a16:creationId xmlns:a16="http://schemas.microsoft.com/office/drawing/2014/main" id="{A3125149-77EE-5C6F-9C2C-FFC6753D94C0}"/>
              </a:ext>
            </a:extLst>
          </p:cNvPr>
          <p:cNvSpPr>
            <a:spLocks noGrp="1"/>
          </p:cNvSpPr>
          <p:nvPr>
            <p:ph idx="1"/>
          </p:nvPr>
        </p:nvSpPr>
        <p:spPr/>
        <p:txBody>
          <a:bodyPr/>
          <a:lstStyle/>
          <a:p>
            <a:r>
              <a:rPr lang="en-US" b="1" dirty="0"/>
              <a:t>Hard to reuse code </a:t>
            </a:r>
            <a:r>
              <a:rPr lang="en-US" dirty="0"/>
              <a:t>that ought to be shared. </a:t>
            </a:r>
            <a:br>
              <a:rPr lang="en-US" dirty="0"/>
            </a:br>
            <a:r>
              <a:rPr lang="en-US" dirty="0"/>
              <a:t>If another sport needs the stadium venue, </a:t>
            </a:r>
            <a:br>
              <a:rPr lang="en-US" dirty="0"/>
            </a:br>
            <a:r>
              <a:rPr lang="en-US" dirty="0"/>
              <a:t>we can’t easily reuse that code without duplicating it.</a:t>
            </a:r>
          </a:p>
          <a:p>
            <a:pPr lvl="4"/>
            <a:endParaRPr lang="en-US" dirty="0"/>
          </a:p>
          <a:p>
            <a:r>
              <a:rPr lang="en-US" b="1" dirty="0"/>
              <a:t>Hardcoded players and venues</a:t>
            </a:r>
            <a:r>
              <a:rPr lang="en-US" dirty="0"/>
              <a:t> that will require rewriting code to change.</a:t>
            </a:r>
          </a:p>
        </p:txBody>
      </p:sp>
      <p:sp>
        <p:nvSpPr>
          <p:cNvPr id="4" name="Slide Number Placeholder 3">
            <a:extLst>
              <a:ext uri="{FF2B5EF4-FFF2-40B4-BE49-F238E27FC236}">
                <a16:creationId xmlns:a16="http://schemas.microsoft.com/office/drawing/2014/main" id="{1B441A07-53A6-83EA-6496-BDBDD5BA6822}"/>
              </a:ext>
            </a:extLst>
          </p:cNvPr>
          <p:cNvSpPr>
            <a:spLocks noGrp="1"/>
          </p:cNvSpPr>
          <p:nvPr>
            <p:ph type="sldNum" sz="quarter" idx="12"/>
          </p:nvPr>
        </p:nvSpPr>
        <p:spPr/>
        <p:txBody>
          <a:bodyPr/>
          <a:lstStyle/>
          <a:p>
            <a:fld id="{6C575094-CFE5-6845-BA77-358456EEE977}" type="slidenum">
              <a:rPr lang="en-US" altLang="x-none" smtClean="0"/>
              <a:pPr/>
              <a:t>33</a:t>
            </a:fld>
            <a:endParaRPr lang="en-US" altLang="x-none"/>
          </a:p>
        </p:txBody>
      </p:sp>
    </p:spTree>
    <p:extLst>
      <p:ext uri="{BB962C8B-B14F-4D97-AF65-F5344CB8AC3E}">
        <p14:creationId xmlns:p14="http://schemas.microsoft.com/office/powerpoint/2010/main" val="4207085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E36653-8970-CFC3-3E9E-44D2A4B8FA92}"/>
              </a:ext>
            </a:extLst>
          </p:cNvPr>
          <p:cNvSpPr>
            <a:spLocks noGrp="1"/>
          </p:cNvSpPr>
          <p:nvPr>
            <p:ph type="title"/>
          </p:nvPr>
        </p:nvSpPr>
        <p:spPr/>
        <p:txBody>
          <a:bodyPr/>
          <a:lstStyle/>
          <a:p>
            <a:r>
              <a:rPr lang="en-US" dirty="0"/>
              <a:t>The Strategy Design Pattern</a:t>
            </a:r>
          </a:p>
        </p:txBody>
      </p:sp>
      <p:sp>
        <p:nvSpPr>
          <p:cNvPr id="4" name="Slide Number Placeholder 3">
            <a:extLst>
              <a:ext uri="{FF2B5EF4-FFF2-40B4-BE49-F238E27FC236}">
                <a16:creationId xmlns:a16="http://schemas.microsoft.com/office/drawing/2014/main" id="{E889D93B-DBB2-AE6B-3EEF-E67944FBBE07}"/>
              </a:ext>
            </a:extLst>
          </p:cNvPr>
          <p:cNvSpPr>
            <a:spLocks noGrp="1"/>
          </p:cNvSpPr>
          <p:nvPr>
            <p:ph type="sldNum" sz="quarter" idx="12"/>
          </p:nvPr>
        </p:nvSpPr>
        <p:spPr/>
        <p:txBody>
          <a:bodyPr/>
          <a:lstStyle/>
          <a:p>
            <a:fld id="{6C575094-CFE5-6845-BA77-358456EEE977}" type="slidenum">
              <a:rPr lang="en-US" altLang="x-none" smtClean="0"/>
              <a:pPr/>
              <a:t>34</a:t>
            </a:fld>
            <a:endParaRPr lang="en-US" altLang="x-none"/>
          </a:p>
        </p:txBody>
      </p:sp>
      <p:sp>
        <p:nvSpPr>
          <p:cNvPr id="5" name="TextBox 4">
            <a:extLst>
              <a:ext uri="{FF2B5EF4-FFF2-40B4-BE49-F238E27FC236}">
                <a16:creationId xmlns:a16="http://schemas.microsoft.com/office/drawing/2014/main" id="{DFDDA6EA-5528-6A06-0E75-96A2911756E2}"/>
              </a:ext>
            </a:extLst>
          </p:cNvPr>
          <p:cNvSpPr txBox="1"/>
          <p:nvPr/>
        </p:nvSpPr>
        <p:spPr>
          <a:xfrm>
            <a:off x="1677383" y="1595325"/>
            <a:ext cx="5789234" cy="1354217"/>
          </a:xfrm>
          <a:prstGeom prst="rect">
            <a:avLst/>
          </a:prstGeom>
          <a:solidFill>
            <a:srgbClr val="FEE698">
              <a:alpha val="50000"/>
            </a:srgbClr>
          </a:solidFill>
          <a:ln w="28575">
            <a:solidFill>
              <a:srgbClr val="E1A90D"/>
            </a:solidFill>
          </a:ln>
        </p:spPr>
        <p:txBody>
          <a:bodyPr wrap="square" rtlCol="0">
            <a:spAutoFit/>
          </a:bodyPr>
          <a:lstStyle/>
          <a:p>
            <a:pPr algn="ctr"/>
            <a:r>
              <a:rPr lang="en-US" sz="1800" b="1" dirty="0">
                <a:solidFill>
                  <a:srgbClr val="960000"/>
                </a:solidFill>
                <a:effectLst/>
                <a:latin typeface="+mj-lt"/>
                <a:ea typeface="Times New Roman" panose="02020603050405020304" pitchFamily="18" charset="0"/>
                <a:cs typeface="Times New Roman" panose="02020603050405020304" pitchFamily="18" charset="0"/>
              </a:rPr>
              <a:t>The Strategy Design Pattern</a:t>
            </a:r>
          </a:p>
          <a:p>
            <a:endParaRPr lang="en-US" sz="800" dirty="0">
              <a:latin typeface="+mj-lt"/>
            </a:endParaRPr>
          </a:p>
          <a:p>
            <a:pPr marL="6350" marR="228600">
              <a:spcBef>
                <a:spcPts val="0"/>
              </a:spcBef>
              <a:spcAft>
                <a:spcPts val="600"/>
              </a:spcAft>
              <a:tabLst>
                <a:tab pos="2286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“Define a family of algorithms, encapsulate each one, and make them interchangeable. Strategy lets the algorithm vary independently from clients that use it</a:t>
            </a:r>
            <a:r>
              <a:rPr lang="en-US" sz="2000" dirty="0">
                <a:effectLst/>
              </a:rPr>
              <a:t>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[GoF 315</a:t>
            </a:r>
            <a:r>
              <a:rPr lang="en-US" sz="2000" dirty="0">
                <a:effectLst/>
              </a:rPr>
              <a:t> </a:t>
            </a:r>
            <a:r>
              <a:rPr lang="en-US" sz="2000" kern="100" dirty="0">
                <a:latin typeface="Calibri" panose="020F0502020204030204" pitchFamily="34" charset="0"/>
                <a:ea typeface="Calibri" panose="020F0502020204030204" pitchFamily="34" charset="0"/>
                <a:cs typeface="Times New Roman" panose="02020603050405020304" pitchFamily="18" charset="0"/>
              </a:rPr>
              <a:t>]</a:t>
            </a:r>
            <a:r>
              <a:rPr lang="en-US" sz="1800" kern="1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39997413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E36653-8970-CFC3-3E9E-44D2A4B8FA92}"/>
              </a:ext>
            </a:extLst>
          </p:cNvPr>
          <p:cNvSpPr>
            <a:spLocks noGrp="1"/>
          </p:cNvSpPr>
          <p:nvPr>
            <p:ph type="title"/>
          </p:nvPr>
        </p:nvSpPr>
        <p:spPr/>
        <p:txBody>
          <a:bodyPr/>
          <a:lstStyle/>
          <a:p>
            <a:r>
              <a:rPr lang="en-US" dirty="0"/>
              <a:t>The Strategy Design Pattern</a:t>
            </a:r>
            <a:r>
              <a:rPr lang="en-US" i="1" dirty="0"/>
              <a:t>, cont’d</a:t>
            </a:r>
          </a:p>
        </p:txBody>
      </p:sp>
      <p:sp>
        <p:nvSpPr>
          <p:cNvPr id="4" name="Slide Number Placeholder 3">
            <a:extLst>
              <a:ext uri="{FF2B5EF4-FFF2-40B4-BE49-F238E27FC236}">
                <a16:creationId xmlns:a16="http://schemas.microsoft.com/office/drawing/2014/main" id="{E889D93B-DBB2-AE6B-3EEF-E67944FBBE07}"/>
              </a:ext>
            </a:extLst>
          </p:cNvPr>
          <p:cNvSpPr>
            <a:spLocks noGrp="1"/>
          </p:cNvSpPr>
          <p:nvPr>
            <p:ph type="sldNum" sz="quarter" idx="12"/>
          </p:nvPr>
        </p:nvSpPr>
        <p:spPr/>
        <p:txBody>
          <a:bodyPr/>
          <a:lstStyle/>
          <a:p>
            <a:fld id="{6C575094-CFE5-6845-BA77-358456EEE977}" type="slidenum">
              <a:rPr lang="en-US" altLang="x-none" smtClean="0"/>
              <a:pPr/>
              <a:t>35</a:t>
            </a:fld>
            <a:endParaRPr lang="en-US" altLang="x-none"/>
          </a:p>
        </p:txBody>
      </p:sp>
      <p:grpSp>
        <p:nvGrpSpPr>
          <p:cNvPr id="13" name="Group 12">
            <a:extLst>
              <a:ext uri="{FF2B5EF4-FFF2-40B4-BE49-F238E27FC236}">
                <a16:creationId xmlns:a16="http://schemas.microsoft.com/office/drawing/2014/main" id="{8E0C7A70-C48B-7770-5CDC-D44DBAB88666}"/>
              </a:ext>
            </a:extLst>
          </p:cNvPr>
          <p:cNvGrpSpPr/>
          <p:nvPr/>
        </p:nvGrpSpPr>
        <p:grpSpPr>
          <a:xfrm>
            <a:off x="457245" y="1325903"/>
            <a:ext cx="8297960" cy="3590096"/>
            <a:chOff x="457245" y="2791081"/>
            <a:chExt cx="8297960" cy="3590096"/>
          </a:xfrm>
        </p:grpSpPr>
        <p:pic>
          <p:nvPicPr>
            <p:cNvPr id="6" name="Picture 5" descr="Diagram&#10;&#10;Description automatically generated">
              <a:extLst>
                <a:ext uri="{FF2B5EF4-FFF2-40B4-BE49-F238E27FC236}">
                  <a16:creationId xmlns:a16="http://schemas.microsoft.com/office/drawing/2014/main" id="{09DD7F4D-FB24-D439-991B-F87BFE41CE5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45" y="2791081"/>
              <a:ext cx="6675047" cy="3320748"/>
            </a:xfrm>
            <a:prstGeom prst="rect">
              <a:avLst/>
            </a:prstGeom>
          </p:spPr>
        </p:pic>
        <p:sp>
          <p:nvSpPr>
            <p:cNvPr id="7" name="TextBox 6">
              <a:extLst>
                <a:ext uri="{FF2B5EF4-FFF2-40B4-BE49-F238E27FC236}">
                  <a16:creationId xmlns:a16="http://schemas.microsoft.com/office/drawing/2014/main" id="{ED512730-3539-1B0F-7CDB-AFFB61062F8E}"/>
                </a:ext>
              </a:extLst>
            </p:cNvPr>
            <p:cNvSpPr txBox="1"/>
            <p:nvPr/>
          </p:nvSpPr>
          <p:spPr>
            <a:xfrm>
              <a:off x="6949414" y="4936262"/>
              <a:ext cx="1793568" cy="307777"/>
            </a:xfrm>
            <a:prstGeom prst="rect">
              <a:avLst/>
            </a:prstGeom>
            <a:solidFill>
              <a:srgbClr val="0432FF"/>
            </a:solidFill>
          </p:spPr>
          <p:txBody>
            <a:bodyPr wrap="none" rtlCol="0">
              <a:spAutoFit/>
            </a:bodyPr>
            <a:lstStyle/>
            <a:p>
              <a:r>
                <a:rPr lang="en-US" sz="1400" dirty="0">
                  <a:solidFill>
                    <a:schemeClr val="accent1">
                      <a:lumMod val="20000"/>
                      <a:lumOff val="80000"/>
                    </a:schemeClr>
                  </a:solidFill>
                </a:rPr>
                <a:t>8.4/</a:t>
              </a:r>
              <a:r>
                <a:rPr lang="en-US" sz="1400" dirty="0" err="1">
                  <a:solidFill>
                    <a:schemeClr val="accent1">
                      <a:lumMod val="20000"/>
                      <a:lumOff val="80000"/>
                    </a:schemeClr>
                  </a:solidFill>
                </a:rPr>
                <a:t>PlayerStrategy.h</a:t>
              </a:r>
              <a:endParaRPr lang="en-US" sz="1400" dirty="0">
                <a:solidFill>
                  <a:schemeClr val="accent1">
                    <a:lumMod val="20000"/>
                    <a:lumOff val="80000"/>
                  </a:schemeClr>
                </a:solidFill>
              </a:endParaRPr>
            </a:p>
          </p:txBody>
        </p:sp>
        <p:sp>
          <p:nvSpPr>
            <p:cNvPr id="8" name="TextBox 7">
              <a:extLst>
                <a:ext uri="{FF2B5EF4-FFF2-40B4-BE49-F238E27FC236}">
                  <a16:creationId xmlns:a16="http://schemas.microsoft.com/office/drawing/2014/main" id="{31D85A7C-CB6A-D951-6D48-0EB531CF9A6A}"/>
                </a:ext>
              </a:extLst>
            </p:cNvPr>
            <p:cNvSpPr txBox="1"/>
            <p:nvPr/>
          </p:nvSpPr>
          <p:spPr>
            <a:xfrm>
              <a:off x="6949414" y="5317262"/>
              <a:ext cx="1059906" cy="307777"/>
            </a:xfrm>
            <a:prstGeom prst="rect">
              <a:avLst/>
            </a:prstGeom>
            <a:solidFill>
              <a:srgbClr val="0432FF"/>
            </a:solidFill>
          </p:spPr>
          <p:txBody>
            <a:bodyPr wrap="none" rtlCol="0">
              <a:spAutoFit/>
            </a:bodyPr>
            <a:lstStyle/>
            <a:p>
              <a:r>
                <a:rPr lang="en-US" sz="1400" dirty="0">
                  <a:solidFill>
                    <a:schemeClr val="accent1">
                      <a:lumMod val="20000"/>
                      <a:lumOff val="80000"/>
                    </a:schemeClr>
                  </a:solidFill>
                </a:rPr>
                <a:t>8.4/</a:t>
              </a:r>
              <a:r>
                <a:rPr lang="en-US" sz="1400" dirty="0" err="1">
                  <a:solidFill>
                    <a:schemeClr val="accent1">
                      <a:lumMod val="20000"/>
                      <a:lumOff val="80000"/>
                    </a:schemeClr>
                  </a:solidFill>
                </a:rPr>
                <a:t>Sport.h</a:t>
              </a:r>
              <a:endParaRPr lang="en-US" sz="1400" dirty="0">
                <a:solidFill>
                  <a:schemeClr val="accent1">
                    <a:lumMod val="20000"/>
                    <a:lumOff val="80000"/>
                  </a:schemeClr>
                </a:solidFill>
              </a:endParaRPr>
            </a:p>
          </p:txBody>
        </p:sp>
        <p:sp>
          <p:nvSpPr>
            <p:cNvPr id="9" name="TextBox 8">
              <a:extLst>
                <a:ext uri="{FF2B5EF4-FFF2-40B4-BE49-F238E27FC236}">
                  <a16:creationId xmlns:a16="http://schemas.microsoft.com/office/drawing/2014/main" id="{6C72CF89-A870-41FB-69CC-820C61D3E599}"/>
                </a:ext>
              </a:extLst>
            </p:cNvPr>
            <p:cNvSpPr txBox="1"/>
            <p:nvPr/>
          </p:nvSpPr>
          <p:spPr>
            <a:xfrm>
              <a:off x="6949414" y="5698262"/>
              <a:ext cx="1149674" cy="307777"/>
            </a:xfrm>
            <a:prstGeom prst="rect">
              <a:avLst/>
            </a:prstGeom>
            <a:solidFill>
              <a:srgbClr val="0432FF"/>
            </a:solidFill>
          </p:spPr>
          <p:txBody>
            <a:bodyPr wrap="none" rtlCol="0">
              <a:spAutoFit/>
            </a:bodyPr>
            <a:lstStyle/>
            <a:p>
              <a:r>
                <a:rPr lang="en-US" sz="1400" dirty="0">
                  <a:solidFill>
                    <a:schemeClr val="accent1">
                      <a:lumMod val="20000"/>
                      <a:lumOff val="80000"/>
                    </a:schemeClr>
                  </a:solidFill>
                </a:rPr>
                <a:t>8.4/</a:t>
              </a:r>
              <a:r>
                <a:rPr lang="en-US" sz="1400" dirty="0" err="1">
                  <a:solidFill>
                    <a:schemeClr val="accent1">
                      <a:lumMod val="20000"/>
                      <a:lumOff val="80000"/>
                    </a:schemeClr>
                  </a:solidFill>
                </a:rPr>
                <a:t>Sports.h</a:t>
              </a:r>
              <a:endParaRPr lang="en-US" sz="1400" dirty="0">
                <a:solidFill>
                  <a:schemeClr val="accent1">
                    <a:lumMod val="20000"/>
                    <a:lumOff val="80000"/>
                  </a:schemeClr>
                </a:solidFill>
              </a:endParaRPr>
            </a:p>
          </p:txBody>
        </p:sp>
        <p:sp>
          <p:nvSpPr>
            <p:cNvPr id="10" name="TextBox 9">
              <a:extLst>
                <a:ext uri="{FF2B5EF4-FFF2-40B4-BE49-F238E27FC236}">
                  <a16:creationId xmlns:a16="http://schemas.microsoft.com/office/drawing/2014/main" id="{393C146A-E58A-AA39-036B-424D61EC27B5}"/>
                </a:ext>
              </a:extLst>
            </p:cNvPr>
            <p:cNvSpPr txBox="1"/>
            <p:nvPr/>
          </p:nvSpPr>
          <p:spPr>
            <a:xfrm>
              <a:off x="6949414" y="6073400"/>
              <a:ext cx="1297856" cy="307777"/>
            </a:xfrm>
            <a:prstGeom prst="rect">
              <a:avLst/>
            </a:prstGeom>
            <a:solidFill>
              <a:srgbClr val="0432FF"/>
            </a:solidFill>
          </p:spPr>
          <p:txBody>
            <a:bodyPr wrap="none" rtlCol="0">
              <a:spAutoFit/>
            </a:bodyPr>
            <a:lstStyle/>
            <a:p>
              <a:r>
                <a:rPr lang="en-US" sz="1400" dirty="0">
                  <a:solidFill>
                    <a:schemeClr val="accent1">
                      <a:lumMod val="20000"/>
                      <a:lumOff val="80000"/>
                    </a:schemeClr>
                  </a:solidFill>
                </a:rPr>
                <a:t>8.4/</a:t>
              </a:r>
              <a:r>
                <a:rPr lang="en-US" sz="1400" dirty="0" err="1">
                  <a:solidFill>
                    <a:schemeClr val="accent1">
                      <a:lumMod val="20000"/>
                      <a:lumOff val="80000"/>
                    </a:schemeClr>
                  </a:solidFill>
                </a:rPr>
                <a:t>Tester.cpp</a:t>
              </a:r>
              <a:endParaRPr lang="en-US" sz="1400" dirty="0">
                <a:solidFill>
                  <a:schemeClr val="accent1">
                    <a:lumMod val="20000"/>
                    <a:lumOff val="80000"/>
                  </a:schemeClr>
                </a:solidFill>
              </a:endParaRPr>
            </a:p>
          </p:txBody>
        </p:sp>
        <p:sp>
          <p:nvSpPr>
            <p:cNvPr id="11" name="TextBox 10">
              <a:extLst>
                <a:ext uri="{FF2B5EF4-FFF2-40B4-BE49-F238E27FC236}">
                  <a16:creationId xmlns:a16="http://schemas.microsoft.com/office/drawing/2014/main" id="{922B2A0B-2D76-70A2-E3E6-64F955B85995}"/>
                </a:ext>
              </a:extLst>
            </p:cNvPr>
            <p:cNvSpPr txBox="1"/>
            <p:nvPr/>
          </p:nvSpPr>
          <p:spPr>
            <a:xfrm>
              <a:off x="6949414" y="4555262"/>
              <a:ext cx="1793311" cy="307777"/>
            </a:xfrm>
            <a:prstGeom prst="rect">
              <a:avLst/>
            </a:prstGeom>
            <a:solidFill>
              <a:srgbClr val="0432FF"/>
            </a:solidFill>
          </p:spPr>
          <p:txBody>
            <a:bodyPr wrap="none" rtlCol="0">
              <a:spAutoFit/>
            </a:bodyPr>
            <a:lstStyle/>
            <a:p>
              <a:r>
                <a:rPr lang="en-US" sz="1400" dirty="0">
                  <a:solidFill>
                    <a:schemeClr val="accent1">
                      <a:lumMod val="20000"/>
                      <a:lumOff val="80000"/>
                    </a:schemeClr>
                  </a:solidFill>
                </a:rPr>
                <a:t>8.4/</a:t>
              </a:r>
              <a:r>
                <a:rPr lang="en-US" sz="1400" dirty="0" err="1">
                  <a:solidFill>
                    <a:schemeClr val="accent1">
                      <a:lumMod val="20000"/>
                      <a:lumOff val="80000"/>
                    </a:schemeClr>
                  </a:solidFill>
                </a:rPr>
                <a:t>VenueStrategy.h</a:t>
              </a:r>
              <a:endParaRPr lang="en-US" sz="1400" dirty="0">
                <a:solidFill>
                  <a:schemeClr val="accent1">
                    <a:lumMod val="20000"/>
                    <a:lumOff val="80000"/>
                  </a:schemeClr>
                </a:solidFill>
              </a:endParaRPr>
            </a:p>
          </p:txBody>
        </p:sp>
        <p:pic>
          <p:nvPicPr>
            <p:cNvPr id="12" name="Picture 11" descr="A yellow hand with thumb up&#10;&#10;Description automatically generated">
              <a:extLst>
                <a:ext uri="{FF2B5EF4-FFF2-40B4-BE49-F238E27FC236}">
                  <a16:creationId xmlns:a16="http://schemas.microsoft.com/office/drawing/2014/main" id="{9B75E498-7967-8206-E47F-306F8D6B2981}"/>
                </a:ext>
              </a:extLst>
            </p:cNvPr>
            <p:cNvPicPr>
              <a:picLocks noChangeAspect="1"/>
            </p:cNvPicPr>
            <p:nvPr/>
          </p:nvPicPr>
          <p:blipFill>
            <a:blip r:embed="rId3"/>
            <a:stretch>
              <a:fillRect/>
            </a:stretch>
          </p:blipFill>
          <p:spPr>
            <a:xfrm>
              <a:off x="7886834" y="3618826"/>
              <a:ext cx="868371" cy="826772"/>
            </a:xfrm>
            <a:prstGeom prst="rect">
              <a:avLst/>
            </a:prstGeom>
          </p:spPr>
        </p:pic>
      </p:grpSp>
      <p:sp>
        <p:nvSpPr>
          <p:cNvPr id="14" name="TextBox 13">
            <a:extLst>
              <a:ext uri="{FF2B5EF4-FFF2-40B4-BE49-F238E27FC236}">
                <a16:creationId xmlns:a16="http://schemas.microsoft.com/office/drawing/2014/main" id="{5173E750-346C-99E4-0073-499A39BB1A04}"/>
              </a:ext>
            </a:extLst>
          </p:cNvPr>
          <p:cNvSpPr txBox="1"/>
          <p:nvPr/>
        </p:nvSpPr>
        <p:spPr>
          <a:xfrm>
            <a:off x="905567" y="5100874"/>
            <a:ext cx="7332865" cy="1015663"/>
          </a:xfrm>
          <a:prstGeom prst="rect">
            <a:avLst/>
          </a:prstGeom>
          <a:solidFill>
            <a:schemeClr val="accent1">
              <a:lumMod val="20000"/>
              <a:lumOff val="80000"/>
            </a:schemeClr>
          </a:solidFill>
          <a:ln>
            <a:solidFill>
              <a:srgbClr val="0432FF"/>
            </a:solidFill>
          </a:ln>
        </p:spPr>
        <p:txBody>
          <a:bodyPr wrap="square" rtlCol="0">
            <a:spAutoFit/>
          </a:bodyPr>
          <a:lstStyle/>
          <a:p>
            <a:pPr marL="0" marR="0">
              <a:spcBef>
                <a:spcPts val="0"/>
              </a:spcBef>
              <a:spcAft>
                <a:spcPts val="0"/>
              </a:spcAft>
            </a:pP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The </a:t>
            </a:r>
            <a:r>
              <a:rPr lang="en-US" sz="1200" u="sng"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player family of algorithms</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implement the </a:t>
            </a:r>
            <a:r>
              <a:rPr lang="en-US" sz="12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PlayerStrategy</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interface, and the </a:t>
            </a:r>
            <a:r>
              <a:rPr lang="en-US" sz="1200" u="sng"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venue family of algorithms</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implement the </a:t>
            </a:r>
            <a:r>
              <a:rPr lang="en-US" sz="12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VenueStrategy</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interface. Class </a:t>
            </a:r>
            <a:r>
              <a:rPr lang="en-US" sz="12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Sport</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uses “has-a”</a:t>
            </a:r>
            <a:r>
              <a:rPr lang="en-US" sz="1200" kern="100" dirty="0">
                <a:solidFill>
                  <a:srgbClr val="0432F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relationships to aggregate the algorithms. Each player and venue algorithm has a </a:t>
            </a:r>
            <a:r>
              <a:rPr lang="en-US" sz="12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strategy()</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member function. The </a:t>
            </a:r>
            <a:r>
              <a:rPr lang="en-US" sz="12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Baseball</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a:t>
            </a:r>
            <a:r>
              <a:rPr lang="en-US" sz="12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Football</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and </a:t>
            </a:r>
            <a:r>
              <a:rPr lang="en-US" sz="12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Volleyball</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subclasses are now much simpler, and each one sets the </a:t>
            </a:r>
            <a:r>
              <a:rPr lang="en-US" sz="12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player_strategy</a:t>
            </a:r>
            <a:r>
              <a:rPr lang="en-US" sz="1200" b="1"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and </a:t>
            </a:r>
            <a:r>
              <a:rPr lang="en-US" sz="12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venue_strategy</a:t>
            </a:r>
            <a:r>
              <a:rPr lang="en-US" sz="1200" b="1"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member variables of the </a:t>
            </a:r>
            <a:r>
              <a:rPr lang="en-US" sz="12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Sport</a:t>
            </a:r>
            <a:r>
              <a:rPr lang="en-US" sz="1200" kern="100" dirty="0">
                <a:solidFill>
                  <a:srgbClr val="0432FF"/>
                </a:solidFill>
                <a:effectLst/>
                <a:latin typeface="Calibri" panose="020F0502020204030204" pitchFamily="34" charset="0"/>
                <a:ea typeface="Calibri" panose="020F0502020204030204" pitchFamily="34" charset="0"/>
                <a:cs typeface="Times New Roman" panose="02020603050405020304" pitchFamily="18" charset="0"/>
              </a:rPr>
              <a:t> superclass.</a:t>
            </a:r>
          </a:p>
        </p:txBody>
      </p:sp>
    </p:spTree>
    <p:extLst>
      <p:ext uri="{BB962C8B-B14F-4D97-AF65-F5344CB8AC3E}">
        <p14:creationId xmlns:p14="http://schemas.microsoft.com/office/powerpoint/2010/main" val="26937422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B132B-D538-FFFE-3C7A-6A7264808A77}"/>
              </a:ext>
            </a:extLst>
          </p:cNvPr>
          <p:cNvSpPr>
            <a:spLocks noGrp="1"/>
          </p:cNvSpPr>
          <p:nvPr>
            <p:ph type="title"/>
          </p:nvPr>
        </p:nvSpPr>
        <p:spPr/>
        <p:txBody>
          <a:bodyPr/>
          <a:lstStyle/>
          <a:p>
            <a:r>
              <a:rPr lang="en-US" dirty="0"/>
              <a:t>Benefits of “After”</a:t>
            </a:r>
          </a:p>
        </p:txBody>
      </p:sp>
      <p:sp>
        <p:nvSpPr>
          <p:cNvPr id="3" name="Content Placeholder 2">
            <a:extLst>
              <a:ext uri="{FF2B5EF4-FFF2-40B4-BE49-F238E27FC236}">
                <a16:creationId xmlns:a16="http://schemas.microsoft.com/office/drawing/2014/main" id="{F7116F5A-5A2B-9B7B-BA39-79C28A6E5DFF}"/>
              </a:ext>
            </a:extLst>
          </p:cNvPr>
          <p:cNvSpPr>
            <a:spLocks noGrp="1"/>
          </p:cNvSpPr>
          <p:nvPr>
            <p:ph idx="1"/>
          </p:nvPr>
        </p:nvSpPr>
        <p:spPr>
          <a:xfrm>
            <a:off x="457200" y="1234464"/>
            <a:ext cx="8229600" cy="4953000"/>
          </a:xfrm>
        </p:spPr>
        <p:txBody>
          <a:bodyPr/>
          <a:lstStyle/>
          <a:p>
            <a:r>
              <a:rPr lang="en-US" sz="2400" b="1" dirty="0"/>
              <a:t>Reusable shared code</a:t>
            </a:r>
            <a:r>
              <a:rPr lang="en-US" sz="2400" dirty="0"/>
              <a:t>, such as subclass </a:t>
            </a:r>
            <a:r>
              <a:rPr lang="en-US" sz="2400" b="1" dirty="0">
                <a:latin typeface="Courier New" panose="02070309020205020404" pitchFamily="49" charset="0"/>
                <a:cs typeface="Courier New" panose="02070309020205020404" pitchFamily="49" charset="0"/>
              </a:rPr>
              <a:t>Stadium</a:t>
            </a:r>
            <a:r>
              <a:rPr lang="en-US" sz="2400" dirty="0"/>
              <a:t>, which follows the Don’t Repeat Yourself (DRY) Principle. Both the baseball and football teams play in the stadium.</a:t>
            </a:r>
          </a:p>
          <a:p>
            <a:pPr lvl="4"/>
            <a:endParaRPr lang="en-US" sz="1000" dirty="0"/>
          </a:p>
          <a:p>
            <a:r>
              <a:rPr lang="en-US" sz="2400" b="1" dirty="0"/>
              <a:t>Encapsulated algorithms </a:t>
            </a:r>
            <a:r>
              <a:rPr lang="en-US" sz="2400" dirty="0"/>
              <a:t>in the player and venue classes. It will be possible to make changes to these interchangeable algorithms without modifying the other classes. This is the Encapsulates What Varies Principle.</a:t>
            </a:r>
          </a:p>
          <a:p>
            <a:pPr lvl="4"/>
            <a:endParaRPr lang="en-US" sz="1000" dirty="0"/>
          </a:p>
          <a:p>
            <a:r>
              <a:rPr lang="en-US" sz="2400" b="1" dirty="0"/>
              <a:t>The Open-Closed Principle </a:t>
            </a:r>
            <a:r>
              <a:rPr lang="en-US" sz="2400" dirty="0"/>
              <a:t>for superclass </a:t>
            </a:r>
            <a:r>
              <a:rPr lang="en-US" sz="2400" b="1" dirty="0">
                <a:latin typeface="Courier New" panose="02070309020205020404" pitchFamily="49" charset="0"/>
                <a:cs typeface="Courier New" panose="02070309020205020404" pitchFamily="49" charset="0"/>
              </a:rPr>
              <a:t>Sport</a:t>
            </a:r>
            <a:r>
              <a:rPr lang="en-US" sz="2400" dirty="0"/>
              <a:t>. The class is closed to changes, but we can extend it with subclasses. We can add and remove sports without affecting the superclass.</a:t>
            </a:r>
          </a:p>
          <a:p>
            <a:pPr lvl="4"/>
            <a:endParaRPr lang="en-US" sz="1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AD345F38-BF04-79D6-E21A-61CCA769F739}"/>
              </a:ext>
            </a:extLst>
          </p:cNvPr>
          <p:cNvSpPr>
            <a:spLocks noGrp="1"/>
          </p:cNvSpPr>
          <p:nvPr>
            <p:ph type="sldNum" sz="quarter" idx="12"/>
          </p:nvPr>
        </p:nvSpPr>
        <p:spPr/>
        <p:txBody>
          <a:bodyPr/>
          <a:lstStyle/>
          <a:p>
            <a:fld id="{6C575094-CFE5-6845-BA77-358456EEE977}" type="slidenum">
              <a:rPr lang="en-US" altLang="x-none" smtClean="0"/>
              <a:pPr/>
              <a:t>36</a:t>
            </a:fld>
            <a:endParaRPr lang="en-US" altLang="x-none"/>
          </a:p>
        </p:txBody>
      </p:sp>
    </p:spTree>
    <p:extLst>
      <p:ext uri="{BB962C8B-B14F-4D97-AF65-F5344CB8AC3E}">
        <p14:creationId xmlns:p14="http://schemas.microsoft.com/office/powerpoint/2010/main" val="382148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B132B-D538-FFFE-3C7A-6A7264808A77}"/>
              </a:ext>
            </a:extLst>
          </p:cNvPr>
          <p:cNvSpPr>
            <a:spLocks noGrp="1"/>
          </p:cNvSpPr>
          <p:nvPr>
            <p:ph type="title"/>
          </p:nvPr>
        </p:nvSpPr>
        <p:spPr/>
        <p:txBody>
          <a:bodyPr/>
          <a:lstStyle/>
          <a:p>
            <a:r>
              <a:rPr lang="en-US" dirty="0"/>
              <a:t>Benefits of “After”, </a:t>
            </a:r>
            <a:r>
              <a:rPr lang="en-US" i="1" dirty="0"/>
              <a:t>cont’d</a:t>
            </a:r>
          </a:p>
        </p:txBody>
      </p:sp>
      <p:sp>
        <p:nvSpPr>
          <p:cNvPr id="3" name="Content Placeholder 2">
            <a:extLst>
              <a:ext uri="{FF2B5EF4-FFF2-40B4-BE49-F238E27FC236}">
                <a16:creationId xmlns:a16="http://schemas.microsoft.com/office/drawing/2014/main" id="{F7116F5A-5A2B-9B7B-BA39-79C28A6E5DFF}"/>
              </a:ext>
            </a:extLst>
          </p:cNvPr>
          <p:cNvSpPr>
            <a:spLocks noGrp="1"/>
          </p:cNvSpPr>
          <p:nvPr>
            <p:ph idx="1"/>
          </p:nvPr>
        </p:nvSpPr>
        <p:spPr>
          <a:xfrm>
            <a:off x="457200" y="1325902"/>
            <a:ext cx="8229600" cy="4754829"/>
          </a:xfrm>
        </p:spPr>
        <p:txBody>
          <a:bodyPr/>
          <a:lstStyle/>
          <a:p>
            <a:r>
              <a:rPr lang="en-US" sz="2400" b="1" dirty="0"/>
              <a:t>Favor “has-a” over “is-a” </a:t>
            </a:r>
            <a:r>
              <a:rPr lang="en-US" sz="2400" dirty="0"/>
              <a:t>where class </a:t>
            </a:r>
            <a:r>
              <a:rPr lang="en-US" sz="2400" b="1" dirty="0">
                <a:latin typeface="Courier New" panose="02070309020205020404" pitchFamily="49" charset="0"/>
                <a:cs typeface="Courier New" panose="02070309020205020404" pitchFamily="49" charset="0"/>
              </a:rPr>
              <a:t>Sport</a:t>
            </a:r>
            <a:r>
              <a:rPr lang="en-US" sz="2400" dirty="0"/>
              <a:t> aggregates the strategy classes such as </a:t>
            </a:r>
            <a:r>
              <a:rPr lang="en-US" sz="2400" b="1" dirty="0">
                <a:latin typeface="Courier New" panose="02070309020205020404" pitchFamily="49" charset="0"/>
                <a:cs typeface="Courier New" panose="02070309020205020404" pitchFamily="49" charset="0"/>
              </a:rPr>
              <a:t>BaseballPlayers</a:t>
            </a:r>
            <a:r>
              <a:rPr lang="en-US" sz="2400" dirty="0"/>
              <a:t> and </a:t>
            </a:r>
            <a:r>
              <a:rPr lang="en-US" sz="2400" b="1" dirty="0">
                <a:latin typeface="Courier New" panose="02070309020205020404" pitchFamily="49" charset="0"/>
                <a:cs typeface="Courier New" panose="02070309020205020404" pitchFamily="49" charset="0"/>
              </a:rPr>
              <a:t>Stadium</a:t>
            </a:r>
            <a:r>
              <a:rPr lang="en-US" sz="2400" dirty="0"/>
              <a:t> rather than rely on its subclasses to implement the strategies. Class </a:t>
            </a:r>
            <a:r>
              <a:rPr lang="en-US" sz="2400" b="1" dirty="0">
                <a:latin typeface="Courier New" panose="02070309020205020404" pitchFamily="49" charset="0"/>
                <a:cs typeface="Courier New" panose="02070309020205020404" pitchFamily="49" charset="0"/>
              </a:rPr>
              <a:t>Sport</a:t>
            </a:r>
            <a:r>
              <a:rPr lang="en-US" sz="2400" dirty="0"/>
              <a:t> uses the Code to the Interface Principle since its member variables </a:t>
            </a:r>
            <a:r>
              <a:rPr lang="en-US" sz="2400" b="1" dirty="0">
                <a:latin typeface="Courier New" panose="02070309020205020404" pitchFamily="49" charset="0"/>
                <a:cs typeface="Courier New" panose="02070309020205020404" pitchFamily="49" charset="0"/>
              </a:rPr>
              <a:t>player_strategy </a:t>
            </a:r>
            <a:r>
              <a:rPr lang="en-US" sz="2400" dirty="0"/>
              <a:t>and </a:t>
            </a:r>
            <a:r>
              <a:rPr lang="en-US" sz="2400" b="1" dirty="0">
                <a:latin typeface="Courier New" panose="02070309020205020404" pitchFamily="49" charset="0"/>
                <a:cs typeface="Courier New" panose="02070309020205020404" pitchFamily="49" charset="0"/>
              </a:rPr>
              <a:t>venue_strategy </a:t>
            </a:r>
            <a:r>
              <a:rPr lang="en-US" sz="2400" dirty="0"/>
              <a:t>point to the strategy interfaces </a:t>
            </a:r>
            <a:r>
              <a:rPr lang="en-US" sz="2400" b="1" dirty="0">
                <a:latin typeface="Courier New" panose="02070309020205020404" pitchFamily="49" charset="0"/>
                <a:cs typeface="Courier New" panose="02070309020205020404" pitchFamily="49" charset="0"/>
              </a:rPr>
              <a:t>PlayerStrategy</a:t>
            </a:r>
            <a:r>
              <a:rPr lang="en-US" sz="2400" dirty="0"/>
              <a:t> and </a:t>
            </a:r>
            <a:r>
              <a:rPr lang="en-US" sz="2400" b="1" dirty="0">
                <a:latin typeface="Courier New" panose="02070309020205020404" pitchFamily="49" charset="0"/>
                <a:cs typeface="Courier New" panose="02070309020205020404" pitchFamily="49" charset="0"/>
              </a:rPr>
              <a:t>VenueStrategy</a:t>
            </a:r>
            <a:r>
              <a:rPr lang="en-US" sz="2400" dirty="0"/>
              <a:t>, respectively.</a:t>
            </a:r>
          </a:p>
          <a:p>
            <a:pPr lvl="4"/>
            <a:endParaRPr lang="en-US" sz="1000" dirty="0"/>
          </a:p>
          <a:p>
            <a:r>
              <a:rPr lang="en-US" sz="2400" b="1" dirty="0"/>
              <a:t>Runtime flexibility </a:t>
            </a:r>
            <a:r>
              <a:rPr lang="en-US" sz="2400" dirty="0"/>
              <a:t>of supplying strategies for the sports rather than hardcoding them. For example, at run time, we can change a </a:t>
            </a:r>
            <a:r>
              <a:rPr lang="en-US" sz="2400" b="1" dirty="0">
                <a:latin typeface="Courier New" panose="02070309020205020404" pitchFamily="49" charset="0"/>
                <a:cs typeface="Courier New" panose="02070309020205020404" pitchFamily="49" charset="0"/>
              </a:rPr>
              <a:t>Volleyball</a:t>
            </a:r>
            <a:r>
              <a:rPr lang="en-US" sz="2400" dirty="0"/>
              <a:t> object’s venue strategy from </a:t>
            </a:r>
            <a:r>
              <a:rPr lang="en-US" sz="2400" b="1" dirty="0">
                <a:latin typeface="Courier New" panose="02070309020205020404" pitchFamily="49" charset="0"/>
                <a:cs typeface="Courier New" panose="02070309020205020404" pitchFamily="49" charset="0"/>
              </a:rPr>
              <a:t>OpenField</a:t>
            </a:r>
            <a:r>
              <a:rPr lang="en-US" sz="2400" dirty="0"/>
              <a:t> to </a:t>
            </a:r>
            <a:r>
              <a:rPr lang="en-US" sz="2400" b="1" dirty="0">
                <a:latin typeface="Courier New" panose="02070309020205020404" pitchFamily="49" charset="0"/>
                <a:cs typeface="Courier New" panose="02070309020205020404" pitchFamily="49" charset="0"/>
              </a:rPr>
              <a:t>Stadium</a:t>
            </a:r>
            <a:r>
              <a:rPr lang="en-US" sz="2400" dirty="0"/>
              <a:t>.</a:t>
            </a:r>
          </a:p>
        </p:txBody>
      </p:sp>
      <p:sp>
        <p:nvSpPr>
          <p:cNvPr id="4" name="Slide Number Placeholder 3">
            <a:extLst>
              <a:ext uri="{FF2B5EF4-FFF2-40B4-BE49-F238E27FC236}">
                <a16:creationId xmlns:a16="http://schemas.microsoft.com/office/drawing/2014/main" id="{AD345F38-BF04-79D6-E21A-61CCA769F739}"/>
              </a:ext>
            </a:extLst>
          </p:cNvPr>
          <p:cNvSpPr>
            <a:spLocks noGrp="1"/>
          </p:cNvSpPr>
          <p:nvPr>
            <p:ph type="sldNum" sz="quarter" idx="12"/>
          </p:nvPr>
        </p:nvSpPr>
        <p:spPr/>
        <p:txBody>
          <a:bodyPr/>
          <a:lstStyle/>
          <a:p>
            <a:fld id="{6C575094-CFE5-6845-BA77-358456EEE977}" type="slidenum">
              <a:rPr lang="en-US" altLang="x-none" smtClean="0"/>
              <a:pPr/>
              <a:t>37</a:t>
            </a:fld>
            <a:endParaRPr lang="en-US" altLang="x-none"/>
          </a:p>
        </p:txBody>
      </p:sp>
    </p:spTree>
    <p:extLst>
      <p:ext uri="{BB962C8B-B14F-4D97-AF65-F5344CB8AC3E}">
        <p14:creationId xmlns:p14="http://schemas.microsoft.com/office/powerpoint/2010/main" val="2287109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FE3E4-DEA9-0B3A-209A-03B313525DB5}"/>
              </a:ext>
            </a:extLst>
          </p:cNvPr>
          <p:cNvSpPr>
            <a:spLocks noGrp="1"/>
          </p:cNvSpPr>
          <p:nvPr>
            <p:ph type="title"/>
          </p:nvPr>
        </p:nvSpPr>
        <p:spPr/>
        <p:txBody>
          <a:bodyPr/>
          <a:lstStyle/>
          <a:p>
            <a:r>
              <a:rPr lang="en-US" dirty="0"/>
              <a:t>The Strategy Design Pattern Generic Model</a:t>
            </a:r>
          </a:p>
        </p:txBody>
      </p:sp>
      <p:sp>
        <p:nvSpPr>
          <p:cNvPr id="4" name="Slide Number Placeholder 3">
            <a:extLst>
              <a:ext uri="{FF2B5EF4-FFF2-40B4-BE49-F238E27FC236}">
                <a16:creationId xmlns:a16="http://schemas.microsoft.com/office/drawing/2014/main" id="{9EA4EACA-FC28-ADD4-47A2-F24FECC8B0E3}"/>
              </a:ext>
            </a:extLst>
          </p:cNvPr>
          <p:cNvSpPr>
            <a:spLocks noGrp="1"/>
          </p:cNvSpPr>
          <p:nvPr>
            <p:ph type="sldNum" sz="quarter" idx="12"/>
          </p:nvPr>
        </p:nvSpPr>
        <p:spPr/>
        <p:txBody>
          <a:bodyPr/>
          <a:lstStyle/>
          <a:p>
            <a:fld id="{6C575094-CFE5-6845-BA77-358456EEE977}" type="slidenum">
              <a:rPr lang="en-US" altLang="x-none" smtClean="0"/>
              <a:pPr/>
              <a:t>38</a:t>
            </a:fld>
            <a:endParaRPr lang="en-US" altLang="x-none"/>
          </a:p>
        </p:txBody>
      </p:sp>
      <p:pic>
        <p:nvPicPr>
          <p:cNvPr id="5" name="Picture 4" descr="Diagram&#10;&#10;Description automatically generated">
            <a:extLst>
              <a:ext uri="{FF2B5EF4-FFF2-40B4-BE49-F238E27FC236}">
                <a16:creationId xmlns:a16="http://schemas.microsoft.com/office/drawing/2014/main" id="{E73EFB54-F586-8B1E-F085-B9F37A2947F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37391" y="1508781"/>
            <a:ext cx="5669218" cy="1762345"/>
          </a:xfrm>
          <a:prstGeom prst="rect">
            <a:avLst/>
          </a:prstGeom>
        </p:spPr>
      </p:pic>
      <p:graphicFrame>
        <p:nvGraphicFramePr>
          <p:cNvPr id="6" name="Table 5">
            <a:extLst>
              <a:ext uri="{FF2B5EF4-FFF2-40B4-BE49-F238E27FC236}">
                <a16:creationId xmlns:a16="http://schemas.microsoft.com/office/drawing/2014/main" id="{1F6C6759-39C6-3597-C84A-AE4861AFA5B7}"/>
              </a:ext>
            </a:extLst>
          </p:cNvPr>
          <p:cNvGraphicFramePr>
            <a:graphicFrameLocks noGrp="1"/>
          </p:cNvGraphicFramePr>
          <p:nvPr>
            <p:extLst>
              <p:ext uri="{D42A27DB-BD31-4B8C-83A1-F6EECF244321}">
                <p14:modId xmlns:p14="http://schemas.microsoft.com/office/powerpoint/2010/main" val="1277877702"/>
              </p:ext>
            </p:extLst>
          </p:nvPr>
        </p:nvGraphicFramePr>
        <p:xfrm>
          <a:off x="1176687" y="3703317"/>
          <a:ext cx="6790626" cy="2255770"/>
        </p:xfrm>
        <a:graphic>
          <a:graphicData uri="http://schemas.openxmlformats.org/drawingml/2006/table">
            <a:tbl>
              <a:tblPr firstRow="1" firstCol="1" bandRow="1">
                <a:tableStyleId>{00A15C55-8517-42AA-B614-E9B94910E393}</a:tableStyleId>
              </a:tblPr>
              <a:tblGrid>
                <a:gridCol w="3028960">
                  <a:extLst>
                    <a:ext uri="{9D8B030D-6E8A-4147-A177-3AD203B41FA5}">
                      <a16:colId xmlns:a16="http://schemas.microsoft.com/office/drawing/2014/main" val="704163264"/>
                    </a:ext>
                  </a:extLst>
                </a:gridCol>
                <a:gridCol w="3761666">
                  <a:extLst>
                    <a:ext uri="{9D8B030D-6E8A-4147-A177-3AD203B41FA5}">
                      <a16:colId xmlns:a16="http://schemas.microsoft.com/office/drawing/2014/main" val="3136180091"/>
                    </a:ext>
                  </a:extLst>
                </a:gridCol>
              </a:tblGrid>
              <a:tr h="268370">
                <a:tc>
                  <a:txBody>
                    <a:bodyPr/>
                    <a:lstStyle/>
                    <a:p>
                      <a:pPr marL="0" marR="0">
                        <a:lnSpc>
                          <a:spcPts val="1800"/>
                        </a:lnSpc>
                        <a:spcBef>
                          <a:spcPts val="600"/>
                        </a:spcBef>
                        <a:spcAft>
                          <a:spcPts val="0"/>
                        </a:spcAft>
                      </a:pPr>
                      <a:r>
                        <a:rPr lang="en-US" sz="1200">
                          <a:effectLst/>
                        </a:rPr>
                        <a:t>Design pattern</a:t>
                      </a:r>
                      <a:endParaRPr lang="en-US" sz="1200" b="1">
                        <a:solidFill>
                          <a:srgbClr val="96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nSpc>
                          <a:spcPts val="1800"/>
                        </a:lnSpc>
                        <a:spcBef>
                          <a:spcPts val="600"/>
                        </a:spcBef>
                        <a:spcAft>
                          <a:spcPts val="0"/>
                        </a:spcAft>
                      </a:pPr>
                      <a:r>
                        <a:rPr lang="en-US" sz="1200">
                          <a:effectLst/>
                        </a:rPr>
                        <a:t>Applied by the example application</a:t>
                      </a:r>
                      <a:endParaRPr lang="en-US" sz="1200" b="1">
                        <a:solidFill>
                          <a:srgbClr val="96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298031330"/>
                  </a:ext>
                </a:extLst>
              </a:tr>
              <a:tr h="273952">
                <a:tc>
                  <a:txBody>
                    <a:bodyPr/>
                    <a:lstStyle/>
                    <a:p>
                      <a:pPr marL="0" marR="0">
                        <a:lnSpc>
                          <a:spcPts val="1800"/>
                        </a:lnSpc>
                        <a:spcBef>
                          <a:spcPts val="600"/>
                        </a:spcBef>
                        <a:spcAft>
                          <a:spcPts val="0"/>
                        </a:spcAft>
                      </a:pPr>
                      <a:r>
                        <a:rPr lang="en-US" sz="1200" b="0" dirty="0">
                          <a:effectLst/>
                        </a:rPr>
                        <a:t>class </a:t>
                      </a:r>
                      <a:r>
                        <a:rPr lang="en-US" sz="1200" b="1" i="0" u="none" strike="noStrike" dirty="0">
                          <a:effectLst/>
                          <a:latin typeface="Courier New" panose="02070309020205020404" pitchFamily="49" charset="0"/>
                          <a:cs typeface="Courier New" panose="02070309020205020404" pitchFamily="49" charset="0"/>
                        </a:rPr>
                        <a:t>Client</a:t>
                      </a:r>
                      <a:endParaRPr lang="en-US" sz="1200" b="1" i="0" dirty="0">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endParaRPr>
                    </a:p>
                  </a:txBody>
                  <a:tcPr marL="68580" marR="68580" marT="0" marB="0" anchor="ctr"/>
                </a:tc>
                <a:tc>
                  <a:txBody>
                    <a:bodyPr/>
                    <a:lstStyle/>
                    <a:p>
                      <a:pPr marL="0" marR="0">
                        <a:lnSpc>
                          <a:spcPts val="1800"/>
                        </a:lnSpc>
                        <a:spcBef>
                          <a:spcPts val="600"/>
                        </a:spcBef>
                        <a:spcAft>
                          <a:spcPts val="0"/>
                        </a:spcAft>
                      </a:pPr>
                      <a:r>
                        <a:rPr lang="en-US" sz="1200" dirty="0">
                          <a:effectLst/>
                        </a:rPr>
                        <a:t>superclass </a:t>
                      </a:r>
                      <a:r>
                        <a:rPr lang="en-US" sz="1200" b="1" i="0" u="none" strike="noStrike" dirty="0">
                          <a:effectLst/>
                          <a:latin typeface="Courier New" panose="02070309020205020404" pitchFamily="49" charset="0"/>
                          <a:cs typeface="Courier New" panose="02070309020205020404" pitchFamily="49" charset="0"/>
                        </a:rPr>
                        <a:t>Sport</a:t>
                      </a:r>
                      <a:endParaRPr lang="en-US" sz="1200" b="1" i="0" dirty="0">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endParaRPr>
                    </a:p>
                  </a:txBody>
                  <a:tcPr marL="68580" marR="68580" marT="0" marB="0" anchor="ctr"/>
                </a:tc>
                <a:extLst>
                  <a:ext uri="{0D108BD9-81ED-4DB2-BD59-A6C34878D82A}">
                    <a16:rowId xmlns:a16="http://schemas.microsoft.com/office/drawing/2014/main" val="3043353043"/>
                  </a:ext>
                </a:extLst>
              </a:tr>
              <a:tr h="273952">
                <a:tc>
                  <a:txBody>
                    <a:bodyPr/>
                    <a:lstStyle/>
                    <a:p>
                      <a:pPr marL="0" marR="0">
                        <a:lnSpc>
                          <a:spcPts val="1800"/>
                        </a:lnSpc>
                        <a:spcBef>
                          <a:spcPts val="600"/>
                        </a:spcBef>
                        <a:spcAft>
                          <a:spcPts val="0"/>
                        </a:spcAft>
                      </a:pPr>
                      <a:r>
                        <a:rPr lang="en-US" sz="1200" b="0" dirty="0">
                          <a:effectLst/>
                        </a:rPr>
                        <a:t>superclass </a:t>
                      </a:r>
                      <a:r>
                        <a:rPr lang="en-US" sz="1200" b="1" i="0" u="none" strike="noStrike" kern="1200" dirty="0">
                          <a:solidFill>
                            <a:schemeClr val="lt1"/>
                          </a:solidFill>
                          <a:effectLst/>
                          <a:latin typeface="Courier New" panose="02070309020205020404" pitchFamily="49" charset="0"/>
                          <a:ea typeface="+mn-ea"/>
                          <a:cs typeface="Courier New" panose="02070309020205020404" pitchFamily="49" charset="0"/>
                        </a:rPr>
                        <a:t>Strategy</a:t>
                      </a:r>
                    </a:p>
                  </a:txBody>
                  <a:tcPr marL="68580" marR="68580" marT="0" marB="0" anchor="ctr"/>
                </a:tc>
                <a:tc>
                  <a:txBody>
                    <a:bodyPr/>
                    <a:lstStyle/>
                    <a:p>
                      <a:pPr marL="0" marR="0">
                        <a:lnSpc>
                          <a:spcPts val="1800"/>
                        </a:lnSpc>
                        <a:spcBef>
                          <a:spcPts val="600"/>
                        </a:spcBef>
                        <a:spcAft>
                          <a:spcPts val="0"/>
                        </a:spcAft>
                      </a:pPr>
                      <a:r>
                        <a:rPr lang="en-US" sz="1200" dirty="0">
                          <a:effectLst/>
                        </a:rPr>
                        <a:t>interfaces </a:t>
                      </a:r>
                      <a:r>
                        <a:rPr lang="en-US" sz="1200" b="1" i="0" u="none" strike="noStrike" kern="1200" dirty="0">
                          <a:solidFill>
                            <a:schemeClr val="dk1"/>
                          </a:solidFill>
                          <a:effectLst/>
                          <a:latin typeface="Courier New" panose="02070309020205020404" pitchFamily="49" charset="0"/>
                          <a:ea typeface="+mn-ea"/>
                          <a:cs typeface="Courier New" panose="02070309020205020404" pitchFamily="49" charset="0"/>
                        </a:rPr>
                        <a:t>PlayerStrategy</a:t>
                      </a:r>
                      <a:r>
                        <a:rPr lang="en-US" sz="1200" dirty="0">
                          <a:effectLst/>
                        </a:rPr>
                        <a:t> and </a:t>
                      </a:r>
                      <a:r>
                        <a:rPr lang="en-US" sz="1200" b="1" i="0" u="none" strike="noStrike" kern="1200" dirty="0">
                          <a:solidFill>
                            <a:schemeClr val="dk1"/>
                          </a:solidFill>
                          <a:effectLst/>
                          <a:latin typeface="Courier New" panose="02070309020205020404" pitchFamily="49" charset="0"/>
                          <a:ea typeface="+mn-ea"/>
                          <a:cs typeface="Courier New" panose="02070309020205020404" pitchFamily="49" charset="0"/>
                        </a:rPr>
                        <a:t>VenueStrategy</a:t>
                      </a:r>
                    </a:p>
                  </a:txBody>
                  <a:tcPr marL="68580" marR="68580" marT="0" marB="0" anchor="ctr"/>
                </a:tc>
                <a:extLst>
                  <a:ext uri="{0D108BD9-81ED-4DB2-BD59-A6C34878D82A}">
                    <a16:rowId xmlns:a16="http://schemas.microsoft.com/office/drawing/2014/main" val="2860185102"/>
                  </a:ext>
                </a:extLst>
              </a:tr>
              <a:tr h="273952">
                <a:tc>
                  <a:txBody>
                    <a:bodyPr/>
                    <a:lstStyle/>
                    <a:p>
                      <a:pPr marL="0" marR="0">
                        <a:lnSpc>
                          <a:spcPts val="1800"/>
                        </a:lnSpc>
                        <a:spcBef>
                          <a:spcPts val="600"/>
                        </a:spcBef>
                        <a:spcAft>
                          <a:spcPts val="0"/>
                        </a:spcAft>
                      </a:pPr>
                      <a:r>
                        <a:rPr lang="en-US" sz="1200" b="0" dirty="0">
                          <a:effectLst/>
                        </a:rPr>
                        <a:t>subclasses </a:t>
                      </a:r>
                      <a:r>
                        <a:rPr lang="en-US" sz="1200" b="1" i="0" u="none" strike="noStrike" kern="1200" dirty="0">
                          <a:solidFill>
                            <a:schemeClr val="lt1"/>
                          </a:solidFill>
                          <a:effectLst/>
                          <a:latin typeface="Courier New" panose="02070309020205020404" pitchFamily="49" charset="0"/>
                          <a:ea typeface="+mn-ea"/>
                          <a:cs typeface="Courier New" panose="02070309020205020404" pitchFamily="49" charset="0"/>
                        </a:rPr>
                        <a:t>Strategy1</a:t>
                      </a:r>
                      <a:r>
                        <a:rPr lang="en-US" sz="1200" b="0" dirty="0">
                          <a:effectLst/>
                        </a:rPr>
                        <a:t>, </a:t>
                      </a:r>
                      <a:r>
                        <a:rPr lang="en-US" sz="1200" b="1" i="0" u="none" strike="noStrike" kern="1200" dirty="0">
                          <a:solidFill>
                            <a:schemeClr val="lt1"/>
                          </a:solidFill>
                          <a:effectLst/>
                          <a:latin typeface="Courier New" panose="02070309020205020404" pitchFamily="49" charset="0"/>
                          <a:ea typeface="+mn-ea"/>
                          <a:cs typeface="Courier New" panose="02070309020205020404" pitchFamily="49" charset="0"/>
                        </a:rPr>
                        <a:t>Strategy2</a:t>
                      </a:r>
                      <a:r>
                        <a:rPr lang="en-US" sz="1200" b="0" dirty="0">
                          <a:effectLst/>
                        </a:rPr>
                        <a:t>, etc.</a:t>
                      </a:r>
                      <a:endParaRPr lang="en-US" sz="1200" b="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nSpc>
                          <a:spcPts val="1800"/>
                        </a:lnSpc>
                        <a:spcBef>
                          <a:spcPts val="600"/>
                        </a:spcBef>
                        <a:spcAft>
                          <a:spcPts val="0"/>
                        </a:spcAft>
                      </a:pPr>
                      <a:r>
                        <a:rPr lang="en-US" sz="1200" dirty="0">
                          <a:effectLst/>
                        </a:rPr>
                        <a:t>Classes </a:t>
                      </a:r>
                      <a:r>
                        <a:rPr lang="en-US" sz="1200" b="1" i="0" u="none" strike="noStrike" kern="1200" dirty="0">
                          <a:solidFill>
                            <a:schemeClr val="dk1"/>
                          </a:solidFill>
                          <a:effectLst/>
                          <a:latin typeface="Courier New" panose="02070309020205020404" pitchFamily="49" charset="0"/>
                          <a:ea typeface="+mn-ea"/>
                          <a:cs typeface="Courier New" panose="02070309020205020404" pitchFamily="49" charset="0"/>
                        </a:rPr>
                        <a:t>BaseballPlayers</a:t>
                      </a:r>
                      <a:r>
                        <a:rPr lang="en-US" sz="1200" dirty="0">
                          <a:effectLst/>
                        </a:rPr>
                        <a:t>, </a:t>
                      </a:r>
                      <a:r>
                        <a:rPr lang="en-US" sz="1200" b="1" i="0" u="none" strike="noStrike" kern="1200" dirty="0">
                          <a:solidFill>
                            <a:schemeClr val="dk1"/>
                          </a:solidFill>
                          <a:effectLst/>
                          <a:latin typeface="Courier New" panose="02070309020205020404" pitchFamily="49" charset="0"/>
                          <a:ea typeface="+mn-ea"/>
                          <a:cs typeface="Courier New" panose="02070309020205020404" pitchFamily="49" charset="0"/>
                        </a:rPr>
                        <a:t>FootballPlayers</a:t>
                      </a:r>
                      <a:r>
                        <a:rPr lang="en-US" sz="1200" dirty="0">
                          <a:effectLst/>
                        </a:rPr>
                        <a:t>, </a:t>
                      </a:r>
                      <a:r>
                        <a:rPr lang="en-US" sz="1200" b="1" i="0" u="none" strike="noStrike" kern="1200" dirty="0">
                          <a:solidFill>
                            <a:schemeClr val="dk1"/>
                          </a:solidFill>
                          <a:effectLst/>
                          <a:latin typeface="Courier New" panose="02070309020205020404" pitchFamily="49" charset="0"/>
                          <a:ea typeface="+mn-ea"/>
                          <a:cs typeface="Courier New" panose="02070309020205020404" pitchFamily="49" charset="0"/>
                        </a:rPr>
                        <a:t>VolleyballPlayers</a:t>
                      </a:r>
                      <a:r>
                        <a:rPr lang="en-US" sz="1200" dirty="0">
                          <a:effectLst/>
                        </a:rPr>
                        <a:t>, </a:t>
                      </a:r>
                      <a:r>
                        <a:rPr lang="en-US" sz="1200" b="1" i="0" u="none" strike="noStrike" kern="1200" dirty="0">
                          <a:solidFill>
                            <a:schemeClr val="dk1"/>
                          </a:solidFill>
                          <a:effectLst/>
                          <a:latin typeface="Courier New" panose="02070309020205020404" pitchFamily="49" charset="0"/>
                          <a:ea typeface="+mn-ea"/>
                          <a:cs typeface="Courier New" panose="02070309020205020404" pitchFamily="49" charset="0"/>
                        </a:rPr>
                        <a:t>Stadium</a:t>
                      </a:r>
                      <a:r>
                        <a:rPr lang="en-US" sz="1200" dirty="0">
                          <a:effectLst/>
                        </a:rPr>
                        <a:t>, and </a:t>
                      </a:r>
                      <a:r>
                        <a:rPr lang="en-US" sz="1200" b="1" i="0" u="none" strike="noStrike" kern="1200" dirty="0">
                          <a:solidFill>
                            <a:schemeClr val="dk1"/>
                          </a:solidFill>
                          <a:effectLst/>
                          <a:latin typeface="Courier New" panose="02070309020205020404" pitchFamily="49" charset="0"/>
                          <a:ea typeface="+mn-ea"/>
                          <a:cs typeface="Courier New" panose="02070309020205020404" pitchFamily="49" charset="0"/>
                        </a:rPr>
                        <a:t>OpenField</a:t>
                      </a:r>
                    </a:p>
                  </a:txBody>
                  <a:tcPr marL="68580" marR="68580" marT="0" marB="0" anchor="ctr"/>
                </a:tc>
                <a:extLst>
                  <a:ext uri="{0D108BD9-81ED-4DB2-BD59-A6C34878D82A}">
                    <a16:rowId xmlns:a16="http://schemas.microsoft.com/office/drawing/2014/main" val="1402535203"/>
                  </a:ext>
                </a:extLst>
              </a:tr>
              <a:tr h="273952">
                <a:tc>
                  <a:txBody>
                    <a:bodyPr/>
                    <a:lstStyle/>
                    <a:p>
                      <a:pPr marL="0" marR="0">
                        <a:lnSpc>
                          <a:spcPts val="1800"/>
                        </a:lnSpc>
                        <a:spcBef>
                          <a:spcPts val="600"/>
                        </a:spcBef>
                        <a:spcAft>
                          <a:spcPts val="0"/>
                        </a:spcAft>
                      </a:pPr>
                      <a:r>
                        <a:rPr lang="en-US" sz="1200" b="1" i="0" u="none" strike="noStrike" kern="1200" dirty="0">
                          <a:solidFill>
                            <a:schemeClr val="lt1"/>
                          </a:solidFill>
                          <a:effectLst/>
                          <a:latin typeface="Courier New" panose="02070309020205020404" pitchFamily="49" charset="0"/>
                          <a:ea typeface="+mn-ea"/>
                          <a:cs typeface="Courier New" panose="02070309020205020404" pitchFamily="49" charset="0"/>
                        </a:rPr>
                        <a:t>algorithm()</a:t>
                      </a:r>
                    </a:p>
                  </a:txBody>
                  <a:tcPr marL="68580" marR="68580" marT="0" marB="0" anchor="ctr"/>
                </a:tc>
                <a:tc>
                  <a:txBody>
                    <a:bodyPr/>
                    <a:lstStyle/>
                    <a:p>
                      <a:pPr marL="0" marR="0">
                        <a:lnSpc>
                          <a:spcPts val="1800"/>
                        </a:lnSpc>
                        <a:spcBef>
                          <a:spcPts val="600"/>
                        </a:spcBef>
                        <a:spcAft>
                          <a:spcPts val="0"/>
                        </a:spcAft>
                      </a:pPr>
                      <a:r>
                        <a:rPr lang="en-US" sz="1200" b="1" i="0" u="none" strike="noStrike" kern="1200" dirty="0">
                          <a:solidFill>
                            <a:schemeClr val="dk1"/>
                          </a:solidFill>
                          <a:effectLst/>
                          <a:latin typeface="Courier New" panose="02070309020205020404" pitchFamily="49" charset="0"/>
                          <a:ea typeface="+mn-ea"/>
                          <a:cs typeface="Courier New" panose="02070309020205020404" pitchFamily="49" charset="0"/>
                        </a:rPr>
                        <a:t>strategy() </a:t>
                      </a:r>
                      <a:r>
                        <a:rPr lang="en-US" sz="1200" dirty="0">
                          <a:effectLst/>
                        </a:rPr>
                        <a:t>member functions</a:t>
                      </a:r>
                      <a:endParaRPr lang="en-US"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212463674"/>
                  </a:ext>
                </a:extLst>
              </a:tr>
              <a:tr h="720409">
                <a:tc>
                  <a:txBody>
                    <a:bodyPr/>
                    <a:lstStyle/>
                    <a:p>
                      <a:pPr marL="0" marR="0">
                        <a:lnSpc>
                          <a:spcPts val="1800"/>
                        </a:lnSpc>
                        <a:spcBef>
                          <a:spcPts val="600"/>
                        </a:spcBef>
                        <a:spcAft>
                          <a:spcPts val="0"/>
                        </a:spcAft>
                      </a:pPr>
                      <a:r>
                        <a:rPr lang="en-US" sz="1200" b="1" i="0" u="none" strike="noStrike" kern="1200" dirty="0">
                          <a:solidFill>
                            <a:schemeClr val="lt1"/>
                          </a:solidFill>
                          <a:effectLst/>
                          <a:latin typeface="Courier New" panose="02070309020205020404" pitchFamily="49" charset="0"/>
                          <a:ea typeface="+mn-ea"/>
                          <a:cs typeface="Courier New" panose="02070309020205020404" pitchFamily="49" charset="0"/>
                        </a:rPr>
                        <a:t>strategy-&gt;algorithm()</a:t>
                      </a:r>
                    </a:p>
                  </a:txBody>
                  <a:tcPr marL="68580" marR="68580" marT="0" marB="0" anchor="ctr"/>
                </a:tc>
                <a:tc>
                  <a:txBody>
                    <a:bodyPr/>
                    <a:lstStyle/>
                    <a:p>
                      <a:pPr marL="0" marR="0">
                        <a:lnSpc>
                          <a:spcPts val="1800"/>
                        </a:lnSpc>
                        <a:spcBef>
                          <a:spcPts val="600"/>
                        </a:spcBef>
                        <a:spcAft>
                          <a:spcPts val="0"/>
                        </a:spcAft>
                      </a:pPr>
                      <a:r>
                        <a:rPr lang="en-US" sz="1200" b="1" i="0" u="none" strike="noStrike" kern="1200" dirty="0">
                          <a:solidFill>
                            <a:schemeClr val="dk1"/>
                          </a:solidFill>
                          <a:effectLst/>
                          <a:latin typeface="Courier New" panose="02070309020205020404" pitchFamily="49" charset="0"/>
                          <a:ea typeface="+mn-ea"/>
                          <a:cs typeface="Courier New" panose="02070309020205020404" pitchFamily="49" charset="0"/>
                        </a:rPr>
                        <a:t>player_strategy-&gt;strategy()</a:t>
                      </a:r>
                    </a:p>
                    <a:p>
                      <a:pPr marL="0" marR="0">
                        <a:lnSpc>
                          <a:spcPts val="1800"/>
                        </a:lnSpc>
                        <a:spcBef>
                          <a:spcPts val="600"/>
                        </a:spcBef>
                        <a:spcAft>
                          <a:spcPts val="0"/>
                        </a:spcAft>
                      </a:pPr>
                      <a:r>
                        <a:rPr lang="en-US" sz="1200" u="none" strike="noStrike" dirty="0">
                          <a:effectLst/>
                        </a:rPr>
                        <a:t>venue_strategy-&gt;strategy()</a:t>
                      </a:r>
                      <a:endParaRPr lang="en-US" sz="1200" dirty="0">
                        <a:solidFill>
                          <a:srgbClr val="000000"/>
                        </a:solidFill>
                        <a:effectLst/>
                        <a:latin typeface="Arial" panose="020B0604020202020204" pitchFamily="34" charset="0"/>
                        <a:ea typeface="+mn-ea"/>
                        <a:cs typeface="Times New Roman" panose="02020603050405020304" pitchFamily="18" charset="0"/>
                      </a:endParaRPr>
                    </a:p>
                  </a:txBody>
                  <a:tcPr marL="68580" marR="68580" marT="0" marB="0" anchor="ctr"/>
                </a:tc>
                <a:extLst>
                  <a:ext uri="{0D108BD9-81ED-4DB2-BD59-A6C34878D82A}">
                    <a16:rowId xmlns:a16="http://schemas.microsoft.com/office/drawing/2014/main" val="2688365565"/>
                  </a:ext>
                </a:extLst>
              </a:tr>
            </a:tbl>
          </a:graphicData>
        </a:graphic>
      </p:graphicFrame>
    </p:spTree>
    <p:extLst>
      <p:ext uri="{BB962C8B-B14F-4D97-AF65-F5344CB8AC3E}">
        <p14:creationId xmlns:p14="http://schemas.microsoft.com/office/powerpoint/2010/main" val="18846088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6E4D3-DA07-ABA0-1EBE-A05924530A87}"/>
              </a:ext>
            </a:extLst>
          </p:cNvPr>
          <p:cNvSpPr>
            <a:spLocks noGrp="1"/>
          </p:cNvSpPr>
          <p:nvPr>
            <p:ph type="title"/>
          </p:nvPr>
        </p:nvSpPr>
        <p:spPr>
          <a:xfrm>
            <a:off x="274322" y="411163"/>
            <a:ext cx="8595311" cy="655637"/>
          </a:xfrm>
        </p:spPr>
        <p:txBody>
          <a:bodyPr/>
          <a:lstStyle/>
          <a:p>
            <a:r>
              <a:rPr lang="en-US" dirty="0"/>
              <a:t>Template Method vs. Strategy Design Patterns</a:t>
            </a:r>
          </a:p>
        </p:txBody>
      </p:sp>
      <p:sp>
        <p:nvSpPr>
          <p:cNvPr id="3" name="Content Placeholder 2">
            <a:extLst>
              <a:ext uri="{FF2B5EF4-FFF2-40B4-BE49-F238E27FC236}">
                <a16:creationId xmlns:a16="http://schemas.microsoft.com/office/drawing/2014/main" id="{7C74B4F3-BD1F-FCA9-716F-9310F3A006FD}"/>
              </a:ext>
            </a:extLst>
          </p:cNvPr>
          <p:cNvSpPr>
            <a:spLocks noGrp="1"/>
          </p:cNvSpPr>
          <p:nvPr>
            <p:ph idx="1"/>
          </p:nvPr>
        </p:nvSpPr>
        <p:spPr/>
        <p:txBody>
          <a:bodyPr/>
          <a:lstStyle/>
          <a:p>
            <a:r>
              <a:rPr lang="en-US" sz="2200" dirty="0"/>
              <a:t>Template Method relies on </a:t>
            </a:r>
            <a:r>
              <a:rPr lang="en-US" sz="2200" u="sng" dirty="0"/>
              <a:t>inheritance</a:t>
            </a:r>
            <a:r>
              <a:rPr lang="en-US" sz="2200" dirty="0"/>
              <a:t>. The outline of algorithm is in the superclass, and the encapsulated parts of the algorithm are in subclasses. Template Method allows the superclass to implement common steps of the algorithm.</a:t>
            </a:r>
          </a:p>
          <a:p>
            <a:pPr lvl="4"/>
            <a:endParaRPr lang="en-US" sz="450" dirty="0"/>
          </a:p>
          <a:p>
            <a:r>
              <a:rPr lang="en-US" sz="2200" dirty="0"/>
              <a:t>Strategy aggregates whole algorithms and makes them interchangeable. Strategy uses </a:t>
            </a:r>
            <a:r>
              <a:rPr lang="en-US" sz="2200" u="sng" dirty="0"/>
              <a:t>composition</a:t>
            </a:r>
            <a:r>
              <a:rPr lang="en-US" sz="2200" dirty="0"/>
              <a:t> — the </a:t>
            </a:r>
            <a:r>
              <a:rPr lang="en-US" sz="2200" b="1" dirty="0">
                <a:latin typeface="Courier New" panose="02070309020205020404" pitchFamily="49" charset="0"/>
                <a:cs typeface="Courier New" panose="02070309020205020404" pitchFamily="49" charset="0"/>
              </a:rPr>
              <a:t>Strategy</a:t>
            </a:r>
            <a:r>
              <a:rPr lang="en-US" sz="2200" dirty="0"/>
              <a:t> subclasses (the </a:t>
            </a:r>
            <a:r>
              <a:rPr lang="en-US" sz="2200" b="1" dirty="0">
                <a:latin typeface="Courier New" panose="02070309020205020404" pitchFamily="49" charset="0"/>
                <a:cs typeface="Courier New" panose="02070309020205020404" pitchFamily="49" charset="0"/>
              </a:rPr>
              <a:t>PlayerStrategy</a:t>
            </a:r>
            <a:r>
              <a:rPr lang="en-US" sz="2200" dirty="0"/>
              <a:t> and </a:t>
            </a:r>
            <a:r>
              <a:rPr lang="en-US" sz="2200" b="1" dirty="0">
                <a:latin typeface="Courier New" panose="02070309020205020404" pitchFamily="49" charset="0"/>
                <a:cs typeface="Courier New" panose="02070309020205020404" pitchFamily="49" charset="0"/>
              </a:rPr>
              <a:t>VenueStrategy</a:t>
            </a:r>
            <a:r>
              <a:rPr lang="en-US" sz="2200" dirty="0"/>
              <a:t> subclasses in our example) are composed by the </a:t>
            </a:r>
            <a:r>
              <a:rPr lang="en-US" sz="2200" b="1" dirty="0">
                <a:latin typeface="Courier New" panose="02070309020205020404" pitchFamily="49" charset="0"/>
                <a:cs typeface="Courier New" panose="02070309020205020404" pitchFamily="49" charset="0"/>
              </a:rPr>
              <a:t>Client</a:t>
            </a:r>
            <a:r>
              <a:rPr lang="en-US" sz="2200" dirty="0"/>
              <a:t> class (superclass </a:t>
            </a:r>
            <a:r>
              <a:rPr lang="en-US" sz="2200" b="1" dirty="0">
                <a:latin typeface="Courier New" panose="02070309020205020404" pitchFamily="49" charset="0"/>
                <a:cs typeface="Courier New" panose="02070309020205020404" pitchFamily="49" charset="0"/>
              </a:rPr>
              <a:t>Sport</a:t>
            </a:r>
            <a:r>
              <a:rPr lang="en-US" sz="2200" dirty="0"/>
              <a:t> in our example).</a:t>
            </a:r>
          </a:p>
          <a:p>
            <a:pPr lvl="4"/>
            <a:endParaRPr lang="en-US" sz="450" dirty="0"/>
          </a:p>
          <a:p>
            <a:r>
              <a:rPr lang="en-US" sz="2200" dirty="0"/>
              <a:t>In the Strategy model, the </a:t>
            </a:r>
            <a:r>
              <a:rPr lang="en-US" sz="2200" b="1" dirty="0">
                <a:latin typeface="Courier New" panose="02070309020205020404" pitchFamily="49" charset="0"/>
                <a:cs typeface="Courier New" panose="02070309020205020404" pitchFamily="49" charset="0"/>
              </a:rPr>
              <a:t>Client</a:t>
            </a:r>
            <a:r>
              <a:rPr lang="en-US" sz="2200" dirty="0"/>
              <a:t> class is </a:t>
            </a:r>
            <a:r>
              <a:rPr lang="en-US" sz="2200" u="sng" dirty="0"/>
              <a:t>loosely coupled </a:t>
            </a:r>
            <a:r>
              <a:rPr lang="en-US" sz="2200" dirty="0"/>
              <a:t>from the </a:t>
            </a:r>
            <a:r>
              <a:rPr lang="en-US" sz="2200" b="1" dirty="0">
                <a:latin typeface="Courier New" panose="02070309020205020404" pitchFamily="49" charset="0"/>
                <a:cs typeface="Courier New" panose="02070309020205020404" pitchFamily="49" charset="0"/>
              </a:rPr>
              <a:t>Strategy</a:t>
            </a:r>
            <a:r>
              <a:rPr lang="en-US" sz="2200" dirty="0"/>
              <a:t> subclasses. We can add, remove, or update the subclasses later.</a:t>
            </a:r>
          </a:p>
        </p:txBody>
      </p:sp>
      <p:sp>
        <p:nvSpPr>
          <p:cNvPr id="4" name="Slide Number Placeholder 3">
            <a:extLst>
              <a:ext uri="{FF2B5EF4-FFF2-40B4-BE49-F238E27FC236}">
                <a16:creationId xmlns:a16="http://schemas.microsoft.com/office/drawing/2014/main" id="{7339EB95-4BD7-94FD-EBED-9354D7501B77}"/>
              </a:ext>
            </a:extLst>
          </p:cNvPr>
          <p:cNvSpPr>
            <a:spLocks noGrp="1"/>
          </p:cNvSpPr>
          <p:nvPr>
            <p:ph type="sldNum" sz="quarter" idx="12"/>
          </p:nvPr>
        </p:nvSpPr>
        <p:spPr/>
        <p:txBody>
          <a:bodyPr/>
          <a:lstStyle/>
          <a:p>
            <a:fld id="{6C575094-CFE5-6845-BA77-358456EEE977}" type="slidenum">
              <a:rPr lang="en-US" altLang="x-none" smtClean="0"/>
              <a:pPr/>
              <a:t>39</a:t>
            </a:fld>
            <a:endParaRPr lang="en-US" altLang="x-none"/>
          </a:p>
        </p:txBody>
      </p:sp>
    </p:spTree>
    <p:extLst>
      <p:ext uri="{BB962C8B-B14F-4D97-AF65-F5344CB8AC3E}">
        <p14:creationId xmlns:p14="http://schemas.microsoft.com/office/powerpoint/2010/main" val="2947460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BC961-4188-11D1-09A6-CB198495C715}"/>
              </a:ext>
            </a:extLst>
          </p:cNvPr>
          <p:cNvSpPr>
            <a:spLocks noGrp="1"/>
          </p:cNvSpPr>
          <p:nvPr>
            <p:ph type="title"/>
          </p:nvPr>
        </p:nvSpPr>
        <p:spPr/>
        <p:txBody>
          <a:bodyPr/>
          <a:lstStyle/>
          <a:p>
            <a:r>
              <a:rPr lang="en-US" dirty="0"/>
              <a:t>Midterm Question 2</a:t>
            </a:r>
          </a:p>
        </p:txBody>
      </p:sp>
      <p:sp>
        <p:nvSpPr>
          <p:cNvPr id="3" name="Content Placeholder 2">
            <a:extLst>
              <a:ext uri="{FF2B5EF4-FFF2-40B4-BE49-F238E27FC236}">
                <a16:creationId xmlns:a16="http://schemas.microsoft.com/office/drawing/2014/main" id="{DEB13A79-90A4-53D6-7271-C060E093C55D}"/>
              </a:ext>
            </a:extLst>
          </p:cNvPr>
          <p:cNvSpPr>
            <a:spLocks noGrp="1"/>
          </p:cNvSpPr>
          <p:nvPr>
            <p:ph idx="1"/>
          </p:nvPr>
        </p:nvSpPr>
        <p:spPr>
          <a:xfrm>
            <a:off x="457200" y="1295401"/>
            <a:ext cx="8229600" cy="1036332"/>
          </a:xfrm>
        </p:spPr>
        <p:txBody>
          <a:bodyPr/>
          <a:lstStyle/>
          <a:p>
            <a:r>
              <a:rPr lang="en-US" dirty="0"/>
              <a:t>Explain how a design that uses the Code to the Interface Principle has more flexibility.</a:t>
            </a:r>
          </a:p>
        </p:txBody>
      </p:sp>
      <p:sp>
        <p:nvSpPr>
          <p:cNvPr id="4" name="Slide Number Placeholder 3">
            <a:extLst>
              <a:ext uri="{FF2B5EF4-FFF2-40B4-BE49-F238E27FC236}">
                <a16:creationId xmlns:a16="http://schemas.microsoft.com/office/drawing/2014/main" id="{67093F88-9504-93F7-BCD3-33B6988B32F7}"/>
              </a:ext>
            </a:extLst>
          </p:cNvPr>
          <p:cNvSpPr>
            <a:spLocks noGrp="1"/>
          </p:cNvSpPr>
          <p:nvPr>
            <p:ph type="sldNum" sz="quarter" idx="12"/>
          </p:nvPr>
        </p:nvSpPr>
        <p:spPr/>
        <p:txBody>
          <a:bodyPr/>
          <a:lstStyle/>
          <a:p>
            <a:fld id="{6C575094-CFE5-6845-BA77-358456EEE977}" type="slidenum">
              <a:rPr lang="en-US" altLang="x-none" smtClean="0"/>
              <a:pPr/>
              <a:t>4</a:t>
            </a:fld>
            <a:endParaRPr lang="en-US" altLang="x-none"/>
          </a:p>
        </p:txBody>
      </p:sp>
      <p:sp>
        <p:nvSpPr>
          <p:cNvPr id="5" name="TextBox 4">
            <a:extLst>
              <a:ext uri="{FF2B5EF4-FFF2-40B4-BE49-F238E27FC236}">
                <a16:creationId xmlns:a16="http://schemas.microsoft.com/office/drawing/2014/main" id="{A13687AA-2C4A-17A3-9DB8-D53863CB306B}"/>
              </a:ext>
            </a:extLst>
          </p:cNvPr>
          <p:cNvSpPr txBox="1"/>
          <p:nvPr/>
        </p:nvSpPr>
        <p:spPr>
          <a:xfrm>
            <a:off x="1597468" y="2295817"/>
            <a:ext cx="5949064" cy="646331"/>
          </a:xfrm>
          <a:prstGeom prst="rect">
            <a:avLst/>
          </a:prstGeom>
          <a:solidFill>
            <a:schemeClr val="accent1">
              <a:lumMod val="20000"/>
              <a:lumOff val="80000"/>
            </a:schemeClr>
          </a:solidFill>
          <a:ln>
            <a:solidFill>
              <a:srgbClr val="0432FF"/>
            </a:solidFill>
          </a:ln>
        </p:spPr>
        <p:txBody>
          <a:bodyPr wrap="none" rtlCol="0">
            <a:spAutoFit/>
          </a:bodyPr>
          <a:lstStyle/>
          <a:p>
            <a:pPr marL="285750" indent="-285750">
              <a:buFont typeface="Arial" panose="020B0604020202020204" pitchFamily="34" charset="0"/>
              <a:buChar char="•"/>
            </a:pPr>
            <a:r>
              <a:rPr lang="en-US" sz="1800" u="sng" dirty="0">
                <a:solidFill>
                  <a:srgbClr val="0432FF"/>
                </a:solidFill>
              </a:rPr>
              <a:t>No hardcoding</a:t>
            </a:r>
            <a:r>
              <a:rPr lang="en-US" sz="1800" dirty="0">
                <a:solidFill>
                  <a:srgbClr val="0432FF"/>
                </a:solidFill>
              </a:rPr>
              <a:t> of the source.</a:t>
            </a:r>
          </a:p>
          <a:p>
            <a:pPr marL="285750" indent="-285750">
              <a:buFont typeface="Arial" panose="020B0604020202020204" pitchFamily="34" charset="0"/>
              <a:buChar char="•"/>
            </a:pPr>
            <a:r>
              <a:rPr lang="en-US" sz="1800" u="sng" dirty="0">
                <a:solidFill>
                  <a:srgbClr val="0432FF"/>
                </a:solidFill>
              </a:rPr>
              <a:t>Uses polymorphism</a:t>
            </a:r>
            <a:r>
              <a:rPr lang="en-US" sz="1800" dirty="0">
                <a:solidFill>
                  <a:srgbClr val="0432FF"/>
                </a:solidFill>
              </a:rPr>
              <a:t> to allow changes during run time.</a:t>
            </a:r>
          </a:p>
        </p:txBody>
      </p:sp>
    </p:spTree>
    <p:extLst>
      <p:ext uri="{BB962C8B-B14F-4D97-AF65-F5344CB8AC3E}">
        <p14:creationId xmlns:p14="http://schemas.microsoft.com/office/powerpoint/2010/main" val="22994065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FEF69F-1356-2128-45CB-6C69455C72D7}"/>
              </a:ext>
            </a:extLst>
          </p:cNvPr>
          <p:cNvSpPr>
            <a:spLocks noGrp="1"/>
          </p:cNvSpPr>
          <p:nvPr>
            <p:ph type="title"/>
          </p:nvPr>
        </p:nvSpPr>
        <p:spPr/>
        <p:txBody>
          <a:bodyPr/>
          <a:lstStyle/>
          <a:p>
            <a:r>
              <a:rPr lang="en-US" dirty="0"/>
              <a:t>Assignment #6: Rock-Paper-Scissors Game</a:t>
            </a:r>
          </a:p>
        </p:txBody>
      </p:sp>
      <p:sp>
        <p:nvSpPr>
          <p:cNvPr id="3" name="Content Placeholder 2">
            <a:extLst>
              <a:ext uri="{FF2B5EF4-FFF2-40B4-BE49-F238E27FC236}">
                <a16:creationId xmlns:a16="http://schemas.microsoft.com/office/drawing/2014/main" id="{3FB286F5-23A8-0AC7-D1E3-4D6854402A4B}"/>
              </a:ext>
            </a:extLst>
          </p:cNvPr>
          <p:cNvSpPr>
            <a:spLocks noGrp="1"/>
          </p:cNvSpPr>
          <p:nvPr>
            <p:ph idx="1"/>
          </p:nvPr>
        </p:nvSpPr>
        <p:spPr/>
        <p:txBody>
          <a:bodyPr/>
          <a:lstStyle/>
          <a:p>
            <a:r>
              <a:rPr lang="en-US" dirty="0"/>
              <a:t>Write a text-based application that plays Rock-Paper-Scissors, computer vs. human.</a:t>
            </a:r>
          </a:p>
          <a:p>
            <a:pPr lvl="1"/>
            <a:r>
              <a:rPr lang="en-US" dirty="0"/>
              <a:t>20 rounds per game</a:t>
            </a:r>
          </a:p>
          <a:p>
            <a:pPr lvl="4"/>
            <a:endParaRPr lang="en-US" dirty="0"/>
          </a:p>
          <a:p>
            <a:r>
              <a:rPr lang="en-US" dirty="0"/>
              <a:t>During each round, prompt for the human player’s choice of R, P, or S.</a:t>
            </a:r>
          </a:p>
          <a:p>
            <a:r>
              <a:rPr lang="en-US" dirty="0"/>
              <a:t>The computer uses one of two algorithms to make its choice:</a:t>
            </a:r>
          </a:p>
          <a:p>
            <a:pPr lvl="4"/>
            <a:endParaRPr lang="en-US" dirty="0"/>
          </a:p>
          <a:p>
            <a:pPr lvl="1"/>
            <a:r>
              <a:rPr lang="en-US" dirty="0"/>
              <a:t>random: make a random choice</a:t>
            </a:r>
          </a:p>
          <a:p>
            <a:pPr lvl="1"/>
            <a:r>
              <a:rPr lang="en-US" dirty="0"/>
              <a:t>smart: use a simple machine learning algorithm</a:t>
            </a:r>
          </a:p>
        </p:txBody>
      </p:sp>
      <p:sp>
        <p:nvSpPr>
          <p:cNvPr id="4" name="Slide Number Placeholder 3">
            <a:extLst>
              <a:ext uri="{FF2B5EF4-FFF2-40B4-BE49-F238E27FC236}">
                <a16:creationId xmlns:a16="http://schemas.microsoft.com/office/drawing/2014/main" id="{68CB5F73-5FA1-60EF-9333-694414497291}"/>
              </a:ext>
            </a:extLst>
          </p:cNvPr>
          <p:cNvSpPr>
            <a:spLocks noGrp="1"/>
          </p:cNvSpPr>
          <p:nvPr>
            <p:ph type="sldNum" sz="quarter" idx="12"/>
          </p:nvPr>
        </p:nvSpPr>
        <p:spPr/>
        <p:txBody>
          <a:bodyPr/>
          <a:lstStyle/>
          <a:p>
            <a:fld id="{6C575094-CFE5-6845-BA77-358456EEE977}" type="slidenum">
              <a:rPr lang="en-US" altLang="x-none" smtClean="0"/>
              <a:pPr/>
              <a:t>40</a:t>
            </a:fld>
            <a:endParaRPr lang="en-US" altLang="x-none"/>
          </a:p>
        </p:txBody>
      </p:sp>
    </p:spTree>
    <p:extLst>
      <p:ext uri="{BB962C8B-B14F-4D97-AF65-F5344CB8AC3E}">
        <p14:creationId xmlns:p14="http://schemas.microsoft.com/office/powerpoint/2010/main" val="9351180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16515-1A09-8EB3-7C17-E4847CEDE14B}"/>
              </a:ext>
            </a:extLst>
          </p:cNvPr>
          <p:cNvSpPr>
            <a:spLocks noGrp="1"/>
          </p:cNvSpPr>
          <p:nvPr>
            <p:ph type="title"/>
          </p:nvPr>
        </p:nvSpPr>
        <p:spPr/>
        <p:txBody>
          <a:bodyPr/>
          <a:lstStyle/>
          <a:p>
            <a:r>
              <a:rPr lang="en-US" dirty="0"/>
              <a:t>Assignment #6</a:t>
            </a:r>
            <a:r>
              <a:rPr lang="en-US" i="1" dirty="0"/>
              <a:t>, cont’d</a:t>
            </a:r>
          </a:p>
        </p:txBody>
      </p:sp>
      <p:sp>
        <p:nvSpPr>
          <p:cNvPr id="3" name="Content Placeholder 2">
            <a:extLst>
              <a:ext uri="{FF2B5EF4-FFF2-40B4-BE49-F238E27FC236}">
                <a16:creationId xmlns:a16="http://schemas.microsoft.com/office/drawing/2014/main" id="{86EA253C-C52D-0805-BDC3-7873701ED140}"/>
              </a:ext>
            </a:extLst>
          </p:cNvPr>
          <p:cNvSpPr>
            <a:spLocks noGrp="1"/>
          </p:cNvSpPr>
          <p:nvPr>
            <p:ph idx="1"/>
          </p:nvPr>
        </p:nvSpPr>
        <p:spPr/>
        <p:txBody>
          <a:bodyPr/>
          <a:lstStyle/>
          <a:p>
            <a:r>
              <a:rPr lang="en-US" dirty="0"/>
              <a:t>During the game, after each human’s choice, store the sequence consisting of the last </a:t>
            </a:r>
            <a:r>
              <a:rPr lang="en-US" i="1" dirty="0"/>
              <a:t>N</a:t>
            </a:r>
            <a:r>
              <a:rPr lang="en-US" dirty="0"/>
              <a:t> choices during the game by both players.</a:t>
            </a:r>
          </a:p>
          <a:p>
            <a:pPr lvl="1"/>
            <a:r>
              <a:rPr lang="en-US" dirty="0"/>
              <a:t>For example, </a:t>
            </a:r>
            <a:r>
              <a:rPr lang="en-US" i="1" dirty="0"/>
              <a:t>N</a:t>
            </a:r>
            <a:r>
              <a:rPr lang="en-US" dirty="0"/>
              <a:t> = 5:</a:t>
            </a:r>
          </a:p>
          <a:p>
            <a:pPr lvl="1"/>
            <a:r>
              <a:rPr lang="en-US" dirty="0"/>
              <a:t>The human’s choices are underlined.</a:t>
            </a:r>
          </a:p>
          <a:p>
            <a:pPr lvl="4"/>
            <a:endParaRPr lang="en-US" dirty="0"/>
          </a:p>
          <a:p>
            <a:r>
              <a:rPr lang="en-US" dirty="0"/>
              <a:t>Keep a frequency count of the sequences.</a:t>
            </a:r>
          </a:p>
          <a:p>
            <a:pPr lvl="1"/>
            <a:r>
              <a:rPr lang="en-US" dirty="0"/>
              <a:t>For example: </a:t>
            </a:r>
          </a:p>
          <a:p>
            <a:pPr lvl="1"/>
            <a:endParaRPr lang="en-US" dirty="0"/>
          </a:p>
          <a:p>
            <a:pPr lvl="1"/>
            <a:r>
              <a:rPr lang="en-US" dirty="0"/>
              <a:t>Update the frequencies after each human choice.</a:t>
            </a:r>
            <a:br>
              <a:rPr lang="en-US" dirty="0"/>
            </a:br>
            <a:endParaRPr lang="en-US" dirty="0"/>
          </a:p>
        </p:txBody>
      </p:sp>
      <p:sp>
        <p:nvSpPr>
          <p:cNvPr id="4" name="Slide Number Placeholder 3">
            <a:extLst>
              <a:ext uri="{FF2B5EF4-FFF2-40B4-BE49-F238E27FC236}">
                <a16:creationId xmlns:a16="http://schemas.microsoft.com/office/drawing/2014/main" id="{AEEB7C06-D66E-18BC-F8B9-FF168664EDE5}"/>
              </a:ext>
            </a:extLst>
          </p:cNvPr>
          <p:cNvSpPr>
            <a:spLocks noGrp="1"/>
          </p:cNvSpPr>
          <p:nvPr>
            <p:ph type="sldNum" sz="quarter" idx="12"/>
          </p:nvPr>
        </p:nvSpPr>
        <p:spPr/>
        <p:txBody>
          <a:bodyPr/>
          <a:lstStyle/>
          <a:p>
            <a:fld id="{6C575094-CFE5-6845-BA77-358456EEE977}" type="slidenum">
              <a:rPr lang="en-US" altLang="x-none" smtClean="0"/>
              <a:pPr/>
              <a:t>41</a:t>
            </a:fld>
            <a:endParaRPr lang="en-US" altLang="x-none"/>
          </a:p>
        </p:txBody>
      </p:sp>
      <p:sp>
        <p:nvSpPr>
          <p:cNvPr id="5" name="TextBox 4">
            <a:extLst>
              <a:ext uri="{FF2B5EF4-FFF2-40B4-BE49-F238E27FC236}">
                <a16:creationId xmlns:a16="http://schemas.microsoft.com/office/drawing/2014/main" id="{9D05CAA6-058B-0E4A-FBF8-0637F5E350BB}"/>
              </a:ext>
            </a:extLst>
          </p:cNvPr>
          <p:cNvSpPr txBox="1"/>
          <p:nvPr/>
        </p:nvSpPr>
        <p:spPr>
          <a:xfrm>
            <a:off x="890781" y="4709146"/>
            <a:ext cx="7430239" cy="400110"/>
          </a:xfrm>
          <a:prstGeom prst="rect">
            <a:avLst/>
          </a:prstGeom>
          <a:solidFill>
            <a:schemeClr val="accent1">
              <a:lumMod val="20000"/>
              <a:lumOff val="80000"/>
            </a:schemeClr>
          </a:solidFill>
          <a:ln>
            <a:solidFill>
              <a:srgbClr val="0432FF"/>
            </a:solidFill>
          </a:ln>
        </p:spPr>
        <p:txBody>
          <a:bodyPr wrap="none" rtlCol="0">
            <a:spAutoFit/>
          </a:bodyPr>
          <a:lstStyle/>
          <a:p>
            <a:r>
              <a:rPr lang="en-US" sz="2000" b="1" u="sng" dirty="0">
                <a:solidFill>
                  <a:srgbClr val="0432FF"/>
                </a:solidFill>
              </a:rPr>
              <a:t>R</a:t>
            </a:r>
            <a:r>
              <a:rPr lang="en-US" sz="2000" b="1" dirty="0">
                <a:solidFill>
                  <a:srgbClr val="0432FF"/>
                </a:solidFill>
              </a:rPr>
              <a:t>S</a:t>
            </a:r>
            <a:r>
              <a:rPr lang="en-US" sz="2000" b="1" u="sng" dirty="0">
                <a:solidFill>
                  <a:srgbClr val="0432FF"/>
                </a:solidFill>
              </a:rPr>
              <a:t>P</a:t>
            </a:r>
            <a:r>
              <a:rPr lang="en-US" sz="2000" b="1" dirty="0">
                <a:solidFill>
                  <a:srgbClr val="0432FF"/>
                </a:solidFill>
              </a:rPr>
              <a:t>S</a:t>
            </a:r>
            <a:r>
              <a:rPr lang="en-US" sz="2000" b="1" u="sng" dirty="0">
                <a:solidFill>
                  <a:srgbClr val="0432FF"/>
                </a:solidFill>
              </a:rPr>
              <a:t>R</a:t>
            </a:r>
            <a:r>
              <a:rPr lang="en-US" sz="2000" dirty="0">
                <a:solidFill>
                  <a:srgbClr val="0432FF"/>
                </a:solidFill>
              </a:rPr>
              <a:t>:1, </a:t>
            </a:r>
            <a:r>
              <a:rPr lang="en-US" sz="2000" b="1" u="sng" dirty="0">
                <a:solidFill>
                  <a:srgbClr val="0432FF"/>
                </a:solidFill>
              </a:rPr>
              <a:t>S</a:t>
            </a:r>
            <a:r>
              <a:rPr lang="en-US" sz="2000" b="1" dirty="0">
                <a:solidFill>
                  <a:srgbClr val="0432FF"/>
                </a:solidFill>
              </a:rPr>
              <a:t>P</a:t>
            </a:r>
            <a:r>
              <a:rPr lang="en-US" sz="2000" b="1" u="sng" dirty="0">
                <a:solidFill>
                  <a:srgbClr val="0432FF"/>
                </a:solidFill>
              </a:rPr>
              <a:t>R</a:t>
            </a:r>
            <a:r>
              <a:rPr lang="en-US" sz="2000" b="1" dirty="0">
                <a:solidFill>
                  <a:srgbClr val="0432FF"/>
                </a:solidFill>
              </a:rPr>
              <a:t>P</a:t>
            </a:r>
            <a:r>
              <a:rPr lang="en-US" sz="2000" b="1" u="sng" dirty="0">
                <a:solidFill>
                  <a:srgbClr val="0432FF"/>
                </a:solidFill>
              </a:rPr>
              <a:t>P</a:t>
            </a:r>
            <a:r>
              <a:rPr lang="en-US" sz="2000" dirty="0">
                <a:solidFill>
                  <a:srgbClr val="0432FF"/>
                </a:solidFill>
              </a:rPr>
              <a:t>:3, </a:t>
            </a:r>
            <a:r>
              <a:rPr lang="en-US" sz="2000" b="1" u="sng" dirty="0">
                <a:solidFill>
                  <a:srgbClr val="0432FF"/>
                </a:solidFill>
              </a:rPr>
              <a:t>R</a:t>
            </a:r>
            <a:r>
              <a:rPr lang="en-US" sz="2000" b="1" dirty="0">
                <a:solidFill>
                  <a:srgbClr val="0432FF"/>
                </a:solidFill>
              </a:rPr>
              <a:t>S</a:t>
            </a:r>
            <a:r>
              <a:rPr lang="en-US" sz="2000" b="1" u="sng" dirty="0">
                <a:solidFill>
                  <a:srgbClr val="0432FF"/>
                </a:solidFill>
              </a:rPr>
              <a:t>P</a:t>
            </a:r>
            <a:r>
              <a:rPr lang="en-US" sz="2000" b="1" dirty="0">
                <a:solidFill>
                  <a:srgbClr val="0432FF"/>
                </a:solidFill>
              </a:rPr>
              <a:t>R</a:t>
            </a:r>
            <a:r>
              <a:rPr lang="en-US" sz="2000" b="1" u="sng" dirty="0">
                <a:solidFill>
                  <a:srgbClr val="0432FF"/>
                </a:solidFill>
              </a:rPr>
              <a:t>S</a:t>
            </a:r>
            <a:r>
              <a:rPr lang="en-US" sz="2000" dirty="0">
                <a:solidFill>
                  <a:srgbClr val="0432FF"/>
                </a:solidFill>
              </a:rPr>
              <a:t>:2, </a:t>
            </a:r>
            <a:r>
              <a:rPr lang="en-US" sz="2000" b="1" u="sng" dirty="0">
                <a:solidFill>
                  <a:srgbClr val="0432FF"/>
                </a:solidFill>
              </a:rPr>
              <a:t>R</a:t>
            </a:r>
            <a:r>
              <a:rPr lang="en-US" sz="2000" b="1" dirty="0">
                <a:solidFill>
                  <a:srgbClr val="0432FF"/>
                </a:solidFill>
              </a:rPr>
              <a:t>S</a:t>
            </a:r>
            <a:r>
              <a:rPr lang="en-US" sz="2000" b="1" u="sng" dirty="0">
                <a:solidFill>
                  <a:srgbClr val="0432FF"/>
                </a:solidFill>
              </a:rPr>
              <a:t>P</a:t>
            </a:r>
            <a:r>
              <a:rPr lang="en-US" sz="2000" b="1" dirty="0">
                <a:solidFill>
                  <a:srgbClr val="0432FF"/>
                </a:solidFill>
              </a:rPr>
              <a:t>S</a:t>
            </a:r>
            <a:r>
              <a:rPr lang="en-US" sz="2000" b="1" u="sng" dirty="0">
                <a:solidFill>
                  <a:srgbClr val="0432FF"/>
                </a:solidFill>
              </a:rPr>
              <a:t>S</a:t>
            </a:r>
            <a:r>
              <a:rPr lang="en-US" sz="2000" dirty="0">
                <a:solidFill>
                  <a:srgbClr val="0432FF"/>
                </a:solidFill>
              </a:rPr>
              <a:t>:4, </a:t>
            </a:r>
            <a:r>
              <a:rPr lang="en-US" sz="2000" b="1" u="sng" dirty="0">
                <a:solidFill>
                  <a:srgbClr val="0432FF"/>
                </a:solidFill>
              </a:rPr>
              <a:t>R</a:t>
            </a:r>
            <a:r>
              <a:rPr lang="en-US" sz="2000" b="1" dirty="0">
                <a:solidFill>
                  <a:srgbClr val="0432FF"/>
                </a:solidFill>
              </a:rPr>
              <a:t>S</a:t>
            </a:r>
            <a:r>
              <a:rPr lang="en-US" sz="2000" b="1" u="sng" dirty="0">
                <a:solidFill>
                  <a:srgbClr val="0432FF"/>
                </a:solidFill>
              </a:rPr>
              <a:t>P</a:t>
            </a:r>
            <a:r>
              <a:rPr lang="en-US" sz="2000" b="1" dirty="0">
                <a:solidFill>
                  <a:srgbClr val="0432FF"/>
                </a:solidFill>
              </a:rPr>
              <a:t>S</a:t>
            </a:r>
            <a:r>
              <a:rPr lang="en-US" sz="2000" b="1" u="sng" dirty="0">
                <a:solidFill>
                  <a:srgbClr val="0432FF"/>
                </a:solidFill>
              </a:rPr>
              <a:t>P</a:t>
            </a:r>
            <a:r>
              <a:rPr lang="en-US" sz="2000" dirty="0">
                <a:solidFill>
                  <a:srgbClr val="0432FF"/>
                </a:solidFill>
              </a:rPr>
              <a:t>:3, </a:t>
            </a:r>
            <a:r>
              <a:rPr lang="en-US" sz="2000" b="1" u="sng" dirty="0">
                <a:solidFill>
                  <a:srgbClr val="0432FF"/>
                </a:solidFill>
              </a:rPr>
              <a:t>S</a:t>
            </a:r>
            <a:r>
              <a:rPr lang="en-US" sz="2000" b="1" dirty="0">
                <a:solidFill>
                  <a:srgbClr val="0432FF"/>
                </a:solidFill>
              </a:rPr>
              <a:t>S</a:t>
            </a:r>
            <a:r>
              <a:rPr lang="en-US" sz="2000" b="1" u="sng" dirty="0">
                <a:solidFill>
                  <a:srgbClr val="0432FF"/>
                </a:solidFill>
              </a:rPr>
              <a:t>R</a:t>
            </a:r>
            <a:r>
              <a:rPr lang="en-US" sz="2000" b="1" dirty="0">
                <a:solidFill>
                  <a:srgbClr val="0432FF"/>
                </a:solidFill>
              </a:rPr>
              <a:t>P</a:t>
            </a:r>
            <a:r>
              <a:rPr lang="en-US" sz="2000" b="1" u="sng" dirty="0">
                <a:solidFill>
                  <a:srgbClr val="0432FF"/>
                </a:solidFill>
              </a:rPr>
              <a:t>P</a:t>
            </a:r>
            <a:r>
              <a:rPr lang="en-US" sz="2000" dirty="0">
                <a:solidFill>
                  <a:srgbClr val="0432FF"/>
                </a:solidFill>
              </a:rPr>
              <a:t>:2</a:t>
            </a:r>
          </a:p>
        </p:txBody>
      </p:sp>
      <p:sp>
        <p:nvSpPr>
          <p:cNvPr id="6" name="TextBox 5">
            <a:extLst>
              <a:ext uri="{FF2B5EF4-FFF2-40B4-BE49-F238E27FC236}">
                <a16:creationId xmlns:a16="http://schemas.microsoft.com/office/drawing/2014/main" id="{7A6EF9C3-FF26-D6C8-67F8-8FF06BCB85BB}"/>
              </a:ext>
            </a:extLst>
          </p:cNvPr>
          <p:cNvSpPr txBox="1"/>
          <p:nvPr/>
        </p:nvSpPr>
        <p:spPr>
          <a:xfrm>
            <a:off x="4297683" y="2697488"/>
            <a:ext cx="1056700" cy="400110"/>
          </a:xfrm>
          <a:prstGeom prst="rect">
            <a:avLst/>
          </a:prstGeom>
          <a:solidFill>
            <a:schemeClr val="accent1">
              <a:lumMod val="20000"/>
              <a:lumOff val="80000"/>
            </a:schemeClr>
          </a:solidFill>
          <a:ln>
            <a:solidFill>
              <a:srgbClr val="0432FF"/>
            </a:solidFill>
          </a:ln>
        </p:spPr>
        <p:txBody>
          <a:bodyPr wrap="none" rtlCol="0">
            <a:spAutoFit/>
          </a:bodyPr>
          <a:lstStyle/>
          <a:p>
            <a:r>
              <a:rPr lang="en-US" sz="2000" b="1" u="sng" dirty="0">
                <a:solidFill>
                  <a:srgbClr val="0432FF"/>
                </a:solidFill>
              </a:rPr>
              <a:t>P</a:t>
            </a:r>
            <a:r>
              <a:rPr lang="en-US" sz="2000" b="1" dirty="0">
                <a:solidFill>
                  <a:srgbClr val="0432FF"/>
                </a:solidFill>
              </a:rPr>
              <a:t>S</a:t>
            </a:r>
            <a:r>
              <a:rPr lang="en-US" sz="2000" b="1" u="sng" dirty="0">
                <a:solidFill>
                  <a:srgbClr val="0432FF"/>
                </a:solidFill>
              </a:rPr>
              <a:t>R</a:t>
            </a:r>
            <a:r>
              <a:rPr lang="en-US" sz="2000" b="1" dirty="0">
                <a:solidFill>
                  <a:srgbClr val="0432FF"/>
                </a:solidFill>
              </a:rPr>
              <a:t>S</a:t>
            </a:r>
            <a:r>
              <a:rPr lang="en-US" sz="2000" b="1" u="sng" dirty="0">
                <a:solidFill>
                  <a:srgbClr val="0432FF"/>
                </a:solidFill>
              </a:rPr>
              <a:t>P</a:t>
            </a:r>
            <a:endParaRPr lang="en-US" sz="2000" dirty="0">
              <a:solidFill>
                <a:srgbClr val="0432FF"/>
              </a:solidFill>
            </a:endParaRPr>
          </a:p>
        </p:txBody>
      </p:sp>
    </p:spTree>
    <p:extLst>
      <p:ext uri="{BB962C8B-B14F-4D97-AF65-F5344CB8AC3E}">
        <p14:creationId xmlns:p14="http://schemas.microsoft.com/office/powerpoint/2010/main" val="2652163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64EA4-06EC-51A7-A300-0CB61DE9FB71}"/>
              </a:ext>
            </a:extLst>
          </p:cNvPr>
          <p:cNvSpPr>
            <a:spLocks noGrp="1"/>
          </p:cNvSpPr>
          <p:nvPr>
            <p:ph type="title"/>
          </p:nvPr>
        </p:nvSpPr>
        <p:spPr/>
        <p:txBody>
          <a:bodyPr/>
          <a:lstStyle/>
          <a:p>
            <a:r>
              <a:rPr lang="en-US" dirty="0"/>
              <a:t>Assignment #6</a:t>
            </a:r>
            <a:r>
              <a:rPr lang="en-US" i="1" dirty="0"/>
              <a:t>, cont’d</a:t>
            </a:r>
            <a:endParaRPr lang="en-US" dirty="0"/>
          </a:p>
        </p:txBody>
      </p:sp>
      <p:sp>
        <p:nvSpPr>
          <p:cNvPr id="3" name="Content Placeholder 2">
            <a:extLst>
              <a:ext uri="{FF2B5EF4-FFF2-40B4-BE49-F238E27FC236}">
                <a16:creationId xmlns:a16="http://schemas.microsoft.com/office/drawing/2014/main" id="{4BE07A17-AED4-504E-A578-F53ED7D07798}"/>
              </a:ext>
            </a:extLst>
          </p:cNvPr>
          <p:cNvSpPr>
            <a:spLocks noGrp="1"/>
          </p:cNvSpPr>
          <p:nvPr>
            <p:ph idx="1"/>
          </p:nvPr>
        </p:nvSpPr>
        <p:spPr/>
        <p:txBody>
          <a:bodyPr/>
          <a:lstStyle/>
          <a:p>
            <a:r>
              <a:rPr lang="en-US" dirty="0"/>
              <a:t>During the game, suppose the last </a:t>
            </a:r>
            <a:r>
              <a:rPr lang="en-US" i="1" dirty="0"/>
              <a:t>N</a:t>
            </a:r>
            <a:r>
              <a:rPr lang="en-US" dirty="0"/>
              <a:t>-1 choices were: </a:t>
            </a:r>
          </a:p>
          <a:p>
            <a:pPr lvl="1"/>
            <a:r>
              <a:rPr lang="en-US" dirty="0"/>
              <a:t>What should the computer choose next?</a:t>
            </a:r>
          </a:p>
          <a:p>
            <a:pPr lvl="1"/>
            <a:r>
              <a:rPr lang="en-US" dirty="0"/>
              <a:t>It must predict whether the human will next choose R, P, or S.</a:t>
            </a:r>
            <a:br>
              <a:rPr lang="en-US" dirty="0"/>
            </a:br>
            <a:endParaRPr lang="en-US" dirty="0"/>
          </a:p>
          <a:p>
            <a:pPr lvl="1"/>
            <a:r>
              <a:rPr lang="en-US" dirty="0"/>
              <a:t>Based on the stored frequencies, it should predict that the human will next choose S, because</a:t>
            </a:r>
            <a:br>
              <a:rPr lang="en-US" dirty="0"/>
            </a:br>
            <a:r>
              <a:rPr lang="en-US" dirty="0"/>
              <a:t>appears more often than              or             .</a:t>
            </a:r>
          </a:p>
          <a:p>
            <a:pPr lvl="1"/>
            <a:r>
              <a:rPr lang="en-US" dirty="0"/>
              <a:t>Therefore, the computer should choose R.</a:t>
            </a:r>
          </a:p>
          <a:p>
            <a:pPr lvl="1"/>
            <a:r>
              <a:rPr lang="en-US" dirty="0"/>
              <a:t>If a sequence is not in the store, the computer should simply make a random choice.</a:t>
            </a:r>
          </a:p>
        </p:txBody>
      </p:sp>
      <p:sp>
        <p:nvSpPr>
          <p:cNvPr id="4" name="Slide Number Placeholder 3">
            <a:extLst>
              <a:ext uri="{FF2B5EF4-FFF2-40B4-BE49-F238E27FC236}">
                <a16:creationId xmlns:a16="http://schemas.microsoft.com/office/drawing/2014/main" id="{203FE1BF-775A-FFD6-7DE8-3722EF24C44A}"/>
              </a:ext>
            </a:extLst>
          </p:cNvPr>
          <p:cNvSpPr>
            <a:spLocks noGrp="1"/>
          </p:cNvSpPr>
          <p:nvPr>
            <p:ph type="sldNum" sz="quarter" idx="12"/>
          </p:nvPr>
        </p:nvSpPr>
        <p:spPr/>
        <p:txBody>
          <a:bodyPr/>
          <a:lstStyle/>
          <a:p>
            <a:fld id="{6C575094-CFE5-6845-BA77-358456EEE977}" type="slidenum">
              <a:rPr lang="en-US" altLang="x-none" smtClean="0"/>
              <a:pPr/>
              <a:t>42</a:t>
            </a:fld>
            <a:endParaRPr lang="en-US" altLang="x-none"/>
          </a:p>
        </p:txBody>
      </p:sp>
      <p:sp>
        <p:nvSpPr>
          <p:cNvPr id="5" name="TextBox 4">
            <a:extLst>
              <a:ext uri="{FF2B5EF4-FFF2-40B4-BE49-F238E27FC236}">
                <a16:creationId xmlns:a16="http://schemas.microsoft.com/office/drawing/2014/main" id="{7D1F1DE5-63DE-FCB6-190B-3565CF28B10C}"/>
              </a:ext>
            </a:extLst>
          </p:cNvPr>
          <p:cNvSpPr txBox="1"/>
          <p:nvPr/>
        </p:nvSpPr>
        <p:spPr>
          <a:xfrm>
            <a:off x="2103147" y="1783098"/>
            <a:ext cx="885179" cy="400110"/>
          </a:xfrm>
          <a:prstGeom prst="rect">
            <a:avLst/>
          </a:prstGeom>
          <a:solidFill>
            <a:schemeClr val="accent1">
              <a:lumMod val="20000"/>
              <a:lumOff val="80000"/>
            </a:schemeClr>
          </a:solidFill>
          <a:ln>
            <a:solidFill>
              <a:srgbClr val="0432FF"/>
            </a:solidFill>
          </a:ln>
        </p:spPr>
        <p:txBody>
          <a:bodyPr wrap="none" rtlCol="0">
            <a:spAutoFit/>
          </a:bodyPr>
          <a:lstStyle/>
          <a:p>
            <a:r>
              <a:rPr lang="en-US" sz="2000" b="1" u="sng" dirty="0">
                <a:solidFill>
                  <a:srgbClr val="0432FF"/>
                </a:solidFill>
              </a:rPr>
              <a:t>R</a:t>
            </a:r>
            <a:r>
              <a:rPr lang="en-US" sz="2000" b="1" dirty="0">
                <a:solidFill>
                  <a:srgbClr val="0432FF"/>
                </a:solidFill>
              </a:rPr>
              <a:t>S</a:t>
            </a:r>
            <a:r>
              <a:rPr lang="en-US" sz="2000" b="1" u="sng" dirty="0">
                <a:solidFill>
                  <a:srgbClr val="0432FF"/>
                </a:solidFill>
              </a:rPr>
              <a:t>P</a:t>
            </a:r>
            <a:r>
              <a:rPr lang="en-US" sz="2000" b="1" dirty="0">
                <a:solidFill>
                  <a:srgbClr val="0432FF"/>
                </a:solidFill>
              </a:rPr>
              <a:t>S</a:t>
            </a:r>
            <a:endParaRPr lang="en-US" sz="2000" dirty="0">
              <a:solidFill>
                <a:srgbClr val="0432FF"/>
              </a:solidFill>
            </a:endParaRPr>
          </a:p>
        </p:txBody>
      </p:sp>
      <p:sp>
        <p:nvSpPr>
          <p:cNvPr id="6" name="TextBox 5">
            <a:extLst>
              <a:ext uri="{FF2B5EF4-FFF2-40B4-BE49-F238E27FC236}">
                <a16:creationId xmlns:a16="http://schemas.microsoft.com/office/drawing/2014/main" id="{4851F850-C2DA-1E55-DC1A-838DC7DB7241}"/>
              </a:ext>
            </a:extLst>
          </p:cNvPr>
          <p:cNvSpPr txBox="1"/>
          <p:nvPr/>
        </p:nvSpPr>
        <p:spPr>
          <a:xfrm>
            <a:off x="7406609" y="4251951"/>
            <a:ext cx="966931" cy="369332"/>
          </a:xfrm>
          <a:prstGeom prst="rect">
            <a:avLst/>
          </a:prstGeom>
          <a:solidFill>
            <a:schemeClr val="accent1">
              <a:lumMod val="20000"/>
              <a:lumOff val="80000"/>
            </a:schemeClr>
          </a:solidFill>
          <a:ln>
            <a:solidFill>
              <a:srgbClr val="0432FF"/>
            </a:solidFill>
          </a:ln>
        </p:spPr>
        <p:txBody>
          <a:bodyPr wrap="none" rtlCol="0">
            <a:spAutoFit/>
          </a:bodyPr>
          <a:lstStyle/>
          <a:p>
            <a:r>
              <a:rPr lang="en-US" sz="1800" b="1" u="sng" dirty="0">
                <a:solidFill>
                  <a:srgbClr val="0432FF"/>
                </a:solidFill>
              </a:rPr>
              <a:t>R</a:t>
            </a:r>
            <a:r>
              <a:rPr lang="en-US" sz="1800" b="1" dirty="0">
                <a:solidFill>
                  <a:srgbClr val="0432FF"/>
                </a:solidFill>
              </a:rPr>
              <a:t>S</a:t>
            </a:r>
            <a:r>
              <a:rPr lang="en-US" sz="1800" b="1" u="sng" dirty="0">
                <a:solidFill>
                  <a:srgbClr val="0432FF"/>
                </a:solidFill>
              </a:rPr>
              <a:t>P</a:t>
            </a:r>
            <a:r>
              <a:rPr lang="en-US" sz="1800" b="1" dirty="0">
                <a:solidFill>
                  <a:srgbClr val="0432FF"/>
                </a:solidFill>
              </a:rPr>
              <a:t>S</a:t>
            </a:r>
            <a:r>
              <a:rPr lang="en-US" sz="1800" b="1" u="sng" dirty="0">
                <a:solidFill>
                  <a:srgbClr val="C00000"/>
                </a:solidFill>
              </a:rPr>
              <a:t>S</a:t>
            </a:r>
            <a:endParaRPr lang="en-US" sz="1800" dirty="0">
              <a:solidFill>
                <a:srgbClr val="C00000"/>
              </a:solidFill>
            </a:endParaRPr>
          </a:p>
        </p:txBody>
      </p:sp>
      <p:sp>
        <p:nvSpPr>
          <p:cNvPr id="7" name="TextBox 6">
            <a:extLst>
              <a:ext uri="{FF2B5EF4-FFF2-40B4-BE49-F238E27FC236}">
                <a16:creationId xmlns:a16="http://schemas.microsoft.com/office/drawing/2014/main" id="{91174790-7624-8625-6DD2-57B485FD72C0}"/>
              </a:ext>
            </a:extLst>
          </p:cNvPr>
          <p:cNvSpPr txBox="1"/>
          <p:nvPr/>
        </p:nvSpPr>
        <p:spPr>
          <a:xfrm>
            <a:off x="1053353" y="3429000"/>
            <a:ext cx="7430239" cy="400110"/>
          </a:xfrm>
          <a:prstGeom prst="rect">
            <a:avLst/>
          </a:prstGeom>
          <a:solidFill>
            <a:schemeClr val="accent1">
              <a:lumMod val="20000"/>
              <a:lumOff val="80000"/>
            </a:schemeClr>
          </a:solidFill>
          <a:ln>
            <a:solidFill>
              <a:srgbClr val="0432FF"/>
            </a:solidFill>
          </a:ln>
        </p:spPr>
        <p:txBody>
          <a:bodyPr wrap="none" rtlCol="0">
            <a:spAutoFit/>
          </a:bodyPr>
          <a:lstStyle/>
          <a:p>
            <a:r>
              <a:rPr lang="en-US" sz="2000" b="1" u="sng" dirty="0">
                <a:solidFill>
                  <a:srgbClr val="C00000"/>
                </a:solidFill>
              </a:rPr>
              <a:t>R</a:t>
            </a:r>
            <a:r>
              <a:rPr lang="en-US" sz="2000" b="1" dirty="0">
                <a:solidFill>
                  <a:srgbClr val="C00000"/>
                </a:solidFill>
              </a:rPr>
              <a:t>S</a:t>
            </a:r>
            <a:r>
              <a:rPr lang="en-US" sz="2000" b="1" u="sng" dirty="0">
                <a:solidFill>
                  <a:srgbClr val="C00000"/>
                </a:solidFill>
              </a:rPr>
              <a:t>P</a:t>
            </a:r>
            <a:r>
              <a:rPr lang="en-US" sz="2000" b="1" dirty="0">
                <a:solidFill>
                  <a:srgbClr val="C00000"/>
                </a:solidFill>
              </a:rPr>
              <a:t>S</a:t>
            </a:r>
            <a:r>
              <a:rPr lang="en-US" sz="2000" b="1" u="sng" dirty="0">
                <a:solidFill>
                  <a:srgbClr val="C00000"/>
                </a:solidFill>
              </a:rPr>
              <a:t>R</a:t>
            </a:r>
            <a:r>
              <a:rPr lang="en-US" sz="2000" dirty="0">
                <a:solidFill>
                  <a:srgbClr val="C00000"/>
                </a:solidFill>
              </a:rPr>
              <a:t>:1</a:t>
            </a:r>
            <a:r>
              <a:rPr lang="en-US" sz="2000" dirty="0">
                <a:solidFill>
                  <a:srgbClr val="0432FF"/>
                </a:solidFill>
              </a:rPr>
              <a:t>, </a:t>
            </a:r>
            <a:r>
              <a:rPr lang="en-US" sz="2000" b="1" u="sng" dirty="0">
                <a:solidFill>
                  <a:srgbClr val="0432FF"/>
                </a:solidFill>
              </a:rPr>
              <a:t>S</a:t>
            </a:r>
            <a:r>
              <a:rPr lang="en-US" sz="2000" b="1" dirty="0">
                <a:solidFill>
                  <a:srgbClr val="0432FF"/>
                </a:solidFill>
              </a:rPr>
              <a:t>P</a:t>
            </a:r>
            <a:r>
              <a:rPr lang="en-US" sz="2000" b="1" u="sng" dirty="0">
                <a:solidFill>
                  <a:srgbClr val="0432FF"/>
                </a:solidFill>
              </a:rPr>
              <a:t>R</a:t>
            </a:r>
            <a:r>
              <a:rPr lang="en-US" sz="2000" b="1" dirty="0">
                <a:solidFill>
                  <a:srgbClr val="0432FF"/>
                </a:solidFill>
              </a:rPr>
              <a:t>P</a:t>
            </a:r>
            <a:r>
              <a:rPr lang="en-US" sz="2000" b="1" u="sng" dirty="0">
                <a:solidFill>
                  <a:srgbClr val="0432FF"/>
                </a:solidFill>
              </a:rPr>
              <a:t>P</a:t>
            </a:r>
            <a:r>
              <a:rPr lang="en-US" sz="2000" dirty="0">
                <a:solidFill>
                  <a:srgbClr val="0432FF"/>
                </a:solidFill>
              </a:rPr>
              <a:t>:3, </a:t>
            </a:r>
            <a:r>
              <a:rPr lang="en-US" sz="2000" b="1" u="sng" dirty="0">
                <a:solidFill>
                  <a:srgbClr val="0432FF"/>
                </a:solidFill>
              </a:rPr>
              <a:t>R</a:t>
            </a:r>
            <a:r>
              <a:rPr lang="en-US" sz="2000" b="1" dirty="0">
                <a:solidFill>
                  <a:srgbClr val="0432FF"/>
                </a:solidFill>
              </a:rPr>
              <a:t>S</a:t>
            </a:r>
            <a:r>
              <a:rPr lang="en-US" sz="2000" b="1" u="sng" dirty="0">
                <a:solidFill>
                  <a:srgbClr val="0432FF"/>
                </a:solidFill>
              </a:rPr>
              <a:t>P</a:t>
            </a:r>
            <a:r>
              <a:rPr lang="en-US" sz="2000" b="1" dirty="0">
                <a:solidFill>
                  <a:srgbClr val="0432FF"/>
                </a:solidFill>
              </a:rPr>
              <a:t>R</a:t>
            </a:r>
            <a:r>
              <a:rPr lang="en-US" sz="2000" b="1" u="sng" dirty="0">
                <a:solidFill>
                  <a:srgbClr val="0432FF"/>
                </a:solidFill>
              </a:rPr>
              <a:t>S</a:t>
            </a:r>
            <a:r>
              <a:rPr lang="en-US" sz="2000" dirty="0">
                <a:solidFill>
                  <a:srgbClr val="0432FF"/>
                </a:solidFill>
              </a:rPr>
              <a:t>:2, </a:t>
            </a:r>
            <a:r>
              <a:rPr lang="en-US" sz="2000" b="1" u="sng" dirty="0">
                <a:solidFill>
                  <a:srgbClr val="C00000"/>
                </a:solidFill>
              </a:rPr>
              <a:t>R</a:t>
            </a:r>
            <a:r>
              <a:rPr lang="en-US" sz="2000" b="1" dirty="0">
                <a:solidFill>
                  <a:srgbClr val="C00000"/>
                </a:solidFill>
              </a:rPr>
              <a:t>S</a:t>
            </a:r>
            <a:r>
              <a:rPr lang="en-US" sz="2000" b="1" u="sng" dirty="0">
                <a:solidFill>
                  <a:srgbClr val="C00000"/>
                </a:solidFill>
              </a:rPr>
              <a:t>P</a:t>
            </a:r>
            <a:r>
              <a:rPr lang="en-US" sz="2000" b="1" dirty="0">
                <a:solidFill>
                  <a:srgbClr val="C00000"/>
                </a:solidFill>
              </a:rPr>
              <a:t>S</a:t>
            </a:r>
            <a:r>
              <a:rPr lang="en-US" sz="2000" b="1" u="sng" dirty="0">
                <a:solidFill>
                  <a:srgbClr val="C00000"/>
                </a:solidFill>
              </a:rPr>
              <a:t>S</a:t>
            </a:r>
            <a:r>
              <a:rPr lang="en-US" sz="2000" dirty="0">
                <a:solidFill>
                  <a:srgbClr val="C00000"/>
                </a:solidFill>
              </a:rPr>
              <a:t>:4</a:t>
            </a:r>
            <a:r>
              <a:rPr lang="en-US" sz="2000" dirty="0">
                <a:solidFill>
                  <a:srgbClr val="0432FF"/>
                </a:solidFill>
              </a:rPr>
              <a:t>, </a:t>
            </a:r>
            <a:r>
              <a:rPr lang="en-US" sz="2000" b="1" u="sng" dirty="0">
                <a:solidFill>
                  <a:srgbClr val="C00000"/>
                </a:solidFill>
              </a:rPr>
              <a:t>R</a:t>
            </a:r>
            <a:r>
              <a:rPr lang="en-US" sz="2000" b="1" dirty="0">
                <a:solidFill>
                  <a:srgbClr val="C00000"/>
                </a:solidFill>
              </a:rPr>
              <a:t>S</a:t>
            </a:r>
            <a:r>
              <a:rPr lang="en-US" sz="2000" b="1" u="sng" dirty="0">
                <a:solidFill>
                  <a:srgbClr val="C00000"/>
                </a:solidFill>
              </a:rPr>
              <a:t>P</a:t>
            </a:r>
            <a:r>
              <a:rPr lang="en-US" sz="2000" b="1" dirty="0">
                <a:solidFill>
                  <a:srgbClr val="C00000"/>
                </a:solidFill>
              </a:rPr>
              <a:t>S</a:t>
            </a:r>
            <a:r>
              <a:rPr lang="en-US" sz="2000" b="1" u="sng" dirty="0">
                <a:solidFill>
                  <a:srgbClr val="C00000"/>
                </a:solidFill>
              </a:rPr>
              <a:t>P</a:t>
            </a:r>
            <a:r>
              <a:rPr lang="en-US" sz="2000" dirty="0">
                <a:solidFill>
                  <a:srgbClr val="C00000"/>
                </a:solidFill>
              </a:rPr>
              <a:t>:3</a:t>
            </a:r>
            <a:r>
              <a:rPr lang="en-US" sz="2000" dirty="0">
                <a:solidFill>
                  <a:srgbClr val="0432FF"/>
                </a:solidFill>
              </a:rPr>
              <a:t>, </a:t>
            </a:r>
            <a:r>
              <a:rPr lang="en-US" sz="2000" b="1" u="sng" dirty="0">
                <a:solidFill>
                  <a:srgbClr val="0432FF"/>
                </a:solidFill>
              </a:rPr>
              <a:t>S</a:t>
            </a:r>
            <a:r>
              <a:rPr lang="en-US" sz="2000" b="1" dirty="0">
                <a:solidFill>
                  <a:srgbClr val="0432FF"/>
                </a:solidFill>
              </a:rPr>
              <a:t>S</a:t>
            </a:r>
            <a:r>
              <a:rPr lang="en-US" sz="2000" b="1" u="sng" dirty="0">
                <a:solidFill>
                  <a:srgbClr val="0432FF"/>
                </a:solidFill>
              </a:rPr>
              <a:t>R</a:t>
            </a:r>
            <a:r>
              <a:rPr lang="en-US" sz="2000" b="1" dirty="0">
                <a:solidFill>
                  <a:srgbClr val="0432FF"/>
                </a:solidFill>
              </a:rPr>
              <a:t>P</a:t>
            </a:r>
            <a:r>
              <a:rPr lang="en-US" sz="2000" b="1" u="sng" dirty="0">
                <a:solidFill>
                  <a:srgbClr val="0432FF"/>
                </a:solidFill>
              </a:rPr>
              <a:t>P</a:t>
            </a:r>
            <a:r>
              <a:rPr lang="en-US" sz="2000" dirty="0">
                <a:solidFill>
                  <a:srgbClr val="0432FF"/>
                </a:solidFill>
              </a:rPr>
              <a:t>:2</a:t>
            </a:r>
          </a:p>
        </p:txBody>
      </p:sp>
      <p:sp>
        <p:nvSpPr>
          <p:cNvPr id="8" name="TextBox 7">
            <a:extLst>
              <a:ext uri="{FF2B5EF4-FFF2-40B4-BE49-F238E27FC236}">
                <a16:creationId xmlns:a16="http://schemas.microsoft.com/office/drawing/2014/main" id="{BB42425D-9D46-DCB8-022C-216EF8B79069}"/>
              </a:ext>
            </a:extLst>
          </p:cNvPr>
          <p:cNvSpPr txBox="1"/>
          <p:nvPr/>
        </p:nvSpPr>
        <p:spPr>
          <a:xfrm>
            <a:off x="4846317" y="4652061"/>
            <a:ext cx="979755" cy="369332"/>
          </a:xfrm>
          <a:prstGeom prst="rect">
            <a:avLst/>
          </a:prstGeom>
          <a:solidFill>
            <a:schemeClr val="accent1">
              <a:lumMod val="20000"/>
              <a:lumOff val="80000"/>
            </a:schemeClr>
          </a:solidFill>
          <a:ln>
            <a:solidFill>
              <a:srgbClr val="0432FF"/>
            </a:solidFill>
          </a:ln>
        </p:spPr>
        <p:txBody>
          <a:bodyPr wrap="none" rtlCol="0">
            <a:spAutoFit/>
          </a:bodyPr>
          <a:lstStyle/>
          <a:p>
            <a:r>
              <a:rPr lang="en-US" sz="1800" b="1" u="sng" dirty="0">
                <a:solidFill>
                  <a:srgbClr val="0432FF"/>
                </a:solidFill>
              </a:rPr>
              <a:t>R</a:t>
            </a:r>
            <a:r>
              <a:rPr lang="en-US" sz="1800" b="1" dirty="0">
                <a:solidFill>
                  <a:srgbClr val="0432FF"/>
                </a:solidFill>
              </a:rPr>
              <a:t>S</a:t>
            </a:r>
            <a:r>
              <a:rPr lang="en-US" sz="1800" b="1" u="sng" dirty="0">
                <a:solidFill>
                  <a:srgbClr val="0432FF"/>
                </a:solidFill>
              </a:rPr>
              <a:t>P</a:t>
            </a:r>
            <a:r>
              <a:rPr lang="en-US" sz="1800" b="1" dirty="0">
                <a:solidFill>
                  <a:srgbClr val="0432FF"/>
                </a:solidFill>
              </a:rPr>
              <a:t>S</a:t>
            </a:r>
            <a:r>
              <a:rPr lang="en-US" sz="1800" b="1" u="sng" dirty="0">
                <a:solidFill>
                  <a:srgbClr val="C00000"/>
                </a:solidFill>
              </a:rPr>
              <a:t>R</a:t>
            </a:r>
            <a:endParaRPr lang="en-US" sz="1800" dirty="0">
              <a:solidFill>
                <a:srgbClr val="C00000"/>
              </a:solidFill>
            </a:endParaRPr>
          </a:p>
        </p:txBody>
      </p:sp>
      <p:sp>
        <p:nvSpPr>
          <p:cNvPr id="9" name="TextBox 8">
            <a:extLst>
              <a:ext uri="{FF2B5EF4-FFF2-40B4-BE49-F238E27FC236}">
                <a16:creationId xmlns:a16="http://schemas.microsoft.com/office/drawing/2014/main" id="{8750CB2D-630C-F693-FD48-75E6C2F4BCA8}"/>
              </a:ext>
            </a:extLst>
          </p:cNvPr>
          <p:cNvSpPr txBox="1"/>
          <p:nvPr/>
        </p:nvSpPr>
        <p:spPr>
          <a:xfrm>
            <a:off x="6309341" y="4652061"/>
            <a:ext cx="966931" cy="369332"/>
          </a:xfrm>
          <a:prstGeom prst="rect">
            <a:avLst/>
          </a:prstGeom>
          <a:solidFill>
            <a:schemeClr val="accent1">
              <a:lumMod val="20000"/>
              <a:lumOff val="80000"/>
            </a:schemeClr>
          </a:solidFill>
          <a:ln>
            <a:solidFill>
              <a:srgbClr val="0432FF"/>
            </a:solidFill>
          </a:ln>
        </p:spPr>
        <p:txBody>
          <a:bodyPr wrap="none" rtlCol="0">
            <a:spAutoFit/>
          </a:bodyPr>
          <a:lstStyle/>
          <a:p>
            <a:r>
              <a:rPr lang="en-US" sz="1800" b="1" u="sng" dirty="0">
                <a:solidFill>
                  <a:srgbClr val="0432FF"/>
                </a:solidFill>
              </a:rPr>
              <a:t>R</a:t>
            </a:r>
            <a:r>
              <a:rPr lang="en-US" sz="1800" b="1" dirty="0">
                <a:solidFill>
                  <a:srgbClr val="0432FF"/>
                </a:solidFill>
              </a:rPr>
              <a:t>S</a:t>
            </a:r>
            <a:r>
              <a:rPr lang="en-US" sz="1800" b="1" u="sng" dirty="0">
                <a:solidFill>
                  <a:srgbClr val="0432FF"/>
                </a:solidFill>
              </a:rPr>
              <a:t>P</a:t>
            </a:r>
            <a:r>
              <a:rPr lang="en-US" sz="1800" b="1" dirty="0">
                <a:solidFill>
                  <a:srgbClr val="0432FF"/>
                </a:solidFill>
              </a:rPr>
              <a:t>S</a:t>
            </a:r>
            <a:r>
              <a:rPr lang="en-US" sz="1800" b="1" u="sng" dirty="0">
                <a:solidFill>
                  <a:srgbClr val="C00000"/>
                </a:solidFill>
              </a:rPr>
              <a:t>P</a:t>
            </a:r>
            <a:endParaRPr lang="en-US" sz="1800" dirty="0">
              <a:solidFill>
                <a:srgbClr val="C00000"/>
              </a:solidFill>
            </a:endParaRPr>
          </a:p>
        </p:txBody>
      </p:sp>
    </p:spTree>
    <p:extLst>
      <p:ext uri="{BB962C8B-B14F-4D97-AF65-F5344CB8AC3E}">
        <p14:creationId xmlns:p14="http://schemas.microsoft.com/office/powerpoint/2010/main" val="15710851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690EA-4C88-6A28-4C6F-65138C892936}"/>
              </a:ext>
            </a:extLst>
          </p:cNvPr>
          <p:cNvSpPr>
            <a:spLocks noGrp="1"/>
          </p:cNvSpPr>
          <p:nvPr>
            <p:ph type="title"/>
          </p:nvPr>
        </p:nvSpPr>
        <p:spPr/>
        <p:txBody>
          <a:bodyPr/>
          <a:lstStyle/>
          <a:p>
            <a:r>
              <a:rPr lang="en-US" dirty="0"/>
              <a:t>Assignment #6</a:t>
            </a:r>
            <a:r>
              <a:rPr lang="en-US" i="1" dirty="0"/>
              <a:t>, cont’d</a:t>
            </a:r>
            <a:endParaRPr lang="en-US" dirty="0"/>
          </a:p>
        </p:txBody>
      </p:sp>
      <p:sp>
        <p:nvSpPr>
          <p:cNvPr id="3" name="Content Placeholder 2">
            <a:extLst>
              <a:ext uri="{FF2B5EF4-FFF2-40B4-BE49-F238E27FC236}">
                <a16:creationId xmlns:a16="http://schemas.microsoft.com/office/drawing/2014/main" id="{C4FFA573-A7AE-6F81-220B-24C83BB66F26}"/>
              </a:ext>
            </a:extLst>
          </p:cNvPr>
          <p:cNvSpPr>
            <a:spLocks noGrp="1"/>
          </p:cNvSpPr>
          <p:nvPr>
            <p:ph idx="1"/>
          </p:nvPr>
        </p:nvSpPr>
        <p:spPr/>
        <p:txBody>
          <a:bodyPr/>
          <a:lstStyle/>
          <a:p>
            <a:r>
              <a:rPr lang="en-US" dirty="0"/>
              <a:t>Use iterative development.</a:t>
            </a:r>
          </a:p>
          <a:p>
            <a:r>
              <a:rPr lang="en-US" dirty="0"/>
              <a:t>Use appropriate design principles.</a:t>
            </a:r>
          </a:p>
          <a:p>
            <a:r>
              <a:rPr lang="en-US" dirty="0"/>
              <a:t>Use either or both Template Method or </a:t>
            </a:r>
            <a:br>
              <a:rPr lang="en-US" dirty="0"/>
            </a:br>
            <a:r>
              <a:rPr lang="en-US" dirty="0"/>
              <a:t>Strategy Design Patterns.</a:t>
            </a:r>
          </a:p>
          <a:p>
            <a:pPr lvl="1"/>
            <a:r>
              <a:rPr lang="en-US" dirty="0"/>
              <a:t>Full credit if you can reasonably </a:t>
            </a:r>
            <a:r>
              <a:rPr lang="en-US"/>
              <a:t>use </a:t>
            </a:r>
            <a:br>
              <a:rPr lang="en-US"/>
            </a:br>
            <a:r>
              <a:rPr lang="en-US"/>
              <a:t>both design patterns.</a:t>
            </a:r>
            <a:endParaRPr lang="en-US" dirty="0"/>
          </a:p>
        </p:txBody>
      </p:sp>
      <p:sp>
        <p:nvSpPr>
          <p:cNvPr id="4" name="Slide Number Placeholder 3">
            <a:extLst>
              <a:ext uri="{FF2B5EF4-FFF2-40B4-BE49-F238E27FC236}">
                <a16:creationId xmlns:a16="http://schemas.microsoft.com/office/drawing/2014/main" id="{4634AAD9-BC48-9AEC-3861-288A1E494AEB}"/>
              </a:ext>
            </a:extLst>
          </p:cNvPr>
          <p:cNvSpPr>
            <a:spLocks noGrp="1"/>
          </p:cNvSpPr>
          <p:nvPr>
            <p:ph type="sldNum" sz="quarter" idx="12"/>
          </p:nvPr>
        </p:nvSpPr>
        <p:spPr/>
        <p:txBody>
          <a:bodyPr/>
          <a:lstStyle/>
          <a:p>
            <a:fld id="{6C575094-CFE5-6845-BA77-358456EEE977}" type="slidenum">
              <a:rPr lang="en-US" altLang="x-none" smtClean="0"/>
              <a:pPr/>
              <a:t>43</a:t>
            </a:fld>
            <a:endParaRPr lang="en-US" altLang="x-none"/>
          </a:p>
        </p:txBody>
      </p:sp>
    </p:spTree>
    <p:extLst>
      <p:ext uri="{BB962C8B-B14F-4D97-AF65-F5344CB8AC3E}">
        <p14:creationId xmlns:p14="http://schemas.microsoft.com/office/powerpoint/2010/main" val="39786304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3E2D8-B07D-A58E-B675-233E2467322B}"/>
              </a:ext>
            </a:extLst>
          </p:cNvPr>
          <p:cNvSpPr>
            <a:spLocks noGrp="1"/>
          </p:cNvSpPr>
          <p:nvPr>
            <p:ph type="title"/>
          </p:nvPr>
        </p:nvSpPr>
        <p:spPr/>
        <p:txBody>
          <a:bodyPr/>
          <a:lstStyle/>
          <a:p>
            <a:r>
              <a:rPr lang="en-US" dirty="0"/>
              <a:t>Midterm Question 3</a:t>
            </a:r>
          </a:p>
        </p:txBody>
      </p:sp>
      <p:sp>
        <p:nvSpPr>
          <p:cNvPr id="3" name="Content Placeholder 2">
            <a:extLst>
              <a:ext uri="{FF2B5EF4-FFF2-40B4-BE49-F238E27FC236}">
                <a16:creationId xmlns:a16="http://schemas.microsoft.com/office/drawing/2014/main" id="{38602D2F-EF4A-71AF-E07C-1BE488A70C2C}"/>
              </a:ext>
            </a:extLst>
          </p:cNvPr>
          <p:cNvSpPr>
            <a:spLocks noGrp="1"/>
          </p:cNvSpPr>
          <p:nvPr>
            <p:ph idx="1"/>
          </p:nvPr>
        </p:nvSpPr>
        <p:spPr>
          <a:xfrm>
            <a:off x="457200" y="1295400"/>
            <a:ext cx="8229600" cy="2590795"/>
          </a:xfrm>
        </p:spPr>
        <p:txBody>
          <a:bodyPr/>
          <a:lstStyle/>
          <a:p>
            <a:r>
              <a:rPr lang="en-US" dirty="0"/>
              <a:t>Explain precisely any relationships between </a:t>
            </a:r>
          </a:p>
          <a:p>
            <a:pPr lvl="1"/>
            <a:r>
              <a:rPr lang="en-US" dirty="0"/>
              <a:t>the </a:t>
            </a:r>
            <a:r>
              <a:rPr lang="en-US" b="1" dirty="0"/>
              <a:t>Department</a:t>
            </a:r>
            <a:r>
              <a:rPr lang="en-US" dirty="0"/>
              <a:t> and </a:t>
            </a:r>
            <a:r>
              <a:rPr lang="en-US" b="1" dirty="0"/>
              <a:t>Student</a:t>
            </a:r>
            <a:r>
              <a:rPr lang="en-US" dirty="0"/>
              <a:t> classes </a:t>
            </a:r>
            <a:br>
              <a:rPr lang="en-US" dirty="0"/>
            </a:br>
            <a:endParaRPr lang="en-US" dirty="0"/>
          </a:p>
          <a:p>
            <a:pPr lvl="1"/>
            <a:r>
              <a:rPr lang="en-US" dirty="0"/>
              <a:t>the </a:t>
            </a:r>
            <a:r>
              <a:rPr lang="en-US" b="1" dirty="0"/>
              <a:t>Student</a:t>
            </a:r>
            <a:r>
              <a:rPr lang="en-US" dirty="0"/>
              <a:t> and </a:t>
            </a:r>
            <a:r>
              <a:rPr lang="en-US" b="1" dirty="0"/>
              <a:t>Schedule</a:t>
            </a:r>
            <a:r>
              <a:rPr lang="en-US" dirty="0"/>
              <a:t> classes</a:t>
            </a:r>
            <a:br>
              <a:rPr lang="en-US" dirty="0"/>
            </a:br>
            <a:endParaRPr lang="en-US" dirty="0"/>
          </a:p>
          <a:p>
            <a:pPr lvl="1"/>
            <a:r>
              <a:rPr lang="en-US" dirty="0"/>
              <a:t>the </a:t>
            </a:r>
            <a:r>
              <a:rPr lang="en-US" b="1" dirty="0"/>
              <a:t>Department</a:t>
            </a:r>
            <a:r>
              <a:rPr lang="en-US" dirty="0"/>
              <a:t> and </a:t>
            </a:r>
            <a:r>
              <a:rPr lang="en-US" b="1" dirty="0"/>
              <a:t>Schedule</a:t>
            </a:r>
            <a:r>
              <a:rPr lang="en-US" dirty="0"/>
              <a:t> classes</a:t>
            </a:r>
          </a:p>
        </p:txBody>
      </p:sp>
      <p:sp>
        <p:nvSpPr>
          <p:cNvPr id="4" name="Slide Number Placeholder 3">
            <a:extLst>
              <a:ext uri="{FF2B5EF4-FFF2-40B4-BE49-F238E27FC236}">
                <a16:creationId xmlns:a16="http://schemas.microsoft.com/office/drawing/2014/main" id="{B4494F9A-5B3F-61F1-89EB-563D7AFC54A7}"/>
              </a:ext>
            </a:extLst>
          </p:cNvPr>
          <p:cNvSpPr>
            <a:spLocks noGrp="1"/>
          </p:cNvSpPr>
          <p:nvPr>
            <p:ph type="sldNum" sz="quarter" idx="12"/>
          </p:nvPr>
        </p:nvSpPr>
        <p:spPr/>
        <p:txBody>
          <a:bodyPr/>
          <a:lstStyle/>
          <a:p>
            <a:fld id="{6C575094-CFE5-6845-BA77-358456EEE977}" type="slidenum">
              <a:rPr lang="en-US" altLang="x-none" smtClean="0"/>
              <a:pPr/>
              <a:t>5</a:t>
            </a:fld>
            <a:endParaRPr lang="en-US" altLang="x-none"/>
          </a:p>
        </p:txBody>
      </p:sp>
      <p:sp>
        <p:nvSpPr>
          <p:cNvPr id="5" name="TextBox 4">
            <a:extLst>
              <a:ext uri="{FF2B5EF4-FFF2-40B4-BE49-F238E27FC236}">
                <a16:creationId xmlns:a16="http://schemas.microsoft.com/office/drawing/2014/main" id="{64728B0D-EE74-8B03-7308-CA1DB70C8E83}"/>
              </a:ext>
            </a:extLst>
          </p:cNvPr>
          <p:cNvSpPr txBox="1"/>
          <p:nvPr/>
        </p:nvSpPr>
        <p:spPr>
          <a:xfrm>
            <a:off x="1463074" y="2221465"/>
            <a:ext cx="5532284" cy="369332"/>
          </a:xfrm>
          <a:prstGeom prst="rect">
            <a:avLst/>
          </a:prstGeom>
          <a:solidFill>
            <a:schemeClr val="accent1">
              <a:lumMod val="20000"/>
              <a:lumOff val="80000"/>
            </a:schemeClr>
          </a:solidFill>
          <a:ln>
            <a:solidFill>
              <a:srgbClr val="0432FF"/>
            </a:solidFill>
          </a:ln>
        </p:spPr>
        <p:txBody>
          <a:bodyPr wrap="none" rtlCol="0">
            <a:spAutoFit/>
          </a:bodyPr>
          <a:lstStyle/>
          <a:p>
            <a:r>
              <a:rPr lang="en-US" sz="1800" dirty="0">
                <a:solidFill>
                  <a:srgbClr val="0432FF"/>
                </a:solidFill>
              </a:rPr>
              <a:t>Each department aggregates zero or more students.</a:t>
            </a:r>
          </a:p>
        </p:txBody>
      </p:sp>
      <p:sp>
        <p:nvSpPr>
          <p:cNvPr id="6" name="TextBox 5">
            <a:extLst>
              <a:ext uri="{FF2B5EF4-FFF2-40B4-BE49-F238E27FC236}">
                <a16:creationId xmlns:a16="http://schemas.microsoft.com/office/drawing/2014/main" id="{1D141634-C0EC-FBA6-5C20-6B02275352B4}"/>
              </a:ext>
            </a:extLst>
          </p:cNvPr>
          <p:cNvSpPr txBox="1"/>
          <p:nvPr/>
        </p:nvSpPr>
        <p:spPr>
          <a:xfrm>
            <a:off x="1463074" y="3053830"/>
            <a:ext cx="3890809" cy="369332"/>
          </a:xfrm>
          <a:prstGeom prst="rect">
            <a:avLst/>
          </a:prstGeom>
          <a:solidFill>
            <a:schemeClr val="accent1">
              <a:lumMod val="20000"/>
              <a:lumOff val="80000"/>
            </a:schemeClr>
          </a:solidFill>
          <a:ln>
            <a:solidFill>
              <a:srgbClr val="0432FF"/>
            </a:solidFill>
          </a:ln>
        </p:spPr>
        <p:txBody>
          <a:bodyPr wrap="none" rtlCol="0">
            <a:spAutoFit/>
          </a:bodyPr>
          <a:lstStyle/>
          <a:p>
            <a:r>
              <a:rPr lang="en-US" sz="1800" dirty="0">
                <a:solidFill>
                  <a:srgbClr val="0432FF"/>
                </a:solidFill>
              </a:rPr>
              <a:t>Each student composes a schedule.</a:t>
            </a:r>
          </a:p>
        </p:txBody>
      </p:sp>
      <p:sp>
        <p:nvSpPr>
          <p:cNvPr id="7" name="TextBox 6">
            <a:extLst>
              <a:ext uri="{FF2B5EF4-FFF2-40B4-BE49-F238E27FC236}">
                <a16:creationId xmlns:a16="http://schemas.microsoft.com/office/drawing/2014/main" id="{D3283078-6AAC-6E7B-219D-E7C843106610}"/>
              </a:ext>
            </a:extLst>
          </p:cNvPr>
          <p:cNvSpPr txBox="1"/>
          <p:nvPr/>
        </p:nvSpPr>
        <p:spPr>
          <a:xfrm>
            <a:off x="1453642" y="3947628"/>
            <a:ext cx="6878806" cy="369332"/>
          </a:xfrm>
          <a:prstGeom prst="rect">
            <a:avLst/>
          </a:prstGeom>
          <a:solidFill>
            <a:schemeClr val="accent1">
              <a:lumMod val="20000"/>
              <a:lumOff val="80000"/>
            </a:schemeClr>
          </a:solidFill>
          <a:ln>
            <a:solidFill>
              <a:srgbClr val="0432FF"/>
            </a:solidFill>
          </a:ln>
        </p:spPr>
        <p:txBody>
          <a:bodyPr wrap="none" rtlCol="0">
            <a:spAutoFit/>
          </a:bodyPr>
          <a:lstStyle/>
          <a:p>
            <a:r>
              <a:rPr lang="en-US" sz="1800" dirty="0">
                <a:solidFill>
                  <a:srgbClr val="0432FF"/>
                </a:solidFill>
              </a:rPr>
              <a:t>Each department can have transient dependencies on schedules.</a:t>
            </a:r>
          </a:p>
        </p:txBody>
      </p:sp>
    </p:spTree>
    <p:extLst>
      <p:ext uri="{BB962C8B-B14F-4D97-AF65-F5344CB8AC3E}">
        <p14:creationId xmlns:p14="http://schemas.microsoft.com/office/powerpoint/2010/main" val="10880514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2CE519-C35A-B400-D9FA-5C421AD29871}"/>
              </a:ext>
            </a:extLst>
          </p:cNvPr>
          <p:cNvSpPr>
            <a:spLocks noGrp="1"/>
          </p:cNvSpPr>
          <p:nvPr>
            <p:ph type="title"/>
          </p:nvPr>
        </p:nvSpPr>
        <p:spPr/>
        <p:txBody>
          <a:bodyPr/>
          <a:lstStyle/>
          <a:p>
            <a:r>
              <a:rPr lang="en-US" dirty="0"/>
              <a:t>Midterm Question 4</a:t>
            </a:r>
          </a:p>
        </p:txBody>
      </p:sp>
      <p:sp>
        <p:nvSpPr>
          <p:cNvPr id="3" name="Content Placeholder 2">
            <a:extLst>
              <a:ext uri="{FF2B5EF4-FFF2-40B4-BE49-F238E27FC236}">
                <a16:creationId xmlns:a16="http://schemas.microsoft.com/office/drawing/2014/main" id="{BA56D1FC-F62C-C350-10B2-2F9CD5769B72}"/>
              </a:ext>
            </a:extLst>
          </p:cNvPr>
          <p:cNvSpPr>
            <a:spLocks noGrp="1"/>
          </p:cNvSpPr>
          <p:nvPr>
            <p:ph idx="1"/>
          </p:nvPr>
        </p:nvSpPr>
        <p:spPr>
          <a:xfrm>
            <a:off x="457200" y="1295401"/>
            <a:ext cx="8229600" cy="1402088"/>
          </a:xfrm>
        </p:spPr>
        <p:txBody>
          <a:bodyPr/>
          <a:lstStyle/>
          <a:p>
            <a:r>
              <a:rPr lang="en-US" dirty="0"/>
              <a:t>The class has too many responsibilities. Therefore, refactor it into smaller cohesive classes. For example:</a:t>
            </a:r>
            <a:endParaRPr lang="en-US" b="1" dirty="0">
              <a:latin typeface="Courier New" panose="02070309020205020404" pitchFamily="49" charset="0"/>
              <a:cs typeface="Courier New" panose="02070309020205020404" pitchFamily="49" charset="0"/>
            </a:endParaRPr>
          </a:p>
        </p:txBody>
      </p:sp>
      <p:sp>
        <p:nvSpPr>
          <p:cNvPr id="4" name="Slide Number Placeholder 3">
            <a:extLst>
              <a:ext uri="{FF2B5EF4-FFF2-40B4-BE49-F238E27FC236}">
                <a16:creationId xmlns:a16="http://schemas.microsoft.com/office/drawing/2014/main" id="{FA9E07CE-CC07-4E3D-82EE-89C049CBC576}"/>
              </a:ext>
            </a:extLst>
          </p:cNvPr>
          <p:cNvSpPr>
            <a:spLocks noGrp="1"/>
          </p:cNvSpPr>
          <p:nvPr>
            <p:ph type="sldNum" sz="quarter" idx="12"/>
          </p:nvPr>
        </p:nvSpPr>
        <p:spPr/>
        <p:txBody>
          <a:bodyPr/>
          <a:lstStyle/>
          <a:p>
            <a:fld id="{6C575094-CFE5-6845-BA77-358456EEE977}" type="slidenum">
              <a:rPr lang="en-US" altLang="x-none" smtClean="0"/>
              <a:pPr/>
              <a:t>6</a:t>
            </a:fld>
            <a:endParaRPr lang="en-US" altLang="x-none"/>
          </a:p>
        </p:txBody>
      </p:sp>
      <p:sp>
        <p:nvSpPr>
          <p:cNvPr id="5" name="TextBox 4">
            <a:extLst>
              <a:ext uri="{FF2B5EF4-FFF2-40B4-BE49-F238E27FC236}">
                <a16:creationId xmlns:a16="http://schemas.microsoft.com/office/drawing/2014/main" id="{ACE29FEC-AFF9-22F4-57DB-542901646A62}"/>
              </a:ext>
            </a:extLst>
          </p:cNvPr>
          <p:cNvSpPr txBox="1"/>
          <p:nvPr/>
        </p:nvSpPr>
        <p:spPr>
          <a:xfrm>
            <a:off x="1088500" y="2702395"/>
            <a:ext cx="3252814" cy="3046988"/>
          </a:xfrm>
          <a:prstGeom prst="rect">
            <a:avLst/>
          </a:prstGeom>
          <a:solidFill>
            <a:schemeClr val="bg1">
              <a:lumMod val="95000"/>
            </a:schemeClr>
          </a:solidFill>
          <a:ln>
            <a:solidFill>
              <a:schemeClr val="bg1">
                <a:lumMod val="65000"/>
              </a:schemeClr>
            </a:solidFill>
          </a:ln>
        </p:spPr>
        <p:txBody>
          <a:bodyPr wrap="none" rtlCol="0">
            <a:spAutoFit/>
          </a:bodyPr>
          <a:lstStyle/>
          <a:p>
            <a:r>
              <a:rPr lang="en-US" sz="1200" b="1" dirty="0">
                <a:latin typeface="Courier New" panose="02070309020205020404" pitchFamily="49" charset="0"/>
                <a:cs typeface="Courier New" panose="02070309020205020404" pitchFamily="49" charset="0"/>
              </a:rPr>
              <a:t>class </a:t>
            </a:r>
            <a:r>
              <a:rPr lang="en-US" sz="1200" b="1" dirty="0">
                <a:solidFill>
                  <a:srgbClr val="C00000"/>
                </a:solidFill>
                <a:latin typeface="Courier New" panose="02070309020205020404" pitchFamily="49" charset="0"/>
                <a:cs typeface="Courier New" panose="02070309020205020404" pitchFamily="49" charset="0"/>
              </a:rPr>
              <a:t>Requirements</a:t>
            </a:r>
            <a:br>
              <a:rPr lang="en-US" sz="1200" b="1" dirty="0">
                <a:latin typeface="Courier New" panose="02070309020205020404" pitchFamily="49" charset="0"/>
                <a:cs typeface="Courier New" panose="02070309020205020404" pitchFamily="49" charset="0"/>
              </a:rPr>
            </a:br>
            <a:r>
              <a:rPr lang="en-US" sz="1200" b="1" dirty="0">
                <a:latin typeface="Courier New" panose="02070309020205020404" pitchFamily="49" charset="0"/>
                <a:cs typeface="Courier New" panose="02070309020205020404" pitchFamily="49" charset="0"/>
              </a:rPr>
              <a:t>{</a:t>
            </a:r>
            <a:br>
              <a:rPr lang="en-US" sz="1200" b="1" dirty="0">
                <a:latin typeface="Courier New" panose="02070309020205020404" pitchFamily="49" charset="0"/>
                <a:cs typeface="Courier New" panose="02070309020205020404" pitchFamily="49" charset="0"/>
              </a:rPr>
            </a:br>
            <a:r>
              <a:rPr lang="en-US" sz="1200" b="1" dirty="0">
                <a:latin typeface="Courier New" panose="02070309020205020404" pitchFamily="49" charset="0"/>
                <a:cs typeface="Courier New" panose="02070309020205020404" pitchFamily="49" charset="0"/>
              </a:rPr>
              <a:t>public:</a:t>
            </a:r>
            <a:br>
              <a:rPr lang="en-US" sz="1200" b="1" dirty="0">
                <a:latin typeface="Courier New" panose="02070309020205020404" pitchFamily="49" charset="0"/>
                <a:cs typeface="Courier New" panose="02070309020205020404" pitchFamily="49" charset="0"/>
              </a:rPr>
            </a:br>
            <a:r>
              <a:rPr lang="en-US" sz="1200" b="1" dirty="0">
                <a:latin typeface="Courier New" panose="02070309020205020404" pitchFamily="49" charset="0"/>
                <a:cs typeface="Courier New" panose="02070309020205020404" pitchFamily="49" charset="0"/>
              </a:rPr>
              <a:t>    void </a:t>
            </a:r>
            <a:r>
              <a:rPr lang="en-US" sz="1200" b="1" dirty="0" err="1">
                <a:latin typeface="Courier New" panose="02070309020205020404" pitchFamily="49" charset="0"/>
                <a:cs typeface="Courier New" panose="02070309020205020404" pitchFamily="49" charset="0"/>
              </a:rPr>
              <a:t>gather_requirements</a:t>
            </a:r>
            <a:r>
              <a:rPr lang="en-US" sz="1200" b="1" dirty="0">
                <a:latin typeface="Courier New" panose="02070309020205020404" pitchFamily="49" charset="0"/>
                <a:cs typeface="Courier New" panose="02070309020205020404" pitchFamily="49" charset="0"/>
              </a:rPr>
              <a:t>();</a:t>
            </a:r>
            <a:br>
              <a:rPr lang="en-US" sz="1200" b="1" dirty="0">
                <a:latin typeface="Courier New" panose="02070309020205020404" pitchFamily="49" charset="0"/>
                <a:cs typeface="Courier New" panose="02070309020205020404" pitchFamily="49" charset="0"/>
              </a:rPr>
            </a:br>
            <a:r>
              <a:rPr lang="en-US" sz="1200" b="1" dirty="0">
                <a:latin typeface="Courier New" panose="02070309020205020404" pitchFamily="49" charset="0"/>
                <a:cs typeface="Courier New" panose="02070309020205020404" pitchFamily="49" charset="0"/>
              </a:rPr>
              <a:t>    void </a:t>
            </a:r>
            <a:r>
              <a:rPr lang="en-US" sz="1200" b="1" dirty="0" err="1">
                <a:latin typeface="Courier New" panose="02070309020205020404" pitchFamily="49" charset="0"/>
                <a:cs typeface="Courier New" panose="02070309020205020404" pitchFamily="49" charset="0"/>
              </a:rPr>
              <a:t>analyze_requirements</a:t>
            </a:r>
            <a:r>
              <a:rPr lang="en-US" sz="1200" b="1" dirty="0">
                <a:latin typeface="Courier New" panose="02070309020205020404" pitchFamily="49" charset="0"/>
                <a:cs typeface="Courier New" panose="02070309020205020404" pitchFamily="49" charset="0"/>
              </a:rPr>
              <a:t>();</a:t>
            </a:r>
            <a:br>
              <a:rPr lang="en-US" sz="1200" b="1" dirty="0">
                <a:latin typeface="Courier New" panose="02070309020205020404" pitchFamily="49" charset="0"/>
                <a:cs typeface="Courier New" panose="02070309020205020404" pitchFamily="49" charset="0"/>
              </a:rPr>
            </a:br>
            <a:r>
              <a:rPr lang="en-US" sz="1200" b="1" dirty="0">
                <a:latin typeface="Courier New" panose="02070309020205020404" pitchFamily="49" charset="0"/>
                <a:cs typeface="Courier New" panose="02070309020205020404" pitchFamily="49" charset="0"/>
              </a:rPr>
              <a:t>    void </a:t>
            </a:r>
            <a:r>
              <a:rPr lang="en-US" sz="1200" b="1" dirty="0" err="1">
                <a:latin typeface="Courier New" panose="02070309020205020404" pitchFamily="49" charset="0"/>
                <a:cs typeface="Courier New" panose="02070309020205020404" pitchFamily="49" charset="0"/>
              </a:rPr>
              <a:t>validate_requirements</a:t>
            </a:r>
            <a:r>
              <a:rPr lang="en-US" sz="1200" b="1" dirty="0">
                <a:latin typeface="Courier New" panose="02070309020205020404" pitchFamily="49" charset="0"/>
                <a:cs typeface="Courier New" panose="02070309020205020404" pitchFamily="49" charset="0"/>
              </a:rPr>
              <a:t>();</a:t>
            </a:r>
            <a:br>
              <a:rPr lang="en-US" sz="1200" b="1" dirty="0">
                <a:latin typeface="Courier New" panose="02070309020205020404" pitchFamily="49" charset="0"/>
                <a:cs typeface="Courier New" panose="02070309020205020404" pitchFamily="49" charset="0"/>
              </a:rPr>
            </a:br>
            <a:r>
              <a:rPr lang="en-US" sz="1200" b="1" dirty="0">
                <a:latin typeface="Courier New" panose="02070309020205020404" pitchFamily="49" charset="0"/>
                <a:cs typeface="Courier New" panose="02070309020205020404" pitchFamily="49" charset="0"/>
              </a:rPr>
              <a:t>    void </a:t>
            </a:r>
            <a:r>
              <a:rPr lang="en-US" sz="1200" b="1" dirty="0" err="1">
                <a:latin typeface="Courier New" panose="02070309020205020404" pitchFamily="49" charset="0"/>
                <a:cs typeface="Courier New" panose="02070309020205020404" pitchFamily="49" charset="0"/>
              </a:rPr>
              <a:t>write_functional_spec</a:t>
            </a:r>
            <a:r>
              <a:rPr lang="en-US" sz="1200" b="1" dirty="0">
                <a:latin typeface="Courier New" panose="02070309020205020404" pitchFamily="49" charset="0"/>
                <a:cs typeface="Courier New" panose="02070309020205020404" pitchFamily="49" charset="0"/>
              </a:rPr>
              <a:t>();</a:t>
            </a:r>
            <a:br>
              <a:rPr lang="en-US" sz="1200" b="1" dirty="0">
                <a:latin typeface="Courier New" panose="02070309020205020404" pitchFamily="49" charset="0"/>
                <a:cs typeface="Courier New" panose="02070309020205020404" pitchFamily="49" charset="0"/>
              </a:rPr>
            </a:br>
            <a:r>
              <a:rPr lang="en-US" sz="1200" b="1" dirty="0">
                <a:latin typeface="Courier New" panose="02070309020205020404" pitchFamily="49" charset="0"/>
                <a:cs typeface="Courier New" panose="02070309020205020404" pitchFamily="49" charset="0"/>
              </a:rPr>
              <a:t>};</a:t>
            </a:r>
            <a:br>
              <a:rPr lang="en-US" sz="1200" b="1" dirty="0">
                <a:latin typeface="Courier New" panose="02070309020205020404" pitchFamily="49" charset="0"/>
                <a:cs typeface="Courier New" panose="02070309020205020404" pitchFamily="49" charset="0"/>
              </a:rPr>
            </a:br>
            <a:br>
              <a:rPr lang="en-US" sz="1200" b="1" dirty="0">
                <a:latin typeface="Courier New" panose="02070309020205020404" pitchFamily="49" charset="0"/>
                <a:cs typeface="Courier New" panose="02070309020205020404" pitchFamily="49" charset="0"/>
              </a:rPr>
            </a:br>
            <a:r>
              <a:rPr lang="en-US" sz="1200" b="1" dirty="0">
                <a:latin typeface="Courier New" panose="02070309020205020404" pitchFamily="49" charset="0"/>
                <a:cs typeface="Courier New" panose="02070309020205020404" pitchFamily="49" charset="0"/>
              </a:rPr>
              <a:t>class </a:t>
            </a:r>
            <a:r>
              <a:rPr lang="en-US" sz="1200" b="1" dirty="0">
                <a:solidFill>
                  <a:srgbClr val="C00000"/>
                </a:solidFill>
                <a:latin typeface="Courier New" panose="02070309020205020404" pitchFamily="49" charset="0"/>
                <a:cs typeface="Courier New" panose="02070309020205020404" pitchFamily="49" charset="0"/>
              </a:rPr>
              <a:t>Design</a:t>
            </a:r>
            <a:br>
              <a:rPr lang="en-US" sz="1200" b="1" dirty="0">
                <a:latin typeface="Courier New" panose="02070309020205020404" pitchFamily="49" charset="0"/>
                <a:cs typeface="Courier New" panose="02070309020205020404" pitchFamily="49" charset="0"/>
              </a:rPr>
            </a:br>
            <a:r>
              <a:rPr lang="en-US" sz="1200" b="1" dirty="0">
                <a:latin typeface="Courier New" panose="02070309020205020404" pitchFamily="49" charset="0"/>
                <a:cs typeface="Courier New" panose="02070309020205020404" pitchFamily="49" charset="0"/>
              </a:rPr>
              <a:t>{</a:t>
            </a:r>
            <a:br>
              <a:rPr lang="en-US" sz="1200" b="1" dirty="0">
                <a:latin typeface="Courier New" panose="02070309020205020404" pitchFamily="49" charset="0"/>
                <a:cs typeface="Courier New" panose="02070309020205020404" pitchFamily="49" charset="0"/>
              </a:rPr>
            </a:br>
            <a:r>
              <a:rPr lang="en-US" sz="1200" b="1" dirty="0">
                <a:latin typeface="Courier New" panose="02070309020205020404" pitchFamily="49" charset="0"/>
                <a:cs typeface="Courier New" panose="02070309020205020404" pitchFamily="49" charset="0"/>
              </a:rPr>
              <a:t>    void </a:t>
            </a:r>
            <a:r>
              <a:rPr lang="en-US" sz="1200" b="1" dirty="0" err="1">
                <a:latin typeface="Courier New" panose="02070309020205020404" pitchFamily="49" charset="0"/>
                <a:cs typeface="Courier New" panose="02070309020205020404" pitchFamily="49" charset="0"/>
              </a:rPr>
              <a:t>create_UML_diagrams</a:t>
            </a:r>
            <a:r>
              <a:rPr lang="en-US" sz="1200" b="1" dirty="0">
                <a:latin typeface="Courier New" panose="02070309020205020404" pitchFamily="49" charset="0"/>
                <a:cs typeface="Courier New" panose="02070309020205020404" pitchFamily="49" charset="0"/>
              </a:rPr>
              <a:t>();</a:t>
            </a:r>
            <a:br>
              <a:rPr lang="en-US" sz="1200" b="1" dirty="0">
                <a:latin typeface="Courier New" panose="02070309020205020404" pitchFamily="49" charset="0"/>
                <a:cs typeface="Courier New" panose="02070309020205020404" pitchFamily="49" charset="0"/>
              </a:rPr>
            </a:br>
            <a:r>
              <a:rPr lang="en-US" sz="1200" b="1" dirty="0">
                <a:latin typeface="Courier New" panose="02070309020205020404" pitchFamily="49" charset="0"/>
                <a:cs typeface="Courier New" panose="02070309020205020404" pitchFamily="49" charset="0"/>
              </a:rPr>
              <a:t>    void </a:t>
            </a:r>
            <a:r>
              <a:rPr lang="en-US" sz="1200" b="1" dirty="0" err="1">
                <a:latin typeface="Courier New" panose="02070309020205020404" pitchFamily="49" charset="0"/>
                <a:cs typeface="Courier New" panose="02070309020205020404" pitchFamily="49" charset="0"/>
              </a:rPr>
              <a:t>write_design_spec</a:t>
            </a:r>
            <a:r>
              <a:rPr lang="en-US" sz="1200" b="1" dirty="0">
                <a:latin typeface="Courier New" panose="02070309020205020404" pitchFamily="49" charset="0"/>
                <a:cs typeface="Courier New" panose="02070309020205020404" pitchFamily="49" charset="0"/>
              </a:rPr>
              <a:t>();</a:t>
            </a:r>
            <a:br>
              <a:rPr lang="en-US" sz="1200" b="1" dirty="0">
                <a:latin typeface="Courier New" panose="02070309020205020404" pitchFamily="49" charset="0"/>
                <a:cs typeface="Courier New" panose="02070309020205020404" pitchFamily="49" charset="0"/>
              </a:rPr>
            </a:br>
            <a:r>
              <a:rPr lang="en-US" sz="1200" b="1" dirty="0">
                <a:latin typeface="Courier New" panose="02070309020205020404" pitchFamily="49" charset="0"/>
                <a:cs typeface="Courier New" panose="02070309020205020404" pitchFamily="49" charset="0"/>
              </a:rPr>
              <a:t>    void </a:t>
            </a:r>
            <a:r>
              <a:rPr lang="en-US" sz="1200" b="1" dirty="0" err="1">
                <a:latin typeface="Courier New" panose="02070309020205020404" pitchFamily="49" charset="0"/>
                <a:cs typeface="Courier New" panose="02070309020205020404" pitchFamily="49" charset="0"/>
              </a:rPr>
              <a:t>initial_class_design</a:t>
            </a:r>
            <a:r>
              <a:rPr lang="en-US" sz="1200" b="1" dirty="0">
                <a:latin typeface="Courier New" panose="02070309020205020404" pitchFamily="49" charset="0"/>
                <a:cs typeface="Courier New" panose="02070309020205020404" pitchFamily="49" charset="0"/>
              </a:rPr>
              <a:t>();</a:t>
            </a:r>
            <a:br>
              <a:rPr lang="en-US" sz="1200" b="1" dirty="0">
                <a:latin typeface="Courier New" panose="02070309020205020404" pitchFamily="49" charset="0"/>
                <a:cs typeface="Courier New" panose="02070309020205020404" pitchFamily="49" charset="0"/>
              </a:rPr>
            </a:br>
            <a:r>
              <a:rPr lang="en-US" sz="1200" b="1" dirty="0">
                <a:latin typeface="Courier New" panose="02070309020205020404" pitchFamily="49" charset="0"/>
                <a:cs typeface="Courier New" panose="02070309020205020404" pitchFamily="49" charset="0"/>
              </a:rPr>
              <a:t>    void </a:t>
            </a:r>
            <a:r>
              <a:rPr lang="en-US" sz="1200" b="1" dirty="0" err="1">
                <a:latin typeface="Courier New" panose="02070309020205020404" pitchFamily="49" charset="0"/>
                <a:cs typeface="Courier New" panose="02070309020205020404" pitchFamily="49" charset="0"/>
              </a:rPr>
              <a:t>create_prototype</a:t>
            </a:r>
            <a:r>
              <a:rPr lang="en-US" sz="1200" b="1" dirty="0">
                <a:latin typeface="Courier New" panose="02070309020205020404" pitchFamily="49" charset="0"/>
                <a:cs typeface="Courier New" panose="02070309020205020404" pitchFamily="49" charset="0"/>
              </a:rPr>
              <a:t>();</a:t>
            </a:r>
            <a:br>
              <a:rPr lang="en-US" sz="1200" b="1" dirty="0">
                <a:latin typeface="Courier New" panose="02070309020205020404" pitchFamily="49" charset="0"/>
                <a:cs typeface="Courier New" panose="02070309020205020404" pitchFamily="49" charset="0"/>
              </a:rPr>
            </a:br>
            <a:r>
              <a:rPr lang="en-US" sz="1200" b="1" dirty="0">
                <a:latin typeface="Courier New" panose="02070309020205020404" pitchFamily="49" charset="0"/>
                <a:cs typeface="Courier New" panose="02070309020205020404" pitchFamily="49" charset="0"/>
              </a:rPr>
              <a:t>};</a:t>
            </a:r>
          </a:p>
        </p:txBody>
      </p:sp>
      <p:sp>
        <p:nvSpPr>
          <p:cNvPr id="6" name="TextBox 5">
            <a:extLst>
              <a:ext uri="{FF2B5EF4-FFF2-40B4-BE49-F238E27FC236}">
                <a16:creationId xmlns:a16="http://schemas.microsoft.com/office/drawing/2014/main" id="{610BFB6D-1A1D-DB08-A910-5C85A550334C}"/>
              </a:ext>
            </a:extLst>
          </p:cNvPr>
          <p:cNvSpPr txBox="1"/>
          <p:nvPr/>
        </p:nvSpPr>
        <p:spPr>
          <a:xfrm>
            <a:off x="4655215" y="2293291"/>
            <a:ext cx="3717684" cy="3970318"/>
          </a:xfrm>
          <a:prstGeom prst="rect">
            <a:avLst/>
          </a:prstGeom>
          <a:solidFill>
            <a:schemeClr val="bg1">
              <a:lumMod val="95000"/>
            </a:schemeClr>
          </a:solidFill>
          <a:ln>
            <a:solidFill>
              <a:schemeClr val="bg1">
                <a:lumMod val="65000"/>
              </a:schemeClr>
            </a:solidFill>
          </a:ln>
        </p:spPr>
        <p:txBody>
          <a:bodyPr wrap="none" rtlCol="0">
            <a:spAutoFit/>
          </a:bodyPr>
          <a:lstStyle/>
          <a:p>
            <a:r>
              <a:rPr lang="en-US" sz="1200" b="1" dirty="0">
                <a:latin typeface="Courier New" panose="02070309020205020404" pitchFamily="49" charset="0"/>
                <a:cs typeface="Courier New" panose="02070309020205020404" pitchFamily="49" charset="0"/>
              </a:rPr>
              <a:t>class </a:t>
            </a:r>
            <a:r>
              <a:rPr lang="en-US" sz="1200" b="1" dirty="0">
                <a:solidFill>
                  <a:srgbClr val="C00000"/>
                </a:solidFill>
                <a:latin typeface="Courier New" panose="02070309020205020404" pitchFamily="49" charset="0"/>
                <a:cs typeface="Courier New" panose="02070309020205020404" pitchFamily="49" charset="0"/>
              </a:rPr>
              <a:t>Coding</a:t>
            </a:r>
            <a:br>
              <a:rPr lang="en-US" sz="1200" b="1" dirty="0">
                <a:latin typeface="Courier New" panose="02070309020205020404" pitchFamily="49" charset="0"/>
                <a:cs typeface="Courier New" panose="02070309020205020404" pitchFamily="49" charset="0"/>
              </a:rPr>
            </a:br>
            <a:r>
              <a:rPr lang="en-US" sz="1200" b="1" dirty="0">
                <a:latin typeface="Courier New" panose="02070309020205020404" pitchFamily="49" charset="0"/>
                <a:cs typeface="Courier New" panose="02070309020205020404" pitchFamily="49" charset="0"/>
              </a:rPr>
              <a:t>{</a:t>
            </a:r>
            <a:br>
              <a:rPr lang="en-US" sz="1200" b="1" dirty="0">
                <a:latin typeface="Courier New" panose="02070309020205020404" pitchFamily="49" charset="0"/>
                <a:cs typeface="Courier New" panose="02070309020205020404" pitchFamily="49" charset="0"/>
              </a:rPr>
            </a:br>
            <a:r>
              <a:rPr lang="en-US" sz="1200" b="1" dirty="0">
                <a:latin typeface="Courier New" panose="02070309020205020404" pitchFamily="49" charset="0"/>
                <a:cs typeface="Courier New" panose="02070309020205020404" pitchFamily="49" charset="0"/>
              </a:rPr>
              <a:t>    void </a:t>
            </a:r>
            <a:r>
              <a:rPr lang="en-US" sz="1200" b="1" dirty="0" err="1">
                <a:latin typeface="Courier New" panose="02070309020205020404" pitchFamily="49" charset="0"/>
                <a:cs typeface="Courier New" panose="02070309020205020404" pitchFamily="49" charset="0"/>
              </a:rPr>
              <a:t>iterative_design_code_test</a:t>
            </a:r>
            <a:r>
              <a:rPr lang="en-US" sz="1200" b="1" dirty="0">
                <a:latin typeface="Courier New" panose="02070309020205020404" pitchFamily="49" charset="0"/>
                <a:cs typeface="Courier New" panose="02070309020205020404" pitchFamily="49" charset="0"/>
              </a:rPr>
              <a:t>();</a:t>
            </a:r>
            <a:br>
              <a:rPr lang="en-US" sz="1200" b="1" dirty="0">
                <a:latin typeface="Courier New" panose="02070309020205020404" pitchFamily="49" charset="0"/>
                <a:cs typeface="Courier New" panose="02070309020205020404" pitchFamily="49" charset="0"/>
              </a:rPr>
            </a:br>
            <a:r>
              <a:rPr lang="en-US" sz="1200" b="1" dirty="0">
                <a:latin typeface="Courier New" panose="02070309020205020404" pitchFamily="49" charset="0"/>
                <a:cs typeface="Courier New" panose="02070309020205020404" pitchFamily="49" charset="0"/>
              </a:rPr>
              <a:t>};</a:t>
            </a:r>
            <a:br>
              <a:rPr lang="en-US" sz="1200" b="1" dirty="0">
                <a:latin typeface="Courier New" panose="02070309020205020404" pitchFamily="49" charset="0"/>
                <a:cs typeface="Courier New" panose="02070309020205020404" pitchFamily="49" charset="0"/>
              </a:rPr>
            </a:br>
            <a:br>
              <a:rPr lang="en-US" sz="1200" b="1" dirty="0">
                <a:latin typeface="Courier New" panose="02070309020205020404" pitchFamily="49" charset="0"/>
                <a:cs typeface="Courier New" panose="02070309020205020404" pitchFamily="49" charset="0"/>
              </a:rPr>
            </a:br>
            <a:r>
              <a:rPr lang="en-US" sz="1200" b="1" dirty="0">
                <a:latin typeface="Courier New" panose="02070309020205020404" pitchFamily="49" charset="0"/>
                <a:cs typeface="Courier New" panose="02070309020205020404" pitchFamily="49" charset="0"/>
              </a:rPr>
              <a:t>class </a:t>
            </a:r>
            <a:r>
              <a:rPr lang="en-US" sz="1200" b="1" dirty="0">
                <a:solidFill>
                  <a:srgbClr val="C00000"/>
                </a:solidFill>
                <a:latin typeface="Courier New" panose="02070309020205020404" pitchFamily="49" charset="0"/>
                <a:cs typeface="Courier New" panose="02070309020205020404" pitchFamily="49" charset="0"/>
              </a:rPr>
              <a:t>Testing</a:t>
            </a:r>
            <a:br>
              <a:rPr lang="en-US" sz="1200" b="1" dirty="0">
                <a:latin typeface="Courier New" panose="02070309020205020404" pitchFamily="49" charset="0"/>
                <a:cs typeface="Courier New" panose="02070309020205020404" pitchFamily="49" charset="0"/>
              </a:rPr>
            </a:br>
            <a:r>
              <a:rPr lang="en-US" sz="1200" b="1" dirty="0">
                <a:latin typeface="Courier New" panose="02070309020205020404" pitchFamily="49" charset="0"/>
                <a:cs typeface="Courier New" panose="02070309020205020404" pitchFamily="49" charset="0"/>
              </a:rPr>
              <a:t>{</a:t>
            </a:r>
            <a:br>
              <a:rPr lang="en-US" sz="1200" b="1" dirty="0">
                <a:latin typeface="Courier New" panose="02070309020205020404" pitchFamily="49" charset="0"/>
                <a:cs typeface="Courier New" panose="02070309020205020404" pitchFamily="49" charset="0"/>
              </a:rPr>
            </a:br>
            <a:r>
              <a:rPr lang="en-US" sz="1200" b="1" dirty="0">
                <a:latin typeface="Courier New" panose="02070309020205020404" pitchFamily="49" charset="0"/>
                <a:cs typeface="Courier New" panose="02070309020205020404" pitchFamily="49" charset="0"/>
              </a:rPr>
              <a:t>    void </a:t>
            </a:r>
            <a:r>
              <a:rPr lang="en-US" sz="1200" b="1" dirty="0" err="1">
                <a:latin typeface="Courier New" panose="02070309020205020404" pitchFamily="49" charset="0"/>
                <a:cs typeface="Courier New" panose="02070309020205020404" pitchFamily="49" charset="0"/>
              </a:rPr>
              <a:t>regression_testing</a:t>
            </a:r>
            <a:r>
              <a:rPr lang="en-US" sz="1200" b="1" dirty="0">
                <a:latin typeface="Courier New" panose="02070309020205020404" pitchFamily="49" charset="0"/>
                <a:cs typeface="Courier New" panose="02070309020205020404" pitchFamily="49" charset="0"/>
              </a:rPr>
              <a:t>();</a:t>
            </a:r>
            <a:br>
              <a:rPr lang="en-US" sz="1200" b="1" dirty="0">
                <a:latin typeface="Courier New" panose="02070309020205020404" pitchFamily="49" charset="0"/>
                <a:cs typeface="Courier New" panose="02070309020205020404" pitchFamily="49" charset="0"/>
              </a:rPr>
            </a:br>
            <a:r>
              <a:rPr lang="en-US" sz="1200" b="1" dirty="0">
                <a:latin typeface="Courier New" panose="02070309020205020404" pitchFamily="49" charset="0"/>
                <a:cs typeface="Courier New" panose="02070309020205020404" pitchFamily="49" charset="0"/>
              </a:rPr>
              <a:t>    void </a:t>
            </a:r>
            <a:r>
              <a:rPr lang="en-US" sz="1200" b="1" dirty="0" err="1">
                <a:latin typeface="Courier New" panose="02070309020205020404" pitchFamily="49" charset="0"/>
                <a:cs typeface="Courier New" panose="02070309020205020404" pitchFamily="49" charset="0"/>
              </a:rPr>
              <a:t>black_box_testing</a:t>
            </a:r>
            <a:r>
              <a:rPr lang="en-US" sz="1200" b="1" dirty="0">
                <a:latin typeface="Courier New" panose="02070309020205020404" pitchFamily="49" charset="0"/>
                <a:cs typeface="Courier New" panose="02070309020205020404" pitchFamily="49" charset="0"/>
              </a:rPr>
              <a:t>();</a:t>
            </a:r>
            <a:br>
              <a:rPr lang="en-US" sz="1200" b="1" dirty="0">
                <a:latin typeface="Courier New" panose="02070309020205020404" pitchFamily="49" charset="0"/>
                <a:cs typeface="Courier New" panose="02070309020205020404" pitchFamily="49" charset="0"/>
              </a:rPr>
            </a:br>
            <a:r>
              <a:rPr lang="en-US" sz="1200" b="1" dirty="0">
                <a:latin typeface="Courier New" panose="02070309020205020404" pitchFamily="49" charset="0"/>
                <a:cs typeface="Courier New" panose="02070309020205020404" pitchFamily="49" charset="0"/>
              </a:rPr>
              <a:t>    void </a:t>
            </a:r>
            <a:r>
              <a:rPr lang="en-US" sz="1200" b="1" dirty="0" err="1">
                <a:latin typeface="Courier New" panose="02070309020205020404" pitchFamily="49" charset="0"/>
                <a:cs typeface="Courier New" panose="02070309020205020404" pitchFamily="49" charset="0"/>
              </a:rPr>
              <a:t>unit_testing</a:t>
            </a:r>
            <a:r>
              <a:rPr lang="en-US" sz="1200" b="1" dirty="0">
                <a:latin typeface="Courier New" panose="02070309020205020404" pitchFamily="49" charset="0"/>
                <a:cs typeface="Courier New" panose="02070309020205020404" pitchFamily="49" charset="0"/>
              </a:rPr>
              <a:t>();</a:t>
            </a:r>
            <a:br>
              <a:rPr lang="en-US" sz="1200" b="1" dirty="0">
                <a:latin typeface="Courier New" panose="02070309020205020404" pitchFamily="49" charset="0"/>
                <a:cs typeface="Courier New" panose="02070309020205020404" pitchFamily="49" charset="0"/>
              </a:rPr>
            </a:br>
            <a:r>
              <a:rPr lang="en-US" sz="1200" b="1" dirty="0">
                <a:latin typeface="Courier New" panose="02070309020205020404" pitchFamily="49" charset="0"/>
                <a:cs typeface="Courier New" panose="02070309020205020404" pitchFamily="49" charset="0"/>
              </a:rPr>
              <a:t>};</a:t>
            </a:r>
            <a:br>
              <a:rPr lang="en-US" sz="1200" b="1" dirty="0">
                <a:latin typeface="Courier New" panose="02070309020205020404" pitchFamily="49" charset="0"/>
                <a:cs typeface="Courier New" panose="02070309020205020404" pitchFamily="49" charset="0"/>
              </a:rPr>
            </a:br>
            <a:br>
              <a:rPr lang="en-US" sz="1200" b="1" dirty="0">
                <a:latin typeface="Courier New" panose="02070309020205020404" pitchFamily="49" charset="0"/>
                <a:cs typeface="Courier New" panose="02070309020205020404" pitchFamily="49" charset="0"/>
              </a:rPr>
            </a:br>
            <a:r>
              <a:rPr lang="en-US" sz="1200" b="1" dirty="0">
                <a:latin typeface="Courier New" panose="02070309020205020404" pitchFamily="49" charset="0"/>
                <a:cs typeface="Courier New" panose="02070309020205020404" pitchFamily="49" charset="0"/>
              </a:rPr>
              <a:t>class </a:t>
            </a:r>
            <a:r>
              <a:rPr lang="en-US" sz="1200" b="1" dirty="0">
                <a:solidFill>
                  <a:srgbClr val="C00000"/>
                </a:solidFill>
                <a:latin typeface="Courier New" panose="02070309020205020404" pitchFamily="49" charset="0"/>
                <a:cs typeface="Courier New" panose="02070309020205020404" pitchFamily="49" charset="0"/>
              </a:rPr>
              <a:t>Deployment</a:t>
            </a:r>
            <a:br>
              <a:rPr lang="en-US" sz="1200" b="1" dirty="0">
                <a:latin typeface="Courier New" panose="02070309020205020404" pitchFamily="49" charset="0"/>
                <a:cs typeface="Courier New" panose="02070309020205020404" pitchFamily="49" charset="0"/>
              </a:rPr>
            </a:br>
            <a:r>
              <a:rPr lang="en-US" sz="1200" b="1" dirty="0">
                <a:latin typeface="Courier New" panose="02070309020205020404" pitchFamily="49" charset="0"/>
                <a:cs typeface="Courier New" panose="02070309020205020404" pitchFamily="49" charset="0"/>
              </a:rPr>
              <a:t>{</a:t>
            </a:r>
            <a:br>
              <a:rPr lang="en-US" sz="1200" b="1" dirty="0">
                <a:latin typeface="Courier New" panose="02070309020205020404" pitchFamily="49" charset="0"/>
                <a:cs typeface="Courier New" panose="02070309020205020404" pitchFamily="49" charset="0"/>
              </a:rPr>
            </a:br>
            <a:r>
              <a:rPr lang="en-US" sz="1200" b="1" dirty="0">
                <a:latin typeface="Courier New" panose="02070309020205020404" pitchFamily="49" charset="0"/>
                <a:cs typeface="Courier New" panose="02070309020205020404" pitchFamily="49" charset="0"/>
              </a:rPr>
              <a:t>    void </a:t>
            </a:r>
            <a:r>
              <a:rPr lang="en-US" sz="1200" b="1" dirty="0" err="1">
                <a:latin typeface="Courier New" panose="02070309020205020404" pitchFamily="49" charset="0"/>
                <a:cs typeface="Courier New" panose="02070309020205020404" pitchFamily="49" charset="0"/>
              </a:rPr>
              <a:t>deploy_application</a:t>
            </a:r>
            <a:r>
              <a:rPr lang="en-US" sz="1200" b="1" dirty="0">
                <a:latin typeface="Courier New" panose="02070309020205020404" pitchFamily="49" charset="0"/>
                <a:cs typeface="Courier New" panose="02070309020205020404" pitchFamily="49" charset="0"/>
              </a:rPr>
              <a:t>();</a:t>
            </a:r>
            <a:br>
              <a:rPr lang="en-US" sz="1200" b="1" dirty="0">
                <a:latin typeface="Courier New" panose="02070309020205020404" pitchFamily="49" charset="0"/>
                <a:cs typeface="Courier New" panose="02070309020205020404" pitchFamily="49" charset="0"/>
              </a:rPr>
            </a:br>
            <a:r>
              <a:rPr lang="en-US" sz="1200" b="1" dirty="0">
                <a:latin typeface="Courier New" panose="02070309020205020404" pitchFamily="49" charset="0"/>
                <a:cs typeface="Courier New" panose="02070309020205020404" pitchFamily="49" charset="0"/>
              </a:rPr>
              <a:t>};</a:t>
            </a:r>
            <a:br>
              <a:rPr lang="en-US" sz="1200" b="1" dirty="0">
                <a:latin typeface="Courier New" panose="02070309020205020404" pitchFamily="49" charset="0"/>
                <a:cs typeface="Courier New" panose="02070309020205020404" pitchFamily="49" charset="0"/>
              </a:rPr>
            </a:br>
            <a:br>
              <a:rPr lang="en-US" sz="1200" b="1" dirty="0">
                <a:latin typeface="Courier New" panose="02070309020205020404" pitchFamily="49" charset="0"/>
                <a:cs typeface="Courier New" panose="02070309020205020404" pitchFamily="49" charset="0"/>
              </a:rPr>
            </a:br>
            <a:r>
              <a:rPr lang="en-US" sz="1200" b="1" dirty="0">
                <a:latin typeface="Courier New" panose="02070309020205020404" pitchFamily="49" charset="0"/>
                <a:cs typeface="Courier New" panose="02070309020205020404" pitchFamily="49" charset="0"/>
              </a:rPr>
              <a:t>class </a:t>
            </a:r>
            <a:r>
              <a:rPr lang="en-US" sz="1200" b="1" dirty="0">
                <a:solidFill>
                  <a:srgbClr val="C00000"/>
                </a:solidFill>
                <a:latin typeface="Courier New" panose="02070309020205020404" pitchFamily="49" charset="0"/>
                <a:cs typeface="Courier New" panose="02070309020205020404" pitchFamily="49" charset="0"/>
              </a:rPr>
              <a:t>Maintenance</a:t>
            </a:r>
            <a:br>
              <a:rPr lang="en-US" sz="1200" b="1" dirty="0">
                <a:latin typeface="Courier New" panose="02070309020205020404" pitchFamily="49" charset="0"/>
                <a:cs typeface="Courier New" panose="02070309020205020404" pitchFamily="49" charset="0"/>
              </a:rPr>
            </a:br>
            <a:r>
              <a:rPr lang="en-US" sz="1200" b="1" dirty="0">
                <a:latin typeface="Courier New" panose="02070309020205020404" pitchFamily="49" charset="0"/>
                <a:cs typeface="Courier New" panose="02070309020205020404" pitchFamily="49" charset="0"/>
              </a:rPr>
              <a:t>{</a:t>
            </a:r>
            <a:br>
              <a:rPr lang="en-US" sz="1200" b="1" dirty="0">
                <a:latin typeface="Courier New" panose="02070309020205020404" pitchFamily="49" charset="0"/>
                <a:cs typeface="Courier New" panose="02070309020205020404" pitchFamily="49" charset="0"/>
              </a:rPr>
            </a:br>
            <a:r>
              <a:rPr lang="en-US" sz="1200" b="1" dirty="0">
                <a:latin typeface="Courier New" panose="02070309020205020404" pitchFamily="49" charset="0"/>
                <a:cs typeface="Courier New" panose="02070309020205020404" pitchFamily="49" charset="0"/>
              </a:rPr>
              <a:t>    void </a:t>
            </a:r>
            <a:r>
              <a:rPr lang="en-US" sz="1200" b="1" dirty="0" err="1">
                <a:latin typeface="Courier New" panose="02070309020205020404" pitchFamily="49" charset="0"/>
                <a:cs typeface="Courier New" panose="02070309020205020404" pitchFamily="49" charset="0"/>
              </a:rPr>
              <a:t>maintain_application</a:t>
            </a:r>
            <a:r>
              <a:rPr lang="en-US" sz="1200" b="1" dirty="0">
                <a:latin typeface="Courier New" panose="02070309020205020404" pitchFamily="49" charset="0"/>
                <a:cs typeface="Courier New" panose="02070309020205020404" pitchFamily="49" charset="0"/>
              </a:rPr>
              <a:t>();</a:t>
            </a:r>
            <a:br>
              <a:rPr lang="en-US" sz="1200" b="1" dirty="0">
                <a:latin typeface="Courier New" panose="02070309020205020404" pitchFamily="49" charset="0"/>
                <a:cs typeface="Courier New" panose="02070309020205020404" pitchFamily="49" charset="0"/>
              </a:rPr>
            </a:br>
            <a:r>
              <a:rPr lang="en-US" sz="1200" b="1" dirty="0">
                <a:latin typeface="Courier New" panose="02070309020205020404" pitchFamily="49" charset="0"/>
                <a:cs typeface="Courier New" panose="02070309020205020404" pitchFamily="49" charset="0"/>
              </a:rPr>
              <a:t>};</a:t>
            </a:r>
          </a:p>
        </p:txBody>
      </p:sp>
    </p:spTree>
    <p:extLst>
      <p:ext uri="{BB962C8B-B14F-4D97-AF65-F5344CB8AC3E}">
        <p14:creationId xmlns:p14="http://schemas.microsoft.com/office/powerpoint/2010/main" val="30007628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E3F30-523E-CCDD-2F3E-C07751245424}"/>
              </a:ext>
            </a:extLst>
          </p:cNvPr>
          <p:cNvSpPr>
            <a:spLocks noGrp="1"/>
          </p:cNvSpPr>
          <p:nvPr>
            <p:ph type="title"/>
          </p:nvPr>
        </p:nvSpPr>
        <p:spPr/>
        <p:txBody>
          <a:bodyPr/>
          <a:lstStyle/>
          <a:p>
            <a:r>
              <a:rPr lang="en-US" dirty="0"/>
              <a:t>Midterm Question 5</a:t>
            </a:r>
          </a:p>
        </p:txBody>
      </p:sp>
      <p:sp>
        <p:nvSpPr>
          <p:cNvPr id="3" name="Content Placeholder 2">
            <a:extLst>
              <a:ext uri="{FF2B5EF4-FFF2-40B4-BE49-F238E27FC236}">
                <a16:creationId xmlns:a16="http://schemas.microsoft.com/office/drawing/2014/main" id="{1E7CC120-5DD1-61F7-30CC-298CB65C158F}"/>
              </a:ext>
            </a:extLst>
          </p:cNvPr>
          <p:cNvSpPr>
            <a:spLocks noGrp="1"/>
          </p:cNvSpPr>
          <p:nvPr>
            <p:ph idx="1"/>
          </p:nvPr>
        </p:nvSpPr>
        <p:spPr>
          <a:xfrm>
            <a:off x="457200" y="1295400"/>
            <a:ext cx="8229600" cy="2956551"/>
          </a:xfrm>
        </p:spPr>
        <p:txBody>
          <a:bodyPr/>
          <a:lstStyle/>
          <a:p>
            <a:r>
              <a:rPr lang="en-US" dirty="0"/>
              <a:t>Towers of Hanoi recursive calls:</a:t>
            </a:r>
          </a:p>
          <a:p>
            <a:endParaRPr lang="en-US" dirty="0"/>
          </a:p>
          <a:p>
            <a:endParaRPr lang="en-US" dirty="0"/>
          </a:p>
          <a:p>
            <a:pPr lvl="1"/>
            <a:r>
              <a:rPr lang="en-US" dirty="0"/>
              <a:t>Base case:</a:t>
            </a:r>
          </a:p>
          <a:p>
            <a:pPr lvl="1"/>
            <a:r>
              <a:rPr lang="en-US" dirty="0"/>
              <a:t>Approach to the base case:</a:t>
            </a:r>
          </a:p>
          <a:p>
            <a:pPr lvl="1"/>
            <a:r>
              <a:rPr lang="en-US" dirty="0"/>
              <a:t>Arguments change order:</a:t>
            </a:r>
          </a:p>
          <a:p>
            <a:pPr lvl="1"/>
            <a:endParaRPr lang="en-US" dirty="0"/>
          </a:p>
        </p:txBody>
      </p:sp>
      <p:sp>
        <p:nvSpPr>
          <p:cNvPr id="4" name="Slide Number Placeholder 3">
            <a:extLst>
              <a:ext uri="{FF2B5EF4-FFF2-40B4-BE49-F238E27FC236}">
                <a16:creationId xmlns:a16="http://schemas.microsoft.com/office/drawing/2014/main" id="{D17CE221-0E27-084E-0444-0E261E0368E2}"/>
              </a:ext>
            </a:extLst>
          </p:cNvPr>
          <p:cNvSpPr>
            <a:spLocks noGrp="1"/>
          </p:cNvSpPr>
          <p:nvPr>
            <p:ph type="sldNum" sz="quarter" idx="12"/>
          </p:nvPr>
        </p:nvSpPr>
        <p:spPr/>
        <p:txBody>
          <a:bodyPr/>
          <a:lstStyle/>
          <a:p>
            <a:fld id="{6C575094-CFE5-6845-BA77-358456EEE977}" type="slidenum">
              <a:rPr lang="en-US" altLang="x-none" smtClean="0"/>
              <a:pPr/>
              <a:t>7</a:t>
            </a:fld>
            <a:endParaRPr lang="en-US" altLang="x-none"/>
          </a:p>
        </p:txBody>
      </p:sp>
      <p:sp>
        <p:nvSpPr>
          <p:cNvPr id="6" name="TextBox 5">
            <a:extLst>
              <a:ext uri="{FF2B5EF4-FFF2-40B4-BE49-F238E27FC236}">
                <a16:creationId xmlns:a16="http://schemas.microsoft.com/office/drawing/2014/main" id="{D1C3C470-DD29-70A8-A9A5-025CBBC9E127}"/>
              </a:ext>
            </a:extLst>
          </p:cNvPr>
          <p:cNvSpPr txBox="1"/>
          <p:nvPr/>
        </p:nvSpPr>
        <p:spPr>
          <a:xfrm>
            <a:off x="3108976" y="2878578"/>
            <a:ext cx="4237057" cy="369332"/>
          </a:xfrm>
          <a:prstGeom prst="rect">
            <a:avLst/>
          </a:prstGeom>
          <a:solidFill>
            <a:schemeClr val="accent1">
              <a:lumMod val="20000"/>
              <a:lumOff val="80000"/>
            </a:schemeClr>
          </a:solidFill>
          <a:ln>
            <a:solidFill>
              <a:srgbClr val="0432FF"/>
            </a:solidFill>
          </a:ln>
        </p:spPr>
        <p:txBody>
          <a:bodyPr wrap="none" rtlCol="0">
            <a:spAutoFit/>
          </a:bodyPr>
          <a:lstStyle/>
          <a:p>
            <a:r>
              <a:rPr lang="en-US" sz="1800" dirty="0">
                <a:solidFill>
                  <a:srgbClr val="0432FF"/>
                </a:solidFill>
              </a:rPr>
              <a:t>When the number of disks to move is 1.</a:t>
            </a:r>
          </a:p>
        </p:txBody>
      </p:sp>
      <p:sp>
        <p:nvSpPr>
          <p:cNvPr id="7" name="TextBox 6">
            <a:extLst>
              <a:ext uri="{FF2B5EF4-FFF2-40B4-BE49-F238E27FC236}">
                <a16:creationId xmlns:a16="http://schemas.microsoft.com/office/drawing/2014/main" id="{FC701331-48E4-66FE-8CD1-41C5E8501EE3}"/>
              </a:ext>
            </a:extLst>
          </p:cNvPr>
          <p:cNvSpPr txBox="1"/>
          <p:nvPr/>
        </p:nvSpPr>
        <p:spPr>
          <a:xfrm>
            <a:off x="1722639" y="1874537"/>
            <a:ext cx="5017720" cy="738664"/>
          </a:xfrm>
          <a:prstGeom prst="rect">
            <a:avLst/>
          </a:prstGeom>
          <a:solidFill>
            <a:schemeClr val="bg1">
              <a:lumMod val="95000"/>
            </a:schemeClr>
          </a:solidFill>
          <a:ln>
            <a:solidFill>
              <a:schemeClr val="bg1">
                <a:lumMod val="65000"/>
              </a:schemeClr>
            </a:solidFill>
          </a:ln>
        </p:spPr>
        <p:txBody>
          <a:bodyPr wrap="none" rtlCol="0">
            <a:spAutoFit/>
          </a:bodyPr>
          <a:lstStyle/>
          <a:p>
            <a:r>
              <a:rPr lang="en-US" sz="1400" b="1" dirty="0">
                <a:latin typeface="Courier New" panose="02070309020205020404" pitchFamily="49" charset="0"/>
                <a:cs typeface="Courier New" panose="02070309020205020404" pitchFamily="49" charset="0"/>
              </a:rPr>
              <a:t>solve(n - 1, source, destination, temporary);</a:t>
            </a:r>
            <a:br>
              <a:rPr lang="en-US" sz="1400" b="1" dirty="0">
                <a:latin typeface="Courier New" panose="02070309020205020404" pitchFamily="49" charset="0"/>
                <a:cs typeface="Courier New" panose="02070309020205020404" pitchFamily="49" charset="0"/>
              </a:rPr>
            </a:br>
            <a:r>
              <a:rPr lang="en-US" sz="1400" b="1" dirty="0">
                <a:latin typeface="Courier New" panose="02070309020205020404" pitchFamily="49" charset="0"/>
                <a:cs typeface="Courier New" panose="02070309020205020404" pitchFamily="49" charset="0"/>
              </a:rPr>
              <a:t>solve(1,     source, temporary, destination);</a:t>
            </a:r>
            <a:br>
              <a:rPr lang="en-US" sz="1400" b="1" dirty="0">
                <a:latin typeface="Courier New" panose="02070309020205020404" pitchFamily="49" charset="0"/>
                <a:cs typeface="Courier New" panose="02070309020205020404" pitchFamily="49" charset="0"/>
              </a:rPr>
            </a:br>
            <a:r>
              <a:rPr lang="en-US" sz="1400" b="1" dirty="0">
                <a:latin typeface="Courier New" panose="02070309020205020404" pitchFamily="49" charset="0"/>
                <a:cs typeface="Courier New" panose="02070309020205020404" pitchFamily="49" charset="0"/>
              </a:rPr>
              <a:t>solve(n - 1, temporary, source, destination);</a:t>
            </a:r>
          </a:p>
        </p:txBody>
      </p:sp>
      <p:sp>
        <p:nvSpPr>
          <p:cNvPr id="8" name="TextBox 7">
            <a:extLst>
              <a:ext uri="{FF2B5EF4-FFF2-40B4-BE49-F238E27FC236}">
                <a16:creationId xmlns:a16="http://schemas.microsoft.com/office/drawing/2014/main" id="{F04B3181-9BDD-2820-E59E-35A615473746}"/>
              </a:ext>
            </a:extLst>
          </p:cNvPr>
          <p:cNvSpPr txBox="1"/>
          <p:nvPr/>
        </p:nvSpPr>
        <p:spPr>
          <a:xfrm>
            <a:off x="5303512" y="3328621"/>
            <a:ext cx="3679212" cy="369332"/>
          </a:xfrm>
          <a:prstGeom prst="rect">
            <a:avLst/>
          </a:prstGeom>
          <a:solidFill>
            <a:schemeClr val="accent1">
              <a:lumMod val="20000"/>
              <a:lumOff val="80000"/>
            </a:schemeClr>
          </a:solidFill>
          <a:ln>
            <a:solidFill>
              <a:srgbClr val="0432FF"/>
            </a:solidFill>
          </a:ln>
        </p:spPr>
        <p:txBody>
          <a:bodyPr wrap="none" rtlCol="0">
            <a:spAutoFit/>
          </a:bodyPr>
          <a:lstStyle/>
          <a:p>
            <a:r>
              <a:rPr lang="en-US" sz="1800" b="1" dirty="0">
                <a:solidFill>
                  <a:srgbClr val="0432FF"/>
                </a:solidFill>
                <a:latin typeface="Courier New" panose="02070309020205020404" pitchFamily="49" charset="0"/>
                <a:cs typeface="Courier New" panose="02070309020205020404" pitchFamily="49" charset="0"/>
              </a:rPr>
              <a:t>n - 1 </a:t>
            </a:r>
            <a:r>
              <a:rPr lang="en-US" sz="1800" dirty="0">
                <a:solidFill>
                  <a:srgbClr val="0432FF"/>
                </a:solidFill>
              </a:rPr>
              <a:t>is closer to the base case.</a:t>
            </a:r>
          </a:p>
        </p:txBody>
      </p:sp>
      <p:sp>
        <p:nvSpPr>
          <p:cNvPr id="9" name="TextBox 8">
            <a:extLst>
              <a:ext uri="{FF2B5EF4-FFF2-40B4-BE49-F238E27FC236}">
                <a16:creationId xmlns:a16="http://schemas.microsoft.com/office/drawing/2014/main" id="{F41DCA85-67DE-8BF6-D888-5DC8AE552440}"/>
              </a:ext>
            </a:extLst>
          </p:cNvPr>
          <p:cNvSpPr txBox="1"/>
          <p:nvPr/>
        </p:nvSpPr>
        <p:spPr>
          <a:xfrm>
            <a:off x="1463074" y="4147996"/>
            <a:ext cx="6119903" cy="369332"/>
          </a:xfrm>
          <a:prstGeom prst="rect">
            <a:avLst/>
          </a:prstGeom>
          <a:solidFill>
            <a:schemeClr val="accent1">
              <a:lumMod val="20000"/>
              <a:lumOff val="80000"/>
            </a:schemeClr>
          </a:solidFill>
          <a:ln>
            <a:solidFill>
              <a:srgbClr val="0432FF"/>
            </a:solidFill>
          </a:ln>
        </p:spPr>
        <p:txBody>
          <a:bodyPr wrap="square" rtlCol="0">
            <a:spAutoFit/>
          </a:bodyPr>
          <a:lstStyle/>
          <a:p>
            <a:r>
              <a:rPr lang="en-US" sz="1800" dirty="0">
                <a:solidFill>
                  <a:srgbClr val="0432FF"/>
                </a:solidFill>
              </a:rPr>
              <a:t>The pins take on different roles during each recursive call.</a:t>
            </a:r>
          </a:p>
        </p:txBody>
      </p:sp>
    </p:spTree>
    <p:extLst>
      <p:ext uri="{BB962C8B-B14F-4D97-AF65-F5344CB8AC3E}">
        <p14:creationId xmlns:p14="http://schemas.microsoft.com/office/powerpoint/2010/main" val="5113017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7789E-4D79-9696-4583-8C77857B6441}"/>
              </a:ext>
            </a:extLst>
          </p:cNvPr>
          <p:cNvSpPr>
            <a:spLocks noGrp="1"/>
          </p:cNvSpPr>
          <p:nvPr>
            <p:ph type="title"/>
          </p:nvPr>
        </p:nvSpPr>
        <p:spPr/>
        <p:txBody>
          <a:bodyPr/>
          <a:lstStyle/>
          <a:p>
            <a:r>
              <a:rPr lang="en-US" dirty="0"/>
              <a:t>Midterm Question 6</a:t>
            </a:r>
          </a:p>
        </p:txBody>
      </p:sp>
      <p:sp>
        <p:nvSpPr>
          <p:cNvPr id="3" name="Content Placeholder 2">
            <a:extLst>
              <a:ext uri="{FF2B5EF4-FFF2-40B4-BE49-F238E27FC236}">
                <a16:creationId xmlns:a16="http://schemas.microsoft.com/office/drawing/2014/main" id="{461ADCA1-5103-C582-D7F2-316A32FD9D26}"/>
              </a:ext>
            </a:extLst>
          </p:cNvPr>
          <p:cNvSpPr>
            <a:spLocks noGrp="1"/>
          </p:cNvSpPr>
          <p:nvPr>
            <p:ph idx="1"/>
          </p:nvPr>
        </p:nvSpPr>
        <p:spPr>
          <a:xfrm>
            <a:off x="457200" y="1295401"/>
            <a:ext cx="8229600" cy="477864"/>
          </a:xfrm>
        </p:spPr>
        <p:txBody>
          <a:bodyPr/>
          <a:lstStyle/>
          <a:p>
            <a:r>
              <a:rPr lang="en-US" dirty="0"/>
              <a:t>Recursive frequency counter:</a:t>
            </a:r>
          </a:p>
        </p:txBody>
      </p:sp>
      <p:sp>
        <p:nvSpPr>
          <p:cNvPr id="4" name="Slide Number Placeholder 3">
            <a:extLst>
              <a:ext uri="{FF2B5EF4-FFF2-40B4-BE49-F238E27FC236}">
                <a16:creationId xmlns:a16="http://schemas.microsoft.com/office/drawing/2014/main" id="{2A98F0CE-96B4-380D-1529-69434CCC1EA1}"/>
              </a:ext>
            </a:extLst>
          </p:cNvPr>
          <p:cNvSpPr>
            <a:spLocks noGrp="1"/>
          </p:cNvSpPr>
          <p:nvPr>
            <p:ph type="sldNum" sz="quarter" idx="12"/>
          </p:nvPr>
        </p:nvSpPr>
        <p:spPr/>
        <p:txBody>
          <a:bodyPr/>
          <a:lstStyle/>
          <a:p>
            <a:fld id="{6C575094-CFE5-6845-BA77-358456EEE977}" type="slidenum">
              <a:rPr lang="en-US" altLang="x-none" smtClean="0"/>
              <a:pPr/>
              <a:t>8</a:t>
            </a:fld>
            <a:endParaRPr lang="en-US" altLang="x-none"/>
          </a:p>
        </p:txBody>
      </p:sp>
      <p:sp>
        <p:nvSpPr>
          <p:cNvPr id="5" name="TextBox 4">
            <a:extLst>
              <a:ext uri="{FF2B5EF4-FFF2-40B4-BE49-F238E27FC236}">
                <a16:creationId xmlns:a16="http://schemas.microsoft.com/office/drawing/2014/main" id="{99F39E5D-8362-F448-BA32-F0D5817EFDC7}"/>
              </a:ext>
            </a:extLst>
          </p:cNvPr>
          <p:cNvSpPr txBox="1"/>
          <p:nvPr/>
        </p:nvSpPr>
        <p:spPr>
          <a:xfrm>
            <a:off x="1005879" y="1990453"/>
            <a:ext cx="5862502" cy="3046988"/>
          </a:xfrm>
          <a:prstGeom prst="rect">
            <a:avLst/>
          </a:prstGeom>
          <a:solidFill>
            <a:schemeClr val="bg1">
              <a:lumMod val="95000"/>
            </a:schemeClr>
          </a:solidFill>
          <a:ln>
            <a:solidFill>
              <a:schemeClr val="bg1">
                <a:lumMod val="65000"/>
              </a:schemeClr>
            </a:solidFill>
          </a:ln>
        </p:spPr>
        <p:txBody>
          <a:bodyPr wrap="none" rtlCol="0">
            <a:spAutoFit/>
          </a:bodyPr>
          <a:lstStyle/>
          <a:p>
            <a:r>
              <a:rPr lang="en-US" b="1" dirty="0">
                <a:latin typeface="Courier New" panose="02070309020205020404" pitchFamily="49" charset="0"/>
                <a:cs typeface="Courier New" panose="02070309020205020404" pitchFamily="49" charset="0"/>
              </a:rPr>
              <a:t>int count(vector&lt;int&gt; values, int target)</a:t>
            </a:r>
            <a:br>
              <a:rPr lang="en-US" b="1" dirty="0">
                <a:latin typeface="Courier New" panose="02070309020205020404" pitchFamily="49" charset="0"/>
                <a:cs typeface="Courier New" panose="02070309020205020404" pitchFamily="49" charset="0"/>
              </a:rPr>
            </a:br>
            <a:r>
              <a:rPr lang="en-US" b="1" dirty="0">
                <a:latin typeface="Courier New" panose="02070309020205020404" pitchFamily="49" charset="0"/>
                <a:cs typeface="Courier New" panose="02070309020205020404" pitchFamily="49" charset="0"/>
              </a:rPr>
              <a:t>{</a:t>
            </a:r>
            <a:br>
              <a:rPr lang="en-US" b="1" dirty="0">
                <a:latin typeface="Courier New" panose="02070309020205020404" pitchFamily="49" charset="0"/>
                <a:cs typeface="Courier New" panose="02070309020205020404" pitchFamily="49" charset="0"/>
              </a:rPr>
            </a:br>
            <a:r>
              <a:rPr lang="en-US" b="1" dirty="0">
                <a:latin typeface="Courier New" panose="02070309020205020404" pitchFamily="49" charset="0"/>
                <a:cs typeface="Courier New" panose="02070309020205020404" pitchFamily="49" charset="0"/>
              </a:rPr>
              <a:t>    if (</a:t>
            </a:r>
            <a:r>
              <a:rPr lang="en-US" b="1" dirty="0" err="1">
                <a:latin typeface="Courier New" panose="02070309020205020404" pitchFamily="49" charset="0"/>
                <a:cs typeface="Courier New" panose="02070309020205020404" pitchFamily="49" charset="0"/>
              </a:rPr>
              <a:t>values.size</a:t>
            </a:r>
            <a:r>
              <a:rPr lang="en-US" b="1" dirty="0">
                <a:latin typeface="Courier New" panose="02070309020205020404" pitchFamily="49" charset="0"/>
                <a:cs typeface="Courier New" panose="02070309020205020404" pitchFamily="49" charset="0"/>
              </a:rPr>
              <a:t>() == 0) return 0;</a:t>
            </a:r>
            <a:br>
              <a:rPr lang="en-US" b="1" dirty="0">
                <a:latin typeface="Courier New" panose="02070309020205020404" pitchFamily="49" charset="0"/>
                <a:cs typeface="Courier New" panose="02070309020205020404" pitchFamily="49" charset="0"/>
              </a:rPr>
            </a:br>
            <a:r>
              <a:rPr lang="en-US" b="1" dirty="0">
                <a:latin typeface="Courier New" panose="02070309020205020404" pitchFamily="49" charset="0"/>
                <a:cs typeface="Courier New" panose="02070309020205020404" pitchFamily="49" charset="0"/>
              </a:rPr>
              <a:t>    else</a:t>
            </a:r>
            <a:br>
              <a:rPr lang="en-US" b="1" dirty="0">
                <a:latin typeface="Courier New" panose="02070309020205020404" pitchFamily="49" charset="0"/>
                <a:cs typeface="Courier New" panose="02070309020205020404" pitchFamily="49" charset="0"/>
              </a:rPr>
            </a:br>
            <a:r>
              <a:rPr lang="en-US" b="1" dirty="0">
                <a:latin typeface="Courier New" panose="02070309020205020404" pitchFamily="49" charset="0"/>
                <a:cs typeface="Courier New" panose="02070309020205020404" pitchFamily="49" charset="0"/>
              </a:rPr>
              <a:t>    {</a:t>
            </a:r>
            <a:br>
              <a:rPr lang="en-US" b="1" dirty="0">
                <a:latin typeface="Courier New" panose="02070309020205020404" pitchFamily="49" charset="0"/>
                <a:cs typeface="Courier New" panose="02070309020205020404" pitchFamily="49" charset="0"/>
              </a:rPr>
            </a:br>
            <a:r>
              <a:rPr lang="en-US" b="1" dirty="0">
                <a:latin typeface="Courier New" panose="02070309020205020404" pitchFamily="49" charset="0"/>
                <a:cs typeface="Courier New" panose="02070309020205020404" pitchFamily="49" charset="0"/>
              </a:rPr>
              <a:t>        int first_value = values[0];</a:t>
            </a:r>
            <a:br>
              <a:rPr lang="en-US" b="1" dirty="0">
                <a:latin typeface="Courier New" panose="02070309020205020404" pitchFamily="49" charset="0"/>
                <a:cs typeface="Courier New" panose="02070309020205020404" pitchFamily="49" charset="0"/>
              </a:rPr>
            </a:br>
            <a:r>
              <a:rPr lang="en-US" b="1" dirty="0">
                <a:latin typeface="Courier New" panose="02070309020205020404" pitchFamily="49" charset="0"/>
                <a:cs typeface="Courier New" panose="02070309020205020404" pitchFamily="49" charset="0"/>
              </a:rPr>
              <a:t>        </a:t>
            </a:r>
            <a:r>
              <a:rPr lang="en-US" b="1" dirty="0" err="1">
                <a:latin typeface="Courier New" panose="02070309020205020404" pitchFamily="49" charset="0"/>
                <a:cs typeface="Courier New" panose="02070309020205020404" pitchFamily="49" charset="0"/>
              </a:rPr>
              <a:t>values.erase</a:t>
            </a:r>
            <a:r>
              <a:rPr lang="en-US" b="1" dirty="0">
                <a:latin typeface="Courier New" panose="02070309020205020404" pitchFamily="49" charset="0"/>
                <a:cs typeface="Courier New" panose="02070309020205020404" pitchFamily="49" charset="0"/>
              </a:rPr>
              <a:t>(</a:t>
            </a:r>
            <a:r>
              <a:rPr lang="en-US" b="1" dirty="0" err="1">
                <a:latin typeface="Courier New" panose="02070309020205020404" pitchFamily="49" charset="0"/>
                <a:cs typeface="Courier New" panose="02070309020205020404" pitchFamily="49" charset="0"/>
              </a:rPr>
              <a:t>values.begin</a:t>
            </a:r>
            <a:r>
              <a:rPr lang="en-US" b="1" dirty="0">
                <a:latin typeface="Courier New" panose="02070309020205020404" pitchFamily="49" charset="0"/>
                <a:cs typeface="Courier New" panose="02070309020205020404" pitchFamily="49" charset="0"/>
              </a:rPr>
              <a:t>());</a:t>
            </a:r>
            <a:br>
              <a:rPr lang="en-US" b="1" dirty="0">
                <a:latin typeface="Courier New" panose="02070309020205020404" pitchFamily="49" charset="0"/>
                <a:cs typeface="Courier New" panose="02070309020205020404" pitchFamily="49" charset="0"/>
              </a:rPr>
            </a:br>
            <a:br>
              <a:rPr lang="en-US" b="1" dirty="0">
                <a:latin typeface="Courier New" panose="02070309020205020404" pitchFamily="49" charset="0"/>
                <a:cs typeface="Courier New" panose="02070309020205020404" pitchFamily="49" charset="0"/>
              </a:rPr>
            </a:br>
            <a:r>
              <a:rPr lang="en-US" b="1" dirty="0">
                <a:latin typeface="Courier New" panose="02070309020205020404" pitchFamily="49" charset="0"/>
                <a:cs typeface="Courier New" panose="02070309020205020404" pitchFamily="49" charset="0"/>
              </a:rPr>
              <a:t>        return (first_value == target ? 1 : 0)</a:t>
            </a:r>
            <a:br>
              <a:rPr lang="en-US" b="1" dirty="0">
                <a:latin typeface="Courier New" panose="02070309020205020404" pitchFamily="49" charset="0"/>
                <a:cs typeface="Courier New" panose="02070309020205020404" pitchFamily="49" charset="0"/>
              </a:rPr>
            </a:br>
            <a:r>
              <a:rPr lang="en-US" b="1" dirty="0">
                <a:latin typeface="Courier New" panose="02070309020205020404" pitchFamily="49" charset="0"/>
                <a:cs typeface="Courier New" panose="02070309020205020404" pitchFamily="49" charset="0"/>
              </a:rPr>
              <a:t>               + count(values, target);</a:t>
            </a:r>
            <a:br>
              <a:rPr lang="en-US" b="1" dirty="0">
                <a:latin typeface="Courier New" panose="02070309020205020404" pitchFamily="49" charset="0"/>
                <a:cs typeface="Courier New" panose="02070309020205020404" pitchFamily="49" charset="0"/>
              </a:rPr>
            </a:br>
            <a:r>
              <a:rPr lang="en-US" b="1" dirty="0">
                <a:latin typeface="Courier New" panose="02070309020205020404" pitchFamily="49" charset="0"/>
                <a:cs typeface="Courier New" panose="02070309020205020404" pitchFamily="49" charset="0"/>
              </a:rPr>
              <a:t>    }</a:t>
            </a:r>
            <a:br>
              <a:rPr lang="en-US" b="1" dirty="0">
                <a:latin typeface="Courier New" panose="02070309020205020404" pitchFamily="49" charset="0"/>
                <a:cs typeface="Courier New" panose="02070309020205020404" pitchFamily="49" charset="0"/>
              </a:rPr>
            </a:br>
            <a:r>
              <a:rPr lang="en-US" b="1" dirty="0">
                <a:latin typeface="Courier New" panose="02070309020205020404" pitchFamily="49" charset="0"/>
                <a:cs typeface="Courier New" panose="02070309020205020404" pitchFamily="49" charset="0"/>
              </a:rPr>
              <a:t>}</a:t>
            </a:r>
          </a:p>
        </p:txBody>
      </p:sp>
      <p:sp>
        <p:nvSpPr>
          <p:cNvPr id="6" name="TextBox 5">
            <a:extLst>
              <a:ext uri="{FF2B5EF4-FFF2-40B4-BE49-F238E27FC236}">
                <a16:creationId xmlns:a16="http://schemas.microsoft.com/office/drawing/2014/main" id="{7D390026-A9B1-7516-C218-EA9251367074}"/>
              </a:ext>
            </a:extLst>
          </p:cNvPr>
          <p:cNvSpPr txBox="1"/>
          <p:nvPr/>
        </p:nvSpPr>
        <p:spPr>
          <a:xfrm>
            <a:off x="5703884" y="2447648"/>
            <a:ext cx="2694840" cy="338554"/>
          </a:xfrm>
          <a:prstGeom prst="rect">
            <a:avLst/>
          </a:prstGeom>
          <a:solidFill>
            <a:schemeClr val="accent1">
              <a:lumMod val="20000"/>
              <a:lumOff val="80000"/>
            </a:schemeClr>
          </a:solidFill>
          <a:ln>
            <a:solidFill>
              <a:srgbClr val="0432FF"/>
            </a:solidFill>
          </a:ln>
        </p:spPr>
        <p:txBody>
          <a:bodyPr wrap="none" rtlCol="0">
            <a:spAutoFit/>
          </a:bodyPr>
          <a:lstStyle/>
          <a:p>
            <a:r>
              <a:rPr lang="en-US" dirty="0">
                <a:solidFill>
                  <a:srgbClr val="0432FF"/>
                </a:solidFill>
              </a:rPr>
              <a:t>Base case: Vector size is 0.</a:t>
            </a:r>
          </a:p>
        </p:txBody>
      </p:sp>
      <p:sp>
        <p:nvSpPr>
          <p:cNvPr id="7" name="TextBox 6">
            <a:extLst>
              <a:ext uri="{FF2B5EF4-FFF2-40B4-BE49-F238E27FC236}">
                <a16:creationId xmlns:a16="http://schemas.microsoft.com/office/drawing/2014/main" id="{35384B27-6733-7B2F-462C-55A325BB0BCF}"/>
              </a:ext>
            </a:extLst>
          </p:cNvPr>
          <p:cNvSpPr txBox="1"/>
          <p:nvPr/>
        </p:nvSpPr>
        <p:spPr>
          <a:xfrm>
            <a:off x="5703884" y="3203994"/>
            <a:ext cx="1863406" cy="584775"/>
          </a:xfrm>
          <a:prstGeom prst="rect">
            <a:avLst/>
          </a:prstGeom>
          <a:solidFill>
            <a:schemeClr val="accent1">
              <a:lumMod val="20000"/>
              <a:lumOff val="80000"/>
            </a:schemeClr>
          </a:solidFill>
          <a:ln>
            <a:solidFill>
              <a:srgbClr val="0432FF"/>
            </a:solidFill>
          </a:ln>
        </p:spPr>
        <p:txBody>
          <a:bodyPr wrap="square" rtlCol="0">
            <a:spAutoFit/>
          </a:bodyPr>
          <a:lstStyle/>
          <a:p>
            <a:r>
              <a:rPr lang="en-US" dirty="0">
                <a:solidFill>
                  <a:srgbClr val="0432FF"/>
                </a:solidFill>
              </a:rPr>
              <a:t>Remove and save the first value.</a:t>
            </a:r>
          </a:p>
        </p:txBody>
      </p:sp>
      <p:sp>
        <p:nvSpPr>
          <p:cNvPr id="8" name="TextBox 7">
            <a:extLst>
              <a:ext uri="{FF2B5EF4-FFF2-40B4-BE49-F238E27FC236}">
                <a16:creationId xmlns:a16="http://schemas.microsoft.com/office/drawing/2014/main" id="{7C4B22C2-08E0-CD7C-30DF-DAEC750D58A1}"/>
              </a:ext>
            </a:extLst>
          </p:cNvPr>
          <p:cNvSpPr txBox="1"/>
          <p:nvPr/>
        </p:nvSpPr>
        <p:spPr>
          <a:xfrm>
            <a:off x="2103147" y="4545663"/>
            <a:ext cx="3931877" cy="830997"/>
          </a:xfrm>
          <a:prstGeom prst="rect">
            <a:avLst/>
          </a:prstGeom>
          <a:solidFill>
            <a:schemeClr val="accent1">
              <a:lumMod val="20000"/>
              <a:lumOff val="80000"/>
            </a:schemeClr>
          </a:solidFill>
          <a:ln>
            <a:solidFill>
              <a:srgbClr val="0432FF"/>
            </a:solidFill>
          </a:ln>
        </p:spPr>
        <p:txBody>
          <a:bodyPr wrap="square" rtlCol="0">
            <a:spAutoFit/>
          </a:bodyPr>
          <a:lstStyle/>
          <a:p>
            <a:r>
              <a:rPr lang="en-US" dirty="0">
                <a:solidFill>
                  <a:srgbClr val="0432FF"/>
                </a:solidFill>
              </a:rPr>
              <a:t>Return the target value’s frequency count in the rest of the vector. Add 1 if the first value is equal to the target value.</a:t>
            </a:r>
          </a:p>
        </p:txBody>
      </p:sp>
    </p:spTree>
    <p:extLst>
      <p:ext uri="{BB962C8B-B14F-4D97-AF65-F5344CB8AC3E}">
        <p14:creationId xmlns:p14="http://schemas.microsoft.com/office/powerpoint/2010/main" val="265368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BE02A7-1852-705D-787C-FF1EC117392C}"/>
              </a:ext>
            </a:extLst>
          </p:cNvPr>
          <p:cNvSpPr>
            <a:spLocks noGrp="1"/>
          </p:cNvSpPr>
          <p:nvPr>
            <p:ph type="title"/>
          </p:nvPr>
        </p:nvSpPr>
        <p:spPr/>
        <p:txBody>
          <a:bodyPr/>
          <a:lstStyle/>
          <a:p>
            <a:r>
              <a:rPr lang="en-US" dirty="0"/>
              <a:t>Design Patterns</a:t>
            </a:r>
          </a:p>
        </p:txBody>
      </p:sp>
      <p:sp>
        <p:nvSpPr>
          <p:cNvPr id="3" name="Content Placeholder 2">
            <a:extLst>
              <a:ext uri="{FF2B5EF4-FFF2-40B4-BE49-F238E27FC236}">
                <a16:creationId xmlns:a16="http://schemas.microsoft.com/office/drawing/2014/main" id="{9CE7384C-4802-F10E-A0B1-ECA73FB180EF}"/>
              </a:ext>
            </a:extLst>
          </p:cNvPr>
          <p:cNvSpPr>
            <a:spLocks noGrp="1"/>
          </p:cNvSpPr>
          <p:nvPr>
            <p:ph idx="1"/>
          </p:nvPr>
        </p:nvSpPr>
        <p:spPr/>
        <p:txBody>
          <a:bodyPr/>
          <a:lstStyle/>
          <a:p>
            <a:r>
              <a:rPr lang="en-US" u="sng" dirty="0"/>
              <a:t>Design patterns</a:t>
            </a:r>
            <a:r>
              <a:rPr lang="en-US" dirty="0"/>
              <a:t> take our object-oriented software design skills up to the next level.</a:t>
            </a:r>
          </a:p>
          <a:p>
            <a:pPr lvl="4"/>
            <a:endParaRPr lang="en-US" dirty="0"/>
          </a:p>
          <a:p>
            <a:r>
              <a:rPr lang="en-US" dirty="0"/>
              <a:t>They are </a:t>
            </a:r>
            <a:r>
              <a:rPr lang="en-US" u="sng" dirty="0"/>
              <a:t>models</a:t>
            </a:r>
            <a:r>
              <a:rPr lang="en-US" dirty="0"/>
              <a:t> from which we can create well-designed solutions to many common </a:t>
            </a:r>
            <a:r>
              <a:rPr lang="en-US" u="sng" dirty="0"/>
              <a:t>software architecture</a:t>
            </a:r>
            <a:r>
              <a:rPr lang="en-US" dirty="0"/>
              <a:t> problems.</a:t>
            </a:r>
          </a:p>
          <a:p>
            <a:pPr lvl="4"/>
            <a:endParaRPr lang="en-US" dirty="0"/>
          </a:p>
          <a:p>
            <a:r>
              <a:rPr lang="en-US" u="sng" dirty="0"/>
              <a:t>Software architecture</a:t>
            </a:r>
            <a:r>
              <a:rPr lang="en-US" dirty="0"/>
              <a:t> refers to how we </a:t>
            </a:r>
            <a:br>
              <a:rPr lang="en-US" dirty="0"/>
            </a:br>
            <a:r>
              <a:rPr lang="en-US" u="sng" dirty="0"/>
              <a:t>structure the code</a:t>
            </a:r>
            <a:r>
              <a:rPr lang="en-US" dirty="0"/>
              <a:t> of our application — how we design the classes and subclasses, how they relate to one another, and how they interact at run time.</a:t>
            </a:r>
          </a:p>
        </p:txBody>
      </p:sp>
      <p:sp>
        <p:nvSpPr>
          <p:cNvPr id="4" name="Slide Number Placeholder 3">
            <a:extLst>
              <a:ext uri="{FF2B5EF4-FFF2-40B4-BE49-F238E27FC236}">
                <a16:creationId xmlns:a16="http://schemas.microsoft.com/office/drawing/2014/main" id="{741531A8-7D7D-A827-28A3-72BE10D70FF0}"/>
              </a:ext>
            </a:extLst>
          </p:cNvPr>
          <p:cNvSpPr>
            <a:spLocks noGrp="1"/>
          </p:cNvSpPr>
          <p:nvPr>
            <p:ph type="sldNum" sz="quarter" idx="12"/>
          </p:nvPr>
        </p:nvSpPr>
        <p:spPr/>
        <p:txBody>
          <a:bodyPr/>
          <a:lstStyle/>
          <a:p>
            <a:fld id="{6C575094-CFE5-6845-BA77-358456EEE977}" type="slidenum">
              <a:rPr lang="en-US" altLang="x-none" smtClean="0"/>
              <a:pPr/>
              <a:t>9</a:t>
            </a:fld>
            <a:endParaRPr lang="en-US" altLang="x-none"/>
          </a:p>
        </p:txBody>
      </p:sp>
    </p:spTree>
    <p:extLst>
      <p:ext uri="{BB962C8B-B14F-4D97-AF65-F5344CB8AC3E}">
        <p14:creationId xmlns:p14="http://schemas.microsoft.com/office/powerpoint/2010/main" val="77964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Quadrant">
  <a:themeElements>
    <a:clrScheme name="Quadrant 2">
      <a:dk1>
        <a:srgbClr val="000000"/>
      </a:dk1>
      <a:lt1>
        <a:srgbClr val="FFFFFF"/>
      </a:lt1>
      <a:dk2>
        <a:srgbClr val="420000"/>
      </a:dk2>
      <a:lt2>
        <a:srgbClr val="660000"/>
      </a:lt2>
      <a:accent1>
        <a:srgbClr val="CCCC00"/>
      </a:accent1>
      <a:accent2>
        <a:srgbClr val="999966"/>
      </a:accent2>
      <a:accent3>
        <a:srgbClr val="FFFFFF"/>
      </a:accent3>
      <a:accent4>
        <a:srgbClr val="000000"/>
      </a:accent4>
      <a:accent5>
        <a:srgbClr val="E2E2AA"/>
      </a:accent5>
      <a:accent6>
        <a:srgbClr val="8A8A5C"/>
      </a:accent6>
      <a:hlink>
        <a:srgbClr val="996633"/>
      </a:hlink>
      <a:folHlink>
        <a:srgbClr val="993300"/>
      </a:folHlink>
    </a:clrScheme>
    <a:fontScheme name="Quadra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x-none" sz="1600" b="0" i="0" u="none" strike="noStrike" cap="none" normalizeH="0" baseline="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x-none" sz="1600" b="0" i="0" u="none" strike="noStrike" cap="none" normalizeH="0" baseline="0">
            <a:ln>
              <a:noFill/>
            </a:ln>
            <a:solidFill>
              <a:schemeClr val="tx1"/>
            </a:solidFill>
            <a:effectLst/>
            <a:latin typeface="Arial" charset="0"/>
          </a:defRPr>
        </a:defPPr>
      </a:lstStyle>
    </a:lnDef>
  </a:objectDefaults>
  <a:extraClrSchemeLst>
    <a:extraClrScheme>
      <a:clrScheme name="Quadrant 1">
        <a:dk1>
          <a:srgbClr val="5C5674"/>
        </a:dk1>
        <a:lt1>
          <a:srgbClr val="FFFFFF"/>
        </a:lt1>
        <a:dk2>
          <a:srgbClr val="85986A"/>
        </a:dk2>
        <a:lt2>
          <a:srgbClr val="FFFFFF"/>
        </a:lt2>
        <a:accent1>
          <a:srgbClr val="666633"/>
        </a:accent1>
        <a:accent2>
          <a:srgbClr val="ADC5B8"/>
        </a:accent2>
        <a:accent3>
          <a:srgbClr val="C2CAB9"/>
        </a:accent3>
        <a:accent4>
          <a:srgbClr val="DADADA"/>
        </a:accent4>
        <a:accent5>
          <a:srgbClr val="B8B8AD"/>
        </a:accent5>
        <a:accent6>
          <a:srgbClr val="9CB2A6"/>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Quadrant 2">
        <a:dk1>
          <a:srgbClr val="000000"/>
        </a:dk1>
        <a:lt1>
          <a:srgbClr val="FFFFFF"/>
        </a:lt1>
        <a:dk2>
          <a:srgbClr val="420000"/>
        </a:dk2>
        <a:lt2>
          <a:srgbClr val="660000"/>
        </a:lt2>
        <a:accent1>
          <a:srgbClr val="CCCC00"/>
        </a:accent1>
        <a:accent2>
          <a:srgbClr val="999966"/>
        </a:accent2>
        <a:accent3>
          <a:srgbClr val="FFFFFF"/>
        </a:accent3>
        <a:accent4>
          <a:srgbClr val="000000"/>
        </a:accent4>
        <a:accent5>
          <a:srgbClr val="E2E2AA"/>
        </a:accent5>
        <a:accent6>
          <a:srgbClr val="8A8A5C"/>
        </a:accent6>
        <a:hlink>
          <a:srgbClr val="996633"/>
        </a:hlink>
        <a:folHlink>
          <a:srgbClr val="993300"/>
        </a:folHlink>
      </a:clrScheme>
      <a:clrMap bg1="lt1" tx1="dk1" bg2="lt2" tx2="dk2" accent1="accent1" accent2="accent2" accent3="accent3" accent4="accent4" accent5="accent5" accent6="accent6" hlink="hlink" folHlink="folHlink"/>
    </a:extraClrScheme>
    <a:extraClrScheme>
      <a:clrScheme name="Quadrant 3">
        <a:dk1>
          <a:srgbClr val="618052"/>
        </a:dk1>
        <a:lt1>
          <a:srgbClr val="FFFFE3"/>
        </a:lt1>
        <a:dk2>
          <a:srgbClr val="162E36"/>
        </a:dk2>
        <a:lt2>
          <a:srgbClr val="FFFFFF"/>
        </a:lt2>
        <a:accent1>
          <a:srgbClr val="336699"/>
        </a:accent1>
        <a:accent2>
          <a:srgbClr val="69888B"/>
        </a:accent2>
        <a:accent3>
          <a:srgbClr val="ABADAE"/>
        </a:accent3>
        <a:accent4>
          <a:srgbClr val="DADAC2"/>
        </a:accent4>
        <a:accent5>
          <a:srgbClr val="ADB8CA"/>
        </a:accent5>
        <a:accent6>
          <a:srgbClr val="5E7B7D"/>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Quadrant 4">
        <a:dk1>
          <a:srgbClr val="000000"/>
        </a:dk1>
        <a:lt1>
          <a:srgbClr val="FFFFFF"/>
        </a:lt1>
        <a:dk2>
          <a:srgbClr val="000000"/>
        </a:dk2>
        <a:lt2>
          <a:srgbClr val="CC0000"/>
        </a:lt2>
        <a:accent1>
          <a:srgbClr val="FFCC00"/>
        </a:accent1>
        <a:accent2>
          <a:srgbClr val="3366CC"/>
        </a:accent2>
        <a:accent3>
          <a:srgbClr val="FFFFFF"/>
        </a:accent3>
        <a:accent4>
          <a:srgbClr val="000000"/>
        </a:accent4>
        <a:accent5>
          <a:srgbClr val="FFE2AA"/>
        </a:accent5>
        <a:accent6>
          <a:srgbClr val="2D5CB9"/>
        </a:accent6>
        <a:hlink>
          <a:srgbClr val="666699"/>
        </a:hlink>
        <a:folHlink>
          <a:srgbClr val="C0C0C0"/>
        </a:folHlink>
      </a:clrScheme>
      <a:clrMap bg1="lt1" tx1="dk1" bg2="lt2" tx2="dk2" accent1="accent1" accent2="accent2" accent3="accent3" accent4="accent4" accent5="accent5" accent6="accent6" hlink="hlink" folHlink="folHlink"/>
    </a:extraClrScheme>
    <a:extraClrScheme>
      <a:clrScheme name="Quadrant 5">
        <a:dk1>
          <a:srgbClr val="666699"/>
        </a:dk1>
        <a:lt1>
          <a:srgbClr val="FFFFFF"/>
        </a:lt1>
        <a:dk2>
          <a:srgbClr val="000033"/>
        </a:dk2>
        <a:lt2>
          <a:srgbClr val="FFFFFF"/>
        </a:lt2>
        <a:accent1>
          <a:srgbClr val="9966FF"/>
        </a:accent1>
        <a:accent2>
          <a:srgbClr val="CCCCFF"/>
        </a:accent2>
        <a:accent3>
          <a:srgbClr val="AAAAAD"/>
        </a:accent3>
        <a:accent4>
          <a:srgbClr val="DADADA"/>
        </a:accent4>
        <a:accent5>
          <a:srgbClr val="CAB8FF"/>
        </a:accent5>
        <a:accent6>
          <a:srgbClr val="B9B9E7"/>
        </a:accent6>
        <a:hlink>
          <a:srgbClr val="CCCC00"/>
        </a:hlink>
        <a:folHlink>
          <a:srgbClr val="CC9900"/>
        </a:folHlink>
      </a:clrScheme>
      <a:clrMap bg1="dk2" tx1="lt1" bg2="dk1" tx2="lt2" accent1="accent1" accent2="accent2" accent3="accent3" accent4="accent4" accent5="accent5" accent6="accent6" hlink="hlink" folHlink="folHlink"/>
    </a:extraClrScheme>
    <a:extraClrScheme>
      <a:clrScheme name="Quadrant 6">
        <a:dk1>
          <a:srgbClr val="000000"/>
        </a:dk1>
        <a:lt1>
          <a:srgbClr val="FFFFFF"/>
        </a:lt1>
        <a:dk2>
          <a:srgbClr val="000000"/>
        </a:dk2>
        <a:lt2>
          <a:srgbClr val="669966"/>
        </a:lt2>
        <a:accent1>
          <a:srgbClr val="CCCCFF"/>
        </a:accent1>
        <a:accent2>
          <a:srgbClr val="9999CC"/>
        </a:accent2>
        <a:accent3>
          <a:srgbClr val="FFFFFF"/>
        </a:accent3>
        <a:accent4>
          <a:srgbClr val="000000"/>
        </a:accent4>
        <a:accent5>
          <a:srgbClr val="E2E2FF"/>
        </a:accent5>
        <a:accent6>
          <a:srgbClr val="8A8AB9"/>
        </a:accent6>
        <a:hlink>
          <a:srgbClr val="000066"/>
        </a:hlink>
        <a:folHlink>
          <a:srgbClr val="333399"/>
        </a:folHlink>
      </a:clrScheme>
      <a:clrMap bg1="lt1" tx1="dk1" bg2="lt2" tx2="dk2" accent1="accent1" accent2="accent2" accent3="accent3" accent4="accent4" accent5="accent5" accent6="accent6" hlink="hlink" folHlink="folHlink"/>
    </a:extraClrScheme>
    <a:extraClrScheme>
      <a:clrScheme name="Quadrant 7">
        <a:dk1>
          <a:srgbClr val="0099CC"/>
        </a:dk1>
        <a:lt1>
          <a:srgbClr val="FFFFFF"/>
        </a:lt1>
        <a:dk2>
          <a:srgbClr val="000099"/>
        </a:dk2>
        <a:lt2>
          <a:srgbClr val="FFFFFF"/>
        </a:lt2>
        <a:accent1>
          <a:srgbClr val="0099CC"/>
        </a:accent1>
        <a:accent2>
          <a:srgbClr val="6600FF"/>
        </a:accent2>
        <a:accent3>
          <a:srgbClr val="AAAACA"/>
        </a:accent3>
        <a:accent4>
          <a:srgbClr val="DADADA"/>
        </a:accent4>
        <a:accent5>
          <a:srgbClr val="AACAE2"/>
        </a:accent5>
        <a:accent6>
          <a:srgbClr val="5C00E7"/>
        </a:accent6>
        <a:hlink>
          <a:srgbClr val="FFCC00"/>
        </a:hlink>
        <a:folHlink>
          <a:srgbClr val="00CCFF"/>
        </a:folHlink>
      </a:clrScheme>
      <a:clrMap bg1="dk2" tx1="lt1" bg2="dk1" tx2="lt2" accent1="accent1" accent2="accent2" accent3="accent3" accent4="accent4" accent5="accent5" accent6="accent6" hlink="hlink" folHlink="folHlink"/>
    </a:extraClrScheme>
    <a:extraClrScheme>
      <a:clrScheme name="Quadrant 8">
        <a:dk1>
          <a:srgbClr val="000033"/>
        </a:dk1>
        <a:lt1>
          <a:srgbClr val="FFFFFF"/>
        </a:lt1>
        <a:dk2>
          <a:srgbClr val="003366"/>
        </a:dk2>
        <a:lt2>
          <a:srgbClr val="275C6D"/>
        </a:lt2>
        <a:accent1>
          <a:srgbClr val="A7D2DF"/>
        </a:accent1>
        <a:accent2>
          <a:srgbClr val="108DA6"/>
        </a:accent2>
        <a:accent3>
          <a:srgbClr val="FFFFFF"/>
        </a:accent3>
        <a:accent4>
          <a:srgbClr val="00002A"/>
        </a:accent4>
        <a:accent5>
          <a:srgbClr val="D0E5EC"/>
        </a:accent5>
        <a:accent6>
          <a:srgbClr val="0D7F96"/>
        </a:accent6>
        <a:hlink>
          <a:srgbClr val="666699"/>
        </a:hlink>
        <a:folHlink>
          <a:srgbClr val="9999FF"/>
        </a:folHlink>
      </a:clrScheme>
      <a:clrMap bg1="lt1" tx1="dk1" bg2="lt2" tx2="dk2" accent1="accent1" accent2="accent2" accent3="accent3" accent4="accent4" accent5="accent5" accent6="accent6" hlink="hlink" folHlink="folHlink"/>
    </a:extraClrScheme>
    <a:extraClrScheme>
      <a:clrScheme name="Quadrant 9">
        <a:dk1>
          <a:srgbClr val="CC3300"/>
        </a:dk1>
        <a:lt1>
          <a:srgbClr val="FFFFFF"/>
        </a:lt1>
        <a:dk2>
          <a:srgbClr val="000000"/>
        </a:dk2>
        <a:lt2>
          <a:srgbClr val="FFFFCC"/>
        </a:lt2>
        <a:accent1>
          <a:srgbClr val="FF9900"/>
        </a:accent1>
        <a:accent2>
          <a:srgbClr val="993300"/>
        </a:accent2>
        <a:accent3>
          <a:srgbClr val="AAAAAA"/>
        </a:accent3>
        <a:accent4>
          <a:srgbClr val="DADADA"/>
        </a:accent4>
        <a:accent5>
          <a:srgbClr val="FFCAAA"/>
        </a:accent5>
        <a:accent6>
          <a:srgbClr val="8A2D00"/>
        </a:accent6>
        <a:hlink>
          <a:srgbClr val="CEC5A2"/>
        </a:hlink>
        <a:folHlink>
          <a:srgbClr val="DDDDDD"/>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Quadrant</Template>
  <TotalTime>64247</TotalTime>
  <Words>3461</Words>
  <Application>Microsoft Macintosh PowerPoint</Application>
  <PresentationFormat>On-screen Show (4:3)</PresentationFormat>
  <Paragraphs>420</Paragraphs>
  <Slides>43</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43</vt:i4>
      </vt:variant>
    </vt:vector>
  </HeadingPairs>
  <TitlesOfParts>
    <vt:vector size="50" baseType="lpstr">
      <vt:lpstr>Arial</vt:lpstr>
      <vt:lpstr>Calibri</vt:lpstr>
      <vt:lpstr>Courier New</vt:lpstr>
      <vt:lpstr>Lato Extended</vt:lpstr>
      <vt:lpstr>Times New Roman</vt:lpstr>
      <vt:lpstr>Wingdings</vt:lpstr>
      <vt:lpstr>Quadrant</vt:lpstr>
      <vt:lpstr>CMPE 202 Software Systems Engineering March 18 Class Meeting</vt:lpstr>
      <vt:lpstr>Today</vt:lpstr>
      <vt:lpstr>Midterm Question 1</vt:lpstr>
      <vt:lpstr>Midterm Question 2</vt:lpstr>
      <vt:lpstr>Midterm Question 3</vt:lpstr>
      <vt:lpstr>Midterm Question 4</vt:lpstr>
      <vt:lpstr>Midterm Question 5</vt:lpstr>
      <vt:lpstr>Midterm Question 6</vt:lpstr>
      <vt:lpstr>Design Patterns</vt:lpstr>
      <vt:lpstr>Design Patterns, cont’d</vt:lpstr>
      <vt:lpstr>Design Patterns, cont’d</vt:lpstr>
      <vt:lpstr>Design Patterns, cont’d</vt:lpstr>
      <vt:lpstr>The Gang of Four</vt:lpstr>
      <vt:lpstr>Baseball and Volleyball Game Reports</vt:lpstr>
      <vt:lpstr>Game Reports, cont’d</vt:lpstr>
      <vt:lpstr>Desired Design Features</vt:lpstr>
      <vt:lpstr>Before Using the Template Method DP</vt:lpstr>
      <vt:lpstr>Baseball Report [Before]</vt:lpstr>
      <vt:lpstr>Volleyball Report [Before]</vt:lpstr>
      <vt:lpstr>Problems with “Before”</vt:lpstr>
      <vt:lpstr>The Template Method Design Pattern</vt:lpstr>
      <vt:lpstr>The Template Method Design Pattern, cont’d</vt:lpstr>
      <vt:lpstr>Benefits of “After”</vt:lpstr>
      <vt:lpstr>Benefits of “After”, cont’d</vt:lpstr>
      <vt:lpstr>The Template Method DP Generic Model</vt:lpstr>
      <vt:lpstr>Break</vt:lpstr>
      <vt:lpstr>The Strategy Design Pattern</vt:lpstr>
      <vt:lpstr>Hardcoding</vt:lpstr>
      <vt:lpstr>Three Sports</vt:lpstr>
      <vt:lpstr>Desired Design Features</vt:lpstr>
      <vt:lpstr>Sports [Before]</vt:lpstr>
      <vt:lpstr>Problems with “Before”</vt:lpstr>
      <vt:lpstr>Problems with “Before”, cont’d</vt:lpstr>
      <vt:lpstr>The Strategy Design Pattern</vt:lpstr>
      <vt:lpstr>The Strategy Design Pattern, cont’d</vt:lpstr>
      <vt:lpstr>Benefits of “After”</vt:lpstr>
      <vt:lpstr>Benefits of “After”, cont’d</vt:lpstr>
      <vt:lpstr>The Strategy Design Pattern Generic Model</vt:lpstr>
      <vt:lpstr>Template Method vs. Strategy Design Patterns</vt:lpstr>
      <vt:lpstr>Assignment #6: Rock-Paper-Scissors Game</vt:lpstr>
      <vt:lpstr>Assignment #6, cont’d</vt:lpstr>
      <vt:lpstr>Assignment #6, cont’d</vt:lpstr>
      <vt:lpstr>Assignment #6, cont’d</vt:lpstr>
    </vt:vector>
  </TitlesOfParts>
  <Company>Apropos Logic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CS 151: Object-Oriented Design</dc:title>
  <dc:creator>Ronald Mak</dc:creator>
  <cp:lastModifiedBy>Ronald Mak</cp:lastModifiedBy>
  <cp:revision>706</cp:revision>
  <dcterms:created xsi:type="dcterms:W3CDTF">2008-01-12T03:52:55Z</dcterms:created>
  <dcterms:modified xsi:type="dcterms:W3CDTF">2026-03-18T23:41:08Z</dcterms:modified>
</cp:coreProperties>
</file>