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9" r:id="rId1"/>
  </p:sldMasterIdLst>
  <p:notesMasterIdLst>
    <p:notesMasterId r:id="rId18"/>
  </p:notesMasterIdLst>
  <p:handoutMasterIdLst>
    <p:handoutMasterId r:id="rId19"/>
  </p:handoutMasterIdLst>
  <p:sldIdLst>
    <p:sldId id="256" r:id="rId2"/>
    <p:sldId id="829" r:id="rId3"/>
    <p:sldId id="835" r:id="rId4"/>
    <p:sldId id="301" r:id="rId5"/>
    <p:sldId id="302" r:id="rId6"/>
    <p:sldId id="303" r:id="rId7"/>
    <p:sldId id="304" r:id="rId8"/>
    <p:sldId id="305" r:id="rId9"/>
    <p:sldId id="257" r:id="rId10"/>
    <p:sldId id="258" r:id="rId11"/>
    <p:sldId id="830" r:id="rId12"/>
    <p:sldId id="831" r:id="rId13"/>
    <p:sldId id="836" r:id="rId14"/>
    <p:sldId id="833" r:id="rId15"/>
    <p:sldId id="832" r:id="rId16"/>
    <p:sldId id="837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2FF"/>
    <a:srgbClr val="029846"/>
    <a:srgbClr val="73FEFF"/>
    <a:srgbClr val="FEE698"/>
    <a:srgbClr val="E1A90D"/>
    <a:srgbClr val="0033CC"/>
    <a:srgbClr val="CBCCFF"/>
    <a:srgbClr val="C5F9B8"/>
    <a:srgbClr val="930705"/>
    <a:srgbClr val="0054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981" autoAdjust="0"/>
    <p:restoredTop sz="97928" autoAdjust="0"/>
  </p:normalViewPr>
  <p:slideViewPr>
    <p:cSldViewPr>
      <p:cViewPr varScale="1">
        <p:scale>
          <a:sx n="176" d="100"/>
          <a:sy n="176" d="100"/>
        </p:scale>
        <p:origin x="35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3" d="100"/>
        <a:sy n="123" d="100"/>
      </p:scale>
      <p:origin x="0" y="0"/>
    </p:cViewPr>
  </p:sorterViewPr>
  <p:gridSpacing cx="91439" cy="9143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751E4A-BF22-7547-A3CF-514369C79BB7}" type="datetimeFigureOut">
              <a:rPr lang="en-US" smtClean="0"/>
              <a:t>3/10/26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4AC9F7-100A-9447-81AD-7DF9FC15FAD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98671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x-none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endParaRPr lang="en-US" altLang="x-none"/>
          </a:p>
        </p:txBody>
      </p:sp>
      <p:sp>
        <p:nvSpPr>
          <p:cNvPr id="327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7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text styles</a:t>
            </a:r>
          </a:p>
          <a:p>
            <a:pPr lvl="1"/>
            <a:r>
              <a:rPr lang="en-US" altLang="x-none"/>
              <a:t>Second level</a:t>
            </a:r>
          </a:p>
          <a:p>
            <a:pPr lvl="2"/>
            <a:r>
              <a:rPr lang="en-US" altLang="x-none"/>
              <a:t>Third level</a:t>
            </a:r>
          </a:p>
          <a:p>
            <a:pPr lvl="3"/>
            <a:r>
              <a:rPr lang="en-US" altLang="x-none"/>
              <a:t>Fourth level</a:t>
            </a:r>
          </a:p>
          <a:p>
            <a:pPr lvl="4"/>
            <a:r>
              <a:rPr lang="en-US" altLang="x-none"/>
              <a:t>Fifth level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endParaRPr lang="en-US" altLang="x-none"/>
          </a:p>
        </p:txBody>
      </p:sp>
      <p:sp>
        <p:nvSpPr>
          <p:cNvPr id="327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713DE455-F6F3-4F4E-A0EB-B787F7D12FDB}" type="slidenum">
              <a:rPr lang="en-US" altLang="x-none"/>
              <a:pPr/>
              <a:t>‹#›</a:t>
            </a:fld>
            <a:endParaRPr lang="en-US" altLang="x-non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3DE455-F6F3-4F4E-A0EB-B787F7D12FDB}" type="slidenum">
              <a:rPr lang="en-US" altLang="x-none" smtClean="0"/>
              <a:pPr/>
              <a:t>1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31165797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381000" y="990600"/>
            <a:ext cx="76200" cy="51054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x-none" altLang="x-none" sz="2400">
              <a:latin typeface="Times New Roman" charset="0"/>
            </a:endParaRP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62000" y="1371600"/>
            <a:ext cx="7696200" cy="2057400"/>
          </a:xfrm>
        </p:spPr>
        <p:txBody>
          <a:bodyPr/>
          <a:lstStyle>
            <a:lvl1pPr>
              <a:defRPr sz="4000"/>
            </a:lvl1pPr>
          </a:lstStyle>
          <a:p>
            <a:pPr lvl="0"/>
            <a:r>
              <a:rPr lang="en-US" altLang="x-none" noProof="0"/>
              <a:t>Click to edit Master title style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765550"/>
            <a:ext cx="7696200" cy="2057400"/>
          </a:xfrm>
          <a:prstGeom prst="rect">
            <a:avLst/>
          </a:prstGeom>
        </p:spPr>
        <p:txBody>
          <a:bodyPr/>
          <a:lstStyle>
            <a:lvl1pPr marL="0" indent="0">
              <a:buFont typeface="Wingdings" charset="2"/>
              <a:buNone/>
              <a:defRPr sz="2000"/>
            </a:lvl1pPr>
          </a:lstStyle>
          <a:p>
            <a:pPr lvl="0"/>
            <a:r>
              <a:rPr lang="en-US" altLang="x-none" noProof="0"/>
              <a:t>Click to edit Master subtitle style</a:t>
            </a:r>
          </a:p>
        </p:txBody>
      </p:sp>
      <p:grpSp>
        <p:nvGrpSpPr>
          <p:cNvPr id="30728" name="Group 8"/>
          <p:cNvGrpSpPr>
            <a:grpSpLocks/>
          </p:cNvGrpSpPr>
          <p:nvPr/>
        </p:nvGrpSpPr>
        <p:grpSpPr bwMode="auto">
          <a:xfrm>
            <a:off x="381000" y="304800"/>
            <a:ext cx="8391525" cy="5791200"/>
            <a:chOff x="240" y="192"/>
            <a:chExt cx="5286" cy="3648"/>
          </a:xfrm>
        </p:grpSpPr>
        <p:sp>
          <p:nvSpPr>
            <p:cNvPr id="30729" name="Rectangle 9"/>
            <p:cNvSpPr>
              <a:spLocks noChangeArrowheads="1"/>
            </p:cNvSpPr>
            <p:nvPr/>
          </p:nvSpPr>
          <p:spPr bwMode="auto">
            <a:xfrm flipV="1">
              <a:off x="5236" y="192"/>
              <a:ext cx="288" cy="2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30730" name="Rectangle 10"/>
            <p:cNvSpPr>
              <a:spLocks noChangeArrowheads="1"/>
            </p:cNvSpPr>
            <p:nvPr/>
          </p:nvSpPr>
          <p:spPr bwMode="auto">
            <a:xfrm flipV="1">
              <a:off x="240" y="192"/>
              <a:ext cx="5004" cy="288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30731" name="Rectangle 11"/>
            <p:cNvSpPr>
              <a:spLocks noChangeArrowheads="1"/>
            </p:cNvSpPr>
            <p:nvPr/>
          </p:nvSpPr>
          <p:spPr bwMode="auto">
            <a:xfrm flipV="1">
              <a:off x="240" y="480"/>
              <a:ext cx="500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rot="10800000"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30732" name="Rectangle 12"/>
            <p:cNvSpPr>
              <a:spLocks noChangeArrowheads="1"/>
            </p:cNvSpPr>
            <p:nvPr/>
          </p:nvSpPr>
          <p:spPr bwMode="auto">
            <a:xfrm flipV="1">
              <a:off x="5242" y="480"/>
              <a:ext cx="282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30733" name="Line 13"/>
            <p:cNvSpPr>
              <a:spLocks noChangeShapeType="1"/>
            </p:cNvSpPr>
            <p:nvPr/>
          </p:nvSpPr>
          <p:spPr bwMode="auto">
            <a:xfrm flipH="1">
              <a:off x="480" y="2256"/>
              <a:ext cx="48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4" name="Rectangle 14"/>
            <p:cNvSpPr>
              <a:spLocks noChangeArrowheads="1"/>
            </p:cNvSpPr>
            <p:nvPr/>
          </p:nvSpPr>
          <p:spPr bwMode="auto">
            <a:xfrm>
              <a:off x="240" y="192"/>
              <a:ext cx="5286" cy="3648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295400"/>
            <a:ext cx="8229600" cy="4835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987A21-E039-AC42-9909-E4579A660C35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8854068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411163"/>
            <a:ext cx="2057400" cy="5719762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411163"/>
            <a:ext cx="6019800" cy="571976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13E6A8-C093-C84F-8482-5134BB1D8BDB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1181832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11163"/>
            <a:ext cx="8229600" cy="65563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95400"/>
            <a:ext cx="4038600" cy="4835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5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781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C60FF702-6DC9-7145-B864-29D84DF361C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012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5525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600"/>
            </a:lvl4pPr>
            <a:lvl5pPr>
              <a:defRPr sz="105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575094-CFE5-6845-BA77-358456EEE977}" type="slidenum">
              <a:rPr lang="en-US" altLang="x-none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549442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D7B9DC1-1358-BC4B-B641-2C2A42F06E18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2942808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4038600" cy="4835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95400"/>
            <a:ext cx="4038600" cy="4835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C74841-672B-DD4F-873B-241AE5DFC028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323322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4FEF31-D98D-E64D-AE69-8E9E2BB968DD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10" name="Rectangle 5"/>
          <p:cNvSpPr>
            <a:spLocks noGrp="1" noChangeArrowheads="1"/>
          </p:cNvSpPr>
          <p:nvPr>
            <p:ph type="ftr" sz="quarter" idx="1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953916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65950A-5284-F14A-8929-A5FDD999DDD8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507644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8C63D3-51DD-C944-8AEA-B749D334FBF6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819896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26BFE0-1B2C-0E4B-8A9D-BEB6E74EC3D9}" type="slidenum">
              <a:rPr lang="en-US" altLang="x-none"/>
              <a:pPr/>
              <a:t>‹#›</a:t>
            </a:fld>
            <a:endParaRPr lang="en-US" altLang="x-non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08976" y="6248400"/>
            <a:ext cx="301781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endParaRPr lang="en-US" altLang="x-none" dirty="0"/>
          </a:p>
        </p:txBody>
      </p:sp>
    </p:spTree>
    <p:extLst>
      <p:ext uri="{BB962C8B-B14F-4D97-AF65-F5344CB8AC3E}">
        <p14:creationId xmlns:p14="http://schemas.microsoft.com/office/powerpoint/2010/main" val="174798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096963" y="6248400"/>
            <a:ext cx="1829135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840488" y="5257780"/>
            <a:ext cx="3017817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 alt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1F3A25-4381-F748-9D2C-5621C5E9A25C}" type="slidenum">
              <a:rPr lang="en-US" altLang="x-none"/>
              <a:pPr/>
              <a:t>‹#›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801318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411163"/>
            <a:ext cx="8229600" cy="655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x-none"/>
              <a:t>Click to edit Master title style</a:t>
            </a:r>
          </a:p>
        </p:txBody>
      </p:sp>
      <p:sp>
        <p:nvSpPr>
          <p:cNvPr id="297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955242" y="6248400"/>
            <a:ext cx="73155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fld id="{B9A191E7-2071-B34D-84F0-74D03C8C3C56}" type="slidenum">
              <a:rPr lang="en-US" altLang="x-none"/>
              <a:pPr/>
              <a:t>‹#›</a:t>
            </a:fld>
            <a:endParaRPr lang="en-US" altLang="x-none"/>
          </a:p>
        </p:txBody>
      </p:sp>
      <p:grpSp>
        <p:nvGrpSpPr>
          <p:cNvPr id="29703" name="Group 7"/>
          <p:cNvGrpSpPr>
            <a:grpSpLocks/>
          </p:cNvGrpSpPr>
          <p:nvPr/>
        </p:nvGrpSpPr>
        <p:grpSpPr bwMode="auto">
          <a:xfrm>
            <a:off x="228600" y="0"/>
            <a:ext cx="8686800" cy="1143000"/>
            <a:chOff x="176" y="96"/>
            <a:chExt cx="5472" cy="1008"/>
          </a:xfrm>
        </p:grpSpPr>
        <p:sp>
          <p:nvSpPr>
            <p:cNvPr id="29704" name="Line 8"/>
            <p:cNvSpPr>
              <a:spLocks noChangeShapeType="1"/>
            </p:cNvSpPr>
            <p:nvPr/>
          </p:nvSpPr>
          <p:spPr bwMode="auto">
            <a:xfrm flipH="1">
              <a:off x="288" y="1104"/>
              <a:ext cx="52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705" name="Rectangle 9"/>
            <p:cNvSpPr>
              <a:spLocks noChangeArrowheads="1"/>
            </p:cNvSpPr>
            <p:nvPr/>
          </p:nvSpPr>
          <p:spPr bwMode="auto">
            <a:xfrm>
              <a:off x="5504" y="96"/>
              <a:ext cx="144" cy="144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29706" name="Rectangle 10"/>
            <p:cNvSpPr>
              <a:spLocks noChangeArrowheads="1"/>
            </p:cNvSpPr>
            <p:nvPr/>
          </p:nvSpPr>
          <p:spPr bwMode="auto">
            <a:xfrm>
              <a:off x="176" y="96"/>
              <a:ext cx="5326" cy="144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29707" name="Rectangle 11"/>
            <p:cNvSpPr>
              <a:spLocks noChangeArrowheads="1"/>
            </p:cNvSpPr>
            <p:nvPr/>
          </p:nvSpPr>
          <p:spPr bwMode="auto">
            <a:xfrm>
              <a:off x="176" y="240"/>
              <a:ext cx="5326" cy="88"/>
            </a:xfrm>
            <a:prstGeom prst="rect">
              <a:avLst/>
            </a:prstGeom>
            <a:solidFill>
              <a:schemeClr val="bg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  <p:sp>
          <p:nvSpPr>
            <p:cNvPr id="29708" name="Rectangle 12"/>
            <p:cNvSpPr>
              <a:spLocks noChangeArrowheads="1"/>
            </p:cNvSpPr>
            <p:nvPr/>
          </p:nvSpPr>
          <p:spPr bwMode="auto">
            <a:xfrm>
              <a:off x="5504" y="241"/>
              <a:ext cx="144" cy="86"/>
            </a:xfrm>
            <a:prstGeom prst="rect">
              <a:avLst/>
            </a:prstGeom>
            <a:solidFill>
              <a:schemeClr val="accent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/>
              <a:endParaRPr lang="x-none" altLang="x-none" sz="2400">
                <a:latin typeface="Times New Roman" charset="0"/>
              </a:endParaRPr>
            </a:p>
          </p:txBody>
        </p:sp>
      </p:grpSp>
      <p:pic>
        <p:nvPicPr>
          <p:cNvPr id="29709" name="Picture 13" descr="SJSU-logo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13" y="6172200"/>
            <a:ext cx="639762" cy="60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/>
          <p:cNvSpPr txBox="1"/>
          <p:nvPr userDrawn="1"/>
        </p:nvSpPr>
        <p:spPr>
          <a:xfrm>
            <a:off x="1097318" y="6263609"/>
            <a:ext cx="18966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Engineering Extended Studies</a:t>
            </a:r>
            <a:endParaRPr lang="en-US" sz="1000" baseline="0" dirty="0"/>
          </a:p>
          <a:p>
            <a:r>
              <a:rPr lang="en-US" sz="1000" baseline="0" dirty="0"/>
              <a:t>Spring 2026: March 11</a:t>
            </a:r>
            <a:endParaRPr lang="en-US" sz="1000" dirty="0"/>
          </a:p>
        </p:txBody>
      </p:sp>
      <p:sp>
        <p:nvSpPr>
          <p:cNvPr id="2" name="TextBox 1"/>
          <p:cNvSpPr txBox="1"/>
          <p:nvPr userDrawn="1"/>
        </p:nvSpPr>
        <p:spPr>
          <a:xfrm>
            <a:off x="3474732" y="6263609"/>
            <a:ext cx="26516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x-none" sz="1000" dirty="0"/>
              <a:t>CMPE 202: Software Systems Engineering </a:t>
            </a:r>
          </a:p>
          <a:p>
            <a:pPr algn="ctr"/>
            <a:r>
              <a:rPr lang="en-US" altLang="x-none" sz="1000" dirty="0"/>
              <a:t>© Ronald Mak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Arial" charset="0"/>
        </a:defRPr>
      </a:lvl9pPr>
    </p:titleStyle>
    <p:bodyStyle>
      <a:lvl1pPr marL="469900" indent="-469900" algn="l" rtl="0" fontAlgn="base">
        <a:spcBef>
          <a:spcPct val="20000"/>
        </a:spcBef>
        <a:spcAft>
          <a:spcPct val="0"/>
        </a:spcAft>
        <a:buClr>
          <a:schemeClr val="bg2"/>
        </a:buClr>
        <a:buSzPct val="70000"/>
        <a:buFont typeface="Wingdings" charset="2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08050" indent="-4365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377950" indent="-468313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charset="2"/>
        <a:buChar char="o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827213" indent="-4381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Wingdings" charset="2"/>
        <a:buChar char="n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297113" indent="-468313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charset="2"/>
        <a:buChar char="o"/>
        <a:defRPr sz="1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s.sjsu.edu/~mak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doc.qt.io/qt-6/qt-edu-for-developers.html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doc.qt.io/qtcreator/creator-writing-program.html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omputerhistory.org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x-none" sz="3200" dirty="0"/>
              <a:t>CMPE 202</a:t>
            </a:r>
            <a:br>
              <a:rPr lang="en-US" altLang="x-none" sz="3200" dirty="0"/>
            </a:br>
            <a:r>
              <a:rPr lang="en-US" altLang="x-none" sz="3200" dirty="0"/>
              <a:t>Software Systems Engineering</a:t>
            </a:r>
            <a:br>
              <a:rPr lang="en-US" altLang="x-none" sz="3600" dirty="0"/>
            </a:br>
            <a:r>
              <a:rPr lang="en-US" altLang="x-none" sz="2400" dirty="0"/>
              <a:t>March 11 Class Meeting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 altLang="x-none" dirty="0"/>
              <a:t>Engineering Extended Studies</a:t>
            </a:r>
            <a:br>
              <a:rPr lang="en-US" altLang="x-none" dirty="0"/>
            </a:br>
            <a:r>
              <a:rPr lang="en-US" altLang="x-none" dirty="0"/>
              <a:t>San Jose State University</a:t>
            </a:r>
            <a:br>
              <a:rPr lang="en-US" altLang="x-none" dirty="0"/>
            </a:br>
            <a:br>
              <a:rPr lang="en-US" altLang="x-none" sz="1000" dirty="0"/>
            </a:br>
            <a:r>
              <a:rPr lang="en-US" altLang="x-none" dirty="0"/>
              <a:t>Spring 2026</a:t>
            </a:r>
            <a:br>
              <a:rPr lang="en-US" altLang="x-none" dirty="0"/>
            </a:br>
            <a:r>
              <a:rPr lang="en-US" altLang="x-none" dirty="0"/>
              <a:t>Instructor: Ron Mak</a:t>
            </a:r>
          </a:p>
          <a:p>
            <a:pPr algn="ctr"/>
            <a:r>
              <a:rPr lang="en-US" altLang="x-none" dirty="0">
                <a:hlinkClick r:id="rId3"/>
              </a:rPr>
              <a:t>www.cs.sjsu.edu/~mak</a:t>
            </a:r>
            <a:endParaRPr lang="en-US" altLang="x-none" dirty="0"/>
          </a:p>
        </p:txBody>
      </p:sp>
      <p:pic>
        <p:nvPicPr>
          <p:cNvPr id="2053" name="Picture 5" descr="sjsu_logo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2638" y="4591050"/>
            <a:ext cx="1096962" cy="1031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Screen Shot 2015-08-23 at 4.03.00 PM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40" y="4434828"/>
            <a:ext cx="1013781" cy="1371586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6553200" y="6248400"/>
            <a:ext cx="2133600" cy="457200"/>
          </a:xfrm>
        </p:spPr>
        <p:txBody>
          <a:bodyPr/>
          <a:lstStyle/>
          <a:p>
            <a:fld id="{5A7A4AD9-282A-1D42-BDC8-5281B49D17AB}" type="slidenum">
              <a:rPr lang="en-US" altLang="x-none" smtClean="0"/>
              <a:pPr/>
              <a:t>1</a:t>
            </a:fld>
            <a:endParaRPr lang="en-US" altLang="x-non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67BD00-EA57-1C44-AEA3-B7267CEA6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4DD77E-8B8F-EF42-8A47-B79CA6389383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814082" name="Rectangle 2">
            <a:extLst>
              <a:ext uri="{FF2B5EF4-FFF2-40B4-BE49-F238E27FC236}">
                <a16:creationId xmlns:a16="http://schemas.microsoft.com/office/drawing/2014/main" id="{164BE1F4-788A-454D-880D-F66929B0F9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Software Frameworks</a:t>
            </a:r>
            <a:r>
              <a:rPr lang="en-US" altLang="en-US" i="1" dirty="0"/>
              <a:t>, cont’d</a:t>
            </a:r>
          </a:p>
        </p:txBody>
      </p:sp>
      <p:sp>
        <p:nvSpPr>
          <p:cNvPr id="814083" name="Rectangle 3">
            <a:extLst>
              <a:ext uri="{FF2B5EF4-FFF2-40B4-BE49-F238E27FC236}">
                <a16:creationId xmlns:a16="http://schemas.microsoft.com/office/drawing/2014/main" id="{DCFC6CA8-A96F-964C-8889-F694FB9806B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A programmer builds an application by:</a:t>
            </a:r>
          </a:p>
          <a:p>
            <a:pPr lvl="1"/>
            <a:r>
              <a:rPr lang="en-US" altLang="en-US" u="sng" dirty="0"/>
              <a:t>Subclassing</a:t>
            </a:r>
            <a:r>
              <a:rPr lang="en-US" altLang="en-US" dirty="0"/>
              <a:t> framework classes.</a:t>
            </a:r>
          </a:p>
          <a:p>
            <a:pPr lvl="1"/>
            <a:r>
              <a:rPr lang="en-US" altLang="en-US" dirty="0"/>
              <a:t>Adding </a:t>
            </a:r>
            <a:r>
              <a:rPr lang="en-US" altLang="en-US" u="sng" dirty="0"/>
              <a:t>new classe</a:t>
            </a:r>
            <a:r>
              <a:rPr lang="en-US" altLang="en-US" dirty="0"/>
              <a:t>s that provide </a:t>
            </a:r>
            <a:br>
              <a:rPr lang="en-US" altLang="en-US" dirty="0"/>
            </a:br>
            <a:r>
              <a:rPr lang="en-US" altLang="en-US" dirty="0"/>
              <a:t>custom functionality.</a:t>
            </a:r>
          </a:p>
          <a:p>
            <a:pPr lvl="4"/>
            <a:endParaRPr lang="en-US" altLang="en-US" dirty="0"/>
          </a:p>
          <a:p>
            <a:r>
              <a:rPr lang="en-US" altLang="en-US" dirty="0">
                <a:solidFill>
                  <a:srgbClr val="B23C00"/>
                </a:solidFill>
              </a:rPr>
              <a:t>Inversion of control</a:t>
            </a:r>
          </a:p>
          <a:p>
            <a:pPr lvl="1"/>
            <a:r>
              <a:rPr lang="en-US" altLang="en-US" u="sng" dirty="0"/>
              <a:t>The framework controls the execution flow.</a:t>
            </a:r>
          </a:p>
          <a:p>
            <a:pPr lvl="1"/>
            <a:r>
              <a:rPr lang="en-US" altLang="en-US" dirty="0"/>
              <a:t>The programmer registers </a:t>
            </a:r>
            <a:r>
              <a:rPr lang="en-US" altLang="en-US" dirty="0">
                <a:solidFill>
                  <a:srgbClr val="B23C00"/>
                </a:solidFill>
              </a:rPr>
              <a:t>callback functions</a:t>
            </a:r>
            <a:r>
              <a:rPr lang="en-US" altLang="en-US" dirty="0"/>
              <a:t>, </a:t>
            </a:r>
            <a:br>
              <a:rPr lang="en-US" altLang="en-US" dirty="0"/>
            </a:br>
            <a:r>
              <a:rPr lang="en-US" altLang="en-US" dirty="0"/>
              <a:t>mostly as</a:t>
            </a:r>
            <a:r>
              <a:rPr lang="en-US" altLang="en-US" dirty="0">
                <a:solidFill>
                  <a:srgbClr val="B23C00"/>
                </a:solidFill>
              </a:rPr>
              <a:t> event handlers</a:t>
            </a:r>
            <a:r>
              <a:rPr lang="en-US" altLang="en-US" dirty="0"/>
              <a:t>, with the framework.</a:t>
            </a:r>
          </a:p>
          <a:p>
            <a:pPr lvl="1"/>
            <a:r>
              <a:rPr lang="en-US" altLang="en-US" dirty="0"/>
              <a:t>The framework invokes the callback functions at the appropriate times, such as in response to events.</a:t>
            </a:r>
          </a:p>
          <a:p>
            <a:pPr lvl="2"/>
            <a:r>
              <a:rPr lang="en-US" altLang="en-US" dirty="0"/>
              <a:t>Example event: The user clicks a button.</a:t>
            </a:r>
          </a:p>
        </p:txBody>
      </p:sp>
    </p:spTree>
    <p:extLst>
      <p:ext uri="{BB962C8B-B14F-4D97-AF65-F5344CB8AC3E}">
        <p14:creationId xmlns:p14="http://schemas.microsoft.com/office/powerpoint/2010/main" val="3759551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4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4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4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14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4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14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ADF869-4D9C-E92F-FD2D-9F223DD229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Demo Qt 6 Widgets Application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4CD82F-8215-06B5-07C1-2CB38D1092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11</a:t>
            </a:fld>
            <a:endParaRPr lang="en-US" altLang="x-none"/>
          </a:p>
        </p:txBody>
      </p:sp>
      <p:pic>
        <p:nvPicPr>
          <p:cNvPr id="11" name="Picture 10" descr="A screenshot of a computer&#10;&#10;AI-generated content may be incorrect.">
            <a:extLst>
              <a:ext uri="{FF2B5EF4-FFF2-40B4-BE49-F238E27FC236}">
                <a16:creationId xmlns:a16="http://schemas.microsoft.com/office/drawing/2014/main" id="{E021AA3E-CF05-2D6A-E074-E4146A8480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5781" y="1103290"/>
            <a:ext cx="6472437" cy="5251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3572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A1341-8851-320B-62B7-9BC64B5C83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Qt 6 for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510A9D-79F8-D0BE-02A6-6A495BEE8B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https://doc.qt.io/qt-6/qt-edu-for-developers.html</a:t>
            </a:r>
            <a:r>
              <a:rPr lang="en-US" dirty="0"/>
              <a:t> </a:t>
            </a:r>
          </a:p>
          <a:p>
            <a:pPr lvl="4"/>
            <a:endParaRPr lang="en-US" dirty="0"/>
          </a:p>
          <a:p>
            <a:r>
              <a:rPr lang="en-US" dirty="0"/>
              <a:t>Tool: Qt Creator</a:t>
            </a:r>
          </a:p>
          <a:p>
            <a:pPr lvl="1"/>
            <a:r>
              <a:rPr lang="en-US" dirty="0"/>
              <a:t>Generate desktop C++ GUI-based applications.</a:t>
            </a:r>
          </a:p>
          <a:p>
            <a:pPr lvl="1"/>
            <a:r>
              <a:rPr lang="en-US" dirty="0"/>
              <a:t>Drag-and-drop GUI design tool.</a:t>
            </a:r>
          </a:p>
          <a:p>
            <a:pPr lvl="1"/>
            <a:r>
              <a:rPr lang="en-US" dirty="0"/>
              <a:t>IDE for C++.</a:t>
            </a:r>
          </a:p>
          <a:p>
            <a:pPr lvl="4"/>
            <a:endParaRPr lang="en-US" dirty="0"/>
          </a:p>
          <a:p>
            <a:r>
              <a:rPr lang="en-US" dirty="0"/>
              <a:t>Generate multi-platform applications.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2154E0-5CC0-8B2B-FA9B-A6299BB24D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12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14600177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81DEA9-0232-A657-8CD2-B5C210111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 Qt 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1608D-349C-B565-5168-DBD872E3B8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1"/>
            <a:ext cx="2560337" cy="1493526"/>
          </a:xfrm>
        </p:spPr>
        <p:txBody>
          <a:bodyPr/>
          <a:lstStyle/>
          <a:p>
            <a:r>
              <a:rPr lang="en-US" dirty="0"/>
              <a:t>You want Qt Edu for Developers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2858D4-4CEE-3956-8C6A-C2C50EE36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13</a:t>
            </a:fld>
            <a:endParaRPr lang="en-US" altLang="x-none"/>
          </a:p>
        </p:txBody>
      </p:sp>
      <p:pic>
        <p:nvPicPr>
          <p:cNvPr id="6" name="Picture 5" descr="A screenshot of a computer&#10;&#10;AI-generated content may be incorrect.">
            <a:extLst>
              <a:ext uri="{FF2B5EF4-FFF2-40B4-BE49-F238E27FC236}">
                <a16:creationId xmlns:a16="http://schemas.microsoft.com/office/drawing/2014/main" id="{19CC1617-51C8-E029-4681-818919FAB1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99" y="1143025"/>
            <a:ext cx="6217902" cy="5303812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151E391-E7C1-76C3-9497-E81C2015323C}"/>
              </a:ext>
            </a:extLst>
          </p:cNvPr>
          <p:cNvSpPr/>
          <p:nvPr/>
        </p:nvSpPr>
        <p:spPr bwMode="auto">
          <a:xfrm>
            <a:off x="6675097" y="2423171"/>
            <a:ext cx="2103097" cy="3291804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25597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D28E9F-A0B4-840A-A9C7-982B9B85B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Install Qt 6</a:t>
            </a:r>
            <a:r>
              <a:rPr lang="en-US" i="1" dirty="0"/>
              <a:t>, cont’d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F0F5835-FC11-389A-FEA4-CAF314D60A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14</a:t>
            </a:fld>
            <a:endParaRPr lang="en-US" altLang="x-none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D44292-4A8C-5ED7-B02C-E8B8F751D3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944893"/>
          </a:xfrm>
        </p:spPr>
        <p:txBody>
          <a:bodyPr/>
          <a:lstStyle/>
          <a:p>
            <a:r>
              <a:rPr lang="en-US" dirty="0"/>
              <a:t>When installing, be sure to select the </a:t>
            </a:r>
            <a:br>
              <a:rPr lang="en-US" dirty="0"/>
            </a:br>
            <a:r>
              <a:rPr lang="en-US" dirty="0"/>
              <a:t>“Qt 6.10 for desktop development” option. </a:t>
            </a:r>
          </a:p>
        </p:txBody>
      </p: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C87F2A2B-5123-2302-251F-FBB8E5E22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8793" y="2112190"/>
            <a:ext cx="6126413" cy="4425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1472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E3DD2-4859-F09C-AF4E-7DE9CCC9CD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Qt Creator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01AEA1-9C84-4F2D-5809-35A94AFA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15</a:t>
            </a:fld>
            <a:endParaRPr lang="en-US" altLang="x-none"/>
          </a:p>
        </p:txBody>
      </p:sp>
      <p:pic>
        <p:nvPicPr>
          <p:cNvPr id="5" name="Picture 4" descr="A computer screen shot of a computer&#10;&#10;AI-generated content may be incorrect.">
            <a:extLst>
              <a:ext uri="{FF2B5EF4-FFF2-40B4-BE49-F238E27FC236}">
                <a16:creationId xmlns:a16="http://schemas.microsoft.com/office/drawing/2014/main" id="{A4D40590-B3D8-7C46-8D4E-8014369E9E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114335"/>
            <a:ext cx="7772400" cy="5153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5418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31B7F-2129-9265-91C2-5B67532B9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Assignment #5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D4D37B-1A1A-115E-7945-07975BC3B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Recreate the demo widgets app.</a:t>
            </a:r>
          </a:p>
          <a:p>
            <a:pPr lvl="1"/>
            <a:r>
              <a:rPr lang="en-US" dirty="0"/>
              <a:t>Or something much cooler!</a:t>
            </a:r>
          </a:p>
          <a:p>
            <a:pPr lvl="1"/>
            <a:r>
              <a:rPr lang="en-US" u="sng" dirty="0"/>
              <a:t>Individual assignment</a:t>
            </a:r>
            <a:r>
              <a:rPr lang="en-US" dirty="0"/>
              <a:t>.</a:t>
            </a:r>
          </a:p>
          <a:p>
            <a:pPr lvl="4"/>
            <a:endParaRPr lang="en-US" dirty="0"/>
          </a:p>
          <a:p>
            <a:r>
              <a:rPr lang="en-US" dirty="0"/>
              <a:t>Tutorial to build a Qt desktop app:</a:t>
            </a:r>
            <a:br>
              <a:rPr lang="en-US" dirty="0"/>
            </a:br>
            <a:r>
              <a:rPr lang="en-US" sz="2400" dirty="0">
                <a:hlinkClick r:id="rId2"/>
              </a:rPr>
              <a:t>https://doc.qt.io/qtcreator/creator-writing-program.html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A22261-1388-9827-FA06-FC5F0A11C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16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8569958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25CCDB-17ED-A796-8761-FA10A3655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Today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1F9086-26CD-3F4D-7705-890F51F53C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dirty="0"/>
              <a:t>Midterm exam</a:t>
            </a:r>
          </a:p>
          <a:p>
            <a:pPr lvl="4"/>
            <a:endParaRPr lang="en-US" sz="850" dirty="0"/>
          </a:p>
          <a:p>
            <a:r>
              <a:rPr lang="en-US" sz="2600" i="1" dirty="0"/>
              <a:t>Break</a:t>
            </a:r>
          </a:p>
          <a:p>
            <a:pPr lvl="4"/>
            <a:endParaRPr lang="en-US" sz="850" i="1" dirty="0"/>
          </a:p>
          <a:p>
            <a:r>
              <a:rPr lang="en-US" sz="2600" dirty="0"/>
              <a:t>GUI-based programming with Qt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5A3C10-CD03-0494-77EB-A917F8BDEB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75094-CFE5-6845-BA77-358456EEE977}" type="slidenum">
              <a:rPr lang="en-US" altLang="x-none" smtClean="0"/>
              <a:pPr/>
              <a:t>2</a:t>
            </a:fld>
            <a:endParaRPr lang="en-US" altLang="x-none"/>
          </a:p>
        </p:txBody>
      </p:sp>
    </p:spTree>
    <p:extLst>
      <p:ext uri="{BB962C8B-B14F-4D97-AF65-F5344CB8AC3E}">
        <p14:creationId xmlns:p14="http://schemas.microsoft.com/office/powerpoint/2010/main" val="2396882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775AB9-9FAF-744D-8B1B-8631609A80AA}" type="slidenum">
              <a:rPr lang="en-US"/>
              <a:pPr/>
              <a:t>3</a:t>
            </a:fld>
            <a:endParaRPr lang="en-US"/>
          </a:p>
        </p:txBody>
      </p:sp>
      <p:sp>
        <p:nvSpPr>
          <p:cNvPr id="6348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Unofficial Field Trip</a:t>
            </a:r>
          </a:p>
        </p:txBody>
      </p:sp>
      <p:sp>
        <p:nvSpPr>
          <p:cNvPr id="6348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1"/>
            <a:ext cx="8229600" cy="4968208"/>
          </a:xfrm>
          <a:ln/>
          <a:extLst>
            <a:ext uri="{91240B29-F687-4f45-9708-019B960494DF}">
              <a14:hiddenLine xmlns:a14="http://schemas.microsoft.com/office/drawing/2010/main" xmlns="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B23C00"/>
                </a:solidFill>
              </a:rPr>
              <a:t>Computer History Museum in Mt. View</a:t>
            </a:r>
          </a:p>
          <a:p>
            <a:pPr lvl="4">
              <a:lnSpc>
                <a:spcPct val="90000"/>
              </a:lnSpc>
            </a:pPr>
            <a:endParaRPr lang="en-US" b="1" dirty="0">
              <a:solidFill>
                <a:srgbClr val="B23C00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dirty="0">
                <a:hlinkClick r:id="rId2"/>
              </a:rPr>
              <a:t>http://www.computerhistory.org/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dirty="0"/>
              <a:t>Provide your own transportation to the museum.</a:t>
            </a:r>
          </a:p>
          <a:p>
            <a:pPr lvl="4"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b="1" dirty="0">
                <a:solidFill>
                  <a:srgbClr val="B23C00"/>
                </a:solidFill>
              </a:rPr>
              <a:t>Saturday, March 14, 11:30 AM</a:t>
            </a:r>
          </a:p>
          <a:p>
            <a:pPr lvl="4">
              <a:lnSpc>
                <a:spcPct val="90000"/>
              </a:lnSpc>
            </a:pPr>
            <a:endParaRPr lang="en-US" b="1" dirty="0">
              <a:solidFill>
                <a:srgbClr val="B23C00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dirty="0"/>
              <a:t>Special </a:t>
            </a:r>
            <a:r>
              <a:rPr lang="en-US" u="sng" dirty="0"/>
              <a:t>free admission</a:t>
            </a:r>
            <a:r>
              <a:rPr lang="en-US" dirty="0"/>
              <a:t> for my students.</a:t>
            </a:r>
          </a:p>
          <a:p>
            <a:pPr lvl="2">
              <a:lnSpc>
                <a:spcPct val="90000"/>
              </a:lnSpc>
            </a:pPr>
            <a:r>
              <a:rPr lang="en-US" dirty="0"/>
              <a:t>Meet in the front lobby for your free pass.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Stay as long as you like, until closing time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Do a self-guided tour of the </a:t>
            </a:r>
            <a:r>
              <a:rPr lang="en-US" dirty="0">
                <a:solidFill>
                  <a:srgbClr val="C00000"/>
                </a:solidFill>
              </a:rPr>
              <a:t>Revolution</a:t>
            </a:r>
            <a:r>
              <a:rPr lang="en-US" dirty="0"/>
              <a:t> exhibit.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Experience a fully restored </a:t>
            </a:r>
            <a:r>
              <a:rPr lang="en-US" dirty="0">
                <a:solidFill>
                  <a:srgbClr val="C00000"/>
                </a:solidFill>
              </a:rPr>
              <a:t>IBM 1401 </a:t>
            </a:r>
            <a:r>
              <a:rPr lang="en-US" dirty="0"/>
              <a:t>mainframe computer from the early 1960s in operation.</a:t>
            </a:r>
          </a:p>
        </p:txBody>
      </p:sp>
    </p:spTree>
    <p:extLst>
      <p:ext uri="{BB962C8B-B14F-4D97-AF65-F5344CB8AC3E}">
        <p14:creationId xmlns:p14="http://schemas.microsoft.com/office/powerpoint/2010/main" val="1368038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Model-View-Controller Architecture (MVC)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1"/>
            <a:ext cx="8503872" cy="1493526"/>
          </a:xfrm>
        </p:spPr>
        <p:txBody>
          <a:bodyPr/>
          <a:lstStyle/>
          <a:p>
            <a:r>
              <a:rPr lang="en-US" dirty="0"/>
              <a:t>MVC is an ideal architecture for GUI applications.</a:t>
            </a:r>
          </a:p>
          <a:p>
            <a:r>
              <a:rPr lang="en-US" dirty="0"/>
              <a:t>Design goal: Identify which application components are </a:t>
            </a:r>
            <a:r>
              <a:rPr lang="en-US" u="sng" dirty="0"/>
              <a:t>model</a:t>
            </a:r>
            <a:r>
              <a:rPr lang="en-US" dirty="0"/>
              <a:t>, </a:t>
            </a:r>
            <a:r>
              <a:rPr lang="en-US" u="sng" dirty="0"/>
              <a:t>view</a:t>
            </a:r>
            <a:r>
              <a:rPr lang="en-US" dirty="0"/>
              <a:t>, or </a:t>
            </a:r>
            <a:r>
              <a:rPr lang="en-US" u="sng" dirty="0"/>
              <a:t>controller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62B2D-F854-104A-9535-9A504E5923E0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5" name="Picture 4" descr="Figure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938" y="2756605"/>
            <a:ext cx="3406124" cy="2880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659489" y="5714975"/>
            <a:ext cx="3825021" cy="3385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33CC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33CC"/>
                </a:solidFill>
              </a:rPr>
              <a:t>A user </a:t>
            </a:r>
            <a:r>
              <a:rPr lang="en-US" u="sng" dirty="0">
                <a:solidFill>
                  <a:srgbClr val="0033CC"/>
                </a:solidFill>
              </a:rPr>
              <a:t>cannot</a:t>
            </a:r>
            <a:r>
              <a:rPr lang="en-US" dirty="0">
                <a:solidFill>
                  <a:srgbClr val="0033CC"/>
                </a:solidFill>
              </a:rPr>
              <a:t> directly modify the model.</a:t>
            </a:r>
          </a:p>
        </p:txBody>
      </p:sp>
    </p:spTree>
    <p:extLst>
      <p:ext uri="{BB962C8B-B14F-4D97-AF65-F5344CB8AC3E}">
        <p14:creationId xmlns:p14="http://schemas.microsoft.com/office/powerpoint/2010/main" val="1890277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gure4">
            <a:extLst>
              <a:ext uri="{FF2B5EF4-FFF2-40B4-BE49-F238E27FC236}">
                <a16:creationId xmlns:a16="http://schemas.microsoft.com/office/drawing/2014/main" id="{27D12A55-B753-CE15-B349-FADF2139AF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342" y="3672467"/>
            <a:ext cx="2491734" cy="210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475516-4B89-ED4A-BDDC-713B43E2BBAC}" type="slidenum">
              <a:rPr lang="en-US"/>
              <a:pPr/>
              <a:t>5</a:t>
            </a:fld>
            <a:endParaRPr lang="en-US"/>
          </a:p>
        </p:txBody>
      </p:sp>
      <p:sp>
        <p:nvSpPr>
          <p:cNvPr id="2048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MVC Implementation: Loose Coupling</a:t>
            </a:r>
            <a:endParaRPr lang="en-US" i="1" dirty="0"/>
          </a:p>
        </p:txBody>
      </p:sp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dirty="0"/>
              <a:t>Keep the implementations of the </a:t>
            </a:r>
            <a:br>
              <a:rPr lang="en-US" dirty="0"/>
            </a:br>
            <a:r>
              <a:rPr lang="en-US" dirty="0"/>
              <a:t>three object types separate.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Cohesive classes!</a:t>
            </a:r>
          </a:p>
          <a:p>
            <a:pPr lvl="4"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Each type of object does not depend </a:t>
            </a:r>
            <a:br>
              <a:rPr lang="en-US" dirty="0"/>
            </a:br>
            <a:r>
              <a:rPr lang="en-US" dirty="0"/>
              <a:t>on how the other types are implemented.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Loosely coupled classes!</a:t>
            </a:r>
          </a:p>
          <a:p>
            <a:pPr lvl="4"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Your application is</a:t>
            </a:r>
            <a:endParaRPr lang="en-US" dirty="0">
              <a:solidFill>
                <a:srgbClr val="B23C00"/>
              </a:solidFill>
            </a:endParaRPr>
          </a:p>
          <a:p>
            <a:pPr lvl="1">
              <a:lnSpc>
                <a:spcPct val="90000"/>
              </a:lnSpc>
            </a:pPr>
            <a:r>
              <a:rPr lang="en-US" dirty="0"/>
              <a:t>easier to develop and maintain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faster to develop</a:t>
            </a:r>
          </a:p>
          <a:p>
            <a:pPr lvl="1">
              <a:lnSpc>
                <a:spcPct val="90000"/>
              </a:lnSpc>
            </a:pPr>
            <a:r>
              <a:rPr lang="en-US" dirty="0"/>
              <a:t>more </a:t>
            </a:r>
            <a:r>
              <a:rPr lang="en-US" u="sng" dirty="0"/>
              <a:t>robust</a:t>
            </a:r>
            <a:r>
              <a:rPr lang="en-US" dirty="0"/>
              <a:t> (resilient to runtime errors)</a:t>
            </a:r>
          </a:p>
        </p:txBody>
      </p:sp>
    </p:spTree>
    <p:extLst>
      <p:ext uri="{BB962C8B-B14F-4D97-AF65-F5344CB8AC3E}">
        <p14:creationId xmlns:p14="http://schemas.microsoft.com/office/powerpoint/2010/main" val="229168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48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480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480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480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4A5B8-BBA8-9744-A005-37EA9C08894B}" type="slidenum">
              <a:rPr lang="en-US"/>
              <a:pPr/>
              <a:t>6</a:t>
            </a:fld>
            <a:endParaRPr lang="en-US"/>
          </a:p>
        </p:txBody>
      </p:sp>
      <p:sp>
        <p:nvSpPr>
          <p:cNvPr id="2273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MVC Model Objects</a:t>
            </a:r>
          </a:p>
        </p:txBody>
      </p:sp>
      <p:sp>
        <p:nvSpPr>
          <p:cNvPr id="2273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8229600" cy="1950722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sz="2800" dirty="0"/>
              <a:t>Model objects represent the </a:t>
            </a:r>
            <a:r>
              <a:rPr lang="en-US" sz="2800" u="sng" dirty="0"/>
              <a:t>persistent information</a:t>
            </a:r>
            <a:r>
              <a:rPr lang="en-US" sz="2800" dirty="0"/>
              <a:t> maintained by your application.</a:t>
            </a:r>
          </a:p>
          <a:p>
            <a:pPr lvl="4">
              <a:lnSpc>
                <a:spcPct val="90000"/>
              </a:lnSpc>
            </a:pPr>
            <a:endParaRPr lang="en-US" dirty="0"/>
          </a:p>
          <a:p>
            <a:pPr>
              <a:lnSpc>
                <a:spcPct val="90000"/>
              </a:lnSpc>
            </a:pPr>
            <a:r>
              <a:rPr lang="en-US" sz="2800" dirty="0"/>
              <a:t>The information can be kept in memory,</a:t>
            </a:r>
            <a:br>
              <a:rPr lang="en-US" sz="2800" dirty="0"/>
            </a:br>
            <a:r>
              <a:rPr lang="en-US" sz="2800" dirty="0"/>
              <a:t>in files, or in a database.</a:t>
            </a:r>
          </a:p>
        </p:txBody>
      </p:sp>
      <p:pic>
        <p:nvPicPr>
          <p:cNvPr id="2" name="Picture 1" descr="Figure4">
            <a:extLst>
              <a:ext uri="{FF2B5EF4-FFF2-40B4-BE49-F238E27FC236}">
                <a16:creationId xmlns:a16="http://schemas.microsoft.com/office/drawing/2014/main" id="{BA18725D-2E34-2670-5F2E-97BCE464AC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087" y="3337561"/>
            <a:ext cx="3027825" cy="256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413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gure4">
            <a:extLst>
              <a:ext uri="{FF2B5EF4-FFF2-40B4-BE49-F238E27FC236}">
                <a16:creationId xmlns:a16="http://schemas.microsoft.com/office/drawing/2014/main" id="{713DDFA9-D61A-F3AB-6915-4F3D4BEE9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5024" y="2240293"/>
            <a:ext cx="2924280" cy="2472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BF13C4-BE19-F746-8BAB-A4BA1A7DC410}" type="slidenum">
              <a:rPr lang="en-US"/>
              <a:pPr/>
              <a:t>7</a:t>
            </a:fld>
            <a:endParaRPr lang="en-US"/>
          </a:p>
        </p:txBody>
      </p:sp>
      <p:sp>
        <p:nvSpPr>
          <p:cNvPr id="2119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MVC View Objects</a:t>
            </a:r>
          </a:p>
        </p:txBody>
      </p:sp>
      <p:sp>
        <p:nvSpPr>
          <p:cNvPr id="211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View objects represent </a:t>
            </a:r>
            <a:br>
              <a:rPr lang="en-US" dirty="0"/>
            </a:br>
            <a:r>
              <a:rPr lang="en-US" u="sng" dirty="0"/>
              <a:t>user interface components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Input components such as text fields, </a:t>
            </a:r>
            <a:br>
              <a:rPr lang="en-US" dirty="0"/>
            </a:br>
            <a:r>
              <a:rPr lang="en-US" dirty="0"/>
              <a:t>buttons, menus, checkboxes, and </a:t>
            </a:r>
            <a:br>
              <a:rPr lang="en-US" dirty="0"/>
            </a:br>
            <a:r>
              <a:rPr lang="en-US" dirty="0"/>
              <a:t>radio buttons.</a:t>
            </a:r>
          </a:p>
          <a:p>
            <a:pPr lvl="4"/>
            <a:endParaRPr lang="en-US" dirty="0"/>
          </a:p>
          <a:p>
            <a:r>
              <a:rPr lang="en-US" dirty="0"/>
              <a:t>In each use case, users interact </a:t>
            </a:r>
            <a:br>
              <a:rPr lang="en-US" dirty="0"/>
            </a:br>
            <a:r>
              <a:rPr lang="en-US" dirty="0"/>
              <a:t>with at least one view object.</a:t>
            </a:r>
          </a:p>
          <a:p>
            <a:pPr lvl="4"/>
            <a:endParaRPr lang="en-US" dirty="0"/>
          </a:p>
          <a:p>
            <a:r>
              <a:rPr lang="en-US" dirty="0"/>
              <a:t>A view object </a:t>
            </a:r>
            <a:r>
              <a:rPr lang="en-US" u="sng" dirty="0"/>
              <a:t>collects information</a:t>
            </a:r>
            <a:r>
              <a:rPr lang="en-US" dirty="0"/>
              <a:t> from users</a:t>
            </a:r>
            <a:r>
              <a:rPr lang="en-US" dirty="0">
                <a:solidFill>
                  <a:srgbClr val="B23C00"/>
                </a:solidFill>
              </a:rPr>
              <a:t> </a:t>
            </a:r>
            <a:br>
              <a:rPr lang="en-US" dirty="0">
                <a:solidFill>
                  <a:srgbClr val="B23C00"/>
                </a:solidFill>
              </a:rPr>
            </a:br>
            <a:r>
              <a:rPr lang="en-US" dirty="0"/>
              <a:t>in a form that the model and controller objects </a:t>
            </a:r>
            <a:br>
              <a:rPr lang="en-US" dirty="0"/>
            </a:br>
            <a:r>
              <a:rPr lang="en-US" dirty="0"/>
              <a:t>can use.</a:t>
            </a:r>
          </a:p>
        </p:txBody>
      </p:sp>
    </p:spTree>
    <p:extLst>
      <p:ext uri="{BB962C8B-B14F-4D97-AF65-F5344CB8AC3E}">
        <p14:creationId xmlns:p14="http://schemas.microsoft.com/office/powerpoint/2010/main" val="22516488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igure4">
            <a:extLst>
              <a:ext uri="{FF2B5EF4-FFF2-40B4-BE49-F238E27FC236}">
                <a16:creationId xmlns:a16="http://schemas.microsoft.com/office/drawing/2014/main" id="{12116FA3-B0AF-6EA3-ECC6-B91FC4768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511" y="3124181"/>
            <a:ext cx="3388307" cy="2865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3961C-FB84-C245-A13B-BE410715E4B2}" type="slidenum">
              <a:rPr lang="en-US"/>
              <a:pPr/>
              <a:t>8</a:t>
            </a:fld>
            <a:endParaRPr lang="en-US"/>
          </a:p>
        </p:txBody>
      </p:sp>
      <p:sp>
        <p:nvSpPr>
          <p:cNvPr id="212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MVC Controller Objects</a:t>
            </a:r>
          </a:p>
        </p:txBody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4511013"/>
          </a:xfrm>
        </p:spPr>
        <p:txBody>
          <a:bodyPr/>
          <a:lstStyle/>
          <a:p>
            <a:r>
              <a:rPr lang="en-US" dirty="0"/>
              <a:t>Controller objects </a:t>
            </a:r>
            <a:r>
              <a:rPr lang="en-US" u="sng" dirty="0"/>
              <a:t>coordinate</a:t>
            </a:r>
            <a:r>
              <a:rPr lang="en-US" dirty="0"/>
              <a:t> the model and view objects.</a:t>
            </a:r>
          </a:p>
          <a:p>
            <a:pPr lvl="4"/>
            <a:endParaRPr lang="en-US" dirty="0"/>
          </a:p>
          <a:p>
            <a:r>
              <a:rPr lang="en-US" dirty="0"/>
              <a:t>Often have no physical counterpart </a:t>
            </a:r>
            <a:br>
              <a:rPr lang="en-US" dirty="0"/>
            </a:br>
            <a:r>
              <a:rPr lang="en-US" dirty="0"/>
              <a:t>in the real world.</a:t>
            </a:r>
          </a:p>
          <a:p>
            <a:pPr lvl="4"/>
            <a:endParaRPr lang="en-US" dirty="0"/>
          </a:p>
          <a:p>
            <a:r>
              <a:rPr lang="en-US" u="sng" dirty="0"/>
              <a:t>Dispatches information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from the view objects </a:t>
            </a:r>
            <a:br>
              <a:rPr lang="en-US" dirty="0"/>
            </a:br>
            <a:r>
              <a:rPr lang="en-US" dirty="0"/>
              <a:t>to the model objects.</a:t>
            </a:r>
          </a:p>
          <a:p>
            <a:pPr lvl="1"/>
            <a:r>
              <a:rPr lang="en-US" dirty="0"/>
              <a:t>This is how user-entered data </a:t>
            </a:r>
            <a:br>
              <a:rPr lang="en-US" dirty="0"/>
            </a:br>
            <a:r>
              <a:rPr lang="en-US" dirty="0"/>
              <a:t>can update the model.</a:t>
            </a:r>
          </a:p>
        </p:txBody>
      </p:sp>
    </p:spTree>
    <p:extLst>
      <p:ext uri="{BB962C8B-B14F-4D97-AF65-F5344CB8AC3E}">
        <p14:creationId xmlns:p14="http://schemas.microsoft.com/office/powerpoint/2010/main" val="36383458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67BE1-4008-3C4F-80EC-7688440D3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B7598-CF18-AF4F-8A05-01DBE50564CD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813058" name="Rectangle 2">
            <a:extLst>
              <a:ext uri="{FF2B5EF4-FFF2-40B4-BE49-F238E27FC236}">
                <a16:creationId xmlns:a16="http://schemas.microsoft.com/office/drawing/2014/main" id="{4271AFD7-3F25-D245-8DB8-CC07C46EBE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Software Frameworks</a:t>
            </a:r>
          </a:p>
        </p:txBody>
      </p:sp>
      <p:sp>
        <p:nvSpPr>
          <p:cNvPr id="813059" name="Rectangle 3">
            <a:extLst>
              <a:ext uri="{FF2B5EF4-FFF2-40B4-BE49-F238E27FC236}">
                <a16:creationId xmlns:a16="http://schemas.microsoft.com/office/drawing/2014/main" id="{E3F54C2B-3DCE-4543-B645-6F3DF6448D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/>
              <a:t>A </a:t>
            </a:r>
            <a:r>
              <a:rPr lang="en-US" altLang="en-US" dirty="0">
                <a:solidFill>
                  <a:srgbClr val="B23C00"/>
                </a:solidFill>
              </a:rPr>
              <a:t>software framework</a:t>
            </a:r>
            <a:r>
              <a:rPr lang="en-US" altLang="en-US" dirty="0"/>
              <a:t> consists of a set of </a:t>
            </a:r>
            <a:r>
              <a:rPr lang="en-US" altLang="en-US" u="sng" dirty="0"/>
              <a:t>cooperating classes</a:t>
            </a:r>
            <a:r>
              <a:rPr lang="en-US" altLang="en-US" dirty="0"/>
              <a:t>.</a:t>
            </a:r>
          </a:p>
          <a:p>
            <a:pPr lvl="1"/>
            <a:r>
              <a:rPr lang="en-US" altLang="en-US" dirty="0"/>
              <a:t>These classes implement the essential mechanisms </a:t>
            </a:r>
            <a:br>
              <a:rPr lang="en-US" altLang="en-US" dirty="0"/>
            </a:br>
            <a:r>
              <a:rPr lang="en-US" altLang="en-US" dirty="0"/>
              <a:t>for a </a:t>
            </a:r>
            <a:r>
              <a:rPr lang="en-US" altLang="en-US" u="sng" dirty="0"/>
              <a:t>particular problem domain</a:t>
            </a:r>
            <a:r>
              <a:rPr lang="en-US" altLang="en-US" dirty="0"/>
              <a:t>.</a:t>
            </a:r>
          </a:p>
          <a:p>
            <a:pPr lvl="1"/>
            <a:r>
              <a:rPr lang="en-US" altLang="en-US" dirty="0"/>
              <a:t>Example: </a:t>
            </a:r>
            <a:r>
              <a:rPr lang="en-US" altLang="en-US" dirty="0">
                <a:solidFill>
                  <a:srgbClr val="C00000"/>
                </a:solidFill>
              </a:rPr>
              <a:t>Qt 6</a:t>
            </a:r>
            <a:r>
              <a:rPr lang="en-US" altLang="en-US" dirty="0"/>
              <a:t> is a C++ software framework </a:t>
            </a:r>
            <a:br>
              <a:rPr lang="en-US" altLang="en-US" dirty="0"/>
            </a:br>
            <a:r>
              <a:rPr lang="en-US" altLang="en-US" dirty="0"/>
              <a:t>for multi-platform GUI programming.</a:t>
            </a:r>
          </a:p>
          <a:p>
            <a:pPr lvl="4"/>
            <a:endParaRPr lang="en-US" altLang="en-US" dirty="0"/>
          </a:p>
          <a:p>
            <a:r>
              <a:rPr lang="en-US" altLang="en-US" dirty="0"/>
              <a:t>A framework </a:t>
            </a:r>
            <a:r>
              <a:rPr lang="en-US" altLang="en-US" u="sng" dirty="0"/>
              <a:t>imposes a structure</a:t>
            </a:r>
            <a:r>
              <a:rPr lang="en-US" altLang="en-US" dirty="0"/>
              <a:t> on the </a:t>
            </a:r>
            <a:br>
              <a:rPr lang="en-US" altLang="en-US" dirty="0"/>
            </a:br>
            <a:r>
              <a:rPr lang="en-US" altLang="en-US" dirty="0"/>
              <a:t>design and development of applications.</a:t>
            </a:r>
          </a:p>
          <a:p>
            <a:pPr lvl="1"/>
            <a:r>
              <a:rPr lang="en-US" altLang="en-US" dirty="0"/>
              <a:t>It has classes and API that implement the structure.</a:t>
            </a:r>
          </a:p>
          <a:p>
            <a:pPr lvl="1"/>
            <a:r>
              <a:rPr lang="en-US" altLang="en-US" dirty="0"/>
              <a:t>It is more than simply a library.</a:t>
            </a:r>
          </a:p>
        </p:txBody>
      </p:sp>
    </p:spTree>
    <p:extLst>
      <p:ext uri="{BB962C8B-B14F-4D97-AF65-F5344CB8AC3E}">
        <p14:creationId xmlns:p14="http://schemas.microsoft.com/office/powerpoint/2010/main" val="788302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30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130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1305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Quadrant">
  <a:themeElements>
    <a:clrScheme name="Quadrant 2">
      <a:dk1>
        <a:srgbClr val="000000"/>
      </a:dk1>
      <a:lt1>
        <a:srgbClr val="FFFFFF"/>
      </a:lt1>
      <a:dk2>
        <a:srgbClr val="420000"/>
      </a:dk2>
      <a:lt2>
        <a:srgbClr val="660000"/>
      </a:lt2>
      <a:accent1>
        <a:srgbClr val="CCCC00"/>
      </a:accent1>
      <a:accent2>
        <a:srgbClr val="999966"/>
      </a:accent2>
      <a:accent3>
        <a:srgbClr val="FFFFFF"/>
      </a:accent3>
      <a:accent4>
        <a:srgbClr val="000000"/>
      </a:accent4>
      <a:accent5>
        <a:srgbClr val="E2E2AA"/>
      </a:accent5>
      <a:accent6>
        <a:srgbClr val="8A8A5C"/>
      </a:accent6>
      <a:hlink>
        <a:srgbClr val="996633"/>
      </a:hlink>
      <a:folHlink>
        <a:srgbClr val="993300"/>
      </a:folHlink>
    </a:clrScheme>
    <a:fontScheme name="Quadran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x-none" sz="16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Quadrant 1">
        <a:dk1>
          <a:srgbClr val="5C5674"/>
        </a:dk1>
        <a:lt1>
          <a:srgbClr val="FFFFFF"/>
        </a:lt1>
        <a:dk2>
          <a:srgbClr val="85986A"/>
        </a:dk2>
        <a:lt2>
          <a:srgbClr val="FFFFFF"/>
        </a:lt2>
        <a:accent1>
          <a:srgbClr val="666633"/>
        </a:accent1>
        <a:accent2>
          <a:srgbClr val="ADC5B8"/>
        </a:accent2>
        <a:accent3>
          <a:srgbClr val="C2CAB9"/>
        </a:accent3>
        <a:accent4>
          <a:srgbClr val="DADADA"/>
        </a:accent4>
        <a:accent5>
          <a:srgbClr val="B8B8AD"/>
        </a:accent5>
        <a:accent6>
          <a:srgbClr val="9CB2A6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2">
        <a:dk1>
          <a:srgbClr val="000000"/>
        </a:dk1>
        <a:lt1>
          <a:srgbClr val="FFFFFF"/>
        </a:lt1>
        <a:dk2>
          <a:srgbClr val="420000"/>
        </a:dk2>
        <a:lt2>
          <a:srgbClr val="660000"/>
        </a:lt2>
        <a:accent1>
          <a:srgbClr val="CCCC00"/>
        </a:accent1>
        <a:accent2>
          <a:srgbClr val="999966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8A8A5C"/>
        </a:accent6>
        <a:hlink>
          <a:srgbClr val="996633"/>
        </a:hlink>
        <a:folHlink>
          <a:srgbClr val="99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3">
        <a:dk1>
          <a:srgbClr val="618052"/>
        </a:dk1>
        <a:lt1>
          <a:srgbClr val="FFFFE3"/>
        </a:lt1>
        <a:dk2>
          <a:srgbClr val="162E36"/>
        </a:dk2>
        <a:lt2>
          <a:srgbClr val="FFFFFF"/>
        </a:lt2>
        <a:accent1>
          <a:srgbClr val="336699"/>
        </a:accent1>
        <a:accent2>
          <a:srgbClr val="69888B"/>
        </a:accent2>
        <a:accent3>
          <a:srgbClr val="ABADAE"/>
        </a:accent3>
        <a:accent4>
          <a:srgbClr val="DADAC2"/>
        </a:accent4>
        <a:accent5>
          <a:srgbClr val="ADB8CA"/>
        </a:accent5>
        <a:accent6>
          <a:srgbClr val="5E7B7D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4">
        <a:dk1>
          <a:srgbClr val="000000"/>
        </a:dk1>
        <a:lt1>
          <a:srgbClr val="FFFFFF"/>
        </a:lt1>
        <a:dk2>
          <a:srgbClr val="000000"/>
        </a:dk2>
        <a:lt2>
          <a:srgbClr val="CC0000"/>
        </a:lt2>
        <a:accent1>
          <a:srgbClr val="FFCC00"/>
        </a:accent1>
        <a:accent2>
          <a:srgbClr val="3366CC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2D5CB9"/>
        </a:accent6>
        <a:hlink>
          <a:srgbClr val="666699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5">
        <a:dk1>
          <a:srgbClr val="666699"/>
        </a:dk1>
        <a:lt1>
          <a:srgbClr val="FFFFFF"/>
        </a:lt1>
        <a:dk2>
          <a:srgbClr val="000033"/>
        </a:dk2>
        <a:lt2>
          <a:srgbClr val="FFFFFF"/>
        </a:lt2>
        <a:accent1>
          <a:srgbClr val="9966FF"/>
        </a:accent1>
        <a:accent2>
          <a:srgbClr val="CCCCFF"/>
        </a:accent2>
        <a:accent3>
          <a:srgbClr val="AAAAAD"/>
        </a:accent3>
        <a:accent4>
          <a:srgbClr val="DADADA"/>
        </a:accent4>
        <a:accent5>
          <a:srgbClr val="CAB8FF"/>
        </a:accent5>
        <a:accent6>
          <a:srgbClr val="B9B9E7"/>
        </a:accent6>
        <a:hlink>
          <a:srgbClr val="CCCC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6">
        <a:dk1>
          <a:srgbClr val="000000"/>
        </a:dk1>
        <a:lt1>
          <a:srgbClr val="FFFFFF"/>
        </a:lt1>
        <a:dk2>
          <a:srgbClr val="000000"/>
        </a:dk2>
        <a:lt2>
          <a:srgbClr val="669966"/>
        </a:lt2>
        <a:accent1>
          <a:srgbClr val="CCCC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E2E2FF"/>
        </a:accent5>
        <a:accent6>
          <a:srgbClr val="8A8AB9"/>
        </a:accent6>
        <a:hlink>
          <a:srgbClr val="000066"/>
        </a:hlink>
        <a:folHlink>
          <a:srgbClr val="3333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7">
        <a:dk1>
          <a:srgbClr val="0099CC"/>
        </a:dk1>
        <a:lt1>
          <a:srgbClr val="FFFFFF"/>
        </a:lt1>
        <a:dk2>
          <a:srgbClr val="000099"/>
        </a:dk2>
        <a:lt2>
          <a:srgbClr val="FFFFFF"/>
        </a:lt2>
        <a:accent1>
          <a:srgbClr val="0099CC"/>
        </a:accent1>
        <a:accent2>
          <a:srgbClr val="6600FF"/>
        </a:accent2>
        <a:accent3>
          <a:srgbClr val="AAAACA"/>
        </a:accent3>
        <a:accent4>
          <a:srgbClr val="DADADA"/>
        </a:accent4>
        <a:accent5>
          <a:srgbClr val="AACAE2"/>
        </a:accent5>
        <a:accent6>
          <a:srgbClr val="5C00E7"/>
        </a:accent6>
        <a:hlink>
          <a:srgbClr val="FFCC00"/>
        </a:hlink>
        <a:folHlink>
          <a:srgbClr val="00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Quadrant 8">
        <a:dk1>
          <a:srgbClr val="000033"/>
        </a:dk1>
        <a:lt1>
          <a:srgbClr val="FFFFFF"/>
        </a:lt1>
        <a:dk2>
          <a:srgbClr val="003366"/>
        </a:dk2>
        <a:lt2>
          <a:srgbClr val="275C6D"/>
        </a:lt2>
        <a:accent1>
          <a:srgbClr val="A7D2DF"/>
        </a:accent1>
        <a:accent2>
          <a:srgbClr val="108DA6"/>
        </a:accent2>
        <a:accent3>
          <a:srgbClr val="FFFFFF"/>
        </a:accent3>
        <a:accent4>
          <a:srgbClr val="00002A"/>
        </a:accent4>
        <a:accent5>
          <a:srgbClr val="D0E5EC"/>
        </a:accent5>
        <a:accent6>
          <a:srgbClr val="0D7F96"/>
        </a:accent6>
        <a:hlink>
          <a:srgbClr val="666699"/>
        </a:hlink>
        <a:folHlink>
          <a:srgbClr val="99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Quadrant 9">
        <a:dk1>
          <a:srgbClr val="CC3300"/>
        </a:dk1>
        <a:lt1>
          <a:srgbClr val="FFFFFF"/>
        </a:lt1>
        <a:dk2>
          <a:srgbClr val="000000"/>
        </a:dk2>
        <a:lt2>
          <a:srgbClr val="FFFFCC"/>
        </a:lt2>
        <a:accent1>
          <a:srgbClr val="FF9900"/>
        </a:accent1>
        <a:accent2>
          <a:srgbClr val="993300"/>
        </a:accent2>
        <a:accent3>
          <a:srgbClr val="AAAAAA"/>
        </a:accent3>
        <a:accent4>
          <a:srgbClr val="DADADA"/>
        </a:accent4>
        <a:accent5>
          <a:srgbClr val="FFCAAA"/>
        </a:accent5>
        <a:accent6>
          <a:srgbClr val="8A2D00"/>
        </a:accent6>
        <a:hlink>
          <a:srgbClr val="CEC5A2"/>
        </a:hlink>
        <a:folHlink>
          <a:srgbClr val="DDDDDD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Quadrant</Template>
  <TotalTime>51841</TotalTime>
  <Words>656</Words>
  <Application>Microsoft Macintosh PowerPoint</Application>
  <PresentationFormat>On-screen Show (4:3)</PresentationFormat>
  <Paragraphs>111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Times New Roman</vt:lpstr>
      <vt:lpstr>Wingdings</vt:lpstr>
      <vt:lpstr>Quadrant</vt:lpstr>
      <vt:lpstr>CMPE 202 Software Systems Engineering March 11 Class Meeting</vt:lpstr>
      <vt:lpstr>Today</vt:lpstr>
      <vt:lpstr>Unofficial Field Trip</vt:lpstr>
      <vt:lpstr>Model-View-Controller Architecture (MVC)</vt:lpstr>
      <vt:lpstr>MVC Implementation: Loose Coupling</vt:lpstr>
      <vt:lpstr>MVC Model Objects</vt:lpstr>
      <vt:lpstr>MVC View Objects</vt:lpstr>
      <vt:lpstr>MVC Controller Objects</vt:lpstr>
      <vt:lpstr>Software Frameworks</vt:lpstr>
      <vt:lpstr>Software Frameworks, cont’d</vt:lpstr>
      <vt:lpstr>Demo Qt 6 Widgets Application</vt:lpstr>
      <vt:lpstr>Free Qt 6 for Education</vt:lpstr>
      <vt:lpstr>Install Qt 6</vt:lpstr>
      <vt:lpstr>Install Qt 6, cont’d</vt:lpstr>
      <vt:lpstr>Qt Creator</vt:lpstr>
      <vt:lpstr>Assignment #5</vt:lpstr>
    </vt:vector>
  </TitlesOfParts>
  <Company>Apropos Logic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 151: Object-Oriented Design</dc:title>
  <dc:creator>Ronald Mak</dc:creator>
  <cp:lastModifiedBy>Ronald Mak</cp:lastModifiedBy>
  <cp:revision>668</cp:revision>
  <dcterms:created xsi:type="dcterms:W3CDTF">2008-01-12T03:52:55Z</dcterms:created>
  <dcterms:modified xsi:type="dcterms:W3CDTF">2026-03-11T23:26:35Z</dcterms:modified>
</cp:coreProperties>
</file>