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84"/>
  </p:notesMasterIdLst>
  <p:handoutMasterIdLst>
    <p:handoutMasterId r:id="rId85"/>
  </p:handoutMasterIdLst>
  <p:sldIdLst>
    <p:sldId id="256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89" r:id="rId11"/>
    <p:sldId id="390" r:id="rId12"/>
    <p:sldId id="510" r:id="rId13"/>
    <p:sldId id="511" r:id="rId14"/>
    <p:sldId id="512" r:id="rId15"/>
    <p:sldId id="513" r:id="rId16"/>
    <p:sldId id="514" r:id="rId17"/>
    <p:sldId id="515" r:id="rId18"/>
    <p:sldId id="533" r:id="rId19"/>
    <p:sldId id="502" r:id="rId20"/>
    <p:sldId id="391" r:id="rId21"/>
    <p:sldId id="392" r:id="rId22"/>
    <p:sldId id="393" r:id="rId23"/>
    <p:sldId id="484" r:id="rId24"/>
    <p:sldId id="396" r:id="rId25"/>
    <p:sldId id="397" r:id="rId26"/>
    <p:sldId id="394" r:id="rId27"/>
    <p:sldId id="506" r:id="rId28"/>
    <p:sldId id="507" r:id="rId29"/>
    <p:sldId id="516" r:id="rId30"/>
    <p:sldId id="517" r:id="rId31"/>
    <p:sldId id="283" r:id="rId32"/>
    <p:sldId id="518" r:id="rId33"/>
    <p:sldId id="519" r:id="rId34"/>
    <p:sldId id="520" r:id="rId35"/>
    <p:sldId id="521" r:id="rId36"/>
    <p:sldId id="522" r:id="rId37"/>
    <p:sldId id="523" r:id="rId38"/>
    <p:sldId id="524" r:id="rId39"/>
    <p:sldId id="525" r:id="rId40"/>
    <p:sldId id="526" r:id="rId41"/>
    <p:sldId id="527" r:id="rId42"/>
    <p:sldId id="528" r:id="rId43"/>
    <p:sldId id="529" r:id="rId44"/>
    <p:sldId id="530" r:id="rId45"/>
    <p:sldId id="531" r:id="rId46"/>
    <p:sldId id="534" r:id="rId47"/>
    <p:sldId id="319" r:id="rId48"/>
    <p:sldId id="326" r:id="rId49"/>
    <p:sldId id="320" r:id="rId50"/>
    <p:sldId id="321" r:id="rId51"/>
    <p:sldId id="322" r:id="rId52"/>
    <p:sldId id="325" r:id="rId53"/>
    <p:sldId id="323" r:id="rId54"/>
    <p:sldId id="532" r:id="rId55"/>
    <p:sldId id="327" r:id="rId56"/>
    <p:sldId id="548" r:id="rId57"/>
    <p:sldId id="547" r:id="rId58"/>
    <p:sldId id="549" r:id="rId59"/>
    <p:sldId id="550" r:id="rId60"/>
    <p:sldId id="551" r:id="rId61"/>
    <p:sldId id="552" r:id="rId62"/>
    <p:sldId id="553" r:id="rId63"/>
    <p:sldId id="554" r:id="rId64"/>
    <p:sldId id="555" r:id="rId65"/>
    <p:sldId id="318" r:id="rId66"/>
    <p:sldId id="556" r:id="rId67"/>
    <p:sldId id="292" r:id="rId68"/>
    <p:sldId id="294" r:id="rId69"/>
    <p:sldId id="293" r:id="rId70"/>
    <p:sldId id="295" r:id="rId71"/>
    <p:sldId id="296" r:id="rId72"/>
    <p:sldId id="297" r:id="rId73"/>
    <p:sldId id="298" r:id="rId74"/>
    <p:sldId id="299" r:id="rId75"/>
    <p:sldId id="300" r:id="rId76"/>
    <p:sldId id="304" r:id="rId77"/>
    <p:sldId id="301" r:id="rId78"/>
    <p:sldId id="302" r:id="rId79"/>
    <p:sldId id="303" r:id="rId80"/>
    <p:sldId id="504" r:id="rId81"/>
    <p:sldId id="509" r:id="rId82"/>
    <p:sldId id="305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E1F5FF"/>
    <a:srgbClr val="C6DEFF"/>
    <a:srgbClr val="008F00"/>
    <a:srgbClr val="B23C00"/>
    <a:srgbClr val="0033CC"/>
    <a:srgbClr val="66CCFF"/>
    <a:srgbClr val="A12A03"/>
    <a:srgbClr val="A4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09" autoAdjust="0"/>
    <p:restoredTop sz="95694" autoAdjust="0"/>
  </p:normalViewPr>
  <p:slideViewPr>
    <p:cSldViewPr>
      <p:cViewPr varScale="1">
        <p:scale>
          <a:sx n="239" d="100"/>
          <a:sy n="239" d="100"/>
        </p:scale>
        <p:origin x="168" y="200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8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Fall 2020: November 24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524426" y="6263609"/>
            <a:ext cx="3143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CMPE 180A: </a:t>
            </a:r>
            <a:r>
              <a:rPr lang="en-US" sz="1000" baseline="0" dirty="0"/>
              <a:t>Data Structures and Algorithms in C++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buttutorials.com/wbut-tutorials-multithreading.php" TargetMode="Externa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hyperlink" Target="http://cse.csusb.edu/tongyu/courses/cs460/notes/interprocess.ph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CMPE 180A</a:t>
            </a:r>
            <a:br>
              <a:rPr lang="en-US" sz="3200" dirty="0"/>
            </a:br>
            <a:r>
              <a:rPr lang="en-US" dirty="0"/>
              <a:t>Data Structures and Algorithms in C++</a:t>
            </a:r>
            <a:br>
              <a:rPr lang="en-US" sz="3600" dirty="0"/>
            </a:br>
            <a:r>
              <a:rPr lang="en-US" sz="2400" dirty="0"/>
              <a:t>November 24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2020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17271-8E04-D042-AF5E-8E8D949E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3B80F-265D-EC43-BF44-EF173848B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Multithreading is a way for an </a:t>
            </a:r>
            <a:br>
              <a:rPr lang="en-US" dirty="0"/>
            </a:br>
            <a:r>
              <a:rPr lang="en-US" u="sng" dirty="0"/>
              <a:t>executing program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(called a </a:t>
            </a:r>
            <a:r>
              <a:rPr lang="en-US" dirty="0">
                <a:solidFill>
                  <a:srgbClr val="B23C00"/>
                </a:solidFill>
              </a:rPr>
              <a:t>process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to have multiple simultaneous </a:t>
            </a:r>
            <a:r>
              <a:rPr lang="en-US" u="sng" dirty="0"/>
              <a:t>execution paths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(called </a:t>
            </a:r>
            <a:r>
              <a:rPr lang="en-US" dirty="0">
                <a:solidFill>
                  <a:srgbClr val="B23C00"/>
                </a:solidFill>
              </a:rPr>
              <a:t>threads</a:t>
            </a:r>
            <a:r>
              <a:rPr lang="en-US" dirty="0"/>
              <a:t>).</a:t>
            </a:r>
          </a:p>
          <a:p>
            <a:pPr lvl="4"/>
            <a:endParaRPr lang="en-US" dirty="0"/>
          </a:p>
          <a:p>
            <a:r>
              <a:rPr lang="en-US" dirty="0"/>
              <a:t>Because the threads all run within one process, they have </a:t>
            </a:r>
            <a:r>
              <a:rPr lang="en-US" u="sng" dirty="0"/>
              <a:t>shared resources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such as memory.</a:t>
            </a:r>
          </a:p>
          <a:p>
            <a:pPr lvl="4"/>
            <a:endParaRPr lang="en-US" dirty="0"/>
          </a:p>
          <a:p>
            <a:r>
              <a:rPr lang="en-US" dirty="0"/>
              <a:t>Multithreading allows a program to distribute work among multiple CPUs (cores) to be done </a:t>
            </a:r>
            <a:r>
              <a:rPr lang="en-US" dirty="0">
                <a:solidFill>
                  <a:srgbClr val="B23C00"/>
                </a:solidFill>
              </a:rPr>
              <a:t>concurrently</a:t>
            </a:r>
            <a:r>
              <a:rPr lang="en-US" dirty="0"/>
              <a:t> or </a:t>
            </a:r>
            <a:r>
              <a:rPr lang="en-US" dirty="0">
                <a:solidFill>
                  <a:srgbClr val="B23C00"/>
                </a:solidFill>
              </a:rPr>
              <a:t>in parallel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Most computers today are multicore.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23E2B-D47F-F142-9C70-6BF713A14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3E28-DF26-1E4D-8DA6-54D04EE1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Programming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378C9-F707-874A-A172-A14958F6D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programmer who only knows how to do single-threaded programming may already</a:t>
            </a:r>
            <a:br>
              <a:rPr lang="en-US" dirty="0"/>
            </a:br>
            <a:r>
              <a:rPr lang="en-US" dirty="0"/>
              <a:t>be obsolete.</a:t>
            </a:r>
          </a:p>
          <a:p>
            <a:pPr lvl="4"/>
            <a:endParaRPr lang="en-US" dirty="0"/>
          </a:p>
          <a:p>
            <a:r>
              <a:rPr lang="en-US" dirty="0"/>
              <a:t>However, multithreaded programming </a:t>
            </a:r>
            <a:br>
              <a:rPr lang="en-US" dirty="0"/>
            </a:br>
            <a:r>
              <a:rPr lang="en-US" dirty="0"/>
              <a:t>is still hard to do correctly.</a:t>
            </a:r>
          </a:p>
          <a:p>
            <a:pPr lvl="4"/>
            <a:endParaRPr lang="en-US" dirty="0"/>
          </a:p>
          <a:p>
            <a:r>
              <a:rPr lang="en-US" dirty="0"/>
              <a:t>Few programming languages have built-in support for multithreaded programming.</a:t>
            </a:r>
          </a:p>
          <a:p>
            <a:pPr lvl="1"/>
            <a:r>
              <a:rPr lang="en-US" dirty="0"/>
              <a:t>C++ 2011 has a </a:t>
            </a:r>
            <a:r>
              <a:rPr lang="en-US" u="sng" dirty="0"/>
              <a:t>multithreading library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46171-D689-5247-B4DB-65C49897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41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DC293-F182-684F-A898-EB99A8B0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Recursive Fibonacci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AE4B7-D8AA-DD48-BB9C-5FEE2D774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</a:t>
            </a:r>
            <a:r>
              <a:rPr lang="en-US" u="sng" dirty="0"/>
              <a:t>very bad idea</a:t>
            </a:r>
            <a:r>
              <a:rPr lang="en-US" dirty="0"/>
              <a:t> to calculate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/>
              <a:t> Fibonacci number using its </a:t>
            </a:r>
            <a:r>
              <a:rPr lang="en-US" u="sng" dirty="0"/>
              <a:t>recursive definition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As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 increases, the amount of time to execute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  <a:r>
              <a:rPr lang="en-US" dirty="0"/>
              <a:t> grows exponentially!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DCE12-1F71-2249-B427-E76467D3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5CB45B-4565-264E-9FC5-F61B2482BCF8}"/>
              </a:ext>
            </a:extLst>
          </p:cNvPr>
          <p:cNvSpPr txBox="1"/>
          <p:nvPr/>
        </p:nvSpPr>
        <p:spPr>
          <a:xfrm>
            <a:off x="3353557" y="2331732"/>
            <a:ext cx="243688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56A20-5AB8-AF4C-8058-E78CDD59A310}"/>
              </a:ext>
            </a:extLst>
          </p:cNvPr>
          <p:cNvSpPr txBox="1"/>
          <p:nvPr/>
        </p:nvSpPr>
        <p:spPr>
          <a:xfrm>
            <a:off x="1085308" y="3510606"/>
            <a:ext cx="697338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n)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                                                    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(n &lt;= 1) return n;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       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(n-2) +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(n-1);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08919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740CE-A281-2A4B-8845-703D7A69D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Single-Threaded Recursive Fibonacci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4FE8F-470F-3745-A05F-07FA66D2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44999-3A93-924D-8A38-013CE68671AE}"/>
              </a:ext>
            </a:extLst>
          </p:cNvPr>
          <p:cNvSpPr txBox="1"/>
          <p:nvPr/>
        </p:nvSpPr>
        <p:spPr>
          <a:xfrm>
            <a:off x="406212" y="1180239"/>
            <a:ext cx="7622600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N1 = 46;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N2 = 45;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"Calculating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 &lt;&lt; N1 &lt;&lt; ") ... "; 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cout.flush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auto   start1   =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steady_clock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::now();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long   result1  =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(N1);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auto   end1     =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steady_clock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::now();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double elapsed1 =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duration_cast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&lt;milliseconds&gt;(end1 - start1).count();</a:t>
            </a:r>
          </a:p>
          <a:p>
            <a:endParaRPr lang="en-US" sz="1200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result1 &lt;&lt;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"Elapsed time = " &lt;&lt; elapsed1/1000  &lt;&lt; " seconds" &lt;&lt; </a:t>
            </a:r>
            <a:r>
              <a:rPr lang="en-US" sz="12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2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"Calculating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 &lt;&lt; N2 &lt;&lt; ") ... ";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cout.flush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auto   start2   =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steady_clock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::now();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long   result2  =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(N2);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auto   end2     =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steady_clock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::now();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double elapsed2 =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duration_cast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&lt;milliseconds&gt;(end2 - start2).count();</a:t>
            </a:r>
            <a:b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result2 &lt;&lt;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"Elapsed time = " &lt;&lt; elapsed2/1000 &lt;&lt; " seconds" &lt;&lt;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double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total_elapsed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duration_cast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&lt;milliseconds&gt;(end2 - start1).count();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"Total elapsed time = " &lt;&lt;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total_elapsed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/1000 &lt;&lt; " seconds" &lt;&lt;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7A091A-1481-9442-BAB5-A87A36E0C580}"/>
              </a:ext>
            </a:extLst>
          </p:cNvPr>
          <p:cNvSpPr txBox="1"/>
          <p:nvPr/>
        </p:nvSpPr>
        <p:spPr>
          <a:xfrm>
            <a:off x="6583658" y="1261666"/>
            <a:ext cx="168635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FibonacciST.cpp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4490-9D5C-1E4E-ADD7-05BF808D8C12}"/>
              </a:ext>
            </a:extLst>
          </p:cNvPr>
          <p:cNvSpPr txBox="1"/>
          <p:nvPr/>
        </p:nvSpPr>
        <p:spPr>
          <a:xfrm>
            <a:off x="7510080" y="2514610"/>
            <a:ext cx="103746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Calculate</a:t>
            </a:r>
          </a:p>
          <a:p>
            <a:pPr algn="ctr"/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55E905-CCE6-1A44-B13A-BF987178F0CB}"/>
              </a:ext>
            </a:extLst>
          </p:cNvPr>
          <p:cNvSpPr txBox="1"/>
          <p:nvPr/>
        </p:nvSpPr>
        <p:spPr>
          <a:xfrm>
            <a:off x="7510080" y="4348727"/>
            <a:ext cx="103746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Calculate</a:t>
            </a:r>
          </a:p>
          <a:p>
            <a:pPr algn="ctr"/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85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578D-7C8A-FC49-8F3D-2B82741D1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388" cy="655637"/>
          </a:xfrm>
        </p:spPr>
        <p:txBody>
          <a:bodyPr/>
          <a:lstStyle/>
          <a:p>
            <a:r>
              <a:rPr lang="en-US" dirty="0"/>
              <a:t>Single-Threaded Recursive Fibonacci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2015C-A34C-B448-9F58-6243DAC4C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3359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single-threaded</a:t>
            </a:r>
            <a:r>
              <a:rPr lang="en-US" dirty="0"/>
              <a:t> program first calculates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US" dirty="0"/>
              <a:t> and then it calculates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Therefore, it has two separate timings which are added to give the total elapsed time: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FA525-CD8C-CB42-A5BD-FEE201E2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56BCE-E6FF-CF4D-904B-22DD67AD4756}"/>
              </a:ext>
            </a:extLst>
          </p:cNvPr>
          <p:cNvSpPr txBox="1"/>
          <p:nvPr/>
        </p:nvSpPr>
        <p:spPr>
          <a:xfrm>
            <a:off x="2011042" y="3520439"/>
            <a:ext cx="5121915" cy="1815882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(46) ... 1836311903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Elapsed time = 10.168 seconds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(45) ... 1134903170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Elapsed time = 6.306 seconds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Total elapsed time = 16.475 seconds</a:t>
            </a:r>
          </a:p>
        </p:txBody>
      </p:sp>
    </p:spTree>
    <p:extLst>
      <p:ext uri="{BB962C8B-B14F-4D97-AF65-F5344CB8AC3E}">
        <p14:creationId xmlns:p14="http://schemas.microsoft.com/office/powerpoint/2010/main" val="1627100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3E35-136F-C447-8BB2-34FA3CEEB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Recursive Fibonacci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336C2-000B-C345-BB22-2D0775FC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47573-F201-264D-84E7-5C8307EBC869}"/>
              </a:ext>
            </a:extLst>
          </p:cNvPr>
          <p:cNvSpPr txBox="1"/>
          <p:nvPr/>
        </p:nvSpPr>
        <p:spPr>
          <a:xfrm>
            <a:off x="3033758" y="1508781"/>
            <a:ext cx="414248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Record the start and end times of a calculation as a 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</a:t>
            </a:r>
            <a:r>
              <a:rPr lang="en-US" sz="12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B744D-2E30-5246-9391-57DF34867DEC}"/>
              </a:ext>
            </a:extLst>
          </p:cNvPr>
          <p:cNvSpPr txBox="1"/>
          <p:nvPr/>
        </p:nvSpPr>
        <p:spPr>
          <a:xfrm>
            <a:off x="398756" y="1165335"/>
            <a:ext cx="7151317" cy="567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&lt;utility&gt;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&lt;future&gt;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&lt;chrono&gt;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 pair&lt;</a:t>
            </a:r>
            <a:r>
              <a:rPr lang="en-US" sz="11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steady_clock</a:t>
            </a:r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1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time_point</a:t>
            </a:r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steady_clock</a:t>
            </a:r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1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time_point</a:t>
            </a:r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Timings;</a:t>
            </a:r>
            <a:b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N1 = 46;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N2 = 45;</a:t>
            </a:r>
          </a:p>
          <a:p>
            <a:endParaRPr lang="en-US" sz="11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1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first future result.</a:t>
            </a:r>
          </a:p>
          <a:p>
            <a:r>
              <a:rPr lang="en-US" sz="11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1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1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"Starting thread to calculate </a:t>
            </a:r>
            <a:r>
              <a:rPr lang="en-US" sz="11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1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 &lt;&lt; N1 &lt;&lt; ")" &lt;&lt; </a:t>
            </a:r>
            <a:r>
              <a:rPr lang="en-US" sz="11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1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auto times1 = async(launch::async, </a:t>
            </a:r>
            <a:r>
              <a:rPr lang="en-US" sz="11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fibonacci_thread</a:t>
            </a:r>
            <a:r>
              <a:rPr lang="en-US" sz="11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N1);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second future result.</a:t>
            </a:r>
          </a:p>
          <a:p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"Starting thread to calculate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 &lt;&lt; N2 &lt;&lt; ")" &lt;&lt;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auto times2 = async(launch::async,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fibonacci_thread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N2);</a:t>
            </a:r>
            <a:b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Timings result1 = times1.get();</a:t>
            </a:r>
          </a:p>
          <a:p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Timings result2 = times2.get();</a:t>
            </a:r>
            <a:b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auto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first_start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(result1.first &lt; result2.first) ? result1.first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: result2.first;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auto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last_end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(result1.second &gt; result2.second) ? result1.second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: result2.second;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double elapsed =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duration_cast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&lt;milliseconds&gt;(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last_end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first_start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).count();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"Total elapsed time = " &lt;&lt; elapsed/1000 &lt;&lt; " seconds" &lt;&lt;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7C412-448F-B540-ACA3-92B77D85F33F}"/>
              </a:ext>
            </a:extLst>
          </p:cNvPr>
          <p:cNvSpPr txBox="1"/>
          <p:nvPr/>
        </p:nvSpPr>
        <p:spPr>
          <a:xfrm>
            <a:off x="6125127" y="1250152"/>
            <a:ext cx="172162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FibonacciMT.cpp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93D5C-805D-AA4A-9776-BB0D93E83602}"/>
              </a:ext>
            </a:extLst>
          </p:cNvPr>
          <p:cNvSpPr txBox="1"/>
          <p:nvPr/>
        </p:nvSpPr>
        <p:spPr>
          <a:xfrm>
            <a:off x="6985437" y="3352032"/>
            <a:ext cx="1705915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33CC"/>
                </a:solidFill>
              </a:rPr>
              <a:t>Thread to calculate</a:t>
            </a:r>
          </a:p>
          <a:p>
            <a:pPr algn="ctr"/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B40576-CDAE-6448-A015-6EB1FBA513D7}"/>
              </a:ext>
            </a:extLst>
          </p:cNvPr>
          <p:cNvSpPr txBox="1"/>
          <p:nvPr/>
        </p:nvSpPr>
        <p:spPr>
          <a:xfrm>
            <a:off x="6993794" y="4096898"/>
            <a:ext cx="1705915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Thread to calculate</a:t>
            </a:r>
          </a:p>
          <a:p>
            <a:pPr algn="ctr"/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EEFD6-D5F7-5444-8682-1986F4782C5A}"/>
              </a:ext>
            </a:extLst>
          </p:cNvPr>
          <p:cNvSpPr txBox="1"/>
          <p:nvPr/>
        </p:nvSpPr>
        <p:spPr>
          <a:xfrm>
            <a:off x="3566171" y="4617707"/>
            <a:ext cx="14411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Wait for threads</a:t>
            </a:r>
          </a:p>
          <a:p>
            <a:r>
              <a:rPr lang="en-US" sz="1400" dirty="0">
                <a:solidFill>
                  <a:srgbClr val="0033CC"/>
                </a:solidFill>
              </a:rPr>
              <a:t>to complete.</a:t>
            </a:r>
          </a:p>
        </p:txBody>
      </p:sp>
    </p:spTree>
    <p:extLst>
      <p:ext uri="{BB962C8B-B14F-4D97-AF65-F5344CB8AC3E}">
        <p14:creationId xmlns:p14="http://schemas.microsoft.com/office/powerpoint/2010/main" val="45832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53CB-F6CD-CA49-916E-29BFC3A69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Recursive Fibonacci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A6906-7B86-1843-B2E8-11B901C7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32A518-B53B-E049-8696-798413367890}"/>
              </a:ext>
            </a:extLst>
          </p:cNvPr>
          <p:cNvSpPr txBox="1"/>
          <p:nvPr/>
        </p:nvSpPr>
        <p:spPr>
          <a:xfrm>
            <a:off x="666924" y="1325903"/>
            <a:ext cx="7810151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Timings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fibonacci_thread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n)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Timings result;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auto   start  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steady_clock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::now();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long   value  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auto   end    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steady_clock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::now();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double elapsed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duration_cast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&lt;milliseconds&gt;(end - start).count();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 &lt;&lt; n &lt;&lt; ") = " &lt;&lt; value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"Calculation time = " &lt;&lt; elapsed/1000 &lt;&lt; " seconds"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result.first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= start;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result.second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end;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return result;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D88FE-1802-E74A-8809-F38F41DB5E45}"/>
              </a:ext>
            </a:extLst>
          </p:cNvPr>
          <p:cNvSpPr txBox="1"/>
          <p:nvPr/>
        </p:nvSpPr>
        <p:spPr>
          <a:xfrm>
            <a:off x="3291854" y="4408712"/>
            <a:ext cx="4695516" cy="2246769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Starting thread to calculate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(46)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Starting thread to calculate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(45)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(45) = 1134903170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Calculation time = 6.737 seconds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(46) = 1836311903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Calculation time = 10.698 seconds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Total elapsed time = 10.698 seconds</a:t>
            </a:r>
          </a:p>
        </p:txBody>
      </p:sp>
    </p:spTree>
    <p:extLst>
      <p:ext uri="{BB962C8B-B14F-4D97-AF65-F5344CB8AC3E}">
        <p14:creationId xmlns:p14="http://schemas.microsoft.com/office/powerpoint/2010/main" val="126353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524D-41DB-304E-825B-A854429F0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Recursive Fibonacci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C9878-D389-9148-B62F-88AF0E68D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71805"/>
            <a:ext cx="8229600" cy="3159120"/>
          </a:xfrm>
        </p:spPr>
        <p:txBody>
          <a:bodyPr/>
          <a:lstStyle/>
          <a:p>
            <a:r>
              <a:rPr lang="en-US" dirty="0"/>
              <a:t>Execute function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fibonacci_thread</a:t>
            </a:r>
            <a:r>
              <a:rPr lang="en-US" dirty="0"/>
              <a:t> twice </a:t>
            </a:r>
            <a:br>
              <a:rPr lang="en-US" dirty="0"/>
            </a:br>
            <a:r>
              <a:rPr lang="en-US" dirty="0"/>
              <a:t>in </a:t>
            </a:r>
            <a:r>
              <a:rPr lang="en-US" u="sng" dirty="0"/>
              <a:t>two separate threads</a:t>
            </a:r>
            <a:r>
              <a:rPr lang="en-US" dirty="0"/>
              <a:t> that run simultaneously.</a:t>
            </a:r>
          </a:p>
          <a:p>
            <a:pPr lvl="1"/>
            <a:r>
              <a:rPr lang="en-US" dirty="0"/>
              <a:t>One thread calculates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US" dirty="0"/>
              <a:t> and the other thread calculates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Because the execution of the two threads overlap, their total time is much less than in the single-threaded program: 10.698 vs. 16.475 seconds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2EAA9-233E-954D-8B16-D3B27B07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4998A-92F2-BF4A-98D4-F9AE4F01EB68}"/>
              </a:ext>
            </a:extLst>
          </p:cNvPr>
          <p:cNvSpPr txBox="1"/>
          <p:nvPr/>
        </p:nvSpPr>
        <p:spPr>
          <a:xfrm>
            <a:off x="900161" y="1357583"/>
            <a:ext cx="734367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auto times1 =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async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(launch::async,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fibonacci_thread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N1);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auto times2 =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async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(launch::async,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fibonacci_thread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N2);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Timings result1 = times1.get();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Timings result2 = times2.get();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FF786-EC6F-154B-8260-74511933F13D}"/>
              </a:ext>
            </a:extLst>
          </p:cNvPr>
          <p:cNvSpPr txBox="1"/>
          <p:nvPr/>
        </p:nvSpPr>
        <p:spPr>
          <a:xfrm>
            <a:off x="4937756" y="2096247"/>
            <a:ext cx="167039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Wait for the results</a:t>
            </a:r>
          </a:p>
          <a:p>
            <a:r>
              <a:rPr lang="en-US" sz="1400" dirty="0">
                <a:solidFill>
                  <a:srgbClr val="0033CC"/>
                </a:solidFill>
              </a:rPr>
              <a:t>from the threads.</a:t>
            </a:r>
          </a:p>
        </p:txBody>
      </p:sp>
    </p:spTree>
    <p:extLst>
      <p:ext uri="{BB962C8B-B14F-4D97-AF65-F5344CB8AC3E}">
        <p14:creationId xmlns:p14="http://schemas.microsoft.com/office/powerpoint/2010/main" val="3641501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79BB-3635-BB44-810D-C90E9B0B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</a:t>
            </a:r>
            <a:r>
              <a:rPr lang="en-US" dirty="0"/>
              <a:t>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08C38-7AD3-FA4F-95C3-AEDDE199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590794"/>
          </a:xfrm>
        </p:spPr>
        <p:txBody>
          <a:bodyPr/>
          <a:lstStyle/>
          <a:p>
            <a:r>
              <a:rPr lang="en-US" dirty="0"/>
              <a:t>The C++ multithreading library is built on the industry-standard POSIX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</a:t>
            </a:r>
            <a:r>
              <a:rPr lang="en-US" dirty="0"/>
              <a:t> library.</a:t>
            </a:r>
          </a:p>
          <a:p>
            <a:pPr lvl="4"/>
            <a:endParaRPr lang="en-US" dirty="0"/>
          </a:p>
          <a:p>
            <a:r>
              <a:rPr lang="en-US" dirty="0"/>
              <a:t>You must specify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</a:t>
            </a:r>
            <a:r>
              <a:rPr lang="en-US" dirty="0"/>
              <a:t> linker option</a:t>
            </a:r>
          </a:p>
          <a:p>
            <a:pPr lvl="1"/>
            <a:r>
              <a:rPr lang="en-US" dirty="0"/>
              <a:t>Command-line:</a:t>
            </a:r>
          </a:p>
          <a:p>
            <a:pPr lvl="1"/>
            <a:r>
              <a:rPr lang="en-US" dirty="0"/>
              <a:t>Eclipse: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EC7C5-7D19-194C-9ECA-E411D09C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420C7-1697-C940-9072-53C73A64943C}"/>
              </a:ext>
            </a:extLst>
          </p:cNvPr>
          <p:cNvSpPr txBox="1"/>
          <p:nvPr/>
        </p:nvSpPr>
        <p:spPr>
          <a:xfrm>
            <a:off x="3657610" y="3044786"/>
            <a:ext cx="5147563" cy="369332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g++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-o fib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FibonacciMTT.cpp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775260-41AF-134F-9459-A88DDF9E9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36" y="3520439"/>
            <a:ext cx="4530383" cy="319791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7137CBD-B115-324D-9BB6-3436C222F03A}"/>
              </a:ext>
            </a:extLst>
          </p:cNvPr>
          <p:cNvSpPr/>
          <p:nvPr/>
        </p:nvSpPr>
        <p:spPr bwMode="auto">
          <a:xfrm>
            <a:off x="5303512" y="4434829"/>
            <a:ext cx="914390" cy="27431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86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7CECA-8037-A641-B0DF-6D12B3E5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vs.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9644C-398E-F644-B398-564A8E88E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multithreaded programming, multiple threads </a:t>
            </a:r>
            <a:r>
              <a:rPr lang="en-US" u="sng" dirty="0"/>
              <a:t>in effect</a:t>
            </a:r>
            <a:r>
              <a:rPr lang="en-US" dirty="0"/>
              <a:t> execute simultaneously.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Parallelism:</a:t>
            </a:r>
            <a:r>
              <a:rPr lang="en-US" dirty="0"/>
              <a:t> If the computer hardware and operating system can support it, the threads </a:t>
            </a:r>
            <a:br>
              <a:rPr lang="en-US" dirty="0"/>
            </a:br>
            <a:r>
              <a:rPr lang="en-US" dirty="0"/>
              <a:t>are actually </a:t>
            </a:r>
            <a:r>
              <a:rPr lang="en-US" u="sng" dirty="0"/>
              <a:t>executing simultaneously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Concurrency:</a:t>
            </a:r>
            <a:r>
              <a:rPr lang="en-US" dirty="0"/>
              <a:t> The hardware and OS support </a:t>
            </a:r>
            <a:r>
              <a:rPr lang="en-US" u="sng" dirty="0"/>
              <a:t>rapidly switching</a:t>
            </a:r>
            <a:r>
              <a:rPr lang="en-US" dirty="0"/>
              <a:t> execution among the threads.</a:t>
            </a:r>
          </a:p>
          <a:p>
            <a:pPr lvl="4"/>
            <a:endParaRPr lang="en-US" dirty="0"/>
          </a:p>
          <a:p>
            <a:r>
              <a:rPr lang="en-US" dirty="0"/>
              <a:t>Both cases must deal with </a:t>
            </a:r>
            <a:r>
              <a:rPr lang="en-US" u="sng" dirty="0"/>
              <a:t>shared resources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B01E0-2074-384F-AB4C-FDDF85F5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3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 Part 1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Case 1 (outside left-left):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Rebalance with a </a:t>
            </a:r>
            <a:r>
              <a:rPr lang="en-US" u="sng" dirty="0"/>
              <a:t>single right rotation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514600"/>
            <a:ext cx="7681912" cy="268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675097" y="610886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57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BC43A-75A9-9E4F-B55E-1A311675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Programming</a:t>
            </a:r>
            <a:r>
              <a:rPr lang="en-US" i="1" dirty="0"/>
              <a:t>, cont’d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8A34-F56D-404A-B385-7663A6CC8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98828"/>
          </a:xfrm>
        </p:spPr>
        <p:txBody>
          <a:bodyPr/>
          <a:lstStyle/>
          <a:p>
            <a:r>
              <a:rPr lang="en-US" dirty="0"/>
              <a:t>Code, data (memory), and files are shared!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B5E3E-3CCB-9D4F-B30F-992C69DF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9E2912-E06B-E244-9F81-D160A5EE8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37" y="1748529"/>
            <a:ext cx="6664926" cy="4332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E34ADE-72A1-9148-B990-8E5570C4F087}"/>
              </a:ext>
            </a:extLst>
          </p:cNvPr>
          <p:cNvSpPr txBox="1"/>
          <p:nvPr/>
        </p:nvSpPr>
        <p:spPr>
          <a:xfrm>
            <a:off x="5394951" y="6542285"/>
            <a:ext cx="3417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http://wbuttutorials.com/wbut-tutorials-multithreading.php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7053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77D1-D275-2748-A7BE-A829D298F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3F49C-6C22-AB40-9EA2-8B61BF41E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76770"/>
          </a:xfrm>
        </p:spPr>
        <p:txBody>
          <a:bodyPr/>
          <a:lstStyle/>
          <a:p>
            <a:r>
              <a:rPr lang="en-US" dirty="0"/>
              <a:t>If multiple threads are executing and sharing resources, how can we prevent one thread from “stepping” on another thread?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Example: Thread A is setting the value of variable X while Thread B is also setting the value of variable X.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Race condition: </a:t>
            </a:r>
            <a:r>
              <a:rPr lang="en-US" dirty="0"/>
              <a:t>The value of variable X depends on the </a:t>
            </a:r>
            <a:r>
              <a:rPr lang="en-US" u="sng" dirty="0"/>
              <a:t>order of execution </a:t>
            </a:r>
            <a:br>
              <a:rPr lang="en-US" dirty="0"/>
            </a:br>
            <a:r>
              <a:rPr lang="en-US" dirty="0"/>
              <a:t>of Thread A and Thread B.</a:t>
            </a:r>
          </a:p>
          <a:p>
            <a:pPr lvl="1"/>
            <a:r>
              <a:rPr lang="en-US" dirty="0"/>
              <a:t>It can be </a:t>
            </a:r>
            <a:r>
              <a:rPr lang="en-US" u="sng" dirty="0"/>
              <a:t>random</a:t>
            </a:r>
            <a:r>
              <a:rPr lang="en-US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FA45A-9B74-3244-BD5A-B6C43548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47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4E94C-FCB2-1243-AA81-41C09436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03CDB-DDDB-B241-A3B4-8600C8AE6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Critical region: </a:t>
            </a:r>
            <a:r>
              <a:rPr lang="en-US" dirty="0"/>
              <a:t>The </a:t>
            </a:r>
            <a:r>
              <a:rPr lang="en-US" u="sng" dirty="0"/>
              <a:t>statements of a thread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that access a given shared resource </a:t>
            </a:r>
            <a:br>
              <a:rPr lang="en-US" dirty="0"/>
            </a:br>
            <a:r>
              <a:rPr lang="en-US" dirty="0"/>
              <a:t>(such as shared variable X).</a:t>
            </a:r>
          </a:p>
          <a:p>
            <a:pPr lvl="1"/>
            <a:r>
              <a:rPr lang="en-US" dirty="0"/>
              <a:t>AKA </a:t>
            </a:r>
            <a:r>
              <a:rPr lang="en-US" dirty="0">
                <a:solidFill>
                  <a:srgbClr val="B23C00"/>
                </a:solidFill>
              </a:rPr>
              <a:t>critical section</a:t>
            </a:r>
          </a:p>
          <a:p>
            <a:pPr lvl="4"/>
            <a:endParaRPr lang="en-US" dirty="0"/>
          </a:p>
          <a:p>
            <a:r>
              <a:rPr lang="en-US" dirty="0"/>
              <a:t>Do not confuse a </a:t>
            </a:r>
            <a:r>
              <a:rPr lang="en-US" u="sng" dirty="0"/>
              <a:t>critical region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with the </a:t>
            </a:r>
            <a:r>
              <a:rPr lang="en-US" u="sng" dirty="0"/>
              <a:t>shared resource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Multiple threads can share a resource.</a:t>
            </a:r>
          </a:p>
          <a:p>
            <a:pPr lvl="1"/>
            <a:r>
              <a:rPr lang="en-US" dirty="0"/>
              <a:t>Their critical regions may contain different code, </a:t>
            </a:r>
            <a:br>
              <a:rPr lang="en-US" dirty="0"/>
            </a:br>
            <a:r>
              <a:rPr lang="en-US" dirty="0"/>
              <a:t>but they all access the shared resource.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05C4F-00DD-E541-90CE-811ABF4A3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57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6177-FE8E-C841-A26D-A150DA453158}" type="slidenum">
              <a:rPr lang="en-US"/>
              <a:pPr/>
              <a:t>23</a:t>
            </a:fld>
            <a:endParaRPr lang="en-US"/>
          </a:p>
        </p:txBody>
      </p:sp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Regions and Shared Resources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The statements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of a thread that access the</a:t>
            </a:r>
            <a:br>
              <a:rPr lang="en-US" dirty="0"/>
            </a:br>
            <a:r>
              <a:rPr lang="en-US" dirty="0"/>
              <a:t>shared resource is that thread’s critical region</a:t>
            </a:r>
            <a:br>
              <a:rPr lang="en-US" u="sng" dirty="0"/>
            </a:br>
            <a:r>
              <a:rPr lang="en-US" dirty="0"/>
              <a:t>with respect to that shared data.</a:t>
            </a:r>
          </a:p>
          <a:p>
            <a:pPr lvl="4"/>
            <a:endParaRPr lang="en-US" dirty="0"/>
          </a:p>
          <a:p>
            <a:r>
              <a:rPr lang="en-US" dirty="0"/>
              <a:t>What the code in the critical regions have in common is that they access the same shared piece of data.</a:t>
            </a:r>
          </a:p>
          <a:p>
            <a:pPr lvl="4"/>
            <a:endParaRPr lang="en-US" dirty="0"/>
          </a:p>
          <a:p>
            <a:r>
              <a:rPr lang="en-US" dirty="0"/>
              <a:t>Another shared resource would be associated with another set of critical regions.</a:t>
            </a:r>
          </a:p>
        </p:txBody>
      </p:sp>
    </p:spTree>
    <p:extLst>
      <p:ext uri="{BB962C8B-B14F-4D97-AF65-F5344CB8AC3E}">
        <p14:creationId xmlns:p14="http://schemas.microsoft.com/office/powerpoint/2010/main" val="1578893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E7EA2-CBF1-8A46-9DAA-2C0691B4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7D993-5B54-184B-8654-CB41EBBA1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To protect the integrity of a shared resource, </a:t>
            </a:r>
            <a:br>
              <a:rPr lang="en-US" dirty="0"/>
            </a:br>
            <a:r>
              <a:rPr lang="en-US" dirty="0"/>
              <a:t>we must use the principle of </a:t>
            </a:r>
            <a:r>
              <a:rPr lang="en-US" dirty="0">
                <a:solidFill>
                  <a:srgbClr val="B23C00"/>
                </a:solidFill>
              </a:rPr>
              <a:t>mutual exclusion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If one thread is in its critical region </a:t>
            </a:r>
            <a:br>
              <a:rPr lang="en-US" dirty="0"/>
            </a:br>
            <a:r>
              <a:rPr lang="en-US" dirty="0"/>
              <a:t>and is </a:t>
            </a:r>
            <a:r>
              <a:rPr lang="en-US" u="sng" dirty="0"/>
              <a:t>writing to the shared resource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(such as </a:t>
            </a:r>
            <a:r>
              <a:rPr lang="en-US" u="sng" dirty="0"/>
              <a:t>setting</a:t>
            </a:r>
            <a:r>
              <a:rPr lang="en-US" dirty="0"/>
              <a:t> the value of a shared variable), </a:t>
            </a:r>
            <a:r>
              <a:rPr lang="en-US" u="sng" dirty="0"/>
              <a:t>no other thread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is allowed in its critical region.</a:t>
            </a:r>
          </a:p>
          <a:p>
            <a:pPr lvl="1"/>
            <a:r>
              <a:rPr lang="en-US" dirty="0"/>
              <a:t>No other thread can </a:t>
            </a:r>
            <a:r>
              <a:rPr lang="en-US" u="sng" dirty="0"/>
              <a:t>read or write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the shared resource.</a:t>
            </a:r>
          </a:p>
          <a:p>
            <a:pPr lvl="1"/>
            <a:r>
              <a:rPr lang="en-US" dirty="0"/>
              <a:t>Each of the other threads must </a:t>
            </a:r>
            <a:r>
              <a:rPr lang="en-US" dirty="0">
                <a:solidFill>
                  <a:srgbClr val="B23C00"/>
                </a:solidFill>
              </a:rPr>
              <a:t>wait</a:t>
            </a:r>
            <a:r>
              <a:rPr lang="en-US" dirty="0"/>
              <a:t> to enter</a:t>
            </a:r>
            <a:br>
              <a:rPr lang="en-US" dirty="0"/>
            </a:br>
            <a:r>
              <a:rPr lang="en-US" dirty="0"/>
              <a:t>its critical region for that shared resource </a:t>
            </a:r>
            <a:br>
              <a:rPr lang="en-US" dirty="0"/>
            </a:br>
            <a:r>
              <a:rPr lang="en-US" dirty="0"/>
              <a:t>(it’s </a:t>
            </a:r>
            <a:r>
              <a:rPr lang="en-US" dirty="0">
                <a:solidFill>
                  <a:srgbClr val="B23C00"/>
                </a:solidFill>
              </a:rPr>
              <a:t>blocked</a:t>
            </a:r>
            <a:r>
              <a:rPr lang="en-US" dirty="0"/>
              <a:t> from entering).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49324-F6B1-554D-AADF-4E857678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8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DF61E-6E2F-8C4C-A6E6-DE1527F3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A2539-0578-394B-B886-5B360F3C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6A2CC-D037-3F49-8720-F91D909F2CD6}"/>
              </a:ext>
            </a:extLst>
          </p:cNvPr>
          <p:cNvSpPr txBox="1"/>
          <p:nvPr/>
        </p:nvSpPr>
        <p:spPr>
          <a:xfrm>
            <a:off x="2642639" y="5876154"/>
            <a:ext cx="39501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http://cse.csusb.edu/tongyu/courses/cs460/notes/interprocess.php</a:t>
            </a:r>
            <a:r>
              <a:rPr lang="en-US" sz="1000" dirty="0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02D442-550A-5F4F-A8D7-6A52A2320CE3}"/>
              </a:ext>
            </a:extLst>
          </p:cNvPr>
          <p:cNvGrpSpPr/>
          <p:nvPr/>
        </p:nvGrpSpPr>
        <p:grpSpPr>
          <a:xfrm>
            <a:off x="457200" y="1600220"/>
            <a:ext cx="8320999" cy="4058526"/>
            <a:chOff x="457200" y="1600220"/>
            <a:chExt cx="8320999" cy="40585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EEE505A-CD06-F445-BBF8-D86DA1DA4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600220"/>
              <a:ext cx="8320999" cy="405852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851B1D1-77BC-3E47-B5DC-C5FC5AD9981D}"/>
                </a:ext>
              </a:extLst>
            </p:cNvPr>
            <p:cNvSpPr txBox="1"/>
            <p:nvPr/>
          </p:nvSpPr>
          <p:spPr>
            <a:xfrm>
              <a:off x="548684" y="4069073"/>
              <a:ext cx="92044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Thread 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D4B392-7C0C-5D4D-838A-F69A71BD1BA7}"/>
                </a:ext>
              </a:extLst>
            </p:cNvPr>
            <p:cNvSpPr txBox="1"/>
            <p:nvPr/>
          </p:nvSpPr>
          <p:spPr>
            <a:xfrm>
              <a:off x="548684" y="2426343"/>
              <a:ext cx="91057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Thread 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7541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E7EA2-CBF1-8A46-9DAA-2C0691B4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7D993-5B54-184B-8654-CB41EBBA1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threads can be in their critical regions </a:t>
            </a:r>
            <a:br>
              <a:rPr lang="en-US" dirty="0"/>
            </a:br>
            <a:r>
              <a:rPr lang="en-US" dirty="0"/>
              <a:t>if they are only </a:t>
            </a:r>
            <a:r>
              <a:rPr lang="en-US" u="sng" dirty="0"/>
              <a:t>reading the shared resource </a:t>
            </a:r>
            <a:r>
              <a:rPr lang="en-US" dirty="0"/>
              <a:t>(such as </a:t>
            </a:r>
            <a:r>
              <a:rPr lang="en-US" u="sng" dirty="0"/>
              <a:t>getting</a:t>
            </a:r>
            <a:r>
              <a:rPr lang="en-US" dirty="0"/>
              <a:t> the value of a shared variable).</a:t>
            </a:r>
          </a:p>
          <a:p>
            <a:pPr lvl="4"/>
            <a:endParaRPr lang="en-US" dirty="0"/>
          </a:p>
          <a:p>
            <a:r>
              <a:rPr lang="en-US" dirty="0"/>
              <a:t>Since the shared resource is not changing, </a:t>
            </a:r>
            <a:br>
              <a:rPr lang="en-US" dirty="0"/>
            </a:br>
            <a:r>
              <a:rPr lang="en-US" dirty="0"/>
              <a:t>there is </a:t>
            </a:r>
            <a:r>
              <a:rPr lang="en-US" u="sng" dirty="0"/>
              <a:t>no</a:t>
            </a:r>
            <a:r>
              <a:rPr lang="en-US" dirty="0"/>
              <a:t> race condition.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49324-F6B1-554D-AADF-4E857678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6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17289-0C4A-AC41-905D-2D48B194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1B3A2-684A-4E4A-8B95-064353BED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thread uses a </a:t>
            </a:r>
            <a:r>
              <a:rPr lang="en-US" dirty="0">
                <a:solidFill>
                  <a:srgbClr val="B23C00"/>
                </a:solidFill>
              </a:rPr>
              <a:t>mutex object </a:t>
            </a:r>
            <a:r>
              <a:rPr lang="en-US" dirty="0"/>
              <a:t>to enforce a critical region and protect a shared resource.</a:t>
            </a:r>
          </a:p>
          <a:p>
            <a:pPr lvl="4"/>
            <a:endParaRPr lang="en-US" dirty="0"/>
          </a:p>
          <a:p>
            <a:r>
              <a:rPr lang="en-US" dirty="0"/>
              <a:t>Before entering the critical region, the thread attempts to </a:t>
            </a:r>
            <a:r>
              <a:rPr lang="en-US" dirty="0">
                <a:solidFill>
                  <a:srgbClr val="B23C00"/>
                </a:solidFill>
              </a:rPr>
              <a:t>lock</a:t>
            </a:r>
            <a:r>
              <a:rPr lang="en-US" dirty="0"/>
              <a:t> the mutex.</a:t>
            </a:r>
          </a:p>
          <a:p>
            <a:pPr lvl="1"/>
            <a:r>
              <a:rPr lang="en-US" dirty="0"/>
              <a:t>The thread successfully </a:t>
            </a:r>
            <a:r>
              <a:rPr lang="en-US" u="sng" dirty="0"/>
              <a:t>locks</a:t>
            </a:r>
            <a:r>
              <a:rPr lang="en-US" dirty="0"/>
              <a:t> the mutex and </a:t>
            </a:r>
            <a:br>
              <a:rPr lang="en-US" dirty="0"/>
            </a:br>
            <a:r>
              <a:rPr lang="en-US" u="sng" dirty="0"/>
              <a:t>enters</a:t>
            </a:r>
            <a:r>
              <a:rPr lang="en-US" dirty="0"/>
              <a:t> the critical region if no other thread has already locked the mutex.</a:t>
            </a:r>
          </a:p>
          <a:p>
            <a:pPr lvl="1"/>
            <a:r>
              <a:rPr lang="en-US" dirty="0"/>
              <a:t>Otherwise, if the mutex is </a:t>
            </a:r>
            <a:r>
              <a:rPr lang="en-US" u="sng" dirty="0"/>
              <a:t>already locked</a:t>
            </a:r>
            <a:r>
              <a:rPr lang="en-US" dirty="0"/>
              <a:t>, the thread must </a:t>
            </a:r>
            <a:r>
              <a:rPr lang="en-US" u="sng" dirty="0"/>
              <a:t>wait</a:t>
            </a:r>
            <a:r>
              <a:rPr lang="en-US" dirty="0"/>
              <a:t> until the mutex is unlocked, at which time the thread can attempt to lock the mutex and then enter its critical region.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EDA80-FECE-6648-8DE8-85253A1F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00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30EC0-9094-B540-A209-3BCF1352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Mutexes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3FAA3-78F4-984E-8E44-4C135F912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thread is done executing in the critical region, it must unlock the mutex.</a:t>
            </a:r>
          </a:p>
          <a:p>
            <a:pPr lvl="1"/>
            <a:r>
              <a:rPr lang="en-US" dirty="0"/>
              <a:t>Failure to unlock a mutex can cause a </a:t>
            </a:r>
            <a:r>
              <a:rPr lang="en-US" dirty="0">
                <a:solidFill>
                  <a:srgbClr val="C00000"/>
                </a:solidFill>
              </a:rPr>
              <a:t>deadlock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E29B2-02DC-0949-99FA-59F92E14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88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AA91-80E4-144A-A940-504BEF52F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Printing Resource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2C95B-88C4-C042-9754-2492DB11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1C9191-B90D-EA43-BE74-C4BFE8A4B079}"/>
              </a:ext>
            </a:extLst>
          </p:cNvPr>
          <p:cNvSpPr txBox="1"/>
          <p:nvPr/>
        </p:nvSpPr>
        <p:spPr>
          <a:xfrm>
            <a:off x="457200" y="1417342"/>
            <a:ext cx="5339923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print(string text)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for (int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COUNT;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Print a line.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for (const char &amp;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text)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'\n';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thread </a:t>
            </a:r>
            <a:r>
              <a:rPr lang="en-US" sz="14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hello_thread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(print, "Hello, world!");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thread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go_thread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(print, "Go Spartans");</a:t>
            </a:r>
            <a:b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hello_thread.join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go_thread.join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"Program done."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5033B-C3B4-1E40-BA9B-FBEA6E8D21BC}"/>
              </a:ext>
            </a:extLst>
          </p:cNvPr>
          <p:cNvSpPr txBox="1"/>
          <p:nvPr/>
        </p:nvSpPr>
        <p:spPr>
          <a:xfrm>
            <a:off x="5943585" y="1740507"/>
            <a:ext cx="2440092" cy="3970318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SpartaHello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wons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rld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Go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Spartworld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Helloans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80361-CCD5-4E45-ADAB-2FF8AFAD579A}"/>
              </a:ext>
            </a:extLst>
          </p:cNvPr>
          <p:cNvSpPr txBox="1"/>
          <p:nvPr/>
        </p:nvSpPr>
        <p:spPr>
          <a:xfrm>
            <a:off x="3840488" y="1234376"/>
            <a:ext cx="181492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PrintNoMutex.cpp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F508A8-E5E2-704A-8B30-94603A1206B1}"/>
              </a:ext>
            </a:extLst>
          </p:cNvPr>
          <p:cNvSpPr txBox="1"/>
          <p:nvPr/>
        </p:nvSpPr>
        <p:spPr>
          <a:xfrm>
            <a:off x="7498048" y="2880366"/>
            <a:ext cx="136928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Race condition</a:t>
            </a:r>
          </a:p>
          <a:p>
            <a:r>
              <a:rPr lang="en-US" sz="1400" dirty="0">
                <a:solidFill>
                  <a:srgbClr val="0033CC"/>
                </a:solidFill>
              </a:rPr>
              <a:t>between the</a:t>
            </a:r>
          </a:p>
          <a:p>
            <a:r>
              <a:rPr lang="en-US" sz="1400" dirty="0">
                <a:solidFill>
                  <a:srgbClr val="0033CC"/>
                </a:solidFill>
              </a:rPr>
              <a:t>two threads</a:t>
            </a:r>
          </a:p>
          <a:p>
            <a:r>
              <a:rPr lang="en-US" sz="1400" dirty="0">
                <a:solidFill>
                  <a:srgbClr val="0033CC"/>
                </a:solidFill>
              </a:rPr>
              <a:t>sharing </a:t>
            </a:r>
            <a:r>
              <a:rPr lang="en-US" sz="14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343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 Part 1 Solution</a:t>
            </a:r>
            <a:r>
              <a:rPr lang="en-US" i="1" dirty="0"/>
              <a:t>, cont’d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099" y="1303109"/>
            <a:ext cx="8263801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/**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* Case 1 (outside left-left): Rebalance with a single right rotation.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* Update heights and return the new root node.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* @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param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k2 pointer to the node to rotate.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* @return pointer to the new root node.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*/</a:t>
            </a:r>
          </a:p>
          <a:p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AvlTree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singleRightRotation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*k2)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*k1 = k2-&gt;left;</a:t>
            </a:r>
          </a:p>
          <a:p>
            <a:endParaRPr lang="en-US" sz="15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// Rotate.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k2-&gt;left = k1-&gt;right;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k1-&gt;right = k2;</a:t>
            </a:r>
            <a:br>
              <a:rPr lang="en-US" sz="1500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sz="15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//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Recompute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node heights.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k2-&gt;height = (max(height(k2-&gt;left), height(k2-&gt;right)) + 1);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k1-&gt;height = (max(height(k1-&gt;left), k2-&gt;height) + 1);</a:t>
            </a:r>
          </a:p>
          <a:p>
            <a:endParaRPr lang="en-US" sz="15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return k1;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3" y="3121961"/>
            <a:ext cx="4280256" cy="149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72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78752-9AF7-0E45-AA73-A55CF16B3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Printing Resource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CD12A-675B-4747-87FB-A66C93F7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AF8384-7BD8-C043-AA2D-4961CB52AD9C}"/>
              </a:ext>
            </a:extLst>
          </p:cNvPr>
          <p:cNvSpPr txBox="1"/>
          <p:nvPr/>
        </p:nvSpPr>
        <p:spPr>
          <a:xfrm>
            <a:off x="404037" y="1419447"/>
            <a:ext cx="6413935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print(string text)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for (int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COUNT;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Acquire the mutex lock to protect the printing.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unique_lock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&lt;mutex&gt; lock(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print_mutex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Print a line.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for (const char &amp;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text)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'\n';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Release the print mutex lock.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lock.unlock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Yield to other threads.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this_thread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::yield();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178038-EE64-CF4B-8C5C-94B0584426C0}"/>
              </a:ext>
            </a:extLst>
          </p:cNvPr>
          <p:cNvSpPr txBox="1"/>
          <p:nvPr/>
        </p:nvSpPr>
        <p:spPr>
          <a:xfrm>
            <a:off x="7105917" y="1419447"/>
            <a:ext cx="1580882" cy="4401205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Go Spartans!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Hello, world!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F2D88-7ED9-4A42-8698-4897C2046AE6}"/>
              </a:ext>
            </a:extLst>
          </p:cNvPr>
          <p:cNvSpPr txBox="1"/>
          <p:nvPr/>
        </p:nvSpPr>
        <p:spPr>
          <a:xfrm>
            <a:off x="5120634" y="1250170"/>
            <a:ext cx="155363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PrintMutex.cpp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81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B54A-696F-CD42-91BB-8C701776516B}" type="slidenum">
              <a:rPr lang="en-US"/>
              <a:pPr/>
              <a:t>31</a:t>
            </a:fld>
            <a:endParaRPr lang="en-US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Variables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376" y="1310694"/>
            <a:ext cx="8229600" cy="4861476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>
                <a:solidFill>
                  <a:srgbClr val="C00000"/>
                </a:solidFill>
              </a:rPr>
              <a:t>condition variables</a:t>
            </a:r>
            <a:r>
              <a:rPr lang="en-US" dirty="0"/>
              <a:t> to </a:t>
            </a:r>
            <a:r>
              <a:rPr lang="en-US" u="sng" dirty="0"/>
              <a:t>synchronize</a:t>
            </a:r>
            <a:r>
              <a:rPr lang="en-US" dirty="0"/>
              <a:t> the actions of multiple threads.</a:t>
            </a:r>
          </a:p>
          <a:p>
            <a:r>
              <a:rPr lang="en-US" dirty="0"/>
              <a:t>Threads block on a condition variable </a:t>
            </a:r>
            <a:br>
              <a:rPr lang="en-US" dirty="0"/>
            </a:br>
            <a:r>
              <a:rPr lang="en-US" u="sng" dirty="0"/>
              <a:t>wait for some condition to become true</a:t>
            </a:r>
            <a:r>
              <a:rPr lang="en-US" dirty="0"/>
              <a:t>.</a:t>
            </a:r>
          </a:p>
          <a:p>
            <a:r>
              <a:rPr lang="en-US" dirty="0"/>
              <a:t>Another thread </a:t>
            </a:r>
            <a:r>
              <a:rPr lang="en-US" dirty="0">
                <a:solidFill>
                  <a:srgbClr val="B23C00"/>
                </a:solidFill>
              </a:rPr>
              <a:t>signals</a:t>
            </a:r>
            <a:r>
              <a:rPr lang="en-US" dirty="0"/>
              <a:t> the condition variable.</a:t>
            </a:r>
          </a:p>
          <a:p>
            <a:r>
              <a:rPr lang="en-US" dirty="0"/>
              <a:t>A thread blocked on the condition variable then “wakes up” and checks of the condition is true.</a:t>
            </a:r>
          </a:p>
          <a:p>
            <a:pPr lvl="1"/>
            <a:r>
              <a:rPr lang="en-US" dirty="0"/>
              <a:t>Another blocked thread may have awakened first.</a:t>
            </a:r>
          </a:p>
          <a:p>
            <a:r>
              <a:rPr lang="en-US" dirty="0"/>
              <a:t>If the condition is indeed true, the thread can unblock and continue.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CDE22-9E4A-F34E-9150-97FC9ECEB625}"/>
              </a:ext>
            </a:extLst>
          </p:cNvPr>
          <p:cNvSpPr txBox="1"/>
          <p:nvPr/>
        </p:nvSpPr>
        <p:spPr>
          <a:xfrm>
            <a:off x="5669268" y="5612889"/>
            <a:ext cx="275107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Another synchronization</a:t>
            </a:r>
          </a:p>
          <a:p>
            <a:r>
              <a:rPr lang="en-US" dirty="0">
                <a:solidFill>
                  <a:srgbClr val="0033CC"/>
                </a:solidFill>
              </a:rPr>
              <a:t>mechanism is a </a:t>
            </a:r>
            <a:r>
              <a:rPr lang="en-US" dirty="0">
                <a:solidFill>
                  <a:srgbClr val="C00000"/>
                </a:solidFill>
              </a:rPr>
              <a:t>semaphore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821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1B88-4E03-F249-8295-0AFA0076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Classic Producer-Consumer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20AA2-8C2B-8143-A417-09BF87904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classic model of the use of synchronized threads involves a </a:t>
            </a:r>
            <a:r>
              <a:rPr lang="en-US" u="sng" dirty="0"/>
              <a:t>producer thread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one or more </a:t>
            </a:r>
            <a:r>
              <a:rPr lang="en-US" u="sng" dirty="0"/>
              <a:t>consumer threads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producer thread </a:t>
            </a:r>
            <a:r>
              <a:rPr lang="en-US" u="sng" dirty="0"/>
              <a:t>enters</a:t>
            </a:r>
            <a:r>
              <a:rPr lang="en-US" dirty="0"/>
              <a:t> data into a queue.</a:t>
            </a:r>
          </a:p>
          <a:p>
            <a:pPr lvl="1"/>
            <a:r>
              <a:rPr lang="en-US" dirty="0"/>
              <a:t>The consumer threads </a:t>
            </a:r>
            <a:r>
              <a:rPr lang="en-US" u="sng" dirty="0"/>
              <a:t>remove</a:t>
            </a:r>
            <a:r>
              <a:rPr lang="en-US" dirty="0"/>
              <a:t> data from the queue.</a:t>
            </a:r>
          </a:p>
          <a:p>
            <a:pPr lvl="1"/>
            <a:r>
              <a:rPr lang="en-US" dirty="0"/>
              <a:t>If the queue becomes </a:t>
            </a:r>
            <a:r>
              <a:rPr lang="en-US" u="sng" dirty="0"/>
              <a:t>full</a:t>
            </a:r>
            <a:r>
              <a:rPr lang="en-US" dirty="0"/>
              <a:t>, the producer thread cannot enter more data until the queue becomes less than full.</a:t>
            </a:r>
          </a:p>
          <a:p>
            <a:pPr lvl="1"/>
            <a:r>
              <a:rPr lang="en-US" dirty="0"/>
              <a:t>If the queue becomes </a:t>
            </a:r>
            <a:r>
              <a:rPr lang="en-US" u="sng" dirty="0"/>
              <a:t>empty</a:t>
            </a:r>
            <a:r>
              <a:rPr lang="en-US" dirty="0"/>
              <a:t>, the consumer threads cannot remove data until the queue becomes nonempty.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537F8-3466-6B48-AC91-32A0519B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11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C146-6836-674A-AE5A-8E171213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Queue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3090B-8C22-3947-A357-6397581B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F4F3E-C374-FD49-B7A0-A730059FD8EC}"/>
              </a:ext>
            </a:extLst>
          </p:cNvPr>
          <p:cNvSpPr txBox="1"/>
          <p:nvPr/>
        </p:nvSpPr>
        <p:spPr>
          <a:xfrm>
            <a:off x="3029750" y="1403741"/>
            <a:ext cx="3084499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&lt;queue&gt;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&lt;mutex&gt;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&lt;thread&gt;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&lt;chrono&gt;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time.h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MAX_SIZE  =  8;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MAX_COUNT = 30;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PRODUCE_RATE = 2;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CONSUME_RATE = 5;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queue&lt;int&gt; q;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mutex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queue_mutex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content = 0;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full_cycles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empty_cycles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producer_done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false;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6EC2F-B59A-344D-9AAD-65FBFEC385FE}"/>
              </a:ext>
            </a:extLst>
          </p:cNvPr>
          <p:cNvSpPr txBox="1"/>
          <p:nvPr/>
        </p:nvSpPr>
        <p:spPr>
          <a:xfrm>
            <a:off x="5212073" y="1234464"/>
            <a:ext cx="190468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QueueNoSync.cpp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40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816063-F6D2-1241-9591-0E6C719B0382}"/>
              </a:ext>
            </a:extLst>
          </p:cNvPr>
          <p:cNvSpPr txBox="1"/>
          <p:nvPr/>
        </p:nvSpPr>
        <p:spPr>
          <a:xfrm>
            <a:off x="365805" y="1248467"/>
            <a:ext cx="8320949" cy="5478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(content &lt; MAX_COUNT)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this_thread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sleep_for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(std::chrono::seconds(rand()%PRODUCE_RATE));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unique_lock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&lt;mutex&gt; lock(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queue_mutex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Is the queue not full?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q.size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&lt; MAX_SIZE)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q.push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(++content);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("Producer: %2d (%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)\n", content,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q.size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else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("Producer: FULL.\n");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full_cycles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lock.unlock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producer_done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true;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("Producer: DONE.\n");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457C1-6B37-9148-AF07-E80BF1F2B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Queue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6C54B-F1F9-4042-8EBD-197934CF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C62EBE-923C-B94D-91A6-76EE1D79B62A}"/>
              </a:ext>
            </a:extLst>
          </p:cNvPr>
          <p:cNvSpPr txBox="1"/>
          <p:nvPr/>
        </p:nvSpPr>
        <p:spPr>
          <a:xfrm>
            <a:off x="640123" y="3503711"/>
            <a:ext cx="85151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Produce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B0D2C-5FA7-4443-AD9B-FF296A88B5FA}"/>
              </a:ext>
            </a:extLst>
          </p:cNvPr>
          <p:cNvSpPr txBox="1"/>
          <p:nvPr/>
        </p:nvSpPr>
        <p:spPr>
          <a:xfrm>
            <a:off x="6964944" y="1325903"/>
            <a:ext cx="190468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QueueNoSync.cpp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F5A5AC-DF87-D648-8C49-1A3A0050C168}"/>
              </a:ext>
            </a:extLst>
          </p:cNvPr>
          <p:cNvSpPr txBox="1"/>
          <p:nvPr/>
        </p:nvSpPr>
        <p:spPr>
          <a:xfrm>
            <a:off x="2286025" y="1325903"/>
            <a:ext cx="171393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Producer thread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2181FF-3A57-744B-A4DB-E09D8431297E}"/>
              </a:ext>
            </a:extLst>
          </p:cNvPr>
          <p:cNvSpPr txBox="1"/>
          <p:nvPr/>
        </p:nvSpPr>
        <p:spPr>
          <a:xfrm>
            <a:off x="5303512" y="2389711"/>
            <a:ext cx="20842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Produce at a given rate.</a:t>
            </a:r>
          </a:p>
        </p:txBody>
      </p:sp>
    </p:spTree>
    <p:extLst>
      <p:ext uri="{BB962C8B-B14F-4D97-AF65-F5344CB8AC3E}">
        <p14:creationId xmlns:p14="http://schemas.microsoft.com/office/powerpoint/2010/main" val="537600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970E-8AD6-C442-87A1-F6BF8FEE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Queue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83ADD-9432-D240-9EC0-E85D5882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C2237-A4F5-F041-B5F3-02132CB34AB8}"/>
              </a:ext>
            </a:extLst>
          </p:cNvPr>
          <p:cNvSpPr txBox="1"/>
          <p:nvPr/>
        </p:nvSpPr>
        <p:spPr>
          <a:xfrm>
            <a:off x="1188757" y="1208061"/>
            <a:ext cx="5878532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consumer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id)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(true)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this_thread</a:t>
            </a:r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sleep_for</a:t>
            </a:r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(std::chrono::seconds(rand()%CONSUME_RATE));</a:t>
            </a:r>
          </a:p>
          <a:p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unique_lock</a:t>
            </a:r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&lt;mutex&gt; lock(</a:t>
            </a:r>
            <a:r>
              <a:rPr lang="en-US" sz="1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queue_mutex</a:t>
            </a:r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(!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q.empty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data = </a:t>
            </a:r>
            <a:r>
              <a:rPr lang="en-US" sz="1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q.front</a:t>
            </a:r>
            <a:r>
              <a:rPr lang="en-US" sz="1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q.pop</a:t>
            </a:r>
            <a:r>
              <a:rPr lang="en-US" sz="1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for (int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&lt;= id;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                    ";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("Consumer #%d: %2d (%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)\n", id, data,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q.size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lock.unlock</a:t>
            </a:r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else if (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producer_done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lock.unlock</a:t>
            </a:r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break;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else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empty_cycles</a:t>
            </a:r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  <a:b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for (int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&lt;= id;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                    ";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("Consumer #%d: EMPTY.\n", id);</a:t>
            </a:r>
            <a:b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lock.unlock</a:t>
            </a:r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for (int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&lt;= id;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                    ";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("Consumer #%d: DONE.\n", id);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38416-5AEF-C04D-9D5F-4523158B7F0E}"/>
              </a:ext>
            </a:extLst>
          </p:cNvPr>
          <p:cNvSpPr txBox="1"/>
          <p:nvPr/>
        </p:nvSpPr>
        <p:spPr>
          <a:xfrm>
            <a:off x="3931927" y="2606049"/>
            <a:ext cx="95090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Consume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04628-EAC7-DC45-8AFF-2DA3804C1ABA}"/>
              </a:ext>
            </a:extLst>
          </p:cNvPr>
          <p:cNvSpPr txBox="1"/>
          <p:nvPr/>
        </p:nvSpPr>
        <p:spPr>
          <a:xfrm>
            <a:off x="5303512" y="1353105"/>
            <a:ext cx="190468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QueueNoSync.cpp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A16576-7E16-3F4F-B0F7-014B2B10B8AF}"/>
              </a:ext>
            </a:extLst>
          </p:cNvPr>
          <p:cNvSpPr txBox="1"/>
          <p:nvPr/>
        </p:nvSpPr>
        <p:spPr>
          <a:xfrm>
            <a:off x="2926098" y="1261666"/>
            <a:ext cx="182774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Consumer thread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4C2E96-F901-EE49-9EDF-EC34800C5445}"/>
              </a:ext>
            </a:extLst>
          </p:cNvPr>
          <p:cNvSpPr txBox="1"/>
          <p:nvPr/>
        </p:nvSpPr>
        <p:spPr>
          <a:xfrm>
            <a:off x="4754878" y="2057415"/>
            <a:ext cx="218361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Consume at a given rate.</a:t>
            </a:r>
          </a:p>
        </p:txBody>
      </p:sp>
    </p:spTree>
    <p:extLst>
      <p:ext uri="{BB962C8B-B14F-4D97-AF65-F5344CB8AC3E}">
        <p14:creationId xmlns:p14="http://schemas.microsoft.com/office/powerpoint/2010/main" val="2849778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65AA8-DD18-5842-8760-C88C145D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Queue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B99C9-76B5-3446-B717-D28853C3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963ABF-6A31-2A49-BB20-89394AD158CF}"/>
              </a:ext>
            </a:extLst>
          </p:cNvPr>
          <p:cNvSpPr txBox="1"/>
          <p:nvPr/>
        </p:nvSpPr>
        <p:spPr>
          <a:xfrm>
            <a:off x="1633535" y="1417342"/>
            <a:ext cx="5876930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srand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(time(NULL));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producer_thread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(producer);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thread consumer_thread_1(consumer, 1);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thread consumer_thread_2(consumer, 2);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thread consumer_thread_3(consumer, 3);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producer_thread.join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consumer_thread_1.join();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consumer_thread_2.join();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consumer_thread_3.join();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"Program done."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full_cycles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&lt;&lt; " full cycles."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empty_cycles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empty cycles."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957FF-B2EB-0145-9939-8C05B431C34C}"/>
              </a:ext>
            </a:extLst>
          </p:cNvPr>
          <p:cNvSpPr txBox="1"/>
          <p:nvPr/>
        </p:nvSpPr>
        <p:spPr>
          <a:xfrm>
            <a:off x="5486390" y="1248065"/>
            <a:ext cx="190468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QueueNoSync.cpp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1045C4-14CE-BB4F-85DB-85DCC3E53824}"/>
              </a:ext>
            </a:extLst>
          </p:cNvPr>
          <p:cNvSpPr txBox="1"/>
          <p:nvPr/>
        </p:nvSpPr>
        <p:spPr>
          <a:xfrm>
            <a:off x="6309341" y="2514610"/>
            <a:ext cx="146706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Create and start</a:t>
            </a:r>
          </a:p>
          <a:p>
            <a:r>
              <a:rPr lang="en-US" sz="1400" dirty="0">
                <a:solidFill>
                  <a:srgbClr val="008000"/>
                </a:solidFill>
              </a:rPr>
              <a:t>the threads.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176AA-77DE-8A4D-B070-C38D91D9381E}"/>
              </a:ext>
            </a:extLst>
          </p:cNvPr>
          <p:cNvSpPr txBox="1"/>
          <p:nvPr/>
        </p:nvSpPr>
        <p:spPr>
          <a:xfrm>
            <a:off x="4939733" y="3429000"/>
            <a:ext cx="109331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Wait for the</a:t>
            </a:r>
          </a:p>
          <a:p>
            <a:r>
              <a:rPr lang="en-US" sz="1400" dirty="0">
                <a:solidFill>
                  <a:srgbClr val="0033CC"/>
                </a:solidFill>
              </a:rPr>
              <a:t>threads to </a:t>
            </a:r>
          </a:p>
          <a:p>
            <a:r>
              <a:rPr lang="en-US" sz="1400" dirty="0">
                <a:solidFill>
                  <a:srgbClr val="0033CC"/>
                </a:solidFill>
              </a:rPr>
              <a:t>terminate.</a:t>
            </a:r>
          </a:p>
        </p:txBody>
      </p:sp>
    </p:spTree>
    <p:extLst>
      <p:ext uri="{BB962C8B-B14F-4D97-AF65-F5344CB8AC3E}">
        <p14:creationId xmlns:p14="http://schemas.microsoft.com/office/powerpoint/2010/main" val="320993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36E02-9CDA-8B48-8CE5-7582C1A2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40F07-9FD6-B448-9B90-2D0D4DF6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73A88B-7FEE-AB48-9BE5-07B505A56221}"/>
              </a:ext>
            </a:extLst>
          </p:cNvPr>
          <p:cNvSpPr txBox="1"/>
          <p:nvPr/>
        </p:nvSpPr>
        <p:spPr>
          <a:xfrm>
            <a:off x="1188757" y="594391"/>
            <a:ext cx="6494085" cy="6093976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</a:t>
            </a:r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Consumer #1: EMPTY.</a:t>
            </a:r>
          </a:p>
          <a:p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EMPTY.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</a:t>
            </a:r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Consumer #3: EMPTY.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1 (1)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  1 (0)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2 (1)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  2 (0)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</a:t>
            </a:r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Consumer #1: EMPTY.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3 (1)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4 (2)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5 (3)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  3 (2)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  4 (1)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6 (2)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  5 (1)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7 (2)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8 (3)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9 (4)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  6 (3)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10 (4)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  7 (3)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11 (4)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  8 (3)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12 (4)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13 (5)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14 (6)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15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16 (8)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  9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17 (8)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10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18 (8)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11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19 (8)</a:t>
            </a:r>
          </a:p>
          <a:p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Producer: FULL.</a:t>
            </a:r>
          </a:p>
          <a:p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Producer: FULL.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12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13 (6)</a:t>
            </a:r>
          </a:p>
          <a:p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C3254-AB6C-B841-A282-F9AB68DA08A7}"/>
              </a:ext>
            </a:extLst>
          </p:cNvPr>
          <p:cNvSpPr txBox="1"/>
          <p:nvPr/>
        </p:nvSpPr>
        <p:spPr>
          <a:xfrm>
            <a:off x="5943585" y="1508781"/>
            <a:ext cx="16266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Wasted consumer</a:t>
            </a:r>
          </a:p>
          <a:p>
            <a:r>
              <a:rPr lang="en-US" sz="1400" dirty="0">
                <a:solidFill>
                  <a:srgbClr val="C00000"/>
                </a:solidFill>
              </a:rPr>
              <a:t>cycles on EMPTY.</a:t>
            </a:r>
          </a:p>
        </p:txBody>
      </p:sp>
    </p:spTree>
    <p:extLst>
      <p:ext uri="{BB962C8B-B14F-4D97-AF65-F5344CB8AC3E}">
        <p14:creationId xmlns:p14="http://schemas.microsoft.com/office/powerpoint/2010/main" val="1333905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4293-130B-7C4E-9660-5430A2DF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752DF-D09B-F749-8D9E-26F239C3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61855-7CB9-134E-A6F6-CF0B935C8D12}"/>
              </a:ext>
            </a:extLst>
          </p:cNvPr>
          <p:cNvSpPr txBox="1"/>
          <p:nvPr/>
        </p:nvSpPr>
        <p:spPr>
          <a:xfrm>
            <a:off x="1188757" y="581876"/>
            <a:ext cx="6494085" cy="6093976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14 (5)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20 (6)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15 (5)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16 (4)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21 (5)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17 (4)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22 (5)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23 (6)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24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25 (8)</a:t>
            </a:r>
          </a:p>
          <a:p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Producer: FULL.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18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19 (6)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20 (5)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26 (6)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27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28 (8)</a:t>
            </a:r>
          </a:p>
          <a:p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Producer: FULL.</a:t>
            </a:r>
          </a:p>
          <a:p>
            <a:r>
              <a:rPr lang="en-US" sz="1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Producer: FULL.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21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22 (6)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29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30 (8)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DONE.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23 (7)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24 (6)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25 (5)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26 (4)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27 (3)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28 (2)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29 (1)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30 (0)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DONE.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DONE.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DONE.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done.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 full cycles.</a:t>
            </a:r>
          </a:p>
          <a:p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 empty cycles.</a:t>
            </a:r>
          </a:p>
          <a:p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E83E4-DBD9-D64D-9F31-FE0E7A4CA9D9}"/>
              </a:ext>
            </a:extLst>
          </p:cNvPr>
          <p:cNvSpPr txBox="1"/>
          <p:nvPr/>
        </p:nvSpPr>
        <p:spPr>
          <a:xfrm>
            <a:off x="2651781" y="3134380"/>
            <a:ext cx="154055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Wasted producer</a:t>
            </a:r>
          </a:p>
          <a:p>
            <a:r>
              <a:rPr lang="en-US" sz="1400" dirty="0">
                <a:solidFill>
                  <a:srgbClr val="C00000"/>
                </a:solidFill>
              </a:rPr>
              <a:t>cycles on FULL.</a:t>
            </a:r>
          </a:p>
        </p:txBody>
      </p:sp>
    </p:spTree>
    <p:extLst>
      <p:ext uri="{BB962C8B-B14F-4D97-AF65-F5344CB8AC3E}">
        <p14:creationId xmlns:p14="http://schemas.microsoft.com/office/powerpoint/2010/main" val="3831872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C1A1-CF7F-AD4D-B19E-A44632C1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Queue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68166-1053-D24E-812E-D831C5C52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</a:t>
            </a:r>
            <a:r>
              <a:rPr lang="en-US" u="sng" dirty="0"/>
              <a:t>wasted producer cycle</a:t>
            </a:r>
            <a:r>
              <a:rPr lang="en-US" dirty="0"/>
              <a:t>s whenever the </a:t>
            </a:r>
            <a:r>
              <a:rPr lang="en-US" u="sng" dirty="0"/>
              <a:t>queue is full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There are </a:t>
            </a:r>
            <a:r>
              <a:rPr lang="en-US" u="sng" dirty="0"/>
              <a:t>wasted consumer cycles</a:t>
            </a:r>
            <a:r>
              <a:rPr lang="en-US" dirty="0"/>
              <a:t> whenever the </a:t>
            </a:r>
            <a:r>
              <a:rPr lang="en-US" u="sng" dirty="0"/>
              <a:t>queue is empty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1E20C-E64C-464C-8FDF-C7E3C6657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2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 Part 1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036638"/>
          </a:xfrm>
          <a:ln>
            <a:noFill/>
          </a:ln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Case 4 (outside right-right): </a:t>
            </a:r>
            <a:br>
              <a:rPr lang="en-US" dirty="0"/>
            </a:br>
            <a:r>
              <a:rPr lang="en-US" dirty="0"/>
              <a:t>Rebalance with a </a:t>
            </a:r>
            <a:r>
              <a:rPr lang="en-US" u="sng" dirty="0"/>
              <a:t>single left rotation</a:t>
            </a:r>
            <a:r>
              <a:rPr lang="en-US" dirty="0"/>
              <a:t>.</a:t>
            </a:r>
          </a:p>
        </p:txBody>
      </p:sp>
      <p:pic>
        <p:nvPicPr>
          <p:cNvPr id="596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565399"/>
            <a:ext cx="62357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675097" y="610886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716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E7436-60E1-6E46-92A2-97AD2DB2D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Synchronized Queue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8FA0F-F23C-B04C-B06B-D548636BB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synchronize the producer and consumers: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Whenever the queue becomes </a:t>
            </a:r>
            <a:r>
              <a:rPr lang="en-US" u="sng" dirty="0"/>
              <a:t>full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the producer “</a:t>
            </a:r>
            <a:r>
              <a:rPr lang="en-US" u="sng" dirty="0"/>
              <a:t>goes to sleep</a:t>
            </a:r>
            <a:r>
              <a:rPr lang="en-US" dirty="0"/>
              <a:t>”.</a:t>
            </a:r>
          </a:p>
          <a:p>
            <a:pPr lvl="2"/>
            <a:r>
              <a:rPr lang="en-US" dirty="0"/>
              <a:t>As soon as a consumer removes an item from the queue, </a:t>
            </a:r>
            <a:br>
              <a:rPr lang="en-US" dirty="0"/>
            </a:br>
            <a:r>
              <a:rPr lang="en-US" dirty="0"/>
              <a:t>it </a:t>
            </a:r>
            <a:r>
              <a:rPr lang="en-US" u="sng" dirty="0"/>
              <a:t>signals</a:t>
            </a:r>
            <a:r>
              <a:rPr lang="en-US" dirty="0"/>
              <a:t> the producer to wake up.</a:t>
            </a:r>
          </a:p>
          <a:p>
            <a:pPr lvl="2"/>
            <a:r>
              <a:rPr lang="en-US" dirty="0"/>
              <a:t>The producer resumes adding items to the queue.</a:t>
            </a:r>
          </a:p>
          <a:p>
            <a:pPr marL="2286000" lvl="5" indent="0">
              <a:buNone/>
            </a:pPr>
            <a:endParaRPr lang="en-US" dirty="0"/>
          </a:p>
          <a:p>
            <a:pPr lvl="1"/>
            <a:r>
              <a:rPr lang="en-US" dirty="0"/>
              <a:t>Whenever the queue becomes </a:t>
            </a:r>
            <a:r>
              <a:rPr lang="en-US" u="sng" dirty="0"/>
              <a:t>empty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the consumers all “</a:t>
            </a:r>
            <a:r>
              <a:rPr lang="en-US" u="sng" dirty="0"/>
              <a:t>go to sleep</a:t>
            </a:r>
            <a:r>
              <a:rPr lang="en-US" dirty="0"/>
              <a:t>”.</a:t>
            </a:r>
          </a:p>
          <a:p>
            <a:pPr lvl="2"/>
            <a:r>
              <a:rPr lang="en-US" dirty="0"/>
              <a:t>As soon as the producer adds an item to the queue, it </a:t>
            </a:r>
            <a:r>
              <a:rPr lang="en-US" u="sng" dirty="0"/>
              <a:t>signals</a:t>
            </a:r>
            <a:r>
              <a:rPr lang="en-US" dirty="0"/>
              <a:t> the consumers to wake up.</a:t>
            </a:r>
          </a:p>
          <a:p>
            <a:pPr lvl="2"/>
            <a:r>
              <a:rPr lang="en-US" dirty="0"/>
              <a:t>The consumers resume removing items from the queue.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8191F-5C9B-4940-AB1D-415FBF4D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21D6EF-8C01-D14B-8D75-979324366A67}"/>
              </a:ext>
            </a:extLst>
          </p:cNvPr>
          <p:cNvSpPr txBox="1"/>
          <p:nvPr/>
        </p:nvSpPr>
        <p:spPr>
          <a:xfrm>
            <a:off x="6972416" y="2112713"/>
            <a:ext cx="125906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No wasted</a:t>
            </a:r>
          </a:p>
          <a:p>
            <a:r>
              <a:rPr lang="en-US" dirty="0">
                <a:solidFill>
                  <a:srgbClr val="0033CC"/>
                </a:solidFill>
              </a:rPr>
              <a:t>FULL </a:t>
            </a:r>
            <a:r>
              <a:rPr lang="en-US" dirty="0" err="1">
                <a:solidFill>
                  <a:srgbClr val="0033CC"/>
                </a:solidFill>
              </a:rPr>
              <a:t>cyles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1E81E-4BE4-0B4A-A25C-FFDE3C9E4649}"/>
              </a:ext>
            </a:extLst>
          </p:cNvPr>
          <p:cNvSpPr txBox="1"/>
          <p:nvPr/>
        </p:nvSpPr>
        <p:spPr>
          <a:xfrm>
            <a:off x="6972416" y="4213676"/>
            <a:ext cx="146815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No wasted</a:t>
            </a:r>
          </a:p>
          <a:p>
            <a:r>
              <a:rPr lang="en-US" dirty="0">
                <a:solidFill>
                  <a:srgbClr val="0033CC"/>
                </a:solidFill>
              </a:rPr>
              <a:t>EMPTY </a:t>
            </a:r>
            <a:r>
              <a:rPr lang="en-US" dirty="0" err="1">
                <a:solidFill>
                  <a:srgbClr val="0033CC"/>
                </a:solidFill>
              </a:rPr>
              <a:t>cyles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2759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A02E0-8076-7F4C-8017-CAE14D7CB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Synchronized Queue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FF564-297C-A649-8D77-7730038ED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E75CE-BE36-2E4A-B3B1-77EAD0D37E0C}"/>
              </a:ext>
            </a:extLst>
          </p:cNvPr>
          <p:cNvSpPr txBox="1"/>
          <p:nvPr/>
        </p:nvSpPr>
        <p:spPr>
          <a:xfrm>
            <a:off x="1225571" y="1278523"/>
            <a:ext cx="6692858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&lt;queue&gt;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&lt;mutex&gt;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condition_variable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&lt;thread&gt;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&lt;chrono&gt;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time.h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MAX_SIZE  =  8;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MAX_COUNT = 30;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PRODUCE_RATE = 2;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CONSUME_RATE = 5;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mutex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queue_mutex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condition_variable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condition_not_full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condition_variable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condition_done_or_not_empty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queue&lt;int&gt; q;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content = 0;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producer_done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false;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queue_done_or_not_empty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producer_done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|| !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q.empty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}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queue_not_full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          { return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q.size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&lt; MAX_SIZE; }</a:t>
            </a:r>
          </a:p>
        </p:txBody>
      </p:sp>
    </p:spTree>
    <p:extLst>
      <p:ext uri="{BB962C8B-B14F-4D97-AF65-F5344CB8AC3E}">
        <p14:creationId xmlns:p14="http://schemas.microsoft.com/office/powerpoint/2010/main" val="2076478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C35E-1A27-D14B-964E-8ABF79BE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Synchronized Queue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F7EC6-5AE8-6E40-9ED1-75899468B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D0456D-8F8C-6E4A-963D-94ADFA4D24E2}"/>
              </a:ext>
            </a:extLst>
          </p:cNvPr>
          <p:cNvSpPr txBox="1"/>
          <p:nvPr/>
        </p:nvSpPr>
        <p:spPr>
          <a:xfrm>
            <a:off x="1039622" y="1375325"/>
            <a:ext cx="7064755" cy="4339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(content &lt; MAX_COUNT)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this_thread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sleep_for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(std::chrono::seconds(rand()%PRODUCE_RATE));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// Wait until the queue is not full.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unique_lock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&lt;mutex&gt; lock(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queue_mutex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condition_not_full.wait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(lock,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queue_not_full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q.push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(++content);</a:t>
            </a:r>
          </a:p>
          <a:p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("Producer: %2d (%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)\n", content, 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q.size</a:t>
            </a:r>
            <a:r>
              <a:rPr lang="en-US" sz="1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Notify consumers the queue is no longer empty.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q.size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== 1)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condition_done_or_not_empty.notify_all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lock.unlock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producer_done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true;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condition_done_or_not_empty.notify_all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("Producer: DONE.\n");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02FE4-E102-AB4C-B636-3DD04A7F5C2F}"/>
              </a:ext>
            </a:extLst>
          </p:cNvPr>
          <p:cNvSpPr txBox="1"/>
          <p:nvPr/>
        </p:nvSpPr>
        <p:spPr>
          <a:xfrm>
            <a:off x="6309341" y="1206048"/>
            <a:ext cx="164339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QueueSync.cpp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DFE16-341A-E54E-996B-C46F7652DA90}"/>
              </a:ext>
            </a:extLst>
          </p:cNvPr>
          <p:cNvSpPr txBox="1"/>
          <p:nvPr/>
        </p:nvSpPr>
        <p:spPr>
          <a:xfrm>
            <a:off x="6278476" y="2514610"/>
            <a:ext cx="1537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Go to sleep if the</a:t>
            </a:r>
          </a:p>
          <a:p>
            <a:r>
              <a:rPr lang="en-US" sz="1400" dirty="0">
                <a:solidFill>
                  <a:srgbClr val="C00000"/>
                </a:solidFill>
              </a:rPr>
              <a:t>queue is full.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1CB83-6182-3842-9C12-FC17AD077F32}"/>
              </a:ext>
            </a:extLst>
          </p:cNvPr>
          <p:cNvSpPr txBox="1"/>
          <p:nvPr/>
        </p:nvSpPr>
        <p:spPr>
          <a:xfrm>
            <a:off x="5394951" y="4734560"/>
            <a:ext cx="187583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Signal that the queue</a:t>
            </a:r>
          </a:p>
          <a:p>
            <a:r>
              <a:rPr lang="en-US" sz="1400" dirty="0">
                <a:solidFill>
                  <a:srgbClr val="C00000"/>
                </a:solidFill>
              </a:rPr>
              <a:t>is no longer empty.</a:t>
            </a:r>
          </a:p>
        </p:txBody>
      </p:sp>
    </p:spTree>
    <p:extLst>
      <p:ext uri="{BB962C8B-B14F-4D97-AF65-F5344CB8AC3E}">
        <p14:creationId xmlns:p14="http://schemas.microsoft.com/office/powerpoint/2010/main" val="2472677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17F64-AA7C-7D4D-88C8-6B1985A4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Synchronized Queue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ED94D-FB0B-8F45-8ED4-E075A08E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7731D-CE6D-C24E-B171-58E437C9492B}"/>
              </a:ext>
            </a:extLst>
          </p:cNvPr>
          <p:cNvSpPr txBox="1"/>
          <p:nvPr/>
        </p:nvSpPr>
        <p:spPr>
          <a:xfrm>
            <a:off x="1097318" y="1260860"/>
            <a:ext cx="6471643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consumer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id)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(true)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this_thread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sleep_for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(std::chrono::seconds(rand()%CONSUME_RATE));</a:t>
            </a:r>
          </a:p>
          <a:p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unique_lock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&lt;mutex&gt; lock(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queue_mutex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Wait until the queue is not empty.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condition_done_or_not_empty.wait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(lock,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queue_done_or_not_empty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(!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q.empty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int data = </a:t>
            </a:r>
            <a:r>
              <a:rPr lang="en-US" sz="11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q.front</a:t>
            </a:r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1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q.pop</a:t>
            </a:r>
            <a: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11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for (int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&lt;= id;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                    ";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("Consumer #%d: %2d (%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)\n", id, data,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q.size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Notify the producer the queue is no longer full.</a:t>
            </a:r>
          </a:p>
          <a:p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if (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q.size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== MAX_SIZE-1)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condition_not_full.notify_one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lock.unlock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else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lock.unlock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break;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for (int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&lt;= id;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                     ";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("Consumer #%d: DONE.\n", id);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32DA6E-6A80-6D46-83E4-A675A5D0765B}"/>
              </a:ext>
            </a:extLst>
          </p:cNvPr>
          <p:cNvSpPr txBox="1"/>
          <p:nvPr/>
        </p:nvSpPr>
        <p:spPr>
          <a:xfrm>
            <a:off x="6126463" y="1353105"/>
            <a:ext cx="164339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QueueSync.cpp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4FAF7-E1E9-AD4F-AECA-054B864097EC}"/>
              </a:ext>
            </a:extLst>
          </p:cNvPr>
          <p:cNvSpPr txBox="1"/>
          <p:nvPr/>
        </p:nvSpPr>
        <p:spPr>
          <a:xfrm>
            <a:off x="5029195" y="2143831"/>
            <a:ext cx="283712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Go to sleep if the queue is empty.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E2689-E913-F342-9742-AB13B02FDF0C}"/>
              </a:ext>
            </a:extLst>
          </p:cNvPr>
          <p:cNvSpPr txBox="1"/>
          <p:nvPr/>
        </p:nvSpPr>
        <p:spPr>
          <a:xfrm>
            <a:off x="4949607" y="4709146"/>
            <a:ext cx="187583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Signal that the queue</a:t>
            </a:r>
          </a:p>
          <a:p>
            <a:r>
              <a:rPr lang="en-US" sz="1400" dirty="0">
                <a:solidFill>
                  <a:srgbClr val="C00000"/>
                </a:solidFill>
              </a:rPr>
              <a:t>is no longer full.</a:t>
            </a:r>
          </a:p>
        </p:txBody>
      </p:sp>
    </p:spTree>
    <p:extLst>
      <p:ext uri="{BB962C8B-B14F-4D97-AF65-F5344CB8AC3E}">
        <p14:creationId xmlns:p14="http://schemas.microsoft.com/office/powerpoint/2010/main" val="15375392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5925E-6F8C-BC42-925D-3FC778C55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Synchronized Queue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508E7-9AEA-154C-BAF0-0293ACD0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595E4-6474-2F4C-BACF-3E32B58042A2}"/>
              </a:ext>
            </a:extLst>
          </p:cNvPr>
          <p:cNvSpPr txBox="1"/>
          <p:nvPr/>
        </p:nvSpPr>
        <p:spPr>
          <a:xfrm>
            <a:off x="1193511" y="1281038"/>
            <a:ext cx="6756978" cy="5424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1 (1)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2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3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  1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4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  2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5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6 (4)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  3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  4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  5 (1)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7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8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  9 (4)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  6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10 (4)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  7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11 (4)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  8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  9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10 (1)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12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11 (1)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13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14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12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13 (1)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14 (0)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15 (1)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16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17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18 (4)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15 (3)</a:t>
            </a:r>
          </a:p>
        </p:txBody>
      </p:sp>
    </p:spTree>
    <p:extLst>
      <p:ext uri="{BB962C8B-B14F-4D97-AF65-F5344CB8AC3E}">
        <p14:creationId xmlns:p14="http://schemas.microsoft.com/office/powerpoint/2010/main" val="14200078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C19C-DA9B-4C48-846F-7E429017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Synchronized Queue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6B4F5-758F-4D4E-94C1-9E775204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63DCE7-50CB-8543-A982-8DE882EA48DF}"/>
              </a:ext>
            </a:extLst>
          </p:cNvPr>
          <p:cNvSpPr txBox="1"/>
          <p:nvPr/>
        </p:nvSpPr>
        <p:spPr>
          <a:xfrm>
            <a:off x="1193511" y="1325903"/>
            <a:ext cx="6756978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16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19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17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18 (1)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20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21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22 (4)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19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23 (4)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24 (5)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25 (6)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20 (5)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26 (6)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27 (7)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28 (8)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21 (7)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22 (6)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23 (5)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29 (6)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24 (5)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25 (4)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26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30 (4)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Producer: DONE.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27 (3)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28 (2)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29 (1)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30 (0)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Consumer #1: DONE.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                                  Consumer #3: DONE.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Consumer #2: DONE.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done.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CCD6D-F59B-C241-94D8-8F25731405A7}"/>
              </a:ext>
            </a:extLst>
          </p:cNvPr>
          <p:cNvSpPr txBox="1"/>
          <p:nvPr/>
        </p:nvSpPr>
        <p:spPr>
          <a:xfrm>
            <a:off x="3653319" y="2971805"/>
            <a:ext cx="183736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No wasted cycles!</a:t>
            </a:r>
          </a:p>
        </p:txBody>
      </p:sp>
    </p:spTree>
    <p:extLst>
      <p:ext uri="{BB962C8B-B14F-4D97-AF65-F5344CB8AC3E}">
        <p14:creationId xmlns:p14="http://schemas.microsoft.com/office/powerpoint/2010/main" val="1756185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D1FB-767E-5944-A18D-B0D7A748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9EC36-E36D-214C-BB84-1137F7E16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8:00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AD7FC-A8C9-DB4F-A14D-DC7B42C8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34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A63F-ADC2-C349-80D0-D42102A8DC6C}" type="slidenum">
              <a:rPr lang="en-US"/>
              <a:pPr/>
              <a:t>47</a:t>
            </a:fld>
            <a:endParaRPr lang="en-US"/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Program Example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Professor </a:t>
            </a:r>
            <a:r>
              <a:rPr lang="en-US" dirty="0" err="1"/>
              <a:t>Zemma</a:t>
            </a:r>
            <a:r>
              <a:rPr lang="en-US" dirty="0"/>
              <a:t> Fore is extremely popular with her students!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During each of her </a:t>
            </a:r>
            <a:r>
              <a:rPr lang="en-US" u="sng" dirty="0"/>
              <a:t>office hours</a:t>
            </a:r>
            <a:r>
              <a:rPr lang="en-US" dirty="0"/>
              <a:t>, students line up </a:t>
            </a:r>
            <a:br>
              <a:rPr lang="en-US" dirty="0"/>
            </a:br>
            <a:r>
              <a:rPr lang="en-US" dirty="0"/>
              <a:t>to visit her in order to get help and advice.</a:t>
            </a:r>
          </a:p>
          <a:p>
            <a:pPr lvl="4"/>
            <a:endParaRPr lang="en-US" dirty="0"/>
          </a:p>
          <a:p>
            <a:r>
              <a:rPr lang="en-US" dirty="0"/>
              <a:t>Prof. Fore has a small office.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Inside, there is room for only </a:t>
            </a:r>
            <a:r>
              <a:rPr lang="en-US" u="sng" dirty="0"/>
              <a:t>one student</a:t>
            </a:r>
            <a:r>
              <a:rPr lang="en-US" dirty="0"/>
              <a:t> to visit.</a:t>
            </a:r>
          </a:p>
          <a:p>
            <a:pPr lvl="1"/>
            <a:r>
              <a:rPr lang="en-US" dirty="0"/>
              <a:t>Outside her office, there are </a:t>
            </a:r>
            <a:r>
              <a:rPr lang="en-US" u="sng" dirty="0"/>
              <a:t>three chairs </a:t>
            </a:r>
            <a:br>
              <a:rPr lang="en-US" dirty="0"/>
            </a:br>
            <a:r>
              <a:rPr lang="en-US" dirty="0"/>
              <a:t>for students to sit and wait their turns.</a:t>
            </a:r>
          </a:p>
        </p:txBody>
      </p:sp>
    </p:spTree>
    <p:extLst>
      <p:ext uri="{BB962C8B-B14F-4D97-AF65-F5344CB8AC3E}">
        <p14:creationId xmlns:p14="http://schemas.microsoft.com/office/powerpoint/2010/main" val="1997436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D7C4-C763-E541-9E0C-F670B196B92D}" type="slidenum">
              <a:rPr lang="en-US"/>
              <a:pPr/>
              <a:t>48</a:t>
            </a:fld>
            <a:endParaRPr lang="en-US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During an Office Hour</a:t>
            </a:r>
            <a:endParaRPr lang="en-US" i="1" dirty="0"/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0994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At the start of her office hour</a:t>
            </a:r>
            <a:r>
              <a:rPr lang="en-US" dirty="0"/>
              <a:t> Prof. Fore </a:t>
            </a:r>
            <a:br>
              <a:rPr lang="en-US" dirty="0"/>
            </a:br>
            <a:r>
              <a:rPr lang="en-US" u="sng" dirty="0"/>
              <a:t>opens her door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for office visits.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/>
              <a:t>Students arrive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at random times during the hour.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Prof. Fore sees students </a:t>
            </a:r>
            <a:r>
              <a:rPr lang="en-US" u="sng" dirty="0"/>
              <a:t>in the order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that they arrive.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</a:t>
            </a:r>
            <a:r>
              <a:rPr lang="en-US" u="sng" dirty="0"/>
              <a:t>visit</a:t>
            </a:r>
            <a:r>
              <a:rPr lang="en-US" dirty="0"/>
              <a:t> with the professor lasts a random time, exactly 1, 2, 3, 4, or 5 minutes.</a:t>
            </a:r>
          </a:p>
        </p:txBody>
      </p:sp>
    </p:spTree>
    <p:extLst>
      <p:ext uri="{BB962C8B-B14F-4D97-AF65-F5344CB8AC3E}">
        <p14:creationId xmlns:p14="http://schemas.microsoft.com/office/powerpoint/2010/main" val="37895975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DD7C4-C763-E541-9E0C-F670B196B92D}" type="slidenum">
              <a:rPr lang="en-US"/>
              <a:pPr/>
              <a:t>49</a:t>
            </a:fld>
            <a:endParaRPr lang="en-US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During an Office Hour</a:t>
            </a:r>
            <a:r>
              <a:rPr lang="en-US" i="1" dirty="0"/>
              <a:t>, cont’d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At the end of a visit</a:t>
            </a:r>
            <a:r>
              <a:rPr lang="en-US" dirty="0"/>
              <a:t>, the </a:t>
            </a:r>
            <a:r>
              <a:rPr lang="en-US" u="sng" dirty="0"/>
              <a:t>next waiting student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(if any) immediately enters Prof. Fore</a:t>
            </a:r>
            <a:r>
              <a:rPr lang="en-US" altLang="ja-JP" dirty="0">
                <a:latin typeface="Arial"/>
              </a:rPr>
              <a:t>’</a:t>
            </a:r>
            <a:r>
              <a:rPr lang="en-US" dirty="0"/>
              <a:t>s office for a visit.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Whenever there are no students </a:t>
            </a:r>
            <a:br>
              <a:rPr lang="en-US" dirty="0"/>
            </a:br>
            <a:r>
              <a:rPr lang="en-US" dirty="0"/>
              <a:t>visiting or waiting, Prof. Fore works </a:t>
            </a:r>
            <a:br>
              <a:rPr lang="en-US" dirty="0"/>
            </a:br>
            <a:r>
              <a:rPr lang="en-US" dirty="0"/>
              <a:t>on </a:t>
            </a:r>
            <a:r>
              <a:rPr lang="en-US" u="sng" dirty="0"/>
              <a:t>writing her new book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366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 Part 1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8977" y="1338912"/>
            <a:ext cx="8379217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/**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* Case 4 (outside right-right): Rebalance with a single left rotation.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* Update heights and return the new root node.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* @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param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k2 pointer to the node to rotate.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* @return pointer to the new root node.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*/</a:t>
            </a:r>
          </a:p>
          <a:p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AvlTree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singleLeftRotation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*k1)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*k2 = k1-&gt;right;</a:t>
            </a:r>
            <a:br>
              <a:rPr lang="en-US" sz="1500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sz="15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// Rotate.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k1-&gt;right = k2-&gt;left;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k2-&gt;left  = k1;</a:t>
            </a:r>
            <a:br>
              <a:rPr lang="en-US" sz="1500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sz="15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//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Recompute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node heights.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k1-&gt;height = (max(height(k1-&gt;left), height(k1-&gt;right)) + 1);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k2-&gt;height = (max(height(k2-&gt;right), k1-&gt;height) + 1);</a:t>
            </a:r>
            <a:br>
              <a:rPr lang="en-US" sz="1500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sz="15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return k2;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3" y="3063244"/>
            <a:ext cx="4244202" cy="164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57EDB-1D81-E641-8064-E44D5E72208E}" type="slidenum">
              <a:rPr lang="en-US"/>
              <a:pPr/>
              <a:t>50</a:t>
            </a:fld>
            <a:endParaRPr lang="en-US"/>
          </a:p>
        </p:txBody>
      </p:sp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Whenever a Student Arrives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Prof. Fore is not already meeting with another student, an arriving student can immediately </a:t>
            </a:r>
            <a:br>
              <a:rPr lang="en-US" dirty="0"/>
            </a:br>
            <a:r>
              <a:rPr lang="en-US" u="sng" dirty="0"/>
              <a:t>start an office visit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If Prof. Fore is already meeting with another student, an arriving student sits down on an empty chair outside her office to </a:t>
            </a:r>
            <a:r>
              <a:rPr lang="en-US" u="sng" dirty="0"/>
              <a:t>wait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If there are no empty chairs, the student </a:t>
            </a:r>
            <a:r>
              <a:rPr lang="en-US" u="sng" dirty="0"/>
              <a:t>leaves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Students who leave don’t return.</a:t>
            </a:r>
          </a:p>
        </p:txBody>
      </p:sp>
    </p:spTree>
    <p:extLst>
      <p:ext uri="{BB962C8B-B14F-4D97-AF65-F5344CB8AC3E}">
        <p14:creationId xmlns:p14="http://schemas.microsoft.com/office/powerpoint/2010/main" val="22715113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598F-A635-4649-97AF-A58205608475}" type="slidenum">
              <a:rPr lang="en-US"/>
              <a:pPr/>
              <a:t>51</a:t>
            </a:fld>
            <a:endParaRPr lang="en-US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At the End of the Office Hour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At the end of her office hour</a:t>
            </a:r>
            <a:r>
              <a:rPr lang="en-US" dirty="0"/>
              <a:t>, if Prof. Fore is </a:t>
            </a:r>
            <a:br>
              <a:rPr lang="en-US" dirty="0"/>
            </a:br>
            <a:r>
              <a:rPr lang="en-US" dirty="0"/>
              <a:t>not meeting with a student, she </a:t>
            </a:r>
            <a:r>
              <a:rPr lang="en-US" u="sng" dirty="0"/>
              <a:t>closes her door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and no more students can visit.</a:t>
            </a:r>
          </a:p>
          <a:p>
            <a:pPr lvl="4"/>
            <a:endParaRPr lang="en-US" dirty="0"/>
          </a:p>
          <a:p>
            <a:r>
              <a:rPr lang="en-US" dirty="0"/>
              <a:t>If she is meeting a student, she allows that </a:t>
            </a:r>
            <a:br>
              <a:rPr lang="en-US" dirty="0"/>
            </a:br>
            <a:r>
              <a:rPr lang="en-US" u="sng" dirty="0"/>
              <a:t>visit to complete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(which may take her past </a:t>
            </a:r>
            <a:br>
              <a:rPr lang="en-US" dirty="0"/>
            </a:br>
            <a:r>
              <a:rPr lang="en-US" dirty="0"/>
              <a:t>her closing time) before closing her door. </a:t>
            </a:r>
          </a:p>
          <a:p>
            <a:pPr lvl="4"/>
            <a:endParaRPr lang="en-US" dirty="0"/>
          </a:p>
          <a:p>
            <a:r>
              <a:rPr lang="en-US" dirty="0"/>
              <a:t>Any students still waiting then </a:t>
            </a:r>
            <a:r>
              <a:rPr lang="en-US" u="sng" dirty="0"/>
              <a:t>leave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6368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67D-64BE-B447-8C1E-A9C0E14DA65D}" type="slidenum">
              <a:rPr lang="en-US"/>
              <a:pPr/>
              <a:t>52</a:t>
            </a:fld>
            <a:endParaRPr lang="en-US"/>
          </a:p>
        </p:txBody>
      </p:sp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Multithreaded Program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program to </a:t>
            </a:r>
            <a:r>
              <a:rPr lang="en-US" u="sng" dirty="0"/>
              <a:t>simulate</a:t>
            </a:r>
            <a:r>
              <a:rPr lang="en-US" dirty="0"/>
              <a:t> students visiting </a:t>
            </a:r>
            <a:br>
              <a:rPr lang="en-US" dirty="0"/>
            </a:br>
            <a:r>
              <a:rPr lang="en-US" dirty="0"/>
              <a:t>Prof. Fore during one of her office hours.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Uses the C++ multithreading library.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 </a:t>
            </a:r>
            <a:r>
              <a:rPr lang="en-US" u="sng" dirty="0"/>
              <a:t>second</a:t>
            </a:r>
            <a:r>
              <a:rPr lang="en-US" dirty="0"/>
              <a:t> of </a:t>
            </a:r>
            <a:r>
              <a:rPr lang="en-US" u="sng" dirty="0"/>
              <a:t>real time</a:t>
            </a:r>
            <a:r>
              <a:rPr lang="en-US" dirty="0"/>
              <a:t> simulates</a:t>
            </a:r>
            <a:br>
              <a:rPr lang="en-US" dirty="0"/>
            </a:br>
            <a:r>
              <a:rPr lang="en-US" dirty="0"/>
              <a:t>1 </a:t>
            </a:r>
            <a:r>
              <a:rPr lang="en-US" u="sng" dirty="0"/>
              <a:t>minute</a:t>
            </a:r>
            <a:r>
              <a:rPr lang="en-US" dirty="0"/>
              <a:t> of the office hour.</a:t>
            </a:r>
          </a:p>
        </p:txBody>
      </p:sp>
    </p:spTree>
    <p:extLst>
      <p:ext uri="{BB962C8B-B14F-4D97-AF65-F5344CB8AC3E}">
        <p14:creationId xmlns:p14="http://schemas.microsoft.com/office/powerpoint/2010/main" val="6727149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67D-64BE-B447-8C1E-A9C0E14DA65D}" type="slidenum">
              <a:rPr lang="en-US"/>
              <a:pPr/>
              <a:t>53</a:t>
            </a:fld>
            <a:endParaRPr lang="en-US"/>
          </a:p>
        </p:txBody>
      </p:sp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Multithreaded Program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0994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program prints a </a:t>
            </a:r>
            <a:r>
              <a:rPr lang="en-US" u="sng" dirty="0"/>
              <a:t>message with a timestamp</a:t>
            </a:r>
            <a:r>
              <a:rPr lang="en-US" dirty="0"/>
              <a:t> as each </a:t>
            </a:r>
            <a:r>
              <a:rPr lang="en-US" dirty="0">
                <a:solidFill>
                  <a:srgbClr val="B23C00"/>
                </a:solidFill>
              </a:rPr>
              <a:t>event</a:t>
            </a:r>
            <a:r>
              <a:rPr lang="en-US" dirty="0"/>
              <a:t> occurs.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Events</a:t>
            </a:r>
            <a:r>
              <a:rPr lang="en-US" dirty="0"/>
              <a:t>: a student arrives, a student starts an office visit, a student completes an office visit, etc.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Tabular output format that shows for each event: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simulated time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Which student (if any) is meeting with the professor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Which students (if any) are waiting in the chairs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Event description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Will Prof. Fore </a:t>
            </a:r>
            <a:r>
              <a:rPr lang="en-US" u="sng" dirty="0"/>
              <a:t>ever find time</a:t>
            </a:r>
            <a:r>
              <a:rPr lang="en-US" dirty="0"/>
              <a:t> during the </a:t>
            </a:r>
            <a:br>
              <a:rPr lang="en-US" dirty="0"/>
            </a:br>
            <a:r>
              <a:rPr lang="en-US" dirty="0"/>
              <a:t>office hour to work on her new book?</a:t>
            </a:r>
          </a:p>
        </p:txBody>
      </p:sp>
    </p:spTree>
    <p:extLst>
      <p:ext uri="{BB962C8B-B14F-4D97-AF65-F5344CB8AC3E}">
        <p14:creationId xmlns:p14="http://schemas.microsoft.com/office/powerpoint/2010/main" val="10582912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BE70-0CB8-7E46-B426-F345A992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Multithreaded Program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CF628-C694-8A4F-9BDC-B371767E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C14C4-73B5-444F-82DF-8CBFCF5C6579}"/>
              </a:ext>
            </a:extLst>
          </p:cNvPr>
          <p:cNvSpPr txBox="1"/>
          <p:nvPr/>
        </p:nvSpPr>
        <p:spPr>
          <a:xfrm>
            <a:off x="1411519" y="1278523"/>
            <a:ext cx="6320961" cy="4893647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TIME | MEETING | WAITING     | EVENT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0:00 |         |             | Professor opens her door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0:00 |         |             | Professor works on her new book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0:01 |         | 119         | Student 119 arrives and waits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0:01 |   119   |             | Professor meets with student 119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0:04 |   119   | 117         | Student 117 arrives and waits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0:04 |   119   | 117         | Professor finishes with student 119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0:04 |   117   |             | Professor meets with student 117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0:07 |   117   | 108         | Student 108 arrives and waits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0:09 |   117   | 108 118     | Student 118 arrives and waits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0:09 |   117   | 108 118     | Professor finishes with student 117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0:09 |   108   | 118         | Professor meets with student 108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0:10 |   108   | 118 122     | Student 122 arrives and waits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0:58 |   111   | 105 110 112 | Student 107 arrives and leaves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0:58 |   111   | 105 110 112 | Professor finishes with student 111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0:58 |   105   | 110 112     | Professor meets with student 105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1:02 |   105   | 110 112     | Professor finishes with student 105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1:02 |   105   | 110 112     | Professor closes her door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1:02 |         | 112         | Student 110 leaves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1:02 |         |             | Student 112 leaves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25 students arrived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17 students met with Prof. Fore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8 students left without meeting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3 times Prof. Fore worked on her book</a:t>
            </a:r>
          </a:p>
        </p:txBody>
      </p:sp>
    </p:spTree>
    <p:extLst>
      <p:ext uri="{BB962C8B-B14F-4D97-AF65-F5344CB8AC3E}">
        <p14:creationId xmlns:p14="http://schemas.microsoft.com/office/powerpoint/2010/main" val="2184910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Multithreaded </a:t>
            </a:r>
            <a:r>
              <a:rPr lang="en-US" dirty="0"/>
              <a:t>Program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The program contains a subtle threading bug!</a:t>
            </a:r>
          </a:p>
          <a:p>
            <a:pPr lvl="4"/>
            <a:endParaRPr lang="en-US" dirty="0">
              <a:solidFill>
                <a:srgbClr val="B23300"/>
              </a:solidFill>
            </a:endParaRPr>
          </a:p>
          <a:p>
            <a:pPr lvl="1"/>
            <a:r>
              <a:rPr lang="en-US" dirty="0"/>
              <a:t>Causes a </a:t>
            </a:r>
            <a:r>
              <a:rPr lang="en-US" u="sng" dirty="0"/>
              <a:t>deadlock</a:t>
            </a:r>
            <a:r>
              <a:rPr lang="en-US" dirty="0"/>
              <a:t> under certain circumstances.</a:t>
            </a:r>
          </a:p>
          <a:p>
            <a:pPr lvl="1"/>
            <a:r>
              <a:rPr lang="en-US" dirty="0"/>
              <a:t>Can you find the error and correct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6D4B12F-928D-2A4F-B9E2-2C1ECCA08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172200"/>
            <a:ext cx="803275" cy="3762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folHlink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0613341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386B-63A2-744B-B3FA-B608DE75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411163"/>
            <a:ext cx="8412433" cy="655637"/>
          </a:xfrm>
        </p:spPr>
        <p:txBody>
          <a:bodyPr/>
          <a:lstStyle/>
          <a:p>
            <a:r>
              <a:rPr lang="en-US" dirty="0"/>
              <a:t>Assignment #14: Multithreaded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992DE-B09E-0146-8657-E847CDD65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  <a:p>
            <a:pPr lvl="1"/>
            <a:r>
              <a:rPr lang="en-US" dirty="0"/>
              <a:t>Look carefully again at the </a:t>
            </a:r>
            <a:br>
              <a:rPr lang="en-US" dirty="0"/>
            </a:br>
            <a:r>
              <a:rPr lang="en-US" dirty="0"/>
              <a:t>Borwein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/>
              <a:t> formula that you </a:t>
            </a:r>
            <a:br>
              <a:rPr lang="en-US" dirty="0"/>
            </a:br>
            <a:r>
              <a:rPr lang="en-US" dirty="0"/>
              <a:t>used in Assignment #9.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multithreaded</a:t>
            </a:r>
            <a:r>
              <a:rPr lang="en-US" dirty="0"/>
              <a:t> implementation of this formula is possible that uses threads to calculate parts of the formula simultaneously.</a:t>
            </a:r>
          </a:p>
          <a:p>
            <a:pPr lvl="1"/>
            <a:r>
              <a:rPr lang="en-US" dirty="0"/>
              <a:t>Compare the times to calculate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/>
              <a:t> with a multithreaded program and with your original </a:t>
            </a:r>
            <a:br>
              <a:rPr lang="en-US" dirty="0"/>
            </a:br>
            <a:r>
              <a:rPr lang="en-US" dirty="0"/>
              <a:t>single-threaded program.</a:t>
            </a:r>
          </a:p>
          <a:p>
            <a:pPr lvl="2"/>
            <a:r>
              <a:rPr lang="en-US" dirty="0"/>
              <a:t>Use the C++ library with the overloaded operators.</a:t>
            </a:r>
          </a:p>
          <a:p>
            <a:pPr lvl="2"/>
            <a:r>
              <a:rPr lang="en-US" dirty="0"/>
              <a:t>Calculate 1,000,000 digits to get good timings differences.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9D003-04A7-7443-A1EC-1DCA05B0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A4E0FE16-3DF8-394C-ADBD-F8DB8033C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73" y="1234464"/>
            <a:ext cx="3603772" cy="1828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CD7137-2CBE-6743-8077-D36A7375536E}"/>
              </a:ext>
            </a:extLst>
          </p:cNvPr>
          <p:cNvSpPr txBox="1"/>
          <p:nvPr/>
        </p:nvSpPr>
        <p:spPr>
          <a:xfrm>
            <a:off x="1920269" y="6005071"/>
            <a:ext cx="298689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The last 10 digits should be 5779458151</a:t>
            </a:r>
          </a:p>
        </p:txBody>
      </p:sp>
    </p:spTree>
    <p:extLst>
      <p:ext uri="{BB962C8B-B14F-4D97-AF65-F5344CB8AC3E}">
        <p14:creationId xmlns:p14="http://schemas.microsoft.com/office/powerpoint/2010/main" val="10205923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386B-63A2-744B-B3FA-B608DE75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411163"/>
            <a:ext cx="8412433" cy="655637"/>
          </a:xfrm>
        </p:spPr>
        <p:txBody>
          <a:bodyPr/>
          <a:lstStyle/>
          <a:p>
            <a:r>
              <a:rPr lang="en-US" dirty="0"/>
              <a:t>Assignment #14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992DE-B09E-0146-8657-E847CDD65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  <a:p>
            <a:pPr lvl="1"/>
            <a:r>
              <a:rPr lang="en-US" dirty="0"/>
              <a:t>Quicksort is an algorithm that is often multithreaded.</a:t>
            </a:r>
          </a:p>
          <a:p>
            <a:pPr lvl="2"/>
            <a:r>
              <a:rPr lang="en-US" dirty="0"/>
              <a:t>The quicksort algorithm partitions arrays into subarrays to be sorted recursively.</a:t>
            </a:r>
          </a:p>
          <a:p>
            <a:pPr lvl="2"/>
            <a:r>
              <a:rPr lang="en-US" dirty="0"/>
              <a:t>After partitioning an array, use a separate thread to sort each subarray.</a:t>
            </a:r>
          </a:p>
          <a:p>
            <a:pPr lvl="1"/>
            <a:r>
              <a:rPr lang="en-US" dirty="0"/>
              <a:t>Generate an unsorted array of 1,000,000 random integers to be quicksorted.</a:t>
            </a:r>
          </a:p>
          <a:p>
            <a:pPr lvl="1"/>
            <a:r>
              <a:rPr lang="en-US" dirty="0"/>
              <a:t>Keep track of the subarrays in a container (queue or set). Each time a new subarray is designated via partitioning, enter the pair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index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index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dirty="0"/>
              <a:t> of the subarray into the container.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9D003-04A7-7443-A1EC-1DCA05B0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918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D599E-5085-DE4A-837C-03D75913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#14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F258C-4BE5-6742-ACE4-C9BD8769D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2, </a:t>
            </a:r>
            <a:r>
              <a:rPr lang="en-US" i="1" dirty="0"/>
              <a:t>cont’d</a:t>
            </a:r>
          </a:p>
          <a:p>
            <a:pPr lvl="1"/>
            <a:r>
              <a:rPr lang="en-US" dirty="0"/>
              <a:t>Create a thread pool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threads, each capable of removing a pair from the container and recursively quicksorting the subarray that it represents.</a:t>
            </a:r>
          </a:p>
          <a:p>
            <a:pPr lvl="2"/>
            <a:r>
              <a:rPr lang="en-US" dirty="0"/>
              <a:t>Therefore, the container of pairs is a shared resource!</a:t>
            </a:r>
          </a:p>
          <a:p>
            <a:pPr lvl="2"/>
            <a:r>
              <a:rPr lang="en-US" dirty="0"/>
              <a:t>Does the array being sorted need to be a shared resource?</a:t>
            </a:r>
          </a:p>
          <a:p>
            <a:pPr lvl="1"/>
            <a:r>
              <a:rPr lang="en-US" dirty="0"/>
              <a:t>When there are no work left, the entire array is sorted and all the tasks in the pool should terminate.</a:t>
            </a:r>
          </a:p>
          <a:p>
            <a:pPr lvl="2"/>
            <a:r>
              <a:rPr lang="en-US" dirty="0"/>
              <a:t>Verify that the array is indeed sorted!</a:t>
            </a:r>
          </a:p>
          <a:p>
            <a:pPr lvl="1"/>
            <a:r>
              <a:rPr lang="en-US" dirty="0"/>
              <a:t>Repeat all this with the thread pool sizes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= 1 through 8 and time how long it takes to sort with each pool size. Can you explain the timings?</a:t>
            </a:r>
          </a:p>
          <a:p>
            <a:pPr lvl="1"/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92E36-3FF3-544D-ADF6-AD9595A4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173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62C0-1B3F-494D-BDA1-A6DD2613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#14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80723-9F27-164A-A958-F44C27FC4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88063"/>
          </a:xfrm>
        </p:spPr>
        <p:txBody>
          <a:bodyPr/>
          <a:lstStyle/>
          <a:p>
            <a:r>
              <a:rPr lang="en-US" dirty="0"/>
              <a:t>Part 2, </a:t>
            </a:r>
            <a:r>
              <a:rPr lang="en-US" i="1" dirty="0"/>
              <a:t>cont’d</a:t>
            </a:r>
          </a:p>
          <a:p>
            <a:pPr lvl="1"/>
            <a:r>
              <a:rPr lang="en-US" dirty="0"/>
              <a:t>Multithreading has overhead!</a:t>
            </a:r>
          </a:p>
          <a:p>
            <a:pPr lvl="1"/>
            <a:r>
              <a:rPr lang="en-US" dirty="0"/>
              <a:t>Do all of Part 2 a second time. This time, whenever a subarray’s size is under 20 or so, instead of recursively quicksorting that subarray, sort the subarray with a nonrecursive algorithm such as insertion sort or Shellsort.</a:t>
            </a:r>
          </a:p>
          <a:p>
            <a:pPr lvl="1"/>
            <a:r>
              <a:rPr lang="en-US" dirty="0"/>
              <a:t>What timings do you get this time with the various thread pool sizes?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0A44B-55CC-0C4B-9574-A7236F54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8FE82-31D8-4A44-A835-2B0F5403FCF1}"/>
              </a:ext>
            </a:extLst>
          </p:cNvPr>
          <p:cNvSpPr txBox="1"/>
          <p:nvPr/>
        </p:nvSpPr>
        <p:spPr>
          <a:xfrm>
            <a:off x="2288362" y="5166341"/>
            <a:ext cx="45672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Be careful of multithreaded quicksort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programs you may find on the internet!</a:t>
            </a:r>
          </a:p>
        </p:txBody>
      </p:sp>
    </p:spTree>
    <p:extLst>
      <p:ext uri="{BB962C8B-B14F-4D97-AF65-F5344CB8AC3E}">
        <p14:creationId xmlns:p14="http://schemas.microsoft.com/office/powerpoint/2010/main" val="388380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 Part 1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127125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Case 2 (inside left-right): </a:t>
            </a:r>
            <a:br>
              <a:rPr lang="en-US" dirty="0">
                <a:solidFill>
                  <a:schemeClr val="folHlink"/>
                </a:solidFill>
              </a:rPr>
            </a:br>
            <a:r>
              <a:rPr lang="en-US" dirty="0"/>
              <a:t>Rebalance with a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u="sng" dirty="0"/>
              <a:t>double left-right rotation</a:t>
            </a:r>
            <a:r>
              <a:rPr lang="en-US" dirty="0"/>
              <a:t>.</a:t>
            </a:r>
          </a:p>
        </p:txBody>
      </p:sp>
      <p:pic>
        <p:nvPicPr>
          <p:cNvPr id="598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74925"/>
            <a:ext cx="77358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6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107B-D94F-C64F-8216-842D2662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 vs.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A151F-2187-F048-BB18-F201E72E6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95401"/>
            <a:ext cx="8412433" cy="4785330"/>
          </a:xfrm>
        </p:spPr>
        <p:txBody>
          <a:bodyPr/>
          <a:lstStyle/>
          <a:p>
            <a:r>
              <a:rPr lang="en-US" dirty="0"/>
              <a:t>The value of a pointer variable is the </a:t>
            </a:r>
            <a:r>
              <a:rPr lang="en-US" u="sng" dirty="0"/>
              <a:t>address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another variable.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Pointer variable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</a:t>
            </a:r>
            <a:r>
              <a:rPr lang="en-US" dirty="0"/>
              <a:t> contains the address of variable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Pointer variable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p2</a:t>
            </a:r>
            <a:r>
              <a:rPr lang="en-US" dirty="0"/>
              <a:t> contains the address of the dynamically allocated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Birthday</a:t>
            </a:r>
            <a:r>
              <a:rPr lang="en-US" dirty="0"/>
              <a:t> object.</a:t>
            </a:r>
          </a:p>
          <a:p>
            <a:pPr lvl="5"/>
            <a:endParaRPr lang="en-US" dirty="0"/>
          </a:p>
          <a:p>
            <a:r>
              <a:rPr lang="en-US" dirty="0"/>
              <a:t>A reference variable is an </a:t>
            </a:r>
            <a:r>
              <a:rPr lang="en-US" u="sng" dirty="0"/>
              <a:t>alias</a:t>
            </a:r>
            <a:r>
              <a:rPr lang="en-US" dirty="0"/>
              <a:t> for an already existing variable.</a:t>
            </a:r>
          </a:p>
          <a:p>
            <a:pPr lvl="1"/>
            <a:r>
              <a:rPr lang="en-US" dirty="0"/>
              <a:t>Both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/>
              <a:t> now refer to the same variable.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1F657-3B69-634E-8414-CFE2011F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830DA-40C6-1A42-B063-91DAB0C117AE}"/>
              </a:ext>
            </a:extLst>
          </p:cNvPr>
          <p:cNvSpPr txBox="1"/>
          <p:nvPr/>
        </p:nvSpPr>
        <p:spPr>
          <a:xfrm>
            <a:off x="2102457" y="2240293"/>
            <a:ext cx="524534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j;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*p1 = &amp;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Birthday *p2 = new Birthday(1963, 9, 2);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78475B-6FB6-5640-8C7D-CE0A1FAB0FFC}"/>
              </a:ext>
            </a:extLst>
          </p:cNvPr>
          <p:cNvSpPr txBox="1"/>
          <p:nvPr/>
        </p:nvSpPr>
        <p:spPr>
          <a:xfrm>
            <a:off x="3800795" y="5166341"/>
            <a:ext cx="166584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r1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171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6410-1DAA-C84D-8DB8-3FE83B1CA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 vs. References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2F095-FAB5-E849-B2AD-80C83F247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pointers and references are implemented as addresses, but there are major differences.</a:t>
            </a:r>
          </a:p>
          <a:p>
            <a:pPr lvl="4"/>
            <a:endParaRPr lang="en-US" dirty="0"/>
          </a:p>
          <a:p>
            <a:r>
              <a:rPr lang="en-US" dirty="0"/>
              <a:t>A pointer variable can be reassigned: </a:t>
            </a:r>
          </a:p>
          <a:p>
            <a:pPr lvl="1"/>
            <a:endParaRPr lang="en-US" dirty="0"/>
          </a:p>
          <a:p>
            <a:pPr lvl="5"/>
            <a:endParaRPr lang="en-US" dirty="0"/>
          </a:p>
          <a:p>
            <a:pPr lvl="1"/>
            <a:r>
              <a:rPr lang="en-US" dirty="0"/>
              <a:t>A reference variable must be assigned at initialization and then cannot be reassigned.</a:t>
            </a:r>
          </a:p>
          <a:p>
            <a:pPr lvl="1"/>
            <a:endParaRPr lang="en-US" dirty="0"/>
          </a:p>
          <a:p>
            <a:r>
              <a:rPr lang="en-US" dirty="0"/>
              <a:t>A pointer variable can be null.</a:t>
            </a:r>
          </a:p>
          <a:p>
            <a:pPr lvl="1"/>
            <a:r>
              <a:rPr lang="en-US" dirty="0"/>
              <a:t>A reference variable can only be an alias </a:t>
            </a:r>
            <a:br>
              <a:rPr lang="en-US" dirty="0"/>
            </a:br>
            <a:r>
              <a:rPr lang="en-US" dirty="0"/>
              <a:t>for another variable.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54BF1-500B-DC4B-8443-C2F62D31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3885A-D988-294C-9BE2-BDA0C402D2F8}"/>
              </a:ext>
            </a:extLst>
          </p:cNvPr>
          <p:cNvSpPr txBox="1"/>
          <p:nvPr/>
        </p:nvSpPr>
        <p:spPr>
          <a:xfrm>
            <a:off x="2628198" y="2971805"/>
            <a:ext cx="401103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p1 = &amp;j;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p2 = new Birthday(1967, 4, 3);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800BB-25E4-FA4E-9622-C6F83853DA8B}"/>
              </a:ext>
            </a:extLst>
          </p:cNvPr>
          <p:cNvSpPr txBox="1"/>
          <p:nvPr/>
        </p:nvSpPr>
        <p:spPr>
          <a:xfrm>
            <a:off x="5943585" y="4983463"/>
            <a:ext cx="1789272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p2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82213-F905-3748-94D0-5198508EE866}"/>
              </a:ext>
            </a:extLst>
          </p:cNvPr>
          <p:cNvSpPr txBox="1"/>
          <p:nvPr/>
        </p:nvSpPr>
        <p:spPr>
          <a:xfrm>
            <a:off x="3739078" y="4505198"/>
            <a:ext cx="166584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r1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6332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8CB63-A9D0-0947-A4B7-06FBFBBB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 vs. References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AD0F6-0CF2-C844-A045-6EAEF9C90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Explicitly dereference</a:t>
            </a:r>
            <a:r>
              <a:rPr lang="en-US" dirty="0"/>
              <a:t> a pointer variable.</a:t>
            </a:r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A reference variable is </a:t>
            </a:r>
            <a:r>
              <a:rPr lang="en-US" u="sng" dirty="0"/>
              <a:t>implicitly dereferenced</a:t>
            </a:r>
            <a:r>
              <a:rPr lang="en-US" dirty="0"/>
              <a:t>.</a:t>
            </a:r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 pointer variable’s value can participate in </a:t>
            </a:r>
            <a:r>
              <a:rPr lang="en-US" u="sng" dirty="0"/>
              <a:t>address arithmetic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reference variable’s address value cannot.</a:t>
            </a:r>
          </a:p>
          <a:p>
            <a:pPr lvl="1"/>
            <a:r>
              <a:rPr lang="en-US" dirty="0"/>
              <a:t>A reference variable is similar to a constant pointer.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A4D93-3EF9-B340-85DE-958D7661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C2C357-D58B-5B47-B33A-676183A07D79}"/>
              </a:ext>
            </a:extLst>
          </p:cNvPr>
          <p:cNvSpPr txBox="1"/>
          <p:nvPr/>
        </p:nvSpPr>
        <p:spPr>
          <a:xfrm>
            <a:off x="3583587" y="1900535"/>
            <a:ext cx="197682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k, y;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k = </a:t>
            </a:r>
            <a:r>
              <a:rPr lang="en-US" sz="1800" b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1">
                <a:latin typeface="Courier New" panose="02070309020205020404" pitchFamily="49" charset="0"/>
                <a:cs typeface="Courier New" panose="02070309020205020404" pitchFamily="49" charset="0"/>
              </a:rPr>
              <a:t>p1;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y = p2</a:t>
            </a:r>
            <a:r>
              <a:rPr lang="en-US" sz="18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year;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5A3FB8-944A-5E4B-AE97-CCD0FE912F66}"/>
              </a:ext>
            </a:extLst>
          </p:cNvPr>
          <p:cNvSpPr txBox="1"/>
          <p:nvPr/>
        </p:nvSpPr>
        <p:spPr>
          <a:xfrm>
            <a:off x="2756437" y="3420060"/>
            <a:ext cx="363112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Birthday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(1960, 9, 2);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Birthday&amp;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rbd.year</a:t>
            </a:r>
            <a:r>
              <a:rPr lang="en-US" sz="18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1964;</a:t>
            </a:r>
          </a:p>
        </p:txBody>
      </p:sp>
    </p:spTree>
    <p:extLst>
      <p:ext uri="{BB962C8B-B14F-4D97-AF65-F5344CB8AC3E}">
        <p14:creationId xmlns:p14="http://schemas.microsoft.com/office/powerpoint/2010/main" val="167891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58CE-FFB4-D346-BE1A-579D9FB1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60B13-8D16-CA42-96DE-0C3C989AC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declare a function’s parameter to be a </a:t>
            </a:r>
            <a:r>
              <a:rPr lang="en-US" u="sng" dirty="0"/>
              <a:t>reference</a:t>
            </a:r>
            <a:r>
              <a:rPr lang="en-US" dirty="0"/>
              <a:t>, you are saying that the parameter is an </a:t>
            </a:r>
            <a:r>
              <a:rPr lang="en-US" u="sng" dirty="0"/>
              <a:t>alias</a:t>
            </a:r>
            <a:r>
              <a:rPr lang="en-US" dirty="0"/>
              <a:t> of the caller’s argument.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</a:t>
            </a:r>
          </a:p>
          <a:p>
            <a:pPr lvl="1"/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Function parameter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parm</a:t>
            </a:r>
            <a:r>
              <a:rPr lang="en-US" dirty="0"/>
              <a:t> is an alias for the </a:t>
            </a:r>
            <a:br>
              <a:rPr lang="en-US" dirty="0"/>
            </a:br>
            <a:r>
              <a:rPr lang="en-US" dirty="0"/>
              <a:t>caller’s argument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. Therefore, any changes </a:t>
            </a:r>
            <a:br>
              <a:rPr lang="en-US" dirty="0"/>
            </a:br>
            <a:r>
              <a:rPr lang="en-US" dirty="0"/>
              <a:t>to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parm</a:t>
            </a:r>
            <a:r>
              <a:rPr lang="en-US" dirty="0"/>
              <a:t> in the function changes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instantaneously, because </a:t>
            </a:r>
            <a:r>
              <a:rPr lang="en-US" u="sng" dirty="0"/>
              <a:t>they are the same variable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23E2B-3EB1-A748-ACA2-AA1F24F3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5FDBCB-EA4C-5449-8EC9-8560335E8B90}"/>
              </a:ext>
            </a:extLst>
          </p:cNvPr>
          <p:cNvSpPr txBox="1"/>
          <p:nvPr/>
        </p:nvSpPr>
        <p:spPr>
          <a:xfrm>
            <a:off x="3017537" y="2967335"/>
            <a:ext cx="349326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parm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...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(k);</a:t>
            </a:r>
          </a:p>
        </p:txBody>
      </p:sp>
    </p:spTree>
    <p:extLst>
      <p:ext uri="{BB962C8B-B14F-4D97-AF65-F5344CB8AC3E}">
        <p14:creationId xmlns:p14="http://schemas.microsoft.com/office/powerpoint/2010/main" val="30033389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0586-FE60-3A4F-9A90-50A98947F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References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9EA90-7409-5045-95F5-2FF3DA8FB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can return a reference.</a:t>
            </a:r>
          </a:p>
          <a:p>
            <a:pPr lvl="1"/>
            <a:r>
              <a:rPr lang="en-US" dirty="0"/>
              <a:t>Example: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Special variable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dirty="0"/>
              <a:t> is a pointer to the object, </a:t>
            </a:r>
            <a:br>
              <a:rPr lang="en-US" dirty="0"/>
            </a:br>
            <a:r>
              <a:rPr lang="en-US" dirty="0"/>
              <a:t>and therefore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*this</a:t>
            </a:r>
            <a:r>
              <a:rPr lang="en-US" dirty="0"/>
              <a:t> is the object itself.</a:t>
            </a:r>
          </a:p>
          <a:p>
            <a:pPr lvl="1"/>
            <a:r>
              <a:rPr lang="en-US" dirty="0"/>
              <a:t>We are returning an alias to the object.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72ECF-C8FF-F040-9C7B-87571525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41454-F578-C34F-AE3D-ACE4604B5454}"/>
              </a:ext>
            </a:extLst>
          </p:cNvPr>
          <p:cNvSpPr txBox="1"/>
          <p:nvPr/>
        </p:nvSpPr>
        <p:spPr>
          <a:xfrm>
            <a:off x="757494" y="2317428"/>
            <a:ext cx="7629012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SafeArray</a:t>
            </a:r>
            <a:r>
              <a:rPr lang="en-US" sz="1800" b="1" dirty="0">
                <a:solidFill>
                  <a:srgbClr val="B23C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&amp;</a:t>
            </a:r>
            <a:r>
              <a:rPr lang="en-US" sz="18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SafeArray</a:t>
            </a:r>
            <a:r>
              <a:rPr lang="en-US" sz="18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::operator =(</a:t>
            </a:r>
            <a:r>
              <a:rPr lang="en-US" sz="18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const</a:t>
            </a:r>
            <a:r>
              <a:rPr lang="en-US" sz="18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SafeArray</a:t>
            </a:r>
            <a:r>
              <a:rPr lang="en-US" sz="18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&amp; </a:t>
            </a:r>
            <a:r>
              <a:rPr lang="en-US" sz="18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rhs</a:t>
            </a:r>
            <a:r>
              <a:rPr lang="en-US" sz="18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8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*this;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625062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E535-715B-FA44-AC72-0794429DB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References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7C04C-BF25-4C40-9FC3-78C4C42A9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139429"/>
          </a:xfrm>
        </p:spPr>
        <p:txBody>
          <a:bodyPr/>
          <a:lstStyle/>
          <a:p>
            <a:r>
              <a:rPr lang="en-US" dirty="0"/>
              <a:t>You can pass a pointer by reference.</a:t>
            </a:r>
          </a:p>
          <a:p>
            <a:pPr lvl="1"/>
            <a:r>
              <a:rPr lang="en-US" dirty="0"/>
              <a:t>The syntax is a bit awkward.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or:</a:t>
            </a:r>
            <a:br>
              <a:rPr lang="en-US" dirty="0"/>
            </a:br>
            <a:r>
              <a:rPr lang="en-US" dirty="0"/>
              <a:t>or: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Note the order of the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and the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.</a:t>
            </a:r>
            <a:endParaRPr lang="en-US" b="1" dirty="0">
              <a:solidFill>
                <a:srgbClr val="B23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3D971-5B3C-2B42-9752-9DEBF760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0E24E-8412-5948-B9AD-381521DF53AC}"/>
              </a:ext>
            </a:extLst>
          </p:cNvPr>
          <p:cNvSpPr txBox="1"/>
          <p:nvPr/>
        </p:nvSpPr>
        <p:spPr>
          <a:xfrm>
            <a:off x="2926098" y="2606049"/>
            <a:ext cx="321754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</a:t>
            </a:r>
            <a:r>
              <a:rPr lang="en-US" sz="18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&amp;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6FC7F-2C27-D540-8CD9-C2D3B5B5A25F}"/>
              </a:ext>
            </a:extLst>
          </p:cNvPr>
          <p:cNvSpPr txBox="1"/>
          <p:nvPr/>
        </p:nvSpPr>
        <p:spPr>
          <a:xfrm>
            <a:off x="2926098" y="2988434"/>
            <a:ext cx="321754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</a:t>
            </a:r>
            <a:r>
              <a:rPr lang="en-US" sz="18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*&amp;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5C7B5-AF06-F646-B5AC-FBA5C765F685}"/>
              </a:ext>
            </a:extLst>
          </p:cNvPr>
          <p:cNvSpPr txBox="1"/>
          <p:nvPr/>
        </p:nvSpPr>
        <p:spPr>
          <a:xfrm>
            <a:off x="2926098" y="3370820"/>
            <a:ext cx="307968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18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*&amp;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1804799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4EB4-07B7-5F4F-8B6D-1894C36A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References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4ADF8-3A5C-8847-9D91-22F1CECB8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53819"/>
          </a:xfrm>
        </p:spPr>
        <p:txBody>
          <a:bodyPr/>
          <a:lstStyle/>
          <a:p>
            <a:r>
              <a:rPr lang="en-US" dirty="0"/>
              <a:t>The overridden assignment operator </a:t>
            </a:r>
            <a:br>
              <a:rPr lang="en-US" dirty="0"/>
            </a:br>
            <a:r>
              <a:rPr lang="en-US" dirty="0"/>
              <a:t>should return a reference so that in a</a:t>
            </a:r>
            <a:br>
              <a:rPr lang="en-US" dirty="0"/>
            </a:br>
            <a:r>
              <a:rPr lang="en-US" u="sng" dirty="0"/>
              <a:t>chained assignment</a:t>
            </a:r>
            <a:r>
              <a:rPr lang="en-US" dirty="0"/>
              <a:t> like</a:t>
            </a:r>
            <a:br>
              <a:rPr lang="en-US" dirty="0"/>
            </a:br>
            <a:r>
              <a:rPr lang="en-US" dirty="0"/>
              <a:t>would work. </a:t>
            </a:r>
          </a:p>
          <a:p>
            <a:pPr lvl="1"/>
            <a:r>
              <a:rPr lang="en-US" dirty="0"/>
              <a:t>Recall the signature of an assignment operator.</a:t>
            </a:r>
          </a:p>
          <a:p>
            <a:pPr lvl="1"/>
            <a:endParaRPr lang="en-US" dirty="0"/>
          </a:p>
          <a:p>
            <a:r>
              <a:rPr lang="en-US" dirty="0"/>
              <a:t>The assignment operator is </a:t>
            </a:r>
            <a:r>
              <a:rPr lang="en-US" dirty="0">
                <a:solidFill>
                  <a:srgbClr val="B23C00"/>
                </a:solidFill>
              </a:rPr>
              <a:t>right associative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is executed as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77C69-05FA-C243-A661-65FE8DE4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B1333-F5A4-F842-8A26-711DF450DC1C}"/>
              </a:ext>
            </a:extLst>
          </p:cNvPr>
          <p:cNvSpPr txBox="1"/>
          <p:nvPr/>
        </p:nvSpPr>
        <p:spPr>
          <a:xfrm>
            <a:off x="4937756" y="2240293"/>
            <a:ext cx="156324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b = c;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3F056-4A39-6941-9237-0ACB20558804}"/>
              </a:ext>
            </a:extLst>
          </p:cNvPr>
          <p:cNvSpPr txBox="1"/>
          <p:nvPr/>
        </p:nvSpPr>
        <p:spPr>
          <a:xfrm>
            <a:off x="3521151" y="5413773"/>
            <a:ext cx="183896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(b = c);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1DE25-0196-2B43-9BD4-ED7DA9202CD4}"/>
              </a:ext>
            </a:extLst>
          </p:cNvPr>
          <p:cNvSpPr txBox="1"/>
          <p:nvPr/>
        </p:nvSpPr>
        <p:spPr>
          <a:xfrm>
            <a:off x="3521151" y="4520006"/>
            <a:ext cx="156324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b = c;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77749B-856C-3F48-AE9B-1AE41A017B7A}"/>
              </a:ext>
            </a:extLst>
          </p:cNvPr>
          <p:cNvSpPr txBox="1"/>
          <p:nvPr/>
        </p:nvSpPr>
        <p:spPr>
          <a:xfrm>
            <a:off x="1722502" y="3554518"/>
            <a:ext cx="56989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" pitchFamily="2" charset="0"/>
              </a:rPr>
              <a:t>MyClass</a:t>
            </a:r>
            <a:r>
              <a:rPr lang="en-US" sz="1800" b="1" dirty="0">
                <a:solidFill>
                  <a:srgbClr val="B23C00"/>
                </a:solidFill>
                <a:latin typeface="Courier" pitchFamily="2" charset="0"/>
              </a:rPr>
              <a:t>&amp;</a:t>
            </a:r>
            <a:r>
              <a:rPr lang="en-US" sz="1800" b="1" dirty="0">
                <a:latin typeface="Courier" pitchFamily="2" charset="0"/>
              </a:rPr>
              <a:t> operator =(const </a:t>
            </a:r>
            <a:r>
              <a:rPr lang="en-US" sz="1800" b="1" dirty="0" err="1">
                <a:latin typeface="Courier" pitchFamily="2" charset="0"/>
              </a:rPr>
              <a:t>MyClass</a:t>
            </a:r>
            <a:r>
              <a:rPr lang="en-US" sz="1800" b="1" dirty="0">
                <a:solidFill>
                  <a:srgbClr val="B23C00"/>
                </a:solidFill>
                <a:latin typeface="Courier" pitchFamily="2" charset="0"/>
              </a:rPr>
              <a:t>&amp;</a:t>
            </a:r>
            <a:r>
              <a:rPr lang="en-US" sz="1800" b="1" dirty="0">
                <a:latin typeface="Courier" pitchFamily="2" charset="0"/>
              </a:rPr>
              <a:t> </a:t>
            </a:r>
            <a:r>
              <a:rPr lang="en-US" sz="1800" b="1" dirty="0" err="1">
                <a:latin typeface="Courier" pitchFamily="2" charset="0"/>
              </a:rPr>
              <a:t>rhs</a:t>
            </a:r>
            <a:r>
              <a:rPr lang="en-US" sz="1800" b="1" dirty="0">
                <a:latin typeface="Courier" pitchFamily="2" charset="0"/>
              </a:rPr>
              <a:t>);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6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C88AE-74CE-E64E-A481-D7C94FAB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a Standard (“Raw”)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EA144-2B81-9941-BC35-13D9ADDE4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A raw pointer’s declaration doesn’t indicate whether:</a:t>
            </a:r>
          </a:p>
          <a:p>
            <a:pPr lvl="1"/>
            <a:r>
              <a:rPr lang="en-US" dirty="0"/>
              <a:t>It “owns” the object that points to </a:t>
            </a:r>
            <a:br>
              <a:rPr lang="en-US" dirty="0"/>
            </a:br>
            <a:r>
              <a:rPr lang="en-US" dirty="0"/>
              <a:t>(should you delete the object?)</a:t>
            </a:r>
          </a:p>
          <a:p>
            <a:pPr lvl="1"/>
            <a:r>
              <a:rPr lang="en-US" dirty="0"/>
              <a:t>It points to a single object or to an array </a:t>
            </a:r>
            <a:br>
              <a:rPr lang="en-US" dirty="0"/>
            </a:br>
            <a:r>
              <a:rPr lang="en-US" dirty="0"/>
              <a:t>(should you call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/>
              <a:t> or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delete[]</a:t>
            </a:r>
            <a:r>
              <a:rPr lang="en-US" dirty="0"/>
              <a:t>?)</a:t>
            </a:r>
          </a:p>
          <a:p>
            <a:pPr lvl="1"/>
            <a:r>
              <a:rPr lang="en-US" dirty="0"/>
              <a:t>Should you call a dedicated destructor function?</a:t>
            </a:r>
          </a:p>
          <a:p>
            <a:pPr lvl="5"/>
            <a:endParaRPr lang="en-US" dirty="0"/>
          </a:p>
          <a:p>
            <a:r>
              <a:rPr lang="en-US" dirty="0"/>
              <a:t>Will you delete the object exactly once?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Memory leak</a:t>
            </a:r>
            <a:r>
              <a:rPr lang="en-US" dirty="0"/>
              <a:t> if you never delete the object.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Segmentation fault</a:t>
            </a:r>
            <a:r>
              <a:rPr lang="en-US" dirty="0"/>
              <a:t> if you delete the object </a:t>
            </a:r>
            <a:br>
              <a:rPr lang="en-US" dirty="0"/>
            </a:br>
            <a:r>
              <a:rPr lang="en-US" dirty="0"/>
              <a:t>more than once.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5A2E2-6394-FF45-8BFB-071C8527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0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E6CC-8919-244D-97F7-7F34893D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Pointers vs. Smart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6D01F-F514-CF43-9B86-64BEFE9DE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Raw pointers are powerful but dangerous.</a:t>
            </a:r>
          </a:p>
          <a:p>
            <a:pPr lvl="1"/>
            <a:r>
              <a:rPr lang="en-US" dirty="0"/>
              <a:t>Use a </a:t>
            </a:r>
            <a:r>
              <a:rPr lang="en-US" dirty="0">
                <a:solidFill>
                  <a:srgbClr val="B23C00"/>
                </a:solidFill>
              </a:rPr>
              <a:t>smart pointer </a:t>
            </a:r>
            <a:r>
              <a:rPr lang="en-US" dirty="0"/>
              <a:t>instead.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Unique pointer</a:t>
            </a:r>
          </a:p>
          <a:p>
            <a:pPr lvl="1"/>
            <a:r>
              <a:rPr lang="en-US" dirty="0"/>
              <a:t>Has </a:t>
            </a:r>
            <a:r>
              <a:rPr lang="en-US" u="sng" dirty="0"/>
              <a:t>exclusive ownership</a:t>
            </a:r>
            <a:r>
              <a:rPr lang="en-US" dirty="0"/>
              <a:t> of the object it points to.</a:t>
            </a:r>
          </a:p>
          <a:p>
            <a:pPr lvl="1"/>
            <a:r>
              <a:rPr lang="en-US" dirty="0"/>
              <a:t>The ownership can be transferred.</a:t>
            </a:r>
          </a:p>
          <a:p>
            <a:pPr lvl="1"/>
            <a:r>
              <a:rPr lang="en-US" dirty="0"/>
              <a:t>The object is automatically deleted </a:t>
            </a:r>
            <a:br>
              <a:rPr lang="en-US" dirty="0"/>
            </a:br>
            <a:r>
              <a:rPr lang="en-US" dirty="0"/>
              <a:t>when the pointer goes out of scope.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Shared pointer</a:t>
            </a:r>
          </a:p>
          <a:p>
            <a:pPr lvl="1"/>
            <a:r>
              <a:rPr lang="en-US" dirty="0"/>
              <a:t>Multiple pointers can point to the same object.</a:t>
            </a:r>
          </a:p>
          <a:p>
            <a:pPr lvl="1"/>
            <a:r>
              <a:rPr lang="en-US" dirty="0"/>
              <a:t>The object is </a:t>
            </a:r>
            <a:r>
              <a:rPr lang="en-US" u="sng" dirty="0"/>
              <a:t>deleted only once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15022-90D7-FF44-BCA8-5A2A9EBA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933C-BC3C-D147-BA70-304939ED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47522-0B0C-FC4F-8B94-625EBA66D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Exclusive ownership</a:t>
            </a:r>
            <a:r>
              <a:rPr lang="en-US" dirty="0"/>
              <a:t> of the object.</a:t>
            </a:r>
          </a:p>
          <a:p>
            <a:pPr lvl="1"/>
            <a:r>
              <a:rPr lang="en-US" dirty="0"/>
              <a:t>An object can have at </a:t>
            </a:r>
            <a:r>
              <a:rPr lang="en-US" u="sng" dirty="0"/>
              <a:t>most one unique pointer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a time pointing to it.</a:t>
            </a:r>
          </a:p>
          <a:p>
            <a:pPr lvl="5"/>
            <a:endParaRPr lang="en-US" dirty="0"/>
          </a:p>
          <a:p>
            <a:r>
              <a:rPr lang="en-US" dirty="0"/>
              <a:t>Ownership can be </a:t>
            </a:r>
            <a:r>
              <a:rPr lang="en-US" u="sng" dirty="0"/>
              <a:t>transferred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another unique pointer.</a:t>
            </a:r>
          </a:p>
          <a:p>
            <a:pPr lvl="1"/>
            <a:r>
              <a:rPr lang="en-US" dirty="0"/>
              <a:t>The source pointer is automatically set to null.</a:t>
            </a:r>
          </a:p>
          <a:p>
            <a:pPr lvl="6"/>
            <a:endParaRPr lang="en-US" dirty="0"/>
          </a:p>
          <a:p>
            <a:r>
              <a:rPr lang="en-US" dirty="0"/>
              <a:t>When the owning pointer is set to point to another object or to null, or goes out of scope, the object it points to is </a:t>
            </a:r>
            <a:r>
              <a:rPr lang="en-US" u="sng" dirty="0"/>
              <a:t>automatically deleted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50759-DF95-034D-A459-A4C0CC3F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2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 Part 1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1559" y="1417342"/>
            <a:ext cx="8840882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/**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* Case 2 (inside left-right): Rebalance with a double left-right rotation.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* @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param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k3 pointer to the node to rotate.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* @return pointer to the new root node.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*/</a:t>
            </a:r>
          </a:p>
          <a:p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AvlTree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doubleLeftRightRotation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*k3)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k3-&gt;left =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singleLeftRotation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(k3-&gt;left);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return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singleRightRotation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(k3);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89" y="4019013"/>
            <a:ext cx="6156098" cy="206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411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DE352-8C65-8D4E-A5E5-A42B2217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Pointer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376EE-C40B-D54B-9201-F513EDF5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We’ll use our old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Birthday</a:t>
            </a:r>
            <a:r>
              <a:rPr lang="en-US" dirty="0"/>
              <a:t> class.</a:t>
            </a:r>
          </a:p>
          <a:p>
            <a:pPr lvl="1"/>
            <a:r>
              <a:rPr lang="en-US" dirty="0"/>
              <a:t>The default constructor, constructor, and destructor each writes a message when it’s called.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0FECC-7547-1541-9DCF-0BEF0205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AE4B8-08DC-2E46-A3D2-98AEC150ED30}"/>
              </a:ext>
            </a:extLst>
          </p:cNvPr>
          <p:cNvSpPr txBox="1"/>
          <p:nvPr/>
        </p:nvSpPr>
        <p:spPr>
          <a:xfrm>
            <a:off x="274367" y="2794674"/>
            <a:ext cx="6736139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Birthday *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Birthday();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= " &lt;&lt;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"uniq_ptr1 and uniq_ptr2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&lt;Birthday&gt; uniq_ptr1(new Birthday(2001, 1, 1));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&lt;Birthday&gt; uniq_ptr2(nullptr);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"*uniq_ptr1 = " &lt;&lt; *uniq_ptr1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A006D-65AD-7E45-909A-E2EFD78EAE19}"/>
              </a:ext>
            </a:extLst>
          </p:cNvPr>
          <p:cNvSpPr txBox="1"/>
          <p:nvPr/>
        </p:nvSpPr>
        <p:spPr>
          <a:xfrm>
            <a:off x="3291854" y="5074384"/>
            <a:ext cx="4480714" cy="1600438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Default constructor called for 0/0/0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0/0/0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uniq_ptr1 and uniq_ptr2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*uniq_ptr1 = 1/1/2001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D0401-BA23-6942-A0BD-1AF74A51607D}"/>
              </a:ext>
            </a:extLst>
          </p:cNvPr>
          <p:cNvSpPr txBox="1"/>
          <p:nvPr/>
        </p:nvSpPr>
        <p:spPr>
          <a:xfrm>
            <a:off x="5676085" y="2606049"/>
            <a:ext cx="159659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TestUnique.cpp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5309F-D6EE-E445-8F3A-093F4D4FE808}"/>
              </a:ext>
            </a:extLst>
          </p:cNvPr>
          <p:cNvSpPr txBox="1"/>
          <p:nvPr/>
        </p:nvSpPr>
        <p:spPr>
          <a:xfrm>
            <a:off x="6889499" y="4180939"/>
            <a:ext cx="189026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Initialize a </a:t>
            </a:r>
            <a:r>
              <a:rPr lang="en-US" sz="1200" u="sng" dirty="0">
                <a:solidFill>
                  <a:srgbClr val="C00000"/>
                </a:solidFill>
              </a:rPr>
              <a:t>unique pointer</a:t>
            </a:r>
          </a:p>
          <a:p>
            <a:r>
              <a:rPr lang="en-US" sz="1200" dirty="0">
                <a:solidFill>
                  <a:srgbClr val="C00000"/>
                </a:solidFill>
              </a:rPr>
              <a:t>by passing a </a:t>
            </a:r>
            <a:r>
              <a:rPr lang="en-US" sz="1200" u="sng" dirty="0">
                <a:solidFill>
                  <a:srgbClr val="C00000"/>
                </a:solidFill>
              </a:rPr>
              <a:t>raw pointer</a:t>
            </a:r>
            <a:r>
              <a:rPr lang="en-US" sz="1200" dirty="0">
                <a:solidFill>
                  <a:srgbClr val="C00000"/>
                </a:solidFill>
              </a:rPr>
              <a:t> </a:t>
            </a:r>
          </a:p>
          <a:p>
            <a:r>
              <a:rPr lang="en-US" sz="1200" dirty="0">
                <a:solidFill>
                  <a:srgbClr val="C00000"/>
                </a:solidFill>
              </a:rPr>
              <a:t>to its constructor.</a:t>
            </a:r>
          </a:p>
        </p:txBody>
      </p:sp>
    </p:spTree>
    <p:extLst>
      <p:ext uri="{BB962C8B-B14F-4D97-AF65-F5344CB8AC3E}">
        <p14:creationId xmlns:p14="http://schemas.microsoft.com/office/powerpoint/2010/main" val="18816815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5241-21F6-C341-BAF4-5B3EB370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Pointer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ADE16-9428-334E-AFA0-670C5383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799D7-4C0A-F24A-A850-005499DA9AB0}"/>
              </a:ext>
            </a:extLst>
          </p:cNvPr>
          <p:cNvSpPr txBox="1"/>
          <p:nvPr/>
        </p:nvSpPr>
        <p:spPr>
          <a:xfrm>
            <a:off x="398421" y="2867212"/>
            <a:ext cx="834715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"uniq_ptr2 = move(uniq_ptr1)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uniq_ptr2 = move(uniq_ptr1);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(uniq_ptr1 == nullptr)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"uniq_ptr1 is null"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          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"*uniq_ptr1 = " &lt;&lt; *uniq_ptr1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"*uniq_ptr2 = " &lt;&lt; *uniq_ptr2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61D107-348B-304C-81F9-2D018807A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“Move” the object from one pointer to another.</a:t>
            </a:r>
          </a:p>
          <a:p>
            <a:pPr lvl="1"/>
            <a:r>
              <a:rPr lang="en-US" dirty="0"/>
              <a:t>Can’t copy, because of exclusive ownership.</a:t>
            </a:r>
          </a:p>
          <a:p>
            <a:pPr lvl="1"/>
            <a:r>
              <a:rPr lang="en-US" dirty="0"/>
              <a:t>The source pointer is automatically set to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42511-F5E4-FB41-8D6F-6528D8059B59}"/>
              </a:ext>
            </a:extLst>
          </p:cNvPr>
          <p:cNvSpPr txBox="1"/>
          <p:nvPr/>
        </p:nvSpPr>
        <p:spPr>
          <a:xfrm>
            <a:off x="2814947" y="4237264"/>
            <a:ext cx="3514104" cy="738664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uniq_ptr2 = move(uniq_ptr1)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uniq_ptr1 is null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*uniq_ptr2 = 1/1/2001</a:t>
            </a:r>
          </a:p>
        </p:txBody>
      </p:sp>
    </p:spTree>
    <p:extLst>
      <p:ext uri="{BB962C8B-B14F-4D97-AF65-F5344CB8AC3E}">
        <p14:creationId xmlns:p14="http://schemas.microsoft.com/office/powerpoint/2010/main" val="1329338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240FF-FDB4-8840-A61D-1FE26A2A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Pointer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197AF-9DF4-A548-92E7-1EB7C1A07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50722"/>
          </a:xfrm>
        </p:spPr>
        <p:txBody>
          <a:bodyPr/>
          <a:lstStyle/>
          <a:p>
            <a:r>
              <a:rPr lang="en-US" dirty="0"/>
              <a:t>You can associate a </a:t>
            </a:r>
            <a:r>
              <a:rPr lang="en-US" dirty="0">
                <a:solidFill>
                  <a:srgbClr val="B23C00"/>
                </a:solidFill>
              </a:rPr>
              <a:t>custom destructor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with a unique pointer.</a:t>
            </a:r>
          </a:p>
          <a:p>
            <a:pPr lvl="1"/>
            <a:r>
              <a:rPr lang="en-US" dirty="0"/>
              <a:t>In this example, we use a lambda expression.</a:t>
            </a:r>
          </a:p>
          <a:p>
            <a:pPr lvl="1"/>
            <a:r>
              <a:rPr lang="en-US" dirty="0"/>
              <a:t>Also note the use of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decltype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B6997-647F-714E-B106-89C6662E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E1784B-7D46-9044-8532-C211D516381C}"/>
              </a:ext>
            </a:extLst>
          </p:cNvPr>
          <p:cNvSpPr txBox="1"/>
          <p:nvPr/>
        </p:nvSpPr>
        <p:spPr>
          <a:xfrm>
            <a:off x="386397" y="3132334"/>
            <a:ext cx="7917552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function&lt;void (Birthday *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bptr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)&gt;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delete_birthday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[] (Birthday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"Deleting " &lt;&lt; *</a:t>
            </a:r>
            <a:r>
              <a:rPr lang="en-US" sz="1400" b="1" dirty="0" err="1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delete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"uniq_ptr3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&lt;Birthday,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delete_birthday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uniq_ptr3(new Birthday(2003, 3, 3),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delete_birthday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"*uniq_ptr3 = " &lt;&lt; *uniq_ptr3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93546-68E7-194C-B6E3-97A60C587739}"/>
              </a:ext>
            </a:extLst>
          </p:cNvPr>
          <p:cNvSpPr txBox="1"/>
          <p:nvPr/>
        </p:nvSpPr>
        <p:spPr>
          <a:xfrm>
            <a:off x="2319618" y="5524945"/>
            <a:ext cx="3943708" cy="738664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uniq_ptr3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3/3/2003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*uniq_ptr3 = 3/3/2003</a:t>
            </a:r>
          </a:p>
        </p:txBody>
      </p:sp>
    </p:spTree>
    <p:extLst>
      <p:ext uri="{BB962C8B-B14F-4D97-AF65-F5344CB8AC3E}">
        <p14:creationId xmlns:p14="http://schemas.microsoft.com/office/powerpoint/2010/main" val="16589590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6F32-C728-844C-8417-32D22E47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Pointer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18D5E-4415-4642-A510-0FD68D3FD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</a:t>
            </a:r>
            <a:r>
              <a:rPr lang="en-US" dirty="0"/>
              <a:t> member function to </a:t>
            </a:r>
            <a:br>
              <a:rPr lang="en-US" dirty="0"/>
            </a:br>
            <a:r>
              <a:rPr lang="en-US" dirty="0"/>
              <a:t>change the value of a unique pointer.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42288-90D1-1942-81AF-C7F9AC7E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B377A-2147-B14D-85E7-E43150B2CCAE}"/>
              </a:ext>
            </a:extLst>
          </p:cNvPr>
          <p:cNvSpPr txBox="1"/>
          <p:nvPr/>
        </p:nvSpPr>
        <p:spPr>
          <a:xfrm>
            <a:off x="1794635" y="2282297"/>
            <a:ext cx="5554726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"uniq_ptr4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&lt;Birthday&gt; uniq_ptr4(nullptr);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uniq_ptr4.reset(new Birthday(2004, 4, 4));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"*uniq_ptr4 = " &lt;&lt; *uniq_ptr4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"uniq_ptr4.reset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uniq_ptr4.reset(new Birthday(2005, 5, 5));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"*uniq_ptr4 = " &lt;&lt; *uniq_ptr4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51AE1-B041-E84E-8E29-E4CF1C4E46DA}"/>
              </a:ext>
            </a:extLst>
          </p:cNvPr>
          <p:cNvSpPr txBox="1"/>
          <p:nvPr/>
        </p:nvSpPr>
        <p:spPr>
          <a:xfrm>
            <a:off x="2600144" y="4234072"/>
            <a:ext cx="3943708" cy="1846659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uniq_ptr4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4/4/2004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*uniq_ptr4 = 4/4/2004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uniq_ptr4.reset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5/5/2005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4/4/2004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*uniq_ptr4 = 5/5/2005</a:t>
            </a:r>
          </a:p>
        </p:txBody>
      </p:sp>
    </p:spTree>
    <p:extLst>
      <p:ext uri="{BB962C8B-B14F-4D97-AF65-F5344CB8AC3E}">
        <p14:creationId xmlns:p14="http://schemas.microsoft.com/office/powerpoint/2010/main" val="11664923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0845-0BEC-3946-9342-3501447F9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Pointer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64EE6-4FF8-2D4B-BBBE-BD25C0876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/>
              <a:t>When a unique smart pointer goes </a:t>
            </a:r>
            <a:br>
              <a:rPr lang="en-US" dirty="0"/>
            </a:br>
            <a:r>
              <a:rPr lang="en-US" dirty="0"/>
              <a:t>out of scope, the object it points to is </a:t>
            </a:r>
            <a:r>
              <a:rPr lang="en-US" u="sng" dirty="0"/>
              <a:t>automatically removed</a:t>
            </a:r>
            <a:r>
              <a:rPr lang="en-US" dirty="0"/>
              <a:t> from memory.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5BF30-DBE6-1B4A-B32C-B73B8FFB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25908-98F0-244E-AAF3-37DF840997EE}"/>
              </a:ext>
            </a:extLst>
          </p:cNvPr>
          <p:cNvSpPr txBox="1"/>
          <p:nvPr/>
        </p:nvSpPr>
        <p:spPr>
          <a:xfrm>
            <a:off x="1577372" y="2761443"/>
            <a:ext cx="5989254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"Program termination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7B95F-CEE5-3543-81F0-A93DEEB962A9}"/>
              </a:ext>
            </a:extLst>
          </p:cNvPr>
          <p:cNvSpPr txBox="1"/>
          <p:nvPr/>
        </p:nvSpPr>
        <p:spPr>
          <a:xfrm>
            <a:off x="2653845" y="3670194"/>
            <a:ext cx="3836307" cy="1169551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termination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5/5/2005</a:t>
            </a:r>
          </a:p>
          <a:p>
            <a:r>
              <a:rPr lang="en-US" sz="1400" b="1" dirty="0">
                <a:solidFill>
                  <a:srgbClr val="7A81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Deleting 3/3/2003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3/3/2003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1/1/2001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43D10F-F7B4-B845-B9CB-DFC4A228B685}"/>
              </a:ext>
            </a:extLst>
          </p:cNvPr>
          <p:cNvSpPr txBox="1"/>
          <p:nvPr/>
        </p:nvSpPr>
        <p:spPr>
          <a:xfrm>
            <a:off x="2319618" y="5009832"/>
            <a:ext cx="450475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Memory leak!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Birthday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Birthday();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36D181-0604-BC49-A42C-1766C93E716D}"/>
              </a:ext>
            </a:extLst>
          </p:cNvPr>
          <p:cNvGrpSpPr/>
          <p:nvPr/>
        </p:nvGrpSpPr>
        <p:grpSpPr>
          <a:xfrm>
            <a:off x="1749260" y="4058218"/>
            <a:ext cx="798955" cy="400110"/>
            <a:chOff x="1749260" y="4058218"/>
            <a:chExt cx="798955" cy="400110"/>
          </a:xfrm>
        </p:grpSpPr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911B7A98-4318-D547-A660-A43C6DD9E175}"/>
                </a:ext>
              </a:extLst>
            </p:cNvPr>
            <p:cNvSpPr/>
            <p:nvPr/>
          </p:nvSpPr>
          <p:spPr bwMode="auto">
            <a:xfrm>
              <a:off x="2091020" y="4163530"/>
              <a:ext cx="457195" cy="182878"/>
            </a:xfrm>
            <a:prstGeom prst="rightArrow">
              <a:avLst/>
            </a:prstGeom>
            <a:solidFill>
              <a:srgbClr val="7A81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F1AB4C-C394-BD4E-8010-5FAC2311AE99}"/>
                </a:ext>
              </a:extLst>
            </p:cNvPr>
            <p:cNvSpPr txBox="1"/>
            <p:nvPr/>
          </p:nvSpPr>
          <p:spPr>
            <a:xfrm>
              <a:off x="1749260" y="405821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A81FF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589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00C1-C936-B14A-ABD7-CE24660B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8F9F1-BB08-B546-9B2D-CF54926B0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34464"/>
            <a:ext cx="8412433" cy="5013936"/>
          </a:xfrm>
        </p:spPr>
        <p:txBody>
          <a:bodyPr/>
          <a:lstStyle/>
          <a:p>
            <a:r>
              <a:rPr lang="en-US" dirty="0"/>
              <a:t>Multiple shared smart pointers can point </a:t>
            </a:r>
            <a:br>
              <a:rPr lang="en-US" dirty="0"/>
            </a:br>
            <a:r>
              <a:rPr lang="en-US" dirty="0"/>
              <a:t>at the same time to a single object.</a:t>
            </a:r>
          </a:p>
          <a:p>
            <a:pPr lvl="1"/>
            <a:r>
              <a:rPr lang="en-US" u="sng" dirty="0"/>
              <a:t>Shared-ownership</a:t>
            </a:r>
            <a:r>
              <a:rPr lang="en-US" dirty="0"/>
              <a:t> resource management.</a:t>
            </a:r>
          </a:p>
          <a:p>
            <a:pPr lvl="5"/>
            <a:endParaRPr lang="en-US" dirty="0"/>
          </a:p>
          <a:p>
            <a:r>
              <a:rPr lang="en-US" dirty="0"/>
              <a:t>When the </a:t>
            </a:r>
            <a:r>
              <a:rPr lang="en-US" u="sng" dirty="0"/>
              <a:t>last pointer</a:t>
            </a:r>
            <a:r>
              <a:rPr lang="en-US" dirty="0"/>
              <a:t> no longer points to the object, the object is </a:t>
            </a:r>
            <a:r>
              <a:rPr lang="en-US" u="sng" dirty="0"/>
              <a:t>automatically deleted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is deleted only once.</a:t>
            </a:r>
          </a:p>
          <a:p>
            <a:pPr lvl="5"/>
            <a:endParaRPr lang="en-US" dirty="0"/>
          </a:p>
          <a:p>
            <a:r>
              <a:rPr lang="en-US" dirty="0"/>
              <a:t>Uses reference counts.</a:t>
            </a:r>
          </a:p>
          <a:p>
            <a:pPr lvl="1"/>
            <a:r>
              <a:rPr lang="en-US" dirty="0"/>
              <a:t>Increment the count each time an object is pointed to.</a:t>
            </a:r>
          </a:p>
          <a:p>
            <a:pPr lvl="1"/>
            <a:r>
              <a:rPr lang="en-US" dirty="0"/>
              <a:t>Decrement the count when it loses the pointer.</a:t>
            </a:r>
          </a:p>
          <a:p>
            <a:pPr lvl="1"/>
            <a:r>
              <a:rPr lang="en-US" u="sng" dirty="0"/>
              <a:t>Automatic deletion</a:t>
            </a:r>
            <a:r>
              <a:rPr lang="en-US" dirty="0"/>
              <a:t> when the count becomes 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44B03-C640-4146-AB72-FC4F68D5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817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70995-945D-7D49-A0C8-8C76D414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Pointer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3FA80-F87D-0C45-9A7E-B7E2FA99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44FCB-7F9A-904F-939F-939933A640FD}"/>
              </a:ext>
            </a:extLst>
          </p:cNvPr>
          <p:cNvSpPr txBox="1"/>
          <p:nvPr/>
        </p:nvSpPr>
        <p:spPr>
          <a:xfrm>
            <a:off x="1159386" y="1143025"/>
            <a:ext cx="6247223" cy="5693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"shar_ptr1 and shar_ptr2 ..."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shar_ptr1(new Birthday(2001, 1, 1));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shar_ptr2(shar_ptr1);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"Entering new scope!"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shar_ptr3(shar_ptr2);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shar_ptr4(shar_ptr3);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"*shar_ptr3 = " &lt;&lt; *shar_ptr3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"*shar_ptr4 = " &lt;&lt; *shar_ptr4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"Exiting scope!"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"Program termination ..." &lt;&lt;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30DC7A-AD83-C14B-94FD-A854E03B0FB4}"/>
              </a:ext>
            </a:extLst>
          </p:cNvPr>
          <p:cNvSpPr/>
          <p:nvPr/>
        </p:nvSpPr>
        <p:spPr bwMode="auto">
          <a:xfrm>
            <a:off x="1525142" y="2880366"/>
            <a:ext cx="5303462" cy="2743170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88751-5DE3-5A4B-A89C-4CABC08F1836}"/>
              </a:ext>
            </a:extLst>
          </p:cNvPr>
          <p:cNvSpPr txBox="1"/>
          <p:nvPr/>
        </p:nvSpPr>
        <p:spPr>
          <a:xfrm>
            <a:off x="7011677" y="3959563"/>
            <a:ext cx="83388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Nested</a:t>
            </a:r>
          </a:p>
          <a:p>
            <a:r>
              <a:rPr lang="en-US" dirty="0">
                <a:solidFill>
                  <a:srgbClr val="008000"/>
                </a:solidFill>
              </a:rPr>
              <a:t>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867404-A6B5-3442-B849-9C52A78528D3}"/>
              </a:ext>
            </a:extLst>
          </p:cNvPr>
          <p:cNvSpPr txBox="1"/>
          <p:nvPr/>
        </p:nvSpPr>
        <p:spPr>
          <a:xfrm>
            <a:off x="6016669" y="1234464"/>
            <a:ext cx="160941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TestShared.cpp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4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835BC-1E5E-E74E-944D-B40C8018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Pointer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06D09-E4AC-934B-93E3-D1A4B2FA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CBCD23-2032-8648-BF1C-A33A93ACE627}"/>
              </a:ext>
            </a:extLst>
          </p:cNvPr>
          <p:cNvSpPr txBox="1"/>
          <p:nvPr/>
        </p:nvSpPr>
        <p:spPr>
          <a:xfrm>
            <a:off x="923403" y="1417342"/>
            <a:ext cx="6736139" cy="1846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"shar_ptr1 and shar_ptr2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shar_ptr1(new Birthday(2001, 1, 1));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shar_ptr2(shar_ptr1);</a:t>
            </a:r>
            <a:b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DAA9F-89C4-C64A-BB9E-792AEE65E081}"/>
              </a:ext>
            </a:extLst>
          </p:cNvPr>
          <p:cNvSpPr txBox="1"/>
          <p:nvPr/>
        </p:nvSpPr>
        <p:spPr>
          <a:xfrm>
            <a:off x="2319618" y="3449778"/>
            <a:ext cx="3943708" cy="954107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shar_ptr1 and shar_ptr2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*shar_ptr1 =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*shar_ptr2 = 1/1/2001</a:t>
            </a:r>
          </a:p>
        </p:txBody>
      </p:sp>
    </p:spTree>
    <p:extLst>
      <p:ext uri="{BB962C8B-B14F-4D97-AF65-F5344CB8AC3E}">
        <p14:creationId xmlns:p14="http://schemas.microsoft.com/office/powerpoint/2010/main" val="253727050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6742C-786B-1449-8E21-40321DF5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Pointer Example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90299-849F-2E4A-9142-7D20E66F8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72989"/>
            <a:ext cx="8503872" cy="990620"/>
          </a:xfrm>
        </p:spPr>
        <p:txBody>
          <a:bodyPr/>
          <a:lstStyle/>
          <a:p>
            <a:r>
              <a:rPr lang="en-US" dirty="0"/>
              <a:t>Nothing special happens when we exit the scope.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shar_ptr3</a:t>
            </a:r>
            <a:r>
              <a:rPr lang="en-US" dirty="0"/>
              <a:t> and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shar_ptr4</a:t>
            </a:r>
            <a:r>
              <a:rPr lang="en-US" dirty="0"/>
              <a:t> go out of scope.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49A8F-2EF8-0A41-B9D5-CE9919CA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1EE75-FD3D-8D47-AD45-E0A86B5467D7}"/>
              </a:ext>
            </a:extLst>
          </p:cNvPr>
          <p:cNvSpPr txBox="1"/>
          <p:nvPr/>
        </p:nvSpPr>
        <p:spPr>
          <a:xfrm>
            <a:off x="1579834" y="1234464"/>
            <a:ext cx="5984331" cy="2893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"Entering new scope!"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shar_ptr3(shar_ptr2);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&lt;Birthday&gt; shar_ptr4(shar_ptr3);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"*shar_ptr3 = " &lt;&lt; *shar_ptr3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"*shar_ptr4 = " &lt;&lt; *shar_ptr4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"Exiting scope!"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E162E-7394-3345-A4F6-1F5FDCE7FCB4}"/>
              </a:ext>
            </a:extLst>
          </p:cNvPr>
          <p:cNvSpPr txBox="1"/>
          <p:nvPr/>
        </p:nvSpPr>
        <p:spPr>
          <a:xfrm>
            <a:off x="3489090" y="3886195"/>
            <a:ext cx="2440092" cy="1384995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Entering new scope!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*shar_ptr1 =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*shar_ptr2 =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*shar_ptr3 =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*shar_ptr4 =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Exiting scope!</a:t>
            </a:r>
          </a:p>
        </p:txBody>
      </p:sp>
    </p:spTree>
    <p:extLst>
      <p:ext uri="{BB962C8B-B14F-4D97-AF65-F5344CB8AC3E}">
        <p14:creationId xmlns:p14="http://schemas.microsoft.com/office/powerpoint/2010/main" val="15496255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5FFD7-ABEA-744F-B18F-7BABAE70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Pointer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28F86-5FDE-924B-9A94-BBCF81E6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FF232-2D4D-B04F-9FE1-0BCB8652D82F}"/>
              </a:ext>
            </a:extLst>
          </p:cNvPr>
          <p:cNvSpPr txBox="1"/>
          <p:nvPr/>
        </p:nvSpPr>
        <p:spPr>
          <a:xfrm>
            <a:off x="1794637" y="1325903"/>
            <a:ext cx="5554726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"shar_ptr1.reset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shar_ptr1.reset(new Birthday(2011, 11, 11));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"*shar_ptr1 = " &lt;&lt; *shar_ptr1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"shar_ptr2.reset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shar_ptr2.reset(new Birthday(2012, 12, 12));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"*shar_ptr2 = " &lt;&lt; *shar_ptr2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7F349-6AEF-4C4E-9C43-F46A473740C1}"/>
              </a:ext>
            </a:extLst>
          </p:cNvPr>
          <p:cNvSpPr txBox="1"/>
          <p:nvPr/>
        </p:nvSpPr>
        <p:spPr>
          <a:xfrm>
            <a:off x="2492744" y="3703317"/>
            <a:ext cx="4158511" cy="2462213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*shar_ptr1 =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*shar_ptr2 = 1/1/2001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shar_ptr1.reset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11/11/2011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*shar_ptr1 = 11/11/2011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shar_ptr2.reset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Constructor called for 12/12/2012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1/1/2001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*shar_ptr2 = 12/12/2012</a:t>
            </a:r>
          </a:p>
        </p:txBody>
      </p:sp>
    </p:spTree>
    <p:extLst>
      <p:ext uri="{BB962C8B-B14F-4D97-AF65-F5344CB8AC3E}">
        <p14:creationId xmlns:p14="http://schemas.microsoft.com/office/powerpoint/2010/main" val="314598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 Part 1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036638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Case 3 (inside right-left): </a:t>
            </a:r>
            <a:br>
              <a:rPr lang="en-US" dirty="0"/>
            </a:br>
            <a:r>
              <a:rPr lang="en-US" dirty="0"/>
              <a:t>Rebalance with a </a:t>
            </a:r>
            <a:r>
              <a:rPr lang="en-US" u="sng" dirty="0"/>
              <a:t>double right-left rotation</a:t>
            </a:r>
            <a:r>
              <a:rPr lang="en-US" dirty="0"/>
              <a:t>.</a:t>
            </a:r>
          </a:p>
        </p:txBody>
      </p:sp>
      <p:pic>
        <p:nvPicPr>
          <p:cNvPr id="602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435225"/>
            <a:ext cx="794067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534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6401-9CC2-3D45-959D-703395259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Pointer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0F675-AD28-624E-8EDC-3510E3246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46122"/>
            <a:ext cx="8229600" cy="2884803"/>
          </a:xfrm>
        </p:spPr>
        <p:txBody>
          <a:bodyPr/>
          <a:lstStyle/>
          <a:p>
            <a:r>
              <a:rPr lang="en-US" dirty="0"/>
              <a:t>The destructor is automatically called once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last pointer</a:t>
            </a:r>
            <a:r>
              <a:rPr lang="en-US" dirty="0"/>
              <a:t> to the object goes out of scope.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3AD6F-2A3D-694F-B57A-695DD01F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9AABE-8715-5045-9C0E-44ED6EB5EA7E}"/>
              </a:ext>
            </a:extLst>
          </p:cNvPr>
          <p:cNvSpPr txBox="1"/>
          <p:nvPr/>
        </p:nvSpPr>
        <p:spPr>
          <a:xfrm>
            <a:off x="1579834" y="1413766"/>
            <a:ext cx="5984331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"Program termination ..."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66EB9-B868-534E-A624-A15CD6180929}"/>
              </a:ext>
            </a:extLst>
          </p:cNvPr>
          <p:cNvSpPr txBox="1"/>
          <p:nvPr/>
        </p:nvSpPr>
        <p:spPr>
          <a:xfrm>
            <a:off x="2546444" y="2332187"/>
            <a:ext cx="4051109" cy="738664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termination ...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12/12/2012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Destructor called for 11/11/2011</a:t>
            </a:r>
          </a:p>
        </p:txBody>
      </p:sp>
    </p:spTree>
    <p:extLst>
      <p:ext uri="{BB962C8B-B14F-4D97-AF65-F5344CB8AC3E}">
        <p14:creationId xmlns:p14="http://schemas.microsoft.com/office/powerpoint/2010/main" val="11842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A89B3-C9D5-1D4B-90D1-8661884B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F126-C86D-8140-A55A-00AB760A7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circular references, the reference counts of the objects will never go to zero even if the objects are no longer accessible: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problem is solved with </a:t>
            </a:r>
            <a:r>
              <a:rPr lang="en-US" dirty="0">
                <a:solidFill>
                  <a:srgbClr val="C00000"/>
                </a:solidFill>
              </a:rPr>
              <a:t>weak pointers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weak_ptr</a:t>
            </a:r>
            <a:r>
              <a:rPr lang="en-US" dirty="0">
                <a:cs typeface="Courier New" panose="02070309020205020404" pitchFamily="49" charset="0"/>
              </a:rPr>
              <a:t> to an object doesn’t affect the object’s reference count.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54CB2-7F5E-E34E-90AF-499F7C94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32F681E6-2E93-A841-8AFF-B4F0CAC66E34}"/>
              </a:ext>
            </a:extLst>
          </p:cNvPr>
          <p:cNvSpPr>
            <a:spLocks noChangeArrowheads="1"/>
          </p:cNvSpPr>
          <p:nvPr/>
        </p:nvSpPr>
        <p:spPr bwMode="auto">
          <a:xfrm rot="1088330">
            <a:off x="3248337" y="3392729"/>
            <a:ext cx="547688" cy="549275"/>
          </a:xfrm>
          <a:prstGeom prst="octagon">
            <a:avLst>
              <a:gd name="adj" fmla="val 2928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16EC040C-D31E-CD41-891C-159B1B24F43C}"/>
              </a:ext>
            </a:extLst>
          </p:cNvPr>
          <p:cNvSpPr>
            <a:spLocks noChangeArrowheads="1"/>
          </p:cNvSpPr>
          <p:nvPr/>
        </p:nvSpPr>
        <p:spPr bwMode="auto">
          <a:xfrm rot="-442020">
            <a:off x="4162737" y="4124566"/>
            <a:ext cx="639763" cy="639763"/>
          </a:xfrm>
          <a:prstGeom prst="plus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8309062E-5961-BF46-8C28-1EACED30BB5E}"/>
              </a:ext>
            </a:extLst>
          </p:cNvPr>
          <p:cNvSpPr>
            <a:spLocks noChangeArrowheads="1"/>
          </p:cNvSpPr>
          <p:nvPr/>
        </p:nvSpPr>
        <p:spPr bwMode="auto">
          <a:xfrm rot="496398">
            <a:off x="4437375" y="2752966"/>
            <a:ext cx="823912" cy="730250"/>
          </a:xfrm>
          <a:prstGeom prst="pentagon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AutoShape 7">
            <a:extLst>
              <a:ext uri="{FF2B5EF4-FFF2-40B4-BE49-F238E27FC236}">
                <a16:creationId xmlns:a16="http://schemas.microsoft.com/office/drawing/2014/main" id="{CE5DB349-4D59-AE48-8506-17A7853752CB}"/>
              </a:ext>
            </a:extLst>
          </p:cNvPr>
          <p:cNvCxnSpPr>
            <a:cxnSpLocks noChangeShapeType="1"/>
            <a:stCxn id="5" idx="0"/>
            <a:endCxn id="7" idx="1"/>
          </p:cNvCxnSpPr>
          <p:nvPr/>
        </p:nvCxnSpPr>
        <p:spPr bwMode="auto">
          <a:xfrm rot="16200000">
            <a:off x="3814281" y="2766460"/>
            <a:ext cx="431800" cy="846138"/>
          </a:xfrm>
          <a:prstGeom prst="curvedConnector2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AutoShape 8">
            <a:extLst>
              <a:ext uri="{FF2B5EF4-FFF2-40B4-BE49-F238E27FC236}">
                <a16:creationId xmlns:a16="http://schemas.microsoft.com/office/drawing/2014/main" id="{50E0382C-2453-834E-B715-D6A67AB229E6}"/>
              </a:ext>
            </a:extLst>
          </p:cNvPr>
          <p:cNvCxnSpPr>
            <a:cxnSpLocks noChangeShapeType="1"/>
            <a:stCxn id="6" idx="1"/>
            <a:endCxn id="5" idx="2"/>
          </p:cNvCxnSpPr>
          <p:nvPr/>
        </p:nvCxnSpPr>
        <p:spPr bwMode="auto">
          <a:xfrm rot="10800000">
            <a:off x="3435662" y="3927716"/>
            <a:ext cx="728663" cy="557213"/>
          </a:xfrm>
          <a:prstGeom prst="curvedConnector2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AutoShape 9">
            <a:extLst>
              <a:ext uri="{FF2B5EF4-FFF2-40B4-BE49-F238E27FC236}">
                <a16:creationId xmlns:a16="http://schemas.microsoft.com/office/drawing/2014/main" id="{003F2BCC-3171-CC4E-9316-818A8462FFF7}"/>
              </a:ext>
            </a:extLst>
          </p:cNvPr>
          <p:cNvCxnSpPr>
            <a:cxnSpLocks noChangeShapeType="1"/>
            <a:stCxn id="7" idx="4"/>
            <a:endCxn id="6" idx="3"/>
          </p:cNvCxnSpPr>
          <p:nvPr/>
        </p:nvCxnSpPr>
        <p:spPr bwMode="auto">
          <a:xfrm rot="5400000">
            <a:off x="4478649" y="3835642"/>
            <a:ext cx="887413" cy="246062"/>
          </a:xfrm>
          <a:prstGeom prst="curvedConnector2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9239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6" grpId="0" uiExpand="1" animBg="1"/>
      <p:bldP spid="7" grpId="0" uiExpand="1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00E4-BA50-D049-B441-50580009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Pointer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C4EE2-8C3E-C948-B465-577809E1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8E333-DF21-664F-B502-14E3C2F6C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90" y="1639779"/>
            <a:ext cx="6492219" cy="35784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9E0BAE-00E0-5A4C-AA10-23229FFC5630}"/>
              </a:ext>
            </a:extLst>
          </p:cNvPr>
          <p:cNvSpPr txBox="1"/>
          <p:nvPr/>
        </p:nvSpPr>
        <p:spPr>
          <a:xfrm>
            <a:off x="6492219" y="6080731"/>
            <a:ext cx="133882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Effective Modern C++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Scott Meyers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O’Reilly, 2015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978-1-491-90399-5</a:t>
            </a:r>
          </a:p>
        </p:txBody>
      </p:sp>
    </p:spTree>
    <p:extLst>
      <p:ext uri="{BB962C8B-B14F-4D97-AF65-F5344CB8AC3E}">
        <p14:creationId xmlns:p14="http://schemas.microsoft.com/office/powerpoint/2010/main" val="37031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#13 Part 1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1289" y="1325903"/>
            <a:ext cx="8701421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/**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* Case 3 (inside right-left): Rebalance with a double left rotation.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* @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param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k1 pointer to the node to rotate.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* @return pointer to the new root node.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*/</a:t>
            </a:r>
          </a:p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AvlTree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doubleRightLeftRotation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BinaryNode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*k1)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k1-&gt;right =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singleRightRotation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(k1-&gt;right);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return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singleLeftRotation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(k1);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12" y="3997939"/>
            <a:ext cx="6202974" cy="213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75097" y="6136029"/>
            <a:ext cx="17043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</a:t>
            </a:r>
            <a:r>
              <a:rPr lang="en-US" sz="800" b="1">
                <a:solidFill>
                  <a:schemeClr val="bg1">
                    <a:lumMod val="65000"/>
                  </a:schemeClr>
                </a:solidFill>
              </a:rPr>
              <a:t>Algorithm </a:t>
            </a:r>
          </a:p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Analysis in C++,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Allen Weiss </a:t>
            </a:r>
          </a:p>
          <a:p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01759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66858</TotalTime>
  <Words>13268</Words>
  <Application>Microsoft Macintosh PowerPoint</Application>
  <PresentationFormat>On-screen Show (4:3)</PresentationFormat>
  <Paragraphs>1270</Paragraphs>
  <Slides>82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8" baseType="lpstr">
      <vt:lpstr>Arial</vt:lpstr>
      <vt:lpstr>Courier</vt:lpstr>
      <vt:lpstr>Courier New</vt:lpstr>
      <vt:lpstr>Times New Roman</vt:lpstr>
      <vt:lpstr>Wingdings</vt:lpstr>
      <vt:lpstr>Quadrant</vt:lpstr>
      <vt:lpstr>CMPE 180A Data Structures and Algorithms in C++ November 24 Class Meeting</vt:lpstr>
      <vt:lpstr>Assignment #13 Part 1 Solution</vt:lpstr>
      <vt:lpstr>Assignment #13 Part 1 Solution, cont’d</vt:lpstr>
      <vt:lpstr>Assignment #13 Part 1 Solution, cont’d</vt:lpstr>
      <vt:lpstr>Assignment #13 Part 1 Solution, cont’d</vt:lpstr>
      <vt:lpstr>Assignment #13 Part 1 Solution, cont’d</vt:lpstr>
      <vt:lpstr>Assignment #13 Part 1 Solution, cont’d</vt:lpstr>
      <vt:lpstr>Assignment #13 Part 1 Solution, cont’d</vt:lpstr>
      <vt:lpstr>Assignment #13 Part 1 Solution, cont’d</vt:lpstr>
      <vt:lpstr>Multithreaded Programming</vt:lpstr>
      <vt:lpstr>Multithreaded Programming, cont’d</vt:lpstr>
      <vt:lpstr>Example: Recursive Fibonacci</vt:lpstr>
      <vt:lpstr>Single-Threaded Recursive Fibonacci</vt:lpstr>
      <vt:lpstr>Single-Threaded Recursive Fibonacci, cont’d</vt:lpstr>
      <vt:lpstr>Multithreaded Recursive Fibonacci</vt:lpstr>
      <vt:lpstr>Multithreaded Recursive Fibonacci, cont’d</vt:lpstr>
      <vt:lpstr>Multithreaded Recursive Fibonacci, cont’d</vt:lpstr>
      <vt:lpstr>The pthread Library</vt:lpstr>
      <vt:lpstr>Concurrency vs. Parallelism</vt:lpstr>
      <vt:lpstr>Multithreaded Programming, cont’d</vt:lpstr>
      <vt:lpstr>Race Condition</vt:lpstr>
      <vt:lpstr>Critical Region</vt:lpstr>
      <vt:lpstr>Critical Regions and Shared Resources</vt:lpstr>
      <vt:lpstr>Mutual Exclusion</vt:lpstr>
      <vt:lpstr>Mutual Exclusion, cont’d</vt:lpstr>
      <vt:lpstr>Mutual Exclusion, cont’d</vt:lpstr>
      <vt:lpstr>Mutexes</vt:lpstr>
      <vt:lpstr>Mutexes, cont’d</vt:lpstr>
      <vt:lpstr>Shared Printing Resource</vt:lpstr>
      <vt:lpstr>Shared Printing Resource</vt:lpstr>
      <vt:lpstr>Condition Variables</vt:lpstr>
      <vt:lpstr>The Classic Producer-Consumer Model</vt:lpstr>
      <vt:lpstr>Unsynchronized Queue Example</vt:lpstr>
      <vt:lpstr>Unsynchronized Queue Example, cont’d</vt:lpstr>
      <vt:lpstr>Unsynchronized Queue Example, cont’d</vt:lpstr>
      <vt:lpstr>Unsynchronized Queue Example, cont’d</vt:lpstr>
      <vt:lpstr>PowerPoint Presentation</vt:lpstr>
      <vt:lpstr>PowerPoint Presentation</vt:lpstr>
      <vt:lpstr>Unsynchronized Queue Example, cont’d</vt:lpstr>
      <vt:lpstr>Synchronized Queue Example</vt:lpstr>
      <vt:lpstr>Synchronized Queue Example, cont’d</vt:lpstr>
      <vt:lpstr>Synchronized Queue Example, cont’d</vt:lpstr>
      <vt:lpstr>Synchronized Queue Example, cont’d</vt:lpstr>
      <vt:lpstr>Synchronized Queue Example, cont’d</vt:lpstr>
      <vt:lpstr>Synchronized Queue Example, cont’d</vt:lpstr>
      <vt:lpstr>Break</vt:lpstr>
      <vt:lpstr>Multithreaded Program Example</vt:lpstr>
      <vt:lpstr>Example: During an Office Hour</vt:lpstr>
      <vt:lpstr>Example: During an Office Hour, cont’d</vt:lpstr>
      <vt:lpstr>Example: Whenever a Student Arrives</vt:lpstr>
      <vt:lpstr>Example: At the End of the Office Hour</vt:lpstr>
      <vt:lpstr>Example Multithreaded Program, cont’d</vt:lpstr>
      <vt:lpstr>Example Multithreaded Program, cont’d</vt:lpstr>
      <vt:lpstr>Example Multithreaded Program, cont’d</vt:lpstr>
      <vt:lpstr>Example Multithreaded Program, cont’d</vt:lpstr>
      <vt:lpstr>Assignment #14: Multithreaded Programming</vt:lpstr>
      <vt:lpstr>Assignment #14, cont’d</vt:lpstr>
      <vt:lpstr>Assignment #14, cont’d</vt:lpstr>
      <vt:lpstr>Assignment #14, cont’d</vt:lpstr>
      <vt:lpstr>Pointers vs. References</vt:lpstr>
      <vt:lpstr>Pointers vs. References, cont’d</vt:lpstr>
      <vt:lpstr>Pointers vs. References, cont’d</vt:lpstr>
      <vt:lpstr>Use of References</vt:lpstr>
      <vt:lpstr>Use of References, cont’d</vt:lpstr>
      <vt:lpstr>Use of References, cont’d</vt:lpstr>
      <vt:lpstr>Use of References, cont’d</vt:lpstr>
      <vt:lpstr>Problems with a Standard (“Raw”) Pointer</vt:lpstr>
      <vt:lpstr>Raw Pointers vs. Smart Pointers</vt:lpstr>
      <vt:lpstr>Unique Pointer</vt:lpstr>
      <vt:lpstr>Unique Pointer Example</vt:lpstr>
      <vt:lpstr>Unique Pointer Example, cont’d</vt:lpstr>
      <vt:lpstr>Unique Pointer Example, cont’d</vt:lpstr>
      <vt:lpstr>Unique Pointer Example, cont’d</vt:lpstr>
      <vt:lpstr>Unique Pointer Example, cont’d</vt:lpstr>
      <vt:lpstr>Shared Pointer</vt:lpstr>
      <vt:lpstr>Shared Pointer Example</vt:lpstr>
      <vt:lpstr>Shared Pointer Example, cont’d</vt:lpstr>
      <vt:lpstr>Shared Pointer Example, cont’d</vt:lpstr>
      <vt:lpstr>Shared Pointer Example, cont’d</vt:lpstr>
      <vt:lpstr>Shared Pointer Example, cont’d</vt:lpstr>
      <vt:lpstr>Circular References</vt:lpstr>
      <vt:lpstr>Shared Pointer Implementation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 Mak</cp:lastModifiedBy>
  <cp:revision>1031</cp:revision>
  <cp:lastPrinted>2020-11-24T03:52:44Z</cp:lastPrinted>
  <dcterms:created xsi:type="dcterms:W3CDTF">2008-01-12T03:52:55Z</dcterms:created>
  <dcterms:modified xsi:type="dcterms:W3CDTF">2020-11-25T09:52:18Z</dcterms:modified>
  <cp:category/>
</cp:coreProperties>
</file>