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9"/>
  </p:notesMasterIdLst>
  <p:handoutMasterIdLst>
    <p:handoutMasterId r:id="rId80"/>
  </p:handoutMasterIdLst>
  <p:sldIdLst>
    <p:sldId id="256" r:id="rId2"/>
    <p:sldId id="326" r:id="rId3"/>
    <p:sldId id="328" r:id="rId4"/>
    <p:sldId id="329" r:id="rId5"/>
    <p:sldId id="368" r:id="rId6"/>
    <p:sldId id="370" r:id="rId7"/>
    <p:sldId id="36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39" r:id="rId16"/>
    <p:sldId id="340" r:id="rId17"/>
    <p:sldId id="341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63" r:id="rId32"/>
    <p:sldId id="366" r:id="rId33"/>
    <p:sldId id="371" r:id="rId34"/>
    <p:sldId id="372" r:id="rId35"/>
    <p:sldId id="373" r:id="rId36"/>
    <p:sldId id="386" r:id="rId37"/>
    <p:sldId id="387" r:id="rId38"/>
    <p:sldId id="388" r:id="rId39"/>
    <p:sldId id="403" r:id="rId40"/>
    <p:sldId id="389" r:id="rId41"/>
    <p:sldId id="390" r:id="rId42"/>
    <p:sldId id="367" r:id="rId43"/>
    <p:sldId id="391" r:id="rId44"/>
    <p:sldId id="392" r:id="rId45"/>
    <p:sldId id="393" r:id="rId46"/>
    <p:sldId id="394" r:id="rId47"/>
    <p:sldId id="395" r:id="rId48"/>
    <p:sldId id="374" r:id="rId49"/>
    <p:sldId id="375" r:id="rId50"/>
    <p:sldId id="397" r:id="rId51"/>
    <p:sldId id="405" r:id="rId52"/>
    <p:sldId id="377" r:id="rId53"/>
    <p:sldId id="380" r:id="rId54"/>
    <p:sldId id="381" r:id="rId55"/>
    <p:sldId id="401" r:id="rId56"/>
    <p:sldId id="383" r:id="rId57"/>
    <p:sldId id="384" r:id="rId58"/>
    <p:sldId id="270" r:id="rId59"/>
    <p:sldId id="298" r:id="rId60"/>
    <p:sldId id="271" r:id="rId61"/>
    <p:sldId id="272" r:id="rId62"/>
    <p:sldId id="273" r:id="rId63"/>
    <p:sldId id="300" r:id="rId64"/>
    <p:sldId id="303" r:id="rId65"/>
    <p:sldId id="301" r:id="rId66"/>
    <p:sldId id="302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3" r:id="rId76"/>
    <p:sldId id="312" r:id="rId77"/>
    <p:sldId id="404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08813D"/>
    <a:srgbClr val="C9F1FD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22" autoAdjust="0"/>
    <p:restoredTop sz="97216" autoAdjust="0"/>
  </p:normalViewPr>
  <p:slideViewPr>
    <p:cSldViewPr>
      <p:cViewPr varScale="1">
        <p:scale>
          <a:sx n="155" d="100"/>
          <a:sy n="155" d="100"/>
        </p:scale>
        <p:origin x="208" y="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May 7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May 7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C115-97A7-B64F-94D2-6403B82596C7}" type="slidenum">
              <a:rPr lang="en-US"/>
              <a:pPr/>
              <a:t>10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Transparency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 transparency</a:t>
            </a:r>
          </a:p>
          <a:p>
            <a:pPr lvl="1"/>
            <a:r>
              <a:rPr lang="en-US" sz="2400" dirty="0"/>
              <a:t>A file name does not reveal </a:t>
            </a:r>
            <a:br>
              <a:rPr lang="en-US" sz="2400" dirty="0"/>
            </a:br>
            <a:r>
              <a:rPr lang="en-US" sz="2400" dirty="0"/>
              <a:t>the file</a:t>
            </a:r>
            <a:r>
              <a:rPr lang="en-US" dirty="0">
                <a:latin typeface="Arial"/>
              </a:rPr>
              <a:t>’</a:t>
            </a:r>
            <a:r>
              <a:rPr lang="en-US" sz="2400" dirty="0"/>
              <a:t>s physical storage location.</a:t>
            </a:r>
          </a:p>
          <a:p>
            <a:pPr lvl="4"/>
            <a:endParaRPr lang="en-US" sz="1200" dirty="0"/>
          </a:p>
          <a:p>
            <a:r>
              <a:rPr lang="en-US" dirty="0"/>
              <a:t>Location independence</a:t>
            </a:r>
          </a:p>
          <a:p>
            <a:pPr lvl="1"/>
            <a:r>
              <a:rPr lang="en-US" sz="2400" dirty="0"/>
              <a:t>A file name does not need to be changed </a:t>
            </a:r>
            <a:br>
              <a:rPr lang="en-US" sz="2400" dirty="0"/>
            </a:br>
            <a:r>
              <a:rPr lang="en-US" sz="2400" dirty="0"/>
              <a:t>when the file</a:t>
            </a:r>
            <a:r>
              <a:rPr lang="en-US" dirty="0">
                <a:latin typeface="Arial"/>
              </a:rPr>
              <a:t>’</a:t>
            </a:r>
            <a:r>
              <a:rPr lang="en-US" sz="2400" dirty="0"/>
              <a:t>s physical storage location changes.</a:t>
            </a:r>
          </a:p>
        </p:txBody>
      </p:sp>
    </p:spTree>
    <p:extLst>
      <p:ext uri="{BB962C8B-B14F-4D97-AF65-F5344CB8AC3E}">
        <p14:creationId xmlns:p14="http://schemas.microsoft.com/office/powerpoint/2010/main" val="9566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B4D7-3F38-B24D-818A-0CE0379C50D8}" type="slidenum">
              <a:rPr lang="en-US"/>
              <a:pPr/>
              <a:t>11</a:t>
            </a:fld>
            <a:endParaRPr lang="en-US"/>
          </a:p>
        </p:txBody>
      </p:sp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Transparency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migration (file mobility)</a:t>
            </a:r>
          </a:p>
          <a:p>
            <a:pPr lvl="1"/>
            <a:r>
              <a:rPr lang="en-US" dirty="0"/>
              <a:t>Automatically change a file’s location.</a:t>
            </a:r>
          </a:p>
          <a:p>
            <a:pPr lvl="1"/>
            <a:r>
              <a:rPr lang="en-US" dirty="0"/>
              <a:t>Examples: </a:t>
            </a:r>
          </a:p>
          <a:p>
            <a:pPr lvl="2"/>
            <a:r>
              <a:rPr lang="en-US" dirty="0"/>
              <a:t>The Hadoop Distributed File System (HDFS) </a:t>
            </a:r>
          </a:p>
          <a:p>
            <a:pPr lvl="2"/>
            <a:r>
              <a:rPr lang="en-US" dirty="0"/>
              <a:t>Amazon’s S3 (Simple Storage Service) </a:t>
            </a:r>
            <a:br>
              <a:rPr lang="en-US" dirty="0"/>
            </a:br>
            <a:r>
              <a:rPr lang="en-US" dirty="0"/>
              <a:t>cloud storage facility</a:t>
            </a:r>
          </a:p>
        </p:txBody>
      </p:sp>
    </p:spTree>
    <p:extLst>
      <p:ext uri="{BB962C8B-B14F-4D97-AF65-F5344CB8AC3E}">
        <p14:creationId xmlns:p14="http://schemas.microsoft.com/office/powerpoint/2010/main" val="394923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5AD7-A92D-D341-9172-6F6D7C2EC16D}" type="slidenum">
              <a:rPr lang="en-US"/>
              <a:pPr/>
              <a:t>12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Naming Schemes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Files are named by combination </a:t>
            </a:r>
            <a:br>
              <a:rPr lang="en-US" sz="2800" dirty="0"/>
            </a:br>
            <a:r>
              <a:rPr lang="en-US" sz="2800" dirty="0"/>
              <a:t>of their host name and local name.</a:t>
            </a:r>
          </a:p>
          <a:p>
            <a:pPr lvl="1"/>
            <a:r>
              <a:rPr lang="en-US" sz="2400" dirty="0"/>
              <a:t>Guarantees </a:t>
            </a:r>
            <a:r>
              <a:rPr lang="en-US" dirty="0"/>
              <a:t>a unique system-wide name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Neither location transparent nor location independent.</a:t>
            </a:r>
            <a:endParaRPr lang="en-US" sz="1200" dirty="0"/>
          </a:p>
          <a:p>
            <a:pPr lvl="4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Mount remote directories to local directories.</a:t>
            </a:r>
          </a:p>
          <a:p>
            <a:pPr lvl="1"/>
            <a:r>
              <a:rPr lang="en-US" sz="2400" dirty="0"/>
              <a:t>Give the appearance of a </a:t>
            </a:r>
            <a:r>
              <a:rPr lang="en-US" dirty="0"/>
              <a:t>coherent directory tree</a:t>
            </a:r>
            <a:r>
              <a:rPr lang="en-US" sz="2400" dirty="0"/>
              <a:t>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Automount</a:t>
            </a:r>
            <a:r>
              <a:rPr lang="en-US" dirty="0"/>
              <a:t> feature to mount on demand.</a:t>
            </a:r>
            <a:endParaRPr lang="en-US" sz="1200" dirty="0"/>
          </a:p>
          <a:p>
            <a:pPr lvl="4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single global name structure spans all files </a:t>
            </a:r>
            <a:br>
              <a:rPr lang="en-US" sz="2800" dirty="0"/>
            </a:br>
            <a:r>
              <a:rPr lang="en-US" sz="2800" dirty="0"/>
              <a:t>in the system.</a:t>
            </a:r>
          </a:p>
          <a:p>
            <a:pPr lvl="1"/>
            <a:r>
              <a:rPr lang="en-US" dirty="0"/>
              <a:t>A difficult goal to maintain due to special files.</a:t>
            </a:r>
          </a:p>
        </p:txBody>
      </p:sp>
    </p:spTree>
    <p:extLst>
      <p:ext uri="{BB962C8B-B14F-4D97-AF65-F5344CB8AC3E}">
        <p14:creationId xmlns:p14="http://schemas.microsoft.com/office/powerpoint/2010/main" val="3842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4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F593-C678-2C42-A485-85A6DE4A4916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File Access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163" cy="4876800"/>
          </a:xfrm>
        </p:spPr>
        <p:txBody>
          <a:bodyPr/>
          <a:lstStyle/>
          <a:p>
            <a:r>
              <a:rPr lang="en-US" dirty="0"/>
              <a:t>Remote-service mechanism</a:t>
            </a:r>
          </a:p>
          <a:p>
            <a:pPr lvl="1"/>
            <a:r>
              <a:rPr lang="en-US" sz="2400" dirty="0"/>
              <a:t>A server on the network handles </a:t>
            </a:r>
            <a:br>
              <a:rPr lang="en-US" sz="2400" dirty="0"/>
            </a:br>
            <a:r>
              <a:rPr lang="en-US" sz="2400" dirty="0"/>
              <a:t>all remote file access requests.</a:t>
            </a:r>
          </a:p>
          <a:p>
            <a:pPr lvl="4"/>
            <a:endParaRPr lang="en-US" sz="1200" dirty="0"/>
          </a:p>
          <a:p>
            <a:r>
              <a:rPr lang="en-US" sz="2800" dirty="0"/>
              <a:t>Retain recently accessed disk blocks in a </a:t>
            </a:r>
            <a:r>
              <a:rPr lang="en-US" dirty="0"/>
              <a:t>cache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Reduce network traffic.</a:t>
            </a:r>
          </a:p>
          <a:p>
            <a:pPr lvl="1"/>
            <a:r>
              <a:rPr lang="en-US" sz="2400" dirty="0"/>
              <a:t>Repeated accesses to the same information </a:t>
            </a:r>
            <a:br>
              <a:rPr lang="en-US" sz="2400" dirty="0"/>
            </a:br>
            <a:r>
              <a:rPr lang="en-US" sz="2400" dirty="0"/>
              <a:t>can be handled locally.</a:t>
            </a:r>
          </a:p>
          <a:p>
            <a:pPr lvl="1"/>
            <a:r>
              <a:rPr lang="en-US" sz="2400" dirty="0"/>
              <a:t>If needed data is not already cached, </a:t>
            </a:r>
            <a:br>
              <a:rPr lang="en-US" sz="2400" dirty="0"/>
            </a:br>
            <a:r>
              <a:rPr lang="en-US" sz="2400" dirty="0"/>
              <a:t>a copy of data is brought from the server to the user.</a:t>
            </a:r>
          </a:p>
          <a:p>
            <a:pPr lvl="2"/>
            <a:r>
              <a:rPr lang="en-US" sz="2000" dirty="0"/>
              <a:t>Accesses are performed on the cached copy.</a:t>
            </a:r>
          </a:p>
        </p:txBody>
      </p:sp>
    </p:spTree>
    <p:extLst>
      <p:ext uri="{BB962C8B-B14F-4D97-AF65-F5344CB8AC3E}">
        <p14:creationId xmlns:p14="http://schemas.microsoft.com/office/powerpoint/2010/main" val="71928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3C0-EFA3-EA48-8797-15DB72B39529}" type="slidenum">
              <a:rPr lang="en-US"/>
              <a:pPr/>
              <a:t>14</a:t>
            </a:fld>
            <a:endParaRPr lang="en-US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File Access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163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Identify files with </a:t>
            </a:r>
            <a:r>
              <a:rPr lang="en-US" u="sng" dirty="0"/>
              <a:t>one master copy </a:t>
            </a:r>
            <a:br>
              <a:rPr lang="en-US" sz="2800" dirty="0">
                <a:solidFill>
                  <a:schemeClr val="folHlink"/>
                </a:solidFill>
              </a:rPr>
            </a:br>
            <a:r>
              <a:rPr lang="en-US" sz="2800" dirty="0"/>
              <a:t>residing at the server.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Copies of (parts of) the file </a:t>
            </a:r>
            <a:br>
              <a:rPr lang="en-US" sz="2400" dirty="0"/>
            </a:br>
            <a:r>
              <a:rPr lang="en-US" sz="2400" dirty="0"/>
              <a:t>are scattered in different caches.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Cache-consistency problem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Keep the cached copies consistent </a:t>
            </a:r>
            <a:br>
              <a:rPr lang="en-US" sz="2400" dirty="0"/>
            </a:br>
            <a:r>
              <a:rPr lang="en-US" sz="2400" dirty="0"/>
              <a:t>with the master file.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Network virtual memory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Demand-paged virtual memory </a:t>
            </a:r>
            <a:br>
              <a:rPr lang="en-US" sz="2400" dirty="0"/>
            </a:br>
            <a:r>
              <a:rPr lang="en-US" sz="2400" dirty="0"/>
              <a:t>with a remote backing store.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NFS-mounted swap space.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3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1F0-F1CD-5D41-A95E-711D9405CF60}" type="slidenum">
              <a:rPr lang="en-US"/>
              <a:pPr/>
              <a:t>15</a:t>
            </a:fld>
            <a:endParaRPr lang="en-US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Update Policy: Write-Through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Write data </a:t>
            </a:r>
            <a:r>
              <a:rPr lang="en-US" u="sng" dirty="0"/>
              <a:t>through to disk</a:t>
            </a:r>
            <a:r>
              <a:rPr lang="en-US" sz="2800" dirty="0"/>
              <a:t> as soon as </a:t>
            </a:r>
            <a:br>
              <a:rPr lang="en-US" sz="2800" dirty="0"/>
            </a:br>
            <a:r>
              <a:rPr lang="en-US" sz="2800" dirty="0"/>
              <a:t>the data is placed on any cache.</a:t>
            </a:r>
          </a:p>
          <a:p>
            <a:pPr lvl="4"/>
            <a:endParaRPr lang="en-US" sz="1200" dirty="0"/>
          </a:p>
          <a:p>
            <a:r>
              <a:rPr lang="en-US" sz="2800" dirty="0"/>
              <a:t>Reliable, but poor performance.</a:t>
            </a:r>
          </a:p>
        </p:txBody>
      </p:sp>
    </p:spTree>
    <p:extLst>
      <p:ext uri="{BB962C8B-B14F-4D97-AF65-F5344CB8AC3E}">
        <p14:creationId xmlns:p14="http://schemas.microsoft.com/office/powerpoint/2010/main" val="325103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205-D3B8-4648-800B-E0FB6AAE166A}" type="slidenum">
              <a:rPr lang="en-US"/>
              <a:pPr/>
              <a:t>16</a:t>
            </a:fld>
            <a:endParaRPr lang="en-US"/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Update Policy: Delayed Write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Modifications are written to the cache </a:t>
            </a:r>
            <a:br>
              <a:rPr lang="en-US" dirty="0"/>
            </a:br>
            <a:r>
              <a:rPr lang="en-US" dirty="0"/>
              <a:t>and then written through to the server later.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write-back caching</a:t>
            </a:r>
          </a:p>
          <a:p>
            <a:pPr lvl="4"/>
            <a:endParaRPr lang="en-US" dirty="0"/>
          </a:p>
          <a:p>
            <a:r>
              <a:rPr lang="en-US" dirty="0"/>
              <a:t>Write accesses complete quickly.</a:t>
            </a:r>
          </a:p>
          <a:p>
            <a:pPr lvl="1"/>
            <a:r>
              <a:rPr lang="en-US" dirty="0"/>
              <a:t>Some cached data may be overwritten </a:t>
            </a:r>
            <a:br>
              <a:rPr lang="en-US" dirty="0"/>
            </a:br>
            <a:r>
              <a:rPr lang="en-US" dirty="0"/>
              <a:t>before being written back, and so </a:t>
            </a:r>
            <a:br>
              <a:rPr lang="en-US" dirty="0"/>
            </a:br>
            <a:r>
              <a:rPr lang="en-US" dirty="0"/>
              <a:t>only the last update needs to be written.</a:t>
            </a:r>
          </a:p>
          <a:p>
            <a:pPr lvl="4"/>
            <a:endParaRPr lang="en-US" dirty="0"/>
          </a:p>
          <a:p>
            <a:r>
              <a:rPr lang="en-US" dirty="0"/>
              <a:t>Poor reliability</a:t>
            </a:r>
          </a:p>
          <a:p>
            <a:pPr lvl="1"/>
            <a:r>
              <a:rPr lang="en-US" dirty="0"/>
              <a:t>Unwritten data will be lost whenever </a:t>
            </a:r>
            <a:br>
              <a:rPr lang="en-US" dirty="0"/>
            </a:br>
            <a:r>
              <a:rPr lang="en-US" dirty="0"/>
              <a:t>a user machine crashes.</a:t>
            </a:r>
          </a:p>
        </p:txBody>
      </p:sp>
    </p:spTree>
    <p:extLst>
      <p:ext uri="{BB962C8B-B14F-4D97-AF65-F5344CB8AC3E}">
        <p14:creationId xmlns:p14="http://schemas.microsoft.com/office/powerpoint/2010/main" val="10548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36FF-2E9F-1343-9BB6-0ED437DD3A57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Update Policy: Delayed Write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Variation: </a:t>
            </a:r>
            <a:r>
              <a:rPr lang="en-US" dirty="0"/>
              <a:t>Scan the cache </a:t>
            </a:r>
            <a:r>
              <a:rPr lang="en-US" sz="2800" dirty="0"/>
              <a:t>at regular intervals.</a:t>
            </a:r>
          </a:p>
          <a:p>
            <a:pPr lvl="1"/>
            <a:r>
              <a:rPr lang="en-US" sz="2400" dirty="0"/>
              <a:t>Flush blocks that have been modified </a:t>
            </a:r>
            <a:br>
              <a:rPr lang="en-US" sz="2400" dirty="0"/>
            </a:br>
            <a:r>
              <a:rPr lang="en-US" sz="2400" dirty="0"/>
              <a:t>since the last scan.</a:t>
            </a:r>
          </a:p>
          <a:p>
            <a:pPr lvl="3"/>
            <a:endParaRPr lang="en-US" sz="1600" dirty="0"/>
          </a:p>
          <a:p>
            <a:r>
              <a:rPr lang="en-US" sz="2800" dirty="0"/>
              <a:t>Variation: </a:t>
            </a:r>
            <a:r>
              <a:rPr lang="en-US" sz="2800" dirty="0">
                <a:solidFill>
                  <a:srgbClr val="C00000"/>
                </a:solidFill>
              </a:rPr>
              <a:t>Write-on-close</a:t>
            </a:r>
          </a:p>
          <a:p>
            <a:pPr lvl="1"/>
            <a:r>
              <a:rPr lang="en-US" sz="2400" dirty="0"/>
              <a:t>Write data back to the server when the file is closed.</a:t>
            </a:r>
          </a:p>
          <a:p>
            <a:pPr lvl="1"/>
            <a:r>
              <a:rPr lang="en-US" sz="2400" dirty="0"/>
              <a:t>Best for files that are open for long periods </a:t>
            </a:r>
            <a:br>
              <a:rPr lang="en-US" sz="2400" dirty="0"/>
            </a:br>
            <a:r>
              <a:rPr lang="en-US" sz="2400" dirty="0"/>
              <a:t>and are frequently modified.</a:t>
            </a:r>
          </a:p>
        </p:txBody>
      </p:sp>
    </p:spTree>
    <p:extLst>
      <p:ext uri="{BB962C8B-B14F-4D97-AF65-F5344CB8AC3E}">
        <p14:creationId xmlns:p14="http://schemas.microsoft.com/office/powerpoint/2010/main" val="13272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8629-D00B-4C41-B033-918046BFDAA9}" type="slidenum">
              <a:rPr lang="en-US"/>
              <a:pPr/>
              <a:t>18</a:t>
            </a:fld>
            <a:endParaRPr lang="en-US"/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Caching Consistency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Is </a:t>
            </a:r>
            <a:r>
              <a:rPr lang="en-US" dirty="0"/>
              <a:t>the locally cached copy of the data </a:t>
            </a:r>
            <a:br>
              <a:rPr lang="en-US" dirty="0"/>
            </a:br>
            <a:r>
              <a:rPr lang="en-US" dirty="0"/>
              <a:t>consistent with the master copy</a:t>
            </a:r>
            <a:r>
              <a:rPr lang="en-US" sz="2800" dirty="0"/>
              <a:t>?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524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851-5DA2-6C47-9E52-B22E070764C0}" type="slidenum">
              <a:rPr lang="en-US"/>
              <a:pPr/>
              <a:t>19</a:t>
            </a:fld>
            <a:endParaRPr lang="en-US"/>
          </a:p>
        </p:txBody>
      </p:sp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Consistency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Client-initiated</a:t>
            </a:r>
          </a:p>
          <a:p>
            <a:pPr lvl="1"/>
            <a:r>
              <a:rPr lang="en-US" dirty="0"/>
              <a:t>The client initiates a validity check to check whether the local data is consistent with the master copy.</a:t>
            </a:r>
          </a:p>
          <a:p>
            <a:pPr lvl="1"/>
            <a:r>
              <a:rPr lang="en-US" dirty="0"/>
              <a:t>Frequency options: </a:t>
            </a:r>
          </a:p>
          <a:p>
            <a:pPr lvl="2"/>
            <a:r>
              <a:rPr lang="en-US" dirty="0"/>
              <a:t>before each access</a:t>
            </a:r>
          </a:p>
          <a:p>
            <a:pPr lvl="2"/>
            <a:r>
              <a:rPr lang="en-US" dirty="0"/>
              <a:t>at file open</a:t>
            </a:r>
          </a:p>
          <a:p>
            <a:pPr lvl="2"/>
            <a:r>
              <a:rPr lang="en-US" dirty="0"/>
              <a:t>at fixed intervals</a:t>
            </a:r>
          </a:p>
          <a:p>
            <a:pPr lvl="4"/>
            <a:endParaRPr lang="en-US" dirty="0"/>
          </a:p>
          <a:p>
            <a:r>
              <a:rPr lang="en-US" dirty="0"/>
              <a:t>Server-initiated</a:t>
            </a:r>
          </a:p>
          <a:p>
            <a:pPr lvl="1"/>
            <a:r>
              <a:rPr lang="en-US" dirty="0"/>
              <a:t>The server reacts when it detects </a:t>
            </a:r>
            <a:br>
              <a:rPr lang="en-US" dirty="0"/>
            </a:br>
            <a:r>
              <a:rPr lang="en-US" dirty="0"/>
              <a:t>a potential inconsistency.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91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0FBA-27AF-9F47-B615-845A5AD7C563}" type="slidenum">
              <a:rPr lang="en-US"/>
              <a:pPr/>
              <a:t>2</a:t>
            </a:fld>
            <a:endParaRPr lang="en-US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 (DFS)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Multiple users share files and storage resources.</a:t>
            </a:r>
          </a:p>
          <a:p>
            <a:pPr lvl="1"/>
            <a:r>
              <a:rPr lang="en-US" dirty="0"/>
              <a:t>The World Wide Web is today’s predominant distributed system.</a:t>
            </a:r>
          </a:p>
          <a:p>
            <a:pPr lvl="4"/>
            <a:endParaRPr lang="en-US" dirty="0"/>
          </a:p>
          <a:p>
            <a:r>
              <a:rPr lang="en-US" dirty="0"/>
              <a:t>A distributed file system manages </a:t>
            </a:r>
            <a:br>
              <a:rPr lang="en-US" dirty="0"/>
            </a:br>
            <a:r>
              <a:rPr lang="en-US" dirty="0"/>
              <a:t>a set of dispersed storage devices.</a:t>
            </a:r>
          </a:p>
          <a:p>
            <a:pPr lvl="1"/>
            <a:r>
              <a:rPr lang="en-US" dirty="0"/>
              <a:t>Multiplicity and autonomy of clients and servers.</a:t>
            </a:r>
          </a:p>
          <a:p>
            <a:pPr lvl="1"/>
            <a:r>
              <a:rPr lang="en-US" dirty="0"/>
              <a:t>Appear as a conventional, centralized file system with no distinction between local and remote files.</a:t>
            </a:r>
          </a:p>
          <a:p>
            <a:pPr lvl="1"/>
            <a:r>
              <a:rPr lang="en-US" dirty="0"/>
              <a:t>Performance includes the overhead of network access and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7680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D819-6A82-3741-BBA9-E9F63728B169}" type="slidenum">
              <a:rPr lang="en-US"/>
              <a:pPr/>
              <a:t>20</a:t>
            </a:fld>
            <a:endParaRPr lang="en-US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operating system must protect users and processes from each other’s activities.</a:t>
            </a:r>
          </a:p>
          <a:p>
            <a:pPr lvl="1"/>
            <a:r>
              <a:rPr lang="en-US" dirty="0"/>
              <a:t>Mechanisms to control the access by programs, processes, or users to the computer system resources.</a:t>
            </a:r>
          </a:p>
          <a:p>
            <a:pPr lvl="4"/>
            <a:endParaRPr lang="en-US" dirty="0"/>
          </a:p>
          <a:p>
            <a:r>
              <a:rPr lang="en-US" dirty="0"/>
              <a:t>Each resource object has a unique name </a:t>
            </a:r>
            <a:br>
              <a:rPr lang="en-US" dirty="0"/>
            </a:br>
            <a:r>
              <a:rPr lang="en-US" dirty="0"/>
              <a:t>and can be accessed through </a:t>
            </a:r>
            <a:br>
              <a:rPr lang="en-US" dirty="0"/>
            </a:br>
            <a:r>
              <a:rPr lang="en-US" dirty="0"/>
              <a:t>a well-defined set of operations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Ensure that each object is accessed correctly and only by those processes that are allowed to do so.</a:t>
            </a:r>
          </a:p>
        </p:txBody>
      </p:sp>
    </p:spTree>
    <p:extLst>
      <p:ext uri="{BB962C8B-B14F-4D97-AF65-F5344CB8AC3E}">
        <p14:creationId xmlns:p14="http://schemas.microsoft.com/office/powerpoint/2010/main" val="31145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9E7-DEE3-DA46-9405-DF562994297C}" type="slidenum">
              <a:rPr lang="en-US"/>
              <a:pPr/>
              <a:t>21</a:t>
            </a:fld>
            <a:endParaRPr lang="en-US"/>
          </a:p>
        </p:txBody>
      </p:sp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Least Authority (POLA) 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guiding principle of protection.</a:t>
            </a:r>
          </a:p>
          <a:p>
            <a:pPr lvl="4"/>
            <a:endParaRPr lang="en-US" dirty="0"/>
          </a:p>
          <a:p>
            <a:r>
              <a:rPr lang="en-US" dirty="0"/>
              <a:t>Give programs, users and systems</a:t>
            </a:r>
            <a:br>
              <a:rPr lang="en-US" dirty="0"/>
            </a:br>
            <a:r>
              <a:rPr lang="en-US" u="sng" dirty="0"/>
              <a:t>just enough privileges</a:t>
            </a:r>
            <a:r>
              <a:rPr lang="en-US" dirty="0"/>
              <a:t> to perform their tasks.</a:t>
            </a:r>
          </a:p>
          <a:p>
            <a:pPr lvl="4"/>
            <a:endParaRPr lang="en-US" dirty="0"/>
          </a:p>
          <a:p>
            <a:r>
              <a:rPr lang="en-US" u="sng" dirty="0"/>
              <a:t>Limit damage</a:t>
            </a:r>
            <a:r>
              <a:rPr lang="en-US" dirty="0"/>
              <a:t> if an entity has a bug or gets abused.</a:t>
            </a:r>
          </a:p>
          <a:p>
            <a:pPr lvl="4"/>
            <a:endParaRPr lang="en-US" dirty="0"/>
          </a:p>
          <a:p>
            <a:r>
              <a:rPr lang="ja-JP" altLang="en-US" dirty="0"/>
              <a:t>“</a:t>
            </a:r>
            <a:r>
              <a:rPr lang="en-US" dirty="0"/>
              <a:t>Need to know</a:t>
            </a:r>
            <a:r>
              <a:rPr lang="ja-JP" altLang="en-US" dirty="0"/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At any time, a process should be able to access </a:t>
            </a:r>
            <a:br>
              <a:rPr lang="en-US" dirty="0"/>
            </a:br>
            <a:r>
              <a:rPr lang="en-US" dirty="0"/>
              <a:t>only those resources that it currently requires </a:t>
            </a:r>
            <a:br>
              <a:rPr lang="en-US" dirty="0"/>
            </a:br>
            <a:r>
              <a:rPr lang="en-US" dirty="0"/>
              <a:t>to complete its task.</a:t>
            </a:r>
          </a:p>
        </p:txBody>
      </p:sp>
    </p:spTree>
    <p:extLst>
      <p:ext uri="{BB962C8B-B14F-4D97-AF65-F5344CB8AC3E}">
        <p14:creationId xmlns:p14="http://schemas.microsoft.com/office/powerpoint/2010/main" val="42945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25DB-DF9D-1641-8FDC-85F3616BB577}" type="slidenum">
              <a:rPr lang="en-US"/>
              <a:pPr/>
              <a:t>22</a:t>
            </a:fld>
            <a:endParaRPr lang="en-US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Granularity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Rough-grained</a:t>
            </a:r>
            <a:r>
              <a:rPr lang="en-US" sz="2800" dirty="0"/>
              <a:t> privilege management </a:t>
            </a:r>
            <a:br>
              <a:rPr lang="en-US" sz="2800" dirty="0"/>
            </a:br>
            <a:r>
              <a:rPr lang="en-US" sz="2800" dirty="0"/>
              <a:t>is easier and simpler.</a:t>
            </a:r>
          </a:p>
          <a:p>
            <a:pPr lvl="1"/>
            <a:r>
              <a:rPr lang="en-US" sz="2400" dirty="0"/>
              <a:t>Principle of least authority done in large chunks.</a:t>
            </a:r>
          </a:p>
          <a:p>
            <a:pPr lvl="1"/>
            <a:r>
              <a:rPr lang="en-US" sz="2400" dirty="0"/>
              <a:t>Example: Traditional UNIX processes either have abilities of the associated user or of the root user.</a:t>
            </a:r>
          </a:p>
          <a:p>
            <a:pPr lvl="4"/>
            <a:endParaRPr lang="en-US" dirty="0"/>
          </a:p>
          <a:p>
            <a:r>
              <a:rPr lang="en-US" u="sng" dirty="0"/>
              <a:t>Fine-grained</a:t>
            </a:r>
            <a:r>
              <a:rPr lang="en-US" sz="2800" dirty="0"/>
              <a:t> management is more complex </a:t>
            </a:r>
            <a:br>
              <a:rPr lang="en-US" sz="2800" dirty="0"/>
            </a:br>
            <a:r>
              <a:rPr lang="en-US" sz="2800" dirty="0"/>
              <a:t>and more overhead, but more protective.</a:t>
            </a:r>
          </a:p>
          <a:p>
            <a:pPr lvl="1"/>
            <a:r>
              <a:rPr lang="en-US" sz="2400" dirty="0"/>
              <a:t>Examples: </a:t>
            </a:r>
          </a:p>
          <a:p>
            <a:pPr lvl="2"/>
            <a:r>
              <a:rPr lang="en-US" sz="2000" dirty="0"/>
              <a:t>File access control lists (ACLs)</a:t>
            </a:r>
          </a:p>
          <a:p>
            <a:pPr lvl="2"/>
            <a:r>
              <a:rPr lang="en-US" sz="2000" dirty="0"/>
              <a:t>Role-based access control (RBAC)</a:t>
            </a:r>
          </a:p>
        </p:txBody>
      </p:sp>
    </p:spTree>
    <p:extLst>
      <p:ext uri="{BB962C8B-B14F-4D97-AF65-F5344CB8AC3E}">
        <p14:creationId xmlns:p14="http://schemas.microsoft.com/office/powerpoint/2010/main" val="21864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BF08-E79F-EB47-8D13-EFD2F24C881F}" type="slidenum">
              <a:rPr lang="en-US"/>
              <a:pPr/>
              <a:t>23</a:t>
            </a:fld>
            <a:endParaRPr lang="en-US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Domains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95400"/>
            <a:ext cx="8686800" cy="487680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chemeClr val="folHlink"/>
                </a:solidFill>
              </a:rPr>
              <a:t>domain</a:t>
            </a:r>
            <a:r>
              <a:rPr lang="en-US" sz="2800" dirty="0"/>
              <a:t> is a set of </a:t>
            </a:r>
            <a:r>
              <a:rPr lang="en-US" dirty="0"/>
              <a:t>resource objects </a:t>
            </a:r>
            <a:br>
              <a:rPr lang="en-US" sz="2800" dirty="0"/>
            </a:br>
            <a:r>
              <a:rPr lang="en-US" sz="2800" dirty="0"/>
              <a:t>and their allowable operations.</a:t>
            </a:r>
          </a:p>
          <a:p>
            <a:pPr lvl="1"/>
            <a:r>
              <a:rPr lang="en-US" sz="2400" dirty="0"/>
              <a:t>A set of access rights as </a:t>
            </a:r>
            <a:r>
              <a:rPr lang="en-US" sz="2400" dirty="0">
                <a:solidFill>
                  <a:srgbClr val="0033CC"/>
                </a:solidFill>
              </a:rPr>
              <a:t>&lt;object-name, rights-set&gt;</a:t>
            </a:r>
            <a:r>
              <a:rPr lang="en-US" sz="2400" dirty="0"/>
              <a:t> pairs</a:t>
            </a:r>
          </a:p>
          <a:p>
            <a:pPr lvl="1"/>
            <a:r>
              <a:rPr lang="en-US" sz="2400" dirty="0"/>
              <a:t>Example: </a:t>
            </a:r>
            <a:r>
              <a:rPr lang="en-US" sz="2400" dirty="0">
                <a:solidFill>
                  <a:srgbClr val="0033CC"/>
                </a:solidFill>
              </a:rPr>
              <a:t>&lt;file </a:t>
            </a:r>
            <a:r>
              <a:rPr lang="en-US" sz="2400" i="1" dirty="0">
                <a:solidFill>
                  <a:srgbClr val="0033CC"/>
                </a:solidFill>
              </a:rPr>
              <a:t>F</a:t>
            </a:r>
            <a:r>
              <a:rPr lang="en-US" sz="2400" dirty="0">
                <a:solidFill>
                  <a:srgbClr val="0033CC"/>
                </a:solidFill>
              </a:rPr>
              <a:t>, {read, write}&gt;</a:t>
            </a:r>
          </a:p>
          <a:p>
            <a:pPr lvl="4"/>
            <a:endParaRPr lang="en-US" dirty="0">
              <a:solidFill>
                <a:srgbClr val="0033CC"/>
              </a:solidFill>
            </a:endParaRPr>
          </a:p>
          <a:p>
            <a:r>
              <a:rPr lang="en-US" sz="2800" dirty="0"/>
              <a:t>Users, processes, and program procedures </a:t>
            </a:r>
            <a:br>
              <a:rPr lang="en-US" sz="2800" dirty="0"/>
            </a:br>
            <a:r>
              <a:rPr lang="en-US" sz="2800" dirty="0"/>
              <a:t>can be in domains.</a:t>
            </a:r>
          </a:p>
        </p:txBody>
      </p:sp>
      <p:pic>
        <p:nvPicPr>
          <p:cNvPr id="10956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23053"/>
            <a:ext cx="640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F90999-A2CA-7345-8C96-F4578722B69A}"/>
              </a:ext>
            </a:extLst>
          </p:cNvPr>
          <p:cNvSpPr txBox="1"/>
          <p:nvPr/>
        </p:nvSpPr>
        <p:spPr>
          <a:xfrm>
            <a:off x="3474732" y="619809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278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2917-BB69-9543-BA2D-895359A1753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Domains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UNIX, a process’s domain is defined </a:t>
            </a:r>
            <a:br>
              <a:rPr lang="en-US" dirty="0"/>
            </a:br>
            <a:r>
              <a:rPr lang="en-US" dirty="0"/>
              <a:t>by its </a:t>
            </a:r>
            <a:r>
              <a:rPr lang="en-US" dirty="0">
                <a:solidFill>
                  <a:srgbClr val="C00000"/>
                </a:solidFill>
              </a:rPr>
              <a:t>UID</a:t>
            </a:r>
            <a:r>
              <a:rPr lang="en-US" dirty="0"/>
              <a:t> (user ID) and </a:t>
            </a:r>
            <a:r>
              <a:rPr lang="en-US" dirty="0">
                <a:solidFill>
                  <a:srgbClr val="C00000"/>
                </a:solidFill>
              </a:rPr>
              <a:t>GID</a:t>
            </a:r>
            <a:r>
              <a:rPr lang="en-US" dirty="0"/>
              <a:t> (group ID).</a:t>
            </a:r>
          </a:p>
          <a:p>
            <a:pPr lvl="4"/>
            <a:endParaRPr lang="en-US" dirty="0"/>
          </a:p>
          <a:p>
            <a:r>
              <a:rPr lang="en-US" dirty="0"/>
              <a:t>A (UID, GID) combination determines: </a:t>
            </a:r>
          </a:p>
          <a:p>
            <a:pPr lvl="1"/>
            <a:r>
              <a:rPr lang="en-US" dirty="0"/>
              <a:t>A complete list of all the </a:t>
            </a:r>
            <a:br>
              <a:rPr lang="en-US" dirty="0"/>
            </a:br>
            <a:r>
              <a:rPr lang="en-US" dirty="0"/>
              <a:t>accessible resource objects.</a:t>
            </a:r>
          </a:p>
          <a:p>
            <a:pPr lvl="1"/>
            <a:r>
              <a:rPr lang="en-US" dirty="0"/>
              <a:t>Whether they can be read, written, or executed.</a:t>
            </a:r>
          </a:p>
        </p:txBody>
      </p:sp>
    </p:spTree>
    <p:extLst>
      <p:ext uri="{BB962C8B-B14F-4D97-AF65-F5344CB8AC3E}">
        <p14:creationId xmlns:p14="http://schemas.microsoft.com/office/powerpoint/2010/main" val="65300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01F6-020B-E74E-811F-F7EEF2EA1D4C}" type="slidenum">
              <a:rPr lang="en-US"/>
              <a:pPr/>
              <a:t>25</a:t>
            </a:fld>
            <a:endParaRPr lang="en-US"/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Domains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processes with the same (UID, GID) combination have access to the </a:t>
            </a:r>
            <a:br>
              <a:rPr lang="en-US" dirty="0"/>
            </a:br>
            <a:r>
              <a:rPr lang="en-US" dirty="0"/>
              <a:t>same set of objects.</a:t>
            </a:r>
          </a:p>
          <a:p>
            <a:pPr lvl="4"/>
            <a:endParaRPr lang="en-US" dirty="0"/>
          </a:p>
          <a:p>
            <a:r>
              <a:rPr lang="en-US" dirty="0"/>
              <a:t>Processes with different (UID, GID) combinations will have access </a:t>
            </a:r>
            <a:br>
              <a:rPr lang="en-US" dirty="0"/>
            </a:br>
            <a:r>
              <a:rPr lang="en-US" dirty="0"/>
              <a:t>to different but possibly overlapping</a:t>
            </a:r>
            <a:br>
              <a:rPr lang="en-US" dirty="0"/>
            </a:br>
            <a:r>
              <a:rPr lang="en-US" dirty="0"/>
              <a:t>sets of objects.</a:t>
            </a:r>
          </a:p>
        </p:txBody>
      </p:sp>
    </p:spTree>
    <p:extLst>
      <p:ext uri="{BB962C8B-B14F-4D97-AF65-F5344CB8AC3E}">
        <p14:creationId xmlns:p14="http://schemas.microsoft.com/office/powerpoint/2010/main" val="314371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935B-A860-5D4D-9548-DB46B32ADE91}" type="slidenum">
              <a:rPr lang="en-US"/>
              <a:pPr/>
              <a:t>26</a:t>
            </a:fld>
            <a:endParaRPr lang="en-US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Domain Switching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system call causes a </a:t>
            </a:r>
            <a:r>
              <a:rPr lang="en-US" u="sng" dirty="0"/>
              <a:t>domain switch </a:t>
            </a:r>
            <a:br>
              <a:rPr lang="en-US" dirty="0"/>
            </a:br>
            <a:r>
              <a:rPr lang="en-US" dirty="0"/>
              <a:t>from the user’s domain to that of the kernel.</a:t>
            </a:r>
          </a:p>
          <a:p>
            <a:pPr lvl="4"/>
            <a:endParaRPr lang="en-US" dirty="0"/>
          </a:p>
          <a:p>
            <a:r>
              <a:rPr lang="en-US" dirty="0"/>
              <a:t>When a process executes a file </a:t>
            </a:r>
            <a:br>
              <a:rPr lang="en-US" dirty="0"/>
            </a:br>
            <a:r>
              <a:rPr lang="en-US" dirty="0"/>
              <a:t>with the SETUID or SETGID bit on, </a:t>
            </a:r>
            <a:br>
              <a:rPr lang="en-US" dirty="0"/>
            </a:br>
            <a:r>
              <a:rPr lang="en-US" dirty="0"/>
              <a:t>it acquires the UID or GID of the file owner.</a:t>
            </a:r>
          </a:p>
          <a:p>
            <a:pPr lvl="1"/>
            <a:r>
              <a:rPr lang="en-US" dirty="0"/>
              <a:t>Get a different set of access rights.</a:t>
            </a:r>
          </a:p>
          <a:p>
            <a:pPr lvl="1"/>
            <a:r>
              <a:rPr lang="en-US" dirty="0"/>
              <a:t>The UID and GID are reset </a:t>
            </a:r>
            <a:br>
              <a:rPr lang="en-US" dirty="0"/>
            </a:br>
            <a:r>
              <a:rPr lang="en-US" dirty="0"/>
              <a:t>when the execution completes.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77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8C5E-70CF-BE4C-9926-2519DAA11DC6}" type="slidenum">
              <a:rPr lang="en-US"/>
              <a:pPr/>
              <a:t>27</a:t>
            </a:fld>
            <a:endParaRPr lang="en-US"/>
          </a:p>
        </p:txBody>
      </p:sp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Domain Switching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Domain switch accomplished via passwords.</a:t>
            </a:r>
          </a:p>
          <a:p>
            <a:pPr lvl="1"/>
            <a:r>
              <a:rPr lang="en-US" sz="2400" dirty="0">
                <a:cs typeface="Courier New" charset="0"/>
              </a:rPr>
              <a:t>The</a:t>
            </a:r>
            <a:r>
              <a:rPr lang="en-US" sz="2400" dirty="0">
                <a:latin typeface="Courier New" charset="0"/>
                <a:cs typeface="Courier New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su</a:t>
            </a:r>
            <a:r>
              <a:rPr lang="en-US" sz="2400" dirty="0"/>
              <a:t> command temporarily switches </a:t>
            </a:r>
            <a:br>
              <a:rPr lang="en-US" sz="2400" dirty="0"/>
            </a:br>
            <a:r>
              <a:rPr lang="en-US" sz="2400" dirty="0"/>
              <a:t>to another user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domain when </a:t>
            </a:r>
            <a:br>
              <a:rPr lang="en-US" sz="2400" dirty="0"/>
            </a:br>
            <a:r>
              <a:rPr lang="en-US" sz="2400" dirty="0"/>
              <a:t>the other domain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password is provided.</a:t>
            </a:r>
          </a:p>
          <a:p>
            <a:pPr lvl="4"/>
            <a:endParaRPr lang="en-US" sz="1200" dirty="0"/>
          </a:p>
          <a:p>
            <a:r>
              <a:rPr lang="en-US" sz="2800" dirty="0"/>
              <a:t>Domain switching via commands</a:t>
            </a:r>
          </a:p>
          <a:p>
            <a:pPr lvl="1"/>
            <a:r>
              <a:rPr lang="en-US" sz="2400" dirty="0">
                <a:cs typeface="Courier New" charset="0"/>
              </a:rPr>
              <a:t>The</a:t>
            </a:r>
            <a:r>
              <a:rPr lang="en-US" sz="2400" dirty="0">
                <a:latin typeface="Courier New" charset="0"/>
                <a:cs typeface="Courier New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sudo</a:t>
            </a:r>
            <a:r>
              <a:rPr lang="en-US" sz="2400" dirty="0"/>
              <a:t> command prefix executes </a:t>
            </a:r>
            <a:br>
              <a:rPr lang="en-US" sz="2400" dirty="0"/>
            </a:br>
            <a:r>
              <a:rPr lang="en-US" sz="2400" dirty="0"/>
              <a:t>a specified command in another domain.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Department of Computer Science Spring 2015: April 28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</p:spTree>
    <p:extLst>
      <p:ext uri="{BB962C8B-B14F-4D97-AF65-F5344CB8AC3E}">
        <p14:creationId xmlns:p14="http://schemas.microsoft.com/office/powerpoint/2010/main" val="1772549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D530-4C55-1243-94BA-B03B46859EBF}" type="slidenum">
              <a:rPr lang="en-US"/>
              <a:pPr/>
              <a:t>28</a:t>
            </a:fld>
            <a:endParaRPr 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Access Matrix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92570"/>
            <a:ext cx="8229600" cy="1879600"/>
          </a:xfrm>
        </p:spPr>
        <p:txBody>
          <a:bodyPr/>
          <a:lstStyle/>
          <a:p>
            <a:r>
              <a:rPr lang="en-US" sz="2400" dirty="0"/>
              <a:t>Rows represent domains</a:t>
            </a:r>
          </a:p>
          <a:p>
            <a:r>
              <a:rPr lang="en-US" sz="2400" dirty="0"/>
              <a:t>Columns represent objects</a:t>
            </a:r>
          </a:p>
          <a:p>
            <a:r>
              <a:rPr lang="en-US" sz="2400" dirty="0"/>
              <a:t>Access(</a:t>
            </a:r>
            <a:r>
              <a:rPr lang="en-US" sz="2400" i="1" dirty="0" err="1"/>
              <a:t>i</a:t>
            </a:r>
            <a:r>
              <a:rPr lang="en-US" sz="2400" i="1" dirty="0"/>
              <a:t>, j</a:t>
            </a:r>
            <a:r>
              <a:rPr lang="en-US" sz="2400" dirty="0"/>
              <a:t>) is the set of operations that a process executing in </a:t>
            </a:r>
            <a:r>
              <a:rPr lang="en-US" sz="2400" dirty="0" err="1"/>
              <a:t>Domain</a:t>
            </a:r>
            <a:r>
              <a:rPr lang="en-US" i="1" baseline="-25000" dirty="0" err="1"/>
              <a:t>i</a:t>
            </a:r>
            <a:r>
              <a:rPr lang="en-US" sz="2400" dirty="0"/>
              <a:t> can invoke on </a:t>
            </a:r>
            <a:r>
              <a:rPr lang="en-US" sz="2400" dirty="0" err="1"/>
              <a:t>Object</a:t>
            </a:r>
            <a:r>
              <a:rPr lang="en-US" i="1" baseline="-25000" dirty="0" err="1"/>
              <a:t>j</a:t>
            </a:r>
            <a:endParaRPr lang="en-US" i="1" baseline="-25000" dirty="0"/>
          </a:p>
        </p:txBody>
      </p:sp>
      <p:pic>
        <p:nvPicPr>
          <p:cNvPr id="10987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325563"/>
            <a:ext cx="53816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6E9FD-E510-FC4F-8F04-7BDADDEF93BD}"/>
              </a:ext>
            </a:extLst>
          </p:cNvPr>
          <p:cNvSpPr txBox="1"/>
          <p:nvPr/>
        </p:nvSpPr>
        <p:spPr>
          <a:xfrm>
            <a:off x="3474732" y="619809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83320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5C3-4092-5145-AC9E-27366621466F}" type="slidenum">
              <a:rPr lang="en-US"/>
              <a:pPr/>
              <a:t>29</a:t>
            </a:fld>
            <a:endParaRPr lang="en-US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 Matrix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sz="2800" dirty="0"/>
              <a:t>Domains are also objects.</a:t>
            </a:r>
          </a:p>
          <a:p>
            <a:pPr lvl="1"/>
            <a:r>
              <a:rPr lang="en-US" sz="2400" dirty="0"/>
              <a:t>Allow switching operations between domains.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The access matrix is generally very sparse.</a:t>
            </a:r>
          </a:p>
          <a:p>
            <a:pPr lvl="1"/>
            <a:r>
              <a:rPr lang="en-US" dirty="0"/>
              <a:t>Can be implemented in other more efficient ways.</a:t>
            </a:r>
          </a:p>
          <a:p>
            <a:endParaRPr lang="en-US" dirty="0"/>
          </a:p>
        </p:txBody>
      </p:sp>
      <p:pic>
        <p:nvPicPr>
          <p:cNvPr id="1099780" name="Picture 6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331732"/>
            <a:ext cx="72088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861D2-AF61-4142-B433-CC7DBC29AFFC}"/>
              </a:ext>
            </a:extLst>
          </p:cNvPr>
          <p:cNvSpPr txBox="1"/>
          <p:nvPr/>
        </p:nvSpPr>
        <p:spPr>
          <a:xfrm>
            <a:off x="3383293" y="621836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9526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AC-833C-3F49-A849-E76A41048283}" type="slidenum">
              <a:rPr lang="en-US"/>
              <a:pPr/>
              <a:t>3</a:t>
            </a:fld>
            <a:endParaRPr lang="en-US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Structure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</a:t>
            </a:r>
            <a:endParaRPr lang="en-US" sz="28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Software entity running on one or more machines.</a:t>
            </a:r>
          </a:p>
          <a:p>
            <a:pPr lvl="1"/>
            <a:r>
              <a:rPr lang="en-US" sz="2400" dirty="0"/>
              <a:t>Provide a particular type of function to clients.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1529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6F83-030E-3B44-A150-E736D4255C06}" type="slidenum">
              <a:rPr lang="en-US"/>
              <a:pPr/>
              <a:t>30</a:t>
            </a:fld>
            <a:endParaRPr lang="en-US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 Matrix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Separate mechanism from policy.</a:t>
            </a:r>
          </a:p>
          <a:p>
            <a:pPr lvl="4"/>
            <a:endParaRPr lang="en-US" dirty="0"/>
          </a:p>
          <a:p>
            <a:r>
              <a:rPr lang="en-US" dirty="0"/>
              <a:t>Mechanism </a:t>
            </a:r>
          </a:p>
          <a:p>
            <a:pPr lvl="1"/>
            <a:r>
              <a:rPr lang="en-US" dirty="0"/>
              <a:t>The OS provides access matrix + rules.</a:t>
            </a:r>
          </a:p>
          <a:p>
            <a:pPr lvl="1"/>
            <a:r>
              <a:rPr lang="en-US" dirty="0"/>
              <a:t>The OS ensures that the matrix is only manipulated by authorized agents and that rules are strictly enforced.</a:t>
            </a:r>
          </a:p>
          <a:p>
            <a:pPr lvl="4"/>
            <a:endParaRPr lang="en-US" dirty="0"/>
          </a:p>
          <a:p>
            <a:r>
              <a:rPr lang="en-US" dirty="0"/>
              <a:t>Policy</a:t>
            </a:r>
          </a:p>
          <a:p>
            <a:pPr lvl="1"/>
            <a:r>
              <a:rPr lang="en-US" dirty="0"/>
              <a:t>User dictates policy.</a:t>
            </a:r>
          </a:p>
          <a:p>
            <a:pPr lvl="1"/>
            <a:r>
              <a:rPr lang="en-US" dirty="0"/>
              <a:t>Who can access what object and in what mode.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2290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5AB0-7CF5-894C-8EC6-50B2DD05B2EC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Role-Based Access Control (RBAC)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800" dirty="0"/>
              <a:t>Implements the principle of least authority.</a:t>
            </a:r>
          </a:p>
          <a:p>
            <a:pPr lvl="4"/>
            <a:endParaRPr lang="en-US" sz="1200" dirty="0"/>
          </a:p>
          <a:p>
            <a:r>
              <a:rPr lang="en-US" sz="2800" dirty="0"/>
              <a:t>Users are assigned </a:t>
            </a:r>
            <a:r>
              <a:rPr lang="en-US" sz="2800" dirty="0">
                <a:solidFill>
                  <a:schemeClr val="folHlink"/>
                </a:solidFill>
              </a:rPr>
              <a:t>roles</a:t>
            </a: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800" dirty="0"/>
              <a:t>that grant access to </a:t>
            </a:r>
            <a:br>
              <a:rPr lang="en-US" sz="2800" dirty="0"/>
            </a:br>
            <a:r>
              <a:rPr lang="en-US" sz="2800" dirty="0"/>
              <a:t>privileges and programs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Enable a role via a password </a:t>
            </a:r>
            <a:br>
              <a:rPr lang="en-US" sz="2400" dirty="0"/>
            </a:br>
            <a:r>
              <a:rPr lang="en-US" sz="2400" dirty="0"/>
              <a:t>to gain its privileges.</a:t>
            </a:r>
          </a:p>
        </p:txBody>
      </p:sp>
      <p:pic>
        <p:nvPicPr>
          <p:cNvPr id="11059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965325"/>
            <a:ext cx="27908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CE004A-CBB3-5747-9D33-FD3D95549416}"/>
              </a:ext>
            </a:extLst>
          </p:cNvPr>
          <p:cNvSpPr txBox="1"/>
          <p:nvPr/>
        </p:nvSpPr>
        <p:spPr>
          <a:xfrm>
            <a:off x="5669268" y="57105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7157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C4A-0F39-464E-89B2-7F532F0B596B}" type="slidenum">
              <a:rPr lang="en-US"/>
              <a:pPr/>
              <a:t>32</a:t>
            </a:fld>
            <a:endParaRPr lang="en-US"/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Program-Level Protection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 can have </a:t>
            </a:r>
            <a:br>
              <a:rPr lang="en-US" dirty="0"/>
            </a:br>
            <a:r>
              <a:rPr lang="en-US" dirty="0"/>
              <a:t>built-in protection mechanisms.</a:t>
            </a:r>
          </a:p>
          <a:p>
            <a:pPr lvl="4"/>
            <a:endParaRPr lang="en-US" dirty="0"/>
          </a:p>
          <a:p>
            <a:r>
              <a:rPr lang="en-US" dirty="0"/>
              <a:t>Allow the high-level description of policies </a:t>
            </a:r>
            <a:br>
              <a:rPr lang="en-US" dirty="0"/>
            </a:br>
            <a:r>
              <a:rPr lang="en-US" dirty="0"/>
              <a:t>for the allocation and use of resources.</a:t>
            </a:r>
          </a:p>
          <a:p>
            <a:pPr lvl="3"/>
            <a:endParaRPr lang="en-US" dirty="0"/>
          </a:p>
          <a:p>
            <a:r>
              <a:rPr lang="en-US" dirty="0"/>
              <a:t>Provide software for protection enforcement </a:t>
            </a:r>
            <a:br>
              <a:rPr lang="en-US" dirty="0"/>
            </a:br>
            <a:r>
              <a:rPr lang="en-US" dirty="0"/>
              <a:t>when automatic hardware-supported checking </a:t>
            </a:r>
            <a:br>
              <a:rPr lang="en-US" dirty="0"/>
            </a:br>
            <a:r>
              <a:rPr lang="en-US" dirty="0"/>
              <a:t>is unavailable.</a:t>
            </a:r>
          </a:p>
        </p:txBody>
      </p:sp>
    </p:spTree>
    <p:extLst>
      <p:ext uri="{BB962C8B-B14F-4D97-AF65-F5344CB8AC3E}">
        <p14:creationId xmlns:p14="http://schemas.microsoft.com/office/powerpoint/2010/main" val="2819418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CED0-0F4E-6A44-8762-FB21A7DE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52AC-7355-CE4C-AFF9-A2F2B776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908BC-05BD-6E40-AF87-FA67C6B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1390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FEC4-01AE-6440-B57A-A290CA7F649F}" type="slidenum">
              <a:rPr lang="en-US"/>
              <a:pPr/>
              <a:t>34</a:t>
            </a:fld>
            <a:endParaRPr lang="en-US"/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Protection mechanisms protect against </a:t>
            </a:r>
            <a:br>
              <a:rPr lang="en-US" dirty="0"/>
            </a:br>
            <a:r>
              <a:rPr lang="en-US" u="sng" dirty="0"/>
              <a:t>internal problems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Security measures protect against </a:t>
            </a:r>
            <a:br>
              <a:rPr lang="en-US" dirty="0"/>
            </a:br>
            <a:r>
              <a:rPr lang="en-US" u="sng" dirty="0"/>
              <a:t>external threats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30B9-7C58-2C4D-B08B-8F3F97C40D64}" type="slidenum">
              <a:rPr lang="en-US"/>
              <a:pPr/>
              <a:t>35</a:t>
            </a:fld>
            <a:endParaRPr lang="en-US"/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Violations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Breach of confidentiality</a:t>
            </a:r>
          </a:p>
          <a:p>
            <a:pPr lvl="1"/>
            <a:r>
              <a:rPr lang="en-US" dirty="0"/>
              <a:t>Unauthorized reading of data.</a:t>
            </a:r>
          </a:p>
          <a:p>
            <a:pPr lvl="4"/>
            <a:endParaRPr lang="en-US" dirty="0"/>
          </a:p>
          <a:p>
            <a:r>
              <a:rPr lang="en-US" dirty="0"/>
              <a:t>Breach of integrity</a:t>
            </a:r>
          </a:p>
          <a:p>
            <a:pPr lvl="1"/>
            <a:r>
              <a:rPr lang="en-US" dirty="0"/>
              <a:t>Unauthorized modification of data.</a:t>
            </a:r>
          </a:p>
          <a:p>
            <a:pPr lvl="4"/>
            <a:endParaRPr lang="en-US" dirty="0"/>
          </a:p>
          <a:p>
            <a:r>
              <a:rPr lang="en-US" dirty="0"/>
              <a:t>Breach of availability</a:t>
            </a:r>
          </a:p>
          <a:p>
            <a:pPr lvl="1"/>
            <a:r>
              <a:rPr lang="en-US" dirty="0"/>
              <a:t>Unauthorized destruction of data.</a:t>
            </a:r>
          </a:p>
          <a:p>
            <a:pPr lvl="4"/>
            <a:endParaRPr 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864F-16DD-F643-8C1F-25F4E084A0FF}" type="slidenum">
              <a:rPr lang="en-US"/>
              <a:pPr/>
              <a:t>36</a:t>
            </a:fld>
            <a:endParaRPr lang="en-US"/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Violations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Theft of service</a:t>
            </a:r>
          </a:p>
          <a:p>
            <a:pPr lvl="1"/>
            <a:r>
              <a:rPr lang="en-US" dirty="0"/>
              <a:t>Unauthorized use of resources.</a:t>
            </a:r>
          </a:p>
          <a:p>
            <a:pPr lvl="4"/>
            <a:endParaRPr lang="en-US" dirty="0"/>
          </a:p>
          <a:p>
            <a:r>
              <a:rPr lang="en-US" dirty="0"/>
              <a:t>Denial of service (DOS)</a:t>
            </a:r>
          </a:p>
          <a:p>
            <a:pPr lvl="1"/>
            <a:r>
              <a:rPr lang="en-US" dirty="0"/>
              <a:t>Prevention of legitimate use.</a:t>
            </a:r>
          </a:p>
          <a:p>
            <a:pPr lvl="4"/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B63-B680-C143-97F4-84FB741C1750}" type="slidenum">
              <a:rPr lang="en-US"/>
              <a:pPr/>
              <a:t>37</a:t>
            </a:fld>
            <a:endParaRPr lang="en-US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Violation Methods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Masquerading (breach authentication)</a:t>
            </a:r>
          </a:p>
          <a:p>
            <a:pPr lvl="1"/>
            <a:r>
              <a:rPr lang="en-US" dirty="0"/>
              <a:t>Pretend to be an authorized user </a:t>
            </a:r>
            <a:br>
              <a:rPr lang="en-US" dirty="0"/>
            </a:br>
            <a:r>
              <a:rPr lang="en-US" dirty="0"/>
              <a:t>to escalate privileges.</a:t>
            </a:r>
          </a:p>
          <a:p>
            <a:pPr lvl="4"/>
            <a:endParaRPr lang="en-US" dirty="0"/>
          </a:p>
          <a:p>
            <a:r>
              <a:rPr lang="en-US" dirty="0"/>
              <a:t>Replay attack</a:t>
            </a:r>
          </a:p>
          <a:p>
            <a:pPr lvl="1"/>
            <a:r>
              <a:rPr lang="en-US" dirty="0"/>
              <a:t>With or without message modification.</a:t>
            </a:r>
          </a:p>
          <a:p>
            <a:pPr lvl="4"/>
            <a:endParaRPr lang="en-US" dirty="0"/>
          </a:p>
          <a:p>
            <a:r>
              <a:rPr lang="en-US" dirty="0"/>
              <a:t>Session hijacking</a:t>
            </a:r>
          </a:p>
          <a:p>
            <a:pPr lvl="1"/>
            <a:r>
              <a:rPr lang="en-US" dirty="0"/>
              <a:t>Intercept an already-established session </a:t>
            </a:r>
            <a:br>
              <a:rPr lang="en-US" dirty="0"/>
            </a:br>
            <a:r>
              <a:rPr lang="en-US" dirty="0"/>
              <a:t>to bypass authentication.</a:t>
            </a:r>
          </a:p>
          <a:p>
            <a:pPr lvl="4"/>
            <a:endParaRPr lang="en-U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A0A-A568-454B-BD0A-380D77AF6C50}" type="slidenum">
              <a:rPr lang="en-US"/>
              <a:pPr/>
              <a:t>38</a:t>
            </a:fld>
            <a:endParaRPr lang="en-US"/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Violation Methods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Man-in-the-middle attack</a:t>
            </a:r>
          </a:p>
          <a:p>
            <a:pPr lvl="1"/>
            <a:r>
              <a:rPr lang="en-US" sz="2400" dirty="0"/>
              <a:t>An intruder sits in data flow to masquerade </a:t>
            </a:r>
            <a:br>
              <a:rPr lang="en-US" sz="2400" dirty="0"/>
            </a:br>
            <a:r>
              <a:rPr lang="en-US" sz="2400" dirty="0"/>
              <a:t>as the sender in order to fool the receiver, </a:t>
            </a:r>
            <a:br>
              <a:rPr lang="en-US" sz="2400" dirty="0"/>
            </a:br>
            <a:r>
              <a:rPr lang="en-US" sz="2400" dirty="0"/>
              <a:t>and vice versa.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7E07-5080-5949-BF65-40A36D88309E}" type="slidenum">
              <a:rPr lang="en-US"/>
              <a:pPr/>
              <a:t>39</a:t>
            </a:fld>
            <a:endParaRPr lang="en-US"/>
          </a:p>
        </p:txBody>
      </p:sp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Bad Guys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Script kiddies</a:t>
            </a:r>
            <a:r>
              <a:rPr lang="ja-JP" altLang="en-US" sz="2800">
                <a:latin typeface="Arial"/>
              </a:rPr>
              <a:t>”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Young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hackers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who run malicious scripts</a:t>
            </a:r>
            <a:br>
              <a:rPr lang="en-US" sz="2400"/>
            </a:br>
            <a:r>
              <a:rPr lang="en-US" sz="2400"/>
              <a:t>that are shared among the hacker communities.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Break-ins and stolen data are trophies for bragging.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be thwarted by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honey pots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000"/>
              <a:t>Fake data at a site designed to lure hackers.</a:t>
            </a:r>
          </a:p>
          <a:p>
            <a:pPr lvl="4">
              <a:lnSpc>
                <a:spcPct val="90000"/>
              </a:lnSpc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2800"/>
              <a:t>Corporate thieves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Steal confidential data from competitors.</a:t>
            </a:r>
          </a:p>
          <a:p>
            <a:pPr lvl="4">
              <a:lnSpc>
                <a:spcPct val="90000"/>
              </a:lnSpc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2800"/>
              <a:t>Hostile (or friendly) governments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Snooping and monitoring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Spying</a:t>
            </a:r>
          </a:p>
        </p:txBody>
      </p:sp>
    </p:spTree>
    <p:extLst>
      <p:ext uri="{BB962C8B-B14F-4D97-AF65-F5344CB8AC3E}">
        <p14:creationId xmlns:p14="http://schemas.microsoft.com/office/powerpoint/2010/main" val="206983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D72-44B3-6542-AC45-4C7E9C7D4A3C}" type="slidenum">
              <a:rPr lang="en-US"/>
              <a:pPr/>
              <a:t>4</a:t>
            </a:fld>
            <a:endParaRPr lang="en-US"/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Structure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</a:t>
            </a:r>
            <a:endParaRPr lang="en-US" sz="28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Service software running on a single machine.</a:t>
            </a:r>
          </a:p>
          <a:p>
            <a:pPr lvl="4"/>
            <a:endParaRPr lang="en-US" sz="1200" dirty="0"/>
          </a:p>
          <a:p>
            <a:r>
              <a:rPr lang="en-US" dirty="0"/>
              <a:t>Client</a:t>
            </a:r>
            <a:endParaRPr lang="en-US" sz="28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Process that invokes a service using </a:t>
            </a:r>
            <a:br>
              <a:rPr lang="en-US" sz="2400" dirty="0"/>
            </a:br>
            <a:r>
              <a:rPr lang="en-US" sz="2400" dirty="0"/>
              <a:t>a set of operations that forms its </a:t>
            </a:r>
            <a:r>
              <a:rPr lang="en-US" u="sng" dirty="0"/>
              <a:t>client interface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A client interface for a file service is formed by </a:t>
            </a:r>
            <a:br>
              <a:rPr lang="en-US" sz="2400" dirty="0"/>
            </a:br>
            <a:r>
              <a:rPr lang="en-US" sz="2400" dirty="0"/>
              <a:t>a set of </a:t>
            </a:r>
            <a:r>
              <a:rPr lang="en-US" u="sng" dirty="0"/>
              <a:t>primitive file operations</a:t>
            </a:r>
            <a:r>
              <a:rPr lang="en-US" sz="2400" dirty="0"/>
              <a:t> (create, delete, </a:t>
            </a:r>
            <a:br>
              <a:rPr lang="en-US" sz="2400" dirty="0"/>
            </a:br>
            <a:r>
              <a:rPr lang="en-US" sz="2400" dirty="0"/>
              <a:t>read, write).</a:t>
            </a:r>
          </a:p>
          <a:p>
            <a:pPr lvl="1"/>
            <a:r>
              <a:rPr lang="en-US" sz="2400" dirty="0"/>
              <a:t>The client interface of a DFS should be </a:t>
            </a:r>
            <a:r>
              <a:rPr lang="en-US" dirty="0"/>
              <a:t>transparent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Don’t distinguish between local and remote files.</a:t>
            </a:r>
          </a:p>
        </p:txBody>
      </p:sp>
    </p:spTree>
    <p:extLst>
      <p:ext uri="{BB962C8B-B14F-4D97-AF65-F5344CB8AC3E}">
        <p14:creationId xmlns:p14="http://schemas.microsoft.com/office/powerpoint/2010/main" val="19960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65B7-68F4-CD40-9CB3-A8A27FE2C29C}" type="slidenum">
              <a:rPr lang="en-US"/>
              <a:pPr/>
              <a:t>40</a:t>
            </a:fld>
            <a:endParaRPr lang="en-US"/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Security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impossible to have </a:t>
            </a:r>
            <a:r>
              <a:rPr lang="en-US" u="sng" dirty="0"/>
              <a:t>absolute</a:t>
            </a:r>
            <a:r>
              <a:rPr lang="en-US" dirty="0"/>
              <a:t> security. </a:t>
            </a:r>
          </a:p>
          <a:p>
            <a:pPr lvl="4"/>
            <a:endParaRPr lang="en-US" dirty="0"/>
          </a:p>
          <a:p>
            <a:r>
              <a:rPr lang="en-US" dirty="0"/>
              <a:t>Make the </a:t>
            </a:r>
            <a:r>
              <a:rPr lang="en-US" u="sng" dirty="0"/>
              <a:t>cost</a:t>
            </a:r>
            <a:r>
              <a:rPr lang="en-US" dirty="0"/>
              <a:t> to the perpetrator </a:t>
            </a:r>
            <a:br>
              <a:rPr lang="en-US" dirty="0"/>
            </a:br>
            <a:r>
              <a:rPr lang="en-US" dirty="0"/>
              <a:t>sufficiently high to deter most intruders.</a:t>
            </a:r>
          </a:p>
          <a:p>
            <a:pPr lvl="4"/>
            <a:endParaRPr lang="en-US" dirty="0"/>
          </a:p>
          <a:p>
            <a:r>
              <a:rPr lang="en-US" dirty="0"/>
              <a:t>Security is as strong as the </a:t>
            </a:r>
            <a:br>
              <a:rPr lang="en-US" dirty="0"/>
            </a:br>
            <a:r>
              <a:rPr lang="en-US" dirty="0"/>
              <a:t>weakest link in the chain.</a:t>
            </a:r>
          </a:p>
          <a:p>
            <a:pPr lvl="4"/>
            <a:endParaRPr lang="en-US" dirty="0"/>
          </a:p>
          <a:p>
            <a:r>
              <a:rPr lang="en-US" dirty="0"/>
              <a:t>But can too much security be a problem?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9A3-E6B2-694D-901F-B73C92DBDDEF}" type="slidenum">
              <a:rPr lang="en-US"/>
              <a:pPr/>
              <a:t>41</a:t>
            </a:fld>
            <a:endParaRPr lang="en-US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Security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28270EC-1740-2441-AE03-136412A02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37" y="1600220"/>
            <a:ext cx="7680926" cy="1561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A7523E-3139-2A49-AEA2-020CFD4B87BE}"/>
              </a:ext>
            </a:extLst>
          </p:cNvPr>
          <p:cNvSpPr txBox="1"/>
          <p:nvPr/>
        </p:nvSpPr>
        <p:spPr>
          <a:xfrm>
            <a:off x="5775425" y="573354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12BB-E3DD-8D49-99D0-7C992A33BC9A}" type="slidenum">
              <a:rPr lang="en-US"/>
              <a:pPr/>
              <a:t>42</a:t>
            </a:fld>
            <a:endParaRPr lang="en-US"/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 (or Woman) in the Middle Attack</a:t>
            </a:r>
          </a:p>
        </p:txBody>
      </p:sp>
      <p:pic>
        <p:nvPicPr>
          <p:cNvPr id="1128451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259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2" name="Rectangle 4"/>
          <p:cNvSpPr>
            <a:spLocks noChangeArrowheads="1"/>
          </p:cNvSpPr>
          <p:nvPr/>
        </p:nvSpPr>
        <p:spPr bwMode="auto">
          <a:xfrm>
            <a:off x="5668963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Department of Computer Science Spring 2015: April 30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FC7-5F71-0840-8773-8AB8C998DD85}" type="slidenum">
              <a:rPr lang="en-US"/>
              <a:pPr/>
              <a:t>43</a:t>
            </a:fld>
            <a:endParaRPr lang="en-US"/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Trojan Horse Attack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program written by one user can execute </a:t>
            </a:r>
            <a:br>
              <a:rPr lang="en-US" sz="2800" dirty="0"/>
            </a:br>
            <a:r>
              <a:rPr lang="en-US" sz="2800" dirty="0"/>
              <a:t>in another user’s environment.</a:t>
            </a:r>
          </a:p>
          <a:p>
            <a:pPr lvl="1"/>
            <a:r>
              <a:rPr lang="en-US" sz="2400" dirty="0"/>
              <a:t>The program gains the other user</a:t>
            </a:r>
            <a:r>
              <a:rPr lang="en-US" altLang="ja-JP" sz="2400" dirty="0"/>
              <a:t>’</a:t>
            </a:r>
            <a:r>
              <a:rPr lang="en-US" sz="2400" dirty="0"/>
              <a:t>s access rights.</a:t>
            </a:r>
          </a:p>
          <a:p>
            <a:pPr lvl="1"/>
            <a:r>
              <a:rPr lang="en-US" sz="2400" dirty="0"/>
              <a:t>The program misuses those rights.</a:t>
            </a:r>
          </a:p>
          <a:p>
            <a:pPr lvl="4"/>
            <a:endParaRPr lang="en-US" sz="1200" dirty="0"/>
          </a:p>
          <a:p>
            <a:r>
              <a:rPr lang="en-US" sz="2800" dirty="0"/>
              <a:t>A long UNIX path names exposes </a:t>
            </a:r>
            <a:br>
              <a:rPr lang="en-US" sz="2800" dirty="0"/>
            </a:br>
            <a:r>
              <a:rPr lang="en-US" sz="2800" dirty="0"/>
              <a:t>each directory on the path.</a:t>
            </a:r>
          </a:p>
          <a:p>
            <a:pPr lvl="4"/>
            <a:endParaRPr lang="en-US" dirty="0"/>
          </a:p>
          <a:p>
            <a:r>
              <a:rPr lang="en-US" sz="2800" dirty="0"/>
              <a:t>A path that includes </a:t>
            </a:r>
            <a:r>
              <a:rPr lang="en-US" altLang="ja-JP" sz="2800" dirty="0"/>
              <a:t>“</a:t>
            </a:r>
            <a:r>
              <a:rPr lang="en-US" sz="2800" dirty="0"/>
              <a:t>.</a:t>
            </a:r>
            <a:r>
              <a:rPr lang="en-US" altLang="ja-JP" sz="2800" dirty="0"/>
              <a:t>”</a:t>
            </a:r>
            <a:r>
              <a:rPr lang="en-US" sz="2800" dirty="0"/>
              <a:t> when used in another user’s directory can give a program access to the other user’s home directory.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82BE-B393-0141-A56D-C81EBBD6FE8E}" type="slidenum">
              <a:rPr lang="en-US"/>
              <a:pPr/>
              <a:t>44</a:t>
            </a:fld>
            <a:endParaRPr lang="en-US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 Horse Attack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sz="2800" dirty="0"/>
              <a:t>Examples:</a:t>
            </a:r>
          </a:p>
          <a:p>
            <a:pPr lvl="1"/>
            <a:r>
              <a:rPr lang="en-US" sz="2400" dirty="0"/>
              <a:t>spyware</a:t>
            </a:r>
          </a:p>
          <a:p>
            <a:pPr lvl="1"/>
            <a:r>
              <a:rPr lang="en-US" sz="2400" dirty="0"/>
              <a:t>pop-up browser windows </a:t>
            </a:r>
          </a:p>
          <a:p>
            <a:pPr lvl="1"/>
            <a:r>
              <a:rPr lang="en-US" sz="2400" dirty="0"/>
              <a:t>browser plug-ins</a:t>
            </a:r>
          </a:p>
          <a:p>
            <a:pPr lvl="1"/>
            <a:r>
              <a:rPr lang="en-US" sz="2400" dirty="0"/>
              <a:t>covert channels</a:t>
            </a:r>
          </a:p>
          <a:p>
            <a:pPr lvl="4"/>
            <a:endParaRPr lang="en-US" sz="1200" dirty="0"/>
          </a:p>
          <a:p>
            <a:r>
              <a:rPr lang="en-US" sz="2800" dirty="0"/>
              <a:t>Up to </a:t>
            </a:r>
            <a:r>
              <a:rPr lang="en-US" dirty="0"/>
              <a:t>80% of spam </a:t>
            </a:r>
            <a:r>
              <a:rPr lang="en-US" sz="2800" dirty="0"/>
              <a:t>is delivered </a:t>
            </a:r>
            <a:br>
              <a:rPr lang="en-US" sz="2800" dirty="0"/>
            </a:br>
            <a:r>
              <a:rPr lang="en-US" sz="2800" dirty="0"/>
              <a:t>by spyware-infected systems.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7591-0C3C-2D44-ACE9-00B29EEA6209}" type="slidenum">
              <a:rPr lang="en-US"/>
              <a:pPr/>
              <a:t>45</a:t>
            </a:fld>
            <a:endParaRPr lang="en-US"/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Trap Door Attack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Specific user identifier or password that </a:t>
            </a:r>
            <a:br>
              <a:rPr lang="en-US" sz="2800" dirty="0"/>
            </a:br>
            <a:r>
              <a:rPr lang="en-US" sz="2800" dirty="0"/>
              <a:t>circumvents normal security procedures.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C1A6-C33A-EB47-8A7E-5AA2DF7D9583}" type="slidenum">
              <a:rPr lang="en-US"/>
              <a:pPr/>
              <a:t>46</a:t>
            </a:fld>
            <a:endParaRPr lang="en-US"/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Bomb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program initiates a security incident </a:t>
            </a:r>
            <a:br>
              <a:rPr lang="en-US" sz="2800" dirty="0"/>
            </a:br>
            <a:r>
              <a:rPr lang="en-US" sz="2800" dirty="0"/>
              <a:t>under certain circumstances.</a:t>
            </a:r>
          </a:p>
          <a:p>
            <a:pPr lvl="4"/>
            <a:endParaRPr lang="en-US" sz="1200" dirty="0"/>
          </a:p>
          <a:p>
            <a:r>
              <a:rPr lang="en-US" sz="2800" dirty="0"/>
              <a:t>Developed by a disgruntled programmer.</a:t>
            </a:r>
          </a:p>
          <a:p>
            <a:pPr lvl="1"/>
            <a:r>
              <a:rPr lang="en-US" sz="2400" dirty="0"/>
              <a:t>Must enter a password daily </a:t>
            </a:r>
            <a:br>
              <a:rPr lang="en-US" sz="2400" dirty="0"/>
            </a:br>
            <a:r>
              <a:rPr lang="en-US" sz="2400" dirty="0"/>
              <a:t>to prevent the bomb from going off.</a:t>
            </a:r>
          </a:p>
          <a:p>
            <a:pPr lvl="4"/>
            <a:endParaRPr lang="en-US" sz="1200" dirty="0"/>
          </a:p>
          <a:p>
            <a:r>
              <a:rPr lang="en-US" sz="2800" dirty="0"/>
              <a:t>If the programmer is fired, the bomb explodes.</a:t>
            </a:r>
          </a:p>
          <a:p>
            <a:pPr lvl="4"/>
            <a:endParaRPr lang="en-US" sz="1200" dirty="0"/>
          </a:p>
          <a:p>
            <a:r>
              <a:rPr lang="en-US" sz="2800" dirty="0"/>
              <a:t>Must hire the programmer back as an expensive consultant to </a:t>
            </a:r>
            <a:r>
              <a:rPr lang="en-US" sz="2800" dirty="0">
                <a:latin typeface="Arial"/>
              </a:rPr>
              <a:t>“</a:t>
            </a:r>
            <a:r>
              <a:rPr lang="en-US" sz="2800" dirty="0"/>
              <a:t>solve</a:t>
            </a:r>
            <a:r>
              <a:rPr lang="en-US" altLang="ja-JP" sz="2800" dirty="0">
                <a:latin typeface="Arial"/>
              </a:rPr>
              <a:t>”</a:t>
            </a:r>
            <a:r>
              <a:rPr lang="en-US" sz="2800" dirty="0"/>
              <a:t> the problem.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9A98-EF29-1041-8114-7B65C3D3AB5F}" type="slidenum">
              <a:rPr lang="en-US"/>
              <a:pPr/>
              <a:t>47</a:t>
            </a:fld>
            <a:endParaRPr lang="en-US"/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and Buffer Overflow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sz="2800" dirty="0"/>
              <a:t>Exploit a bug in a program to gain</a:t>
            </a:r>
            <a:br>
              <a:rPr lang="en-US" sz="2800" dirty="0"/>
            </a:br>
            <a:r>
              <a:rPr lang="en-US" sz="2800" dirty="0"/>
              <a:t>unauthorized user or privilege escalation.</a:t>
            </a:r>
          </a:p>
          <a:p>
            <a:pPr lvl="1"/>
            <a:r>
              <a:rPr lang="en-US" sz="2400" dirty="0"/>
              <a:t>Overflow either the stack or memory buffers.</a:t>
            </a:r>
          </a:p>
          <a:p>
            <a:pPr lvl="1"/>
            <a:r>
              <a:rPr lang="en-US" sz="2400" dirty="0"/>
              <a:t>Fail to check bounds on inputs or arguments.</a:t>
            </a:r>
          </a:p>
          <a:p>
            <a:pPr lvl="4"/>
            <a:endParaRPr lang="en-US" sz="1200" dirty="0"/>
          </a:p>
          <a:p>
            <a:r>
              <a:rPr lang="en-US" sz="2800" dirty="0"/>
              <a:t>Write past the arguments on the stack </a:t>
            </a:r>
            <a:br>
              <a:rPr lang="en-US" sz="2800" dirty="0"/>
            </a:br>
            <a:r>
              <a:rPr lang="en-US" sz="2800" dirty="0"/>
              <a:t>into the return address on stack.</a:t>
            </a:r>
          </a:p>
          <a:p>
            <a:pPr lvl="1"/>
            <a:r>
              <a:rPr lang="en-US" dirty="0"/>
              <a:t>When routine returns from a function call,</a:t>
            </a:r>
            <a:br>
              <a:rPr lang="en-US" dirty="0"/>
            </a:br>
            <a:r>
              <a:rPr lang="en-US" dirty="0"/>
              <a:t>it returns to a hacked address.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4CC-4B16-8146-B9E2-2775A956DC72}" type="slidenum">
              <a:rPr lang="en-US"/>
              <a:pPr/>
              <a:t>48</a:t>
            </a:fld>
            <a:endParaRPr lang="en-US"/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Viruses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malicious code fragment </a:t>
            </a:r>
            <a:br>
              <a:rPr lang="en-US" sz="2800" dirty="0"/>
            </a:br>
            <a:r>
              <a:rPr lang="en-US" sz="2800" dirty="0"/>
              <a:t>embedded in a legitimate program.</a:t>
            </a:r>
          </a:p>
          <a:p>
            <a:pPr lvl="4"/>
            <a:endParaRPr lang="en-US" sz="1200" dirty="0"/>
          </a:p>
          <a:p>
            <a:r>
              <a:rPr lang="en-US" sz="2800" dirty="0"/>
              <a:t>Self-replicating, designed to </a:t>
            </a:r>
            <a:br>
              <a:rPr lang="en-US" sz="2800" dirty="0"/>
            </a:br>
            <a:r>
              <a:rPr lang="en-US" sz="2800" dirty="0"/>
              <a:t>infect other computers.</a:t>
            </a:r>
          </a:p>
          <a:p>
            <a:pPr lvl="4"/>
            <a:endParaRPr lang="en-US" sz="1200" dirty="0"/>
          </a:p>
          <a:p>
            <a:r>
              <a:rPr lang="en-US" sz="2800" dirty="0"/>
              <a:t>Very specific to CPU architecture, </a:t>
            </a:r>
            <a:br>
              <a:rPr lang="en-US" sz="2800" dirty="0"/>
            </a:br>
            <a:r>
              <a:rPr lang="en-US" sz="2800" dirty="0"/>
              <a:t>operating system, applications.</a:t>
            </a:r>
          </a:p>
          <a:p>
            <a:pPr lvl="4"/>
            <a:endParaRPr lang="en-US" sz="1200" dirty="0"/>
          </a:p>
          <a:p>
            <a:r>
              <a:rPr lang="en-US" sz="2800" dirty="0"/>
              <a:t>Usually borne via email or as a macro.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F8F-643B-A243-BC84-528390809116}" type="slidenum">
              <a:rPr lang="en-US"/>
              <a:pPr/>
              <a:t>49</a:t>
            </a:fld>
            <a:endParaRPr lang="en-US"/>
          </a:p>
        </p:txBody>
      </p:sp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Viruses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Parasitic file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Boot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Macro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Source code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Polymorphic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Avoids having a virus signature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Encrypted to avoid detection.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Decrypts to execute.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88E2-9AB1-724C-A834-CDBF8685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DFS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B84B-5921-E34A-B553-1EFE7764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/>
              <a:t>Clients are connected to the server through a network and can request access to files in the DFS by contacting the server through a well-known protocol.</a:t>
            </a:r>
          </a:p>
          <a:p>
            <a:pPr lvl="1"/>
            <a:r>
              <a:rPr lang="en-US" dirty="0"/>
              <a:t>Example protocol: Network File System (</a:t>
            </a:r>
            <a:r>
              <a:rPr lang="en-US" dirty="0">
                <a:solidFill>
                  <a:srgbClr val="C00000"/>
                </a:solidFill>
              </a:rPr>
              <a:t>NFS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97432-0C7A-1D43-A1BB-6808A70C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60F8174-B0AC-4044-8126-4E0E3993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305" y="3573629"/>
            <a:ext cx="4663389" cy="2621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BFC3E4-B357-4743-8B97-91877710E979}"/>
              </a:ext>
            </a:extLst>
          </p:cNvPr>
          <p:cNvSpPr txBox="1"/>
          <p:nvPr/>
        </p:nvSpPr>
        <p:spPr>
          <a:xfrm>
            <a:off x="5775425" y="573354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019183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600-5E42-5043-BDCE-6FD0D22E4BCA}" type="slidenum">
              <a:rPr lang="en-US"/>
              <a:pPr/>
              <a:t>50</a:t>
            </a:fld>
            <a:endParaRPr lang="en-US"/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Viruses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Stealth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Modifies parts of the system </a:t>
            </a:r>
            <a:br>
              <a:rPr lang="en-US" sz="2400" dirty="0"/>
            </a:br>
            <a:r>
              <a:rPr lang="en-US" sz="2400" dirty="0"/>
              <a:t>that can be used to detect it.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Installs in the interrupt-handler chain </a:t>
            </a:r>
            <a:br>
              <a:rPr lang="en-US" sz="2400" dirty="0"/>
            </a:br>
            <a:r>
              <a:rPr lang="en-US" sz="2400" dirty="0"/>
              <a:t>or in device drivers.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Infect multiple parts of a system.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Armored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Hard for antivirus researchers to detect.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178F-9C0A-1A47-BB48-76E42759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9FB76-F899-5642-8EF9-8386CC1E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virus that encrypts important data on a user’s computer system.</a:t>
            </a:r>
          </a:p>
          <a:p>
            <a:pPr lvl="1"/>
            <a:r>
              <a:rPr lang="en-US" dirty="0"/>
              <a:t>The villain demands payment (often in bitcoins) </a:t>
            </a:r>
            <a:br>
              <a:rPr lang="en-US" dirty="0"/>
            </a:br>
            <a:r>
              <a:rPr lang="en-US" dirty="0"/>
              <a:t>for the decryption key.</a:t>
            </a:r>
          </a:p>
          <a:p>
            <a:pPr lvl="4"/>
            <a:endParaRPr lang="en-US" dirty="0"/>
          </a:p>
          <a:p>
            <a:r>
              <a:rPr lang="en-US" dirty="0"/>
              <a:t>Threaten to post stolen private data on the web.</a:t>
            </a:r>
          </a:p>
          <a:p>
            <a:pPr lvl="1"/>
            <a:r>
              <a:rPr lang="en-US" dirty="0"/>
              <a:t>The villain demands payment (often in bitcoins) </a:t>
            </a:r>
            <a:br>
              <a:rPr lang="en-US" dirty="0"/>
            </a:br>
            <a:r>
              <a:rPr lang="en-US" dirty="0"/>
              <a:t>or the data will be made public.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738B6-9CEE-ED4E-BB51-F6D1F527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523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C1B3-723E-6946-8709-20947FF16E81}" type="slidenum">
              <a:rPr lang="en-US"/>
              <a:pPr/>
              <a:t>52</a:t>
            </a:fld>
            <a:endParaRPr lang="en-US"/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Keystroke Logger Virus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virus that intercepts keystrokes.</a:t>
            </a:r>
          </a:p>
          <a:p>
            <a:pPr lvl="4"/>
            <a:endParaRPr lang="en-US" dirty="0"/>
          </a:p>
          <a:p>
            <a:r>
              <a:rPr lang="en-US" dirty="0"/>
              <a:t>Records passwords, etc.</a:t>
            </a:r>
          </a:p>
          <a:p>
            <a:pPr lvl="4"/>
            <a:endParaRPr lang="en-US" dirty="0"/>
          </a:p>
          <a:p>
            <a:r>
              <a:rPr lang="en-US" dirty="0"/>
              <a:t>Sends confidential information </a:t>
            </a:r>
            <a:br>
              <a:rPr lang="en-US" dirty="0"/>
            </a:br>
            <a:r>
              <a:rPr lang="en-US" dirty="0"/>
              <a:t>to a malicious recipient.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47631-1635-8D4A-9196-97CEC388E170}" type="slidenum">
              <a:rPr lang="en-US"/>
              <a:pPr/>
              <a:t>53</a:t>
            </a:fld>
            <a:endParaRPr lang="en-US"/>
          </a:p>
        </p:txBody>
      </p:sp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 Scanning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/>
              <a:t>Automated attempt to connect </a:t>
            </a:r>
            <a:br>
              <a:rPr lang="en-US" sz="2800" dirty="0"/>
            </a:br>
            <a:r>
              <a:rPr lang="en-US" sz="2800" dirty="0"/>
              <a:t>to a range of ports on one IP address</a:t>
            </a:r>
            <a:br>
              <a:rPr lang="en-US" sz="2800" dirty="0"/>
            </a:br>
            <a:r>
              <a:rPr lang="en-US" sz="2800" dirty="0"/>
              <a:t>or on a range of IP addresses.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4759-4AC4-D94E-BDCF-F57709C1D839}" type="slidenum">
              <a:rPr lang="en-US"/>
              <a:pPr/>
              <a:t>54</a:t>
            </a:fld>
            <a:endParaRPr lang="en-US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Denial of Service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Overload the targeted computer to prevent it </a:t>
            </a:r>
            <a:br>
              <a:rPr lang="en-US" sz="2800" dirty="0"/>
            </a:br>
            <a:r>
              <a:rPr lang="en-US" sz="2800" dirty="0"/>
              <a:t>from doing any useful work.</a:t>
            </a:r>
          </a:p>
          <a:p>
            <a:pPr lvl="4"/>
            <a:endParaRPr lang="en-US" sz="1200" dirty="0"/>
          </a:p>
          <a:p>
            <a:r>
              <a:rPr lang="en-US" sz="2800" dirty="0"/>
              <a:t>A </a:t>
            </a:r>
            <a:r>
              <a:rPr lang="en-US" dirty="0"/>
              <a:t>distributed denial-of-service (DDOS) </a:t>
            </a:r>
            <a:br>
              <a:rPr lang="en-US" sz="2800" dirty="0"/>
            </a:br>
            <a:r>
              <a:rPr lang="en-US" sz="2800" dirty="0"/>
              <a:t>comes from multiple sites at once.</a:t>
            </a:r>
          </a:p>
          <a:p>
            <a:pPr lvl="1"/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Ping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of death.</a:t>
            </a:r>
          </a:p>
          <a:p>
            <a:pPr lvl="4"/>
            <a:endParaRPr lang="en-US" sz="1200" dirty="0"/>
          </a:p>
          <a:p>
            <a:r>
              <a:rPr lang="en-US" sz="2800" dirty="0"/>
              <a:t>Consider traffic to a web site.</a:t>
            </a:r>
          </a:p>
          <a:p>
            <a:pPr lvl="1"/>
            <a:r>
              <a:rPr lang="en-US" sz="2400" dirty="0"/>
              <a:t>How can you tell the difference between </a:t>
            </a:r>
            <a:br>
              <a:rPr lang="en-US" sz="2400" dirty="0"/>
            </a:br>
            <a:r>
              <a:rPr lang="en-US" sz="2400" dirty="0"/>
              <a:t>being a target and being really popular?</a:t>
            </a:r>
          </a:p>
          <a:p>
            <a:pPr lvl="1"/>
            <a:r>
              <a:rPr lang="en-US" dirty="0"/>
              <a:t>Accidental: Students writing bad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code.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09F2-6D22-364E-9322-EF00865EF3BF}" type="slidenum">
              <a:rPr lang="en-US"/>
              <a:pPr/>
              <a:t>55</a:t>
            </a:fld>
            <a:endParaRPr lang="en-US"/>
          </a:p>
        </p:txBody>
      </p:sp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Principles for Security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system design should be public.</a:t>
            </a:r>
          </a:p>
          <a:p>
            <a:r>
              <a:rPr lang="en-US" dirty="0"/>
              <a:t>The default should be no access.</a:t>
            </a:r>
          </a:p>
          <a:p>
            <a:r>
              <a:rPr lang="en-US" dirty="0"/>
              <a:t>Check for current authority.</a:t>
            </a:r>
          </a:p>
          <a:p>
            <a:r>
              <a:rPr lang="en-US" dirty="0"/>
              <a:t>Give each process the </a:t>
            </a:r>
            <a:r>
              <a:rPr lang="en-US" u="sng" dirty="0"/>
              <a:t>least authority possible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protection mechanism should be </a:t>
            </a:r>
            <a:br>
              <a:rPr lang="en-US" dirty="0"/>
            </a:br>
            <a:r>
              <a:rPr lang="en-US" dirty="0"/>
              <a:t>simple, uniform, and built into the </a:t>
            </a:r>
            <a:br>
              <a:rPr lang="en-US" dirty="0"/>
            </a:br>
            <a:r>
              <a:rPr lang="en-US" dirty="0"/>
              <a:t>lowest layers of the system.</a:t>
            </a:r>
          </a:p>
          <a:p>
            <a:pPr lvl="4"/>
            <a:endParaRPr lang="en-US" dirty="0"/>
          </a:p>
          <a:p>
            <a:r>
              <a:rPr lang="en-US" dirty="0"/>
              <a:t>The scheme chosen must be </a:t>
            </a:r>
            <a:br>
              <a:rPr lang="en-US" dirty="0"/>
            </a:br>
            <a:r>
              <a:rPr lang="en-US" dirty="0"/>
              <a:t>psychologically acceptable.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7206-2B36-0846-8667-4D3E3402B771}" type="slidenum">
              <a:rPr lang="en-US"/>
              <a:pPr/>
              <a:t>56</a:t>
            </a:fld>
            <a:endParaRPr lang="en-US"/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Authentication: Passwords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Passwords are often easy to guess.</a:t>
            </a:r>
          </a:p>
          <a:p>
            <a:pPr lvl="4"/>
            <a:endParaRPr lang="en-US" dirty="0"/>
          </a:p>
          <a:p>
            <a:r>
              <a:rPr lang="en-US" dirty="0"/>
              <a:t>A classic research study compiled a list </a:t>
            </a:r>
            <a:br>
              <a:rPr lang="en-US" dirty="0"/>
            </a:br>
            <a:r>
              <a:rPr lang="en-US" dirty="0"/>
              <a:t>of </a:t>
            </a:r>
            <a:r>
              <a:rPr lang="en-US" u="sng" dirty="0"/>
              <a:t>likely passwords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first and last names</a:t>
            </a:r>
          </a:p>
          <a:p>
            <a:pPr lvl="1"/>
            <a:r>
              <a:rPr lang="en-US" dirty="0"/>
              <a:t>street and city names</a:t>
            </a:r>
          </a:p>
          <a:p>
            <a:pPr lvl="1"/>
            <a:r>
              <a:rPr lang="en-US" dirty="0"/>
              <a:t>words from a moderate-sized dictionary</a:t>
            </a:r>
          </a:p>
          <a:p>
            <a:pPr lvl="1"/>
            <a:r>
              <a:rPr lang="en-US" dirty="0"/>
              <a:t>license plate numbers</a:t>
            </a:r>
          </a:p>
          <a:p>
            <a:pPr lvl="1"/>
            <a:r>
              <a:rPr lang="en-US" dirty="0"/>
              <a:t>short strings of random numbers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Discovered that over 86% of passwords</a:t>
            </a:r>
            <a:br>
              <a:rPr lang="en-US" dirty="0"/>
            </a:br>
            <a:r>
              <a:rPr lang="en-US" dirty="0"/>
              <a:t>then in use were in their list.</a:t>
            </a:r>
          </a:p>
          <a:p>
            <a:pPr lvl="1"/>
            <a:endParaRPr lang="en-US" dirty="0"/>
          </a:p>
          <a:p>
            <a:pPr lvl="4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A0C-72B5-624F-9102-9B7BEDA4121A}" type="slidenum">
              <a:rPr lang="en-US"/>
              <a:pPr/>
              <a:t>57</a:t>
            </a:fld>
            <a:endParaRPr lang="en-US"/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Firewalls</a:t>
            </a:r>
          </a:p>
        </p:txBody>
      </p:sp>
      <p:pic>
        <p:nvPicPr>
          <p:cNvPr id="1145859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17638"/>
            <a:ext cx="816927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35BE73-85F5-8F4E-863F-E98B51F198A5}"/>
              </a:ext>
            </a:extLst>
          </p:cNvPr>
          <p:cNvSpPr txBox="1"/>
          <p:nvPr/>
        </p:nvSpPr>
        <p:spPr>
          <a:xfrm>
            <a:off x="5775425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Nontechnical Security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Sending data such as email messages </a:t>
            </a:r>
            <a:br>
              <a:rPr lang="en-US" dirty="0"/>
            </a:br>
            <a:r>
              <a:rPr lang="en-US" dirty="0"/>
              <a:t>to each other via the Internet 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… is like sending </a:t>
            </a:r>
            <a:r>
              <a:rPr lang="en-US" u="sng" dirty="0"/>
              <a:t>postcards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via the U.S. mail system.</a:t>
            </a:r>
          </a:p>
          <a:p>
            <a:pPr lvl="4"/>
            <a:endParaRPr lang="en-US" dirty="0"/>
          </a:p>
          <a:p>
            <a:r>
              <a:rPr lang="en-US" dirty="0"/>
              <a:t>Anyone can read the </a:t>
            </a:r>
            <a:br>
              <a:rPr lang="en-US" dirty="0"/>
            </a:br>
            <a:r>
              <a:rPr lang="en-US" dirty="0"/>
              <a:t>message along the way!</a:t>
            </a:r>
          </a:p>
        </p:txBody>
      </p:sp>
      <p:pic>
        <p:nvPicPr>
          <p:cNvPr id="19" name="Picture 18" descr="Screen Shot 2015-07-10 at 11.27.0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0" y="3977634"/>
            <a:ext cx="1554463" cy="22121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63074" y="2423171"/>
            <a:ext cx="1737340" cy="1319252"/>
            <a:chOff x="1463074" y="2423171"/>
            <a:chExt cx="1737340" cy="1319252"/>
          </a:xfrm>
        </p:grpSpPr>
        <p:pic>
          <p:nvPicPr>
            <p:cNvPr id="16" name="Picture 1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94951" y="2331732"/>
            <a:ext cx="1874166" cy="1371585"/>
            <a:chOff x="5394951" y="2331732"/>
            <a:chExt cx="1874166" cy="1371585"/>
          </a:xfrm>
        </p:grpSpPr>
        <p:pic>
          <p:nvPicPr>
            <p:cNvPr id="17" name="Picture 16" descr="Screen Shot 2015-07-10 at 11.15.40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3" name="Right Arrow 2"/>
          <p:cNvSpPr/>
          <p:nvPr/>
        </p:nvSpPr>
        <p:spPr bwMode="auto">
          <a:xfrm>
            <a:off x="3108976" y="3063244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C8AB4-A21D-C54F-9B39-66E6688380B8}"/>
              </a:ext>
            </a:extLst>
          </p:cNvPr>
          <p:cNvSpPr txBox="1"/>
          <p:nvPr/>
        </p:nvSpPr>
        <p:spPr>
          <a:xfrm>
            <a:off x="7022692" y="328136"/>
            <a:ext cx="15872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Presented to high</a:t>
            </a:r>
          </a:p>
          <a:p>
            <a:r>
              <a:rPr lang="en-US" sz="1400" dirty="0">
                <a:solidFill>
                  <a:srgbClr val="0432FF"/>
                </a:solidFill>
              </a:rPr>
              <a:t>school teachers</a:t>
            </a:r>
          </a:p>
          <a:p>
            <a:r>
              <a:rPr lang="en-US" sz="1400" dirty="0">
                <a:solidFill>
                  <a:srgbClr val="0432FF"/>
                </a:solidFill>
              </a:rPr>
              <a:t>July 15, 2015.</a:t>
            </a:r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6C1AD70E-CB59-DA49-BACF-AF2715253755}"/>
              </a:ext>
            </a:extLst>
          </p:cNvPr>
          <p:cNvSpPr/>
          <p:nvPr/>
        </p:nvSpPr>
        <p:spPr bwMode="auto">
          <a:xfrm>
            <a:off x="3916273" y="2768717"/>
            <a:ext cx="914390" cy="9346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dirty="0"/>
              <a:t>We plan to manufacture </a:t>
            </a:r>
            <a:r>
              <a:rPr lang="en-US" sz="1200" b="1" dirty="0">
                <a:solidFill>
                  <a:srgbClr val="C00000"/>
                </a:solidFill>
              </a:rPr>
              <a:t>7</a:t>
            </a:r>
            <a:r>
              <a:rPr lang="en-US" sz="1000" b="1" dirty="0"/>
              <a:t> </a:t>
            </a:r>
            <a:r>
              <a:rPr lang="en-US" sz="1000" dirty="0"/>
              <a:t>million</a:t>
            </a:r>
            <a:r>
              <a:rPr lang="en-US" sz="1000" b="1" dirty="0"/>
              <a:t> </a:t>
            </a:r>
            <a:r>
              <a:rPr lang="en-US" sz="1000" dirty="0"/>
              <a:t>widgets next quarter.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2145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7707"/>
            <a:ext cx="8229600" cy="1513218"/>
          </a:xfrm>
        </p:spPr>
        <p:txBody>
          <a:bodyPr/>
          <a:lstStyle/>
          <a:p>
            <a:r>
              <a:rPr lang="en-US" dirty="0"/>
              <a:t>How can we keep the </a:t>
            </a:r>
            <a:r>
              <a:rPr lang="en-US" u="sng" dirty="0"/>
              <a:t>nefarious Bart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from reading confidential messages that </a:t>
            </a:r>
            <a:br>
              <a:rPr lang="en-US" dirty="0"/>
            </a:br>
            <a:r>
              <a:rPr lang="en-US" dirty="0"/>
              <a:t>Jill and John are sending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6170" y="3429000"/>
            <a:ext cx="1645903" cy="1137171"/>
            <a:chOff x="3566170" y="3246122"/>
            <a:chExt cx="1645903" cy="1137171"/>
          </a:xfrm>
        </p:grpSpPr>
        <p:pic>
          <p:nvPicPr>
            <p:cNvPr id="14" name="Picture 13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6" name="Down Arrow 15"/>
          <p:cNvSpPr/>
          <p:nvPr/>
        </p:nvSpPr>
        <p:spPr bwMode="auto">
          <a:xfrm>
            <a:off x="4297683" y="2788927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108976" y="2057415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Folded Corner 17"/>
          <p:cNvSpPr/>
          <p:nvPr/>
        </p:nvSpPr>
        <p:spPr bwMode="auto">
          <a:xfrm>
            <a:off x="3977646" y="1691659"/>
            <a:ext cx="914390" cy="9346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dirty="0"/>
              <a:t>We plan to manufacture </a:t>
            </a:r>
            <a:r>
              <a:rPr lang="en-US" sz="1200" b="1" dirty="0">
                <a:solidFill>
                  <a:srgbClr val="C00000"/>
                </a:solidFill>
              </a:rPr>
              <a:t>7</a:t>
            </a:r>
            <a:r>
              <a:rPr lang="en-US" sz="1000" b="1" dirty="0"/>
              <a:t> </a:t>
            </a:r>
            <a:r>
              <a:rPr lang="en-US" sz="1000" dirty="0"/>
              <a:t>million</a:t>
            </a:r>
            <a:r>
              <a:rPr lang="en-US" sz="1000" b="1" dirty="0"/>
              <a:t> </a:t>
            </a:r>
            <a:r>
              <a:rPr lang="en-US" sz="1000" dirty="0"/>
              <a:t>widgets next quarter.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89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11D-10F5-5949-80A0-5837D87351FF}" type="slidenum">
              <a:rPr lang="en-US"/>
              <a:pPr/>
              <a:t>6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NFS Mounting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4160513"/>
            <a:ext cx="7497762" cy="1645901"/>
          </a:xfrm>
          <a:noFill/>
        </p:spPr>
        <p:txBody>
          <a:bodyPr/>
          <a:lstStyle/>
          <a:p>
            <a:pPr>
              <a:buFont typeface="Wingdings" charset="0"/>
              <a:buAutoNum type="alphaLcParenBoth"/>
            </a:pPr>
            <a:r>
              <a:rPr lang="en-US" sz="2400" dirty="0"/>
              <a:t>A local file system </a:t>
            </a:r>
            <a:r>
              <a:rPr lang="en-US" sz="2400" i="1" dirty="0"/>
              <a:t>U</a:t>
            </a:r>
            <a:r>
              <a:rPr lang="en-US" sz="2400" dirty="0"/>
              <a:t> and two remote file systems </a:t>
            </a:r>
            <a:r>
              <a:rPr lang="en-US" sz="2400" i="1" dirty="0"/>
              <a:t>S1</a:t>
            </a:r>
            <a:r>
              <a:rPr lang="en-US" sz="2400" dirty="0"/>
              <a:t> and </a:t>
            </a:r>
            <a:r>
              <a:rPr lang="en-US" sz="2400" i="1" dirty="0"/>
              <a:t>S2</a:t>
            </a:r>
            <a:r>
              <a:rPr lang="en-US" sz="2400" dirty="0"/>
              <a:t>.</a:t>
            </a:r>
          </a:p>
          <a:p>
            <a:pPr>
              <a:buFont typeface="Wingdings" charset="0"/>
              <a:buAutoNum type="alphaLcParenBoth"/>
            </a:pPr>
            <a:r>
              <a:rPr lang="en-US" sz="2400" dirty="0"/>
              <a:t>The result of mounting the remote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/shared</a:t>
            </a:r>
            <a:r>
              <a:rPr lang="en-US" sz="2400" dirty="0"/>
              <a:t> from </a:t>
            </a:r>
            <a:r>
              <a:rPr lang="en-US" sz="2400" i="1" dirty="0"/>
              <a:t>S1</a:t>
            </a:r>
            <a:r>
              <a:rPr lang="en-US" sz="2400" dirty="0"/>
              <a:t> onto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/local</a:t>
            </a:r>
          </a:p>
        </p:txBody>
      </p:sp>
      <p:pic>
        <p:nvPicPr>
          <p:cNvPr id="91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6484" r="795" b="16849"/>
          <a:stretch>
            <a:fillRect/>
          </a:stretch>
        </p:blipFill>
        <p:spPr bwMode="auto">
          <a:xfrm>
            <a:off x="457200" y="1325903"/>
            <a:ext cx="548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325903"/>
            <a:ext cx="1854200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6486" name="Text Box 6"/>
          <p:cNvSpPr txBox="1">
            <a:spLocks noChangeArrowheads="1"/>
          </p:cNvSpPr>
          <p:nvPr/>
        </p:nvSpPr>
        <p:spPr bwMode="auto">
          <a:xfrm>
            <a:off x="1920269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(a)</a:t>
            </a:r>
          </a:p>
        </p:txBody>
      </p:sp>
      <p:sp>
        <p:nvSpPr>
          <p:cNvPr id="916487" name="Text Box 7"/>
          <p:cNvSpPr txBox="1">
            <a:spLocks noChangeArrowheads="1"/>
          </p:cNvSpPr>
          <p:nvPr/>
        </p:nvSpPr>
        <p:spPr bwMode="auto">
          <a:xfrm>
            <a:off x="7040853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96AB0-1B59-1B49-A32D-42AFFF24E150}"/>
              </a:ext>
            </a:extLst>
          </p:cNvPr>
          <p:cNvSpPr txBox="1"/>
          <p:nvPr/>
        </p:nvSpPr>
        <p:spPr>
          <a:xfrm>
            <a:off x="5669268" y="580641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533634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220118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2932699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13745"/>
          </a:xfrm>
        </p:spPr>
        <p:txBody>
          <a:bodyPr/>
          <a:lstStyle/>
          <a:p>
            <a:r>
              <a:rPr lang="en-US" dirty="0"/>
              <a:t>Jill needs to send a message containing the </a:t>
            </a:r>
            <a:r>
              <a:rPr lang="en-US" u="sng" dirty="0"/>
              <a:t>confidential data</a:t>
            </a:r>
            <a:r>
              <a:rPr lang="en-US" dirty="0">
                <a:solidFill>
                  <a:srgbClr val="B23C00"/>
                </a:solidFill>
              </a:rPr>
              <a:t> 7</a:t>
            </a:r>
            <a:r>
              <a:rPr lang="en-US" dirty="0"/>
              <a:t> to John.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John and Jill can agree ahead of time to a </a:t>
            </a:r>
            <a:r>
              <a:rPr lang="en-US" u="sng" dirty="0"/>
              <a:t>shared secret</a:t>
            </a:r>
            <a:r>
              <a:rPr lang="en-US" dirty="0"/>
              <a:t> – the number 12.</a:t>
            </a:r>
          </a:p>
          <a:p>
            <a:r>
              <a:rPr lang="en-US" dirty="0"/>
              <a:t>Then Jill can </a:t>
            </a:r>
            <a:r>
              <a:rPr lang="en-US" u="sng" dirty="0"/>
              <a:t>encrypt</a:t>
            </a:r>
            <a:r>
              <a:rPr lang="en-US" dirty="0"/>
              <a:t> the data by adding 12 </a:t>
            </a:r>
            <a:br>
              <a:rPr lang="en-US" dirty="0"/>
            </a:br>
            <a:r>
              <a:rPr lang="en-US" dirty="0"/>
              <a:t>to the confidential data 7.</a:t>
            </a:r>
          </a:p>
          <a:p>
            <a:r>
              <a:rPr lang="en-US" dirty="0"/>
              <a:t>John </a:t>
            </a:r>
            <a:r>
              <a:rPr lang="en-US" u="sng" dirty="0"/>
              <a:t>decrypts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data by subtracting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229262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6" name="Folded Corner 15"/>
          <p:cNvSpPr/>
          <p:nvPr/>
        </p:nvSpPr>
        <p:spPr bwMode="auto">
          <a:xfrm>
            <a:off x="4023366" y="2788927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806" y="2971805"/>
            <a:ext cx="102864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170" y="2971805"/>
            <a:ext cx="102864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12</a:t>
            </a:r>
          </a:p>
        </p:txBody>
      </p:sp>
    </p:spTree>
    <p:extLst>
      <p:ext uri="{BB962C8B-B14F-4D97-AF65-F5344CB8AC3E}">
        <p14:creationId xmlns:p14="http://schemas.microsoft.com/office/powerpoint/2010/main" val="224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4709146"/>
            <a:ext cx="8503827" cy="1421779"/>
          </a:xfrm>
        </p:spPr>
        <p:txBody>
          <a:bodyPr/>
          <a:lstStyle/>
          <a:p>
            <a:r>
              <a:rPr lang="en-US" dirty="0"/>
              <a:t>Because Bart doesn’t know the shared secret </a:t>
            </a:r>
            <a:r>
              <a:rPr lang="en-US" dirty="0">
                <a:solidFill>
                  <a:srgbClr val="B23C00"/>
                </a:solidFill>
              </a:rPr>
              <a:t>12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he won’t be able to decrypt the message and obtain the confidential data </a:t>
            </a:r>
            <a:r>
              <a:rPr lang="en-US" dirty="0">
                <a:solidFill>
                  <a:srgbClr val="B23C00"/>
                </a:solidFill>
              </a:rPr>
              <a:t>7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23366" y="1874537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806" y="2057415"/>
            <a:ext cx="102864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170" y="2057415"/>
            <a:ext cx="102864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12</a:t>
            </a:r>
          </a:p>
        </p:txBody>
      </p:sp>
    </p:spTree>
    <p:extLst>
      <p:ext uri="{BB962C8B-B14F-4D97-AF65-F5344CB8AC3E}">
        <p14:creationId xmlns:p14="http://schemas.microsoft.com/office/powerpoint/2010/main" val="10664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8"/>
            <a:ext cx="8229600" cy="2708869"/>
          </a:xfrm>
        </p:spPr>
        <p:txBody>
          <a:bodyPr/>
          <a:lstStyle/>
          <a:p>
            <a:r>
              <a:rPr lang="en-US" dirty="0"/>
              <a:t>But this shared secret solution has problems.</a:t>
            </a:r>
          </a:p>
          <a:p>
            <a:pPr lvl="1"/>
            <a:r>
              <a:rPr lang="en-US" dirty="0"/>
              <a:t>Jill and John must arrange beforehand </a:t>
            </a:r>
            <a:br>
              <a:rPr lang="en-US" dirty="0"/>
            </a:br>
            <a:r>
              <a:rPr lang="en-US" dirty="0"/>
              <a:t>to share the secret 12.</a:t>
            </a:r>
          </a:p>
          <a:p>
            <a:pPr lvl="1"/>
            <a:r>
              <a:rPr lang="en-US" dirty="0"/>
              <a:t>What if Jill doesn’t already know John?</a:t>
            </a:r>
          </a:p>
          <a:p>
            <a:pPr lvl="1"/>
            <a:r>
              <a:rPr lang="en-US" dirty="0"/>
              <a:t>What if Jill wants to send the confidential data </a:t>
            </a:r>
            <a:br>
              <a:rPr lang="en-US" dirty="0"/>
            </a:br>
            <a:r>
              <a:rPr lang="en-US" dirty="0"/>
              <a:t>to all her vice presidents at the same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195358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1965976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286797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2" name="Folded Corner 11"/>
          <p:cNvSpPr/>
          <p:nvPr/>
        </p:nvSpPr>
        <p:spPr bwMode="auto">
          <a:xfrm>
            <a:off x="4023366" y="1783098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806" y="1965976"/>
            <a:ext cx="102864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170" y="1965976"/>
            <a:ext cx="102864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0196" y="5440658"/>
            <a:ext cx="6565619" cy="461665"/>
          </a:xfrm>
          <a:prstGeom prst="rect">
            <a:avLst/>
          </a:prstGeom>
          <a:solidFill>
            <a:srgbClr val="A12A03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How can Jill and her recipients share a secret?</a:t>
            </a:r>
          </a:p>
        </p:txBody>
      </p:sp>
    </p:spTree>
    <p:extLst>
      <p:ext uri="{BB962C8B-B14F-4D97-AF65-F5344CB8AC3E}">
        <p14:creationId xmlns:p14="http://schemas.microsoft.com/office/powerpoint/2010/main" val="20859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503872" cy="4835525"/>
          </a:xfrm>
        </p:spPr>
        <p:txBody>
          <a:bodyPr/>
          <a:lstStyle/>
          <a:p>
            <a:r>
              <a:rPr lang="en-US" dirty="0"/>
              <a:t>How can Jill and her recipients share a secret number in order to encrypt the confidential data?</a:t>
            </a:r>
          </a:p>
          <a:p>
            <a:pPr lvl="4"/>
            <a:endParaRPr lang="en-US" dirty="0"/>
          </a:p>
          <a:p>
            <a:r>
              <a:rPr lang="en-US" dirty="0"/>
              <a:t>A security scheme called </a:t>
            </a:r>
            <a:r>
              <a:rPr lang="en-US" dirty="0">
                <a:solidFill>
                  <a:srgbClr val="B23C00"/>
                </a:solidFill>
              </a:rPr>
              <a:t>public key cryptography </a:t>
            </a:r>
            <a:r>
              <a:rPr lang="en-US" dirty="0"/>
              <a:t>was invented just for this purpose.</a:t>
            </a:r>
          </a:p>
          <a:p>
            <a:pPr lvl="4"/>
            <a:endParaRPr lang="en-US" dirty="0"/>
          </a:p>
          <a:p>
            <a:r>
              <a:rPr lang="en-US" dirty="0"/>
              <a:t>In this simplified introduction, let’s </a:t>
            </a:r>
            <a:r>
              <a:rPr lang="en-US" u="sng" dirty="0"/>
              <a:t>pretend</a:t>
            </a:r>
            <a:r>
              <a:rPr lang="en-US" dirty="0"/>
              <a:t> that multiplication is a </a:t>
            </a:r>
            <a:r>
              <a:rPr lang="en-US" u="sng" dirty="0"/>
              <a:t>one-way operation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Once you’ve multiplied two numbers, say </a:t>
            </a:r>
            <a:r>
              <a:rPr lang="en-US" dirty="0">
                <a:solidFill>
                  <a:srgbClr val="B23C00"/>
                </a:solidFill>
              </a:rPr>
              <a:t>4</a:t>
            </a:r>
            <a:r>
              <a:rPr lang="en-US" dirty="0"/>
              <a:t>x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=20,</a:t>
            </a:r>
            <a:br>
              <a:rPr lang="en-US" dirty="0"/>
            </a:br>
            <a:r>
              <a:rPr lang="en-US" dirty="0"/>
              <a:t>you </a:t>
            </a:r>
            <a:r>
              <a:rPr lang="en-US" u="sng" dirty="0"/>
              <a:t>can’t recover</a:t>
            </a:r>
            <a:r>
              <a:rPr lang="en-US" dirty="0"/>
              <a:t> the original numbers by dividing.</a:t>
            </a:r>
          </a:p>
          <a:p>
            <a:pPr lvl="1"/>
            <a:r>
              <a:rPr lang="en-US" dirty="0"/>
              <a:t>In other words, you can’t do 20÷4=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 or 20÷5=</a:t>
            </a:r>
            <a:r>
              <a:rPr lang="en-US" dirty="0">
                <a:solidFill>
                  <a:srgbClr val="B23C00"/>
                </a:solidFill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2542409"/>
          </a:xfrm>
        </p:spPr>
        <p:txBody>
          <a:bodyPr/>
          <a:lstStyle/>
          <a:p>
            <a:r>
              <a:rPr lang="en-US" dirty="0"/>
              <a:t>Jill chooses a </a:t>
            </a:r>
            <a:r>
              <a:rPr lang="en-US" dirty="0">
                <a:solidFill>
                  <a:srgbClr val="B23C00"/>
                </a:solidFill>
              </a:rPr>
              <a:t>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Jill chooses 10.</a:t>
            </a:r>
          </a:p>
          <a:p>
            <a:pPr lvl="4"/>
            <a:endParaRPr lang="en-US" dirty="0"/>
          </a:p>
          <a:p>
            <a:r>
              <a:rPr lang="en-US" dirty="0"/>
              <a:t>Each person to whom Jill wants to send confidential data also chooses a private key.</a:t>
            </a:r>
          </a:p>
          <a:p>
            <a:pPr lvl="1"/>
            <a:r>
              <a:rPr lang="en-US" dirty="0"/>
              <a:t>Let’s suppose John chooses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085264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176703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4855882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4855882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</p:spTree>
    <p:extLst>
      <p:ext uri="{BB962C8B-B14F-4D97-AF65-F5344CB8AC3E}">
        <p14:creationId xmlns:p14="http://schemas.microsoft.com/office/powerpoint/2010/main" val="6558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9074"/>
            <a:ext cx="8229600" cy="2061852"/>
          </a:xfrm>
        </p:spPr>
        <p:txBody>
          <a:bodyPr/>
          <a:lstStyle/>
          <a:p>
            <a:r>
              <a:rPr lang="en-US" dirty="0"/>
              <a:t>Now Jill </a:t>
            </a:r>
            <a:r>
              <a:rPr lang="en-US" u="sng" dirty="0"/>
              <a:t>announces</a:t>
            </a:r>
            <a:r>
              <a:rPr lang="en-US" dirty="0"/>
              <a:t> a </a:t>
            </a:r>
            <a:r>
              <a:rPr lang="en-US" dirty="0">
                <a:solidFill>
                  <a:srgbClr val="B23C00"/>
                </a:solidFill>
              </a:rPr>
              <a:t>public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the public key is 5.</a:t>
            </a:r>
          </a:p>
          <a:p>
            <a:pPr lvl="4"/>
            <a:endParaRPr lang="en-US" dirty="0"/>
          </a:p>
          <a:p>
            <a:r>
              <a:rPr lang="en-US" u="sng" dirty="0"/>
              <a:t>Everyone</a:t>
            </a:r>
            <a:r>
              <a:rPr lang="en-US" dirty="0"/>
              <a:t> can see the public key.</a:t>
            </a:r>
          </a:p>
          <a:p>
            <a:pPr lvl="1"/>
            <a:r>
              <a:rPr lang="en-US" dirty="0"/>
              <a:t>Including the nefarious Bart.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0123" y="2057415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4859" y="2057415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66170" y="2840463"/>
            <a:ext cx="1645903" cy="1137171"/>
            <a:chOff x="3566170" y="3246122"/>
            <a:chExt cx="1645903" cy="1137171"/>
          </a:xfrm>
        </p:grpSpPr>
        <p:pic>
          <p:nvPicPr>
            <p:cNvPr id="16" name="Picture 15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11365" y="2148854"/>
            <a:ext cx="743513" cy="58477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</a:t>
            </a:r>
          </a:p>
          <a:p>
            <a:pPr algn="ctr"/>
            <a:r>
              <a:rPr lang="en-US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250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Now Jill can create her </a:t>
            </a:r>
            <a:r>
              <a:rPr lang="en-US" dirty="0">
                <a:solidFill>
                  <a:srgbClr val="B23C00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She multiplies her private key by the public key: 10x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=50.</a:t>
            </a:r>
          </a:p>
          <a:p>
            <a:pPr lvl="4"/>
            <a:endParaRPr lang="en-US" dirty="0"/>
          </a:p>
          <a:p>
            <a:r>
              <a:rPr lang="en-US" dirty="0"/>
              <a:t>John creates his </a:t>
            </a:r>
            <a:r>
              <a:rPr lang="en-US" dirty="0">
                <a:solidFill>
                  <a:srgbClr val="B23C00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 multiplies his private key by the public key: 8x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=40.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2057415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2057415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1365" y="2148854"/>
            <a:ext cx="743513" cy="58477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</a:t>
            </a:r>
          </a:p>
          <a:p>
            <a:pPr algn="ctr"/>
            <a:r>
              <a:rPr lang="en-US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4170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Jill’s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8633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4366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4135"/>
            <a:ext cx="8229600" cy="2928035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Jill’s private key 10 by dividing her public-private key 50 by the public key 5.</a:t>
            </a:r>
          </a:p>
          <a:p>
            <a:pPr lvl="4"/>
            <a:endParaRPr lang="en-US" dirty="0"/>
          </a:p>
          <a:p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John’s private key 8 by dividing his public-private key 40 by the public key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2057415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2057415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1365" y="2148854"/>
            <a:ext cx="743513" cy="58477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</a:t>
            </a:r>
          </a:p>
          <a:p>
            <a:pPr algn="ctr"/>
            <a:r>
              <a:rPr lang="en-US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4170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Jill’s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8633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D76ABD-31DA-2047-8C9B-C62CC1800CED}"/>
              </a:ext>
            </a:extLst>
          </p:cNvPr>
          <p:cNvSpPr txBox="1"/>
          <p:nvPr/>
        </p:nvSpPr>
        <p:spPr>
          <a:xfrm>
            <a:off x="1258568" y="2816129"/>
            <a:ext cx="69926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Remember that we’re pretending that multiplication is a one-way operation.</a:t>
            </a:r>
          </a:p>
        </p:txBody>
      </p:sp>
    </p:spTree>
    <p:extLst>
      <p:ext uri="{BB962C8B-B14F-4D97-AF65-F5344CB8AC3E}">
        <p14:creationId xmlns:p14="http://schemas.microsoft.com/office/powerpoint/2010/main" val="2196061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What is the goal of all this?</a:t>
            </a:r>
          </a:p>
          <a:p>
            <a:pPr lvl="1"/>
            <a:r>
              <a:rPr lang="en-US" dirty="0"/>
              <a:t>To create a </a:t>
            </a:r>
            <a:r>
              <a:rPr lang="en-US" dirty="0">
                <a:solidFill>
                  <a:srgbClr val="B23C00"/>
                </a:solidFill>
              </a:rPr>
              <a:t>shared secret </a:t>
            </a:r>
            <a:r>
              <a:rPr lang="en-US" dirty="0"/>
              <a:t>between Jill and John.</a:t>
            </a:r>
          </a:p>
          <a:p>
            <a:r>
              <a:rPr lang="en-US" dirty="0"/>
              <a:t>Jill multiplies John’s public-private key by her private key: </a:t>
            </a:r>
            <a:r>
              <a:rPr lang="en-US" dirty="0">
                <a:solidFill>
                  <a:srgbClr val="0033CC"/>
                </a:solidFill>
              </a:rPr>
              <a:t>40</a:t>
            </a:r>
            <a:r>
              <a:rPr lang="en-US" dirty="0"/>
              <a:t>x10=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  <a:p>
            <a:r>
              <a:rPr lang="en-US" dirty="0"/>
              <a:t>John multiplies Jill’s public-private key by his private key: </a:t>
            </a:r>
            <a:r>
              <a:rPr lang="en-US" dirty="0">
                <a:solidFill>
                  <a:srgbClr val="0033CC"/>
                </a:solidFill>
              </a:rPr>
              <a:t>50</a:t>
            </a:r>
            <a:r>
              <a:rPr lang="en-US" dirty="0"/>
              <a:t>x8=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2057415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2057415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1365" y="2148854"/>
            <a:ext cx="743513" cy="58477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</a:t>
            </a:r>
          </a:p>
          <a:p>
            <a:pPr algn="ctr"/>
            <a:r>
              <a:rPr lang="en-US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4170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Jill’s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8633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36451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Now Jill and John have a </a:t>
            </a:r>
            <a:r>
              <a:rPr lang="en-US" dirty="0">
                <a:solidFill>
                  <a:srgbClr val="B23C00"/>
                </a:solidFill>
              </a:rPr>
              <a:t>shared secret 400</a:t>
            </a:r>
            <a:r>
              <a:rPr lang="en-US" dirty="0"/>
              <a:t>.</a:t>
            </a:r>
            <a:endParaRPr lang="en-US" dirty="0">
              <a:solidFill>
                <a:srgbClr val="B23C00"/>
              </a:solidFill>
            </a:endParaRPr>
          </a:p>
          <a:p>
            <a:pPr lvl="4"/>
            <a:endParaRPr lang="en-US" dirty="0"/>
          </a:p>
          <a:p>
            <a:r>
              <a:rPr lang="en-US" dirty="0"/>
              <a:t>Jill can encrypt the confidential data </a:t>
            </a:r>
            <a:r>
              <a:rPr lang="en-US" dirty="0">
                <a:solidFill>
                  <a:srgbClr val="B23C00"/>
                </a:solidFill>
              </a:rPr>
              <a:t>7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adding</a:t>
            </a:r>
            <a:r>
              <a:rPr lang="en-US" dirty="0"/>
              <a:t> the shared secret 400.</a:t>
            </a:r>
          </a:p>
          <a:p>
            <a:pPr lvl="4"/>
            <a:endParaRPr lang="en-US" dirty="0"/>
          </a:p>
          <a:p>
            <a:r>
              <a:rPr lang="en-US" dirty="0"/>
              <a:t>John can decrypt the confidential data </a:t>
            </a:r>
            <a:r>
              <a:rPr lang="en-US" dirty="0">
                <a:solidFill>
                  <a:srgbClr val="B23C00"/>
                </a:solidFill>
              </a:rPr>
              <a:t>7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subtracting</a:t>
            </a:r>
            <a:r>
              <a:rPr lang="en-US" dirty="0"/>
              <a:t> the shared secret </a:t>
            </a:r>
            <a:r>
              <a:rPr lang="en-US" dirty="0">
                <a:solidFill>
                  <a:srgbClr val="C00000"/>
                </a:solidFill>
              </a:rPr>
              <a:t>400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2057415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2057415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1365" y="2148854"/>
            <a:ext cx="743513" cy="58477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</a:t>
            </a:r>
          </a:p>
          <a:p>
            <a:pPr algn="ctr"/>
            <a:r>
              <a:rPr lang="en-US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4170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Jill’s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8633" y="1234464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409" y="1302603"/>
            <a:ext cx="1142761" cy="584776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secret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292" y="1302603"/>
            <a:ext cx="1142761" cy="584776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secret 400</a:t>
            </a:r>
          </a:p>
        </p:txBody>
      </p:sp>
    </p:spTree>
    <p:extLst>
      <p:ext uri="{BB962C8B-B14F-4D97-AF65-F5344CB8AC3E}">
        <p14:creationId xmlns:p14="http://schemas.microsoft.com/office/powerpoint/2010/main" val="21042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A8B9219-B89F-2847-B6DD-76150F26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2" y="3419126"/>
            <a:ext cx="4937756" cy="2829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619DEE-02FD-4A46-972A-105873F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Cluster-Based DFS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039F-31D2-E243-9F41-A7811264B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dirty="0"/>
              <a:t>Clients are connected via a network to a master metadata server and several data servers that house “chunks” (portions) of files.</a:t>
            </a:r>
          </a:p>
          <a:p>
            <a:pPr lvl="1"/>
            <a:r>
              <a:rPr lang="en-US" dirty="0"/>
              <a:t>Examples: The Google File System (GFS) and the Hadoop Distributed File System (HDFS).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F218A-0251-CF4F-8FDD-78A65FCD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10595-904C-A540-BBBB-372A3A1E4BF8}"/>
              </a:ext>
            </a:extLst>
          </p:cNvPr>
          <p:cNvSpPr txBox="1"/>
          <p:nvPr/>
        </p:nvSpPr>
        <p:spPr>
          <a:xfrm>
            <a:off x="5775425" y="573354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508196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585"/>
            <a:ext cx="8229600" cy="1330340"/>
          </a:xfrm>
        </p:spPr>
        <p:txBody>
          <a:bodyPr/>
          <a:lstStyle/>
          <a:p>
            <a:r>
              <a:rPr lang="en-US" dirty="0"/>
              <a:t>Bart can’t decrypt the 407 because he doesn’t know the shared secret 400.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23365" y="1874537"/>
            <a:ext cx="914391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749" y="2057415"/>
            <a:ext cx="1142761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8113" y="2057415"/>
            <a:ext cx="1142761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</p:spTree>
    <p:extLst>
      <p:ext uri="{BB962C8B-B14F-4D97-AF65-F5344CB8AC3E}">
        <p14:creationId xmlns:p14="http://schemas.microsoft.com/office/powerpoint/2010/main" val="754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322306"/>
          </a:xfrm>
        </p:spPr>
        <p:txBody>
          <a:bodyPr/>
          <a:lstStyle/>
          <a:p>
            <a:r>
              <a:rPr lang="en-US" dirty="0"/>
              <a:t>Public key encryption works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multiple recipients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Jill needs to send confidential data </a:t>
            </a:r>
            <a:br>
              <a:rPr lang="en-US" dirty="0"/>
            </a:br>
            <a:r>
              <a:rPr lang="en-US" dirty="0"/>
              <a:t>to both John and his </a:t>
            </a:r>
            <a:br>
              <a:rPr lang="en-US" dirty="0"/>
            </a:br>
            <a:r>
              <a:rPr lang="en-US" dirty="0"/>
              <a:t>twin brother Mark.</a:t>
            </a:r>
          </a:p>
          <a:p>
            <a:pPr lvl="4"/>
            <a:endParaRPr lang="en-US" dirty="0"/>
          </a:p>
          <a:p>
            <a:r>
              <a:rPr lang="en-US" dirty="0"/>
              <a:t>Each picks a private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5532097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5532097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054" y="3650984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2</a:t>
            </a:r>
          </a:p>
        </p:txBody>
      </p:sp>
    </p:spTree>
    <p:extLst>
      <p:ext uri="{BB962C8B-B14F-4D97-AF65-F5344CB8AC3E}">
        <p14:creationId xmlns:p14="http://schemas.microsoft.com/office/powerpoint/2010/main" val="6390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99355"/>
          </a:xfrm>
        </p:spPr>
        <p:txBody>
          <a:bodyPr/>
          <a:lstStyle/>
          <a:p>
            <a:r>
              <a:rPr lang="en-US" dirty="0"/>
              <a:t>Jill announces the </a:t>
            </a:r>
            <a:r>
              <a:rPr lang="en-US" dirty="0">
                <a:solidFill>
                  <a:srgbClr val="008000"/>
                </a:solidFill>
              </a:rPr>
              <a:t>public key 5</a:t>
            </a:r>
            <a:r>
              <a:rPr lang="en-US" dirty="0"/>
              <a:t>, and everyone generates his or her public-private key.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Jill:   10x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=50</a:t>
            </a:r>
          </a:p>
          <a:p>
            <a:pPr lvl="1"/>
            <a:r>
              <a:rPr lang="en-US" dirty="0"/>
              <a:t>John: 8x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=40</a:t>
            </a:r>
          </a:p>
          <a:p>
            <a:pPr lvl="1"/>
            <a:r>
              <a:rPr lang="en-US" dirty="0"/>
              <a:t>Mark: 2x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=10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5532097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5532097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72054" y="3650984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7537" y="4709146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Jill’s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0561" y="4709146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7756" y="2788927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Mark’s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2804" y="3850053"/>
            <a:ext cx="743513" cy="58477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</a:t>
            </a:r>
          </a:p>
          <a:p>
            <a:pPr algn="ctr"/>
            <a:r>
              <a:rPr lang="en-US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15824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896461"/>
          </a:xfrm>
        </p:spPr>
        <p:txBody>
          <a:bodyPr/>
          <a:lstStyle/>
          <a:p>
            <a:r>
              <a:rPr lang="en-US" dirty="0"/>
              <a:t>Jill will have a shared secret with each recipient.</a:t>
            </a:r>
          </a:p>
          <a:p>
            <a:pPr lvl="1"/>
            <a:r>
              <a:rPr lang="en-US" sz="2000" dirty="0"/>
              <a:t>Jill and John will share 400 between them, as before.</a:t>
            </a:r>
          </a:p>
          <a:p>
            <a:pPr lvl="1"/>
            <a:r>
              <a:rPr lang="en-US" sz="2000" dirty="0"/>
              <a:t>Jill and Mark will have a different shared secret.</a:t>
            </a:r>
          </a:p>
          <a:p>
            <a:pPr lvl="5"/>
            <a:endParaRPr lang="en-US" sz="800" dirty="0"/>
          </a:p>
          <a:p>
            <a:pPr lvl="2"/>
            <a:r>
              <a:rPr lang="en-US" sz="1600" dirty="0"/>
              <a:t>Jill: Multiply Mark’s 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her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10</a:t>
            </a:r>
            <a:r>
              <a:rPr lang="en-US" sz="1600" dirty="0"/>
              <a:t>x10=</a:t>
            </a:r>
            <a:r>
              <a:rPr lang="en-US" sz="1600" dirty="0">
                <a:solidFill>
                  <a:srgbClr val="B23C00"/>
                </a:solidFill>
              </a:rPr>
              <a:t>100</a:t>
            </a:r>
            <a:r>
              <a:rPr lang="en-US" sz="1600" dirty="0"/>
              <a:t>.</a:t>
            </a:r>
          </a:p>
          <a:p>
            <a:pPr lvl="6"/>
            <a:endParaRPr lang="en-US" sz="800" dirty="0"/>
          </a:p>
          <a:p>
            <a:pPr lvl="2"/>
            <a:r>
              <a:rPr lang="en-US" sz="1600" dirty="0"/>
              <a:t>Mark: Multiply Jill’s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his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50</a:t>
            </a:r>
            <a:r>
              <a:rPr lang="en-US" sz="1600" dirty="0"/>
              <a:t>x2=</a:t>
            </a:r>
            <a:r>
              <a:rPr lang="en-US" sz="1600" dirty="0">
                <a:solidFill>
                  <a:srgbClr val="B23C00"/>
                </a:solidFill>
              </a:rPr>
              <a:t>100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123" y="5532097"/>
            <a:ext cx="823262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859" y="5532097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72054" y="3650984"/>
            <a:ext cx="823262" cy="58477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Private </a:t>
            </a:r>
            <a:br>
              <a:rPr lang="en-US" dirty="0"/>
            </a:br>
            <a:r>
              <a:rPr lang="en-US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7537" y="4709146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Jill’s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0561" y="4709146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7756" y="2788927"/>
            <a:ext cx="1404952" cy="830997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Mark’s</a:t>
            </a:r>
          </a:p>
          <a:p>
            <a:pPr algn="ctr"/>
            <a:r>
              <a:rPr lang="en-US" dirty="0"/>
              <a:t>public-private</a:t>
            </a:r>
          </a:p>
          <a:p>
            <a:pPr algn="ctr"/>
            <a:r>
              <a:rPr lang="en-US" dirty="0"/>
              <a:t>key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2804" y="3941492"/>
            <a:ext cx="743513" cy="584776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</a:t>
            </a:r>
          </a:p>
          <a:p>
            <a:pPr algn="ctr"/>
            <a:r>
              <a:rPr lang="en-US" dirty="0"/>
              <a:t>key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761" y="4892024"/>
            <a:ext cx="1507845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86895" y="2971805"/>
            <a:ext cx="1462059" cy="584776"/>
          </a:xfrm>
          <a:prstGeom prst="rect">
            <a:avLst/>
          </a:prstGeom>
          <a:solidFill>
            <a:srgbClr val="400080"/>
          </a:solidFill>
          <a:ln>
            <a:solidFill>
              <a:srgbClr val="000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9700" y="4800585"/>
            <a:ext cx="1462059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15" y="5714975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Mark: 100</a:t>
            </a:r>
          </a:p>
        </p:txBody>
      </p:sp>
    </p:spTree>
    <p:extLst>
      <p:ext uri="{BB962C8B-B14F-4D97-AF65-F5344CB8AC3E}">
        <p14:creationId xmlns:p14="http://schemas.microsoft.com/office/powerpoint/2010/main" val="41165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1468878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34464"/>
            <a:ext cx="6034974" cy="2042161"/>
          </a:xfrm>
        </p:spPr>
        <p:txBody>
          <a:bodyPr/>
          <a:lstStyle/>
          <a:p>
            <a:r>
              <a:rPr lang="en-US" dirty="0"/>
              <a:t>Jill sends to each recipient.</a:t>
            </a:r>
          </a:p>
          <a:p>
            <a:pPr lvl="1"/>
            <a:r>
              <a:rPr lang="en-US" dirty="0"/>
              <a:t>Bart can’t decrypt the messages to recover the confidential data </a:t>
            </a:r>
            <a:r>
              <a:rPr lang="en-US" dirty="0">
                <a:solidFill>
                  <a:srgbClr val="B23C00"/>
                </a:solidFill>
              </a:rPr>
              <a:t>7</a:t>
            </a:r>
            <a:r>
              <a:rPr lang="en-US" dirty="0"/>
              <a:t> because he doesn’t know </a:t>
            </a:r>
            <a:br>
              <a:rPr lang="en-US" dirty="0"/>
            </a:br>
            <a:r>
              <a:rPr lang="en-US" dirty="0"/>
              <a:t>the shared secrets.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3349991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3441430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1761" y="3663414"/>
            <a:ext cx="1507845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6895" y="1743195"/>
            <a:ext cx="1462059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9700" y="3571975"/>
            <a:ext cx="1462059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3017537" y="3846292"/>
            <a:ext cx="292604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4572000" y="3683107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66170" y="5034999"/>
            <a:ext cx="1645903" cy="1137171"/>
            <a:chOff x="3566170" y="3246122"/>
            <a:chExt cx="1645903" cy="1137171"/>
          </a:xfrm>
        </p:grpSpPr>
        <p:pic>
          <p:nvPicPr>
            <p:cNvPr id="23" name="Picture 2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25" name="Down Arrow 24"/>
          <p:cNvSpPr/>
          <p:nvPr/>
        </p:nvSpPr>
        <p:spPr bwMode="auto">
          <a:xfrm>
            <a:off x="4297683" y="4394926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0063240">
            <a:off x="3318691" y="3220071"/>
            <a:ext cx="292395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302" y="4852121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secret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Mark: 100</a:t>
            </a:r>
          </a:p>
        </p:txBody>
      </p:sp>
      <p:sp>
        <p:nvSpPr>
          <p:cNvPr id="28" name="Folded Corner 27"/>
          <p:cNvSpPr/>
          <p:nvPr/>
        </p:nvSpPr>
        <p:spPr bwMode="auto">
          <a:xfrm>
            <a:off x="4846317" y="2749024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6289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in the real world, we </a:t>
            </a:r>
            <a:r>
              <a:rPr lang="en-US" u="sng" dirty="0"/>
              <a:t>can’t</a:t>
            </a:r>
            <a:r>
              <a:rPr lang="en-US" dirty="0"/>
              <a:t> use simple operations like multiplication and addition to generate keys and to encrypt data.</a:t>
            </a:r>
          </a:p>
          <a:p>
            <a:pPr lvl="1"/>
            <a:r>
              <a:rPr lang="en-US" dirty="0"/>
              <a:t>Multiplication and addition are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one-way operations.</a:t>
            </a:r>
          </a:p>
          <a:p>
            <a:pPr lvl="5"/>
            <a:endParaRPr lang="en-US" dirty="0"/>
          </a:p>
          <a:p>
            <a:r>
              <a:rPr lang="en-US" dirty="0"/>
              <a:t>Real-world encryption uses very large </a:t>
            </a:r>
            <a:br>
              <a:rPr lang="en-US" dirty="0"/>
            </a:br>
            <a:r>
              <a:rPr lang="en-US" u="sng" dirty="0"/>
              <a:t>prime numbers</a:t>
            </a:r>
            <a:r>
              <a:rPr lang="en-US" dirty="0"/>
              <a:t> and </a:t>
            </a:r>
            <a:r>
              <a:rPr lang="en-US" u="sng" dirty="0"/>
              <a:t>modulo arithmetic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even today’s most powerful supercomputer </a:t>
            </a:r>
            <a:br>
              <a:rPr lang="en-US" dirty="0"/>
            </a:br>
            <a:r>
              <a:rPr lang="en-US" dirty="0"/>
              <a:t>can undo such operations.</a:t>
            </a:r>
          </a:p>
          <a:p>
            <a:pPr lvl="1"/>
            <a:r>
              <a:rPr lang="en-US" dirty="0"/>
              <a:t>Worry: Can quantum computers in the future?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Cryptography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dirty="0"/>
              <a:t>Public key cryptography is a key exchange protocol first published by Whitfield </a:t>
            </a:r>
            <a:r>
              <a:rPr lang="en-US" dirty="0" err="1"/>
              <a:t>Diffie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Martin Hellman in 1976.</a:t>
            </a:r>
          </a:p>
          <a:p>
            <a:pPr lvl="1"/>
            <a:r>
              <a:rPr lang="en-US" dirty="0"/>
              <a:t>It was actually invented earlier in 1970 by the </a:t>
            </a:r>
            <a:br>
              <a:rPr lang="en-US" dirty="0"/>
            </a:br>
            <a:r>
              <a:rPr lang="en-US" dirty="0"/>
              <a:t>British government, but it was classified.</a:t>
            </a:r>
          </a:p>
          <a:p>
            <a:pPr lvl="5"/>
            <a:endParaRPr lang="en-US" dirty="0"/>
          </a:p>
          <a:p>
            <a:r>
              <a:rPr lang="en-US" dirty="0"/>
              <a:t>Whenever you visit a secure website, you are using the </a:t>
            </a:r>
            <a:r>
              <a:rPr lang="en-US" dirty="0" err="1">
                <a:solidFill>
                  <a:srgbClr val="B23C00"/>
                </a:solidFill>
              </a:rPr>
              <a:t>Diffie</a:t>
            </a:r>
            <a:r>
              <a:rPr lang="en-US" dirty="0">
                <a:solidFill>
                  <a:srgbClr val="B23C00"/>
                </a:solidFill>
              </a:rPr>
              <a:t>-Hellman </a:t>
            </a:r>
            <a:r>
              <a:rPr lang="en-US" dirty="0"/>
              <a:t>protocol or a variant.</a:t>
            </a:r>
          </a:p>
          <a:p>
            <a:pPr lvl="1"/>
            <a:r>
              <a:rPr lang="en-US" dirty="0"/>
              <a:t>A secure website has a URL that </a:t>
            </a:r>
            <a:br>
              <a:rPr lang="en-US" dirty="0"/>
            </a:br>
            <a:r>
              <a:rPr lang="en-US" dirty="0"/>
              <a:t>starts with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https:</a:t>
            </a:r>
            <a:r>
              <a:rPr lang="en-US" dirty="0"/>
              <a:t> instead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2BF5-3AB7-3647-9FDB-39924028C64B}" type="slidenum">
              <a:rPr lang="en-US"/>
              <a:pPr/>
              <a:t>77</a:t>
            </a:fld>
            <a:endParaRPr lang="en-US"/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Security as a Career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Cybersecurity</a:t>
            </a:r>
            <a:r>
              <a:rPr lang="en-US" dirty="0"/>
              <a:t> is a </a:t>
            </a:r>
            <a:r>
              <a:rPr lang="en-US" u="sng" dirty="0"/>
              <a:t>hot</a:t>
            </a:r>
            <a:r>
              <a:rPr lang="en-US" dirty="0"/>
              <a:t> field.</a:t>
            </a:r>
          </a:p>
          <a:p>
            <a:pPr lvl="1"/>
            <a:r>
              <a:rPr lang="en-US" dirty="0"/>
              <a:t>Computers are used everywhere.</a:t>
            </a:r>
          </a:p>
          <a:p>
            <a:pPr lvl="1"/>
            <a:r>
              <a:rPr lang="en-US" dirty="0"/>
              <a:t>Big data.</a:t>
            </a:r>
          </a:p>
          <a:p>
            <a:pPr lvl="1"/>
            <a:r>
              <a:rPr lang="en-US" dirty="0"/>
              <a:t>Privacy issues.</a:t>
            </a:r>
          </a:p>
          <a:p>
            <a:pPr lvl="4"/>
            <a:endParaRPr lang="en-US" dirty="0"/>
          </a:p>
          <a:p>
            <a:r>
              <a:rPr lang="en-US" dirty="0"/>
              <a:t>Operate in a dark, shadowy world.</a:t>
            </a:r>
          </a:p>
          <a:p>
            <a:pPr lvl="1"/>
            <a:r>
              <a:rPr lang="en-US" dirty="0"/>
              <a:t>SRI anecdote.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D061-645A-0F4F-9855-702D7CF7A665}" type="slidenum">
              <a:rPr lang="en-US"/>
              <a:pPr/>
              <a:t>8</a:t>
            </a:fld>
            <a:endParaRPr lang="en-US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and Transparency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Naming</a:t>
            </a:r>
            <a:endParaRPr lang="en-US" sz="28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Mapping between logical and physical objects.</a:t>
            </a:r>
          </a:p>
          <a:p>
            <a:pPr lvl="4"/>
            <a:endParaRPr lang="en-US" sz="1200" dirty="0"/>
          </a:p>
          <a:p>
            <a:r>
              <a:rPr lang="en-US" dirty="0"/>
              <a:t>Multilevel mapping</a:t>
            </a:r>
          </a:p>
          <a:p>
            <a:pPr lvl="1"/>
            <a:r>
              <a:rPr lang="en-US" sz="2400" dirty="0"/>
              <a:t>textual name </a:t>
            </a:r>
            <a:r>
              <a:rPr lang="en-US" dirty="0">
                <a:sym typeface="Wingdings" pitchFamily="2" charset="2"/>
              </a:rPr>
              <a:t> numerical identifier  disk blocks</a:t>
            </a:r>
            <a:endParaRPr lang="en-US" sz="2400" dirty="0"/>
          </a:p>
          <a:p>
            <a:pPr lvl="1"/>
            <a:r>
              <a:rPr lang="en-US" sz="2400" dirty="0"/>
              <a:t>Abstraction of a file that hides the details of </a:t>
            </a:r>
            <a:br>
              <a:rPr lang="en-US" sz="2400" dirty="0"/>
            </a:br>
            <a:r>
              <a:rPr lang="en-US" u="sng" dirty="0"/>
              <a:t>how and where</a:t>
            </a:r>
            <a:r>
              <a:rPr lang="en-US" sz="2400" dirty="0"/>
              <a:t> on the disk the file is actually stored.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272-38E3-FA41-848A-788F73550694}" type="slidenum">
              <a:rPr lang="en-US"/>
              <a:pPr/>
              <a:t>9</a:t>
            </a:fld>
            <a:endParaRPr lang="en-US"/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Transparency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transparent DFS </a:t>
            </a:r>
            <a:r>
              <a:rPr lang="en-US" u="sng" dirty="0"/>
              <a:t>hides the location </a:t>
            </a:r>
            <a:br>
              <a:rPr lang="en-US" sz="2800" dirty="0"/>
            </a:br>
            <a:r>
              <a:rPr lang="en-US" sz="2800" dirty="0"/>
              <a:t>in the network where the file is stored.</a:t>
            </a:r>
          </a:p>
          <a:p>
            <a:pPr lvl="4"/>
            <a:endParaRPr lang="en-US" dirty="0"/>
          </a:p>
          <a:p>
            <a:r>
              <a:rPr lang="en-US" sz="2800" dirty="0"/>
              <a:t>For a file being replicated in several sites, </a:t>
            </a:r>
            <a:br>
              <a:rPr lang="en-US" sz="2800" dirty="0"/>
            </a:br>
            <a:r>
              <a:rPr lang="en-US" sz="2800" dirty="0"/>
              <a:t>the mapping returns a set of the locations </a:t>
            </a:r>
            <a:br>
              <a:rPr lang="en-US" sz="2800" dirty="0"/>
            </a:br>
            <a:r>
              <a:rPr lang="en-US" sz="2800" dirty="0"/>
              <a:t>of the file</a:t>
            </a:r>
            <a:r>
              <a:rPr lang="en-US" dirty="0">
                <a:latin typeface="Arial"/>
              </a:rPr>
              <a:t>’</a:t>
            </a:r>
            <a:r>
              <a:rPr lang="en-US" sz="2800" dirty="0"/>
              <a:t>s replicas.</a:t>
            </a:r>
          </a:p>
          <a:p>
            <a:pPr lvl="4"/>
            <a:endParaRPr lang="en-US" dirty="0"/>
          </a:p>
          <a:p>
            <a:r>
              <a:rPr lang="en-US" dirty="0"/>
              <a:t>Both the existence of multiple copies and </a:t>
            </a:r>
            <a:br>
              <a:rPr lang="en-US" dirty="0"/>
            </a:br>
            <a:r>
              <a:rPr lang="en-US" dirty="0"/>
              <a:t>their location are hidden from a client.	</a:t>
            </a:r>
          </a:p>
        </p:txBody>
      </p:sp>
    </p:spTree>
    <p:extLst>
      <p:ext uri="{BB962C8B-B14F-4D97-AF65-F5344CB8AC3E}">
        <p14:creationId xmlns:p14="http://schemas.microsoft.com/office/powerpoint/2010/main" val="4483010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64508</TotalTime>
  <Words>4153</Words>
  <Application>Microsoft Macintosh PowerPoint</Application>
  <PresentationFormat>On-screen Show (4:3)</PresentationFormat>
  <Paragraphs>755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Courier New</vt:lpstr>
      <vt:lpstr>Times New Roman</vt:lpstr>
      <vt:lpstr>Wingdings</vt:lpstr>
      <vt:lpstr>Quadrant</vt:lpstr>
      <vt:lpstr>CMPE 142 Operating Systems May 7 Class Meeting</vt:lpstr>
      <vt:lpstr>Distributed File System (DFS)</vt:lpstr>
      <vt:lpstr>DFS Structure</vt:lpstr>
      <vt:lpstr>DFS Structure, cont’d</vt:lpstr>
      <vt:lpstr>Client-Server DFS Model</vt:lpstr>
      <vt:lpstr>Reminder: NFS Mounting</vt:lpstr>
      <vt:lpstr>Cluster-Based DFS Model</vt:lpstr>
      <vt:lpstr>Naming and Transparency</vt:lpstr>
      <vt:lpstr>Naming and Transparency, cont’d</vt:lpstr>
      <vt:lpstr>Naming and Transparency, cont’d</vt:lpstr>
      <vt:lpstr>Naming and Transparency, cont’d</vt:lpstr>
      <vt:lpstr>Three Naming Schemes</vt:lpstr>
      <vt:lpstr>Remote File Access</vt:lpstr>
      <vt:lpstr>Remote File Access, cont’d</vt:lpstr>
      <vt:lpstr>Cache Update Policy: Write-Through</vt:lpstr>
      <vt:lpstr>Cache Update Policy: Delayed Write</vt:lpstr>
      <vt:lpstr>Cache Update Policy: Delayed Write, cont’d</vt:lpstr>
      <vt:lpstr>Caching Consistency</vt:lpstr>
      <vt:lpstr>Caching Consistency, cont’d</vt:lpstr>
      <vt:lpstr>Protection</vt:lpstr>
      <vt:lpstr>Principle of Least Authority (POLA) </vt:lpstr>
      <vt:lpstr>Protection Granularity</vt:lpstr>
      <vt:lpstr>Protection Domains</vt:lpstr>
      <vt:lpstr>UNIX Domains</vt:lpstr>
      <vt:lpstr>UNIX Domains, cont’d</vt:lpstr>
      <vt:lpstr>UNIX Domain Switching</vt:lpstr>
      <vt:lpstr>UNIX Domain Switching, cont’d</vt:lpstr>
      <vt:lpstr>The Access Matrix</vt:lpstr>
      <vt:lpstr>The Access Matrix, cont’d</vt:lpstr>
      <vt:lpstr>The Access Matrix, cont’d</vt:lpstr>
      <vt:lpstr>Role-Based Access Control (RBAC)</vt:lpstr>
      <vt:lpstr>Program-Level Protection</vt:lpstr>
      <vt:lpstr>Break</vt:lpstr>
      <vt:lpstr>Security</vt:lpstr>
      <vt:lpstr>Security Violations</vt:lpstr>
      <vt:lpstr>Security Violations, cont’d</vt:lpstr>
      <vt:lpstr>Security Violation Methods</vt:lpstr>
      <vt:lpstr>Security Violation Methods</vt:lpstr>
      <vt:lpstr>The Bad Guys</vt:lpstr>
      <vt:lpstr>Layers of Security</vt:lpstr>
      <vt:lpstr>Layers of Security, cont’d</vt:lpstr>
      <vt:lpstr>Man (or Woman) in the Middle Attack</vt:lpstr>
      <vt:lpstr>Trojan Horse Attack</vt:lpstr>
      <vt:lpstr>Trojan Horse Attack, cont’d</vt:lpstr>
      <vt:lpstr>Trap Door Attack</vt:lpstr>
      <vt:lpstr>Logic Bomb</vt:lpstr>
      <vt:lpstr>Stack and Buffer Overflow</vt:lpstr>
      <vt:lpstr>Viruses</vt:lpstr>
      <vt:lpstr>Categories of Viruses</vt:lpstr>
      <vt:lpstr>Categories of Viruses, cont’d</vt:lpstr>
      <vt:lpstr>Ransomware</vt:lpstr>
      <vt:lpstr>Keystroke Logger Virus</vt:lpstr>
      <vt:lpstr>Port Scanning</vt:lpstr>
      <vt:lpstr>Denial of Service</vt:lpstr>
      <vt:lpstr>Design Principles for Security</vt:lpstr>
      <vt:lpstr>User Authentication: Passwords</vt:lpstr>
      <vt:lpstr>Security Firewalls</vt:lpstr>
      <vt:lpstr>Nontechnical Security Lecture</vt:lpstr>
      <vt:lpstr>Security, cont’d</vt:lpstr>
      <vt:lpstr>The Shared Secret</vt:lpstr>
      <vt:lpstr>The Shared Secret, cont’d</vt:lpstr>
      <vt:lpstr>The Shared Secret,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Cryptography in the Real World</vt:lpstr>
      <vt:lpstr>When is Cryptography Used?</vt:lpstr>
      <vt:lpstr>Computer Security as a Career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803</cp:revision>
  <dcterms:created xsi:type="dcterms:W3CDTF">2008-01-12T03:52:55Z</dcterms:created>
  <dcterms:modified xsi:type="dcterms:W3CDTF">2021-05-07T08:34:34Z</dcterms:modified>
</cp:coreProperties>
</file>