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3" r:id="rId3"/>
    <p:sldId id="309" r:id="rId4"/>
    <p:sldId id="371" r:id="rId5"/>
    <p:sldId id="372" r:id="rId6"/>
    <p:sldId id="373" r:id="rId7"/>
    <p:sldId id="374" r:id="rId8"/>
    <p:sldId id="375" r:id="rId9"/>
    <p:sldId id="377" r:id="rId10"/>
    <p:sldId id="376" r:id="rId11"/>
    <p:sldId id="388" r:id="rId12"/>
    <p:sldId id="486" r:id="rId13"/>
    <p:sldId id="487" r:id="rId14"/>
    <p:sldId id="48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9" r:id="rId24"/>
    <p:sldId id="370" r:id="rId25"/>
    <p:sldId id="482" r:id="rId26"/>
    <p:sldId id="483" r:id="rId27"/>
    <p:sldId id="48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DEF0F2"/>
    <a:srgbClr val="B23C00"/>
    <a:srgbClr val="8F0000"/>
    <a:srgbClr val="008000"/>
    <a:srgbClr val="464646"/>
    <a:srgbClr val="F2E5D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97" autoAdjust="0"/>
    <p:restoredTop sz="86386" autoAdjust="0"/>
  </p:normalViewPr>
  <p:slideViewPr>
    <p:cSldViewPr>
      <p:cViewPr varScale="1">
        <p:scale>
          <a:sx n="175" d="100"/>
          <a:sy n="175" d="100"/>
        </p:scale>
        <p:origin x="8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3928" y="1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November 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151: Object-Oriented Design © 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April 20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  <p:pic>
        <p:nvPicPr>
          <p:cNvPr id="17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135: Object-Oriented Analysis </a:t>
            </a:r>
            <a:br>
              <a:rPr lang="en-US" altLang="x-none" sz="3200" dirty="0"/>
            </a:br>
            <a:r>
              <a:rPr lang="en-US" altLang="x-none" sz="3200" dirty="0"/>
              <a:t>and Design</a:t>
            </a:r>
            <a:br>
              <a:rPr lang="en-US" sz="3600" dirty="0"/>
            </a:br>
            <a:r>
              <a:rPr lang="en-US" sz="2400" dirty="0"/>
              <a:t>April 20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67C1-E8E4-B143-9AA9-CED525AD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F152-10CE-2443-B6D2-71639BFD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The iterator client does not know </a:t>
            </a:r>
            <a:r>
              <a:rPr lang="en-US" u="sng" dirty="0"/>
              <a:t>how</a:t>
            </a:r>
            <a:r>
              <a:rPr lang="en-US" dirty="0"/>
              <a:t> the container was implemented.</a:t>
            </a:r>
          </a:p>
          <a:p>
            <a:pPr lvl="1"/>
            <a:r>
              <a:rPr lang="en-US" dirty="0"/>
              <a:t>The client only cares about accessing the container’s elements sequentially.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21F7E-0376-8F4C-9B12-83F5F331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537BA-7D75-404A-B39D-E594E62966EC}"/>
              </a:ext>
            </a:extLst>
          </p:cNvPr>
          <p:cNvSpPr txBox="1"/>
          <p:nvPr/>
        </p:nvSpPr>
        <p:spPr>
          <a:xfrm>
            <a:off x="2504767" y="3246122"/>
            <a:ext cx="4134465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&amp;it)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it.first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(!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it.is_done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(5)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it.next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0905C-03B9-6847-9DEF-56A3B6BB16E6}"/>
              </a:ext>
            </a:extLst>
          </p:cNvPr>
          <p:cNvSpPr txBox="1"/>
          <p:nvPr/>
        </p:nvSpPr>
        <p:spPr>
          <a:xfrm>
            <a:off x="4937756" y="5631390"/>
            <a:ext cx="15900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TestIterator.cpp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B4D18-A672-C147-92D6-C4C5E83D1C92}"/>
              </a:ext>
            </a:extLst>
          </p:cNvPr>
          <p:cNvSpPr txBox="1"/>
          <p:nvPr/>
        </p:nvSpPr>
        <p:spPr>
          <a:xfrm>
            <a:off x="2919978" y="6090021"/>
            <a:ext cx="5245347" cy="58477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 elements:    10   20   30   40   50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Vector elements:  100  200  300</a:t>
            </a:r>
          </a:p>
        </p:txBody>
      </p:sp>
    </p:spTree>
    <p:extLst>
      <p:ext uri="{BB962C8B-B14F-4D97-AF65-F5344CB8AC3E}">
        <p14:creationId xmlns:p14="http://schemas.microsoft.com/office/powerpoint/2010/main" val="261445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7E4F-9512-1843-8BE6-167113CF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C894C-1DA1-094B-AA52-04F34F22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A8CF9-BF28-9B46-B7C7-1EED1C79F85B}"/>
              </a:ext>
            </a:extLst>
          </p:cNvPr>
          <p:cNvSpPr txBox="1"/>
          <p:nvPr/>
        </p:nvSpPr>
        <p:spPr>
          <a:xfrm>
            <a:off x="6217902" y="6123671"/>
            <a:ext cx="280717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Design Patterns:</a:t>
            </a:r>
            <a:br>
              <a:rPr lang="en-US" sz="9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Elements of Reusable Object-Oriented Software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Erich Gamma, et al.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Addison-Wesley, 1995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60A1-9790-E346-8B0A-8491680B12A9}"/>
              </a:ext>
            </a:extLst>
          </p:cNvPr>
          <p:cNvGrpSpPr/>
          <p:nvPr/>
        </p:nvGrpSpPr>
        <p:grpSpPr>
          <a:xfrm>
            <a:off x="885598" y="1234464"/>
            <a:ext cx="7406565" cy="4836487"/>
            <a:chOff x="885598" y="1234464"/>
            <a:chExt cx="7406565" cy="48364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C26A90-1F34-304B-88E8-6D38C9CAD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598" y="1234464"/>
              <a:ext cx="7406565" cy="48364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3EF1D7-D5C2-7D4B-8818-4EE7BBD77566}"/>
                </a:ext>
              </a:extLst>
            </p:cNvPr>
            <p:cNvSpPr txBox="1"/>
            <p:nvPr/>
          </p:nvSpPr>
          <p:spPr>
            <a:xfrm>
              <a:off x="5485076" y="2700936"/>
              <a:ext cx="8242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i="1" dirty="0"/>
                <a:t>first()</a:t>
              </a:r>
            </a:p>
            <a:p>
              <a:r>
                <a:rPr lang="en-US" sz="800" i="1" dirty="0"/>
                <a:t>next()</a:t>
              </a:r>
            </a:p>
            <a:p>
              <a:r>
                <a:rPr lang="en-US" sz="800" i="1" dirty="0" err="1"/>
                <a:t>current_item</a:t>
              </a:r>
              <a:r>
                <a:rPr lang="en-US" sz="800" i="1" dirty="0"/>
                <a:t>()</a:t>
              </a:r>
            </a:p>
            <a:p>
              <a:r>
                <a:rPr lang="en-US" sz="800" i="1" dirty="0" err="1"/>
                <a:t>is_done</a:t>
              </a:r>
              <a:r>
                <a:rPr lang="en-US" sz="800" i="1" dirty="0"/>
                <a:t>()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AF8A96-0BF0-2D44-9B15-99520EFE2234}"/>
                </a:ext>
              </a:extLst>
            </p:cNvPr>
            <p:cNvSpPr txBox="1"/>
            <p:nvPr/>
          </p:nvSpPr>
          <p:spPr>
            <a:xfrm>
              <a:off x="5485075" y="4069073"/>
              <a:ext cx="8242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first()</a:t>
              </a:r>
            </a:p>
            <a:p>
              <a:r>
                <a:rPr lang="en-US" sz="800" dirty="0"/>
                <a:t>next()</a:t>
              </a:r>
            </a:p>
            <a:p>
              <a:r>
                <a:rPr lang="en-US" sz="800" dirty="0" err="1"/>
                <a:t>current_item</a:t>
              </a:r>
              <a:r>
                <a:rPr lang="en-US" sz="800" dirty="0"/>
                <a:t>()</a:t>
              </a:r>
            </a:p>
            <a:p>
              <a:r>
                <a:rPr lang="en-US" sz="800" dirty="0" err="1"/>
                <a:t>is_done</a:t>
              </a:r>
              <a:r>
                <a:rPr lang="en-US" sz="800" dirty="0"/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1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DE30-59CA-0542-81FA-F6DA9679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E8D2-EEC6-514C-B7E4-91244957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STL iterators </a:t>
            </a:r>
            <a:r>
              <a:rPr lang="en-US" u="sng" dirty="0"/>
              <a:t>don’t</a:t>
            </a:r>
            <a:r>
              <a:rPr lang="en-US" dirty="0"/>
              <a:t> follow the Iterator Design Pattern.</a:t>
            </a:r>
          </a:p>
          <a:p>
            <a:pPr lvl="1"/>
            <a:r>
              <a:rPr lang="en-US" dirty="0"/>
              <a:t>There is no iterator superclass.</a:t>
            </a:r>
          </a:p>
          <a:p>
            <a:pPr lvl="1"/>
            <a:r>
              <a:rPr lang="en-US" dirty="0"/>
              <a:t>Each container type has its own iterator type.</a:t>
            </a:r>
          </a:p>
          <a:p>
            <a:pPr lvl="1"/>
            <a:r>
              <a:rPr lang="en-US" dirty="0"/>
              <a:t>An iterator behaves like a pointer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ADE65-27C4-FE40-8F86-68480DB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5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F270-DA79-EF41-B3D1-D533A3D8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Iterators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4B1F7-BD62-E841-83F1-3F782798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6087A-ACBD-A140-81AB-E3D55FD19840}"/>
              </a:ext>
            </a:extLst>
          </p:cNvPr>
          <p:cNvSpPr txBox="1"/>
          <p:nvPr/>
        </p:nvSpPr>
        <p:spPr>
          <a:xfrm>
            <a:off x="1949326" y="1231642"/>
            <a:ext cx="5245347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list&lt;int&gt;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{10, 20, 30, 40, 50};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vector&lt;int&gt; v = {100, 200, 300};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list&lt;int&gt;::iterator lit;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vector&lt;int&gt;::iterator vit;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"List elements: 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lst.begin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print(lit,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lst.end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"Vector elements:";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vit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print(vit,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C7533-920D-7241-9490-3A90A2E316AA}"/>
              </a:ext>
            </a:extLst>
          </p:cNvPr>
          <p:cNvSpPr txBox="1"/>
          <p:nvPr/>
        </p:nvSpPr>
        <p:spPr>
          <a:xfrm>
            <a:off x="5521545" y="1325903"/>
            <a:ext cx="197650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TestIteratorSTL.cpp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2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40FB-E046-7D4E-BF42-B4BDDB92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Iterators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EF5F5-980A-454D-8AC4-7AD51D5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49C73-9279-6A4B-B56E-E7119FA113BF}"/>
              </a:ext>
            </a:extLst>
          </p:cNvPr>
          <p:cNvSpPr txBox="1"/>
          <p:nvPr/>
        </p:nvSpPr>
        <p:spPr>
          <a:xfrm>
            <a:off x="159574" y="1417342"/>
            <a:ext cx="8824852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list&lt;int&gt;::iterator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&amp;it, const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list&lt;int&gt;::iterator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(it != end)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(5) &lt;&lt; *it;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it++;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vector&lt;int&gt;::iterator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&amp;it, const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vector&lt;int&gt;::iterator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(it != end)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(5) &lt;&lt; *it;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it++;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F61BF-5B04-6B46-8280-819BFC98C279}"/>
              </a:ext>
            </a:extLst>
          </p:cNvPr>
          <p:cNvSpPr txBox="1"/>
          <p:nvPr/>
        </p:nvSpPr>
        <p:spPr>
          <a:xfrm>
            <a:off x="6857975" y="5526159"/>
            <a:ext cx="197650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TestIteratorSTL.cpp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39" y="1295400"/>
            <a:ext cx="4023361" cy="4835525"/>
          </a:xfrm>
        </p:spPr>
        <p:txBody>
          <a:bodyPr/>
          <a:lstStyle/>
          <a:p>
            <a:r>
              <a:rPr lang="en-US" sz="2400" dirty="0"/>
              <a:t>Strategy</a:t>
            </a:r>
          </a:p>
          <a:p>
            <a:r>
              <a:rPr lang="en-US" sz="2400" dirty="0"/>
              <a:t>Observer</a:t>
            </a:r>
          </a:p>
          <a:p>
            <a:r>
              <a:rPr lang="en-US" sz="2400" dirty="0"/>
              <a:t>Decorator</a:t>
            </a:r>
          </a:p>
          <a:p>
            <a:r>
              <a:rPr lang="en-US" sz="2400" dirty="0"/>
              <a:t>Factory Method</a:t>
            </a:r>
          </a:p>
          <a:p>
            <a:r>
              <a:rPr lang="en-US" sz="2400" dirty="0"/>
              <a:t>Adapter</a:t>
            </a:r>
          </a:p>
          <a:p>
            <a:r>
              <a:rPr lang="en-US" sz="2400" dirty="0"/>
              <a:t>Façade</a:t>
            </a:r>
          </a:p>
          <a:p>
            <a:r>
              <a:rPr lang="en-US" sz="2400" dirty="0"/>
              <a:t>State</a:t>
            </a:r>
          </a:p>
          <a:p>
            <a:r>
              <a:rPr lang="en-US" sz="2400" dirty="0"/>
              <a:t>Iterator</a:t>
            </a:r>
          </a:p>
          <a:p>
            <a:r>
              <a:rPr lang="en-US" sz="2400" dirty="0">
                <a:solidFill>
                  <a:srgbClr val="B23C00"/>
                </a:solidFill>
              </a:rPr>
              <a:t>Composite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6561C-34B5-5748-92D7-A6686851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325903"/>
            <a:ext cx="3757667" cy="47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0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2848-38D8-9849-887B-557E8426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0E74-2AF5-4F4C-9317-91AC082D7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You’ve composed objects into a </a:t>
            </a:r>
            <a:r>
              <a:rPr lang="en-US" u="sng" dirty="0"/>
              <a:t>tree structure </a:t>
            </a:r>
            <a:r>
              <a:rPr lang="en-US" dirty="0"/>
              <a:t>to represent a </a:t>
            </a:r>
            <a:r>
              <a:rPr lang="en-US" u="sng" dirty="0"/>
              <a:t>part-whole hierarchy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A university has schools, each school </a:t>
            </a:r>
            <a:br>
              <a:rPr lang="en-US" dirty="0"/>
            </a:br>
            <a:r>
              <a:rPr lang="en-US" dirty="0"/>
              <a:t>has departments, each department has courses, each course has teams of students, etc.</a:t>
            </a:r>
          </a:p>
          <a:p>
            <a:pPr lvl="5"/>
            <a:endParaRPr lang="en-US" dirty="0"/>
          </a:p>
          <a:p>
            <a:r>
              <a:rPr lang="en-US" dirty="0"/>
              <a:t>You want to treat an individual object and compositions of objects </a:t>
            </a:r>
            <a:r>
              <a:rPr lang="en-US" u="sng" dirty="0"/>
              <a:t>uniformly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You want to treat a single student object the same way as you treat a team object.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97178-E06A-8E43-B10C-335F8BA5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BA99-D8F5-FD43-B197-02D86436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F9B4-64A8-8044-A9EF-3CF4F171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5669263" cy="4835525"/>
          </a:xfrm>
        </p:spPr>
        <p:txBody>
          <a:bodyPr/>
          <a:lstStyle/>
          <a:p>
            <a:r>
              <a:rPr lang="en-US" dirty="0"/>
              <a:t>You want to access (e.g., print) the </a:t>
            </a:r>
            <a:r>
              <a:rPr lang="en-US" dirty="0">
                <a:solidFill>
                  <a:srgbClr val="B23C00"/>
                </a:solidFill>
              </a:rPr>
              <a:t>entire tree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a subtree</a:t>
            </a:r>
            <a:r>
              <a:rPr lang="en-US" dirty="0"/>
              <a:t>, or an individual </a:t>
            </a:r>
            <a:r>
              <a:rPr lang="en-US" dirty="0">
                <a:solidFill>
                  <a:srgbClr val="7030A0"/>
                </a:solidFill>
              </a:rPr>
              <a:t>leaf element </a:t>
            </a:r>
            <a:r>
              <a:rPr lang="en-US" dirty="0"/>
              <a:t>similarly.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01C2C-A24A-F040-BB4D-19C7A530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F274F-4A8A-9C44-8965-21EAB2686E5C}"/>
              </a:ext>
            </a:extLst>
          </p:cNvPr>
          <p:cNvSpPr txBox="1"/>
          <p:nvPr/>
        </p:nvSpPr>
        <p:spPr>
          <a:xfrm>
            <a:off x="6400780" y="1295400"/>
            <a:ext cx="215956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ENTIRE TREE: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physics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classic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quantum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Tom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Jane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biology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Dick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chemistry</a:t>
            </a:r>
            <a:b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 GROUP: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quantum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Tom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Jane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 PERSON: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Jane</a:t>
            </a:r>
          </a:p>
        </p:txBody>
      </p:sp>
    </p:spTree>
    <p:extLst>
      <p:ext uri="{BB962C8B-B14F-4D97-AF65-F5344CB8AC3E}">
        <p14:creationId xmlns:p14="http://schemas.microsoft.com/office/powerpoint/2010/main" val="170157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5427-D7B5-E749-9DD5-4D7B4623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Tree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6795-97D8-FA41-9315-05120F5B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28" y="1295400"/>
            <a:ext cx="3291849" cy="4511014"/>
          </a:xfrm>
        </p:spPr>
        <p:txBody>
          <a:bodyPr/>
          <a:lstStyle/>
          <a:p>
            <a:r>
              <a:rPr lang="en-US" dirty="0"/>
              <a:t>To be treated similarly, a leaf element and </a:t>
            </a:r>
            <a:br>
              <a:rPr lang="en-US" dirty="0"/>
            </a:br>
            <a:r>
              <a:rPr lang="en-US" dirty="0"/>
              <a:t>any composition of elements </a:t>
            </a:r>
            <a:br>
              <a:rPr lang="en-US" dirty="0"/>
            </a:br>
            <a:r>
              <a:rPr lang="en-US" dirty="0"/>
              <a:t>(a subtree) must implement the </a:t>
            </a:r>
            <a:r>
              <a:rPr lang="en-US" u="sng" dirty="0"/>
              <a:t>same interface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AD2FE-DA48-DE4D-8169-41BDA9CA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38E65-1076-DF46-BBD7-4585C9054436}"/>
              </a:ext>
            </a:extLst>
          </p:cNvPr>
          <p:cNvSpPr txBox="1"/>
          <p:nvPr/>
        </p:nvSpPr>
        <p:spPr>
          <a:xfrm>
            <a:off x="3474732" y="1411860"/>
            <a:ext cx="5492209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Component(string name) : name(name) {}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~Component() {}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level = 0)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void add(Component *comp) = 0;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indent(int level)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while (level-- &gt; 0)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    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protected: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name;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66180-BB6B-1642-AAE5-4A899D8CDCD5}"/>
              </a:ext>
            </a:extLst>
          </p:cNvPr>
          <p:cNvSpPr txBox="1"/>
          <p:nvPr/>
        </p:nvSpPr>
        <p:spPr>
          <a:xfrm>
            <a:off x="7430234" y="5240353"/>
            <a:ext cx="141577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Component.h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5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8018-3B4C-E548-AAA4-69F775CB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Leaf Component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94F04-A793-AB46-B7C0-3C81A126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01FB3-9E14-E04A-943C-0120DA332772}"/>
              </a:ext>
            </a:extLst>
          </p:cNvPr>
          <p:cNvSpPr txBox="1"/>
          <p:nvPr/>
        </p:nvSpPr>
        <p:spPr>
          <a:xfrm>
            <a:off x="1764180" y="1600220"/>
            <a:ext cx="561564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Person(string name) : Component(name) {}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level)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indent(level);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name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add(Component *child) {}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51B7E-D753-DA4C-9EFB-F0DDFC55D8F8}"/>
              </a:ext>
            </a:extLst>
          </p:cNvPr>
          <p:cNvSpPr txBox="1"/>
          <p:nvPr/>
        </p:nvSpPr>
        <p:spPr>
          <a:xfrm>
            <a:off x="6583658" y="1430943"/>
            <a:ext cx="100540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Person.h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39" y="1295400"/>
            <a:ext cx="4023361" cy="4835525"/>
          </a:xfrm>
        </p:spPr>
        <p:txBody>
          <a:bodyPr/>
          <a:lstStyle/>
          <a:p>
            <a:r>
              <a:rPr lang="en-US" sz="2400" dirty="0"/>
              <a:t>Strategy</a:t>
            </a:r>
          </a:p>
          <a:p>
            <a:r>
              <a:rPr lang="en-US" sz="2400" dirty="0"/>
              <a:t>Observer</a:t>
            </a:r>
          </a:p>
          <a:p>
            <a:r>
              <a:rPr lang="en-US" sz="2400" dirty="0"/>
              <a:t>Decorator</a:t>
            </a:r>
          </a:p>
          <a:p>
            <a:r>
              <a:rPr lang="en-US" sz="2400" dirty="0"/>
              <a:t>Factory Method</a:t>
            </a:r>
          </a:p>
          <a:p>
            <a:r>
              <a:rPr lang="en-US" sz="2400" dirty="0"/>
              <a:t>Adapter</a:t>
            </a:r>
          </a:p>
          <a:p>
            <a:r>
              <a:rPr lang="en-US" sz="2400" dirty="0"/>
              <a:t>Façade</a:t>
            </a:r>
          </a:p>
          <a:p>
            <a:r>
              <a:rPr lang="en-US" sz="2400" dirty="0"/>
              <a:t>State</a:t>
            </a:r>
          </a:p>
          <a:p>
            <a:r>
              <a:rPr lang="en-US" sz="2400" dirty="0">
                <a:solidFill>
                  <a:srgbClr val="B23C00"/>
                </a:solidFill>
              </a:rPr>
              <a:t>Iterator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6561C-34B5-5748-92D7-A6686851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325903"/>
            <a:ext cx="3757667" cy="47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787D-BCCF-7947-8867-DD416577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Group (Subtree)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803B2-C8E6-7B42-ACEC-E2D85D7E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B4558-CE95-E344-9D36-0FBE78D661C6}"/>
              </a:ext>
            </a:extLst>
          </p:cNvPr>
          <p:cNvSpPr txBox="1"/>
          <p:nvPr/>
        </p:nvSpPr>
        <p:spPr>
          <a:xfrm>
            <a:off x="406436" y="1417342"/>
            <a:ext cx="833112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Group(string name) : Component(name) {}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level)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indent(level);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name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(Component *child : children) child-&gt;print(level + 1);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add(Component *child) {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children.push_back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(child);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vector&lt;Component *&gt; children;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C7D67-40E9-134D-A669-D2C4208F8419}"/>
              </a:ext>
            </a:extLst>
          </p:cNvPr>
          <p:cNvSpPr txBox="1"/>
          <p:nvPr/>
        </p:nvSpPr>
        <p:spPr>
          <a:xfrm>
            <a:off x="7674691" y="1248065"/>
            <a:ext cx="92685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Group.h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7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B439-2E67-E441-B496-3F4C16FC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FE4A4-8B8D-7D4D-953C-A9F839AD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82EE8-F3E8-6240-B677-9E5E25A30032}"/>
              </a:ext>
            </a:extLst>
          </p:cNvPr>
          <p:cNvSpPr txBox="1"/>
          <p:nvPr/>
        </p:nvSpPr>
        <p:spPr>
          <a:xfrm>
            <a:off x="2583394" y="1417342"/>
            <a:ext cx="5554726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*science   = new Group("science");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*physics   = new Group("physics");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*biology   = new Group("biology");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*chemistry = new Group("chemistry");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*classic = new Group("classic");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*quantum = new Group("quantum");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*tom  = new Person("Tom");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*dick = new Person("Dick");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Component *jane = new Person("Jane");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Add groups.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science-&gt;add(physics);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science-&gt;add(biology);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science-&gt;add(chemistry);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AF448-F1A0-834F-BCED-820A6A3FB737}"/>
              </a:ext>
            </a:extLst>
          </p:cNvPr>
          <p:cNvSpPr txBox="1"/>
          <p:nvPr/>
        </p:nvSpPr>
        <p:spPr>
          <a:xfrm>
            <a:off x="6492219" y="1248065"/>
            <a:ext cx="192841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TestComposite.cpp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AFBAF-C900-CA4A-B5DD-44A5FFF62A2B}"/>
              </a:ext>
            </a:extLst>
          </p:cNvPr>
          <p:cNvSpPr txBox="1"/>
          <p:nvPr/>
        </p:nvSpPr>
        <p:spPr>
          <a:xfrm>
            <a:off x="7132292" y="3834160"/>
            <a:ext cx="114807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Leaf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79A9C-427F-4548-BD5C-A603C263F147}"/>
              </a:ext>
            </a:extLst>
          </p:cNvPr>
          <p:cNvSpPr txBox="1"/>
          <p:nvPr/>
        </p:nvSpPr>
        <p:spPr>
          <a:xfrm>
            <a:off x="7850128" y="2148854"/>
            <a:ext cx="111280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Compositions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66B41-ED16-AF43-A25E-79105D1C76F9}"/>
              </a:ext>
            </a:extLst>
          </p:cNvPr>
          <p:cNvSpPr txBox="1"/>
          <p:nvPr/>
        </p:nvSpPr>
        <p:spPr>
          <a:xfrm>
            <a:off x="7850128" y="3065541"/>
            <a:ext cx="111280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Compositions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66555-7893-1E4F-B2A5-E153172CACF1}"/>
              </a:ext>
            </a:extLst>
          </p:cNvPr>
          <p:cNvSpPr txBox="1"/>
          <p:nvPr/>
        </p:nvSpPr>
        <p:spPr>
          <a:xfrm>
            <a:off x="411898" y="1417342"/>
            <a:ext cx="190308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physics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classic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quantum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Tom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Jane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biology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Dick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chemistry</a:t>
            </a:r>
          </a:p>
        </p:txBody>
      </p:sp>
    </p:spTree>
    <p:extLst>
      <p:ext uri="{BB962C8B-B14F-4D97-AF65-F5344CB8AC3E}">
        <p14:creationId xmlns:p14="http://schemas.microsoft.com/office/powerpoint/2010/main" val="55349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9B1B-5713-174B-B884-E3E819CC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05BEA-E4BA-044A-AF85-B8E2E896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21AC9-3DD6-034F-A0B2-E2CE2849AA18}"/>
              </a:ext>
            </a:extLst>
          </p:cNvPr>
          <p:cNvSpPr txBox="1"/>
          <p:nvPr/>
        </p:nvSpPr>
        <p:spPr>
          <a:xfrm>
            <a:off x="2103147" y="1314496"/>
            <a:ext cx="4695516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Add persons.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quantum-&gt;add(tom);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quantum-&gt;add(jane);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biology-&gt;add(dick);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Add groups.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physics-&gt;add(classic);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physics-&gt;add(quantum);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"ENTIRE TREE:" &lt;&lt;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science-&gt;print();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"ONE GROUP:" &lt;&lt;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quantum-&gt;print();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"ONE PERSON:" &lt;&lt; </a:t>
            </a:r>
            <a:r>
              <a:rPr lang="en-US" sz="1400" b="1" dirty="0" err="1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jane-&gt;print();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0C881-0AAF-B747-A8BC-1446BA6117B0}"/>
              </a:ext>
            </a:extLst>
          </p:cNvPr>
          <p:cNvSpPr txBox="1"/>
          <p:nvPr/>
        </p:nvSpPr>
        <p:spPr>
          <a:xfrm>
            <a:off x="6966548" y="1314496"/>
            <a:ext cx="1903085" cy="412420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ENTIRE TREE: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physics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classic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quantum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Tom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Jane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biology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Dick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chemistry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ONE GROUP: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quantum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Tom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Jane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ONE PERSON: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3B131-7EA8-8845-9225-83A10E9CAAEF}"/>
              </a:ext>
            </a:extLst>
          </p:cNvPr>
          <p:cNvSpPr txBox="1"/>
          <p:nvPr/>
        </p:nvSpPr>
        <p:spPr>
          <a:xfrm>
            <a:off x="411898" y="1417342"/>
            <a:ext cx="190308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physics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classic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quantum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Tom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Jane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biology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Dick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chemistry</a:t>
            </a:r>
          </a:p>
        </p:txBody>
      </p:sp>
    </p:spTree>
    <p:extLst>
      <p:ext uri="{BB962C8B-B14F-4D97-AF65-F5344CB8AC3E}">
        <p14:creationId xmlns:p14="http://schemas.microsoft.com/office/powerpoint/2010/main" val="327784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C7D5-5122-4648-90AF-D12D9ED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Composite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6BF13-4BBF-834B-8D8D-6FF9C8C6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E271FA-892A-E240-A133-4BF8E5031B79}"/>
              </a:ext>
            </a:extLst>
          </p:cNvPr>
          <p:cNvGrpSpPr/>
          <p:nvPr/>
        </p:nvGrpSpPr>
        <p:grpSpPr>
          <a:xfrm>
            <a:off x="1727954" y="1381158"/>
            <a:ext cx="5688091" cy="4518577"/>
            <a:chOff x="1727954" y="1381158"/>
            <a:chExt cx="5688091" cy="45185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9F7236-7D36-AF45-85D5-B13F890C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7954" y="1381158"/>
              <a:ext cx="5688091" cy="451857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93560A-0044-FD4F-A9C0-3EA50DF49EC0}"/>
                </a:ext>
              </a:extLst>
            </p:cNvPr>
            <p:cNvSpPr txBox="1"/>
            <p:nvPr/>
          </p:nvSpPr>
          <p:spPr>
            <a:xfrm>
              <a:off x="6035024" y="3362988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13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65A7-7375-7E49-8AE3-6A260705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#6: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612B-DDF3-5840-A23D-EB83A8115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</a:t>
            </a:r>
            <a:r>
              <a:rPr lang="en-US" u="sng" dirty="0"/>
              <a:t>three design patterns</a:t>
            </a:r>
            <a:r>
              <a:rPr lang="en-US" dirty="0"/>
              <a:t> in your project.</a:t>
            </a:r>
          </a:p>
          <a:p>
            <a:pPr lvl="1"/>
            <a:r>
              <a:rPr lang="en-US" dirty="0"/>
              <a:t>How did you implement them in your code </a:t>
            </a:r>
            <a:br>
              <a:rPr lang="en-US" dirty="0"/>
            </a:br>
            <a:r>
              <a:rPr lang="en-US" dirty="0"/>
              <a:t>and in what context?</a:t>
            </a:r>
          </a:p>
          <a:p>
            <a:pPr lvl="1"/>
            <a:r>
              <a:rPr lang="en-US" dirty="0"/>
              <a:t>If you haven’t written much code yet, propose how you will use three design patterns.</a:t>
            </a:r>
          </a:p>
          <a:p>
            <a:pPr lvl="5"/>
            <a:endParaRPr lang="en-US" dirty="0"/>
          </a:p>
          <a:p>
            <a:r>
              <a:rPr lang="en-US" dirty="0"/>
              <a:t>Draw UML diagrams of </a:t>
            </a:r>
            <a:r>
              <a:rPr lang="en-US" u="sng" dirty="0"/>
              <a:t>your implementations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Either actual code you’ve written or proposed code.</a:t>
            </a:r>
          </a:p>
          <a:p>
            <a:pPr lvl="1"/>
            <a:r>
              <a:rPr lang="en-US" dirty="0"/>
              <a:t>How do the classes in your implementation correspond to the generic classes of the pattern?</a:t>
            </a:r>
          </a:p>
          <a:p>
            <a:pPr lvl="5"/>
            <a:endParaRPr lang="en-US" dirty="0"/>
          </a:p>
          <a:p>
            <a:r>
              <a:rPr lang="en-US" dirty="0"/>
              <a:t>Due Friday</a:t>
            </a:r>
            <a:r>
              <a:rPr lang="en-US"/>
              <a:t>, April 30.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653E3-3540-4545-94AA-80A4F9CE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DCC5-9453-F944-B6E8-916AB632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Project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DE08-DB51-124E-A082-4A3334B4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Open ended!</a:t>
            </a:r>
          </a:p>
          <a:p>
            <a:pPr lvl="1"/>
            <a:r>
              <a:rPr lang="en-US" dirty="0"/>
              <a:t>GUI-based desktop app</a:t>
            </a:r>
          </a:p>
          <a:p>
            <a:pPr lvl="4"/>
            <a:endParaRPr lang="en-US" dirty="0"/>
          </a:p>
          <a:p>
            <a:r>
              <a:rPr lang="en-US" dirty="0"/>
              <a:t>Describe your use of </a:t>
            </a:r>
            <a:r>
              <a:rPr lang="en-US" u="sng" dirty="0"/>
              <a:t>design principles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design patterns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Max 20 minutes each</a:t>
            </a:r>
          </a:p>
          <a:p>
            <a:pPr lvl="1"/>
            <a:r>
              <a:rPr lang="en-US" dirty="0"/>
              <a:t>Demo</a:t>
            </a:r>
          </a:p>
          <a:p>
            <a:pPr lvl="4"/>
            <a:endParaRPr lang="en-US" dirty="0"/>
          </a:p>
          <a:p>
            <a:r>
              <a:rPr lang="en-US" dirty="0"/>
              <a:t>During each presentation, the rest of the class will fill out a </a:t>
            </a:r>
            <a:r>
              <a:rPr lang="en-US" u="sng" dirty="0"/>
              <a:t>survey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presentation part of your project grade will be based significantly on the survey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5191E-BB72-9C43-A185-3EED8942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27DAA-4BD5-9642-B19E-8B8708381424}"/>
              </a:ext>
            </a:extLst>
          </p:cNvPr>
          <p:cNvSpPr txBox="1"/>
          <p:nvPr/>
        </p:nvSpPr>
        <p:spPr>
          <a:xfrm>
            <a:off x="5394951" y="3154683"/>
            <a:ext cx="14686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Thursday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</a:rPr>
              <a:t>May 13</a:t>
            </a:r>
          </a:p>
        </p:txBody>
      </p:sp>
    </p:spTree>
    <p:extLst>
      <p:ext uri="{BB962C8B-B14F-4D97-AF65-F5344CB8AC3E}">
        <p14:creationId xmlns:p14="http://schemas.microsoft.com/office/powerpoint/2010/main" val="37889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2FB2-B382-8A43-89AF-AA97FAC0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64B7-4914-7148-905F-958946677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did the team describe what its </a:t>
            </a:r>
            <a:r>
              <a:rPr lang="en-US" u="sng" dirty="0"/>
              <a:t>application</a:t>
            </a:r>
            <a:r>
              <a:rPr lang="en-US" dirty="0"/>
              <a:t> is about?</a:t>
            </a:r>
          </a:p>
          <a:p>
            <a:r>
              <a:rPr lang="en-US" dirty="0"/>
              <a:t>How well did the team describe its </a:t>
            </a:r>
            <a:br>
              <a:rPr lang="en-US" dirty="0"/>
            </a:br>
            <a:r>
              <a:rPr lang="en-US" dirty="0"/>
              <a:t>application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u="sng" dirty="0"/>
              <a:t>architecture</a:t>
            </a:r>
            <a:r>
              <a:rPr lang="en-US" dirty="0"/>
              <a:t>?</a:t>
            </a:r>
          </a:p>
          <a:p>
            <a:r>
              <a:rPr lang="en-US" dirty="0"/>
              <a:t>How well did the team describe what </a:t>
            </a:r>
            <a:br>
              <a:rPr lang="en-US" dirty="0"/>
            </a:br>
            <a:r>
              <a:rPr lang="en-US" u="sng" dirty="0"/>
              <a:t>design principles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it used?</a:t>
            </a:r>
          </a:p>
          <a:p>
            <a:r>
              <a:rPr lang="en-US" dirty="0"/>
              <a:t>How well did the team describe what </a:t>
            </a:r>
            <a:br>
              <a:rPr lang="en-US" dirty="0"/>
            </a:br>
            <a:r>
              <a:rPr lang="en-US" u="sng" dirty="0"/>
              <a:t>design patterns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it used?</a:t>
            </a:r>
          </a:p>
          <a:p>
            <a:r>
              <a:rPr lang="en-US" dirty="0"/>
              <a:t>How well did the team's </a:t>
            </a:r>
            <a:r>
              <a:rPr lang="en-US" u="sng" dirty="0"/>
              <a:t>demo</a:t>
            </a:r>
            <a:r>
              <a:rPr lang="en-US" dirty="0"/>
              <a:t> go?</a:t>
            </a:r>
          </a:p>
          <a:p>
            <a:r>
              <a:rPr lang="en-US" dirty="0"/>
              <a:t>How well did the team handle the </a:t>
            </a:r>
            <a:r>
              <a:rPr lang="en-US" u="sng" dirty="0"/>
              <a:t>Q&amp;A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46B47-5F83-9E4C-A4BD-34943E8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E2C8-AF3D-934C-BC42-346D68DA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and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D9C9-29A5-5748-82EE-C20DA44F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u="sng" dirty="0"/>
              <a:t>project report</a:t>
            </a:r>
            <a:r>
              <a:rPr lang="en-US" dirty="0"/>
              <a:t> should cover the same topics as your oral presentations, in more detail.</a:t>
            </a:r>
          </a:p>
          <a:p>
            <a:pPr lvl="1"/>
            <a:r>
              <a:rPr lang="en-US" dirty="0"/>
              <a:t>What is your application?</a:t>
            </a:r>
          </a:p>
          <a:p>
            <a:pPr lvl="1"/>
            <a:r>
              <a:rPr lang="en-US" dirty="0"/>
              <a:t>Architecture and technologies?</a:t>
            </a:r>
          </a:p>
          <a:p>
            <a:pPr lvl="1"/>
            <a:r>
              <a:rPr lang="en-US" dirty="0"/>
              <a:t>How did you use design principles?</a:t>
            </a:r>
          </a:p>
          <a:p>
            <a:pPr lvl="1"/>
            <a:r>
              <a:rPr lang="en-US" dirty="0"/>
              <a:t>How did you use design patterns?</a:t>
            </a:r>
          </a:p>
          <a:p>
            <a:pPr lvl="5"/>
            <a:endParaRPr lang="en-US" dirty="0"/>
          </a:p>
          <a:p>
            <a:r>
              <a:rPr lang="en-US" dirty="0"/>
              <a:t>Your presentation slides.</a:t>
            </a:r>
          </a:p>
          <a:p>
            <a:r>
              <a:rPr lang="en-US" dirty="0"/>
              <a:t>The code of your app.</a:t>
            </a:r>
          </a:p>
          <a:p>
            <a:r>
              <a:rPr lang="en-US" dirty="0"/>
              <a:t>Your project and its report are </a:t>
            </a:r>
            <a:br>
              <a:rPr lang="en-US" dirty="0"/>
            </a:br>
            <a:r>
              <a:rPr lang="en-US" u="sng" dirty="0"/>
              <a:t>due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Monday, May 17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F8AF9-9BFB-1A43-B306-21EA56A5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 over a 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2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B23C00"/>
                </a:solidFill>
              </a:rPr>
              <a:t>iterate</a:t>
            </a:r>
            <a:r>
              <a:rPr lang="en-US" dirty="0"/>
              <a:t> over a container is to access the container’s elements </a:t>
            </a:r>
            <a:r>
              <a:rPr lang="en-US" u="sng" dirty="0"/>
              <a:t>sequentially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Generally from the first through the end.</a:t>
            </a:r>
          </a:p>
          <a:p>
            <a:pPr lvl="1"/>
            <a:r>
              <a:rPr lang="en-US" dirty="0"/>
              <a:t>Example containers: arrays, vectors, linked lists, hash tables.</a:t>
            </a:r>
          </a:p>
          <a:p>
            <a:pPr lvl="4"/>
            <a:endParaRPr lang="en-US" dirty="0"/>
          </a:p>
          <a:p>
            <a:r>
              <a:rPr lang="en-US" dirty="0"/>
              <a:t>You want to iterate over a container, but you </a:t>
            </a:r>
            <a:r>
              <a:rPr lang="en-US" u="sng" dirty="0"/>
              <a:t>don’t want to know how</a:t>
            </a:r>
            <a:r>
              <a:rPr lang="en-US" dirty="0"/>
              <a:t> that container was implemented.</a:t>
            </a:r>
          </a:p>
          <a:p>
            <a:pPr lvl="1"/>
            <a:r>
              <a:rPr lang="en-US" dirty="0"/>
              <a:t>You only care about the elements it contains.</a:t>
            </a:r>
          </a:p>
          <a:p>
            <a:pPr lvl="1"/>
            <a:r>
              <a:rPr lang="en-US" dirty="0"/>
              <a:t>An example of the Principle of Least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2FE8-393D-BE41-8181-FD9AB7E1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EA06-5BD7-7C43-A5CE-5F9C01ED5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iterator object that knows how to access the elements of a container.</a:t>
            </a:r>
          </a:p>
          <a:p>
            <a:pPr lvl="1"/>
            <a:r>
              <a:rPr lang="en-US" dirty="0"/>
              <a:t>A different iterator object for each type of container.</a:t>
            </a:r>
          </a:p>
          <a:p>
            <a:pPr lvl="4"/>
            <a:endParaRPr lang="en-US" dirty="0"/>
          </a:p>
          <a:p>
            <a:r>
              <a:rPr lang="en-US" dirty="0"/>
              <a:t>All the iterators are subclasses of a </a:t>
            </a:r>
            <a:br>
              <a:rPr lang="en-US" dirty="0"/>
            </a:br>
            <a:r>
              <a:rPr lang="en-US" u="sng" dirty="0"/>
              <a:t>common iterator superclass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Clients can use any iterator.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common iterator API</a:t>
            </a:r>
            <a:r>
              <a:rPr lang="en-US" dirty="0"/>
              <a:t> hides how the containers are implemented.</a:t>
            </a:r>
          </a:p>
          <a:p>
            <a:pPr lvl="4"/>
            <a:endParaRPr lang="en-US" dirty="0"/>
          </a:p>
          <a:p>
            <a:r>
              <a:rPr lang="en-US" dirty="0"/>
              <a:t>An iterator object can </a:t>
            </a:r>
            <a:r>
              <a:rPr lang="en-US" u="sng" dirty="0"/>
              <a:t>maintain a cursor</a:t>
            </a:r>
            <a:r>
              <a:rPr lang="en-US" dirty="0"/>
              <a:t> to keep track of the current element of the container.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880EF-64B7-6240-A11C-C3C7B543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A97D-1EAF-A449-9A2C-E5C29207AEAE}"/>
              </a:ext>
            </a:extLst>
          </p:cNvPr>
          <p:cNvSpPr txBox="1"/>
          <p:nvPr/>
        </p:nvSpPr>
        <p:spPr>
          <a:xfrm>
            <a:off x="6583658" y="3429000"/>
            <a:ext cx="20420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is different from</a:t>
            </a:r>
          </a:p>
          <a:p>
            <a:r>
              <a:rPr lang="en-US" dirty="0">
                <a:solidFill>
                  <a:srgbClr val="0033CC"/>
                </a:solidFill>
              </a:rPr>
              <a:t>STL iterators!</a:t>
            </a:r>
          </a:p>
        </p:txBody>
      </p:sp>
    </p:spTree>
    <p:extLst>
      <p:ext uri="{BB962C8B-B14F-4D97-AF65-F5344CB8AC3E}">
        <p14:creationId xmlns:p14="http://schemas.microsoft.com/office/powerpoint/2010/main" val="381421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EF4B-0D12-B948-8EEB-1878FF07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Iterator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56162-B741-674D-B060-F9150154D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first() </a:t>
            </a:r>
            <a:r>
              <a:rPr lang="en-US" dirty="0"/>
              <a:t>returns the first element of the container.</a:t>
            </a:r>
          </a:p>
          <a:p>
            <a:pPr lvl="4"/>
            <a:endParaRPr lang="en-US" dirty="0"/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current_item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returns the current element of the container.</a:t>
            </a:r>
          </a:p>
          <a:p>
            <a:pPr lvl="4"/>
            <a:endParaRPr lang="en-US" dirty="0"/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next() </a:t>
            </a:r>
            <a:r>
              <a:rPr lang="en-US" dirty="0"/>
              <a:t>returns the next element of the container.</a:t>
            </a:r>
          </a:p>
          <a:p>
            <a:pPr lvl="4"/>
            <a:endParaRPr lang="en-US" dirty="0"/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is_done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returns true when the end of the elements has been reached.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48FAD-9869-CD40-A9D7-7207B9BD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334-35D6-F641-AF49-B3F4E35D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Iterator API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1312E-AAC8-2142-AC66-BBA84F41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EAD09-1ABF-6046-853F-5AC3A0D835C3}"/>
              </a:ext>
            </a:extLst>
          </p:cNvPr>
          <p:cNvSpPr txBox="1"/>
          <p:nvPr/>
        </p:nvSpPr>
        <p:spPr>
          <a:xfrm>
            <a:off x="1709678" y="1508781"/>
            <a:ext cx="5724644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Iterator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Iterator() {}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~Iterator() {}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int  first()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int  next() 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int 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current_item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bool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is_done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82DDC-7341-CD4B-B99C-E5A22776A20A}"/>
              </a:ext>
            </a:extLst>
          </p:cNvPr>
          <p:cNvSpPr txBox="1"/>
          <p:nvPr/>
        </p:nvSpPr>
        <p:spPr>
          <a:xfrm>
            <a:off x="6583658" y="1339504"/>
            <a:ext cx="99726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Iterator.h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42DE-1752-994E-A282-F03F23D8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Array Iterator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AD011-6386-7F4F-BBB6-40E9DBFB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4E516-A4EA-1047-92F6-08F56A9D9B54}"/>
              </a:ext>
            </a:extLst>
          </p:cNvPr>
          <p:cNvSpPr txBox="1"/>
          <p:nvPr/>
        </p:nvSpPr>
        <p:spPr>
          <a:xfrm>
            <a:off x="964281" y="1508781"/>
            <a:ext cx="721543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ArrayIterator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ArrayIterator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[], int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array(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size(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cursor(0) {}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 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      { return array[0]; 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 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        { return array[++cursor]; 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 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current_item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array[cursor]; 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is_done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    { return cursor &gt;= size; }</a:t>
            </a: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*array;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size;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cursor;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2F799-E805-354F-A1A5-B33EA6FB0E81}"/>
              </a:ext>
            </a:extLst>
          </p:cNvPr>
          <p:cNvSpPr txBox="1"/>
          <p:nvPr/>
        </p:nvSpPr>
        <p:spPr>
          <a:xfrm>
            <a:off x="6924679" y="1339504"/>
            <a:ext cx="14877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ArrayIterator.h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8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6651-8FDB-7A45-BC46-CC95E7A5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Vector Iterator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56347-3B57-6C42-B355-7791C99B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E3541-664F-794C-A2BD-945E1ADCF324}"/>
              </a:ext>
            </a:extLst>
          </p:cNvPr>
          <p:cNvSpPr txBox="1"/>
          <p:nvPr/>
        </p:nvSpPr>
        <p:spPr>
          <a:xfrm>
            <a:off x="1023592" y="1508781"/>
            <a:ext cx="7096815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VectorIterator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VectorIterator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(vector&lt;int&gt; v) 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(v), cursor(0) {}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      {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[0];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        {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[++cursor];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[cursor];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is_done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    { return cursor &gt;=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vector&lt;int&gt;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cursor;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507DB-5FC3-8D46-B0C4-262C339BACD0}"/>
              </a:ext>
            </a:extLst>
          </p:cNvPr>
          <p:cNvSpPr txBox="1"/>
          <p:nvPr/>
        </p:nvSpPr>
        <p:spPr>
          <a:xfrm>
            <a:off x="6833416" y="1339504"/>
            <a:ext cx="157902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VectorIterator.h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CDA0-FCC9-B741-9270-5DB6AEC5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Example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4D720-0B2A-6444-B87B-7399322B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0CD88-F602-EC4D-B250-A8CADE463D42}"/>
              </a:ext>
            </a:extLst>
          </p:cNvPr>
          <p:cNvSpPr txBox="1"/>
          <p:nvPr/>
        </p:nvSpPr>
        <p:spPr>
          <a:xfrm>
            <a:off x="1097318" y="1234464"/>
            <a:ext cx="5029145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a[] = {10, 20, 30, 40, 50};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vector&lt;int&gt; v;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(200);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(300);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ArrayIterator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5);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VectorIterator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"Array elements: 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ait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"Vector elements:";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vit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32EC1-CBF0-DF40-9A74-7FEA0E5C6BFF}"/>
              </a:ext>
            </a:extLst>
          </p:cNvPr>
          <p:cNvSpPr txBox="1"/>
          <p:nvPr/>
        </p:nvSpPr>
        <p:spPr>
          <a:xfrm>
            <a:off x="4810729" y="1325903"/>
            <a:ext cx="15900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TestIterator.cpp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5396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38178</TotalTime>
  <Words>2713</Words>
  <Application>Microsoft Macintosh PowerPoint</Application>
  <PresentationFormat>On-screen Show (4:3)</PresentationFormat>
  <Paragraphs>411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Courier New</vt:lpstr>
      <vt:lpstr>Times New Roman</vt:lpstr>
      <vt:lpstr>Wingdings</vt:lpstr>
      <vt:lpstr>Quadrant</vt:lpstr>
      <vt:lpstr>CMPE 135: Object-Oriented Analysis  and Design April 20 Class Meeting</vt:lpstr>
      <vt:lpstr>Design Patterns</vt:lpstr>
      <vt:lpstr>Iterate over a Container</vt:lpstr>
      <vt:lpstr>The Iterator Design Pattern</vt:lpstr>
      <vt:lpstr>A Common Iterator API</vt:lpstr>
      <vt:lpstr>A Common Iterator API, cont’d</vt:lpstr>
      <vt:lpstr>An Array Iterator</vt:lpstr>
      <vt:lpstr>A Vector Iterator</vt:lpstr>
      <vt:lpstr>Iterator Example</vt:lpstr>
      <vt:lpstr>Iterator Example, cont’d</vt:lpstr>
      <vt:lpstr>The Iterator Design Pattern</vt:lpstr>
      <vt:lpstr>STL Iterators</vt:lpstr>
      <vt:lpstr>STL Iterators, cont’d</vt:lpstr>
      <vt:lpstr>STL Iterators, cont’d</vt:lpstr>
      <vt:lpstr>Design Patterns</vt:lpstr>
      <vt:lpstr>Part-Whole Hierarchy</vt:lpstr>
      <vt:lpstr>Part-Whole Hierarchy Example</vt:lpstr>
      <vt:lpstr>The Tree Component</vt:lpstr>
      <vt:lpstr>The Leaf Component </vt:lpstr>
      <vt:lpstr>The Group (Subtree) Component</vt:lpstr>
      <vt:lpstr>Composite Example</vt:lpstr>
      <vt:lpstr>Composite Example, cont’d</vt:lpstr>
      <vt:lpstr>The Composite Design Pattern</vt:lpstr>
      <vt:lpstr>Assignment #6: Design Patterns</vt:lpstr>
      <vt:lpstr>Team Project Presentations</vt:lpstr>
      <vt:lpstr>Survey Questions</vt:lpstr>
      <vt:lpstr>Project and Reports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880</cp:revision>
  <dcterms:created xsi:type="dcterms:W3CDTF">2008-01-12T03:52:55Z</dcterms:created>
  <dcterms:modified xsi:type="dcterms:W3CDTF">2021-04-20T21:55:50Z</dcterms:modified>
</cp:coreProperties>
</file>