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56" r:id="rId2"/>
    <p:sldId id="313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314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432FF"/>
    <a:srgbClr val="0033CC"/>
    <a:srgbClr val="B23C00"/>
    <a:srgbClr val="DEF0F2"/>
    <a:srgbClr val="8F0000"/>
    <a:srgbClr val="464646"/>
    <a:srgbClr val="F2E5D0"/>
    <a:srgbClr val="CC99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20" autoAdjust="0"/>
    <p:restoredTop sz="86386" autoAdjust="0"/>
  </p:normalViewPr>
  <p:slideViewPr>
    <p:cSldViewPr>
      <p:cViewPr varScale="1">
        <p:scale>
          <a:sx n="166" d="100"/>
          <a:sy n="166" d="100"/>
        </p:scale>
        <p:origin x="192" y="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28" d="100"/>
          <a:sy n="128" d="100"/>
        </p:scale>
        <p:origin x="3928" y="184"/>
      </p:cViewPr>
      <p:guideLst/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EC4D-AF1D-B244-858F-FC7BB69AC3F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C8AE-DEBD-E641-93E8-ED065F7F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5E68D8E-92B9-6647-9C13-3186C5B5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b="1"/>
            </a:lvl1pPr>
          </a:lstStyle>
          <a:p>
            <a:fld id="{91E6F249-8D10-7240-A07E-F66CEC25290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DA5FC-E46B-9C44-BC74-948B74CFAE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7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1163"/>
            <a:ext cx="20574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163"/>
            <a:ext cx="6019800" cy="5719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E3472-7C7E-B14E-BFC5-D45A5C34A3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2B2D-F854-104A-9535-9A504E592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3FEEA-E4EA-8B48-84AC-27AA886F7D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0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6CE3A-7281-7642-9900-6E16427813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6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CDA5C-119F-CC4B-9649-ABA59C0C10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3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0CE1F-3703-B242-8AD0-B0AC82B28E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6963" y="6248400"/>
            <a:ext cx="2103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SJSU Dept. of Computer Science Fall 2013: November 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2963" y="6248400"/>
            <a:ext cx="26368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CS 151: Object-Oriented Design © R. Mak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431D7-A35E-FE4C-978D-A4C1DB31A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8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74743-FE56-7945-B44C-593C2BC72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8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85C50-577F-4141-9922-FD2248DB0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5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8120" y="6248400"/>
            <a:ext cx="548679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516B7F-12E3-114E-9B55-66756E9F7A1D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1097318" y="626360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Engineering Dept.</a:t>
            </a:r>
          </a:p>
          <a:p>
            <a:r>
              <a:rPr lang="en-US" sz="1000" baseline="0" dirty="0"/>
              <a:t>Spring 2021: April 13</a:t>
            </a:r>
            <a:endParaRPr lang="en-US" sz="1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228860" y="6263609"/>
            <a:ext cx="2964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135: Object-Oriented</a:t>
            </a:r>
            <a:r>
              <a:rPr lang="en-US" sz="1000" baseline="0" dirty="0"/>
              <a:t> Analysis and Design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  <p:pic>
        <p:nvPicPr>
          <p:cNvPr id="17" name="Picture 13" descr="SJSU-logo">
            <a:extLst>
              <a:ext uri="{FF2B5EF4-FFF2-40B4-BE49-F238E27FC236}">
                <a16:creationId xmlns:a16="http://schemas.microsoft.com/office/drawing/2014/main" id="{838685F1-7E60-4F43-BE0E-CA7559CA13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3200" dirty="0"/>
              <a:t>CMPE 135</a:t>
            </a:r>
            <a:br>
              <a:rPr lang="en-US" altLang="x-none" sz="3200" dirty="0"/>
            </a:br>
            <a:r>
              <a:rPr lang="en-US" altLang="x-none" sz="3200" dirty="0"/>
              <a:t>Object-Oriented Analysis and Design</a:t>
            </a:r>
            <a:br>
              <a:rPr lang="en-US" sz="3600" dirty="0"/>
            </a:br>
            <a:r>
              <a:rPr lang="en-US" sz="2400" dirty="0"/>
              <a:t>April 13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2021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E6F249-8D10-7240-A07E-F66CEC25290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617707"/>
            <a:ext cx="878610" cy="1188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Adapter Test Drive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980670-5C14-4048-B365-C40915CADC1F}"/>
              </a:ext>
            </a:extLst>
          </p:cNvPr>
          <p:cNvSpPr txBox="1"/>
          <p:nvPr/>
        </p:nvSpPr>
        <p:spPr>
          <a:xfrm>
            <a:off x="174057" y="1227177"/>
            <a:ext cx="5769528" cy="54784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main()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MallardDuck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4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new </a:t>
            </a:r>
            <a:r>
              <a:rPr lang="en-US" sz="1400" b="1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MallardDuck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WildTurkey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new </a:t>
            </a:r>
            <a:r>
              <a:rPr lang="en-US" sz="1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WildTurkey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400" b="1" dirty="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turkeyAdapter</a:t>
            </a:r>
            <a:r>
              <a:rPr lang="en-US" sz="1400" b="1" dirty="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new </a:t>
            </a:r>
            <a:r>
              <a:rPr lang="en-US" sz="1400" b="1" dirty="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TurkeyAdapter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(turkey);</a:t>
            </a:r>
            <a:b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"The turkey says ..."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turkey-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&gt;gobble();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turkey-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&gt;fly();</a:t>
            </a:r>
          </a:p>
          <a:p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"The duck says ..."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testDuck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"The turkey says ..."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testDuck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turkeyAdapter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b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return 0;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static void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testDuck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4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duck-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&gt;quack();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duck-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&gt;fly();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53DF7-D2B3-1B43-B69C-3EF66F51DFF1}"/>
              </a:ext>
            </a:extLst>
          </p:cNvPr>
          <p:cNvSpPr txBox="1"/>
          <p:nvPr/>
        </p:nvSpPr>
        <p:spPr>
          <a:xfrm>
            <a:off x="5760707" y="2548572"/>
            <a:ext cx="2989921" cy="3970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050" b="1" dirty="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TurkeyAdapter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</a:t>
            </a:r>
            <a:r>
              <a:rPr lang="en-US" sz="105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private: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0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 *turkey;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050" b="1" dirty="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TurkeyAdapter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0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 *turkey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this-&gt;</a:t>
            </a:r>
            <a:r>
              <a:rPr lang="en-US" sz="10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0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void </a:t>
            </a:r>
            <a:r>
              <a:rPr lang="en-US" sz="105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quack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0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turkey-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&gt;gobble();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void </a:t>
            </a:r>
            <a:r>
              <a:rPr lang="en-US" sz="105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fly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for (int 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5; 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turkey-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&gt;fly();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B3853-4B8C-5843-B28C-E07B695BAE72}"/>
              </a:ext>
            </a:extLst>
          </p:cNvPr>
          <p:cNvSpPr txBox="1"/>
          <p:nvPr/>
        </p:nvSpPr>
        <p:spPr>
          <a:xfrm>
            <a:off x="5837220" y="2100252"/>
            <a:ext cx="1935145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Adapt a </a:t>
            </a:r>
            <a:r>
              <a:rPr lang="en-US" sz="1100" dirty="0">
                <a:solidFill>
                  <a:srgbClr val="C00000"/>
                </a:solidFill>
              </a:rPr>
              <a:t>turkey</a:t>
            </a:r>
            <a:r>
              <a:rPr lang="en-US" sz="1100" dirty="0">
                <a:solidFill>
                  <a:srgbClr val="0432FF"/>
                </a:solidFill>
              </a:rPr>
              <a:t> to be a </a:t>
            </a:r>
            <a:r>
              <a:rPr lang="en-US" sz="1100" dirty="0">
                <a:solidFill>
                  <a:srgbClr val="008000"/>
                </a:solidFill>
              </a:rPr>
              <a:t>duck</a:t>
            </a:r>
            <a:r>
              <a:rPr lang="en-US" sz="1100" dirty="0">
                <a:solidFill>
                  <a:srgbClr val="0432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5188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Adapter Test Drive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61" y="1555350"/>
            <a:ext cx="8637677" cy="38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2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Adapter Pattern Explained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23" y="1417342"/>
            <a:ext cx="8228381" cy="45079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E3DFA5-8C47-5644-BE8A-9AF23A2D508C}"/>
              </a:ext>
            </a:extLst>
          </p:cNvPr>
          <p:cNvSpPr txBox="1"/>
          <p:nvPr/>
        </p:nvSpPr>
        <p:spPr>
          <a:xfrm>
            <a:off x="7626131" y="1353334"/>
            <a:ext cx="74411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turkey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09DB2-9FF9-FF47-A3E4-47629E018F08}"/>
              </a:ext>
            </a:extLst>
          </p:cNvPr>
          <p:cNvSpPr txBox="1"/>
          <p:nvPr/>
        </p:nvSpPr>
        <p:spPr>
          <a:xfrm>
            <a:off x="1353347" y="1435630"/>
            <a:ext cx="6174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duck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FDAA8-7ED2-554F-9F2A-004FEA0F2CE9}"/>
              </a:ext>
            </a:extLst>
          </p:cNvPr>
          <p:cNvSpPr txBox="1"/>
          <p:nvPr/>
        </p:nvSpPr>
        <p:spPr>
          <a:xfrm rot="20616774">
            <a:off x="1239694" y="4785457"/>
            <a:ext cx="146226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duck interface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DAAD4-1CF4-174D-AC4A-8094B7CF3FCA}"/>
              </a:ext>
            </a:extLst>
          </p:cNvPr>
          <p:cNvSpPr txBox="1"/>
          <p:nvPr/>
        </p:nvSpPr>
        <p:spPr>
          <a:xfrm rot="661651">
            <a:off x="6622952" y="3852154"/>
            <a:ext cx="158889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turkey interface</a:t>
            </a:r>
          </a:p>
        </p:txBody>
      </p:sp>
    </p:spTree>
    <p:extLst>
      <p:ext uri="{BB962C8B-B14F-4D97-AF65-F5344CB8AC3E}">
        <p14:creationId xmlns:p14="http://schemas.microsoft.com/office/powerpoint/2010/main" val="1625447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Client Uses the Adapter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342"/>
            <a:ext cx="8229600" cy="441957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client makes a request</a:t>
            </a:r>
            <a:r>
              <a:rPr lang="en-US" dirty="0"/>
              <a:t> to the adapter by calling a method on it using the target interface.</a:t>
            </a:r>
          </a:p>
          <a:p>
            <a:pPr lvl="4"/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adapter translates the request</a:t>
            </a:r>
            <a:r>
              <a:rPr lang="en-US" dirty="0"/>
              <a:t> into calls on the adaptee using the adaptee interface.</a:t>
            </a:r>
          </a:p>
          <a:p>
            <a:pPr lvl="4"/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client receives the results</a:t>
            </a:r>
            <a:r>
              <a:rPr lang="en-US" dirty="0"/>
              <a:t> of the call without knowing that an adapter did the translation.</a:t>
            </a:r>
          </a:p>
          <a:p>
            <a:pPr lvl="4"/>
            <a:endParaRPr lang="en-US" dirty="0"/>
          </a:p>
          <a:p>
            <a:r>
              <a:rPr lang="en-US" dirty="0"/>
              <a:t>The client and adaptee are </a:t>
            </a:r>
            <a:r>
              <a:rPr lang="en-US" u="sng" dirty="0"/>
              <a:t>decoupled</a:t>
            </a:r>
            <a:r>
              <a:rPr lang="en-US" dirty="0"/>
              <a:t> – neither knows about the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05C1C3-51E6-C841-9023-7E0FEAE952B8}"/>
              </a:ext>
            </a:extLst>
          </p:cNvPr>
          <p:cNvSpPr txBox="1"/>
          <p:nvPr/>
        </p:nvSpPr>
        <p:spPr>
          <a:xfrm>
            <a:off x="2995928" y="1198073"/>
            <a:ext cx="149111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duck asks to quack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5687E-EC9E-0643-B226-3994B1522F61}"/>
              </a:ext>
            </a:extLst>
          </p:cNvPr>
          <p:cNvSpPr txBox="1"/>
          <p:nvPr/>
        </p:nvSpPr>
        <p:spPr>
          <a:xfrm>
            <a:off x="3035808" y="2365445"/>
            <a:ext cx="1301959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quack </a:t>
            </a:r>
            <a:r>
              <a:rPr lang="en-US" sz="1200" dirty="0">
                <a:solidFill>
                  <a:srgbClr val="0033CC"/>
                </a:solidFill>
                <a:sym typeface="Wingdings" pitchFamily="2" charset="2"/>
              </a:rPr>
              <a:t> gobble</a:t>
            </a:r>
            <a:endParaRPr lang="en-US" sz="1200" dirty="0">
              <a:solidFill>
                <a:srgbClr val="0033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B0E79-1A44-CD42-AA67-99136C659677}"/>
              </a:ext>
            </a:extLst>
          </p:cNvPr>
          <p:cNvSpPr txBox="1"/>
          <p:nvPr/>
        </p:nvSpPr>
        <p:spPr>
          <a:xfrm>
            <a:off x="2011708" y="4709146"/>
            <a:ext cx="50847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duck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9EAAB-6319-FF4E-B357-A65C2952619D}"/>
              </a:ext>
            </a:extLst>
          </p:cNvPr>
          <p:cNvSpPr txBox="1"/>
          <p:nvPr/>
        </p:nvSpPr>
        <p:spPr>
          <a:xfrm>
            <a:off x="3696670" y="4709146"/>
            <a:ext cx="60305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turkey</a:t>
            </a:r>
          </a:p>
        </p:txBody>
      </p:sp>
    </p:spTree>
    <p:extLst>
      <p:ext uri="{BB962C8B-B14F-4D97-AF65-F5344CB8AC3E}">
        <p14:creationId xmlns:p14="http://schemas.microsoft.com/office/powerpoint/2010/main" val="322771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Adapter Design Pattern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B23C00"/>
                </a:solidFill>
              </a:rPr>
              <a:t>Adapter Design Pattern</a:t>
            </a:r>
            <a:r>
              <a:rPr lang="en-US" dirty="0"/>
              <a:t> </a:t>
            </a:r>
            <a:br>
              <a:rPr lang="en-US" dirty="0"/>
            </a:br>
            <a:r>
              <a:rPr lang="en-US" u="sng" dirty="0"/>
              <a:t>converts the interface</a:t>
            </a:r>
            <a:r>
              <a:rPr lang="en-US" dirty="0"/>
              <a:t> of a class </a:t>
            </a:r>
            <a:br>
              <a:rPr lang="en-US" dirty="0"/>
            </a:br>
            <a:r>
              <a:rPr lang="en-US" dirty="0"/>
              <a:t>into another interface </a:t>
            </a:r>
            <a:br>
              <a:rPr lang="en-US" dirty="0"/>
            </a:br>
            <a:r>
              <a:rPr lang="en-US" dirty="0"/>
              <a:t>that the clients expect. </a:t>
            </a:r>
          </a:p>
          <a:p>
            <a:pPr lvl="4"/>
            <a:endParaRPr lang="en-US" dirty="0"/>
          </a:p>
          <a:p>
            <a:r>
              <a:rPr lang="en-US" dirty="0"/>
              <a:t>Adapter lets classes work together that couldn’t otherwise because of incompatible interfaces.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23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Adapter Design Pattern Class 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1785377"/>
            <a:ext cx="8686799" cy="3655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55AA6F-A002-6F43-8C4A-8B59BA79E5F6}"/>
              </a:ext>
            </a:extLst>
          </p:cNvPr>
          <p:cNvSpPr txBox="1"/>
          <p:nvPr/>
        </p:nvSpPr>
        <p:spPr>
          <a:xfrm>
            <a:off x="6035024" y="3425172"/>
            <a:ext cx="74411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turkey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1BBB1-771F-174A-B3A6-669093251F88}"/>
              </a:ext>
            </a:extLst>
          </p:cNvPr>
          <p:cNvSpPr txBox="1"/>
          <p:nvPr/>
        </p:nvSpPr>
        <p:spPr>
          <a:xfrm>
            <a:off x="823001" y="1444544"/>
            <a:ext cx="6174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duck</a:t>
            </a:r>
          </a:p>
        </p:txBody>
      </p:sp>
    </p:spTree>
    <p:extLst>
      <p:ext uri="{BB962C8B-B14F-4D97-AF65-F5344CB8AC3E}">
        <p14:creationId xmlns:p14="http://schemas.microsoft.com/office/powerpoint/2010/main" val="3860111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39" y="1295400"/>
            <a:ext cx="4023361" cy="4835525"/>
          </a:xfrm>
        </p:spPr>
        <p:txBody>
          <a:bodyPr/>
          <a:lstStyle/>
          <a:p>
            <a:r>
              <a:rPr lang="en-US" dirty="0"/>
              <a:t>Strategy</a:t>
            </a:r>
          </a:p>
          <a:p>
            <a:r>
              <a:rPr lang="en-US" dirty="0"/>
              <a:t>Observer</a:t>
            </a:r>
          </a:p>
          <a:p>
            <a:r>
              <a:rPr lang="en-US" dirty="0"/>
              <a:t>Decorator</a:t>
            </a:r>
          </a:p>
          <a:p>
            <a:r>
              <a:rPr lang="en-US" dirty="0"/>
              <a:t>Factory Method</a:t>
            </a:r>
          </a:p>
          <a:p>
            <a:r>
              <a:rPr lang="en-US" dirty="0"/>
              <a:t>Adapter</a:t>
            </a:r>
          </a:p>
          <a:p>
            <a:r>
              <a:rPr lang="en-US" dirty="0">
                <a:solidFill>
                  <a:srgbClr val="B23C00"/>
                </a:solidFill>
              </a:rPr>
              <a:t>Façade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6561C-34B5-5748-92D7-A66868519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4" y="1325903"/>
            <a:ext cx="3757667" cy="47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5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Façade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0994" cy="4236697"/>
          </a:xfrm>
        </p:spPr>
        <p:txBody>
          <a:bodyPr/>
          <a:lstStyle/>
          <a:p>
            <a:r>
              <a:rPr lang="en-US" dirty="0"/>
              <a:t>The Adapter Pattern </a:t>
            </a:r>
            <a:r>
              <a:rPr lang="en-US" u="sng" dirty="0"/>
              <a:t>converts the interface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a class to one that the client expects.</a:t>
            </a:r>
          </a:p>
          <a:p>
            <a:pPr lvl="1"/>
            <a:r>
              <a:rPr lang="en-US" dirty="0"/>
              <a:t>Wrap the object that has the incompatible interface with an object that implements the target interface.</a:t>
            </a:r>
          </a:p>
          <a:p>
            <a:pPr lvl="5"/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Façade Pattern </a:t>
            </a:r>
            <a:r>
              <a:rPr lang="en-US" u="sng" dirty="0"/>
              <a:t>provides a simpler interface</a:t>
            </a:r>
            <a:r>
              <a:rPr lang="en-US" dirty="0"/>
              <a:t> that hides a more complex interface.</a:t>
            </a:r>
          </a:p>
          <a:p>
            <a:pPr lvl="1"/>
            <a:r>
              <a:rPr lang="en-US" dirty="0"/>
              <a:t>Hide the complexity of one or more classes </a:t>
            </a:r>
            <a:br>
              <a:rPr lang="en-US" dirty="0"/>
            </a:br>
            <a:r>
              <a:rPr lang="en-US" dirty="0"/>
              <a:t>behind a clean, well-designed façade.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84668" y="5417403"/>
            <a:ext cx="310213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These examples </a:t>
            </a:r>
            <a:r>
              <a:rPr lang="en-US" sz="1200"/>
              <a:t>and their images </a:t>
            </a:r>
            <a:r>
              <a:rPr lang="en-US" sz="1200" dirty="0"/>
              <a:t>are from</a:t>
            </a:r>
          </a:p>
          <a:p>
            <a:r>
              <a:rPr lang="en-US" sz="1200" b="1" dirty="0"/>
              <a:t>Head First Design Patterns</a:t>
            </a:r>
          </a:p>
          <a:p>
            <a:r>
              <a:rPr lang="en-US" sz="1200" dirty="0"/>
              <a:t>by Eric &amp; Elizabeth Freeman</a:t>
            </a:r>
          </a:p>
          <a:p>
            <a:r>
              <a:rPr lang="en-US" sz="1200" dirty="0"/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2536592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Home Theater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94" y="1289645"/>
            <a:ext cx="6994012" cy="49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44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a Movie the Hard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sz="2000" dirty="0"/>
              <a:t>Turn on the popcorn popper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Start the popper popping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Dim the lights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Put the screen down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Turn the projector on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Set the projector input to DVD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Put the projector on wide-screen mode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Turn the sound amplifier on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Set the amplifier to DVD input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Set the amplifier to surround sound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Set the amplifier volume to medium (5)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Turn the DVD player on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Start the DVD player playing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5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39" y="1295400"/>
            <a:ext cx="4023361" cy="4835525"/>
          </a:xfrm>
        </p:spPr>
        <p:txBody>
          <a:bodyPr/>
          <a:lstStyle/>
          <a:p>
            <a:r>
              <a:rPr lang="en-US" dirty="0"/>
              <a:t>Strategy Pattern</a:t>
            </a:r>
          </a:p>
          <a:p>
            <a:r>
              <a:rPr lang="en-US" dirty="0"/>
              <a:t>Observer Pattern</a:t>
            </a:r>
          </a:p>
          <a:p>
            <a:r>
              <a:rPr lang="en-US" dirty="0"/>
              <a:t>Decorator Pattern</a:t>
            </a:r>
          </a:p>
          <a:p>
            <a:r>
              <a:rPr lang="en-US" dirty="0"/>
              <a:t>Factory Method</a:t>
            </a:r>
          </a:p>
          <a:p>
            <a:r>
              <a:rPr lang="en-US" dirty="0">
                <a:solidFill>
                  <a:srgbClr val="B23C00"/>
                </a:solidFill>
              </a:rPr>
              <a:t>Adapter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6561C-34B5-5748-92D7-A66868519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4" y="1325903"/>
            <a:ext cx="3757667" cy="47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11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a Movie the Hard Way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98" y="1325903"/>
            <a:ext cx="7040803" cy="47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73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movie is over, how do you turn everything off? </a:t>
            </a:r>
          </a:p>
          <a:p>
            <a:pPr lvl="1"/>
            <a:r>
              <a:rPr lang="en-US" dirty="0"/>
              <a:t>Wouldn’t you have to do all this over again, </a:t>
            </a:r>
            <a:br>
              <a:rPr lang="en-US" dirty="0"/>
            </a:br>
            <a:r>
              <a:rPr lang="en-US" dirty="0"/>
              <a:t>in reverse?</a:t>
            </a:r>
          </a:p>
          <a:p>
            <a:pPr lvl="5"/>
            <a:endParaRPr lang="en-US" dirty="0"/>
          </a:p>
          <a:p>
            <a:r>
              <a:rPr lang="en-US" dirty="0"/>
              <a:t>Wouldn’t it be as complex to listen to </a:t>
            </a:r>
            <a:br>
              <a:rPr lang="en-US" dirty="0"/>
            </a:br>
            <a:r>
              <a:rPr lang="en-US" dirty="0"/>
              <a:t>a CD or the radio?</a:t>
            </a:r>
          </a:p>
          <a:p>
            <a:pPr lvl="4"/>
            <a:endParaRPr lang="en-US" dirty="0"/>
          </a:p>
          <a:p>
            <a:r>
              <a:rPr lang="en-US" dirty="0"/>
              <a:t>If you decide to upgrade your system, </a:t>
            </a:r>
            <a:br>
              <a:rPr lang="en-US" dirty="0"/>
            </a:br>
            <a:r>
              <a:rPr lang="en-US" dirty="0"/>
              <a:t>you’re probably going to have to learn </a:t>
            </a:r>
            <a:br>
              <a:rPr lang="en-US" dirty="0"/>
            </a:br>
            <a:r>
              <a:rPr lang="en-US" dirty="0"/>
              <a:t>a slightly different procedure.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34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 with the Façade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Simplify a complex system by implementing </a:t>
            </a:r>
            <a:br>
              <a:rPr lang="en-US" dirty="0"/>
            </a:br>
            <a:r>
              <a:rPr lang="en-US" dirty="0"/>
              <a:t>a </a:t>
            </a:r>
            <a:r>
              <a:rPr lang="en-US" dirty="0">
                <a:solidFill>
                  <a:srgbClr val="B23C00"/>
                </a:solidFill>
              </a:rPr>
              <a:t>Façade class </a:t>
            </a:r>
            <a:r>
              <a:rPr lang="en-US" dirty="0"/>
              <a:t>that provides a </a:t>
            </a:r>
            <a:br>
              <a:rPr lang="en-US" dirty="0"/>
            </a:br>
            <a:r>
              <a:rPr lang="en-US" u="sng" dirty="0"/>
              <a:t>more reasonable interface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If necessary, you can still go behind the façade to access the underlying complex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34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 with the Façade Pattern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996"/>
            <a:ext cx="9144000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65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Adapter vs. Façade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differ in </a:t>
            </a:r>
            <a:r>
              <a:rPr lang="en-US" u="sng" dirty="0"/>
              <a:t>intent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 Adapter Pattern </a:t>
            </a:r>
            <a:r>
              <a:rPr lang="en-US" u="sng" dirty="0"/>
              <a:t>alters an interface </a:t>
            </a:r>
            <a:br>
              <a:rPr lang="en-US" dirty="0"/>
            </a:br>
            <a:r>
              <a:rPr lang="en-US" dirty="0"/>
              <a:t>to match one that the client expects.</a:t>
            </a:r>
          </a:p>
          <a:p>
            <a:pPr lvl="4"/>
            <a:endParaRPr lang="en-US" dirty="0"/>
          </a:p>
          <a:p>
            <a:r>
              <a:rPr lang="en-US" dirty="0"/>
              <a:t>The Façade Pattern provides a </a:t>
            </a:r>
            <a:br>
              <a:rPr lang="en-US" dirty="0"/>
            </a:br>
            <a:r>
              <a:rPr lang="en-US" u="sng" dirty="0"/>
              <a:t>simplified interface</a:t>
            </a:r>
            <a:r>
              <a:rPr lang="en-US" dirty="0"/>
              <a:t> to a complex subsystem.</a:t>
            </a:r>
          </a:p>
          <a:p>
            <a:pPr lvl="4"/>
            <a:endParaRPr lang="en-US" dirty="0"/>
          </a:p>
          <a:p>
            <a:r>
              <a:rPr lang="en-US" dirty="0"/>
              <a:t>The Façade Pattern </a:t>
            </a:r>
            <a:r>
              <a:rPr lang="en-US" u="sng" dirty="0"/>
              <a:t>decouples a client </a:t>
            </a:r>
            <a:br>
              <a:rPr lang="en-US" dirty="0"/>
            </a:br>
            <a:r>
              <a:rPr lang="en-US" dirty="0"/>
              <a:t>from a subsystem of components.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29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Home Theater Façade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81" y="1325903"/>
            <a:ext cx="6978238" cy="45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84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Home Theater Façade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349" y="1691659"/>
            <a:ext cx="5725301" cy="292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60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7" y="1234465"/>
            <a:ext cx="6332036" cy="54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43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a Movie the Easy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6" y="1325903"/>
            <a:ext cx="8412438" cy="364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49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a Movie the Easy Way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6" y="1266719"/>
            <a:ext cx="7955243" cy="498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4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036332"/>
          </a:xfrm>
        </p:spPr>
        <p:txBody>
          <a:bodyPr/>
          <a:lstStyle/>
          <a:p>
            <a:r>
              <a:rPr lang="en-US" dirty="0"/>
              <a:t>How can you plug your laptop with its </a:t>
            </a:r>
            <a:r>
              <a:rPr lang="en-US" u="sng" dirty="0"/>
              <a:t>American power cord</a:t>
            </a:r>
            <a:r>
              <a:rPr lang="en-US" dirty="0"/>
              <a:t> into a </a:t>
            </a:r>
            <a:r>
              <a:rPr lang="en-US" u="sng" dirty="0"/>
              <a:t>British wall outlet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62" y="2331732"/>
            <a:ext cx="6388075" cy="3589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4AFF1-9B50-1944-B773-26E35836CE76}"/>
              </a:ext>
            </a:extLst>
          </p:cNvPr>
          <p:cNvSpPr txBox="1"/>
          <p:nvPr/>
        </p:nvSpPr>
        <p:spPr>
          <a:xfrm>
            <a:off x="5852146" y="5257780"/>
            <a:ext cx="310213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These examples </a:t>
            </a:r>
            <a:r>
              <a:rPr lang="en-US" sz="1200"/>
              <a:t>and their images </a:t>
            </a:r>
            <a:r>
              <a:rPr lang="en-US" sz="1200" dirty="0"/>
              <a:t>are from</a:t>
            </a:r>
          </a:p>
          <a:p>
            <a:r>
              <a:rPr lang="en-US" sz="1200" b="1" dirty="0"/>
              <a:t>Head First Design Patterns</a:t>
            </a:r>
          </a:p>
          <a:p>
            <a:r>
              <a:rPr lang="en-US" sz="1200" dirty="0"/>
              <a:t>by Eric &amp; Elizabeth Freeman</a:t>
            </a:r>
          </a:p>
          <a:p>
            <a:r>
              <a:rPr lang="en-US" sz="1200" dirty="0"/>
              <a:t>O’Reilly, 2004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2A2AC-7F92-4D49-AAE4-4186D6C7566C}"/>
              </a:ext>
            </a:extLst>
          </p:cNvPr>
          <p:cNvSpPr txBox="1"/>
          <p:nvPr/>
        </p:nvSpPr>
        <p:spPr>
          <a:xfrm>
            <a:off x="6675097" y="3467601"/>
            <a:ext cx="798617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the client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A4642-056C-7640-8F93-12DB71FAE860}"/>
              </a:ext>
            </a:extLst>
          </p:cNvPr>
          <p:cNvSpPr txBox="1"/>
          <p:nvPr/>
        </p:nvSpPr>
        <p:spPr>
          <a:xfrm>
            <a:off x="731562" y="3286924"/>
            <a:ext cx="78098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adaptee 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interface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1CB257-A690-E247-86F4-16CFD5703C66}"/>
              </a:ext>
            </a:extLst>
          </p:cNvPr>
          <p:cNvSpPr txBox="1"/>
          <p:nvPr/>
        </p:nvSpPr>
        <p:spPr>
          <a:xfrm>
            <a:off x="4769650" y="3910027"/>
            <a:ext cx="78098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target </a:t>
            </a:r>
          </a:p>
          <a:p>
            <a:pPr algn="ctr"/>
            <a:r>
              <a:rPr lang="en-US" sz="1200" dirty="0">
                <a:solidFill>
                  <a:srgbClr val="008000"/>
                </a:solidFill>
              </a:rPr>
              <a:t>interface</a:t>
            </a:r>
          </a:p>
        </p:txBody>
      </p:sp>
    </p:spTree>
    <p:extLst>
      <p:ext uri="{BB962C8B-B14F-4D97-AF65-F5344CB8AC3E}">
        <p14:creationId xmlns:p14="http://schemas.microsoft.com/office/powerpoint/2010/main" val="2761482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Façade Design Pattern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B23C00"/>
                </a:solidFill>
              </a:rPr>
              <a:t>Façade Design Pattern</a:t>
            </a:r>
            <a:r>
              <a:rPr lang="en-US" dirty="0"/>
              <a:t> provides </a:t>
            </a:r>
            <a:br>
              <a:rPr lang="en-US" dirty="0"/>
            </a:br>
            <a:r>
              <a:rPr lang="en-US" dirty="0"/>
              <a:t>a </a:t>
            </a:r>
            <a:r>
              <a:rPr lang="en-US" u="sng" dirty="0"/>
              <a:t>unified interface</a:t>
            </a:r>
            <a:r>
              <a:rPr lang="en-US" dirty="0"/>
              <a:t> to a set of interfaces </a:t>
            </a:r>
            <a:br>
              <a:rPr lang="en-US" dirty="0"/>
            </a:br>
            <a:r>
              <a:rPr lang="en-US" dirty="0"/>
              <a:t>in a subsystem. </a:t>
            </a:r>
          </a:p>
          <a:p>
            <a:pPr lvl="4"/>
            <a:endParaRPr lang="en-US" dirty="0"/>
          </a:p>
          <a:p>
            <a:r>
              <a:rPr lang="en-US" dirty="0"/>
              <a:t>Façade defines a </a:t>
            </a:r>
            <a:r>
              <a:rPr lang="en-US" u="sng" dirty="0"/>
              <a:t>higher-level interface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that makes the subsystem </a:t>
            </a:r>
            <a:r>
              <a:rPr lang="en-US" u="sng" dirty="0"/>
              <a:t>easier to use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It allows us to </a:t>
            </a:r>
            <a:r>
              <a:rPr lang="en-US" u="sng" dirty="0"/>
              <a:t>avoid tight coupling </a:t>
            </a:r>
            <a:br>
              <a:rPr lang="en-US" dirty="0"/>
            </a:br>
            <a:r>
              <a:rPr lang="en-US" dirty="0"/>
              <a:t>between clients and subsystems.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84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F1A4-FE1E-AA4A-B22D-13042DA8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Façade Design Pattern Defined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9312B-306F-794B-84A4-09CE32FF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07C61-47DC-084D-B859-AAD632C5D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95" y="1522965"/>
            <a:ext cx="7406609" cy="386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99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of Least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AKA </a:t>
            </a:r>
            <a:r>
              <a:rPr lang="en-US" u="sng" dirty="0"/>
              <a:t>Law of Demeter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From any </a:t>
            </a:r>
            <a:r>
              <a:rPr lang="en-US" u="sng" dirty="0"/>
              <a:t>member function</a:t>
            </a:r>
            <a:r>
              <a:rPr lang="en-US" dirty="0"/>
              <a:t> of an object, </a:t>
            </a:r>
            <a:br>
              <a:rPr lang="en-US" dirty="0"/>
            </a:br>
            <a:r>
              <a:rPr lang="en-US" dirty="0"/>
              <a:t>you may only call functions that belong to:</a:t>
            </a:r>
          </a:p>
          <a:p>
            <a:pPr lvl="1"/>
            <a:r>
              <a:rPr lang="en-US" dirty="0"/>
              <a:t>The object itself</a:t>
            </a:r>
          </a:p>
          <a:p>
            <a:pPr lvl="1"/>
            <a:r>
              <a:rPr lang="en-US" dirty="0"/>
              <a:t>Objects passed in as a parameter to the function</a:t>
            </a:r>
          </a:p>
          <a:p>
            <a:pPr lvl="1"/>
            <a:r>
              <a:rPr lang="en-US" dirty="0"/>
              <a:t>Any object the function creates or instantiates</a:t>
            </a:r>
          </a:p>
          <a:p>
            <a:pPr lvl="1"/>
            <a:r>
              <a:rPr lang="en-US" dirty="0"/>
              <a:t>Any components of the object</a:t>
            </a:r>
          </a:p>
          <a:p>
            <a:pPr lvl="5"/>
            <a:endParaRPr lang="en-US" dirty="0"/>
          </a:p>
          <a:p>
            <a:r>
              <a:rPr lang="en-US" dirty="0"/>
              <a:t>The member function should </a:t>
            </a:r>
            <a:r>
              <a:rPr lang="en-US" u="sng" dirty="0"/>
              <a:t>not</a:t>
            </a:r>
            <a:r>
              <a:rPr lang="en-US" dirty="0"/>
              <a:t> call a member function of an object returned from another call.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42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of Least Knowledge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19" y="1417342"/>
            <a:ext cx="8320999" cy="407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41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of Least Knowledge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7" y="1213305"/>
            <a:ext cx="6766486" cy="54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87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of Least Knowledge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437" y="1234464"/>
            <a:ext cx="5223199" cy="5471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693" y="1417342"/>
            <a:ext cx="346280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The </a:t>
            </a:r>
            <a:r>
              <a:rPr lang="en-US" sz="2000" b="1" dirty="0">
                <a:solidFill>
                  <a:srgbClr val="0033CC"/>
                </a:solidFill>
              </a:rPr>
              <a:t>Façade Design Pattern</a:t>
            </a:r>
          </a:p>
          <a:p>
            <a:r>
              <a:rPr lang="en-US" sz="2000" dirty="0">
                <a:solidFill>
                  <a:srgbClr val="0033CC"/>
                </a:solidFill>
              </a:rPr>
              <a:t>supports the </a:t>
            </a:r>
            <a:r>
              <a:rPr lang="en-US" sz="2000" u="sng" dirty="0">
                <a:solidFill>
                  <a:srgbClr val="0033CC"/>
                </a:solidFill>
              </a:rPr>
              <a:t>Principle of</a:t>
            </a:r>
          </a:p>
          <a:p>
            <a:r>
              <a:rPr lang="en-US" sz="2000" u="sng" dirty="0">
                <a:solidFill>
                  <a:srgbClr val="0033CC"/>
                </a:solidFill>
              </a:rPr>
              <a:t>Least Knowledge</a:t>
            </a:r>
            <a:r>
              <a:rPr lang="en-US" sz="2000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3894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Object-Oriented Adapters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91" y="1325903"/>
            <a:ext cx="5809018" cy="2175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59" y="3611878"/>
            <a:ext cx="5042899" cy="24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4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50" y="3883631"/>
            <a:ext cx="4711700" cy="219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Object-Oriented Adapters,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40791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0432FF"/>
                </a:solidFill>
              </a:rPr>
              <a:t>adapter</a:t>
            </a:r>
            <a:r>
              <a:rPr lang="en-US" dirty="0"/>
              <a:t> acts as the </a:t>
            </a:r>
            <a:r>
              <a:rPr lang="en-US" u="sng" dirty="0"/>
              <a:t>middleman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Your existing system (as the client) wants to </a:t>
            </a:r>
            <a:br>
              <a:rPr lang="en-US" dirty="0"/>
            </a:br>
            <a:r>
              <a:rPr lang="en-US" dirty="0"/>
              <a:t>make requests to the vendor code.</a:t>
            </a:r>
          </a:p>
          <a:p>
            <a:pPr lvl="1"/>
            <a:r>
              <a:rPr lang="en-US" dirty="0"/>
              <a:t>The adapter </a:t>
            </a:r>
            <a:r>
              <a:rPr lang="en-US" u="sng" dirty="0"/>
              <a:t>converts the requests</a:t>
            </a:r>
            <a:r>
              <a:rPr lang="en-US" dirty="0"/>
              <a:t> into requests </a:t>
            </a:r>
            <a:br>
              <a:rPr lang="en-US" dirty="0"/>
            </a:br>
            <a:r>
              <a:rPr lang="en-US" dirty="0"/>
              <a:t>that make sense to the vendor classes.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F41C1-2671-994B-A97A-3C87126E26B4}"/>
              </a:ext>
            </a:extLst>
          </p:cNvPr>
          <p:cNvSpPr txBox="1"/>
          <p:nvPr/>
        </p:nvSpPr>
        <p:spPr>
          <a:xfrm>
            <a:off x="4663439" y="4982181"/>
            <a:ext cx="77296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adaptee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interface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57325-005D-FD41-96DA-08E048378B3F}"/>
              </a:ext>
            </a:extLst>
          </p:cNvPr>
          <p:cNvSpPr txBox="1"/>
          <p:nvPr/>
        </p:nvSpPr>
        <p:spPr>
          <a:xfrm>
            <a:off x="2772688" y="4800585"/>
            <a:ext cx="798617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the client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584F1A-2FB7-6045-8B19-07848C46C0A2}"/>
              </a:ext>
            </a:extLst>
          </p:cNvPr>
          <p:cNvSpPr txBox="1"/>
          <p:nvPr/>
        </p:nvSpPr>
        <p:spPr>
          <a:xfrm>
            <a:off x="3657610" y="4983463"/>
            <a:ext cx="77296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target</a:t>
            </a:r>
          </a:p>
          <a:p>
            <a:pPr algn="ctr"/>
            <a:r>
              <a:rPr lang="en-US" sz="1200" dirty="0">
                <a:solidFill>
                  <a:srgbClr val="008000"/>
                </a:solidFill>
              </a:rPr>
              <a:t>interface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48A04-6E78-234C-B6FD-0476EDCB5760}"/>
              </a:ext>
            </a:extLst>
          </p:cNvPr>
          <p:cNvSpPr txBox="1"/>
          <p:nvPr/>
        </p:nvSpPr>
        <p:spPr>
          <a:xfrm>
            <a:off x="5303512" y="4527490"/>
            <a:ext cx="99418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the adaptee</a:t>
            </a:r>
          </a:p>
        </p:txBody>
      </p:sp>
    </p:spTree>
    <p:extLst>
      <p:ext uri="{BB962C8B-B14F-4D97-AF65-F5344CB8AC3E}">
        <p14:creationId xmlns:p14="http://schemas.microsoft.com/office/powerpoint/2010/main" val="2630297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those Ducks, Again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54683"/>
            <a:ext cx="8229600" cy="548634"/>
          </a:xfrm>
        </p:spPr>
        <p:txBody>
          <a:bodyPr/>
          <a:lstStyle/>
          <a:p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MallardDuck</a:t>
            </a:r>
            <a:r>
              <a:rPr lang="en-US" dirty="0"/>
              <a:t> is a subclass.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1285244"/>
            <a:ext cx="5981700" cy="177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42" y="3802183"/>
            <a:ext cx="7372315" cy="2446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91BD0C-A06A-6C45-9D13-8FB8B257C125}"/>
              </a:ext>
            </a:extLst>
          </p:cNvPr>
          <p:cNvSpPr txBox="1"/>
          <p:nvPr/>
        </p:nvSpPr>
        <p:spPr>
          <a:xfrm>
            <a:off x="1463074" y="1797668"/>
            <a:ext cx="2880917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2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virtual void quack() = 0;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virtual void fly() = 0;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3D18D-5FCC-834F-BBFA-B857D66292C8}"/>
              </a:ext>
            </a:extLst>
          </p:cNvPr>
          <p:cNvSpPr txBox="1"/>
          <p:nvPr/>
        </p:nvSpPr>
        <p:spPr>
          <a:xfrm>
            <a:off x="1463074" y="1570100"/>
            <a:ext cx="1208985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target interface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47091-38B3-1D4B-AA12-F5A1EE080734}"/>
              </a:ext>
            </a:extLst>
          </p:cNvPr>
          <p:cNvSpPr txBox="1"/>
          <p:nvPr/>
        </p:nvSpPr>
        <p:spPr>
          <a:xfrm>
            <a:off x="885842" y="3755410"/>
            <a:ext cx="4874865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200" b="1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MallardDuck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</a:t>
            </a:r>
            <a:r>
              <a:rPr lang="en-US" sz="12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void quack()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{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"Quack";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void fly()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{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"I’m flying";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45640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16" y="1691659"/>
            <a:ext cx="5730968" cy="1737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Turkeys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/>
              <a:t>The latest fowl: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76ADA6-1A5E-0C47-9228-22C1062588BC}"/>
              </a:ext>
            </a:extLst>
          </p:cNvPr>
          <p:cNvSpPr txBox="1"/>
          <p:nvPr/>
        </p:nvSpPr>
        <p:spPr>
          <a:xfrm>
            <a:off x="1645952" y="2171606"/>
            <a:ext cx="325281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virtual void gobble() = 0;  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virtual void fly() = 0;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84753-4F27-B34A-893A-22CF7C511DA2}"/>
              </a:ext>
            </a:extLst>
          </p:cNvPr>
          <p:cNvSpPr txBox="1"/>
          <p:nvPr/>
        </p:nvSpPr>
        <p:spPr>
          <a:xfrm>
            <a:off x="2651781" y="3703317"/>
            <a:ext cx="5303462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2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WildTurkey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void gobble()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{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"Gobble gobble" &lt;&lt;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void fly()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{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"I’m flying a short distance" &lt;&lt;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1B63AA-DB32-8144-A598-1F54E681F0F6}"/>
              </a:ext>
            </a:extLst>
          </p:cNvPr>
          <p:cNvSpPr txBox="1"/>
          <p:nvPr/>
        </p:nvSpPr>
        <p:spPr>
          <a:xfrm>
            <a:off x="1648586" y="1895948"/>
            <a:ext cx="1369286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adaptee interface</a:t>
            </a:r>
          </a:p>
        </p:txBody>
      </p:sp>
    </p:spTree>
    <p:extLst>
      <p:ext uri="{BB962C8B-B14F-4D97-AF65-F5344CB8AC3E}">
        <p14:creationId xmlns:p14="http://schemas.microsoft.com/office/powerpoint/2010/main" val="87589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Turkeys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we’re short of 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objects, how can we use </a:t>
            </a:r>
            <a:r>
              <a:rPr lang="en-US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Turkey</a:t>
            </a:r>
            <a:r>
              <a:rPr lang="en-US" dirty="0"/>
              <a:t> objects in their place?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Turkey</a:t>
            </a:r>
            <a:r>
              <a:rPr lang="en-US" dirty="0"/>
              <a:t> objects have a different interface.</a:t>
            </a:r>
          </a:p>
          <a:p>
            <a:pPr lvl="5"/>
            <a:endParaRPr lang="en-US" dirty="0"/>
          </a:p>
          <a:p>
            <a:r>
              <a:rPr lang="en-US" dirty="0"/>
              <a:t>We need to create an </a:t>
            </a:r>
            <a:r>
              <a:rPr lang="en-US" u="sng" dirty="0">
                <a:solidFill>
                  <a:srgbClr val="0432FF"/>
                </a:solidFill>
              </a:rPr>
              <a:t>adapter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40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Turkey Adapter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68" y="1325903"/>
            <a:ext cx="6857975" cy="4835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CF258C-8F79-E749-86D1-E64FC853A611}"/>
              </a:ext>
            </a:extLst>
          </p:cNvPr>
          <p:cNvSpPr txBox="1"/>
          <p:nvPr/>
        </p:nvSpPr>
        <p:spPr>
          <a:xfrm>
            <a:off x="2926098" y="2575345"/>
            <a:ext cx="1167307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33CC"/>
                </a:solidFill>
              </a:rPr>
              <a:t>adaptee interface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2633A6-A8F9-ED40-A625-FD45E1A6E79B}"/>
              </a:ext>
            </a:extLst>
          </p:cNvPr>
          <p:cNvSpPr/>
          <p:nvPr/>
        </p:nvSpPr>
        <p:spPr bwMode="auto">
          <a:xfrm>
            <a:off x="4297683" y="2057415"/>
            <a:ext cx="731512" cy="2743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1415D-DEAC-344F-8A02-AC2A3A965111}"/>
              </a:ext>
            </a:extLst>
          </p:cNvPr>
          <p:cNvSpPr/>
          <p:nvPr/>
        </p:nvSpPr>
        <p:spPr bwMode="auto">
          <a:xfrm>
            <a:off x="3910477" y="2788927"/>
            <a:ext cx="731512" cy="2743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AD894-6E2E-5547-8E92-F2549B952B75}"/>
              </a:ext>
            </a:extLst>
          </p:cNvPr>
          <p:cNvSpPr txBox="1"/>
          <p:nvPr/>
        </p:nvSpPr>
        <p:spPr>
          <a:xfrm>
            <a:off x="914440" y="1922522"/>
            <a:ext cx="3438762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200" b="1" dirty="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TurkeyAdapter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</a:t>
            </a:r>
            <a:r>
              <a:rPr lang="en-US" sz="12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Duck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private: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*turkey;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b="1" dirty="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TurkeyAdapter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*turkey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this-&gt;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void </a:t>
            </a:r>
            <a:r>
              <a:rPr lang="en-US" sz="12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quack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turkey-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&gt;gobble();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void </a:t>
            </a:r>
            <a:r>
              <a:rPr lang="en-US" sz="12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fly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for (int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5;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2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turkey-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&gt;fly();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F5EF49-2A9D-A947-8623-ECAA32B02260}"/>
              </a:ext>
            </a:extLst>
          </p:cNvPr>
          <p:cNvSpPr txBox="1"/>
          <p:nvPr/>
        </p:nvSpPr>
        <p:spPr>
          <a:xfrm>
            <a:off x="2905258" y="2174521"/>
            <a:ext cx="1208985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target interface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D5704-1005-5E47-98B2-89A314462EFB}"/>
              </a:ext>
            </a:extLst>
          </p:cNvPr>
          <p:cNvSpPr txBox="1"/>
          <p:nvPr/>
        </p:nvSpPr>
        <p:spPr>
          <a:xfrm>
            <a:off x="914440" y="1460143"/>
            <a:ext cx="274305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Adapt a turkey to be a duck.</a:t>
            </a:r>
          </a:p>
        </p:txBody>
      </p:sp>
    </p:spTree>
    <p:extLst>
      <p:ext uri="{BB962C8B-B14F-4D97-AF65-F5344CB8AC3E}">
        <p14:creationId xmlns:p14="http://schemas.microsoft.com/office/powerpoint/2010/main" val="285585452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38130</TotalTime>
  <Words>1366</Words>
  <Application>Microsoft Macintosh PowerPoint</Application>
  <PresentationFormat>On-screen Show (4:3)</PresentationFormat>
  <Paragraphs>298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Courier New</vt:lpstr>
      <vt:lpstr>Times New Roman</vt:lpstr>
      <vt:lpstr>Wingdings</vt:lpstr>
      <vt:lpstr>Quadrant</vt:lpstr>
      <vt:lpstr>CMPE 135 Object-Oriented Analysis and Design April 13 Class Meeting</vt:lpstr>
      <vt:lpstr>Design Patterns</vt:lpstr>
      <vt:lpstr>Adapters</vt:lpstr>
      <vt:lpstr>Object-Oriented Adapters</vt:lpstr>
      <vt:lpstr>Object-Oriented Adapters, cont’d</vt:lpstr>
      <vt:lpstr>It’s those Ducks, Again</vt:lpstr>
      <vt:lpstr>Turkeys</vt:lpstr>
      <vt:lpstr>Turkeys, cont’d</vt:lpstr>
      <vt:lpstr>Turkey Adapter</vt:lpstr>
      <vt:lpstr>Adapter Test Drive</vt:lpstr>
      <vt:lpstr>Adapter Test Drive, cont’d</vt:lpstr>
      <vt:lpstr>The Adapter Pattern Explained</vt:lpstr>
      <vt:lpstr>How the Client Uses the Adapter</vt:lpstr>
      <vt:lpstr>Adapter Design Pattern Defined</vt:lpstr>
      <vt:lpstr>Adapter Design Pattern Class Diagram</vt:lpstr>
      <vt:lpstr>Design Patterns</vt:lpstr>
      <vt:lpstr>The Façade Pattern</vt:lpstr>
      <vt:lpstr>Example: Home Theater</vt:lpstr>
      <vt:lpstr>Watch a Movie the Hard Way</vt:lpstr>
      <vt:lpstr>Watch a Movie the Hard Way, cont’d</vt:lpstr>
      <vt:lpstr>More Complexities</vt:lpstr>
      <vt:lpstr>Simplify with the Façade Pattern</vt:lpstr>
      <vt:lpstr>Simplify with the Façade Pattern, cont’d</vt:lpstr>
      <vt:lpstr>Adapter vs. Façade Patterns</vt:lpstr>
      <vt:lpstr>The Home Theater Façade</vt:lpstr>
      <vt:lpstr>The Home Theater Façade, cont’d</vt:lpstr>
      <vt:lpstr>Implementation</vt:lpstr>
      <vt:lpstr>Watch a Movie the Easy Way</vt:lpstr>
      <vt:lpstr>Watch a Movie the Easy Way, cont’d</vt:lpstr>
      <vt:lpstr>Façade Design Pattern Defined</vt:lpstr>
      <vt:lpstr>Façade Design Pattern Defined</vt:lpstr>
      <vt:lpstr>Principle of Least Knowledge</vt:lpstr>
      <vt:lpstr>Principle of Least Knowledge, cont’d</vt:lpstr>
      <vt:lpstr>Principle of Least Knowledge, cont’d</vt:lpstr>
      <vt:lpstr>Principle of Least Knowledge, cont’d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153: Concepts of Compiler Design</dc:title>
  <dc:creator>Ronald Mak</dc:creator>
  <cp:lastModifiedBy>Ron Mak</cp:lastModifiedBy>
  <cp:revision>819</cp:revision>
  <dcterms:created xsi:type="dcterms:W3CDTF">2008-01-12T03:52:55Z</dcterms:created>
  <dcterms:modified xsi:type="dcterms:W3CDTF">2021-04-13T18:23:15Z</dcterms:modified>
</cp:coreProperties>
</file>