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256" r:id="rId2"/>
    <p:sldId id="31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3" r:id="rId30"/>
    <p:sldId id="284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23C00"/>
    <a:srgbClr val="DEF0F2"/>
    <a:srgbClr val="008000"/>
    <a:srgbClr val="8F0000"/>
    <a:srgbClr val="464646"/>
    <a:srgbClr val="F2E5D0"/>
    <a:srgbClr val="CC99FF"/>
    <a:srgbClr val="99FF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86386" autoAdjust="0"/>
  </p:normalViewPr>
  <p:slideViewPr>
    <p:cSldViewPr>
      <p:cViewPr varScale="1">
        <p:scale>
          <a:sx n="170" d="100"/>
          <a:sy n="170" d="100"/>
        </p:scale>
        <p:origin x="3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28" d="100"/>
          <a:sy n="128" d="100"/>
        </p:scale>
        <p:origin x="3928" y="184"/>
      </p:cViewPr>
      <p:guideLst/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DA5FC-E46B-9C44-BC74-948B74CFA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7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E3472-7C7E-B14E-BFC5-D45A5C34A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3FEEA-E4EA-8B48-84AC-27AA886F7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0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6CE3A-7281-7642-9900-6E16427813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DA5C-119F-CC4B-9649-ABA59C0C1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3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0CE1F-3703-B242-8AD0-B0AC82B28E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2103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SJSU Dept. of Computer Science Fall 2013: November 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2963" y="6248400"/>
            <a:ext cx="26368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CS 151: Object-Oriented Design © R. Mak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431D7-A35E-FE4C-978D-A4C1DB31A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8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74743-FE56-7945-B44C-593C2BC72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5C50-577F-4141-9922-FD2248DB0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Fall 2020: October 22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228860" y="6263609"/>
            <a:ext cx="2964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135: Object-Oriented</a:t>
            </a:r>
            <a:r>
              <a:rPr lang="en-US" sz="1000" baseline="0" dirty="0"/>
              <a:t> Analysis and Design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  <p:pic>
        <p:nvPicPr>
          <p:cNvPr id="17" name="Picture 13" descr="SJSU-logo">
            <a:extLst>
              <a:ext uri="{FF2B5EF4-FFF2-40B4-BE49-F238E27FC236}">
                <a16:creationId xmlns:a16="http://schemas.microsoft.com/office/drawing/2014/main" id="{838685F1-7E60-4F43-BE0E-CA7559CA1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2400" dirty="0"/>
              <a:t>CMPE 135</a:t>
            </a:r>
            <a:br>
              <a:rPr lang="en-US" altLang="x-none" sz="3200" dirty="0"/>
            </a:br>
            <a:r>
              <a:rPr lang="en-US" altLang="x-none" sz="3200" dirty="0"/>
              <a:t>Object-Oriented Analysis and Design</a:t>
            </a:r>
            <a:br>
              <a:rPr lang="en-US" sz="3600" dirty="0"/>
            </a:br>
            <a:r>
              <a:rPr lang="en-US" sz="2400" dirty="0"/>
              <a:t>April 8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2021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Store Client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5" y="1325903"/>
            <a:ext cx="6429132" cy="48196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62E5FC8-BEEA-DE4C-90BD-99D8AF91ECD5}"/>
              </a:ext>
            </a:extLst>
          </p:cNvPr>
          <p:cNvSpPr/>
          <p:nvPr/>
        </p:nvSpPr>
        <p:spPr bwMode="auto">
          <a:xfrm>
            <a:off x="2011708" y="2310938"/>
            <a:ext cx="2285975" cy="332509"/>
          </a:xfrm>
          <a:prstGeom prst="ellipse">
            <a:avLst/>
          </a:prstGeom>
          <a:noFill/>
          <a:ln w="19050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80DE16-3B30-3D42-9C87-569CD85BBE6A}"/>
              </a:ext>
            </a:extLst>
          </p:cNvPr>
          <p:cNvSpPr/>
          <p:nvPr/>
        </p:nvSpPr>
        <p:spPr bwMode="auto">
          <a:xfrm>
            <a:off x="1645952" y="3779520"/>
            <a:ext cx="640073" cy="221673"/>
          </a:xfrm>
          <a:prstGeom prst="ellipse">
            <a:avLst/>
          </a:prstGeom>
          <a:noFill/>
          <a:ln w="19050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3CA3C-6081-B74D-96EE-AF295C7679E0}"/>
              </a:ext>
            </a:extLst>
          </p:cNvPr>
          <p:cNvSpPr txBox="1"/>
          <p:nvPr/>
        </p:nvSpPr>
        <p:spPr>
          <a:xfrm>
            <a:off x="3953704" y="2797485"/>
            <a:ext cx="381866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PizzaStore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SimplePizzaFactory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spf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: factory(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spf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A0CB5-5712-2F43-8345-2D1D9F06D7E0}"/>
              </a:ext>
            </a:extLst>
          </p:cNvPr>
          <p:cNvSpPr txBox="1"/>
          <p:nvPr/>
        </p:nvSpPr>
        <p:spPr>
          <a:xfrm>
            <a:off x="4663439" y="1508781"/>
            <a:ext cx="315983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private: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SimplePizzaFactory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*factory;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2B276-56A3-494C-973F-4E7AC19B6FCC}"/>
              </a:ext>
            </a:extLst>
          </p:cNvPr>
          <p:cNvSpPr txBox="1"/>
          <p:nvPr/>
        </p:nvSpPr>
        <p:spPr>
          <a:xfrm>
            <a:off x="5325969" y="4432670"/>
            <a:ext cx="3438762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pizza = factory-&gt;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createPizza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(type);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pizza-&gt;prepare();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52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for a Simple Factory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40" y="1234464"/>
            <a:ext cx="7680920" cy="4806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3001" y="1508781"/>
            <a:ext cx="175881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This is </a:t>
            </a:r>
            <a:r>
              <a:rPr lang="en-US" u="sng" dirty="0">
                <a:solidFill>
                  <a:srgbClr val="0033CC"/>
                </a:solidFill>
              </a:rPr>
              <a:t>not quite</a:t>
            </a:r>
            <a:r>
              <a:rPr lang="en-US" dirty="0">
                <a:solidFill>
                  <a:srgbClr val="0033CC"/>
                </a:solidFill>
              </a:rPr>
              <a:t> </a:t>
            </a:r>
          </a:p>
          <a:p>
            <a:r>
              <a:rPr lang="en-US" dirty="0">
                <a:solidFill>
                  <a:srgbClr val="0033CC"/>
                </a:solidFill>
              </a:rPr>
              <a:t>a design pattern.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6463" y="5634737"/>
            <a:ext cx="2212465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3CC"/>
                </a:solidFill>
              </a:rPr>
              <a:t>*Remember:  In the general use </a:t>
            </a:r>
          </a:p>
          <a:p>
            <a:r>
              <a:rPr lang="en-US" sz="1000" dirty="0">
                <a:solidFill>
                  <a:srgbClr val="0033CC"/>
                </a:solidFill>
              </a:rPr>
              <a:t>of the phrase, a concrete class </a:t>
            </a:r>
          </a:p>
          <a:p>
            <a:r>
              <a:rPr lang="en-US" sz="1000" dirty="0">
                <a:solidFill>
                  <a:srgbClr val="0033CC"/>
                </a:solidFill>
              </a:rPr>
              <a:t>that implements a member function </a:t>
            </a:r>
          </a:p>
          <a:p>
            <a:r>
              <a:rPr lang="en-US" sz="1000" dirty="0">
                <a:solidFill>
                  <a:srgbClr val="0033CC"/>
                </a:solidFill>
              </a:rPr>
              <a:t>of a supertype (which could be a </a:t>
            </a:r>
          </a:p>
          <a:p>
            <a:r>
              <a:rPr lang="en-US" sz="1000" dirty="0">
                <a:solidFill>
                  <a:srgbClr val="0033CC"/>
                </a:solidFill>
              </a:rPr>
              <a:t>class or an interface) is still </a:t>
            </a:r>
          </a:p>
          <a:p>
            <a:r>
              <a:rPr lang="en-US" sz="1000" dirty="0">
                <a:solidFill>
                  <a:srgbClr val="0033CC"/>
                </a:solidFill>
              </a:rPr>
              <a:t>considered to be “implementing </a:t>
            </a:r>
          </a:p>
          <a:p>
            <a:r>
              <a:rPr lang="en-US" sz="1000" dirty="0">
                <a:solidFill>
                  <a:srgbClr val="0033CC"/>
                </a:solidFill>
              </a:rPr>
              <a:t>the interface” of that supertype.</a:t>
            </a:r>
          </a:p>
        </p:txBody>
      </p:sp>
    </p:spTree>
    <p:extLst>
      <p:ext uri="{BB962C8B-B14F-4D97-AF65-F5344CB8AC3E}">
        <p14:creationId xmlns:p14="http://schemas.microsoft.com/office/powerpoint/2010/main" val="6143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Franchise the Pizza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There are regional differences, for example, New York </a:t>
            </a:r>
            <a:r>
              <a:rPr lang="en-US"/>
              <a:t>style pizza and Chicago style pizza.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32" y="2606049"/>
            <a:ext cx="6766536" cy="278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4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Franchise the Pizza Store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4" y="1417342"/>
            <a:ext cx="8333655" cy="42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5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Store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to:</a:t>
            </a:r>
          </a:p>
          <a:p>
            <a:pPr lvl="4"/>
            <a:endParaRPr lang="en-US" dirty="0"/>
          </a:p>
          <a:p>
            <a:pPr lvl="1"/>
            <a:r>
              <a:rPr lang="en-US" u="sng" dirty="0"/>
              <a:t>Localize pizza-making</a:t>
            </a:r>
            <a:r>
              <a:rPr lang="en-US" dirty="0"/>
              <a:t> to the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class.</a:t>
            </a:r>
          </a:p>
          <a:p>
            <a:pPr lvl="1"/>
            <a:r>
              <a:rPr lang="en-US" dirty="0"/>
              <a:t>Allow franchises to have their </a:t>
            </a:r>
            <a:r>
              <a:rPr lang="en-US" u="sng" dirty="0"/>
              <a:t>own regional styles</a:t>
            </a:r>
            <a:r>
              <a:rPr lang="en-US" dirty="0"/>
              <a:t>.</a:t>
            </a:r>
          </a:p>
          <a:p>
            <a:pPr lvl="5"/>
            <a:endParaRPr lang="en-US" dirty="0"/>
          </a:p>
          <a:p>
            <a:r>
              <a:rPr lang="en-US" dirty="0"/>
              <a:t>Solution: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Remove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createPizza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dirty="0"/>
              <a:t> from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SimplePizzaFactory</a:t>
            </a:r>
            <a:r>
              <a:rPr lang="en-US" dirty="0"/>
              <a:t> and put it </a:t>
            </a:r>
            <a:br>
              <a:rPr lang="en-US" dirty="0"/>
            </a:br>
            <a:r>
              <a:rPr lang="en-US" dirty="0"/>
              <a:t>back into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as an </a:t>
            </a:r>
            <a:br>
              <a:rPr lang="en-US" dirty="0"/>
            </a:br>
            <a:r>
              <a:rPr lang="en-US" u="sng" dirty="0"/>
              <a:t>abstract</a:t>
            </a:r>
            <a:r>
              <a:rPr lang="en-US" dirty="0"/>
              <a:t> member function.</a:t>
            </a:r>
          </a:p>
          <a:p>
            <a:pPr lvl="1"/>
            <a:r>
              <a:rPr lang="en-US" dirty="0"/>
              <a:t>Create a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</a:t>
            </a:r>
            <a:r>
              <a:rPr lang="en-US" u="sng" dirty="0"/>
              <a:t>subclass for each region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Store Framework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80" y="1234464"/>
            <a:ext cx="5624965" cy="4892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E2D4F-9371-814D-931B-9C250E807880}"/>
              </a:ext>
            </a:extLst>
          </p:cNvPr>
          <p:cNvSpPr txBox="1"/>
          <p:nvPr/>
        </p:nvSpPr>
        <p:spPr>
          <a:xfrm>
            <a:off x="3405397" y="1509738"/>
            <a:ext cx="167225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PizzaStore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79014-5BD1-B947-914E-4D3078F14EBE}"/>
              </a:ext>
            </a:extLst>
          </p:cNvPr>
          <p:cNvSpPr txBox="1"/>
          <p:nvPr/>
        </p:nvSpPr>
        <p:spPr>
          <a:xfrm>
            <a:off x="4114805" y="5533054"/>
            <a:ext cx="4647426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protected: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Pizza *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createPizza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 type)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53A63-2AB9-C345-8F49-FFE0493A80BC}"/>
              </a:ext>
            </a:extLst>
          </p:cNvPr>
          <p:cNvSpPr/>
          <p:nvPr/>
        </p:nvSpPr>
        <p:spPr bwMode="auto">
          <a:xfrm>
            <a:off x="1645952" y="3429000"/>
            <a:ext cx="1280146" cy="822951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0E18C-BBBB-E046-919A-D3CEF51349CB}"/>
              </a:ext>
            </a:extLst>
          </p:cNvPr>
          <p:cNvSpPr txBox="1"/>
          <p:nvPr/>
        </p:nvSpPr>
        <p:spPr>
          <a:xfrm>
            <a:off x="182928" y="3701975"/>
            <a:ext cx="138852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This </a:t>
            </a:r>
            <a:r>
              <a:rPr lang="en-US" sz="1200" u="sng" dirty="0">
                <a:solidFill>
                  <a:srgbClr val="0033CC"/>
                </a:solidFill>
              </a:rPr>
              <a:t>doesn’t</a:t>
            </a:r>
            <a:r>
              <a:rPr lang="en-US" sz="1200" dirty="0">
                <a:solidFill>
                  <a:srgbClr val="0033CC"/>
                </a:solidFill>
              </a:rPr>
              <a:t> vary!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2B4CC-72D2-674F-8D2D-782218BC94B3}"/>
              </a:ext>
            </a:extLst>
          </p:cNvPr>
          <p:cNvSpPr txBox="1"/>
          <p:nvPr/>
        </p:nvSpPr>
        <p:spPr>
          <a:xfrm>
            <a:off x="1920269" y="4892024"/>
            <a:ext cx="110639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This </a:t>
            </a:r>
            <a:r>
              <a:rPr lang="en-US" sz="1200" u="sng" dirty="0">
                <a:solidFill>
                  <a:srgbClr val="0033CC"/>
                </a:solidFill>
              </a:rPr>
              <a:t>will</a:t>
            </a:r>
            <a:r>
              <a:rPr lang="en-US" sz="1200" dirty="0">
                <a:solidFill>
                  <a:srgbClr val="0033CC"/>
                </a:solidFill>
              </a:rPr>
              <a:t> vary!</a:t>
            </a:r>
          </a:p>
        </p:txBody>
      </p:sp>
    </p:spTree>
    <p:extLst>
      <p:ext uri="{BB962C8B-B14F-4D97-AF65-F5344CB8AC3E}">
        <p14:creationId xmlns:p14="http://schemas.microsoft.com/office/powerpoint/2010/main" val="16713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Store Framework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has a well-tuned order system that </a:t>
            </a:r>
            <a:r>
              <a:rPr lang="en-US" u="sng" dirty="0"/>
              <a:t>prepares, bakes, cuts, and boxes</a:t>
            </a:r>
            <a:r>
              <a:rPr lang="en-US" dirty="0"/>
              <a:t> pizzas.</a:t>
            </a:r>
          </a:p>
          <a:p>
            <a:pPr lvl="1"/>
            <a:r>
              <a:rPr lang="en-US" dirty="0"/>
              <a:t>Handled by 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orderPizza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dirty="0"/>
              <a:t> member function </a:t>
            </a:r>
            <a:br>
              <a:rPr lang="en-US" dirty="0"/>
            </a:br>
            <a:r>
              <a:rPr lang="en-US" dirty="0"/>
              <a:t>in the abstract superclass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PizzaStore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That ensures it’s </a:t>
            </a:r>
            <a:r>
              <a:rPr lang="en-US" u="sng" dirty="0"/>
              <a:t>consistent</a:t>
            </a:r>
            <a:r>
              <a:rPr lang="en-US" dirty="0"/>
              <a:t> across all franchises.</a:t>
            </a:r>
          </a:p>
          <a:p>
            <a:pPr lvl="5"/>
            <a:endParaRPr lang="en-US" dirty="0"/>
          </a:p>
          <a:p>
            <a:r>
              <a:rPr lang="en-US" u="sng" dirty="0"/>
              <a:t>What varies</a:t>
            </a:r>
            <a:r>
              <a:rPr lang="en-US" dirty="0"/>
              <a:t>: The pizza style based on region.</a:t>
            </a:r>
          </a:p>
          <a:p>
            <a:pPr lvl="1"/>
            <a:r>
              <a:rPr lang="en-US" dirty="0"/>
              <a:t>Let </a:t>
            </a:r>
            <a:r>
              <a:rPr lang="en-US" u="sng" dirty="0"/>
              <a:t>each region’s subclass</a:t>
            </a:r>
            <a:r>
              <a:rPr lang="en-US" dirty="0"/>
              <a:t> of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determine what its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createPizza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dirty="0"/>
              <a:t> does.</a:t>
            </a:r>
          </a:p>
          <a:p>
            <a:pPr lvl="1"/>
            <a:r>
              <a:rPr lang="en-US" dirty="0"/>
              <a:t>Put all the variations into the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createPizza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dirty="0"/>
              <a:t> member function of each region’s subclass </a:t>
            </a:r>
            <a:br>
              <a:rPr lang="en-US" dirty="0"/>
            </a:br>
            <a:r>
              <a:rPr lang="en-US" dirty="0"/>
              <a:t>to create the right kind of pizza.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Subclasses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98" y="1234464"/>
            <a:ext cx="6371450" cy="54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Subclasses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598" y="1417342"/>
            <a:ext cx="6386803" cy="129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01" y="3337561"/>
            <a:ext cx="5697197" cy="2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1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Subclasses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orderPizza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dirty="0"/>
              <a:t> calls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createPizza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/>
              <a:t>One of the subclasses creates the pizza.</a:t>
            </a:r>
          </a:p>
          <a:p>
            <a:pPr lvl="1"/>
            <a:r>
              <a:rPr lang="en-US" dirty="0"/>
              <a:t>Which subclass is determined at run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058146"/>
            <a:ext cx="5410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39" y="1295400"/>
            <a:ext cx="4023361" cy="4835525"/>
          </a:xfrm>
        </p:spPr>
        <p:txBody>
          <a:bodyPr/>
          <a:lstStyle/>
          <a:p>
            <a:r>
              <a:rPr lang="en-US" dirty="0"/>
              <a:t>Strategy Pattern</a:t>
            </a:r>
          </a:p>
          <a:p>
            <a:r>
              <a:rPr lang="en-US" dirty="0"/>
              <a:t>Observer Pattern</a:t>
            </a:r>
          </a:p>
          <a:p>
            <a:r>
              <a:rPr lang="en-US" dirty="0"/>
              <a:t>Decorator Pattern</a:t>
            </a:r>
          </a:p>
          <a:p>
            <a:r>
              <a:rPr lang="en-US" dirty="0">
                <a:solidFill>
                  <a:srgbClr val="B23C00"/>
                </a:solidFill>
              </a:rPr>
              <a:t>Factory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561C-34B5-5748-92D7-A6686851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4" y="1325903"/>
            <a:ext cx="3757667" cy="47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PizzaStore</a:t>
            </a:r>
            <a:r>
              <a:rPr lang="en-US" dirty="0"/>
              <a:t> Subclass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5" y="1234464"/>
            <a:ext cx="7469976" cy="4799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3512" y="5166341"/>
            <a:ext cx="353975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The superclass’s </a:t>
            </a:r>
            <a:r>
              <a:rPr lang="en-US" sz="14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orderPizza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sz="1400" dirty="0">
                <a:solidFill>
                  <a:srgbClr val="0033CC"/>
                </a:solidFill>
              </a:rPr>
              <a:t> function</a:t>
            </a:r>
          </a:p>
          <a:p>
            <a:r>
              <a:rPr lang="en-US" sz="1400" u="sng" dirty="0">
                <a:solidFill>
                  <a:srgbClr val="0033CC"/>
                </a:solidFill>
              </a:rPr>
              <a:t>doesn’t know</a:t>
            </a:r>
            <a:r>
              <a:rPr lang="en-US" sz="1400" dirty="0">
                <a:solidFill>
                  <a:srgbClr val="0033CC"/>
                </a:solidFill>
              </a:rPr>
              <a:t> which pizza it’s creating.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It just knows that it can prepare, bake,</a:t>
            </a:r>
          </a:p>
          <a:p>
            <a:r>
              <a:rPr lang="en-US" sz="1400" dirty="0">
                <a:solidFill>
                  <a:srgbClr val="0033CC"/>
                </a:solidFill>
              </a:rPr>
              <a:t>cut, and box the pizza.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354FD-384E-FE4E-B864-00B073491C91}"/>
              </a:ext>
            </a:extLst>
          </p:cNvPr>
          <p:cNvSpPr txBox="1"/>
          <p:nvPr/>
        </p:nvSpPr>
        <p:spPr>
          <a:xfrm>
            <a:off x="5212073" y="2415573"/>
            <a:ext cx="37176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NYPizzaStore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PizzaStore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6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Abstract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PizzaStore</a:t>
            </a:r>
            <a:r>
              <a:rPr lang="en-US" dirty="0"/>
              <a:t> Base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11" y="1228781"/>
            <a:ext cx="8288777" cy="4486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9881C-2E8B-C347-97E2-653705B60C94}"/>
              </a:ext>
            </a:extLst>
          </p:cNvPr>
          <p:cNvSpPr txBox="1"/>
          <p:nvPr/>
        </p:nvSpPr>
        <p:spPr>
          <a:xfrm>
            <a:off x="1005879" y="5571292"/>
            <a:ext cx="4647426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protected: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Pizza *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createPizza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 type)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5BCC3-1DB4-CB46-B68A-CCADE8FCC96B}"/>
              </a:ext>
            </a:extLst>
          </p:cNvPr>
          <p:cNvSpPr txBox="1"/>
          <p:nvPr/>
        </p:nvSpPr>
        <p:spPr>
          <a:xfrm>
            <a:off x="2834659" y="4617707"/>
            <a:ext cx="20120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factory method.</a:t>
            </a:r>
          </a:p>
        </p:txBody>
      </p:sp>
    </p:spTree>
    <p:extLst>
      <p:ext uri="{BB962C8B-B14F-4D97-AF65-F5344CB8AC3E}">
        <p14:creationId xmlns:p14="http://schemas.microsoft.com/office/powerpoint/2010/main" val="1640655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Factory Method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1"/>
            <a:ext cx="8412433" cy="176784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B23C00"/>
                </a:solidFill>
              </a:rPr>
              <a:t>factory method</a:t>
            </a:r>
            <a:r>
              <a:rPr lang="en-US" dirty="0"/>
              <a:t> (member function) handles </a:t>
            </a:r>
            <a:r>
              <a:rPr lang="en-US" u="sng" dirty="0"/>
              <a:t>object creation</a:t>
            </a:r>
            <a:r>
              <a:rPr lang="en-US" dirty="0"/>
              <a:t> and </a:t>
            </a:r>
            <a:r>
              <a:rPr lang="en-US" u="sng" dirty="0"/>
              <a:t>encapsulates it in a subclass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</a:t>
            </a:r>
            <a:r>
              <a:rPr lang="en-US" u="sng" dirty="0"/>
              <a:t>decouples</a:t>
            </a:r>
            <a:r>
              <a:rPr lang="en-US" dirty="0"/>
              <a:t> the client code in the superclass </a:t>
            </a:r>
            <a:br>
              <a:rPr lang="en-US" dirty="0"/>
            </a:br>
            <a:r>
              <a:rPr lang="en-US" dirty="0"/>
              <a:t>from the object creation code in the subclass.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3132280"/>
            <a:ext cx="8686705" cy="2857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7D424-B19E-AE4F-9A11-482D88D636A9}"/>
              </a:ext>
            </a:extLst>
          </p:cNvPr>
          <p:cNvSpPr txBox="1"/>
          <p:nvPr/>
        </p:nvSpPr>
        <p:spPr>
          <a:xfrm>
            <a:off x="640123" y="3520439"/>
            <a:ext cx="5339923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u="sng" dirty="0"/>
              <a:t>In C++ (from the pizza store example)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protected: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Pizza *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createPizza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 type)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74590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Abstract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Pizza</a:t>
            </a:r>
            <a:r>
              <a:rPr lang="en-US" dirty="0"/>
              <a:t> Base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206219"/>
            <a:ext cx="5655730" cy="5499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DD9AB-2EBC-5A45-AC9E-25549EC385EF}"/>
              </a:ext>
            </a:extLst>
          </p:cNvPr>
          <p:cNvSpPr txBox="1"/>
          <p:nvPr/>
        </p:nvSpPr>
        <p:spPr>
          <a:xfrm>
            <a:off x="3931927" y="2375884"/>
            <a:ext cx="344312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A Java </a:t>
            </a:r>
            <a:r>
              <a:rPr lang="en-US" sz="12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ArrayList</a:t>
            </a:r>
            <a:r>
              <a:rPr lang="en-US" sz="1200" dirty="0">
                <a:solidFill>
                  <a:srgbClr val="0033CC"/>
                </a:solidFill>
              </a:rPr>
              <a:t> is similar to a C++ </a:t>
            </a:r>
            <a:r>
              <a:rPr lang="en-US" sz="12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vector</a:t>
            </a:r>
            <a:r>
              <a:rPr lang="en-US" sz="1200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690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Pizza</a:t>
            </a:r>
            <a:r>
              <a:rPr lang="en-US" dirty="0"/>
              <a:t> 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843883"/>
            <a:ext cx="8528100" cy="295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C8BAE9-F2C7-8949-AE41-22D71AEED0A1}"/>
              </a:ext>
            </a:extLst>
          </p:cNvPr>
          <p:cNvSpPr txBox="1"/>
          <p:nvPr/>
        </p:nvSpPr>
        <p:spPr>
          <a:xfrm>
            <a:off x="687567" y="1417342"/>
            <a:ext cx="437331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NYStyleCheesePizza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Pizza</a:t>
            </a:r>
          </a:p>
        </p:txBody>
      </p:sp>
    </p:spTree>
    <p:extLst>
      <p:ext uri="{BB962C8B-B14F-4D97-AF65-F5344CB8AC3E}">
        <p14:creationId xmlns:p14="http://schemas.microsoft.com/office/powerpoint/2010/main" val="2079782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Pizza</a:t>
            </a:r>
            <a:r>
              <a:rPr lang="en-US" dirty="0"/>
              <a:t> Classes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14" y="1600220"/>
            <a:ext cx="7721971" cy="4536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E8403-E5A7-474C-BAD8-EF0833003505}"/>
              </a:ext>
            </a:extLst>
          </p:cNvPr>
          <p:cNvSpPr txBox="1"/>
          <p:nvPr/>
        </p:nvSpPr>
        <p:spPr>
          <a:xfrm>
            <a:off x="640123" y="1257613"/>
            <a:ext cx="4910319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ChicagoStyleCheesePizza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Pizza</a:t>
            </a:r>
          </a:p>
        </p:txBody>
      </p:sp>
    </p:spTree>
    <p:extLst>
      <p:ext uri="{BB962C8B-B14F-4D97-AF65-F5344CB8AC3E}">
        <p14:creationId xmlns:p14="http://schemas.microsoft.com/office/powerpoint/2010/main" val="410893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Test Drive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2" y="1234464"/>
            <a:ext cx="8339997" cy="3845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9123" y="5313078"/>
            <a:ext cx="540244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Instead of passing a </a:t>
            </a:r>
            <a:r>
              <a:rPr lang="en-US" u="sng" dirty="0">
                <a:solidFill>
                  <a:srgbClr val="0033CC"/>
                </a:solidFill>
              </a:rPr>
              <a:t>string</a:t>
            </a:r>
            <a:r>
              <a:rPr lang="en-US" dirty="0">
                <a:solidFill>
                  <a:srgbClr val="0033CC"/>
                </a:solidFill>
              </a:rPr>
              <a:t> to function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orderPizza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dirty="0">
                <a:solidFill>
                  <a:srgbClr val="0033CC"/>
                </a:solidFill>
              </a:rPr>
              <a:t>,</a:t>
            </a:r>
          </a:p>
          <a:p>
            <a:r>
              <a:rPr lang="en-US" dirty="0">
                <a:solidFill>
                  <a:srgbClr val="0033CC"/>
                </a:solidFill>
              </a:rPr>
              <a:t>a more </a:t>
            </a:r>
            <a:r>
              <a:rPr lang="en-US" u="sng" dirty="0">
                <a:solidFill>
                  <a:srgbClr val="0033CC"/>
                </a:solidFill>
              </a:rPr>
              <a:t>type-safe solution</a:t>
            </a:r>
            <a:r>
              <a:rPr lang="en-US" dirty="0">
                <a:solidFill>
                  <a:srgbClr val="0033CC"/>
                </a:solidFill>
              </a:rPr>
              <a:t> is to use an </a:t>
            </a:r>
            <a:r>
              <a:rPr lang="en-US" u="sng" dirty="0">
                <a:solidFill>
                  <a:srgbClr val="0033CC"/>
                </a:solidFill>
              </a:rPr>
              <a:t>enumerated type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383436" y="3030717"/>
            <a:ext cx="2834639" cy="390491"/>
          </a:xfrm>
          <a:prstGeom prst="ellipse">
            <a:avLst/>
          </a:prstGeom>
          <a:noFill/>
          <a:ln w="19050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821305" y="3840186"/>
            <a:ext cx="3396770" cy="390491"/>
          </a:xfrm>
          <a:prstGeom prst="ellipse">
            <a:avLst/>
          </a:prstGeom>
          <a:noFill/>
          <a:ln w="19050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77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Test Drive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01" y="1259343"/>
            <a:ext cx="7406560" cy="49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9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Method Design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factory methods encapsulate </a:t>
            </a:r>
            <a:r>
              <a:rPr lang="en-US" u="sng" dirty="0"/>
              <a:t>object creation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Factory Method Design Pattern</a:t>
            </a:r>
            <a:r>
              <a:rPr lang="en-US" dirty="0"/>
              <a:t> </a:t>
            </a:r>
            <a:r>
              <a:rPr lang="en-US" u="sng" dirty="0"/>
              <a:t>encapsulates object creation</a:t>
            </a:r>
            <a:r>
              <a:rPr lang="en-US" dirty="0"/>
              <a:t> by letting</a:t>
            </a:r>
            <a:br>
              <a:rPr lang="en-US" dirty="0"/>
            </a:br>
            <a:r>
              <a:rPr lang="en-US" u="sng" dirty="0"/>
              <a:t>subclasses decide</a:t>
            </a:r>
            <a:r>
              <a:rPr lang="en-US" dirty="0"/>
              <a:t> what objects to create.</a:t>
            </a:r>
            <a:endParaRPr lang="en-US" dirty="0">
              <a:solidFill>
                <a:srgbClr val="B23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35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Method Design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/>
              <a:t>The creator classes: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89" y="1945167"/>
            <a:ext cx="8138710" cy="3931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0634" y="5065068"/>
            <a:ext cx="310892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The</a:t>
            </a:r>
            <a:r>
              <a:rPr lang="en-US" sz="1200" b="1" dirty="0">
                <a:solidFill>
                  <a:srgbClr val="0033CC"/>
                </a:solidFill>
              </a:rPr>
              <a:t> </a:t>
            </a:r>
            <a:r>
              <a:rPr lang="en-US" sz="1200" u="sng" dirty="0">
                <a:solidFill>
                  <a:srgbClr val="0033CC"/>
                </a:solidFill>
              </a:rPr>
              <a:t>Factory Method Design Pattern</a:t>
            </a:r>
            <a:br>
              <a:rPr lang="en-US" sz="1200" dirty="0">
                <a:solidFill>
                  <a:srgbClr val="0033CC"/>
                </a:solidFill>
              </a:rPr>
            </a:br>
            <a:r>
              <a:rPr lang="en-US" sz="1200" dirty="0">
                <a:solidFill>
                  <a:srgbClr val="0033CC"/>
                </a:solidFill>
              </a:rPr>
              <a:t>describes the pattern of supplying an</a:t>
            </a:r>
            <a:endParaRPr lang="en-US" sz="1200" b="1" dirty="0">
              <a:solidFill>
                <a:srgbClr val="0033CC"/>
              </a:solidFill>
            </a:endParaRPr>
          </a:p>
          <a:p>
            <a:r>
              <a:rPr lang="en-US" sz="12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orderPizza</a:t>
            </a:r>
            <a:r>
              <a:rPr lang="en-US" sz="12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sz="1200" b="1" dirty="0">
                <a:solidFill>
                  <a:srgbClr val="0033CC"/>
                </a:solidFill>
                <a:latin typeface="+mn-lt"/>
                <a:ea typeface="Courier New" charset="0"/>
                <a:cs typeface="Courier New" charset="0"/>
              </a:rPr>
              <a:t> </a:t>
            </a:r>
            <a:r>
              <a:rPr lang="en-US" sz="1200" dirty="0">
                <a:solidFill>
                  <a:srgbClr val="0033CC"/>
                </a:solidFill>
              </a:rPr>
              <a:t>member function in the </a:t>
            </a:r>
            <a:br>
              <a:rPr lang="en-US" sz="1200" dirty="0">
                <a:solidFill>
                  <a:srgbClr val="0033CC"/>
                </a:solidFill>
              </a:rPr>
            </a:br>
            <a:r>
              <a:rPr lang="en-US" sz="1200" dirty="0">
                <a:solidFill>
                  <a:srgbClr val="0033CC"/>
                </a:solidFill>
              </a:rPr>
              <a:t>base class that calls the </a:t>
            </a:r>
            <a:r>
              <a:rPr lang="en-US" sz="12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createPizza</a:t>
            </a:r>
            <a:r>
              <a:rPr lang="en-US" sz="12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sz="1200" dirty="0">
                <a:solidFill>
                  <a:srgbClr val="0033CC"/>
                </a:solidFill>
              </a:rPr>
              <a:t>factory method defined in the subclasses.</a:t>
            </a:r>
          </a:p>
        </p:txBody>
      </p:sp>
    </p:spTree>
    <p:extLst>
      <p:ext uri="{BB962C8B-B14F-4D97-AF65-F5344CB8AC3E}">
        <p14:creationId xmlns:p14="http://schemas.microsoft.com/office/powerpoint/2010/main" val="158687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new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Concrete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133600"/>
          </a:xfrm>
        </p:spPr>
        <p:txBody>
          <a:bodyPr/>
          <a:lstStyle/>
          <a:p>
            <a:r>
              <a:rPr lang="en-US" dirty="0"/>
              <a:t>Remember the principle: </a:t>
            </a:r>
            <a:br>
              <a:rPr lang="en-US" dirty="0"/>
            </a:br>
            <a:r>
              <a:rPr lang="en-US" u="sng" dirty="0"/>
              <a:t>Code to interfaces</a:t>
            </a:r>
            <a:r>
              <a:rPr lang="en-US" dirty="0"/>
              <a:t>, not implementations.</a:t>
            </a:r>
          </a:p>
          <a:p>
            <a:pPr lvl="4"/>
            <a:endParaRPr lang="en-US" dirty="0"/>
          </a:p>
          <a:p>
            <a:r>
              <a:rPr lang="en-US" dirty="0"/>
              <a:t>But whenever you call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r>
              <a:rPr lang="en-US" dirty="0"/>
              <a:t> to create an object, you have a </a:t>
            </a:r>
            <a:r>
              <a:rPr lang="en-US" u="sng" dirty="0"/>
              <a:t>concrete implementation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3703317"/>
            <a:ext cx="5359400" cy="139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2EBDD-BCB2-124E-8FB7-D6A4603E766F}"/>
              </a:ext>
            </a:extLst>
          </p:cNvPr>
          <p:cNvSpPr txBox="1"/>
          <p:nvPr/>
        </p:nvSpPr>
        <p:spPr>
          <a:xfrm>
            <a:off x="6271134" y="5074902"/>
            <a:ext cx="2141325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All of today’s examples </a:t>
            </a:r>
            <a:br>
              <a:rPr lang="en-US" sz="1200" dirty="0">
                <a:solidFill>
                  <a:srgbClr val="0033CC"/>
                </a:solidFill>
              </a:rPr>
            </a:br>
            <a:r>
              <a:rPr lang="en-US" sz="1200" dirty="0">
                <a:solidFill>
                  <a:srgbClr val="0033CC"/>
                </a:solidFill>
              </a:rPr>
              <a:t>and images are from</a:t>
            </a:r>
          </a:p>
          <a:p>
            <a:r>
              <a:rPr lang="en-US" sz="1200" b="1" dirty="0">
                <a:solidFill>
                  <a:srgbClr val="0033CC"/>
                </a:solidFill>
              </a:rPr>
              <a:t>Head First Design Patterns</a:t>
            </a:r>
          </a:p>
          <a:p>
            <a:r>
              <a:rPr lang="en-US" sz="1200" dirty="0">
                <a:solidFill>
                  <a:srgbClr val="0033CC"/>
                </a:solidFill>
              </a:rPr>
              <a:t>by Eric &amp; Elizabeth Freeman</a:t>
            </a:r>
          </a:p>
          <a:p>
            <a:r>
              <a:rPr lang="en-US" sz="1200" dirty="0">
                <a:solidFill>
                  <a:srgbClr val="0033CC"/>
                </a:solidFill>
              </a:rPr>
              <a:t>O’Reilly, 2004.</a:t>
            </a:r>
          </a:p>
          <a:p>
            <a:endParaRPr lang="en-US" sz="1200" dirty="0">
              <a:solidFill>
                <a:srgbClr val="0033CC"/>
              </a:solidFill>
            </a:endParaRPr>
          </a:p>
          <a:p>
            <a:r>
              <a:rPr lang="en-US" sz="1200" dirty="0">
                <a:solidFill>
                  <a:srgbClr val="0033CC"/>
                </a:solidFill>
              </a:rPr>
              <a:t>Sorry, all in Java, but the</a:t>
            </a:r>
          </a:p>
          <a:p>
            <a:r>
              <a:rPr lang="en-US" sz="1200" dirty="0">
                <a:solidFill>
                  <a:srgbClr val="0033CC"/>
                </a:solidFill>
              </a:rPr>
              <a:t>examples wouldn’t be</a:t>
            </a:r>
          </a:p>
          <a:p>
            <a:r>
              <a:rPr lang="en-US" sz="1200" dirty="0">
                <a:solidFill>
                  <a:srgbClr val="0033CC"/>
                </a:solidFill>
              </a:rPr>
              <a:t>too different in C++.</a:t>
            </a:r>
          </a:p>
        </p:txBody>
      </p:sp>
    </p:spTree>
    <p:extLst>
      <p:ext uri="{BB962C8B-B14F-4D97-AF65-F5344CB8AC3E}">
        <p14:creationId xmlns:p14="http://schemas.microsoft.com/office/powerpoint/2010/main" val="201994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Method Design Pattern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/>
              <a:t>The product classes: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3098"/>
            <a:ext cx="8229599" cy="34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68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Class Hierarchies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68" y="1278544"/>
            <a:ext cx="6339663" cy="49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5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Method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Factory Method Design Pattern</a:t>
            </a:r>
            <a:r>
              <a:rPr lang="en-US" dirty="0"/>
              <a:t> </a:t>
            </a:r>
            <a:br>
              <a:rPr lang="en-US" dirty="0"/>
            </a:br>
            <a:r>
              <a:rPr lang="en-US" u="sng" dirty="0"/>
              <a:t>defines an interface</a:t>
            </a:r>
            <a:r>
              <a:rPr lang="en-US" dirty="0"/>
              <a:t> for creating an object, </a:t>
            </a:r>
            <a:br>
              <a:rPr lang="en-US" dirty="0"/>
            </a:br>
            <a:r>
              <a:rPr lang="en-US" dirty="0"/>
              <a:t>but lets subclasses decide which class </a:t>
            </a:r>
            <a:br>
              <a:rPr lang="en-US" dirty="0"/>
            </a:br>
            <a:r>
              <a:rPr lang="en-US" dirty="0"/>
              <a:t>to implement.</a:t>
            </a:r>
          </a:p>
          <a:p>
            <a:pPr lvl="4"/>
            <a:endParaRPr lang="en-US" dirty="0"/>
          </a:p>
          <a:p>
            <a:r>
              <a:rPr lang="en-US" dirty="0"/>
              <a:t>The Factory Method lets a class </a:t>
            </a:r>
            <a:br>
              <a:rPr lang="en-US" dirty="0"/>
            </a:br>
            <a:r>
              <a:rPr lang="en-US" u="sng" dirty="0"/>
              <a:t>defer instantiation</a:t>
            </a:r>
            <a:r>
              <a:rPr lang="en-US" dirty="0"/>
              <a:t> to subclasses.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97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Method Defined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0" y="1325903"/>
            <a:ext cx="8249480" cy="4717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4659" y="1508781"/>
            <a:ext cx="257153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The creator class should have</a:t>
            </a:r>
          </a:p>
          <a:p>
            <a:r>
              <a:rPr lang="en-US" sz="1400" u="sng" dirty="0">
                <a:solidFill>
                  <a:srgbClr val="0033CC"/>
                </a:solidFill>
              </a:rPr>
              <a:t>no knowledge</a:t>
            </a:r>
            <a:r>
              <a:rPr lang="en-US" sz="1400" dirty="0">
                <a:solidFill>
                  <a:srgbClr val="0033CC"/>
                </a:solidFill>
              </a:rPr>
              <a:t> of the actual</a:t>
            </a:r>
          </a:p>
          <a:p>
            <a:r>
              <a:rPr lang="en-US" sz="1400" dirty="0">
                <a:solidFill>
                  <a:srgbClr val="0033CC"/>
                </a:solidFill>
              </a:rPr>
              <a:t>products that will be created.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2415" y="5187285"/>
            <a:ext cx="2190023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Which concrete product</a:t>
            </a:r>
          </a:p>
          <a:p>
            <a:r>
              <a:rPr lang="en-US" sz="1400" dirty="0">
                <a:solidFill>
                  <a:srgbClr val="0033CC"/>
                </a:solidFill>
              </a:rPr>
              <a:t>gets created is “decided”</a:t>
            </a:r>
          </a:p>
          <a:p>
            <a:r>
              <a:rPr lang="en-US" sz="1400" dirty="0">
                <a:solidFill>
                  <a:srgbClr val="0033CC"/>
                </a:solidFill>
              </a:rPr>
              <a:t>at run time by the choice</a:t>
            </a:r>
          </a:p>
          <a:p>
            <a:r>
              <a:rPr lang="en-US" sz="1400" dirty="0">
                <a:solidFill>
                  <a:srgbClr val="0033CC"/>
                </a:solidFill>
              </a:rPr>
              <a:t>of 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Creator</a:t>
            </a:r>
            <a:r>
              <a:rPr lang="en-US" sz="1400" b="1" dirty="0">
                <a:solidFill>
                  <a:srgbClr val="0033CC"/>
                </a:solidFill>
                <a:latin typeface="+mn-lt"/>
                <a:ea typeface="Courier New" charset="0"/>
                <a:cs typeface="Courier New" charset="0"/>
              </a:rPr>
              <a:t> </a:t>
            </a:r>
            <a:r>
              <a:rPr lang="en-US" sz="1400" dirty="0">
                <a:solidFill>
                  <a:srgbClr val="0033CC"/>
                </a:solidFill>
              </a:rPr>
              <a:t>subclass.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C4C4C0-864E-4845-913C-7D48EAC91441}"/>
              </a:ext>
            </a:extLst>
          </p:cNvPr>
          <p:cNvSpPr txBox="1"/>
          <p:nvPr/>
        </p:nvSpPr>
        <p:spPr>
          <a:xfrm>
            <a:off x="3566171" y="2359828"/>
            <a:ext cx="442750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i="1" dirty="0">
                <a:solidFill>
                  <a:schemeClr val="bg1">
                    <a:lumMod val="65000"/>
                  </a:schemeClr>
                </a:solidFill>
              </a:rPr>
              <a:t>Pizza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DE40D-B665-BF43-98AD-E3C2430E8E19}"/>
              </a:ext>
            </a:extLst>
          </p:cNvPr>
          <p:cNvSpPr txBox="1"/>
          <p:nvPr/>
        </p:nvSpPr>
        <p:spPr>
          <a:xfrm>
            <a:off x="4414992" y="2359828"/>
            <a:ext cx="705642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i="1" dirty="0" err="1">
                <a:solidFill>
                  <a:schemeClr val="bg1">
                    <a:lumMod val="65000"/>
                  </a:schemeClr>
                </a:solidFill>
              </a:rPr>
              <a:t>PizzaStore</a:t>
            </a:r>
            <a:endParaRPr lang="en-US" sz="8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B8D62-A7B3-F947-8AE5-892010D8AE40}"/>
              </a:ext>
            </a:extLst>
          </p:cNvPr>
          <p:cNvSpPr txBox="1"/>
          <p:nvPr/>
        </p:nvSpPr>
        <p:spPr>
          <a:xfrm>
            <a:off x="4485788" y="4645803"/>
            <a:ext cx="848309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>
                    <a:lumMod val="65000"/>
                  </a:schemeClr>
                </a:solidFill>
              </a:rPr>
              <a:t>NYPizzaStore</a:t>
            </a:r>
            <a:endParaRPr lang="en-US" sz="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773EC-6D13-774D-BE1F-28149E033EAC}"/>
              </a:ext>
            </a:extLst>
          </p:cNvPr>
          <p:cNvSpPr txBox="1"/>
          <p:nvPr/>
        </p:nvSpPr>
        <p:spPr>
          <a:xfrm>
            <a:off x="2286025" y="4645803"/>
            <a:ext cx="1199367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>
                    <a:lumMod val="65000"/>
                  </a:schemeClr>
                </a:solidFill>
              </a:rPr>
              <a:t>NYStyleCheesePizza</a:t>
            </a:r>
            <a:endParaRPr lang="en-US" sz="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E482D-F67D-7C4B-8343-A4BCC05C40F0}"/>
              </a:ext>
            </a:extLst>
          </p:cNvPr>
          <p:cNvSpPr txBox="1"/>
          <p:nvPr/>
        </p:nvSpPr>
        <p:spPr>
          <a:xfrm>
            <a:off x="5451922" y="4408510"/>
            <a:ext cx="790601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createPizza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()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ECB1F8-8273-AD4B-A553-5255E84E26CC}"/>
              </a:ext>
            </a:extLst>
          </p:cNvPr>
          <p:cNvSpPr txBox="1"/>
          <p:nvPr/>
        </p:nvSpPr>
        <p:spPr>
          <a:xfrm>
            <a:off x="5494298" y="2641493"/>
            <a:ext cx="790601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createPizza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()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17C95-A227-A949-BBDB-6D24983509E6}"/>
              </a:ext>
            </a:extLst>
          </p:cNvPr>
          <p:cNvSpPr txBox="1"/>
          <p:nvPr/>
        </p:nvSpPr>
        <p:spPr>
          <a:xfrm>
            <a:off x="5494298" y="3030678"/>
            <a:ext cx="744114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orderPizza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8772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new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Concrete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770"/>
          </a:xfrm>
        </p:spPr>
        <p:txBody>
          <a:bodyPr/>
          <a:lstStyle/>
          <a:p>
            <a:r>
              <a:rPr lang="en-US" dirty="0"/>
              <a:t>Then you may be forced to write code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that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r>
              <a:rPr lang="en-US" dirty="0"/>
              <a:t> is the only way to create objects, how can you write code that’s “closed for modification but open for extension?”</a:t>
            </a:r>
          </a:p>
          <a:p>
            <a:pPr lvl="1"/>
            <a:r>
              <a:rPr lang="en-US" u="sng" dirty="0"/>
              <a:t>Can we separate what varies from what doesn’t?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927851"/>
            <a:ext cx="6184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7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What Varies from What Doesn’t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785330"/>
          </a:xfrm>
        </p:spPr>
        <p:txBody>
          <a:bodyPr/>
          <a:lstStyle/>
          <a:p>
            <a:r>
              <a:rPr lang="en-US" dirty="0"/>
              <a:t>Pizza Store example:</a:t>
            </a:r>
          </a:p>
          <a:p>
            <a:pPr lvl="1"/>
            <a:r>
              <a:rPr lang="en-US" dirty="0"/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orderPizza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()</a:t>
            </a:r>
            <a:r>
              <a:rPr lang="en-US" dirty="0"/>
              <a:t> member function is important: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But you want </a:t>
            </a:r>
            <a:r>
              <a:rPr lang="en-US" u="sng" dirty="0"/>
              <a:t>more than just one type</a:t>
            </a:r>
            <a:r>
              <a:rPr lang="en-US" dirty="0"/>
              <a:t> of pizza.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473941"/>
            <a:ext cx="7404100" cy="2692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1463074" y="2353456"/>
            <a:ext cx="1463024" cy="374754"/>
          </a:xfrm>
          <a:prstGeom prst="ellipse">
            <a:avLst/>
          </a:prstGeom>
          <a:noFill/>
          <a:ln w="19050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AB604-EFC2-5849-9C7A-4FA61579B9D9}"/>
              </a:ext>
            </a:extLst>
          </p:cNvPr>
          <p:cNvSpPr txBox="1"/>
          <p:nvPr/>
        </p:nvSpPr>
        <p:spPr>
          <a:xfrm>
            <a:off x="3291854" y="4393048"/>
            <a:ext cx="269496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Pizza *pizza = new Pizza();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pizza-&gt;prepare();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pizza-&gt;bake();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42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Types of Pizza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43" y="1251090"/>
            <a:ext cx="7772314" cy="4997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30111D-3F60-6749-A61F-25B68B94D3C5}"/>
              </a:ext>
            </a:extLst>
          </p:cNvPr>
          <p:cNvSpPr txBox="1"/>
          <p:nvPr/>
        </p:nvSpPr>
        <p:spPr>
          <a:xfrm>
            <a:off x="6949414" y="1226606"/>
            <a:ext cx="1904689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Of course, instead of</a:t>
            </a:r>
          </a:p>
          <a:p>
            <a:r>
              <a:rPr lang="en-US" sz="1400" dirty="0">
                <a:solidFill>
                  <a:srgbClr val="0033CC"/>
                </a:solidFill>
              </a:rPr>
              <a:t>a string, it ought to be</a:t>
            </a:r>
          </a:p>
          <a:p>
            <a:r>
              <a:rPr lang="en-US" sz="1400" dirty="0">
                <a:solidFill>
                  <a:srgbClr val="0033CC"/>
                </a:solidFill>
              </a:rPr>
              <a:t>an </a:t>
            </a:r>
            <a:r>
              <a:rPr lang="en-US" sz="1400" u="sng" dirty="0">
                <a:solidFill>
                  <a:srgbClr val="0033CC"/>
                </a:solidFill>
              </a:rPr>
              <a:t>enumerated type</a:t>
            </a:r>
            <a:r>
              <a:rPr lang="en-US" sz="1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A9B88-5C82-0E4E-8B3E-F48DD7CB7940}"/>
              </a:ext>
            </a:extLst>
          </p:cNvPr>
          <p:cNvSpPr txBox="1"/>
          <p:nvPr/>
        </p:nvSpPr>
        <p:spPr>
          <a:xfrm>
            <a:off x="5394951" y="2057415"/>
            <a:ext cx="244009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u="sng" dirty="0"/>
              <a:t>In C++</a:t>
            </a:r>
            <a:r>
              <a:rPr lang="en-US" sz="1400" dirty="0"/>
              <a:t>:</a:t>
            </a:r>
            <a:br>
              <a:rPr lang="en-US" sz="1400" dirty="0"/>
            </a:b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(type == "cheese")</a:t>
            </a:r>
          </a:p>
        </p:txBody>
      </p:sp>
    </p:spTree>
    <p:extLst>
      <p:ext uri="{BB962C8B-B14F-4D97-AF65-F5344CB8AC3E}">
        <p14:creationId xmlns:p14="http://schemas.microsoft.com/office/powerpoint/2010/main" val="2064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Changes, of Course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93" y="1400132"/>
            <a:ext cx="6126413" cy="48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Encapsulate What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8" y="1240370"/>
            <a:ext cx="5943535" cy="54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4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Pizza Factory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325903"/>
            <a:ext cx="7757877" cy="4754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2146" y="4434829"/>
            <a:ext cx="2638864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0033CC"/>
                </a:solidFill>
              </a:rPr>
              <a:t>Encapsulate what changes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(types of pizza) in a single</a:t>
            </a:r>
          </a:p>
          <a:p>
            <a:r>
              <a:rPr lang="en-US" sz="14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SimplePizzaFactory</a:t>
            </a:r>
            <a:r>
              <a:rPr lang="en-US" sz="1400" dirty="0">
                <a:solidFill>
                  <a:srgbClr val="0033CC"/>
                </a:solidFill>
              </a:rPr>
              <a:t> class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that can have other clients.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D440D-2DAD-3544-8741-DDB4C3E048BE}"/>
              </a:ext>
            </a:extLst>
          </p:cNvPr>
          <p:cNvSpPr txBox="1"/>
          <p:nvPr/>
        </p:nvSpPr>
        <p:spPr>
          <a:xfrm>
            <a:off x="7013307" y="1526154"/>
            <a:ext cx="185499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Recall that “method”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is a term that means </a:t>
            </a:r>
          </a:p>
          <a:p>
            <a:r>
              <a:rPr lang="en-US" sz="1400" dirty="0">
                <a:solidFill>
                  <a:srgbClr val="0033CC"/>
                </a:solidFill>
              </a:rPr>
              <a:t>“member function”.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F3A7AD-0C02-2A43-A114-7F917762EDAC}"/>
              </a:ext>
            </a:extLst>
          </p:cNvPr>
          <p:cNvSpPr txBox="1"/>
          <p:nvPr/>
        </p:nvSpPr>
        <p:spPr>
          <a:xfrm>
            <a:off x="4846317" y="2768166"/>
            <a:ext cx="353173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/>
              <a:t>In C++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Pizza *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createPizza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 type) </a:t>
            </a:r>
          </a:p>
        </p:txBody>
      </p:sp>
    </p:spTree>
    <p:extLst>
      <p:ext uri="{BB962C8B-B14F-4D97-AF65-F5344CB8AC3E}">
        <p14:creationId xmlns:p14="http://schemas.microsoft.com/office/powerpoint/2010/main" val="116731311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35433</TotalTime>
  <Words>1050</Words>
  <Application>Microsoft Macintosh PowerPoint</Application>
  <PresentationFormat>On-screen Show (4:3)</PresentationFormat>
  <Paragraphs>215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Courier New</vt:lpstr>
      <vt:lpstr>Times New Roman</vt:lpstr>
      <vt:lpstr>Wingdings</vt:lpstr>
      <vt:lpstr>Quadrant</vt:lpstr>
      <vt:lpstr>CMPE 135 Object-Oriented Analysis and Design April 8 Class Meeting</vt:lpstr>
      <vt:lpstr>Design Patterns</vt:lpstr>
      <vt:lpstr>new  Concrete</vt:lpstr>
      <vt:lpstr>new  Concrete, cont’d</vt:lpstr>
      <vt:lpstr>Separate What Varies from What Doesn’t</vt:lpstr>
      <vt:lpstr>Multiple Types of Pizza</vt:lpstr>
      <vt:lpstr>Changes, of Course </vt:lpstr>
      <vt:lpstr>Encapsulate What Changes</vt:lpstr>
      <vt:lpstr>Simple Pizza Factory</vt:lpstr>
      <vt:lpstr>Pizza Store Client</vt:lpstr>
      <vt:lpstr>UML for a Simple Factory</vt:lpstr>
      <vt:lpstr>Franchise the Pizza Store</vt:lpstr>
      <vt:lpstr>Franchise the Pizza Store, cont’d</vt:lpstr>
      <vt:lpstr>Pizza Store Framework</vt:lpstr>
      <vt:lpstr>Pizza Store Framework, cont’d</vt:lpstr>
      <vt:lpstr>Pizza Store Framework, cont’d</vt:lpstr>
      <vt:lpstr>PizzaStore Subclasses</vt:lpstr>
      <vt:lpstr>PizzaStore Subclasses, cont’d</vt:lpstr>
      <vt:lpstr>PizzaStore Subclasses, cont’d</vt:lpstr>
      <vt:lpstr>A PizzaStore Subclass</vt:lpstr>
      <vt:lpstr>The Abstract PizzaStore Base Class</vt:lpstr>
      <vt:lpstr>A Factory Method</vt:lpstr>
      <vt:lpstr>The Abstract Pizza Base Class</vt:lpstr>
      <vt:lpstr>Concrete Pizza Classes</vt:lpstr>
      <vt:lpstr>Concrete Pizza Classes, cont’d</vt:lpstr>
      <vt:lpstr>Pizza Test Drive</vt:lpstr>
      <vt:lpstr>Pizza Test Drive, cont’d</vt:lpstr>
      <vt:lpstr>Factory Method Design Pattern</vt:lpstr>
      <vt:lpstr>Factory Method Design Pattern</vt:lpstr>
      <vt:lpstr>Factory Method Design Pattern, cont’d</vt:lpstr>
      <vt:lpstr>Parallel Class Hierarchies</vt:lpstr>
      <vt:lpstr>Factory Method Defined</vt:lpstr>
      <vt:lpstr>Factory Method Defined,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 Mak</cp:lastModifiedBy>
  <cp:revision>836</cp:revision>
  <dcterms:created xsi:type="dcterms:W3CDTF">2008-01-12T03:52:55Z</dcterms:created>
  <dcterms:modified xsi:type="dcterms:W3CDTF">2021-04-08T03:19:43Z</dcterms:modified>
</cp:coreProperties>
</file>