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9" r:id="rId3"/>
    <p:sldId id="260" r:id="rId4"/>
    <p:sldId id="261" r:id="rId5"/>
    <p:sldId id="267" r:id="rId6"/>
    <p:sldId id="268" r:id="rId7"/>
    <p:sldId id="269" r:id="rId8"/>
    <p:sldId id="271" r:id="rId9"/>
    <p:sldId id="270" r:id="rId10"/>
    <p:sldId id="310" r:id="rId11"/>
    <p:sldId id="300" r:id="rId12"/>
    <p:sldId id="301" r:id="rId13"/>
    <p:sldId id="299" r:id="rId14"/>
    <p:sldId id="290" r:id="rId15"/>
    <p:sldId id="302" r:id="rId16"/>
    <p:sldId id="303" r:id="rId17"/>
    <p:sldId id="304" r:id="rId18"/>
    <p:sldId id="305" r:id="rId19"/>
    <p:sldId id="307" r:id="rId20"/>
    <p:sldId id="308" r:id="rId21"/>
    <p:sldId id="309" r:id="rId22"/>
    <p:sldId id="311" r:id="rId23"/>
    <p:sldId id="272" r:id="rId24"/>
    <p:sldId id="298" r:id="rId25"/>
    <p:sldId id="285" r:id="rId26"/>
    <p:sldId id="287" r:id="rId27"/>
    <p:sldId id="286" r:id="rId28"/>
    <p:sldId id="273" r:id="rId29"/>
    <p:sldId id="274" r:id="rId30"/>
    <p:sldId id="275" r:id="rId31"/>
    <p:sldId id="276" r:id="rId32"/>
    <p:sldId id="288" r:id="rId33"/>
    <p:sldId id="277" r:id="rId34"/>
    <p:sldId id="278" r:id="rId35"/>
    <p:sldId id="279" r:id="rId36"/>
    <p:sldId id="280" r:id="rId37"/>
    <p:sldId id="28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8000"/>
    <a:srgbClr val="0033CC"/>
    <a:srgbClr val="FF7E79"/>
    <a:srgbClr val="DEF0F2"/>
    <a:srgbClr val="B23C00"/>
    <a:srgbClr val="8F0000"/>
    <a:srgbClr val="F2E5D0"/>
    <a:srgbClr val="46464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86386" autoAdjust="0"/>
  </p:normalViewPr>
  <p:slideViewPr>
    <p:cSldViewPr>
      <p:cViewPr varScale="1">
        <p:scale>
          <a:sx n="188" d="100"/>
          <a:sy n="188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December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xWidgets/wxWidgets/releases/download/v3.0.5/wxWidgets-3.0.5.tar.bz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.eng.fiu.edu/watsonh/eel3160/WxMac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135: Object-Oriented Analysis </a:t>
            </a:r>
            <a:br>
              <a:rPr lang="en-US" altLang="x-none" sz="3200" dirty="0"/>
            </a:br>
            <a:r>
              <a:rPr lang="en-US" altLang="x-none" sz="3200" dirty="0"/>
              <a:t>and Design</a:t>
            </a:r>
            <a:br>
              <a:rPr lang="en-US" sz="3600" dirty="0"/>
            </a:br>
            <a:r>
              <a:rPr lang="en-US" sz="2400" dirty="0"/>
              <a:t>March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2BEE-CADA-6E40-B029-8BF49DF5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wxWidgets on Ubuntu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CB9D3-DE32-334C-9AD2-970FEB91E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599" cy="4835525"/>
          </a:xfrm>
        </p:spPr>
        <p:txBody>
          <a:bodyPr/>
          <a:lstStyle/>
          <a:p>
            <a:r>
              <a:rPr lang="en-US" dirty="0"/>
              <a:t>Download the source code from </a:t>
            </a:r>
            <a:r>
              <a:rPr lang="en-US" dirty="0">
                <a:hlinkClick r:id="rId2"/>
              </a:rPr>
              <a:t>https://github.com/wxWidgets/wxWidgets/releases/download/v3.0.5/wxWidgets-3.0.5.tar.bz2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Unzip into a subdirectory named </a:t>
            </a:r>
            <a:br>
              <a:rPr lang="en-US" dirty="0"/>
            </a:br>
            <a:r>
              <a:rPr lang="en-US" dirty="0">
                <a:solidFill>
                  <a:srgbClr val="0432FF"/>
                </a:solidFill>
              </a:rPr>
              <a:t>wxWidgets-3.0.5 </a:t>
            </a:r>
            <a:r>
              <a:rPr lang="en-US" dirty="0"/>
              <a:t>in your home directory.</a:t>
            </a:r>
          </a:p>
          <a:p>
            <a:pPr lvl="5"/>
            <a:endParaRPr lang="en-US" dirty="0"/>
          </a:p>
          <a:p>
            <a:r>
              <a:rPr lang="en-US" dirty="0"/>
              <a:t>Follow instructions in </a:t>
            </a:r>
            <a:r>
              <a:rPr lang="en-US" dirty="0">
                <a:solidFill>
                  <a:srgbClr val="0432FF"/>
                </a:solidFill>
              </a:rPr>
              <a:t>docs/</a:t>
            </a:r>
            <a:r>
              <a:rPr lang="en-US" dirty="0" err="1">
                <a:solidFill>
                  <a:srgbClr val="0432FF"/>
                </a:solidFill>
              </a:rPr>
              <a:t>gtk</a:t>
            </a:r>
            <a:r>
              <a:rPr lang="en-US" dirty="0">
                <a:solidFill>
                  <a:srgbClr val="0432FF"/>
                </a:solidFill>
              </a:rPr>
              <a:t>/</a:t>
            </a:r>
            <a:r>
              <a:rPr lang="en-US" dirty="0" err="1">
                <a:solidFill>
                  <a:srgbClr val="0432FF"/>
                </a:solidFill>
              </a:rPr>
              <a:t>install.txt</a:t>
            </a:r>
            <a:r>
              <a:rPr lang="en-US" dirty="0"/>
              <a:t>.</a:t>
            </a:r>
          </a:p>
          <a:p>
            <a:r>
              <a:rPr lang="en-US" dirty="0"/>
              <a:t>When you’re done, go into directories </a:t>
            </a:r>
            <a:r>
              <a:rPr lang="en-US" dirty="0" err="1">
                <a:solidFill>
                  <a:srgbClr val="0432FF"/>
                </a:solidFill>
              </a:rPr>
              <a:t>buildgtk</a:t>
            </a:r>
            <a:r>
              <a:rPr lang="en-US" dirty="0">
                <a:solidFill>
                  <a:srgbClr val="0432FF"/>
                </a:solidFill>
              </a:rPr>
              <a:t>/samples </a:t>
            </a:r>
            <a:r>
              <a:rPr lang="en-US" dirty="0"/>
              <a:t>and </a:t>
            </a:r>
            <a:r>
              <a:rPr lang="en-US" dirty="0" err="1">
                <a:solidFill>
                  <a:srgbClr val="0432FF"/>
                </a:solidFill>
              </a:rPr>
              <a:t>buildgtk</a:t>
            </a:r>
            <a:r>
              <a:rPr lang="en-US" dirty="0">
                <a:solidFill>
                  <a:srgbClr val="0432FF"/>
                </a:solidFill>
              </a:rPr>
              <a:t>/demos </a:t>
            </a:r>
            <a:r>
              <a:rPr lang="en-US" dirty="0"/>
              <a:t>and run make in each to build all the sample programs and demos.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B01CD-90CA-8246-8729-4EE5E4BE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E9D-7505-BA48-BEA9-20FB1001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Apps in Ubuntu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A0E0-3F14-C449-A1E7-E8CF18FA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380"/>
          </a:xfrm>
        </p:spPr>
        <p:txBody>
          <a:bodyPr/>
          <a:lstStyle/>
          <a:p>
            <a:r>
              <a:rPr lang="en-US" dirty="0"/>
              <a:t>GCC C++ </a:t>
            </a:r>
            <a:r>
              <a:rPr lang="en-US" u="sng" dirty="0"/>
              <a:t>Compiler</a:t>
            </a:r>
          </a:p>
          <a:p>
            <a:pPr lvl="1"/>
            <a:r>
              <a:rPr lang="en-US" dirty="0"/>
              <a:t>Dialect: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Includes: Include paths</a:t>
            </a:r>
          </a:p>
          <a:p>
            <a:pPr lvl="1"/>
            <a:endParaRPr lang="en-US" dirty="0"/>
          </a:p>
          <a:p>
            <a:pPr lvl="6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Preprocessor: Defined symbols (-D)</a:t>
            </a:r>
          </a:p>
          <a:p>
            <a:pPr lvl="5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Miscellaneous: Other flags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E628A-A32F-654F-90FB-4042D091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CD353-F554-0D42-A8EA-34A48C374CDC}"/>
              </a:ext>
            </a:extLst>
          </p:cNvPr>
          <p:cNvSpPr txBox="1"/>
          <p:nvPr/>
        </p:nvSpPr>
        <p:spPr>
          <a:xfrm>
            <a:off x="137208" y="3071982"/>
            <a:ext cx="88695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/wxWidgets-3.0.5/include/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/wxWidgets-3.0.5/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buildgtk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/include/gtk3-unicide-3.0e-3.0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3525-47EE-9D42-A2EC-970EDA912DD2}"/>
              </a:ext>
            </a:extLst>
          </p:cNvPr>
          <p:cNvSpPr txBox="1"/>
          <p:nvPr/>
        </p:nvSpPr>
        <p:spPr>
          <a:xfrm>
            <a:off x="2948293" y="5345314"/>
            <a:ext cx="244665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-length=0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ED9CB-81FF-AA45-AA22-E476B5DE4A96}"/>
              </a:ext>
            </a:extLst>
          </p:cNvPr>
          <p:cNvSpPr txBox="1"/>
          <p:nvPr/>
        </p:nvSpPr>
        <p:spPr>
          <a:xfrm>
            <a:off x="3490987" y="4377680"/>
            <a:ext cx="136127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__WXGTK__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E81349-0410-9B4A-9D20-4915884EE464}"/>
              </a:ext>
            </a:extLst>
          </p:cNvPr>
          <p:cNvSpPr txBox="1"/>
          <p:nvPr/>
        </p:nvSpPr>
        <p:spPr>
          <a:xfrm>
            <a:off x="2665967" y="1873644"/>
            <a:ext cx="72167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C++11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2C5BA-29EB-C648-B6BB-9F4626F598C3}"/>
              </a:ext>
            </a:extLst>
          </p:cNvPr>
          <p:cNvSpPr txBox="1"/>
          <p:nvPr/>
        </p:nvSpPr>
        <p:spPr>
          <a:xfrm>
            <a:off x="5560170" y="3572797"/>
            <a:ext cx="257795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Adjust the paths to match your installation.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A26BC-606C-B44D-8508-41A695A19005}"/>
              </a:ext>
            </a:extLst>
          </p:cNvPr>
          <p:cNvSpPr txBox="1"/>
          <p:nvPr/>
        </p:nvSpPr>
        <p:spPr>
          <a:xfrm>
            <a:off x="4994336" y="1358797"/>
            <a:ext cx="342273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If you don’t want to use Eclipse,</a:t>
            </a:r>
          </a:p>
          <a:p>
            <a:r>
              <a:rPr lang="en-US" dirty="0">
                <a:solidFill>
                  <a:srgbClr val="0033CC"/>
                </a:solidFill>
              </a:rPr>
              <a:t>each sample and demo directory</a:t>
            </a:r>
          </a:p>
          <a:p>
            <a:r>
              <a:rPr lang="en-US" dirty="0">
                <a:solidFill>
                  <a:srgbClr val="0033CC"/>
                </a:solidFill>
              </a:rPr>
              <a:t>has a </a:t>
            </a:r>
            <a:r>
              <a:rPr lang="en-US" u="sng" dirty="0">
                <a:solidFill>
                  <a:srgbClr val="0033CC"/>
                </a:solidFill>
              </a:rPr>
              <a:t>makefile</a:t>
            </a:r>
            <a:r>
              <a:rPr lang="en-US" dirty="0">
                <a:solidFill>
                  <a:srgbClr val="0033CC"/>
                </a:solidFill>
              </a:rPr>
              <a:t> to build on the</a:t>
            </a:r>
          </a:p>
          <a:p>
            <a:r>
              <a:rPr lang="en-US" dirty="0">
                <a:solidFill>
                  <a:srgbClr val="0033CC"/>
                </a:solidFill>
              </a:rPr>
              <a:t>command line. Use these makefiles</a:t>
            </a:r>
          </a:p>
          <a:p>
            <a:r>
              <a:rPr lang="en-US" dirty="0">
                <a:solidFill>
                  <a:srgbClr val="0033CC"/>
                </a:solidFill>
              </a:rPr>
              <a:t>as models for your makefile.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5EF46B-5E0E-E340-9A84-561D5FFDFCBD}"/>
              </a:ext>
            </a:extLst>
          </p:cNvPr>
          <p:cNvSpPr txBox="1"/>
          <p:nvPr/>
        </p:nvSpPr>
        <p:spPr>
          <a:xfrm>
            <a:off x="4967227" y="4423847"/>
            <a:ext cx="136127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Double underscores!</a:t>
            </a:r>
          </a:p>
        </p:txBody>
      </p:sp>
    </p:spTree>
    <p:extLst>
      <p:ext uri="{BB962C8B-B14F-4D97-AF65-F5344CB8AC3E}">
        <p14:creationId xmlns:p14="http://schemas.microsoft.com/office/powerpoint/2010/main" val="284900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7B90-CC11-984C-A0CB-57A1A3C0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Apps in Ubuntu Eclipse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C545-8E52-A849-8A96-AC2503B80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6" y="1356371"/>
            <a:ext cx="8229600" cy="4145258"/>
          </a:xfrm>
        </p:spPr>
        <p:txBody>
          <a:bodyPr/>
          <a:lstStyle/>
          <a:p>
            <a:r>
              <a:rPr lang="en-US" dirty="0"/>
              <a:t>GCC C++ </a:t>
            </a:r>
            <a:r>
              <a:rPr lang="en-US" u="sng" dirty="0"/>
              <a:t>Linker</a:t>
            </a:r>
          </a:p>
          <a:p>
            <a:pPr lvl="1"/>
            <a:r>
              <a:rPr lang="en-US" dirty="0"/>
              <a:t>Libraries (-l)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389063" lvl="3" indent="0">
              <a:buNone/>
            </a:pPr>
            <a:r>
              <a:rPr lang="en-US" dirty="0"/>
              <a:t>	</a:t>
            </a:r>
          </a:p>
          <a:p>
            <a:pPr lvl="1"/>
            <a:r>
              <a:rPr lang="en-US" dirty="0"/>
              <a:t>Library search path (-L)</a:t>
            </a:r>
          </a:p>
          <a:p>
            <a:pPr lvl="4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Miscellaneous: Linker flags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9773-5165-1D44-9822-95DEE736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D7E88-B405-8F40-8C8F-FDAD36DB3534}"/>
              </a:ext>
            </a:extLst>
          </p:cNvPr>
          <p:cNvSpPr txBox="1"/>
          <p:nvPr/>
        </p:nvSpPr>
        <p:spPr>
          <a:xfrm>
            <a:off x="3291854" y="1965976"/>
            <a:ext cx="228597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wx_gtk3u_core-3.0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wx_gtk3u_adv-3.0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wx_baseu-3.0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wxtiff-3.0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wxjpeg-3.0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F02F2-A1CB-6341-8E54-746E9B8172B6}"/>
              </a:ext>
            </a:extLst>
          </p:cNvPr>
          <p:cNvSpPr txBox="1"/>
          <p:nvPr/>
        </p:nvSpPr>
        <p:spPr>
          <a:xfrm>
            <a:off x="2153706" y="3976541"/>
            <a:ext cx="48750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/wxWidgets-3.0.5/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buildgtk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529CF7-14C7-3F40-9917-BBE3AEB2C839}"/>
              </a:ext>
            </a:extLst>
          </p:cNvPr>
          <p:cNvSpPr txBox="1"/>
          <p:nvPr/>
        </p:nvSpPr>
        <p:spPr>
          <a:xfrm>
            <a:off x="1399480" y="5124117"/>
            <a:ext cx="634503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,/home/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/wxWidgets-3.0.5/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-build/lib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F098D-0580-1E40-B411-44AC9D00EB02}"/>
              </a:ext>
            </a:extLst>
          </p:cNvPr>
          <p:cNvSpPr txBox="1"/>
          <p:nvPr/>
        </p:nvSpPr>
        <p:spPr>
          <a:xfrm>
            <a:off x="4070349" y="4285638"/>
            <a:ext cx="2604748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Adjust the paths to match your installation.</a:t>
            </a:r>
          </a:p>
        </p:txBody>
      </p:sp>
    </p:spTree>
    <p:extLst>
      <p:ext uri="{BB962C8B-B14F-4D97-AF65-F5344CB8AC3E}">
        <p14:creationId xmlns:p14="http://schemas.microsoft.com/office/powerpoint/2010/main" val="73640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9A20-7DF7-7F45-8BA8-0F6E7076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Inversion of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7792C-93EE-A146-96AE-8EB599E40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code is </a:t>
            </a:r>
            <a:r>
              <a:rPr lang="en-US" u="sng" dirty="0"/>
              <a:t>not</a:t>
            </a:r>
            <a:r>
              <a:rPr lang="en-US" dirty="0"/>
              <a:t> in control.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application framework</a:t>
            </a:r>
            <a:r>
              <a:rPr lang="en-US" dirty="0"/>
              <a:t> (e.g., wxWidgets)</a:t>
            </a:r>
            <a:br>
              <a:rPr lang="en-US" dirty="0"/>
            </a:br>
            <a:r>
              <a:rPr lang="en-US" dirty="0"/>
              <a:t>is in control.</a:t>
            </a:r>
          </a:p>
          <a:p>
            <a:r>
              <a:rPr lang="en-US" dirty="0"/>
              <a:t>You write </a:t>
            </a:r>
            <a:r>
              <a:rPr lang="en-US" u="sng" dirty="0"/>
              <a:t>callback functions</a:t>
            </a:r>
            <a:r>
              <a:rPr lang="en-US" dirty="0"/>
              <a:t> that you </a:t>
            </a:r>
            <a:r>
              <a:rPr lang="en-US" u="sng" dirty="0"/>
              <a:t>register</a:t>
            </a:r>
            <a:r>
              <a:rPr lang="en-US" dirty="0"/>
              <a:t> with the framework.</a:t>
            </a:r>
          </a:p>
          <a:p>
            <a:pPr lvl="1"/>
            <a:r>
              <a:rPr lang="en-US" dirty="0"/>
              <a:t>Common callbacks are </a:t>
            </a:r>
            <a:r>
              <a:rPr lang="en-US" u="sng" dirty="0"/>
              <a:t>event handlers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For example, button event handlers that you register </a:t>
            </a:r>
            <a:br>
              <a:rPr lang="en-US" dirty="0"/>
            </a:br>
            <a:r>
              <a:rPr lang="en-US" dirty="0"/>
              <a:t>with button components.</a:t>
            </a:r>
          </a:p>
          <a:p>
            <a:pPr lvl="1"/>
            <a:r>
              <a:rPr lang="en-US" dirty="0"/>
              <a:t>The application framework decides when to call your registered callback function in response to an event.</a:t>
            </a:r>
          </a:p>
          <a:p>
            <a:pPr lvl="2"/>
            <a:r>
              <a:rPr lang="en-US" dirty="0"/>
              <a:t>For example, the user clicks a button, and the application framework calls your button event handler.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F5CFA-CF9D-B34E-9460-E3853751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06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334F-C4A0-EB49-B58E-3617EF72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31263-96AE-6D4D-8EDA-6B015581E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key classes: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HelloWorldApp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Your </a:t>
            </a:r>
            <a:r>
              <a:rPr lang="en-US" u="sng" dirty="0"/>
              <a:t>application</a:t>
            </a:r>
            <a:r>
              <a:rPr lang="en-US" dirty="0"/>
              <a:t> class.</a:t>
            </a:r>
          </a:p>
          <a:p>
            <a:pPr lvl="2"/>
            <a:r>
              <a:rPr lang="en-US" dirty="0"/>
              <a:t>A subclass of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2286000" lvl="5" indent="0">
              <a:buNone/>
            </a:pP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Your </a:t>
            </a:r>
            <a:r>
              <a:rPr lang="en-US" u="sng" dirty="0"/>
              <a:t>main window</a:t>
            </a:r>
            <a:r>
              <a:rPr lang="en-US" dirty="0"/>
              <a:t> class.</a:t>
            </a:r>
          </a:p>
          <a:p>
            <a:pPr lvl="2"/>
            <a:r>
              <a:rPr lang="en-US" dirty="0"/>
              <a:t>A subclass of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3B25C-F167-1743-B92F-174EAE6D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44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8228-FBDC-6E4E-B76A-3CFEAED3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C160F-83A0-4243-95AD-FBF67197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5904"/>
            <a:ext cx="8229600" cy="1371584"/>
          </a:xfrm>
        </p:spPr>
        <p:txBody>
          <a:bodyPr/>
          <a:lstStyle/>
          <a:p>
            <a:r>
              <a:rPr lang="en-US" dirty="0"/>
              <a:t>You will override 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which is called </a:t>
            </a:r>
            <a:br>
              <a:rPr lang="en-US" dirty="0"/>
            </a:br>
            <a:r>
              <a:rPr lang="en-US" dirty="0"/>
              <a:t>by the wxWidgets framework when your application starts.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25B41-A00D-D64E-B184-2A407777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80523-876B-624E-AE1F-6F89B5C33047}"/>
              </a:ext>
            </a:extLst>
          </p:cNvPr>
          <p:cNvSpPr txBox="1"/>
          <p:nvPr/>
        </p:nvSpPr>
        <p:spPr>
          <a:xfrm>
            <a:off x="2319620" y="2986024"/>
            <a:ext cx="450475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bool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override;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472AC7-7881-924F-93B4-1BA16D1D453B}"/>
              </a:ext>
            </a:extLst>
          </p:cNvPr>
          <p:cNvSpPr txBox="1"/>
          <p:nvPr/>
        </p:nvSpPr>
        <p:spPr>
          <a:xfrm>
            <a:off x="4937756" y="2816747"/>
            <a:ext cx="17166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HelloWorldApp.h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2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3AEA-CB5B-CF4A-873A-2E105868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7E138-C9B5-1848-ABBD-EC1594C7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DC1B2A-671C-9B41-A352-B5AC0BCFE73D}"/>
              </a:ext>
            </a:extLst>
          </p:cNvPr>
          <p:cNvSpPr txBox="1"/>
          <p:nvPr/>
        </p:nvSpPr>
        <p:spPr>
          <a:xfrm>
            <a:off x="283005" y="1417342"/>
            <a:ext cx="857798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HelloWorldApp.h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HelloWorldApp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Initializing Hello World app!"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return false;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*frame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wxPoint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(50, 50),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(450, 340) 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frame-&gt;Show(true);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true;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a new application object.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wxIMPLEMENT_APP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44AB0-62F5-AC44-9FF4-08B328A8757C}"/>
              </a:ext>
            </a:extLst>
          </p:cNvPr>
          <p:cNvSpPr txBox="1"/>
          <p:nvPr/>
        </p:nvSpPr>
        <p:spPr>
          <a:xfrm>
            <a:off x="4754878" y="5956012"/>
            <a:ext cx="313098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The 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>
                <a:solidFill>
                  <a:srgbClr val="0432FF"/>
                </a:solidFill>
              </a:rPr>
              <a:t> is generated by</a:t>
            </a:r>
          </a:p>
          <a:p>
            <a:r>
              <a:rPr lang="en-US" dirty="0">
                <a:solidFill>
                  <a:srgbClr val="0432FF"/>
                </a:solidFill>
              </a:rPr>
              <a:t>the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wxIMPLEMENT_APP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432FF"/>
                </a:solidFill>
              </a:rPr>
              <a:t>macro.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623BE-A1CC-C84F-B032-F583613D6FE0}"/>
              </a:ext>
            </a:extLst>
          </p:cNvPr>
          <p:cNvSpPr txBox="1"/>
          <p:nvPr/>
        </p:nvSpPr>
        <p:spPr>
          <a:xfrm>
            <a:off x="6753769" y="1248065"/>
            <a:ext cx="19330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HelloWorldApp.cpp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00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8C33-4CCD-1343-BAD9-8DE68AFA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1BAAB-8059-C648-BB0E-795B0A53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F7942-07E2-484E-8E7F-D419A7B2A20F}"/>
              </a:ext>
            </a:extLst>
          </p:cNvPr>
          <p:cNvSpPr txBox="1"/>
          <p:nvPr/>
        </p:nvSpPr>
        <p:spPr>
          <a:xfrm>
            <a:off x="1188757" y="1442621"/>
            <a:ext cx="6583608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title,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wxPoint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pos, 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size);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OnHello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OnGutenTag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OnExit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OnAbout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wxDECLARE_EVENT_TABLE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ID_Hello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1,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ID_Bonjour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2,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ID_GutenTag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3948C9-FB61-6741-BFFB-1AE8792AE975}"/>
              </a:ext>
            </a:extLst>
          </p:cNvPr>
          <p:cNvSpPr txBox="1"/>
          <p:nvPr/>
        </p:nvSpPr>
        <p:spPr>
          <a:xfrm>
            <a:off x="4317992" y="4617707"/>
            <a:ext cx="327149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The declaration of the </a:t>
            </a:r>
            <a:r>
              <a:rPr lang="en-US" u="sng" dirty="0">
                <a:solidFill>
                  <a:srgbClr val="0432FF"/>
                </a:solidFill>
              </a:rPr>
              <a:t>event table</a:t>
            </a:r>
            <a:r>
              <a:rPr lang="en-US" dirty="0">
                <a:solidFill>
                  <a:srgbClr val="0432FF"/>
                </a:solidFill>
              </a:rPr>
              <a:t> </a:t>
            </a:r>
          </a:p>
          <a:p>
            <a:r>
              <a:rPr lang="en-US" dirty="0">
                <a:solidFill>
                  <a:srgbClr val="0432FF"/>
                </a:solidFill>
              </a:rPr>
              <a:t>is generated by macro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wxDECLARE_EVENT_TABLE</a:t>
            </a:r>
            <a:r>
              <a:rPr lang="en-US" dirty="0">
                <a:solidFill>
                  <a:srgbClr val="0432FF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543C13-9B5A-7B40-8F03-1987E022EFE1}"/>
              </a:ext>
            </a:extLst>
          </p:cNvPr>
          <p:cNvSpPr txBox="1"/>
          <p:nvPr/>
        </p:nvSpPr>
        <p:spPr>
          <a:xfrm>
            <a:off x="5604890" y="1273344"/>
            <a:ext cx="2011658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HelloWorldFrame.h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6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CE9A-49BC-8245-93FE-549E12C4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F5E1D-CF68-8B4B-A447-940C9878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B90F5-FF5F-C645-ABFE-BEA9F7FB0598}"/>
              </a:ext>
            </a:extLst>
          </p:cNvPr>
          <p:cNvSpPr txBox="1"/>
          <p:nvPr/>
        </p:nvSpPr>
        <p:spPr>
          <a:xfrm>
            <a:off x="1147024" y="1476901"/>
            <a:ext cx="684995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wxID_ABOUT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OnAbout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wxID_EXIT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3C7E6D-63E7-844A-A303-3B2256F7182B}"/>
              </a:ext>
            </a:extLst>
          </p:cNvPr>
          <p:cNvSpPr txBox="1"/>
          <p:nvPr/>
        </p:nvSpPr>
        <p:spPr>
          <a:xfrm>
            <a:off x="2675961" y="4951583"/>
            <a:ext cx="3792077" cy="854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The </a:t>
            </a:r>
            <a:r>
              <a:rPr lang="en-US" u="sng" dirty="0">
                <a:solidFill>
                  <a:srgbClr val="0432FF"/>
                </a:solidFill>
              </a:rPr>
              <a:t>event table</a:t>
            </a:r>
            <a:r>
              <a:rPr lang="en-US" dirty="0">
                <a:solidFill>
                  <a:srgbClr val="0432FF"/>
                </a:solidFill>
              </a:rPr>
              <a:t> is generated by macros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dirty="0">
                <a:solidFill>
                  <a:srgbClr val="0432FF"/>
                </a:solidFill>
              </a:rPr>
              <a:t> and 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dirty="0">
                <a:solidFill>
                  <a:srgbClr val="0432FF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DE89F-E14A-604A-8735-3C2C924295D3}"/>
              </a:ext>
            </a:extLst>
          </p:cNvPr>
          <p:cNvSpPr txBox="1"/>
          <p:nvPr/>
        </p:nvSpPr>
        <p:spPr>
          <a:xfrm>
            <a:off x="5577829" y="1307624"/>
            <a:ext cx="2194537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HelloWorldFrame.cpp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36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F99C-C9C5-294D-B4EA-6932F3BC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A378B-5BDC-6245-BA02-A66BB5EE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6BCC3-56C3-944E-B753-771BC3482CFE}"/>
              </a:ext>
            </a:extLst>
          </p:cNvPr>
          <p:cNvSpPr txBox="1"/>
          <p:nvPr/>
        </p:nvSpPr>
        <p:spPr>
          <a:xfrm>
            <a:off x="1188758" y="1164134"/>
            <a:ext cx="6400730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title,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wxPoint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pos, 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size)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(NULL,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title, pos, size)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ID_Hello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"&amp;Hello...\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tCtrl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-H",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"Status string: Hello!");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AppendSeparator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ID_Bonjour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"&amp;Bonjour...\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tCtrl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-B",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"Status string: Bonjour!");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ID_GutenTag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Tag...\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tCtrl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-G",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"Status string: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Tag!");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wxID_EXIT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E&amp;xit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tCtrl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-X",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"Status string: Quit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Wx-helloworld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menuHelp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menuHelp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wxID_ABOUT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"&amp;File");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menuHelp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"&amp;Help");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CreateStatusBar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SetStatusText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("Welcome to the Hello World app!");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D48A484-3D9E-C74E-A70C-ED561A600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276" y="4350530"/>
            <a:ext cx="4012716" cy="2355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38569-1546-8B42-AD4E-23842E3D79C7}"/>
              </a:ext>
            </a:extLst>
          </p:cNvPr>
          <p:cNvSpPr txBox="1"/>
          <p:nvPr/>
        </p:nvSpPr>
        <p:spPr>
          <a:xfrm>
            <a:off x="5669267" y="4253196"/>
            <a:ext cx="2194537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HelloWorldFrame.cpp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7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160A-3E66-884D-8D5B-4C1E9723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MacOS 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56CB0-EFD7-5045-95DF-0468A78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C6E37-16F9-DE44-A676-A08240640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424" y="1228889"/>
            <a:ext cx="5269152" cy="503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7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B2FD3-CF1D-ED42-9464-E789F345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F1707-B841-994F-AC74-2D1DC535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C5E01B-4877-874B-8663-AB12ADE5FCAB}"/>
              </a:ext>
            </a:extLst>
          </p:cNvPr>
          <p:cNvSpPr txBox="1"/>
          <p:nvPr/>
        </p:nvSpPr>
        <p:spPr>
          <a:xfrm>
            <a:off x="344720" y="1451184"/>
            <a:ext cx="8454559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OnAbout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("This is a wxWidgets' Hello world sample",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"About Hello World",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Exiting Hello World app!"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Close(true);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131E73-A542-B542-B75B-10E09D8AAECB}"/>
              </a:ext>
            </a:extLst>
          </p:cNvPr>
          <p:cNvSpPr txBox="1"/>
          <p:nvPr/>
        </p:nvSpPr>
        <p:spPr>
          <a:xfrm>
            <a:off x="6400780" y="4082674"/>
            <a:ext cx="2194537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HelloWorldFrame.cpp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5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403C-CF67-5A4D-A6B3-1A0FC76E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B104D-6FAB-864A-9D69-2589A7F0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202A2-B493-944F-8724-3312E1E85140}"/>
              </a:ext>
            </a:extLst>
          </p:cNvPr>
          <p:cNvSpPr txBox="1"/>
          <p:nvPr/>
        </p:nvSpPr>
        <p:spPr>
          <a:xfrm>
            <a:off x="891305" y="1325903"/>
            <a:ext cx="736139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("Hello, world!",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OnHello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("Bonjour, monde!",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OnBonjour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Tag, Welt!",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OnGutenTag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7DF54B-64C6-7B4C-B69F-66A243908D6E}"/>
              </a:ext>
            </a:extLst>
          </p:cNvPr>
          <p:cNvSpPr txBox="1"/>
          <p:nvPr/>
        </p:nvSpPr>
        <p:spPr>
          <a:xfrm>
            <a:off x="5852146" y="5443744"/>
            <a:ext cx="2194537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HelloWorldFrame.cpp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67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BF7E-2B71-104A-B610-FA12B9C7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Bar Bug on Mac 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87CB-9F6D-A64A-AA7A-249BBC88F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Mac OS, when a wxWidgets app first opens, the menu bar menus don’t drop down when you click on their labels.</a:t>
            </a:r>
          </a:p>
          <a:p>
            <a:pPr lvl="1"/>
            <a:r>
              <a:rPr lang="en-US" dirty="0"/>
              <a:t>This problem doesn’t seem to appear in the Linux and Windows platforms.</a:t>
            </a:r>
          </a:p>
          <a:p>
            <a:pPr lvl="4"/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Click in another window to take the focus there.</a:t>
            </a:r>
          </a:p>
          <a:p>
            <a:pPr lvl="1"/>
            <a:r>
              <a:rPr lang="en-US" dirty="0"/>
              <a:t>Click </a:t>
            </a:r>
            <a:r>
              <a:rPr lang="en-US"/>
              <a:t>back in </a:t>
            </a:r>
            <a:r>
              <a:rPr lang="en-US" dirty="0"/>
              <a:t>the wxWidgets app to return the focus.</a:t>
            </a:r>
          </a:p>
          <a:p>
            <a:pPr lvl="1"/>
            <a:r>
              <a:rPr lang="en-US" dirty="0"/>
              <a:t>The drop-down menus will now work.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E00FF-5B96-B048-BAAA-7FCE0516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79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EBF-001D-1045-89C0-77B783B7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B948F42-0AD6-F943-8684-B2E17E43B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8450" y="1417342"/>
            <a:ext cx="6007100" cy="29591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EED15-014B-6748-8A9B-F110899F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4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7DF2-8C75-8B4B-85AF-9F1DDEC2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B0FD8-D454-2E40-A202-5E496064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FB18B-E99A-DE41-B1BD-811FFD9208D3}"/>
              </a:ext>
            </a:extLst>
          </p:cNvPr>
          <p:cNvSpPr txBox="1"/>
          <p:nvPr/>
        </p:nvSpPr>
        <p:spPr>
          <a:xfrm>
            <a:off x="1280196" y="1325903"/>
            <a:ext cx="450475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ButtonDemo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bool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override;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A96CC3-53B4-8149-841A-0E4239B81187}"/>
              </a:ext>
            </a:extLst>
          </p:cNvPr>
          <p:cNvSpPr txBox="1"/>
          <p:nvPr/>
        </p:nvSpPr>
        <p:spPr>
          <a:xfrm>
            <a:off x="1270455" y="2990433"/>
            <a:ext cx="6603090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wxIMPLEMENT_APP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ButtonDemo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ButtonDemo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wxApp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return false;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*frame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("Button Demo");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frame-&gt;Show(true);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true;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AFD1F-3828-1742-9520-9C0E60B2F740}"/>
              </a:ext>
            </a:extLst>
          </p:cNvPr>
          <p:cNvSpPr txBox="1"/>
          <p:nvPr/>
        </p:nvSpPr>
        <p:spPr>
          <a:xfrm>
            <a:off x="4114805" y="2484734"/>
            <a:ext cx="149592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ButtonDemo.h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12D2C0-0C0C-154D-A301-3BB179C70E87}"/>
              </a:ext>
            </a:extLst>
          </p:cNvPr>
          <p:cNvSpPr txBox="1"/>
          <p:nvPr/>
        </p:nvSpPr>
        <p:spPr>
          <a:xfrm>
            <a:off x="5968598" y="2816487"/>
            <a:ext cx="17123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ButtonDemo.cpp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84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367E-3843-E748-B809-9F642C21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33033-728F-D242-BBF0-92DE3216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AD06EF-C1D4-F64D-9F52-D0C71AD6350A}"/>
              </a:ext>
            </a:extLst>
          </p:cNvPr>
          <p:cNvSpPr txBox="1"/>
          <p:nvPr/>
        </p:nvSpPr>
        <p:spPr>
          <a:xfrm>
            <a:off x="2095064" y="1325903"/>
            <a:ext cx="458811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title);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on_about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on_quit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wxDECLARE_EVENT_TABLE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init_menu_bar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C7433-321A-DB44-B4A4-AE2F5995DAAC}"/>
              </a:ext>
            </a:extLst>
          </p:cNvPr>
          <p:cNvSpPr txBox="1"/>
          <p:nvPr/>
        </p:nvSpPr>
        <p:spPr>
          <a:xfrm>
            <a:off x="5033528" y="4508297"/>
            <a:ext cx="3299301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IDs for the menu commands.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RPS_About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wxID_ABOUT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RPS_Quit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wxID_EXIT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1566E-2F23-D94C-822C-F28718746C68}"/>
              </a:ext>
            </a:extLst>
          </p:cNvPr>
          <p:cNvSpPr txBox="1"/>
          <p:nvPr/>
        </p:nvSpPr>
        <p:spPr>
          <a:xfrm>
            <a:off x="5935217" y="4205924"/>
            <a:ext cx="149592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DemoFrame.h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367E-3843-E748-B809-9F642C21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33033-728F-D242-BBF0-92DE3216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D897C-D294-8644-8750-849E6E15D673}"/>
              </a:ext>
            </a:extLst>
          </p:cNvPr>
          <p:cNvSpPr txBox="1"/>
          <p:nvPr/>
        </p:nvSpPr>
        <p:spPr>
          <a:xfrm>
            <a:off x="457245" y="1403741"/>
            <a:ext cx="630653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init_menu_bar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GetBestSize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SetMinClientSize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(size);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frame_sizer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wxBoxSizer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wxVERTICAL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wxALIGN_CENTER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SetSizerAndFit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4EFD0-954C-5A4A-819A-F82142FC5D30}"/>
              </a:ext>
            </a:extLst>
          </p:cNvPr>
          <p:cNvSpPr txBox="1"/>
          <p:nvPr/>
        </p:nvSpPr>
        <p:spPr>
          <a:xfrm>
            <a:off x="4846317" y="1234464"/>
            <a:ext cx="17123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DemoFrame.cpp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4684231-DB92-8F47-8176-02AE57C9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383" y="1845722"/>
            <a:ext cx="3338720" cy="175793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834F1E-8F58-B349-A759-A4E9D1161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32097"/>
            <a:ext cx="8229600" cy="598828"/>
          </a:xfrm>
        </p:spPr>
        <p:txBody>
          <a:bodyPr/>
          <a:lstStyle/>
          <a:p>
            <a:r>
              <a:rPr lang="en-US" dirty="0"/>
              <a:t>A “</a:t>
            </a:r>
            <a:r>
              <a:rPr lang="en-US" dirty="0">
                <a:solidFill>
                  <a:srgbClr val="C00000"/>
                </a:solidFill>
              </a:rPr>
              <a:t>sizer</a:t>
            </a:r>
            <a:r>
              <a:rPr lang="en-US" dirty="0"/>
              <a:t>” is a </a:t>
            </a:r>
            <a:r>
              <a:rPr lang="en-US" dirty="0">
                <a:solidFill>
                  <a:srgbClr val="C00000"/>
                </a:solidFill>
              </a:rPr>
              <a:t>layout manager</a:t>
            </a:r>
            <a:r>
              <a:rPr lang="en-US" dirty="0"/>
              <a:t> for components.</a:t>
            </a:r>
          </a:p>
        </p:txBody>
      </p:sp>
    </p:spTree>
    <p:extLst>
      <p:ext uri="{BB962C8B-B14F-4D97-AF65-F5344CB8AC3E}">
        <p14:creationId xmlns:p14="http://schemas.microsoft.com/office/powerpoint/2010/main" val="1860625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696C-18B3-F34D-819F-DA31EAB0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BEB06-E045-2A40-8B90-BCD130B7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114FF-3939-D44D-BC65-67425E59CB6A}"/>
              </a:ext>
            </a:extLst>
          </p:cNvPr>
          <p:cNvSpPr txBox="1"/>
          <p:nvPr/>
        </p:nvSpPr>
        <p:spPr>
          <a:xfrm>
            <a:off x="258091" y="1189704"/>
            <a:ext cx="6599884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init_menu_bar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RPS_Quit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E&amp;xit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tAlt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-X", "Quit program");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RPS_About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"&amp;About\tF1",   "Show about dialog");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"&amp;File");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-&gt;Append(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helpMenu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"&amp;Help");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on_about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WXUNUSED(event))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wxMessageBox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wxString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::Format(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"This is a button demo\n"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"built with %s\n"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"and running under %s.",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wxVERSION_STRING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wxGetOsDescription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),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"About the button demo",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wxOK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wxICON_INFORMATION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this);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A634C-5654-5C43-B858-332D97408B72}"/>
              </a:ext>
            </a:extLst>
          </p:cNvPr>
          <p:cNvSpPr txBox="1"/>
          <p:nvPr/>
        </p:nvSpPr>
        <p:spPr>
          <a:xfrm>
            <a:off x="4646313" y="4617707"/>
            <a:ext cx="427552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event table.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wxBEGIN_EVENT_TABLE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RPS_About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on_about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EVT_MENU(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RPS_Quit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DemoFrame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on_quit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wxEND_EVENT_TABLE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B29CDC-1045-074D-9ADB-DA399B30F236}"/>
              </a:ext>
            </a:extLst>
          </p:cNvPr>
          <p:cNvSpPr txBox="1"/>
          <p:nvPr/>
        </p:nvSpPr>
        <p:spPr>
          <a:xfrm>
            <a:off x="5360813" y="1325903"/>
            <a:ext cx="17123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DemoFrame.cpp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15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13ED-9D33-E946-908B-9F7F5C51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B4470-0069-2A48-A824-B1C96041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FA3E2-D1CC-774E-938A-2C6FCC7BABC4}"/>
              </a:ext>
            </a:extLst>
          </p:cNvPr>
          <p:cNvSpPr txBox="1"/>
          <p:nvPr/>
        </p:nvSpPr>
        <p:spPr>
          <a:xfrm>
            <a:off x="1257631" y="1403741"/>
            <a:ext cx="6628738" cy="4216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*parent)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(parent,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Event handlers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button_chosen_name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choice);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1A818-8DA1-4B42-84EF-BD62DBAC6FED}"/>
              </a:ext>
            </a:extLst>
          </p:cNvPr>
          <p:cNvSpPr txBox="1"/>
          <p:nvPr/>
        </p:nvSpPr>
        <p:spPr>
          <a:xfrm>
            <a:off x="6217902" y="1234464"/>
            <a:ext cx="14718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37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85FE-BDF4-9D44-B7A3-196BE730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F220-076E-5E42-9F0B-E227DE12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53BEA-FD32-4442-BC1D-F071FDEB2CA3}"/>
              </a:ext>
            </a:extLst>
          </p:cNvPr>
          <p:cNvSpPr txBox="1"/>
          <p:nvPr/>
        </p:nvSpPr>
        <p:spPr>
          <a:xfrm>
            <a:off x="457200" y="1416088"/>
            <a:ext cx="8239756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wxBoxSizer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wxVERTICAL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wxBoxSizer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wxHORIZONTAL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choose_text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"Choose:"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(PAPER));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(SCISSORS));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D3365F-0FE5-1F4A-B5CF-3E80CB26A3A3}"/>
              </a:ext>
            </a:extLst>
          </p:cNvPr>
          <p:cNvSpPr txBox="1"/>
          <p:nvPr/>
        </p:nvSpPr>
        <p:spPr>
          <a:xfrm>
            <a:off x="6857975" y="1246811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ButtonPanel.cpp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4439554-0A08-5B40-A080-48279E08E29F}"/>
              </a:ext>
            </a:extLst>
          </p:cNvPr>
          <p:cNvGrpSpPr/>
          <p:nvPr/>
        </p:nvGrpSpPr>
        <p:grpSpPr>
          <a:xfrm>
            <a:off x="2011708" y="4617707"/>
            <a:ext cx="3338720" cy="1757938"/>
            <a:chOff x="2902640" y="4680994"/>
            <a:chExt cx="3338720" cy="1757938"/>
          </a:xfrm>
        </p:grpSpPr>
        <p:pic>
          <p:nvPicPr>
            <p:cNvPr id="10" name="Picture 9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5CA251D7-D599-1D45-8ECF-C6C3458A9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640" y="4680994"/>
              <a:ext cx="3338720" cy="175793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B85B25-8636-4546-AB54-6283AC9C13CB}"/>
                </a:ext>
              </a:extLst>
            </p:cNvPr>
            <p:cNvSpPr/>
            <p:nvPr/>
          </p:nvSpPr>
          <p:spPr bwMode="auto">
            <a:xfrm>
              <a:off x="3383293" y="5166341"/>
              <a:ext cx="2370942" cy="274317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33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B471-4DB7-EA4A-96FC-1B1AD74C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18ACB-7455-144A-9643-A4FB5BB1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81984-1516-B746-A89D-99C58366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86" y="1264186"/>
            <a:ext cx="4345227" cy="48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35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7504-08C9-E746-83BC-417F32C7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FDA53-FA75-6E48-9180-2323B470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E7465-06C5-8249-AA21-280E88D0F64E}"/>
              </a:ext>
            </a:extLst>
          </p:cNvPr>
          <p:cNvSpPr txBox="1"/>
          <p:nvPr/>
        </p:nvSpPr>
        <p:spPr>
          <a:xfrm>
            <a:off x="559523" y="1417342"/>
            <a:ext cx="8024954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 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67698F-2F3F-6E4F-80FB-BDFE22AFA334}"/>
              </a:ext>
            </a:extLst>
          </p:cNvPr>
          <p:cNvSpPr txBox="1"/>
          <p:nvPr/>
        </p:nvSpPr>
        <p:spPr>
          <a:xfrm>
            <a:off x="5852146" y="3154683"/>
            <a:ext cx="137805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Lay out the </a:t>
            </a:r>
          </a:p>
          <a:p>
            <a:r>
              <a:rPr lang="en-US" dirty="0">
                <a:solidFill>
                  <a:srgbClr val="0033CC"/>
                </a:solidFill>
              </a:rPr>
              <a:t>button panel.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01C116-11CA-8F4D-95AB-CD05313090BD}"/>
              </a:ext>
            </a:extLst>
          </p:cNvPr>
          <p:cNvGrpSpPr/>
          <p:nvPr/>
        </p:nvGrpSpPr>
        <p:grpSpPr>
          <a:xfrm>
            <a:off x="2902640" y="4680994"/>
            <a:ext cx="3338720" cy="1757938"/>
            <a:chOff x="2902640" y="4680994"/>
            <a:chExt cx="3338720" cy="1757938"/>
          </a:xfrm>
        </p:grpSpPr>
        <p:pic>
          <p:nvPicPr>
            <p:cNvPr id="7" name="Picture 6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542776D5-B985-0A40-A55F-5D78553E9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640" y="4680994"/>
              <a:ext cx="3338720" cy="175793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0ED0D2-D2B7-3B4E-A1BF-DA4D9DA2F99A}"/>
                </a:ext>
              </a:extLst>
            </p:cNvPr>
            <p:cNvSpPr/>
            <p:nvPr/>
          </p:nvSpPr>
          <p:spPr bwMode="auto">
            <a:xfrm>
              <a:off x="3383293" y="5166341"/>
              <a:ext cx="2370942" cy="274317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F194A28-F2D6-5442-BBE7-8BBBC5E0990F}"/>
              </a:ext>
            </a:extLst>
          </p:cNvPr>
          <p:cNvSpPr txBox="1"/>
          <p:nvPr/>
        </p:nvSpPr>
        <p:spPr>
          <a:xfrm>
            <a:off x="1920269" y="1549529"/>
            <a:ext cx="359585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Bind an event handler to each button.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2B526-6876-4247-B922-15A826E814AE}"/>
              </a:ext>
            </a:extLst>
          </p:cNvPr>
          <p:cNvSpPr txBox="1"/>
          <p:nvPr/>
        </p:nvSpPr>
        <p:spPr>
          <a:xfrm>
            <a:off x="6724155" y="1246811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6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91AA-E956-3446-8CFF-1BA55A46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C0B31-A4E2-8C45-8215-1A53461C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713F1-78DB-9048-AB57-A322A7D6D26F}"/>
              </a:ext>
            </a:extLst>
          </p:cNvPr>
          <p:cNvSpPr txBox="1"/>
          <p:nvPr/>
        </p:nvSpPr>
        <p:spPr>
          <a:xfrm>
            <a:off x="613224" y="1417342"/>
            <a:ext cx="7917552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choice_panel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choice_sizer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wxGridSizer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0, 5);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chosen_object_label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"Chosen object:"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chosen_button_name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chosen_button_name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chosen_button_name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().Larger());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chosen_object_label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wxALIGN_RIGHT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chosen_button_name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choice_panel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choice_sizer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173133-AA8B-4245-A72B-F6F3B20C14BE}"/>
              </a:ext>
            </a:extLst>
          </p:cNvPr>
          <p:cNvSpPr txBox="1"/>
          <p:nvPr/>
        </p:nvSpPr>
        <p:spPr>
          <a:xfrm>
            <a:off x="7589487" y="3520439"/>
            <a:ext cx="146302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Lay out the </a:t>
            </a:r>
          </a:p>
          <a:p>
            <a:r>
              <a:rPr lang="en-US" dirty="0">
                <a:solidFill>
                  <a:srgbClr val="0033CC"/>
                </a:solidFill>
              </a:rPr>
              <a:t>choice panel.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2FCD63-5422-CD40-880C-F80E03865855}"/>
              </a:ext>
            </a:extLst>
          </p:cNvPr>
          <p:cNvGrpSpPr/>
          <p:nvPr/>
        </p:nvGrpSpPr>
        <p:grpSpPr>
          <a:xfrm>
            <a:off x="2902640" y="4800585"/>
            <a:ext cx="3338720" cy="1757938"/>
            <a:chOff x="2902640" y="4800585"/>
            <a:chExt cx="3338720" cy="1757938"/>
          </a:xfrm>
        </p:grpSpPr>
        <p:pic>
          <p:nvPicPr>
            <p:cNvPr id="7" name="Picture 6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9044DE88-1AB0-944D-ACB5-BE4888DE7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640" y="4800585"/>
              <a:ext cx="3338720" cy="175793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EC4E99-CE3F-9F43-80A4-97A694DF9277}"/>
                </a:ext>
              </a:extLst>
            </p:cNvPr>
            <p:cNvSpPr/>
            <p:nvPr/>
          </p:nvSpPr>
          <p:spPr bwMode="auto">
            <a:xfrm>
              <a:off x="3633327" y="5542395"/>
              <a:ext cx="1578746" cy="274317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5C5644A-94FF-5145-B3B8-68BB1E49E464}"/>
              </a:ext>
            </a:extLst>
          </p:cNvPr>
          <p:cNvSpPr txBox="1"/>
          <p:nvPr/>
        </p:nvSpPr>
        <p:spPr>
          <a:xfrm>
            <a:off x="6675097" y="1246811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76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87EE-75BE-E740-A31F-93DC2FC9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D52DE-4E09-214A-ABE6-DE1B83F1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AF00B-E288-DA4D-860F-79F5B198350E}"/>
              </a:ext>
            </a:extLst>
          </p:cNvPr>
          <p:cNvSpPr txBox="1"/>
          <p:nvPr/>
        </p:nvSpPr>
        <p:spPr>
          <a:xfrm>
            <a:off x="640123" y="1423982"/>
            <a:ext cx="695094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wxALIGN_CENTER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wxALIGN_CENTER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main_panel_sizer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CC1F32-885C-704D-A5CF-D7972B7DF758}"/>
              </a:ext>
            </a:extLst>
          </p:cNvPr>
          <p:cNvSpPr txBox="1"/>
          <p:nvPr/>
        </p:nvSpPr>
        <p:spPr>
          <a:xfrm>
            <a:off x="7406653" y="1936840"/>
            <a:ext cx="128014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Lay out the </a:t>
            </a:r>
          </a:p>
          <a:p>
            <a:r>
              <a:rPr lang="en-US" dirty="0">
                <a:solidFill>
                  <a:srgbClr val="0033CC"/>
                </a:solidFill>
              </a:rPr>
              <a:t>main panel.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6C954E-9A6A-674C-9703-789A337CDBDA}"/>
              </a:ext>
            </a:extLst>
          </p:cNvPr>
          <p:cNvGrpSpPr/>
          <p:nvPr/>
        </p:nvGrpSpPr>
        <p:grpSpPr>
          <a:xfrm>
            <a:off x="2902640" y="3624584"/>
            <a:ext cx="3338720" cy="1757938"/>
            <a:chOff x="2902640" y="3886195"/>
            <a:chExt cx="3338720" cy="1757938"/>
          </a:xfrm>
        </p:grpSpPr>
        <p:pic>
          <p:nvPicPr>
            <p:cNvPr id="7" name="Picture 6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9976A65F-07AC-4C4E-809C-6D62AEA74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640" y="3886195"/>
              <a:ext cx="3338720" cy="175793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EEBF28-F07A-4840-96A2-A92E3E70781C}"/>
                </a:ext>
              </a:extLst>
            </p:cNvPr>
            <p:cNvSpPr/>
            <p:nvPr/>
          </p:nvSpPr>
          <p:spPr bwMode="auto">
            <a:xfrm>
              <a:off x="3383293" y="4343390"/>
              <a:ext cx="2377414" cy="640073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5FC8EC5-33ED-F74D-A4F0-A720ABB58F37}"/>
              </a:ext>
            </a:extLst>
          </p:cNvPr>
          <p:cNvSpPr txBox="1"/>
          <p:nvPr/>
        </p:nvSpPr>
        <p:spPr>
          <a:xfrm>
            <a:off x="5718370" y="1254705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24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44AA-60F6-B842-B079-B267BD40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D6CAE-1258-3D41-89B9-796661CF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6A8ED-24DA-624E-A815-4562524FD32C}"/>
              </a:ext>
            </a:extLst>
          </p:cNvPr>
          <p:cNvSpPr txBox="1"/>
          <p:nvPr/>
        </p:nvSpPr>
        <p:spPr>
          <a:xfrm>
            <a:off x="989128" y="1410381"/>
            <a:ext cx="7165744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(PAPER);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(SCISSORS);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choice)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chosen_button_name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SetLabelText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(choice));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CCD37-D34B-D245-93BE-1E9D70696184}"/>
              </a:ext>
            </a:extLst>
          </p:cNvPr>
          <p:cNvSpPr txBox="1"/>
          <p:nvPr/>
        </p:nvSpPr>
        <p:spPr>
          <a:xfrm>
            <a:off x="6309341" y="1234464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ButtonPanel.cpp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31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8D94-BCDA-CE44-BBE2-9D76868A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#5. GUI-Based RPS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90C0D-E7C9-F840-92D8-715096936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67843"/>
          </a:xfrm>
        </p:spPr>
        <p:txBody>
          <a:bodyPr/>
          <a:lstStyle/>
          <a:p>
            <a:r>
              <a:rPr lang="en-US" dirty="0"/>
              <a:t>Develop a GUI-based version of your </a:t>
            </a:r>
            <a:br>
              <a:rPr lang="en-US" dirty="0"/>
            </a:br>
            <a:r>
              <a:rPr lang="en-US" dirty="0"/>
              <a:t>Rock-Paper-Scissors game.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Sample GUI: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8D39B-2B19-A342-8A87-F675F7B9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768A5E-DB1F-8D4E-8F90-763BEE11C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76" y="2240293"/>
            <a:ext cx="4431018" cy="410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4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5B92-6D27-7544-9108-8A03F924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FDE2E-1C59-6A48-A2E7-BAAF9E003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Display which round</a:t>
            </a:r>
          </a:p>
          <a:p>
            <a:pPr lvl="1"/>
            <a:r>
              <a:rPr lang="en-US" dirty="0"/>
              <a:t>A way for the user to enter a choice for each round.</a:t>
            </a:r>
          </a:p>
          <a:p>
            <a:pPr lvl="1"/>
            <a:r>
              <a:rPr lang="en-US" dirty="0"/>
              <a:t>The computer’s prediction of the human’s choice </a:t>
            </a:r>
            <a:br>
              <a:rPr lang="en-US" dirty="0"/>
            </a:br>
            <a:r>
              <a:rPr lang="en-US" dirty="0"/>
              <a:t>for the round.</a:t>
            </a:r>
          </a:p>
          <a:p>
            <a:pPr lvl="1"/>
            <a:r>
              <a:rPr lang="en-US" dirty="0"/>
              <a:t>The computer’s choice for the round.</a:t>
            </a:r>
          </a:p>
          <a:p>
            <a:pPr lvl="1"/>
            <a:r>
              <a:rPr lang="en-US" dirty="0"/>
              <a:t>Who the winner is (or is it a tie) of the round.</a:t>
            </a:r>
          </a:p>
          <a:p>
            <a:pPr lvl="1"/>
            <a:r>
              <a:rPr lang="en-US" dirty="0"/>
              <a:t>The number of human and computer wins, </a:t>
            </a:r>
            <a:br>
              <a:rPr lang="en-US" dirty="0"/>
            </a:br>
            <a:r>
              <a:rPr lang="en-US" dirty="0"/>
              <a:t>and the number of 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1E3A7-2887-1847-A1CF-6B548F9C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2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612C-0ACE-F145-974D-567BE3C2A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970F3-C64F-714B-8242-DB1B69D97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Menu commands</a:t>
            </a:r>
          </a:p>
          <a:p>
            <a:pPr lvl="1"/>
            <a:r>
              <a:rPr lang="en-US" dirty="0"/>
              <a:t>About</a:t>
            </a:r>
          </a:p>
          <a:p>
            <a:pPr lvl="1"/>
            <a:r>
              <a:rPr lang="en-US" dirty="0"/>
              <a:t>Exit</a:t>
            </a:r>
          </a:p>
          <a:p>
            <a:pPr lvl="1"/>
            <a:r>
              <a:rPr lang="en-US" dirty="0"/>
              <a:t>Start a new game</a:t>
            </a:r>
          </a:p>
          <a:p>
            <a:pPr lvl="4"/>
            <a:endParaRPr lang="en-US" dirty="0"/>
          </a:p>
          <a:p>
            <a:r>
              <a:rPr lang="en-US" dirty="0"/>
              <a:t>The default is 20 rounds per game.</a:t>
            </a:r>
          </a:p>
          <a:p>
            <a:pPr lvl="1"/>
            <a:r>
              <a:rPr lang="en-US" dirty="0"/>
              <a:t>Provide a way for the human player </a:t>
            </a:r>
            <a:br>
              <a:rPr lang="en-US" dirty="0"/>
            </a:br>
            <a:r>
              <a:rPr lang="en-US" dirty="0"/>
              <a:t>to change that number before the</a:t>
            </a:r>
            <a:br>
              <a:rPr lang="en-US" dirty="0"/>
            </a:br>
            <a:r>
              <a:rPr lang="en-US" dirty="0"/>
              <a:t>start of the next game.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09D2F-628D-3748-92FE-E2302ED8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6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014D-FF9F-4E46-8F00-DE3B0485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31F98-1995-4B43-BA67-F85705E24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682234"/>
          </a:xfrm>
        </p:spPr>
        <p:txBody>
          <a:bodyPr/>
          <a:lstStyle/>
          <a:p>
            <a:r>
              <a:rPr lang="en-US" dirty="0"/>
              <a:t>Considerations</a:t>
            </a:r>
          </a:p>
          <a:p>
            <a:pPr lvl="1"/>
            <a:r>
              <a:rPr lang="en-US" dirty="0"/>
              <a:t>How to use inversion of control?</a:t>
            </a:r>
          </a:p>
          <a:p>
            <a:pPr lvl="1"/>
            <a:r>
              <a:rPr lang="en-US" dirty="0"/>
              <a:t>What the logic for each round?</a:t>
            </a:r>
          </a:p>
          <a:p>
            <a:pPr lvl="1"/>
            <a:r>
              <a:rPr lang="en-US" dirty="0"/>
              <a:t>What triggers each round’s control flow?</a:t>
            </a:r>
          </a:p>
          <a:p>
            <a:pPr lvl="4"/>
            <a:endParaRPr lang="en-US" dirty="0"/>
          </a:p>
          <a:p>
            <a:r>
              <a:rPr lang="en-US" dirty="0"/>
              <a:t>Due Wednesday, April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8927A-310F-B04C-B9CA-0D6A7225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8DCA9-D88D-4A42-BEAA-93E979D04540}"/>
              </a:ext>
            </a:extLst>
          </p:cNvPr>
          <p:cNvSpPr txBox="1"/>
          <p:nvPr/>
        </p:nvSpPr>
        <p:spPr>
          <a:xfrm>
            <a:off x="1653444" y="4069073"/>
            <a:ext cx="583711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432FF"/>
                </a:solidFill>
              </a:rPr>
              <a:t>Semester project presentations and demos Thursday, May 13.</a:t>
            </a:r>
          </a:p>
          <a:p>
            <a:pPr algn="ctr"/>
            <a:r>
              <a:rPr lang="en-US" dirty="0">
                <a:solidFill>
                  <a:srgbClr val="0432FF"/>
                </a:solidFill>
              </a:rPr>
              <a:t>They must be </a:t>
            </a:r>
            <a:r>
              <a:rPr lang="en-US" u="sng" dirty="0">
                <a:solidFill>
                  <a:srgbClr val="0432FF"/>
                </a:solidFill>
              </a:rPr>
              <a:t>GUI-based</a:t>
            </a:r>
            <a:r>
              <a:rPr lang="en-US" dirty="0">
                <a:solidFill>
                  <a:srgbClr val="0432FF"/>
                </a:solidFill>
              </a:rPr>
              <a:t> using wxWidgets.</a:t>
            </a:r>
          </a:p>
          <a:p>
            <a:pPr algn="ctr"/>
            <a:r>
              <a:rPr lang="en-US" dirty="0">
                <a:solidFill>
                  <a:srgbClr val="0432FF"/>
                </a:solidFill>
              </a:rPr>
              <a:t>Projects are due Monday, May 17.</a:t>
            </a:r>
          </a:p>
        </p:txBody>
      </p:sp>
    </p:spTree>
    <p:extLst>
      <p:ext uri="{BB962C8B-B14F-4D97-AF65-F5344CB8AC3E}">
        <p14:creationId xmlns:p14="http://schemas.microsoft.com/office/powerpoint/2010/main" val="371962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4BD5-6D95-7040-A5CE-AE1CBB5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Windows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11988-3301-1D4F-9EA8-CC241DB1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B90EC-289E-F846-858A-ED4FDFA0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365" y="1273578"/>
            <a:ext cx="3531270" cy="49748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8966C1-7071-A447-B1CC-36B628C1505E}"/>
              </a:ext>
            </a:extLst>
          </p:cNvPr>
          <p:cNvSpPr txBox="1"/>
          <p:nvPr/>
        </p:nvSpPr>
        <p:spPr>
          <a:xfrm>
            <a:off x="6492219" y="3468601"/>
            <a:ext cx="22717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does the app look</a:t>
            </a:r>
          </a:p>
          <a:p>
            <a:r>
              <a:rPr lang="en-US" dirty="0">
                <a:solidFill>
                  <a:srgbClr val="0033CC"/>
                </a:solidFill>
              </a:rPr>
              <a:t>so ugly on Windows?</a:t>
            </a:r>
          </a:p>
        </p:txBody>
      </p:sp>
    </p:spTree>
    <p:extLst>
      <p:ext uri="{BB962C8B-B14F-4D97-AF65-F5344CB8AC3E}">
        <p14:creationId xmlns:p14="http://schemas.microsoft.com/office/powerpoint/2010/main" val="401347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6B81-73E8-0D44-85AF-57370EDB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E0C3-3DCF-2F42-9343-49AC624C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My tutorials: </a:t>
            </a:r>
            <a:r>
              <a:rPr lang="en-US" dirty="0">
                <a:hlinkClick r:id="rId2"/>
              </a:rPr>
              <a:t>http://www.cs.sjsu.edu/~mak/tutorials/index.html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Install Ubuntu</a:t>
            </a:r>
          </a:p>
          <a:p>
            <a:pPr lvl="1"/>
            <a:r>
              <a:rPr lang="en-US" dirty="0"/>
              <a:t>Configure Ubuntu</a:t>
            </a:r>
          </a:p>
          <a:p>
            <a:pPr lvl="1"/>
            <a:r>
              <a:rPr lang="en-US" dirty="0"/>
              <a:t>Install wxWidgets</a:t>
            </a:r>
          </a:p>
          <a:p>
            <a:pPr lvl="4"/>
            <a:endParaRPr lang="en-US" dirty="0"/>
          </a:p>
          <a:p>
            <a:r>
              <a:rPr lang="en-US" dirty="0"/>
              <a:t>Compile all the sample and demo programs.</a:t>
            </a:r>
          </a:p>
          <a:p>
            <a:pPr lvl="1"/>
            <a:r>
              <a:rPr lang="en-US" dirty="0"/>
              <a:t>The top-level makefile in directories samples and demos compiles all the samples and demos.</a:t>
            </a:r>
          </a:p>
          <a:p>
            <a:pPr lvl="1"/>
            <a:r>
              <a:rPr lang="en-US" dirty="0"/>
              <a:t>Each program directory contains a makefile.</a:t>
            </a:r>
          </a:p>
          <a:p>
            <a:pPr lvl="1"/>
            <a:r>
              <a:rPr lang="en-US" dirty="0"/>
              <a:t>Use these makefiles as models for your makefile.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2F1E-7B84-524A-974B-479BFE6F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A9125-C0DE-0841-BA79-A3FBF09E920D}"/>
              </a:ext>
            </a:extLst>
          </p:cNvPr>
          <p:cNvSpPr txBox="1"/>
          <p:nvPr/>
        </p:nvSpPr>
        <p:spPr>
          <a:xfrm>
            <a:off x="4389122" y="2697488"/>
            <a:ext cx="201165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Install the latest </a:t>
            </a:r>
          </a:p>
          <a:p>
            <a:r>
              <a:rPr lang="en-US" u="sng" dirty="0">
                <a:solidFill>
                  <a:srgbClr val="0432FF"/>
                </a:solidFill>
              </a:rPr>
              <a:t>stable</a:t>
            </a:r>
            <a:r>
              <a:rPr lang="en-US" dirty="0">
                <a:solidFill>
                  <a:srgbClr val="0432FF"/>
                </a:solidFill>
              </a:rPr>
              <a:t> version 3.0.5.</a:t>
            </a:r>
          </a:p>
        </p:txBody>
      </p:sp>
    </p:spTree>
    <p:extLst>
      <p:ext uri="{BB962C8B-B14F-4D97-AF65-F5344CB8AC3E}">
        <p14:creationId xmlns:p14="http://schemas.microsoft.com/office/powerpoint/2010/main" val="250733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D7FC-4D61-F240-913D-03A20ECE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wxWidgets on Mac OS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5EAB-9A98-774A-819B-C9B33A6C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5903"/>
            <a:ext cx="8229600" cy="4835525"/>
          </a:xfrm>
        </p:spPr>
        <p:txBody>
          <a:bodyPr/>
          <a:lstStyle/>
          <a:p>
            <a:r>
              <a:rPr lang="en-US" dirty="0"/>
              <a:t>An alternative to the tutorial’s instructions.</a:t>
            </a:r>
          </a:p>
          <a:p>
            <a:pPr lvl="4"/>
            <a:endParaRPr lang="en-US" dirty="0"/>
          </a:p>
          <a:p>
            <a:r>
              <a:rPr lang="en-US" dirty="0"/>
              <a:t>On the command line: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This will install wxWidgets in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/usr/local/Cellar/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wxmac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/3.0.5.1_1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See: </a:t>
            </a:r>
            <a:r>
              <a:rPr lang="en-US" dirty="0">
                <a:hlinkClick r:id="rId2"/>
              </a:rPr>
              <a:t>http://web.eng.fiu.edu/watsonh/eel3160/WxMac.pdf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 major downside of installing this way is that brew </a:t>
            </a:r>
            <a:r>
              <a:rPr lang="en-US" u="sng" dirty="0"/>
              <a:t>does not install the samples and demos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C7CA3-3A59-D640-B15D-F88E9E16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68F67A-7696-BC40-AC6D-0BFC3B262DEF}"/>
              </a:ext>
            </a:extLst>
          </p:cNvPr>
          <p:cNvSpPr txBox="1"/>
          <p:nvPr/>
        </p:nvSpPr>
        <p:spPr>
          <a:xfrm>
            <a:off x="4663439" y="2057415"/>
            <a:ext cx="350288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brew install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wxmac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23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2DBD-1297-B345-9C8A-A3BFF7D5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11163"/>
            <a:ext cx="8229600" cy="655637"/>
          </a:xfrm>
        </p:spPr>
        <p:txBody>
          <a:bodyPr/>
          <a:lstStyle/>
          <a:p>
            <a:r>
              <a:rPr lang="en-US" dirty="0"/>
              <a:t>wxWidgets Apps in MacOS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0B49-F30A-8445-8168-35316724C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C++ project in Eclipse and open the Properties dialog box.</a:t>
            </a:r>
          </a:p>
          <a:p>
            <a:pPr lvl="4"/>
            <a:endParaRPr lang="en-US" dirty="0"/>
          </a:p>
          <a:p>
            <a:r>
              <a:rPr lang="en-US" dirty="0"/>
              <a:t>In the left panel, select C/C++ Build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D31AF-0805-874A-B261-E6BB0659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E9D-7505-BA48-BEA9-20FB1001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Apps in MacOS Eclipse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A0E0-3F14-C449-A1E7-E8CF18FA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6777"/>
          </a:xfrm>
        </p:spPr>
        <p:txBody>
          <a:bodyPr/>
          <a:lstStyle/>
          <a:p>
            <a:r>
              <a:rPr lang="en-US" dirty="0"/>
              <a:t>GCC C++ </a:t>
            </a:r>
            <a:r>
              <a:rPr lang="en-US" u="sng" dirty="0"/>
              <a:t>Compiler</a:t>
            </a:r>
          </a:p>
          <a:p>
            <a:pPr lvl="1"/>
            <a:r>
              <a:rPr lang="en-US" dirty="0"/>
              <a:t>Dialect: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Includes: Include paths</a:t>
            </a:r>
          </a:p>
          <a:p>
            <a:pPr lvl="1"/>
            <a:endParaRPr lang="en-US" dirty="0"/>
          </a:p>
          <a:p>
            <a:pPr lvl="6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Preprocessor: Defined symbols (-D)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Miscellaneous: Other flags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E628A-A32F-654F-90FB-4042D091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CD353-F554-0D42-A8EA-34A48C374CDC}"/>
              </a:ext>
            </a:extLst>
          </p:cNvPr>
          <p:cNvSpPr txBox="1"/>
          <p:nvPr/>
        </p:nvSpPr>
        <p:spPr>
          <a:xfrm>
            <a:off x="789702" y="2929468"/>
            <a:ext cx="770275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/local/Cellar/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/3.0.5.1_1/lib/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/include/osx_cocoa-unicode-3.0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/local/Cellar/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/3.0.5.1_1/include/wx-3.0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3525-47EE-9D42-A2EC-970EDA912DD2}"/>
              </a:ext>
            </a:extLst>
          </p:cNvPr>
          <p:cNvSpPr txBox="1"/>
          <p:nvPr/>
        </p:nvSpPr>
        <p:spPr>
          <a:xfrm>
            <a:off x="60787" y="5742177"/>
            <a:ext cx="9022426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mmacosx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-version-min=10.14 -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fmessage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-length=0 -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fvisibility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=hidden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fvisibility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inlines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-hidden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ED9CB-81FF-AA45-AA22-E476B5DE4A96}"/>
              </a:ext>
            </a:extLst>
          </p:cNvPr>
          <p:cNvSpPr txBox="1"/>
          <p:nvPr/>
        </p:nvSpPr>
        <p:spPr>
          <a:xfrm>
            <a:off x="3474732" y="4243905"/>
            <a:ext cx="233269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__WXOSX_COCOA__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WXUSINGDLL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_FILE_OFFSET_BITS=64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E81349-0410-9B4A-9D20-4915884EE464}"/>
              </a:ext>
            </a:extLst>
          </p:cNvPr>
          <p:cNvSpPr txBox="1"/>
          <p:nvPr/>
        </p:nvSpPr>
        <p:spPr>
          <a:xfrm>
            <a:off x="2665967" y="1873644"/>
            <a:ext cx="72167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C++11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2C5BA-29EB-C648-B6BB-9F4626F598C3}"/>
              </a:ext>
            </a:extLst>
          </p:cNvPr>
          <p:cNvSpPr txBox="1"/>
          <p:nvPr/>
        </p:nvSpPr>
        <p:spPr>
          <a:xfrm>
            <a:off x="5577829" y="3395678"/>
            <a:ext cx="257795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Adjust the paths to match your installation.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A26BC-606C-B44D-8508-41A695A19005}"/>
              </a:ext>
            </a:extLst>
          </p:cNvPr>
          <p:cNvSpPr txBox="1"/>
          <p:nvPr/>
        </p:nvSpPr>
        <p:spPr>
          <a:xfrm>
            <a:off x="4994336" y="1358797"/>
            <a:ext cx="342273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If you don’t want to use Eclipse,</a:t>
            </a:r>
          </a:p>
          <a:p>
            <a:r>
              <a:rPr lang="en-US" dirty="0">
                <a:solidFill>
                  <a:srgbClr val="0033CC"/>
                </a:solidFill>
              </a:rPr>
              <a:t>each sample and demo directory</a:t>
            </a:r>
          </a:p>
          <a:p>
            <a:r>
              <a:rPr lang="en-US" dirty="0">
                <a:solidFill>
                  <a:srgbClr val="0033CC"/>
                </a:solidFill>
              </a:rPr>
              <a:t>has a </a:t>
            </a:r>
            <a:r>
              <a:rPr lang="en-US" u="sng" dirty="0">
                <a:solidFill>
                  <a:srgbClr val="0033CC"/>
                </a:solidFill>
              </a:rPr>
              <a:t>makefile</a:t>
            </a:r>
            <a:r>
              <a:rPr lang="en-US" dirty="0">
                <a:solidFill>
                  <a:srgbClr val="0033CC"/>
                </a:solidFill>
              </a:rPr>
              <a:t> to build on the</a:t>
            </a:r>
          </a:p>
          <a:p>
            <a:r>
              <a:rPr lang="en-US" dirty="0">
                <a:solidFill>
                  <a:srgbClr val="0033CC"/>
                </a:solidFill>
              </a:rPr>
              <a:t>command line. Use these makefiles</a:t>
            </a:r>
          </a:p>
          <a:p>
            <a:r>
              <a:rPr lang="en-US" dirty="0">
                <a:solidFill>
                  <a:srgbClr val="0033CC"/>
                </a:solidFill>
              </a:rPr>
              <a:t>as models for your makefile.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5630E4-BBF3-2B41-BBEA-A055A32AE2B4}"/>
              </a:ext>
            </a:extLst>
          </p:cNvPr>
          <p:cNvSpPr txBox="1"/>
          <p:nvPr/>
        </p:nvSpPr>
        <p:spPr>
          <a:xfrm>
            <a:off x="5577829" y="4279091"/>
            <a:ext cx="136127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Double underscores!</a:t>
            </a:r>
          </a:p>
        </p:txBody>
      </p:sp>
    </p:spTree>
    <p:extLst>
      <p:ext uri="{BB962C8B-B14F-4D97-AF65-F5344CB8AC3E}">
        <p14:creationId xmlns:p14="http://schemas.microsoft.com/office/powerpoint/2010/main" val="175445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7B90-CC11-984C-A0CB-57A1A3C0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wxWidgets Apps in MacOS Eclipse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C545-8E52-A849-8A96-AC2503B80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45258"/>
          </a:xfrm>
        </p:spPr>
        <p:txBody>
          <a:bodyPr/>
          <a:lstStyle/>
          <a:p>
            <a:r>
              <a:rPr lang="en-US" dirty="0"/>
              <a:t>MacOS X C++ </a:t>
            </a:r>
            <a:r>
              <a:rPr lang="en-US" u="sng" dirty="0"/>
              <a:t>Linker</a:t>
            </a:r>
          </a:p>
          <a:p>
            <a:pPr lvl="1"/>
            <a:r>
              <a:rPr lang="en-US" dirty="0"/>
              <a:t>Libraries (-l)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389063" lvl="3" indent="0">
              <a:buNone/>
            </a:pPr>
            <a:r>
              <a:rPr lang="en-US" dirty="0"/>
              <a:t>	</a:t>
            </a:r>
          </a:p>
          <a:p>
            <a:pPr marL="1389063" lvl="3" indent="0">
              <a:buNone/>
            </a:pPr>
            <a:endParaRPr lang="en-US" dirty="0"/>
          </a:p>
          <a:p>
            <a:pPr lvl="1"/>
            <a:r>
              <a:rPr lang="en-US" dirty="0"/>
              <a:t>Library search path (-L)</a:t>
            </a:r>
          </a:p>
          <a:p>
            <a:pPr lvl="4"/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lvl="1"/>
            <a:r>
              <a:rPr lang="en-US" dirty="0"/>
              <a:t>Miscellaneous: Linker flags (one long line)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9773-5165-1D44-9822-95DEE736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D7E88-B405-8F40-8C8F-FDAD36DB3534}"/>
              </a:ext>
            </a:extLst>
          </p:cNvPr>
          <p:cNvSpPr txBox="1"/>
          <p:nvPr/>
        </p:nvSpPr>
        <p:spPr>
          <a:xfrm>
            <a:off x="3298254" y="1946309"/>
            <a:ext cx="254749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wx_osx_cocoau_adv-3.0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wx_osx_cocoau_core-3.0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wx_baseu-3.0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png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jpeg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lzma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iconv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F02F2-A1CB-6341-8E54-746E9B8172B6}"/>
              </a:ext>
            </a:extLst>
          </p:cNvPr>
          <p:cNvSpPr txBox="1"/>
          <p:nvPr/>
        </p:nvSpPr>
        <p:spPr>
          <a:xfrm>
            <a:off x="2511979" y="4675686"/>
            <a:ext cx="415851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/local/Cellar/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wxmac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/3.0.5.1_1/lib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529CF7-14C7-3F40-9917-BBE3AEB2C839}"/>
              </a:ext>
            </a:extLst>
          </p:cNvPr>
          <p:cNvSpPr txBox="1"/>
          <p:nvPr/>
        </p:nvSpPr>
        <p:spPr>
          <a:xfrm>
            <a:off x="255843" y="5513560"/>
            <a:ext cx="863231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mmacosx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-version-min=10.14 -framework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IOKit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-framework Carbon -framework Cocoa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-framework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AudioToolbox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-framework System -framework OpenGL -framework Security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F098D-0580-1E40-B411-44AC9D00EB02}"/>
              </a:ext>
            </a:extLst>
          </p:cNvPr>
          <p:cNvSpPr txBox="1"/>
          <p:nvPr/>
        </p:nvSpPr>
        <p:spPr>
          <a:xfrm>
            <a:off x="4937756" y="4461263"/>
            <a:ext cx="249448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33CC"/>
                </a:solidFill>
              </a:rPr>
              <a:t>Adjust the path to match your installation.</a:t>
            </a:r>
          </a:p>
        </p:txBody>
      </p:sp>
    </p:spTree>
    <p:extLst>
      <p:ext uri="{BB962C8B-B14F-4D97-AF65-F5344CB8AC3E}">
        <p14:creationId xmlns:p14="http://schemas.microsoft.com/office/powerpoint/2010/main" val="304544372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29692</TotalTime>
  <Words>4350</Words>
  <Application>Microsoft Macintosh PowerPoint</Application>
  <PresentationFormat>On-screen Show (4:3)</PresentationFormat>
  <Paragraphs>562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CMPE 135: Object-Oriented Analysis  and Design March 23 Class Meeting</vt:lpstr>
      <vt:lpstr>wx-RPS: MacOS X</vt:lpstr>
      <vt:lpstr>wx-RPS: Linux</vt:lpstr>
      <vt:lpstr>wx-RPS: Windows 10</vt:lpstr>
      <vt:lpstr>Tutorials</vt:lpstr>
      <vt:lpstr>Install wxWidgets on Mac OS X</vt:lpstr>
      <vt:lpstr>wxWidgets Apps in MacOS Eclipse</vt:lpstr>
      <vt:lpstr>wxWidgets Apps in MacOS Eclipse, cont’d</vt:lpstr>
      <vt:lpstr>wxWidgets Apps in MacOS Eclipse, cont’d</vt:lpstr>
      <vt:lpstr>Install wxWidgets on Ubuntu</vt:lpstr>
      <vt:lpstr>wxWidgets Apps in Ubuntu Eclipse</vt:lpstr>
      <vt:lpstr>wxWidgets Apps in Ubuntu Eclipse, cont’d</vt:lpstr>
      <vt:lpstr>Inversion of Control</vt:lpstr>
      <vt:lpstr>Hello World Demo</vt:lpstr>
      <vt:lpstr>Hello World Demo, cont’d</vt:lpstr>
      <vt:lpstr>Hello World Demo, cont’d</vt:lpstr>
      <vt:lpstr>Hello World Demo, cont’d</vt:lpstr>
      <vt:lpstr>Hello World Demo, cont’d</vt:lpstr>
      <vt:lpstr>Hello World Demo, cont’d</vt:lpstr>
      <vt:lpstr>Hello World Demo, cont’d</vt:lpstr>
      <vt:lpstr>Hello World Demo, cont’d</vt:lpstr>
      <vt:lpstr>Menu Bar Bug on Mac OS</vt:lpstr>
      <vt:lpstr>Button Demo</vt:lpstr>
      <vt:lpstr>PowerPoint Presentation</vt:lpstr>
      <vt:lpstr>Button Demo, cont’d</vt:lpstr>
      <vt:lpstr>Button Demo, cont’d</vt:lpstr>
      <vt:lpstr>Button Demo, cont’d</vt:lpstr>
      <vt:lpstr>Button Demo, cont’d</vt:lpstr>
      <vt:lpstr>Button Demo, cont’d</vt:lpstr>
      <vt:lpstr>Button Demo, cont’d</vt:lpstr>
      <vt:lpstr>Button Demo, cont’d</vt:lpstr>
      <vt:lpstr>Button Demo, cont’d</vt:lpstr>
      <vt:lpstr>Button Demo, cont’d</vt:lpstr>
      <vt:lpstr>Assignment #5. GUI-Based RPS Game</vt:lpstr>
      <vt:lpstr>Assignment #5, cont’d</vt:lpstr>
      <vt:lpstr>Assignment #5, cont’d</vt:lpstr>
      <vt:lpstr>Assignment #5,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686</cp:revision>
  <dcterms:created xsi:type="dcterms:W3CDTF">2008-01-12T03:52:55Z</dcterms:created>
  <dcterms:modified xsi:type="dcterms:W3CDTF">2021-03-23T18:02:17Z</dcterms:modified>
</cp:coreProperties>
</file>