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56" r:id="rId2"/>
    <p:sldId id="306" r:id="rId3"/>
    <p:sldId id="309" r:id="rId4"/>
    <p:sldId id="307" r:id="rId5"/>
    <p:sldId id="308" r:id="rId6"/>
    <p:sldId id="310" r:id="rId7"/>
    <p:sldId id="311" r:id="rId8"/>
    <p:sldId id="301" r:id="rId9"/>
    <p:sldId id="302" r:id="rId10"/>
    <p:sldId id="303" r:id="rId11"/>
    <p:sldId id="304" r:id="rId12"/>
    <p:sldId id="305" r:id="rId13"/>
    <p:sldId id="257" r:id="rId14"/>
    <p:sldId id="258" r:id="rId15"/>
    <p:sldId id="264" r:id="rId16"/>
    <p:sldId id="262" r:id="rId17"/>
    <p:sldId id="263" r:id="rId18"/>
    <p:sldId id="265" r:id="rId19"/>
    <p:sldId id="259" r:id="rId20"/>
    <p:sldId id="260" r:id="rId21"/>
    <p:sldId id="261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B23C00"/>
    <a:srgbClr val="8F0000"/>
    <a:srgbClr val="008000"/>
    <a:srgbClr val="F2E5D0"/>
    <a:srgbClr val="DEF0F2"/>
    <a:srgbClr val="464646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96" autoAdjust="0"/>
    <p:restoredTop sz="86386" autoAdjust="0"/>
  </p:normalViewPr>
  <p:slideViewPr>
    <p:cSldViewPr>
      <p:cViewPr varScale="1">
        <p:scale>
          <a:sx n="171" d="100"/>
          <a:sy n="171" d="100"/>
        </p:scale>
        <p:origin x="47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9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3/18/21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60FF702-6DC9-7145-B864-29D84DF361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33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SJSU Dept. of Computer Science Fall 2013: December 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151: Object-Oriented Design © R. Mak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38120" y="6248400"/>
            <a:ext cx="548679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Fall 2020: October 8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228860" y="6263609"/>
            <a:ext cx="29642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CMPE 135: Object-Oriented</a:t>
            </a:r>
            <a:r>
              <a:rPr lang="en-US" sz="1000" baseline="0" dirty="0"/>
              <a:t> Analysis and Design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xwidgets.org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wxwidgets.org/3.0/" TargetMode="External"/><Relationship Id="rId7" Type="http://schemas.openxmlformats.org/officeDocument/2006/relationships/hyperlink" Target="https://www.binarytides.com/install-wxwidgets-ubuntu/" TargetMode="External"/><Relationship Id="rId2" Type="http://schemas.openxmlformats.org/officeDocument/2006/relationships/hyperlink" Target="https://www.wxwidgets.org/docs/tutorial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ormulae.brew.sh/formula/wxmac" TargetMode="External"/><Relationship Id="rId5" Type="http://schemas.openxmlformats.org/officeDocument/2006/relationships/hyperlink" Target="https://wiki.wxwidgets.org/Compiling_wxWidgets_using_the_command-line_%28Terminal%29" TargetMode="External"/><Relationship Id="rId4" Type="http://schemas.openxmlformats.org/officeDocument/2006/relationships/hyperlink" Target="https://docs.wxwidgets.org/trunk/plat_osx_install.html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sjsu.edu/~mak/tutorials/index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x-none" sz="3200" dirty="0"/>
              <a:t>CMPE 135: Object-Oriented Analysis </a:t>
            </a:r>
            <a:br>
              <a:rPr lang="en-US" altLang="x-none" sz="3200" dirty="0"/>
            </a:br>
            <a:r>
              <a:rPr lang="en-US" altLang="x-none" sz="3200" dirty="0"/>
              <a:t>and Design</a:t>
            </a:r>
            <a:br>
              <a:rPr lang="en-US" sz="3600" dirty="0"/>
            </a:br>
            <a:r>
              <a:rPr lang="en-US" sz="2400" dirty="0"/>
              <a:t>March 18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2021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40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4A5B8-BBA8-9744-A005-37EA9C08894B}" type="slidenum">
              <a:rPr lang="en-US"/>
              <a:pPr/>
              <a:t>10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MVC Model Objects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229600" cy="469389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Represent the </a:t>
            </a:r>
            <a:r>
              <a:rPr lang="en-US" u="sng" dirty="0"/>
              <a:t>persistent information</a:t>
            </a:r>
            <a:r>
              <a:rPr lang="en-US" dirty="0">
                <a:solidFill>
                  <a:srgbClr val="B23C00"/>
                </a:solidFill>
              </a:rPr>
              <a:t>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/>
              <a:t>maintained by your application.</a:t>
            </a:r>
          </a:p>
          <a:p>
            <a:pPr lvl="5">
              <a:lnSpc>
                <a:spcPct val="90000"/>
              </a:lnSpc>
            </a:pPr>
            <a:endParaRPr lang="en-US" dirty="0">
              <a:solidFill>
                <a:srgbClr val="B23C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/>
              <a:t>The information can be kept in a database.</a:t>
            </a:r>
          </a:p>
        </p:txBody>
      </p:sp>
    </p:spTree>
    <p:extLst>
      <p:ext uri="{BB962C8B-B14F-4D97-AF65-F5344CB8AC3E}">
        <p14:creationId xmlns:p14="http://schemas.microsoft.com/office/powerpoint/2010/main" val="211141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13C4-BE19-F746-8BAB-A4BA1A7DC410}" type="slidenum">
              <a:rPr lang="en-US"/>
              <a:pPr/>
              <a:t>11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MVC View Objects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View objects represent </a:t>
            </a:r>
            <a:br>
              <a:rPr lang="en-US" dirty="0"/>
            </a:br>
            <a:r>
              <a:rPr lang="en-US" u="sng" dirty="0"/>
              <a:t>user interface components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Input components such as text fields and checkboxes.</a:t>
            </a:r>
          </a:p>
          <a:p>
            <a:pPr lvl="5"/>
            <a:endParaRPr lang="en-US" dirty="0"/>
          </a:p>
          <a:p>
            <a:r>
              <a:rPr lang="en-US" dirty="0"/>
              <a:t>In each use case, users interact </a:t>
            </a:r>
            <a:br>
              <a:rPr lang="en-US" dirty="0"/>
            </a:br>
            <a:r>
              <a:rPr lang="en-US" dirty="0"/>
              <a:t>with at least one view object.</a:t>
            </a:r>
          </a:p>
          <a:p>
            <a:pPr lvl="7"/>
            <a:endParaRPr lang="en-US" dirty="0"/>
          </a:p>
          <a:p>
            <a:r>
              <a:rPr lang="en-US" dirty="0"/>
              <a:t>A view object </a:t>
            </a:r>
            <a:r>
              <a:rPr lang="en-US" u="sng" dirty="0"/>
              <a:t>collects information</a:t>
            </a:r>
            <a:r>
              <a:rPr lang="en-US" dirty="0"/>
              <a:t> from users</a:t>
            </a:r>
            <a:r>
              <a:rPr lang="en-US" dirty="0">
                <a:solidFill>
                  <a:srgbClr val="B23C00"/>
                </a:solidFill>
              </a:rPr>
              <a:t>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/>
              <a:t>in a form that the model and controller objects </a:t>
            </a:r>
            <a:br>
              <a:rPr lang="en-US" dirty="0"/>
            </a:br>
            <a:r>
              <a:rPr lang="en-US" dirty="0"/>
              <a:t>can use.</a:t>
            </a:r>
          </a:p>
        </p:txBody>
      </p:sp>
    </p:spTree>
    <p:extLst>
      <p:ext uri="{BB962C8B-B14F-4D97-AF65-F5344CB8AC3E}">
        <p14:creationId xmlns:p14="http://schemas.microsoft.com/office/powerpoint/2010/main" val="2251648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3961C-FB84-C245-A13B-BE410715E4B2}" type="slidenum">
              <a:rPr lang="en-US"/>
              <a:pPr/>
              <a:t>12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Controller Objects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Coordinate the model and view objects.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Often have </a:t>
            </a:r>
            <a:r>
              <a:rPr lang="en-US" u="sng" dirty="0"/>
              <a:t>no physical counterpart</a:t>
            </a:r>
            <a:r>
              <a:rPr lang="en-US" dirty="0"/>
              <a:t> in the real world.</a:t>
            </a:r>
          </a:p>
          <a:p>
            <a:pPr lvl="1"/>
            <a:r>
              <a:rPr lang="en-US" dirty="0"/>
              <a:t>Collect information from view objects </a:t>
            </a:r>
            <a:br>
              <a:rPr lang="en-US" dirty="0"/>
            </a:br>
            <a:r>
              <a:rPr lang="en-US" dirty="0"/>
              <a:t>for dispatch to model objects.</a:t>
            </a:r>
          </a:p>
          <a:p>
            <a:pPr lvl="1"/>
            <a:r>
              <a:rPr lang="en-US" dirty="0"/>
              <a:t>This is how user-entered data can update the model.</a:t>
            </a:r>
          </a:p>
        </p:txBody>
      </p:sp>
    </p:spTree>
    <p:extLst>
      <p:ext uri="{BB962C8B-B14F-4D97-AF65-F5344CB8AC3E}">
        <p14:creationId xmlns:p14="http://schemas.microsoft.com/office/powerpoint/2010/main" val="3638345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67BE1-4008-3C4F-80EC-7688440D3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B7598-CF18-AF4F-8A05-01DBE50564C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813058" name="Rectangle 2">
            <a:extLst>
              <a:ext uri="{FF2B5EF4-FFF2-40B4-BE49-F238E27FC236}">
                <a16:creationId xmlns:a16="http://schemas.microsoft.com/office/drawing/2014/main" id="{4271AFD7-3F25-D245-8DB8-CC07C46EBE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Software Frameworks</a:t>
            </a:r>
          </a:p>
        </p:txBody>
      </p:sp>
      <p:sp>
        <p:nvSpPr>
          <p:cNvPr id="813059" name="Rectangle 3">
            <a:extLst>
              <a:ext uri="{FF2B5EF4-FFF2-40B4-BE49-F238E27FC236}">
                <a16:creationId xmlns:a16="http://schemas.microsoft.com/office/drawing/2014/main" id="{E3F54C2B-3DCE-4543-B645-6F3DF6448D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 </a:t>
            </a:r>
            <a:r>
              <a:rPr lang="en-US" altLang="en-US" dirty="0">
                <a:solidFill>
                  <a:srgbClr val="B23C00"/>
                </a:solidFill>
              </a:rPr>
              <a:t>software framework</a:t>
            </a:r>
            <a:r>
              <a:rPr lang="en-US" altLang="en-US" dirty="0"/>
              <a:t> consists of a set of </a:t>
            </a:r>
            <a:r>
              <a:rPr lang="en-US" altLang="en-US" u="sng" dirty="0"/>
              <a:t>cooperating classes</a:t>
            </a:r>
            <a:r>
              <a:rPr lang="en-US" altLang="en-US" dirty="0"/>
              <a:t>.</a:t>
            </a:r>
          </a:p>
          <a:p>
            <a:pPr lvl="1"/>
            <a:r>
              <a:rPr lang="en-US" altLang="en-US" dirty="0"/>
              <a:t>These classes implement the essential mechanisms </a:t>
            </a:r>
            <a:br>
              <a:rPr lang="en-US" altLang="en-US" dirty="0"/>
            </a:br>
            <a:r>
              <a:rPr lang="en-US" altLang="en-US" dirty="0"/>
              <a:t>for a </a:t>
            </a:r>
            <a:r>
              <a:rPr lang="en-US" altLang="en-US" u="sng" dirty="0"/>
              <a:t>particular problem domain</a:t>
            </a:r>
            <a:r>
              <a:rPr lang="en-US" altLang="en-US" dirty="0"/>
              <a:t>.</a:t>
            </a:r>
          </a:p>
          <a:p>
            <a:pPr lvl="1"/>
            <a:r>
              <a:rPr lang="en-US" altLang="en-US" dirty="0"/>
              <a:t>Example: </a:t>
            </a:r>
            <a:r>
              <a:rPr lang="en-US" altLang="en-US" dirty="0" err="1">
                <a:solidFill>
                  <a:srgbClr val="C00000"/>
                </a:solidFill>
              </a:rPr>
              <a:t>wxWidgets</a:t>
            </a:r>
            <a:r>
              <a:rPr lang="en-US" altLang="en-US" dirty="0"/>
              <a:t> is a C++ software framework </a:t>
            </a:r>
            <a:br>
              <a:rPr lang="en-US" altLang="en-US" dirty="0"/>
            </a:br>
            <a:r>
              <a:rPr lang="en-US" altLang="en-US" dirty="0"/>
              <a:t>for multi-platform GUI programming.</a:t>
            </a:r>
          </a:p>
          <a:p>
            <a:pPr lvl="4"/>
            <a:endParaRPr lang="en-US" altLang="en-US" dirty="0"/>
          </a:p>
          <a:p>
            <a:r>
              <a:rPr lang="en-US" altLang="en-US" dirty="0"/>
              <a:t>A framework </a:t>
            </a:r>
            <a:r>
              <a:rPr lang="en-US" altLang="en-US" u="sng" dirty="0"/>
              <a:t>imposes a structure</a:t>
            </a:r>
            <a:r>
              <a:rPr lang="en-US" altLang="en-US" dirty="0"/>
              <a:t> on the </a:t>
            </a:r>
            <a:br>
              <a:rPr lang="en-US" altLang="en-US" dirty="0"/>
            </a:br>
            <a:r>
              <a:rPr lang="en-US" altLang="en-US" dirty="0"/>
              <a:t>design and development of applications.</a:t>
            </a:r>
          </a:p>
          <a:p>
            <a:pPr lvl="1"/>
            <a:r>
              <a:rPr lang="en-US" altLang="en-US" dirty="0"/>
              <a:t>It has classes and API that implement the structure.</a:t>
            </a:r>
          </a:p>
          <a:p>
            <a:pPr lvl="1"/>
            <a:r>
              <a:rPr lang="en-US" altLang="en-US" dirty="0"/>
              <a:t>It is more than simply a library.</a:t>
            </a:r>
          </a:p>
        </p:txBody>
      </p:sp>
    </p:spTree>
    <p:extLst>
      <p:ext uri="{BB962C8B-B14F-4D97-AF65-F5344CB8AC3E}">
        <p14:creationId xmlns:p14="http://schemas.microsoft.com/office/powerpoint/2010/main" val="788302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7BD00-EA57-1C44-AEA3-B7267CEA6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D77E-8B8F-EF42-8A47-B79CA6389383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814082" name="Rectangle 2">
            <a:extLst>
              <a:ext uri="{FF2B5EF4-FFF2-40B4-BE49-F238E27FC236}">
                <a16:creationId xmlns:a16="http://schemas.microsoft.com/office/drawing/2014/main" id="{164BE1F4-788A-454D-880D-F66929B0F9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Software Frameworks</a:t>
            </a:r>
            <a:r>
              <a:rPr lang="en-US" altLang="en-US" i="1" dirty="0"/>
              <a:t>, cont’d</a:t>
            </a:r>
          </a:p>
        </p:txBody>
      </p:sp>
      <p:sp>
        <p:nvSpPr>
          <p:cNvPr id="814083" name="Rectangle 3">
            <a:extLst>
              <a:ext uri="{FF2B5EF4-FFF2-40B4-BE49-F238E27FC236}">
                <a16:creationId xmlns:a16="http://schemas.microsoft.com/office/drawing/2014/main" id="{DCFC6CA8-A96F-964C-8889-F694FB9806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 programmer builds an application by:</a:t>
            </a:r>
          </a:p>
          <a:p>
            <a:pPr lvl="1"/>
            <a:r>
              <a:rPr lang="en-US" altLang="en-US" dirty="0"/>
              <a:t>Subclassing framework classes.</a:t>
            </a:r>
          </a:p>
          <a:p>
            <a:pPr lvl="1"/>
            <a:r>
              <a:rPr lang="en-US" altLang="en-US" dirty="0"/>
              <a:t>Adding new classes that provide </a:t>
            </a:r>
            <a:br>
              <a:rPr lang="en-US" altLang="en-US" dirty="0"/>
            </a:br>
            <a:r>
              <a:rPr lang="en-US" altLang="en-US" dirty="0"/>
              <a:t>custom functionality.</a:t>
            </a:r>
          </a:p>
          <a:p>
            <a:pPr lvl="4"/>
            <a:endParaRPr lang="en-US" altLang="en-US" dirty="0"/>
          </a:p>
          <a:p>
            <a:r>
              <a:rPr lang="en-US" altLang="en-US" dirty="0">
                <a:solidFill>
                  <a:srgbClr val="B23C00"/>
                </a:solidFill>
              </a:rPr>
              <a:t>Inversion of control</a:t>
            </a:r>
          </a:p>
          <a:p>
            <a:pPr lvl="1"/>
            <a:r>
              <a:rPr lang="en-US" altLang="en-US" dirty="0"/>
              <a:t>The framework controls the execution flow.</a:t>
            </a:r>
          </a:p>
          <a:p>
            <a:pPr lvl="1"/>
            <a:r>
              <a:rPr lang="en-US" altLang="en-US" dirty="0"/>
              <a:t>The programmer registers </a:t>
            </a:r>
            <a:r>
              <a:rPr lang="en-US" altLang="en-US" dirty="0">
                <a:solidFill>
                  <a:srgbClr val="B23C00"/>
                </a:solidFill>
              </a:rPr>
              <a:t>callback functions</a:t>
            </a:r>
            <a:r>
              <a:rPr lang="en-US" altLang="en-US" dirty="0"/>
              <a:t>, </a:t>
            </a:r>
            <a:br>
              <a:rPr lang="en-US" altLang="en-US" dirty="0"/>
            </a:br>
            <a:r>
              <a:rPr lang="en-US" altLang="en-US" dirty="0"/>
              <a:t>mostly as</a:t>
            </a:r>
            <a:r>
              <a:rPr lang="en-US" altLang="en-US" dirty="0">
                <a:solidFill>
                  <a:srgbClr val="B23C00"/>
                </a:solidFill>
              </a:rPr>
              <a:t> event handlers</a:t>
            </a:r>
            <a:r>
              <a:rPr lang="en-US" altLang="en-US" dirty="0"/>
              <a:t>, with the framework.</a:t>
            </a:r>
          </a:p>
          <a:p>
            <a:pPr lvl="1"/>
            <a:r>
              <a:rPr lang="en-US" altLang="en-US" dirty="0"/>
              <a:t>The framework invokes the callback functions at the appropriate times, such as in response to events.</a:t>
            </a:r>
          </a:p>
        </p:txBody>
      </p:sp>
    </p:spTree>
    <p:extLst>
      <p:ext uri="{BB962C8B-B14F-4D97-AF65-F5344CB8AC3E}">
        <p14:creationId xmlns:p14="http://schemas.microsoft.com/office/powerpoint/2010/main" val="3759551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A5266-FA56-DB40-9D70-930FE0A9B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and Installing </a:t>
            </a:r>
            <a:r>
              <a:rPr lang="en-US" dirty="0" err="1"/>
              <a:t>wxWidgets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646FC-4867-2844-8D75-9130F164F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770"/>
          </a:xfrm>
        </p:spPr>
        <p:txBody>
          <a:bodyPr/>
          <a:lstStyle/>
          <a:p>
            <a:r>
              <a:rPr lang="en-US" dirty="0"/>
              <a:t>Go to </a:t>
            </a:r>
            <a:r>
              <a:rPr lang="en-US" dirty="0">
                <a:hlinkClick r:id="rId2"/>
              </a:rPr>
              <a:t>https://www.wxwidgets.org</a:t>
            </a:r>
            <a:br>
              <a:rPr lang="en-US" dirty="0"/>
            </a:br>
            <a:r>
              <a:rPr lang="en-US" dirty="0"/>
              <a:t>to download for your platform.</a:t>
            </a:r>
          </a:p>
          <a:p>
            <a:pPr lvl="1"/>
            <a:r>
              <a:rPr lang="en-US" dirty="0"/>
              <a:t>Use the </a:t>
            </a:r>
            <a:r>
              <a:rPr lang="en-US" u="sng" dirty="0"/>
              <a:t>stable version 3.0.5</a:t>
            </a:r>
            <a:endParaRPr lang="en-US" u="sng" dirty="0">
              <a:solidFill>
                <a:srgbClr val="B23C00"/>
              </a:solidFill>
            </a:endParaRPr>
          </a:p>
          <a:p>
            <a:pPr lvl="4"/>
            <a:endParaRPr lang="en-US" dirty="0"/>
          </a:p>
          <a:p>
            <a:r>
              <a:rPr lang="en-US" dirty="0"/>
              <a:t>It’s a bit tricky to build and install.</a:t>
            </a:r>
          </a:p>
          <a:p>
            <a:pPr lvl="1"/>
            <a:r>
              <a:rPr lang="en-US" dirty="0"/>
              <a:t>Mac: Fairly straightforward. I use Eclipse.</a:t>
            </a:r>
          </a:p>
          <a:p>
            <a:pPr lvl="1"/>
            <a:r>
              <a:rPr lang="en-US" dirty="0"/>
              <a:t>Linux: I failed to build the dynamic libraries, </a:t>
            </a:r>
            <a:br>
              <a:rPr lang="en-US" dirty="0"/>
            </a:br>
            <a:r>
              <a:rPr lang="en-US" dirty="0"/>
              <a:t>so I built the static libraries instead.</a:t>
            </a:r>
          </a:p>
          <a:p>
            <a:pPr lvl="1"/>
            <a:r>
              <a:rPr lang="en-US" dirty="0"/>
              <a:t>Windows: I successfully built for </a:t>
            </a:r>
            <a:br>
              <a:rPr lang="en-US" dirty="0"/>
            </a:br>
            <a:r>
              <a:rPr lang="en-US" dirty="0"/>
              <a:t>Microsoft Visual C++. </a:t>
            </a:r>
          </a:p>
          <a:p>
            <a:pPr lvl="2"/>
            <a:r>
              <a:rPr lang="en-US" dirty="0">
                <a:solidFill>
                  <a:srgbClr val="B23C00"/>
                </a:solidFill>
              </a:rPr>
              <a:t>I strongly recommend using “Windows Subsystem for Linux” to install Ubuntu, and then build Linux wxWidgets.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765947-B214-AA47-B5FB-6BEDDA56E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522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A5266-FA56-DB40-9D70-930FE0A9B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wxWidgets</a:t>
            </a:r>
            <a:r>
              <a:rPr lang="en-US" dirty="0"/>
              <a:t> Samples and Demos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646FC-4867-2844-8D75-9130F164F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95400"/>
            <a:ext cx="8412433" cy="4785331"/>
          </a:xfrm>
        </p:spPr>
        <p:txBody>
          <a:bodyPr/>
          <a:lstStyle/>
          <a:p>
            <a:r>
              <a:rPr lang="en-US" dirty="0"/>
              <a:t>The download includes the source code for many sample programs and several demos.</a:t>
            </a:r>
          </a:p>
          <a:p>
            <a:pPr lvl="4"/>
            <a:endParaRPr lang="en-US" dirty="0"/>
          </a:p>
          <a:p>
            <a:r>
              <a:rPr lang="en-US" dirty="0"/>
              <a:t>The build scripts also build all these programs.</a:t>
            </a:r>
          </a:p>
          <a:p>
            <a:pPr lvl="1"/>
            <a:r>
              <a:rPr lang="en-US" dirty="0"/>
              <a:t>Each has a </a:t>
            </a:r>
            <a:r>
              <a:rPr lang="en-US" dirty="0" err="1"/>
              <a:t>makefile</a:t>
            </a:r>
            <a:r>
              <a:rPr lang="en-US" dirty="0"/>
              <a:t> to build individually.</a:t>
            </a:r>
          </a:p>
          <a:p>
            <a:pPr lvl="1"/>
            <a:r>
              <a:rPr lang="en-US" dirty="0"/>
              <a:t>Use the sample programs to learn how </a:t>
            </a:r>
            <a:br>
              <a:rPr lang="en-US" dirty="0"/>
            </a:br>
            <a:r>
              <a:rPr lang="en-US" dirty="0"/>
              <a:t>to code and use each widget.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765947-B214-AA47-B5FB-6BEDDA56E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8924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A16D6-424B-1146-9463-DD8178AFC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wxWidgets</a:t>
            </a:r>
            <a:r>
              <a:rPr lang="en-US" dirty="0"/>
              <a:t> 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E1ACD-59CB-5546-8674-4E49A7C9B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Online tutorials: </a:t>
            </a:r>
            <a:r>
              <a:rPr lang="en-US" dirty="0">
                <a:hlinkClick r:id="rId2"/>
              </a:rPr>
              <a:t>https://www.wxwidgets.org/docs/tutorials/</a:t>
            </a:r>
            <a:r>
              <a:rPr lang="en-US" dirty="0"/>
              <a:t> </a:t>
            </a:r>
          </a:p>
          <a:p>
            <a:r>
              <a:rPr lang="en-US" dirty="0"/>
              <a:t>Online reference: </a:t>
            </a:r>
            <a:r>
              <a:rPr lang="en-US" dirty="0">
                <a:hlinkClick r:id="rId3"/>
              </a:rPr>
              <a:t>https://docs.wxwidgets.org/3.0/</a:t>
            </a:r>
            <a:r>
              <a:rPr lang="en-US" dirty="0"/>
              <a:t> </a:t>
            </a:r>
          </a:p>
          <a:p>
            <a:r>
              <a:rPr lang="en-US" dirty="0"/>
              <a:t>Tutorial to build on MacOS </a:t>
            </a:r>
          </a:p>
          <a:p>
            <a:pPr lvl="1"/>
            <a:r>
              <a:rPr lang="en-US" sz="2000" dirty="0">
                <a:hlinkClick r:id="rId4"/>
              </a:rPr>
              <a:t>https://docs.wxwidgets.org/trunk/plat_osx_install.html</a:t>
            </a:r>
            <a:endParaRPr lang="en-US" sz="2000" dirty="0"/>
          </a:p>
          <a:p>
            <a:pPr lvl="1"/>
            <a:r>
              <a:rPr lang="en-US" sz="2000" dirty="0">
                <a:hlinkClick r:id="rId5"/>
              </a:rPr>
              <a:t>https://wiki.wxwidgets.org/Compiling_wxWidgets_using_the_command-line_%28Terminal%29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Use Homebrew?: </a:t>
            </a:r>
            <a:r>
              <a:rPr lang="en-US" sz="2000" dirty="0">
                <a:hlinkClick r:id="rId6"/>
              </a:rPr>
              <a:t>https://formulae.brew.sh/formula/wxmac</a:t>
            </a:r>
            <a:r>
              <a:rPr lang="en-US" sz="2000" dirty="0"/>
              <a:t>  </a:t>
            </a:r>
            <a:endParaRPr lang="en-US" dirty="0"/>
          </a:p>
          <a:p>
            <a:r>
              <a:rPr lang="en-US" dirty="0"/>
              <a:t>Tutorial to build on Ubuntu: </a:t>
            </a:r>
            <a:r>
              <a:rPr lang="en-US" sz="2400" dirty="0">
                <a:hlinkClick r:id="rId7"/>
              </a:rPr>
              <a:t>https://www.binarytides.com/install-wxwidgets-ubuntu/</a:t>
            </a:r>
            <a:r>
              <a:rPr lang="en-US" sz="2400" dirty="0"/>
              <a:t>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E8A71F-F601-E749-B483-3311866E8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392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06B81-73E8-0D44-85AF-57370EDB6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Tutorials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6E0C3-3DCF-2F42-9343-49AC624C0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r>
              <a:rPr lang="en-US" dirty="0"/>
              <a:t>My tutorials: </a:t>
            </a:r>
            <a:r>
              <a:rPr lang="en-US" dirty="0">
                <a:hlinkClick r:id="rId2"/>
              </a:rPr>
              <a:t>http://www.cs.sjsu.edu/~mak/tutorials/index.html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Install Ubuntu</a:t>
            </a:r>
          </a:p>
          <a:p>
            <a:pPr lvl="1"/>
            <a:r>
              <a:rPr lang="en-US"/>
              <a:t>Configure </a:t>
            </a:r>
            <a:r>
              <a:rPr lang="en-US" dirty="0"/>
              <a:t>Ubuntu</a:t>
            </a:r>
          </a:p>
          <a:p>
            <a:pPr lvl="1"/>
            <a:r>
              <a:rPr lang="en-US" dirty="0"/>
              <a:t>Install wxWidgets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3F2F1E-7B84-524A-974B-479BFE6F5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676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C160A-3E66-884D-8D5B-4C1E97237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wx</a:t>
            </a:r>
            <a:r>
              <a:rPr lang="en-US" dirty="0"/>
              <a:t>-RPS: Mac OS 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956CB0-EFD7-5045-95DF-0468A7800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8C6E37-16F9-DE44-A676-A082406405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7424" y="1228889"/>
            <a:ext cx="5269152" cy="503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572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8462B-1050-EA41-9C58-94FF475E5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Midterm: Question #41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F646F-9C32-BA43-9DCD-F70CB9404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in at most 50 words how you can use delegation in your Rock Paper Scissors game program.</a:t>
            </a:r>
          </a:p>
          <a:p>
            <a:pPr marL="1828800" lvl="4" indent="0">
              <a:buNone/>
            </a:pPr>
            <a:endParaRPr lang="en-US" dirty="0"/>
          </a:p>
          <a:p>
            <a:pPr lvl="1"/>
            <a:r>
              <a:rPr lang="en-US" dirty="0"/>
              <a:t>One way is to create a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MoveAlgorithm</a:t>
            </a:r>
            <a:r>
              <a:rPr lang="en-US" dirty="0"/>
              <a:t> class</a:t>
            </a:r>
            <a:br>
              <a:rPr lang="en-US" dirty="0"/>
            </a:br>
            <a:r>
              <a:rPr lang="en-US" dirty="0"/>
              <a:t>which knows the different algorithms for making the computer’s move. Then the game logic can delegate to the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MoveAlgorithm</a:t>
            </a:r>
            <a:r>
              <a:rPr lang="en-US" dirty="0"/>
              <a:t> object how to choose the computer’s next move.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8242E9-3F2A-A146-A1FF-A2DDC1AE6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0095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2B471-4DB7-EA4A-96FC-1B1AD74C7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wx</a:t>
            </a:r>
            <a:r>
              <a:rPr lang="en-US" dirty="0"/>
              <a:t>-RPS: Linux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C18ACB-7455-144A-9643-A4FB5BB1D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7A81984-1516-B746-A89D-99C58366A5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9386" y="1264186"/>
            <a:ext cx="4345227" cy="484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6352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54BD5-6D95-7040-A5CE-AE1CBB518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wx</a:t>
            </a:r>
            <a:r>
              <a:rPr lang="en-US" dirty="0"/>
              <a:t>-RPS: Windows 10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A11988-3301-1D4F-9EA8-CC241DB10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9FB90EC-289E-F846-858A-ED4FDFA08F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6365" y="1273578"/>
            <a:ext cx="3531270" cy="49748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28966C1-7071-A447-B1CC-36B628C1505E}"/>
              </a:ext>
            </a:extLst>
          </p:cNvPr>
          <p:cNvSpPr txBox="1"/>
          <p:nvPr/>
        </p:nvSpPr>
        <p:spPr>
          <a:xfrm>
            <a:off x="6492219" y="3468601"/>
            <a:ext cx="2271776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Why does the app look</a:t>
            </a:r>
          </a:p>
          <a:p>
            <a:r>
              <a:rPr lang="en-US" dirty="0">
                <a:solidFill>
                  <a:srgbClr val="0033CC"/>
                </a:solidFill>
              </a:rPr>
              <a:t>so ugly on Windows?</a:t>
            </a:r>
          </a:p>
        </p:txBody>
      </p:sp>
    </p:spTree>
    <p:extLst>
      <p:ext uri="{BB962C8B-B14F-4D97-AF65-F5344CB8AC3E}">
        <p14:creationId xmlns:p14="http://schemas.microsoft.com/office/powerpoint/2010/main" val="4013476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341AD-FE17-1846-965F-F4FE559FB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Midterm: Question #42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540C6-EBC4-F149-87BB-D7432086B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in at most 50 words how you can use polymorphism in your Rock Paper Scissors game program.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You can make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MoveAlgorithm</a:t>
            </a:r>
            <a:r>
              <a:rPr lang="en-US" dirty="0"/>
              <a:t> a superclass for subclasses that implement the different move algorithms. The superclass would have an abstract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choose()</a:t>
            </a:r>
            <a:r>
              <a:rPr lang="en-US" dirty="0"/>
              <a:t> function that the subclasses implement. Polymorphism allows the correct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choose()</a:t>
            </a:r>
            <a:r>
              <a:rPr lang="en-US" dirty="0"/>
              <a:t> function to be called, depending on which subclass object is being used.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9ED2B3-F5BC-9243-9D3A-F55BABFAC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11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BC9F7-2136-9548-B090-83231F6C3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Midterm: Question #43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62286-7D7A-914A-B621-F1D7CEAD0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399"/>
            <a:ext cx="8229600" cy="4785331"/>
          </a:xfrm>
        </p:spPr>
        <p:txBody>
          <a:bodyPr/>
          <a:lstStyle/>
          <a:p>
            <a:r>
              <a:rPr lang="en-US" dirty="0"/>
              <a:t>In the </a:t>
            </a:r>
            <a:r>
              <a:rPr lang="en-US" dirty="0" err="1"/>
              <a:t>SimUDuck</a:t>
            </a:r>
            <a:r>
              <a:rPr lang="en-US" dirty="0"/>
              <a:t> application, the abstract base class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Duck</a:t>
            </a:r>
            <a:r>
              <a:rPr lang="en-US" dirty="0"/>
              <a:t> has member functions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perform_quack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and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perform_fly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. Describe in at most 50 words why the class wasn't designed to simply let the subclasses override these two functions.</a:t>
            </a:r>
          </a:p>
          <a:p>
            <a:pPr lvl="1"/>
            <a:r>
              <a:rPr lang="en-US" dirty="0"/>
              <a:t>We want  “has a” relationships between the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Duck</a:t>
            </a:r>
            <a:r>
              <a:rPr lang="en-US" dirty="0"/>
              <a:t> class and the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Quack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Fly</a:t>
            </a:r>
            <a:r>
              <a:rPr lang="en-US" dirty="0"/>
              <a:t> classes. At run time, we initialize a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Duck</a:t>
            </a:r>
            <a:r>
              <a:rPr lang="en-US" dirty="0"/>
              <a:t> subclass object with the appropriate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Quack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Fly</a:t>
            </a:r>
            <a:r>
              <a:rPr lang="en-US" dirty="0"/>
              <a:t> subclass objects in order to delegate behaviors to </a:t>
            </a:r>
            <a:r>
              <a:rPr lang="en-US" dirty="0" err="1"/>
              <a:t>thoseß</a:t>
            </a:r>
            <a:r>
              <a:rPr lang="en-US" dirty="0"/>
              <a:t> objects.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906CA1-E60D-4748-878C-BB47CF90A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60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085E2-532D-D544-9140-4A5798B58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Midterm: Question #44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3724D-2A66-7C43-B343-881DA0AF5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93892"/>
          </a:xfrm>
        </p:spPr>
        <p:txBody>
          <a:bodyPr/>
          <a:lstStyle/>
          <a:p>
            <a:r>
              <a:rPr lang="en-US" dirty="0"/>
              <a:t>Rich's Music Emporium now wants to sell all types of musical instruments, not only string instruments. Describe in at most 50 words what high-level changes will be needed for the music inventory program.</a:t>
            </a:r>
          </a:p>
          <a:p>
            <a:pPr lvl="1"/>
            <a:r>
              <a:rPr lang="en-US" dirty="0"/>
              <a:t>The key is storing each instrument’s attributes in a hash map. We would need to add new enumerated types to represent new attributes and their values. But the basic inventory and search functions should remain the same.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F13E13-45F8-C149-9947-89A439747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112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ED9E3-424F-EE4C-89D8-E23999CEB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Midterm: Question #45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8BCD5-B733-054A-822C-452E0F88C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r>
              <a:rPr lang="en-US" dirty="0"/>
              <a:t>You are designing an application that involves the inventory of books in a bookcase. Explain in at most 50 words why you would use aggregation or composition between classes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Bookcase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Book</a:t>
            </a:r>
            <a:r>
              <a:rPr lang="en-US" dirty="0"/>
              <a:t>, and why you would use aggregation or composition between classes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Bookcase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Shelf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A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Book</a:t>
            </a:r>
            <a:r>
              <a:rPr lang="en-US" dirty="0"/>
              <a:t> object most likely can be in a context other than being contained by a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Bookcase</a:t>
            </a:r>
            <a:r>
              <a:rPr lang="en-US" dirty="0"/>
              <a:t> object, so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Bookcase</a:t>
            </a:r>
            <a:r>
              <a:rPr lang="en-US" dirty="0"/>
              <a:t> should </a:t>
            </a:r>
            <a:r>
              <a:rPr lang="en-US" u="sng" dirty="0"/>
              <a:t>aggregate</a:t>
            </a:r>
            <a:r>
              <a:rPr lang="en-US" dirty="0"/>
              <a:t>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Book</a:t>
            </a:r>
            <a:r>
              <a:rPr lang="en-US" dirty="0"/>
              <a:t>. But a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Shelf</a:t>
            </a:r>
            <a:r>
              <a:rPr lang="en-US" dirty="0"/>
              <a:t> object is in integral part of a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Bookcase</a:t>
            </a:r>
            <a:r>
              <a:rPr lang="en-US" dirty="0"/>
              <a:t> object, so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Bookcase</a:t>
            </a:r>
            <a:r>
              <a:rPr lang="en-US" dirty="0"/>
              <a:t> should </a:t>
            </a:r>
            <a:r>
              <a:rPr lang="en-US" u="sng" dirty="0"/>
              <a:t>compose</a:t>
            </a:r>
            <a:r>
              <a:rPr lang="en-US" dirty="0"/>
              <a:t> 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Shelf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801EDA-2CD1-6747-B431-8EDEC43F3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76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B4DD1-E23B-054E-BE92-052DBDB15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Midterm: Question #46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A58AE-4F0E-3347-90FD-3B12EEA4D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in at most 50 words how the getter and setter member functions of a class can support encapsulation.</a:t>
            </a:r>
          </a:p>
          <a:p>
            <a:pPr lvl="1"/>
            <a:r>
              <a:rPr lang="en-US" dirty="0"/>
              <a:t>One way to encapsulate change in the internal implementation of a class is to make those parts private. Then provide only public getter and setter functions. The private parts are hidden, and any changes to them won’t affect other classes.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EE6A73-EE90-1540-B74B-84515918D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72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Model-View-Controller Architecture (MVC)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503872" cy="1493526"/>
          </a:xfrm>
        </p:spPr>
        <p:txBody>
          <a:bodyPr/>
          <a:lstStyle/>
          <a:p>
            <a:r>
              <a:rPr lang="en-US" dirty="0"/>
              <a:t>MVC is an ideal architecture for GUI applications.</a:t>
            </a:r>
          </a:p>
          <a:p>
            <a:r>
              <a:rPr lang="en-US" dirty="0"/>
              <a:t>Design goal: Identify which application components are </a:t>
            </a:r>
            <a:r>
              <a:rPr lang="en-US" u="sng" dirty="0"/>
              <a:t>model</a:t>
            </a:r>
            <a:r>
              <a:rPr lang="en-US" dirty="0"/>
              <a:t>, </a:t>
            </a:r>
            <a:r>
              <a:rPr lang="en-US" u="sng" dirty="0"/>
              <a:t>view</a:t>
            </a:r>
            <a:r>
              <a:rPr lang="en-US" dirty="0"/>
              <a:t>, or </a:t>
            </a:r>
            <a:r>
              <a:rPr lang="en-US" u="sng" dirty="0"/>
              <a:t>controller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 descr="Figur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8938" y="2756605"/>
            <a:ext cx="3406124" cy="288017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659489" y="5714975"/>
            <a:ext cx="3825021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A user cannot directly modify the model.</a:t>
            </a:r>
          </a:p>
        </p:txBody>
      </p:sp>
    </p:spTree>
    <p:extLst>
      <p:ext uri="{BB962C8B-B14F-4D97-AF65-F5344CB8AC3E}">
        <p14:creationId xmlns:p14="http://schemas.microsoft.com/office/powerpoint/2010/main" val="1890277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5516-4B89-ED4A-BDDC-713B43E2BBAC}" type="slidenum">
              <a:rPr lang="en-US"/>
              <a:pPr/>
              <a:t>9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Implementation: Loose Coupling</a:t>
            </a:r>
            <a:endParaRPr lang="en-US" i="1" dirty="0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Keep the implementations of the </a:t>
            </a:r>
            <a:br>
              <a:rPr lang="en-US" dirty="0"/>
            </a:br>
            <a:r>
              <a:rPr lang="en-US" dirty="0"/>
              <a:t>three object types separate.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Each type of objects does not depend </a:t>
            </a:r>
            <a:br>
              <a:rPr lang="en-US" dirty="0"/>
            </a:br>
            <a:r>
              <a:rPr lang="en-US" dirty="0"/>
              <a:t>on how the other types are implemented.</a:t>
            </a:r>
          </a:p>
          <a:p>
            <a:pPr lvl="7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Your application is</a:t>
            </a:r>
            <a:endParaRPr lang="en-US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easier to develop and maintain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faster to develop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more </a:t>
            </a:r>
            <a:r>
              <a:rPr lang="en-US" u="sng" dirty="0"/>
              <a:t>robust</a:t>
            </a:r>
            <a:r>
              <a:rPr lang="en-US" dirty="0"/>
              <a:t> (resilient to runtime errors)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682566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26078</TotalTime>
  <Words>1181</Words>
  <Application>Microsoft Macintosh PowerPoint</Application>
  <PresentationFormat>On-screen Show (4:3)</PresentationFormat>
  <Paragraphs>124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Courier New</vt:lpstr>
      <vt:lpstr>Times New Roman</vt:lpstr>
      <vt:lpstr>Wingdings</vt:lpstr>
      <vt:lpstr>Quadrant</vt:lpstr>
      <vt:lpstr>CMPE 135: Object-Oriented Analysis  and Design March 18 Class Meeting</vt:lpstr>
      <vt:lpstr>Midterm: Question #41</vt:lpstr>
      <vt:lpstr>Midterm: Question #42</vt:lpstr>
      <vt:lpstr>Midterm: Question #43</vt:lpstr>
      <vt:lpstr>Midterm: Question #44</vt:lpstr>
      <vt:lpstr>Midterm: Question #45</vt:lpstr>
      <vt:lpstr>Midterm: Question #46</vt:lpstr>
      <vt:lpstr>Model-View-Controller Architecture (MVC)</vt:lpstr>
      <vt:lpstr>MVC Implementation: Loose Coupling</vt:lpstr>
      <vt:lpstr>MVC Model Objects</vt:lpstr>
      <vt:lpstr>MVC View Objects</vt:lpstr>
      <vt:lpstr>MVC Controller Objects</vt:lpstr>
      <vt:lpstr>Software Frameworks</vt:lpstr>
      <vt:lpstr>Software Frameworks, cont’d</vt:lpstr>
      <vt:lpstr>Building and Installing wxWidgets</vt:lpstr>
      <vt:lpstr>wxWidgets Samples and Demos</vt:lpstr>
      <vt:lpstr>wxWidgets Documentation</vt:lpstr>
      <vt:lpstr>Tutorials</vt:lpstr>
      <vt:lpstr>wx-RPS: Mac OS X</vt:lpstr>
      <vt:lpstr>wx-RPS: Linux</vt:lpstr>
      <vt:lpstr>wx-RPS: Windows 10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626</cp:revision>
  <dcterms:created xsi:type="dcterms:W3CDTF">2008-01-12T03:52:55Z</dcterms:created>
  <dcterms:modified xsi:type="dcterms:W3CDTF">2021-03-18T10:30:50Z</dcterms:modified>
</cp:coreProperties>
</file>