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433" r:id="rId3"/>
    <p:sldId id="378" r:id="rId4"/>
    <p:sldId id="390" r:id="rId5"/>
    <p:sldId id="436" r:id="rId6"/>
    <p:sldId id="391" r:id="rId7"/>
    <p:sldId id="392" r:id="rId8"/>
    <p:sldId id="437" r:id="rId9"/>
    <p:sldId id="408" r:id="rId10"/>
    <p:sldId id="407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32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398" r:id="rId30"/>
    <p:sldId id="399" r:id="rId31"/>
    <p:sldId id="430" r:id="rId32"/>
    <p:sldId id="428" r:id="rId33"/>
    <p:sldId id="429" r:id="rId34"/>
    <p:sldId id="434" r:id="rId35"/>
    <p:sldId id="40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99FF"/>
    <a:srgbClr val="8F0000"/>
    <a:srgbClr val="B23C00"/>
    <a:srgbClr val="008000"/>
    <a:srgbClr val="DEF0F2"/>
    <a:srgbClr val="F2E5D0"/>
    <a:srgbClr val="464646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1" autoAdjust="0"/>
    <p:restoredTop sz="86364" autoAdjust="0"/>
  </p:normalViewPr>
  <p:slideViewPr>
    <p:cSldViewPr>
      <p:cViewPr varScale="1">
        <p:scale>
          <a:sx n="231" d="100"/>
          <a:sy n="231" d="100"/>
        </p:scale>
        <p:origin x="19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11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st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135</a:t>
            </a:r>
            <a:br>
              <a:rPr lang="en-US" altLang="x-none" sz="3200" dirty="0"/>
            </a:br>
            <a:r>
              <a:rPr lang="en-US" altLang="x-none" sz="3200" dirty="0"/>
              <a:t>Object-Oriented Analysis and Design</a:t>
            </a:r>
            <a:br>
              <a:rPr lang="en-US" sz="3600" dirty="0"/>
            </a:br>
            <a:r>
              <a:rPr lang="en-US" sz="2400" dirty="0"/>
              <a:t>February 11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7548-F766-7643-AC88-AAF1EEE6BF40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Using a Hash Map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altLang="x-none" dirty="0"/>
              <a:t>Idea: Encapsulate the varying attributes </a:t>
            </a:r>
            <a:br>
              <a:rPr lang="en-US" altLang="x-none" dirty="0"/>
            </a:br>
            <a:r>
              <a:rPr lang="en-US" altLang="x-none" dirty="0"/>
              <a:t>in a </a:t>
            </a:r>
            <a:r>
              <a:rPr lang="en-US" altLang="x-none" u="sng" dirty="0"/>
              <a:t>hash map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Pairs of </a:t>
            </a:r>
            <a:r>
              <a:rPr lang="en-US" altLang="x-none" u="sng" dirty="0"/>
              <a:t>attribute name</a:t>
            </a:r>
            <a:r>
              <a:rPr lang="en-US" altLang="x-none" dirty="0"/>
              <a:t> and </a:t>
            </a:r>
            <a:r>
              <a:rPr lang="en-US" altLang="x-none" u="sng" dirty="0"/>
              <a:t>attribute value</a:t>
            </a:r>
            <a:endParaRPr lang="en-US" altLang="x-none" u="sng" dirty="0">
              <a:solidFill>
                <a:srgbClr val="B23C00"/>
              </a:solidFill>
            </a:endParaRPr>
          </a:p>
          <a:p>
            <a:pPr lvl="4"/>
            <a:endParaRPr lang="en-US" altLang="x-none" dirty="0">
              <a:solidFill>
                <a:srgbClr val="B23C00"/>
              </a:solidFill>
            </a:endParaRPr>
          </a:p>
          <a:p>
            <a:r>
              <a:rPr lang="en-US" altLang="x-none" dirty="0"/>
              <a:t>Each kind of instrument can have a different </a:t>
            </a:r>
            <a:br>
              <a:rPr lang="en-US" altLang="x-none" dirty="0"/>
            </a:br>
            <a:r>
              <a:rPr lang="en-US" altLang="x-none" dirty="0"/>
              <a:t>set of </a:t>
            </a:r>
            <a:r>
              <a:rPr lang="en-US" altLang="x-none" u="sng" dirty="0" err="1"/>
              <a:t>name:value</a:t>
            </a:r>
            <a:r>
              <a:rPr lang="en-US" altLang="x-none" dirty="0"/>
              <a:t> pairs in the hash map.</a:t>
            </a:r>
          </a:p>
          <a:p>
            <a:pPr lvl="1"/>
            <a:r>
              <a:rPr lang="en-US" altLang="x-none" dirty="0"/>
              <a:t>Examples: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D6C72-A410-1340-B962-046BD4639B64}"/>
              </a:ext>
            </a:extLst>
          </p:cNvPr>
          <p:cNvSpPr txBox="1"/>
          <p:nvPr/>
        </p:nvSpPr>
        <p:spPr>
          <a:xfrm>
            <a:off x="823001" y="4311170"/>
            <a:ext cx="2148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Guitar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Builder: Gibson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Model: “Les Paul”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Type: 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String count: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wood: maple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wood: maple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2DA61-B487-8C4F-BEDB-F04279785A01}"/>
              </a:ext>
            </a:extLst>
          </p:cNvPr>
          <p:cNvSpPr txBox="1"/>
          <p:nvPr/>
        </p:nvSpPr>
        <p:spPr>
          <a:xfrm>
            <a:off x="3291854" y="4311170"/>
            <a:ext cx="2148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Mandolin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Builder: Gibson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Model: “F-5G”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Type: acoustic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Style: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wood: maple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wood: maple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CE1C1-1C21-3843-9066-80748F1EE8E8}"/>
              </a:ext>
            </a:extLst>
          </p:cNvPr>
          <p:cNvSpPr txBox="1"/>
          <p:nvPr/>
        </p:nvSpPr>
        <p:spPr>
          <a:xfrm>
            <a:off x="5760707" y="4311170"/>
            <a:ext cx="273434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Banjo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Builder: Gibson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Model: “SRB-3 Wreath”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Type: acoustic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String count: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wood: maple</a:t>
            </a:r>
          </a:p>
        </p:txBody>
      </p:sp>
    </p:spTree>
    <p:extLst>
      <p:ext uri="{BB962C8B-B14F-4D97-AF65-F5344CB8AC3E}">
        <p14:creationId xmlns:p14="http://schemas.microsoft.com/office/powerpoint/2010/main" val="295939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3086-8C58-8444-8F62-0F14303A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Using a Hash Map</a:t>
            </a:r>
            <a:r>
              <a:rPr lang="en-US" altLang="x-none" i="1" dirty="0"/>
              <a:t>, cont’d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110F-8194-1543-A41C-1EF9C3C64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hash map can use the following </a:t>
            </a:r>
            <a:r>
              <a:rPr lang="en-US" u="sng" dirty="0"/>
              <a:t>keys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dirty="0"/>
              <a:t> class contains keys for all the attributes across all the kinds of instruments.</a:t>
            </a:r>
          </a:p>
          <a:p>
            <a:pPr lvl="4"/>
            <a:endParaRPr lang="en-US" dirty="0"/>
          </a:p>
          <a:p>
            <a:r>
              <a:rPr lang="en-US" dirty="0"/>
              <a:t>We may need to add new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dirty="0"/>
              <a:t> values </a:t>
            </a:r>
            <a:br>
              <a:rPr lang="en-US" dirty="0"/>
            </a:br>
            <a:r>
              <a:rPr lang="en-US" dirty="0"/>
              <a:t>when we add more kinds of instruments.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3CDD7-5965-5345-900D-5E7C2E24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39571-452C-8B40-8B46-F9B0AA6869AF}"/>
              </a:ext>
            </a:extLst>
          </p:cNvPr>
          <p:cNvSpPr txBox="1"/>
          <p:nvPr/>
        </p:nvSpPr>
        <p:spPr>
          <a:xfrm>
            <a:off x="406436" y="1965976"/>
            <a:ext cx="833112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Key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BUILDER, MODEL, STRING_COUNT, STYLE, TYPE, TOP_WOOD, BACK_WOOD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479DD-18FB-9748-9D9C-B57B97AF78C3}"/>
              </a:ext>
            </a:extLst>
          </p:cNvPr>
          <p:cNvSpPr txBox="1"/>
          <p:nvPr/>
        </p:nvSpPr>
        <p:spPr>
          <a:xfrm>
            <a:off x="7315170" y="1796699"/>
            <a:ext cx="122341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2CE0-4FEA-BF4C-95D6-270E82DB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Using a Hash Map</a:t>
            </a:r>
            <a:r>
              <a:rPr lang="en-US" altLang="x-none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C3EB-B26F-1E44-A5AF-7CB5EC69B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22019"/>
          </a:xfrm>
        </p:spPr>
        <p:txBody>
          <a:bodyPr/>
          <a:lstStyle/>
          <a:p>
            <a:r>
              <a:rPr lang="en-US" dirty="0"/>
              <a:t>What about the </a:t>
            </a:r>
            <a:r>
              <a:rPr lang="en-US" u="sng" dirty="0"/>
              <a:t>values</a:t>
            </a:r>
            <a:r>
              <a:rPr lang="en-US" dirty="0"/>
              <a:t> in the hash map?</a:t>
            </a:r>
          </a:p>
          <a:p>
            <a:pPr lvl="1"/>
            <a:r>
              <a:rPr lang="en-US" dirty="0"/>
              <a:t>When the key is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Key::BUILDER</a:t>
            </a:r>
            <a:r>
              <a:rPr lang="en-US" dirty="0"/>
              <a:t>, the value is one of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When the key is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Key::STYLE</a:t>
            </a:r>
            <a:r>
              <a:rPr lang="en-US" dirty="0"/>
              <a:t>, the value is one of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When the key is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Key::TYPE</a:t>
            </a:r>
            <a:r>
              <a:rPr lang="en-US" dirty="0"/>
              <a:t>, the value is one 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38A8F-B9B8-084A-9DFE-84EAC344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40FF5-CEF1-EA40-A4C0-3C0172F8C0D1}"/>
              </a:ext>
            </a:extLst>
          </p:cNvPr>
          <p:cNvSpPr txBox="1"/>
          <p:nvPr/>
        </p:nvSpPr>
        <p:spPr>
          <a:xfrm>
            <a:off x="1257631" y="2240293"/>
            <a:ext cx="6628738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Builder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FENDER, MARTIN, GIBSON, COLLINGS, OLSON, RYAN, PRS, ANY,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4F7A3-E9DC-2C45-B583-7292AEDD5EDF}"/>
              </a:ext>
            </a:extLst>
          </p:cNvPr>
          <p:cNvSpPr txBox="1"/>
          <p:nvPr/>
        </p:nvSpPr>
        <p:spPr>
          <a:xfrm>
            <a:off x="1257631" y="3815700"/>
            <a:ext cx="1903085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Style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A, F,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CA51C-A7A2-8F4C-9A99-2FC2537B3467}"/>
              </a:ext>
            </a:extLst>
          </p:cNvPr>
          <p:cNvSpPr txBox="1"/>
          <p:nvPr/>
        </p:nvSpPr>
        <p:spPr>
          <a:xfrm>
            <a:off x="1257631" y="5278724"/>
            <a:ext cx="2547492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Type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ACOUSTIC, ELECTRIC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16E89-0BE9-5F42-A126-79850A1EE562}"/>
              </a:ext>
            </a:extLst>
          </p:cNvPr>
          <p:cNvSpPr txBox="1"/>
          <p:nvPr/>
        </p:nvSpPr>
        <p:spPr>
          <a:xfrm>
            <a:off x="7132292" y="2331732"/>
            <a:ext cx="98123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Builder.h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0FC69-359A-074A-91A7-637BCEB017FC}"/>
              </a:ext>
            </a:extLst>
          </p:cNvPr>
          <p:cNvSpPr txBox="1"/>
          <p:nvPr/>
        </p:nvSpPr>
        <p:spPr>
          <a:xfrm>
            <a:off x="3160716" y="5376742"/>
            <a:ext cx="8000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66623-24DC-7348-8D61-59156301A8BB}"/>
              </a:ext>
            </a:extLst>
          </p:cNvPr>
          <p:cNvSpPr txBox="1"/>
          <p:nvPr/>
        </p:nvSpPr>
        <p:spPr>
          <a:xfrm>
            <a:off x="2518161" y="4350145"/>
            <a:ext cx="8114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Style.h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0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F0AF-DC2D-7844-8B63-4B1BC2DC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Using a Hash Map</a:t>
            </a:r>
            <a:r>
              <a:rPr lang="en-US" altLang="x-none" i="1" dirty="0"/>
              <a:t>, cont’d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70FA-1C2E-C243-852D-F8CAA1751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the key is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Key::TOP_WOOD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Key::BACK_WOOD</a:t>
            </a:r>
            <a:r>
              <a:rPr lang="en-US" dirty="0"/>
              <a:t>, the value is one of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When the key is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Key::STRING_COUNT</a:t>
            </a:r>
            <a:r>
              <a:rPr lang="en-US" dirty="0"/>
              <a:t>, the value is an integer (the number of strings).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the key is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Key::MODEL</a:t>
            </a:r>
            <a:r>
              <a:rPr lang="en-US" dirty="0"/>
              <a:t>, the value is a string.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78C44-5EA2-344C-B906-B733393A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448BB-34B1-4B49-B195-AF764D211EDE}"/>
              </a:ext>
            </a:extLst>
          </p:cNvPr>
          <p:cNvSpPr txBox="1"/>
          <p:nvPr/>
        </p:nvSpPr>
        <p:spPr>
          <a:xfrm>
            <a:off x="961877" y="2197000"/>
            <a:ext cx="722024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Wood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INDIAN_ROSEWOOD, BRAZILIAN_ROSEWOOD, MAHOGANY, MAPLE,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COCOBOLO, CEDAR, ADIRONDACK, ALDER, SITKA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980E4-25E8-004B-8B19-90992C6A327C}"/>
              </a:ext>
            </a:extLst>
          </p:cNvPr>
          <p:cNvSpPr txBox="1"/>
          <p:nvPr/>
        </p:nvSpPr>
        <p:spPr>
          <a:xfrm>
            <a:off x="7102654" y="2027723"/>
            <a:ext cx="88787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Wood.h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615E-AECD-BD42-A2B4-5F670031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Using a Hash Map</a:t>
            </a:r>
            <a:r>
              <a:rPr lang="en-US" altLang="x-none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BACC-27F5-D942-AF4B-C0BB9CC8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84966"/>
          </a:xfrm>
        </p:spPr>
        <p:txBody>
          <a:bodyPr/>
          <a:lstStyle/>
          <a:p>
            <a:r>
              <a:rPr lang="en-US" dirty="0"/>
              <a:t>How can we store </a:t>
            </a:r>
            <a:r>
              <a:rPr lang="en-US" u="sng" dirty="0"/>
              <a:t>values of different datatypes</a:t>
            </a:r>
            <a:r>
              <a:rPr lang="en-US" dirty="0"/>
              <a:t> into the hash map?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One possible solution: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9AC0F-3B3C-3044-8DD4-0A8CF2C1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A810C-05C1-A24A-986B-AD21F3C62A08}"/>
              </a:ext>
            </a:extLst>
          </p:cNvPr>
          <p:cNvSpPr txBox="1"/>
          <p:nvPr/>
        </p:nvSpPr>
        <p:spPr>
          <a:xfrm>
            <a:off x="4754878" y="2514610"/>
            <a:ext cx="2776722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Builder builder;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Kind kind;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Style style;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Type type;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Wood wood;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model;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6776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E73D-B6DA-8345-B6D9-D88135F8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Boost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13F51-FB44-4742-B3DB-6FBD4D2E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47" y="1325903"/>
            <a:ext cx="8229600" cy="4835525"/>
          </a:xfrm>
        </p:spPr>
        <p:txBody>
          <a:bodyPr/>
          <a:lstStyle/>
          <a:p>
            <a:r>
              <a:rPr lang="en-US" dirty="0"/>
              <a:t>A better solution is to use the </a:t>
            </a:r>
            <a:r>
              <a:rPr lang="en-US" dirty="0">
                <a:solidFill>
                  <a:srgbClr val="B23C00"/>
                </a:solidFill>
              </a:rPr>
              <a:t>Boost C++ library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Download from </a:t>
            </a:r>
            <a:r>
              <a:rPr lang="en-US" dirty="0">
                <a:hlinkClick r:id="rId2"/>
              </a:rPr>
              <a:t>https://www.boost.org/</a:t>
            </a:r>
            <a:r>
              <a:rPr lang="en-US" dirty="0"/>
              <a:t> </a:t>
            </a:r>
          </a:p>
          <a:p>
            <a:pPr lvl="5"/>
            <a:endParaRPr lang="en-US" dirty="0"/>
          </a:p>
          <a:p>
            <a:r>
              <a:rPr lang="en-US" dirty="0"/>
              <a:t>For our program, we only need the </a:t>
            </a:r>
            <a:br>
              <a:rPr lang="en-US" dirty="0"/>
            </a:br>
            <a:r>
              <a:rPr lang="en-US" dirty="0"/>
              <a:t>Boost </a:t>
            </a:r>
            <a:r>
              <a:rPr lang="en-US" u="sng" dirty="0"/>
              <a:t>header files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</a:t>
            </a:r>
            <a:r>
              <a:rPr lang="en-US" u="sng" dirty="0"/>
              <a:t>don’t</a:t>
            </a:r>
            <a:r>
              <a:rPr lang="en-US" dirty="0"/>
              <a:t> need to build the library.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A1AAA-4C3D-2244-BEB8-D4107756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C70826F-C38E-F44E-BDA1-09C4AA00879D}"/>
              </a:ext>
            </a:extLst>
          </p:cNvPr>
          <p:cNvGrpSpPr/>
          <p:nvPr/>
        </p:nvGrpSpPr>
        <p:grpSpPr>
          <a:xfrm>
            <a:off x="2789389" y="1268242"/>
            <a:ext cx="6171683" cy="4852948"/>
            <a:chOff x="2789389" y="1268242"/>
            <a:chExt cx="6171683" cy="48529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6C59A-589B-A94B-BBF2-F9257F46D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9389" y="1268242"/>
              <a:ext cx="6171683" cy="4852948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6673EF-06FB-1445-8353-6F3442578ADC}"/>
                </a:ext>
              </a:extLst>
            </p:cNvPr>
            <p:cNvSpPr/>
            <p:nvPr/>
          </p:nvSpPr>
          <p:spPr bwMode="auto">
            <a:xfrm>
              <a:off x="5769334" y="2549117"/>
              <a:ext cx="1371585" cy="548634"/>
            </a:xfrm>
            <a:prstGeom prst="ellipse">
              <a:avLst/>
            </a:prstGeom>
            <a:noFill/>
            <a:ln w="19050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74E73D-B6DA-8345-B6D9-D88135F8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Boost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13F51-FB44-4742-B3DB-6FBD4D2E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295400"/>
            <a:ext cx="2834609" cy="1883755"/>
          </a:xfrm>
        </p:spPr>
        <p:txBody>
          <a:bodyPr/>
          <a:lstStyle/>
          <a:p>
            <a:r>
              <a:rPr lang="en-US" dirty="0"/>
              <a:t>Tell Eclipse </a:t>
            </a:r>
            <a:br>
              <a:rPr lang="en-US" dirty="0"/>
            </a:br>
            <a:r>
              <a:rPr lang="en-US" dirty="0"/>
              <a:t>where you </a:t>
            </a:r>
            <a:br>
              <a:rPr lang="en-US" dirty="0"/>
            </a:br>
            <a:r>
              <a:rPr lang="en-US" dirty="0"/>
              <a:t>put the </a:t>
            </a:r>
            <a:br>
              <a:rPr lang="en-US" dirty="0"/>
            </a:br>
            <a:r>
              <a:rPr lang="en-US" dirty="0"/>
              <a:t>header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A1AAA-4C3D-2244-BEB8-D4107756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BA7D8-ECEA-EA44-958C-6BEE38B418FB}"/>
              </a:ext>
            </a:extLst>
          </p:cNvPr>
          <p:cNvSpPr txBox="1"/>
          <p:nvPr/>
        </p:nvSpPr>
        <p:spPr>
          <a:xfrm>
            <a:off x="274367" y="3703317"/>
            <a:ext cx="374173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On the Mac and Linux, put them in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the standard header file directory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/local/include/boost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and then you won’t need to tell Eclipse.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02988-02F4-8A46-9E1A-2A0BC12980F6}"/>
              </a:ext>
            </a:extLst>
          </p:cNvPr>
          <p:cNvSpPr txBox="1"/>
          <p:nvPr/>
        </p:nvSpPr>
        <p:spPr>
          <a:xfrm>
            <a:off x="274367" y="5012253"/>
            <a:ext cx="33121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On the command line, use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</a:t>
            </a:r>
          </a:p>
          <a:p>
            <a:r>
              <a:rPr lang="en-US" dirty="0">
                <a:solidFill>
                  <a:srgbClr val="0033CC"/>
                </a:solidFill>
              </a:rPr>
              <a:t>option to specify the directory path</a:t>
            </a:r>
          </a:p>
        </p:txBody>
      </p:sp>
    </p:spTree>
    <p:extLst>
      <p:ext uri="{BB962C8B-B14F-4D97-AF65-F5344CB8AC3E}">
        <p14:creationId xmlns:p14="http://schemas.microsoft.com/office/powerpoint/2010/main" val="372332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7045-94AE-6F4A-93E6-672FCE04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boost::any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6AB1-B29B-5B43-86D6-F9BFFFAE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79501"/>
          </a:xfrm>
        </p:spPr>
        <p:txBody>
          <a:bodyPr/>
          <a:lstStyle/>
          <a:p>
            <a:r>
              <a:rPr lang="en-US" dirty="0"/>
              <a:t>A variable of type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boost::any</a:t>
            </a:r>
            <a:r>
              <a:rPr lang="en-US" dirty="0"/>
              <a:t> can hold </a:t>
            </a:r>
            <a:br>
              <a:rPr lang="en-US" dirty="0"/>
            </a:br>
            <a:r>
              <a:rPr lang="en-US" dirty="0"/>
              <a:t>a value of </a:t>
            </a:r>
            <a:r>
              <a:rPr lang="en-US" u="sng" dirty="0"/>
              <a:t>any</a:t>
            </a:r>
            <a:r>
              <a:rPr lang="en-US" dirty="0"/>
              <a:t> scalar datatype, string, or a pointer.</a:t>
            </a:r>
          </a:p>
          <a:p>
            <a:pPr lvl="4"/>
            <a:endParaRPr lang="en-US" dirty="0"/>
          </a:p>
          <a:p>
            <a:r>
              <a:rPr lang="en-US" dirty="0"/>
              <a:t>To assign a value:</a:t>
            </a:r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To retrieve a value, you must do a </a:t>
            </a:r>
            <a:r>
              <a:rPr lang="en-US" u="sng" dirty="0"/>
              <a:t>type cast</a:t>
            </a:r>
            <a:r>
              <a:rPr lang="en-US" dirty="0"/>
              <a:t> with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boost::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any_cast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63230-F5C1-7244-A937-53377373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E57D0-8881-EA43-8677-2025B47AF2E9}"/>
              </a:ext>
            </a:extLst>
          </p:cNvPr>
          <p:cNvSpPr txBox="1"/>
          <p:nvPr/>
        </p:nvSpPr>
        <p:spPr>
          <a:xfrm>
            <a:off x="4206244" y="2606049"/>
            <a:ext cx="327044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&lt;boost/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any.hpp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boost::any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= Builder::FENDER;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EFC13-29B4-1D4A-9EAF-DABCE11E4B53}"/>
              </a:ext>
            </a:extLst>
          </p:cNvPr>
          <p:cNvSpPr txBox="1"/>
          <p:nvPr/>
        </p:nvSpPr>
        <p:spPr>
          <a:xfrm>
            <a:off x="2257905" y="5166341"/>
            <a:ext cx="46281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Builder b;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boost::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any_cast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&lt;Builder&gt;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</p:txBody>
      </p:sp>
    </p:spTree>
    <p:extLst>
      <p:ext uri="{BB962C8B-B14F-4D97-AF65-F5344CB8AC3E}">
        <p14:creationId xmlns:p14="http://schemas.microsoft.com/office/powerpoint/2010/main" val="317825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2253-F848-214F-A03F-3BC5EF01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  <a:r>
              <a:rPr lang="en-US" dirty="0"/>
              <a:t> Enumeration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77BBA-4560-9C4C-BB4E-18651D50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0186A-1107-9341-9DBB-A3570FDE72F1}"/>
              </a:ext>
            </a:extLst>
          </p:cNvPr>
          <p:cNvSpPr txBox="1"/>
          <p:nvPr/>
        </p:nvSpPr>
        <p:spPr>
          <a:xfrm>
            <a:off x="715014" y="1514420"/>
            <a:ext cx="7713971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&lt;boost/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any.hpp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GUITAR, BANJO, DOBRO, FIDDLE, BASS, MANDOLIN,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Kind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to_kind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(boost::any value)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boost::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any_cast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&lt;Kind&gt;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bool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equal_kinds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(boost::any value1, boost::any value2)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to_kind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(value1) ==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to_kind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F383A-534D-C54F-A032-7AF32ACA4167}"/>
              </a:ext>
            </a:extLst>
          </p:cNvPr>
          <p:cNvSpPr txBox="1"/>
          <p:nvPr/>
        </p:nvSpPr>
        <p:spPr>
          <a:xfrm>
            <a:off x="7498048" y="1353409"/>
            <a:ext cx="76495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Kind.h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86D03-D064-C04A-B121-A61BFF6AA3F3}"/>
              </a:ext>
            </a:extLst>
          </p:cNvPr>
          <p:cNvSpPr txBox="1"/>
          <p:nvPr/>
        </p:nvSpPr>
        <p:spPr>
          <a:xfrm>
            <a:off x="5750042" y="3703317"/>
            <a:ext cx="21275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Return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  <a:r>
              <a:rPr lang="en-US" dirty="0">
                <a:solidFill>
                  <a:srgbClr val="0033CC"/>
                </a:solidFill>
              </a:rPr>
              <a:t> value.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23833-952F-2E41-A36B-9C5BC923A26E}"/>
              </a:ext>
            </a:extLst>
          </p:cNvPr>
          <p:cNvSpPr txBox="1"/>
          <p:nvPr/>
        </p:nvSpPr>
        <p:spPr>
          <a:xfrm>
            <a:off x="2743220" y="5241314"/>
            <a:ext cx="266290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Compare two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  <a:r>
              <a:rPr lang="en-US" dirty="0">
                <a:solidFill>
                  <a:srgbClr val="0033CC"/>
                </a:solidFill>
              </a:rPr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320474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7B12-6AC9-AA4B-80F2-57C68A3A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lang="en-US" dirty="0"/>
              <a:t> Enumeration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E9D59-697D-E248-9C1B-C8FE11C0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5FEEE-110F-2445-82A5-817A28E5515F}"/>
              </a:ext>
            </a:extLst>
          </p:cNvPr>
          <p:cNvSpPr txBox="1"/>
          <p:nvPr/>
        </p:nvSpPr>
        <p:spPr>
          <a:xfrm>
            <a:off x="529868" y="1401633"/>
            <a:ext cx="8084264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&lt;boost/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any.hpp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FENDER, MARTIN, GIBSON, COLLINGS, OLSON, RYAN, PRS, ANY,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Builder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to_builder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(boost::any value)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boost::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any_cast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&lt;Builder&gt;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bool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equal_builders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(boost::any value1, boost::any value2)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to_builder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(value1) ==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to_builder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220E5-BD66-B24B-AFF4-CCC6C035127A}"/>
              </a:ext>
            </a:extLst>
          </p:cNvPr>
          <p:cNvSpPr txBox="1"/>
          <p:nvPr/>
        </p:nvSpPr>
        <p:spPr>
          <a:xfrm>
            <a:off x="7498048" y="1234464"/>
            <a:ext cx="98123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Builder.h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874ED-DFAD-004F-8325-1B7F37E3EEFB}"/>
              </a:ext>
            </a:extLst>
          </p:cNvPr>
          <p:cNvSpPr txBox="1"/>
          <p:nvPr/>
        </p:nvSpPr>
        <p:spPr>
          <a:xfrm>
            <a:off x="6006384" y="3611878"/>
            <a:ext cx="2497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Return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lang="en-US" dirty="0">
                <a:solidFill>
                  <a:srgbClr val="0033CC"/>
                </a:solidFill>
              </a:rPr>
              <a:t> value.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74D23-C0F1-5843-A464-9574951BE58F}"/>
              </a:ext>
            </a:extLst>
          </p:cNvPr>
          <p:cNvSpPr txBox="1"/>
          <p:nvPr/>
        </p:nvSpPr>
        <p:spPr>
          <a:xfrm>
            <a:off x="2743220" y="5241314"/>
            <a:ext cx="303320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Compare two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lang="en-US" dirty="0">
                <a:solidFill>
                  <a:srgbClr val="0033CC"/>
                </a:solidFill>
              </a:rPr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11559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E6C1-41FF-BA46-8DDF-6C817EED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9551-7DC0-9245-8950-B39FA86B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developed a </a:t>
            </a:r>
            <a:r>
              <a:rPr lang="en-US" u="sng" dirty="0"/>
              <a:t>guitar inventory program</a:t>
            </a:r>
            <a:r>
              <a:rPr lang="en-US" dirty="0"/>
              <a:t> for Rick’s Guitar Shop.</a:t>
            </a:r>
          </a:p>
          <a:p>
            <a:r>
              <a:rPr lang="en-US" dirty="0"/>
              <a:t>But then it became Rick’s Music when he added mandolins.</a:t>
            </a:r>
          </a:p>
          <a:p>
            <a:r>
              <a:rPr lang="en-US" dirty="0"/>
              <a:t>We attempted to use </a:t>
            </a:r>
            <a:r>
              <a:rPr lang="en-US" u="sng" dirty="0"/>
              <a:t>classic object-oriented techniques</a:t>
            </a:r>
            <a:r>
              <a:rPr lang="en-US" dirty="0"/>
              <a:t> to accommodate the new requirements.</a:t>
            </a:r>
          </a:p>
          <a:p>
            <a:pPr lvl="1"/>
            <a:r>
              <a:rPr lang="en-US" dirty="0"/>
              <a:t>Abstract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base classes.</a:t>
            </a:r>
          </a:p>
          <a:p>
            <a:pPr lvl="1"/>
            <a:r>
              <a:rPr lang="en-US" dirty="0"/>
              <a:t>Concrete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</a:t>
            </a:r>
            <a:r>
              <a:rPr lang="en-US" dirty="0"/>
              <a:t>,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</a:t>
            </a:r>
            <a:r>
              <a:rPr lang="en-US" dirty="0"/>
              <a:t> spec subclasses.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DB95A-EDAA-664B-BD9A-F60B5387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A096-98E3-D14E-BF83-E3EB30C9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lang="en-US" dirty="0"/>
              <a:t> Enumeration Class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8F84-210A-B246-BB87-E61E2640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05021"/>
          </a:xfrm>
        </p:spPr>
        <p:txBody>
          <a:bodyPr/>
          <a:lstStyle/>
          <a:p>
            <a:r>
              <a:rPr lang="en-US" dirty="0"/>
              <a:t>Similarly define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dirty="0"/>
              <a:t> classes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/>
              <a:t>,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Wood</a:t>
            </a:r>
            <a:r>
              <a:rPr lang="en-US" dirty="0"/>
              <a:t> and their helper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7F94F-614B-B445-93D1-0BAA1D63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8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53AC-E0FD-6946-985C-84223FA2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Attributes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5B294-EDED-8C47-8AC6-6F9FCE083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attribute keys: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Add more keys as needed for </a:t>
            </a:r>
            <a:br>
              <a:rPr lang="en-US" dirty="0"/>
            </a:br>
            <a:r>
              <a:rPr lang="en-US" dirty="0"/>
              <a:t>new kinds of instruments.</a:t>
            </a:r>
          </a:p>
          <a:p>
            <a:pPr lvl="3"/>
            <a:endParaRPr lang="en-US" dirty="0"/>
          </a:p>
          <a:p>
            <a:r>
              <a:rPr lang="en-US" dirty="0"/>
              <a:t>The attributes map:</a:t>
            </a:r>
          </a:p>
          <a:p>
            <a:endParaRPr lang="en-US" dirty="0"/>
          </a:p>
          <a:p>
            <a:pPr lvl="1"/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boost::any </a:t>
            </a:r>
            <a:r>
              <a:rPr lang="en-US" dirty="0"/>
              <a:t>value can be any value of type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Wood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3F531-45F6-D64E-B749-15158DC7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4C700-CF3D-3045-8234-52E2FC099363}"/>
              </a:ext>
            </a:extLst>
          </p:cNvPr>
          <p:cNvSpPr txBox="1"/>
          <p:nvPr/>
        </p:nvSpPr>
        <p:spPr>
          <a:xfrm>
            <a:off x="406434" y="1783098"/>
            <a:ext cx="833112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BUILDER, MODEL, STRING_COUNT, STYLE, TYPE, TOP_WOOD, BACK_WOOD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DA1DC-2155-7448-B422-B0A9E0A9D684}"/>
              </a:ext>
            </a:extLst>
          </p:cNvPr>
          <p:cNvSpPr txBox="1"/>
          <p:nvPr/>
        </p:nvSpPr>
        <p:spPr>
          <a:xfrm>
            <a:off x="1825894" y="4553470"/>
            <a:ext cx="549220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map&lt;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boost::any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5F622-38F0-D448-B1FA-F06EA8E07BB0}"/>
              </a:ext>
            </a:extLst>
          </p:cNvPr>
          <p:cNvSpPr txBox="1"/>
          <p:nvPr/>
        </p:nvSpPr>
        <p:spPr>
          <a:xfrm>
            <a:off x="7040853" y="1613821"/>
            <a:ext cx="122341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98EE9-93DB-D544-81F3-CF5FC153ADEC}"/>
              </a:ext>
            </a:extLst>
          </p:cNvPr>
          <p:cNvSpPr txBox="1"/>
          <p:nvPr/>
        </p:nvSpPr>
        <p:spPr>
          <a:xfrm>
            <a:off x="6274636" y="4244877"/>
            <a:ext cx="122341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32D5-10D6-D344-A08B-D6BFC63A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8A77B-E8D5-104C-8C22-C1DE4909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019CA-8EC1-3C45-BC85-3E66BE05A296}"/>
              </a:ext>
            </a:extLst>
          </p:cNvPr>
          <p:cNvSpPr txBox="1"/>
          <p:nvPr/>
        </p:nvSpPr>
        <p:spPr>
          <a:xfrm>
            <a:off x="283005" y="1464977"/>
            <a:ext cx="857798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get_attributes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    { return attributes;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boost::any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 key)       { return attributes[key];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set(Key key, boost::any value) { attributes[key] = value; }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matches(Attributes *other);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print();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AttributesMap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attributes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the attributes map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 key);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equals(Attributes *other,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 key);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operator &lt;&lt;(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890EB-502C-2242-A403-16D28694E183}"/>
              </a:ext>
            </a:extLst>
          </p:cNvPr>
          <p:cNvSpPr txBox="1"/>
          <p:nvPr/>
        </p:nvSpPr>
        <p:spPr>
          <a:xfrm>
            <a:off x="7454731" y="1271863"/>
            <a:ext cx="122341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1523-972C-A34C-B103-56E1BC04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570CB-0BFF-D045-A9C4-81051C70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2D597-4429-844A-8D38-F0DCC43B6F35}"/>
              </a:ext>
            </a:extLst>
          </p:cNvPr>
          <p:cNvSpPr txBox="1"/>
          <p:nvPr/>
        </p:nvSpPr>
        <p:spPr>
          <a:xfrm>
            <a:off x="149956" y="1456388"/>
            <a:ext cx="8844088" cy="4624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Attributes::</a:t>
            </a:r>
            <a:r>
              <a:rPr lang="en-US" sz="155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matches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(Attributes *other)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AttributesMap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::iterator it;</a:t>
            </a:r>
          </a:p>
          <a:p>
            <a:endParaRPr lang="en-US" sz="15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(it = </a:t>
            </a:r>
            <a:r>
              <a:rPr lang="en-US" sz="15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attributes.begin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it != </a:t>
            </a:r>
            <a:r>
              <a:rPr lang="en-US" sz="15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attributes.end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it++)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Key key = it-&gt;first;</a:t>
            </a:r>
            <a:b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Are the corresponding attribute values equal?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(! (other-&gt;</a:t>
            </a:r>
            <a:r>
              <a:rPr lang="en-US" sz="155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has_key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 &amp;&amp; </a:t>
            </a:r>
            <a:r>
              <a:rPr lang="en-US" sz="155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(other, key)) ) return false;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5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true;  // the values all match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5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Attributes::</a:t>
            </a:r>
            <a:r>
              <a:rPr lang="en-US" sz="155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has_key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 key)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5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attributes.find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 != </a:t>
            </a:r>
            <a:r>
              <a:rPr lang="en-US" sz="15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attributes.end</a:t>
            </a:r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55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4BCD2-3BB6-0142-9067-C5CF39031EAC}"/>
              </a:ext>
            </a:extLst>
          </p:cNvPr>
          <p:cNvSpPr txBox="1"/>
          <p:nvPr/>
        </p:nvSpPr>
        <p:spPr>
          <a:xfrm>
            <a:off x="7454731" y="1271863"/>
            <a:ext cx="14398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AB990-2ACF-5341-9C8A-6A7144264AC5}"/>
              </a:ext>
            </a:extLst>
          </p:cNvPr>
          <p:cNvSpPr txBox="1"/>
          <p:nvPr/>
        </p:nvSpPr>
        <p:spPr>
          <a:xfrm>
            <a:off x="4297683" y="2148854"/>
            <a:ext cx="254742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Iterate over the map’s entries.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77F39-350B-314B-B189-BA36AF885A49}"/>
              </a:ext>
            </a:extLst>
          </p:cNvPr>
          <p:cNvSpPr txBox="1"/>
          <p:nvPr/>
        </p:nvSpPr>
        <p:spPr>
          <a:xfrm>
            <a:off x="3566171" y="2880366"/>
            <a:ext cx="35023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first component of an entry is the key.</a:t>
            </a:r>
          </a:p>
        </p:txBody>
      </p:sp>
    </p:spTree>
    <p:extLst>
      <p:ext uri="{BB962C8B-B14F-4D97-AF65-F5344CB8AC3E}">
        <p14:creationId xmlns:p14="http://schemas.microsoft.com/office/powerpoint/2010/main" val="194942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81F2-B44B-5742-B0FB-C5017218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A74D-757C-3C4E-8881-A5D2BC60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D7841-2170-DC4B-8CA7-17B7E0DA16B2}"/>
              </a:ext>
            </a:extLst>
          </p:cNvPr>
          <p:cNvSpPr txBox="1"/>
          <p:nvPr/>
        </p:nvSpPr>
        <p:spPr>
          <a:xfrm>
            <a:off x="46925" y="1502906"/>
            <a:ext cx="9050149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Attributes::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(Attributes *other,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 key)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boost::any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boost::any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other-&gt;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switch (key)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Key::BUILDER: 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equal_builders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Key::MODEL:   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equal_models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Key::STRING_COUNT: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equal_string_count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Key::STYLE:   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equal_styles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Key::TYPE:    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equal_types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Key::TOP_WOOD: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equal_woods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Key::BACK_WOOD: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equal_woods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default:                return false;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01A47-C0DF-CE46-842F-13A5301E9246}"/>
              </a:ext>
            </a:extLst>
          </p:cNvPr>
          <p:cNvSpPr txBox="1"/>
          <p:nvPr/>
        </p:nvSpPr>
        <p:spPr>
          <a:xfrm>
            <a:off x="7454731" y="1271863"/>
            <a:ext cx="14398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8D203-68AD-224F-9FAA-D37A2C87F124}"/>
              </a:ext>
            </a:extLst>
          </p:cNvPr>
          <p:cNvSpPr txBox="1"/>
          <p:nvPr/>
        </p:nvSpPr>
        <p:spPr>
          <a:xfrm>
            <a:off x="834416" y="5040696"/>
            <a:ext cx="808426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bool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equal_builders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(boost::any value1, boost::any value2)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to_builder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(value1) ==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to_builder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DA3E0-0213-E342-B2DA-49E20A7F0FB4}"/>
              </a:ext>
            </a:extLst>
          </p:cNvPr>
          <p:cNvSpPr txBox="1"/>
          <p:nvPr/>
        </p:nvSpPr>
        <p:spPr>
          <a:xfrm>
            <a:off x="7746947" y="5675326"/>
            <a:ext cx="98123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Builder.h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1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BC10-4604-8049-878C-521A1F48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BFFC-F609-3D4F-BFA4-BC81CF8C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511A7-78F1-EE4A-B3E1-F4944E82538A}"/>
              </a:ext>
            </a:extLst>
          </p:cNvPr>
          <p:cNvSpPr txBox="1"/>
          <p:nvPr/>
        </p:nvSpPr>
        <p:spPr>
          <a:xfrm>
            <a:off x="159574" y="1490109"/>
            <a:ext cx="8824852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endParaRPr lang="en-US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(Attributes *attributes) : attributes(attributes) {}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get_attributes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attributes;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 *attributes;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bool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attributes-&gt;matches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get_attributes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D9F5F-C7B5-F542-8776-B621F56F5FD6}"/>
              </a:ext>
            </a:extLst>
          </p:cNvPr>
          <p:cNvSpPr txBox="1"/>
          <p:nvPr/>
        </p:nvSpPr>
        <p:spPr>
          <a:xfrm>
            <a:off x="7040853" y="1320832"/>
            <a:ext cx="179408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InstrumentSpec.h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662D6-76D6-D147-AA6B-EF2665821585}"/>
              </a:ext>
            </a:extLst>
          </p:cNvPr>
          <p:cNvSpPr txBox="1"/>
          <p:nvPr/>
        </p:nvSpPr>
        <p:spPr>
          <a:xfrm>
            <a:off x="1005879" y="5498637"/>
            <a:ext cx="393889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Delegate matching to class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379667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3A711-9604-CE4B-A965-00106A4F1D47}"/>
              </a:ext>
            </a:extLst>
          </p:cNvPr>
          <p:cNvSpPr txBox="1"/>
          <p:nvPr/>
        </p:nvSpPr>
        <p:spPr>
          <a:xfrm>
            <a:off x="93851" y="1403741"/>
            <a:ext cx="8956298" cy="5401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Instrument(Kind kind, string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double price,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*spec)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kind(kind),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price(price), spec(spec)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{}</a:t>
            </a:r>
          </a:p>
          <a:p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get_serial_number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{ return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get_price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{ return price; }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set_price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new_price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{ price =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new_price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get_spec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return spec; }</a:t>
            </a:r>
          </a:p>
          <a:p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print_match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 kind;</a:t>
            </a:r>
          </a:p>
          <a:p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price;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*spec;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2CB43-FFE9-EC44-B912-43A681CB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E370-6E8A-9D47-8AFA-0DF04D0F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B1FA0-E9A4-F349-B443-A0061E129841}"/>
              </a:ext>
            </a:extLst>
          </p:cNvPr>
          <p:cNvSpPr txBox="1"/>
          <p:nvPr/>
        </p:nvSpPr>
        <p:spPr>
          <a:xfrm>
            <a:off x="3309288" y="5010665"/>
            <a:ext cx="217078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Every instrument has </a:t>
            </a:r>
          </a:p>
          <a:p>
            <a:r>
              <a:rPr lang="en-US" dirty="0">
                <a:solidFill>
                  <a:srgbClr val="0033CC"/>
                </a:solidFill>
              </a:rPr>
              <a:t>this set of attributes,</a:t>
            </a:r>
          </a:p>
          <a:p>
            <a:r>
              <a:rPr lang="en-US" dirty="0">
                <a:solidFill>
                  <a:srgbClr val="0033CC"/>
                </a:solidFill>
              </a:rPr>
              <a:t>so they </a:t>
            </a:r>
            <a:r>
              <a:rPr lang="en-US" u="sng" dirty="0">
                <a:solidFill>
                  <a:srgbClr val="0033CC"/>
                </a:solidFill>
              </a:rPr>
              <a:t>don’t vary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F8DE-E1A9-8441-9401-727A6DB68555}"/>
              </a:ext>
            </a:extLst>
          </p:cNvPr>
          <p:cNvSpPr txBox="1"/>
          <p:nvPr/>
        </p:nvSpPr>
        <p:spPr>
          <a:xfrm>
            <a:off x="3309288" y="5925055"/>
            <a:ext cx="392767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Encapsulate the </a:t>
            </a:r>
            <a:r>
              <a:rPr lang="en-US" u="sng" dirty="0">
                <a:solidFill>
                  <a:srgbClr val="C00000"/>
                </a:solidFill>
              </a:rPr>
              <a:t>varying</a:t>
            </a:r>
            <a:r>
              <a:rPr lang="en-US" dirty="0">
                <a:solidFill>
                  <a:srgbClr val="C00000"/>
                </a:solidFill>
              </a:rPr>
              <a:t> set of attributes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2372F-4068-344D-A955-EA9BE1A35F33}"/>
              </a:ext>
            </a:extLst>
          </p:cNvPr>
          <p:cNvSpPr txBox="1"/>
          <p:nvPr/>
        </p:nvSpPr>
        <p:spPr>
          <a:xfrm>
            <a:off x="7474316" y="1234464"/>
            <a:ext cx="132760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Instrument.h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7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7576-7827-A842-B2FA-554E0C01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34003-6BD3-6643-B8C7-48072D83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9945D-57C0-E243-8E7A-3E861F59A91E}"/>
              </a:ext>
            </a:extLst>
          </p:cNvPr>
          <p:cNvSpPr txBox="1"/>
          <p:nvPr/>
        </p:nvSpPr>
        <p:spPr>
          <a:xfrm>
            <a:off x="159574" y="1417342"/>
            <a:ext cx="8824852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add_instrument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kind, 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double price,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*spec);</a:t>
            </a: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Instrument *get(string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vector&lt;Instrument *&gt;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vector&lt;Instrument *&gt; inventory;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EBA04-DB0D-A141-B21E-600FC0E3F4C6}"/>
              </a:ext>
            </a:extLst>
          </p:cNvPr>
          <p:cNvSpPr txBox="1"/>
          <p:nvPr/>
        </p:nvSpPr>
        <p:spPr>
          <a:xfrm>
            <a:off x="7474316" y="1234464"/>
            <a:ext cx="118570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Inventory.h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98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9E9A-148E-5041-B740-F4299C33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3C04E-51CC-0C43-9AD4-F6F6BDB7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0731A-2A33-8C4D-998F-23E2CECDF19B}"/>
              </a:ext>
            </a:extLst>
          </p:cNvPr>
          <p:cNvSpPr txBox="1"/>
          <p:nvPr/>
        </p:nvSpPr>
        <p:spPr>
          <a:xfrm>
            <a:off x="344720" y="1508781"/>
            <a:ext cx="845455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vector&lt;Instrument *&gt; Inventory::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vector&lt;Instrument *&gt;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matching_instruments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Loop over the instruments in the inventory.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(Instrument *instrument : inventory)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instrument-&gt;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Does the instrument's specification match?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target_spec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-&gt;matches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matching_instruments.push_back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(instrument);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matching_instruments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42632-7A46-AF4D-A9F0-78223698EEAE}"/>
              </a:ext>
            </a:extLst>
          </p:cNvPr>
          <p:cNvSpPr txBox="1"/>
          <p:nvPr/>
        </p:nvSpPr>
        <p:spPr>
          <a:xfrm>
            <a:off x="7223731" y="1234464"/>
            <a:ext cx="14021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Inventory.cpp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08C8B-0611-A94B-8221-02A2D0D5AC5C}"/>
              </a:ext>
            </a:extLst>
          </p:cNvPr>
          <p:cNvSpPr txBox="1"/>
          <p:nvPr/>
        </p:nvSpPr>
        <p:spPr>
          <a:xfrm>
            <a:off x="1894528" y="4233604"/>
            <a:ext cx="249459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Delegate to class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endParaRPr lang="en-US" sz="11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39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8857-43E9-BC44-B2A8-0D8EF58E0E55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Improved Design</a:t>
            </a:r>
          </a:p>
        </p:txBody>
      </p:sp>
      <p:pic>
        <p:nvPicPr>
          <p:cNvPr id="163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6025"/>
            <a:ext cx="64357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129A28-5147-0248-842A-C198B01C1E12}"/>
              </a:ext>
            </a:extLst>
          </p:cNvPr>
          <p:cNvGrpSpPr/>
          <p:nvPr/>
        </p:nvGrpSpPr>
        <p:grpSpPr>
          <a:xfrm>
            <a:off x="1371600" y="4071907"/>
            <a:ext cx="7040563" cy="2100263"/>
            <a:chOff x="1371600" y="4071907"/>
            <a:chExt cx="7040563" cy="2100263"/>
          </a:xfrm>
        </p:grpSpPr>
        <p:pic>
          <p:nvPicPr>
            <p:cNvPr id="16384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071907"/>
              <a:ext cx="7040563" cy="21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237AF9-A1A5-B844-BDEC-87CDD53B3C02}"/>
                </a:ext>
              </a:extLst>
            </p:cNvPr>
            <p:cNvSpPr txBox="1"/>
            <p:nvPr/>
          </p:nvSpPr>
          <p:spPr>
            <a:xfrm>
              <a:off x="3383293" y="4071907"/>
              <a:ext cx="8229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kind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72EF77-1B71-9448-9416-7AA0D2AEC5E4}"/>
                </a:ext>
              </a:extLst>
            </p:cNvPr>
            <p:cNvSpPr txBox="1"/>
            <p:nvPr/>
          </p:nvSpPr>
          <p:spPr>
            <a:xfrm>
              <a:off x="4663438" y="4219385"/>
              <a:ext cx="100582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Kind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080084-1451-FB49-BF39-62C3369EF869}"/>
                </a:ext>
              </a:extLst>
            </p:cNvPr>
            <p:cNvSpPr txBox="1"/>
            <p:nvPr/>
          </p:nvSpPr>
          <p:spPr>
            <a:xfrm>
              <a:off x="4657088" y="4232085"/>
              <a:ext cx="100582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Kind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5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E0AF-FB2E-7043-9D33-D265EAF82B6C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Design for Rick’s Music</a:t>
            </a:r>
          </a:p>
        </p:txBody>
      </p:sp>
      <p:grpSp>
        <p:nvGrpSpPr>
          <p:cNvPr id="142340" name="Group 6"/>
          <p:cNvGrpSpPr>
            <a:grpSpLocks/>
          </p:cNvGrpSpPr>
          <p:nvPr/>
        </p:nvGrpSpPr>
        <p:grpSpPr bwMode="auto">
          <a:xfrm>
            <a:off x="92075" y="1306513"/>
            <a:ext cx="8959850" cy="4591050"/>
            <a:chOff x="433012" y="1858308"/>
            <a:chExt cx="12069036" cy="5841987"/>
          </a:xfrm>
        </p:grpSpPr>
        <p:pic>
          <p:nvPicPr>
            <p:cNvPr id="142341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12" y="1858308"/>
              <a:ext cx="5569867" cy="584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2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372" y="1858684"/>
              <a:ext cx="6507676" cy="584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5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186C-4513-ED49-8307-12FE5923CC1C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Improved Design, </a:t>
            </a:r>
            <a:r>
              <a:rPr lang="en-US" altLang="x-none" i="1"/>
              <a:t>cont’d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2A6E60-4973-7146-9BAF-E87E70CF7D6A}"/>
              </a:ext>
            </a:extLst>
          </p:cNvPr>
          <p:cNvGrpSpPr/>
          <p:nvPr/>
        </p:nvGrpSpPr>
        <p:grpSpPr>
          <a:xfrm>
            <a:off x="1473386" y="1275221"/>
            <a:ext cx="6821487" cy="2062163"/>
            <a:chOff x="1473386" y="1275221"/>
            <a:chExt cx="6821487" cy="2062163"/>
          </a:xfrm>
        </p:grpSpPr>
        <p:pic>
          <p:nvPicPr>
            <p:cNvPr id="16486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386" y="1275221"/>
              <a:ext cx="6821487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50984F-10D0-694D-9B98-8290EDCF77CB}"/>
                </a:ext>
              </a:extLst>
            </p:cNvPr>
            <p:cNvSpPr/>
            <p:nvPr/>
          </p:nvSpPr>
          <p:spPr bwMode="auto">
            <a:xfrm>
              <a:off x="3764987" y="2540489"/>
              <a:ext cx="1440178" cy="3159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AAF45B-85AB-3345-9A07-93825AF59292}"/>
                </a:ext>
              </a:extLst>
            </p:cNvPr>
            <p:cNvSpPr txBox="1"/>
            <p:nvPr/>
          </p:nvSpPr>
          <p:spPr>
            <a:xfrm>
              <a:off x="3759398" y="2552426"/>
              <a:ext cx="165141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get_attributes</a:t>
              </a:r>
              <a:r>
                <a:rPr lang="en-US" sz="1000" dirty="0"/>
                <a:t>(): Attributes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5FEBA-6666-7649-9A0C-349025BA1E3C}"/>
              </a:ext>
            </a:extLst>
          </p:cNvPr>
          <p:cNvGrpSpPr/>
          <p:nvPr/>
        </p:nvGrpSpPr>
        <p:grpSpPr>
          <a:xfrm>
            <a:off x="1326356" y="3793121"/>
            <a:ext cx="6491287" cy="2033588"/>
            <a:chOff x="1326356" y="3793121"/>
            <a:chExt cx="6491287" cy="2033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1162C0-8E86-2940-9B85-E13D09A2264E}"/>
                </a:ext>
              </a:extLst>
            </p:cNvPr>
            <p:cNvGrpSpPr/>
            <p:nvPr/>
          </p:nvGrpSpPr>
          <p:grpSpPr>
            <a:xfrm>
              <a:off x="1326356" y="3793121"/>
              <a:ext cx="6491287" cy="2033588"/>
              <a:chOff x="274638" y="3368675"/>
              <a:chExt cx="6491287" cy="2033588"/>
            </a:xfrm>
          </p:grpSpPr>
          <p:pic>
            <p:nvPicPr>
              <p:cNvPr id="164869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638" y="3368675"/>
                <a:ext cx="6491287" cy="2033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8F6042-CB07-214A-AD32-09FB6B110330}"/>
                  </a:ext>
                </a:extLst>
              </p:cNvPr>
              <p:cNvSpPr/>
              <p:nvPr/>
            </p:nvSpPr>
            <p:spPr bwMode="auto">
              <a:xfrm>
                <a:off x="3429000" y="3852582"/>
                <a:ext cx="793376" cy="2353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C723D0-C81E-F14E-8A21-544EC8A7F014}"/>
                  </a:ext>
                </a:extLst>
              </p:cNvPr>
              <p:cNvSpPr txBox="1"/>
              <p:nvPr/>
            </p:nvSpPr>
            <p:spPr>
              <a:xfrm>
                <a:off x="3440533" y="3797815"/>
                <a:ext cx="798617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attributes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B53B2E6A-C5B7-8541-879F-3600F5638F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35724" y="4035456"/>
                <a:ext cx="793376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66A535-D8AF-1946-98A3-3ECC58E17F97}"/>
                </a:ext>
              </a:extLst>
            </p:cNvPr>
            <p:cNvSpPr txBox="1"/>
            <p:nvPr/>
          </p:nvSpPr>
          <p:spPr>
            <a:xfrm>
              <a:off x="5325872" y="4948957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attribute keys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F67299-2ECD-F34D-B1FE-48E332896795}"/>
                </a:ext>
              </a:extLst>
            </p:cNvPr>
            <p:cNvSpPr txBox="1"/>
            <p:nvPr/>
          </p:nvSpPr>
          <p:spPr>
            <a:xfrm>
              <a:off x="6331789" y="5305245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attribute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476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1DE1-AC39-284E-8500-63CB3597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6B53-5810-6D40-B880-4043D7BE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We have encapsulated the </a:t>
            </a:r>
            <a:br>
              <a:rPr lang="en-US" dirty="0"/>
            </a:br>
            <a:r>
              <a:rPr lang="en-US" u="sng" dirty="0"/>
              <a:t>varying attributes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Class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</a:p>
          <a:p>
            <a:pPr lvl="1"/>
            <a:r>
              <a:rPr lang="en-US" dirty="0"/>
              <a:t>Add more keys as needed.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Attribute classes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Add more classes as needed.</a:t>
            </a:r>
          </a:p>
          <a:p>
            <a:pPr lvl="5"/>
            <a:endParaRPr lang="en-US" dirty="0"/>
          </a:p>
          <a:p>
            <a:r>
              <a:rPr lang="en-US" dirty="0"/>
              <a:t>The other classes don’t have to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57728-0258-E04B-9A7F-1173E95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20" y="6187464"/>
            <a:ext cx="548679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6AC20-7FB6-5647-B6BF-CC1862622AAB}"/>
              </a:ext>
            </a:extLst>
          </p:cNvPr>
          <p:cNvSpPr txBox="1"/>
          <p:nvPr/>
        </p:nvSpPr>
        <p:spPr>
          <a:xfrm>
            <a:off x="406436" y="3305869"/>
            <a:ext cx="833112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 Key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BUILDER, MODEL, STRING_COUNT, STYLE, TYPE, TOP_WOOD, BACK_WOOD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F261B-1568-6645-A4D5-6EE394D5789F}"/>
              </a:ext>
            </a:extLst>
          </p:cNvPr>
          <p:cNvSpPr txBox="1"/>
          <p:nvPr/>
        </p:nvSpPr>
        <p:spPr>
          <a:xfrm>
            <a:off x="5440153" y="1932379"/>
            <a:ext cx="2988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We’ve also encapsulated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our use of the Boost library.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3ED3D-D2D4-A148-AD14-BE4B050232DD}"/>
              </a:ext>
            </a:extLst>
          </p:cNvPr>
          <p:cNvSpPr txBox="1"/>
          <p:nvPr/>
        </p:nvSpPr>
        <p:spPr>
          <a:xfrm>
            <a:off x="7315170" y="3124454"/>
            <a:ext cx="122341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Attributes.h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C8C3-6824-294D-AD85-A5A5C3A5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New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A3799-592B-C349-82DF-CED34077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A2A33-5F86-8C48-A42E-44B7B85CA15A}"/>
              </a:ext>
            </a:extLst>
          </p:cNvPr>
          <p:cNvSpPr txBox="1"/>
          <p:nvPr/>
        </p:nvSpPr>
        <p:spPr>
          <a:xfrm>
            <a:off x="237319" y="1227177"/>
            <a:ext cx="8669361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Inventory *inventory = new Inventory();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initialize_inventory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(inventory);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 *attributes = new Attributes();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attributes-&gt;set(Key::BUILDER,   Builder::GIBSON);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attributes-&gt;set(Key::BACK_WOOD, Wood::MAPLE);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(attributes);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vector&lt;Instrument *&gt;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matching_instruments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inventory-&gt;search(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matching_instruments.size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&gt; 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"Erin, you might like these instruments:"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vector&lt;Instrument *&gt;::iterator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it_instrument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(Instrument *instrument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matching_instruments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instrument-&gt;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print_match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"Sorry, we have nothing that matches."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D49F9-23A0-A246-8A64-6C0164C208B0}"/>
              </a:ext>
            </a:extLst>
          </p:cNvPr>
          <p:cNvSpPr txBox="1"/>
          <p:nvPr/>
        </p:nvSpPr>
        <p:spPr>
          <a:xfrm>
            <a:off x="6035024" y="2331732"/>
            <a:ext cx="19335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Search target with</a:t>
            </a:r>
          </a:p>
          <a:p>
            <a:r>
              <a:rPr lang="en-US" dirty="0">
                <a:solidFill>
                  <a:srgbClr val="008000"/>
                </a:solidFill>
              </a:rPr>
              <a:t>attributes to 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C573-41C8-2544-AE18-70D3303E3B43}"/>
              </a:ext>
            </a:extLst>
          </p:cNvPr>
          <p:cNvSpPr txBox="1"/>
          <p:nvPr/>
        </p:nvSpPr>
        <p:spPr>
          <a:xfrm>
            <a:off x="6309341" y="1301796"/>
            <a:ext cx="2489336" cy="338554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FindInstrumentTester.cpp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3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39D1-24CD-0240-BB1C-72573F3D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New Version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BEA11-1C45-E746-9E57-EFA0F5B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3F5F0-3B77-C049-B223-B9289055D0A5}"/>
              </a:ext>
            </a:extLst>
          </p:cNvPr>
          <p:cNvSpPr txBox="1"/>
          <p:nvPr/>
        </p:nvSpPr>
        <p:spPr>
          <a:xfrm>
            <a:off x="1177920" y="1460266"/>
            <a:ext cx="684354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initialize_inventory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(Inventory *inventory)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 *attributes = new Attributes();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attributes-&gt;set(Key::BUILDER,      Builder::COLLINGS);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attributes-&gt;set(Key::MODEL,        string("CJ"));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attributes-&gt;set(Key::TYPE,         Type::ACOUSTIC);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attributes-&gt;set(Key::STRING_COUNT, 6);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attributes-&gt;set(Key::TOP_WOOD,     Wood::INDIAN_ROSEWOOD);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attributes-&gt;set(Key::BACK_WOOD,    Wood::SITKA);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inventory-&gt;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add_instrument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(Kind::GUITAR, "11277", 3999.95,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new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(attributes));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 = new Attributes();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attributes-&gt;set(Key::BUILDER,      Builder::MARTIN);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attributes-&gt;set(Key::MODEL,        string("D-18"));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attributes-&gt;set(Key::TYPE,         Type::ACOUSTIC);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attributes-&gt;set(Key::STRING_COUNT, 6);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attributes-&gt;set(Key::TOP_WOOD,     Wood::MAHOGANY);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attributes-&gt;set(Key::BACK_WOOD,    Wood::ADIRONDACK);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inventory-&gt;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add_instrument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(Kind::GUITAR, "122784", 5495.95,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new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(attributes));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7A4B3-ED37-8744-9184-FBC1F0C6ECB7}"/>
              </a:ext>
            </a:extLst>
          </p:cNvPr>
          <p:cNvSpPr txBox="1"/>
          <p:nvPr/>
        </p:nvSpPr>
        <p:spPr>
          <a:xfrm>
            <a:off x="6309341" y="1290989"/>
            <a:ext cx="2489336" cy="338554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FindInstrumentTester.cpp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3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46F-05A3-E94D-8EAE-4BDE1A86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Attributes?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AA20-00B4-C949-B0AA-7F35E2FF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What if a user doesn’t care about certain attributes?</a:t>
            </a:r>
          </a:p>
          <a:p>
            <a:pPr lvl="4"/>
            <a:endParaRPr lang="en-US" dirty="0"/>
          </a:p>
          <a:p>
            <a:r>
              <a:rPr lang="en-US" dirty="0"/>
              <a:t>Does our design support wildcards </a:t>
            </a:r>
            <a:br>
              <a:rPr lang="en-US" dirty="0"/>
            </a:br>
            <a:r>
              <a:rPr lang="en-US" dirty="0"/>
              <a:t>during attribute matching?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B649F-189A-254A-8EA7-27B44CA2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1494-C922-D645-A60D-54322D34B528}"/>
              </a:ext>
            </a:extLst>
          </p:cNvPr>
          <p:cNvSpPr txBox="1"/>
          <p:nvPr/>
        </p:nvSpPr>
        <p:spPr>
          <a:xfrm>
            <a:off x="653299" y="3781155"/>
            <a:ext cx="783740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 *attributes = new Attributes();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attributes-&gt;set(Key::BUILDER,   Builder::GIBSON);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attributes-&gt;set(Key::BACK_WOOD, Wood::MAPLE);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(attributes);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2E462-DEEC-4B4B-894C-AA287E88AEAA}"/>
              </a:ext>
            </a:extLst>
          </p:cNvPr>
          <p:cNvSpPr txBox="1"/>
          <p:nvPr/>
        </p:nvSpPr>
        <p:spPr>
          <a:xfrm>
            <a:off x="6197463" y="3611878"/>
            <a:ext cx="2489336" cy="338554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FindInstrumentTester.cpp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73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B345-A682-3943-970C-702F7A5D2C30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Conclusions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It takes a journey to achieve </a:t>
            </a:r>
            <a:r>
              <a:rPr lang="en-US" altLang="x-none" u="sng" dirty="0"/>
              <a:t>good design</a:t>
            </a:r>
            <a:r>
              <a:rPr lang="en-US" altLang="x-none" dirty="0"/>
              <a:t>.</a:t>
            </a:r>
            <a:endParaRPr lang="en-US" altLang="x-none" dirty="0">
              <a:solidFill>
                <a:schemeClr val="folHlink"/>
              </a:solidFill>
            </a:endParaRPr>
          </a:p>
          <a:p>
            <a:pPr lvl="4"/>
            <a:endParaRPr lang="en-US" altLang="x-none" dirty="0">
              <a:solidFill>
                <a:schemeClr val="folHlink"/>
              </a:solidFill>
            </a:endParaRPr>
          </a:p>
          <a:p>
            <a:pPr lvl="1"/>
            <a:r>
              <a:rPr lang="en-US" altLang="x-none" dirty="0"/>
              <a:t>iterative improvements</a:t>
            </a:r>
          </a:p>
          <a:p>
            <a:pPr lvl="1"/>
            <a:r>
              <a:rPr lang="en-US" altLang="x-none" dirty="0"/>
              <a:t>wrong paths</a:t>
            </a:r>
          </a:p>
          <a:p>
            <a:pPr lvl="1"/>
            <a:r>
              <a:rPr lang="en-US" altLang="x-none" dirty="0"/>
              <a:t>backtracking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Developing </a:t>
            </a:r>
            <a:r>
              <a:rPr lang="en-US" altLang="x-none" u="sng" dirty="0"/>
              <a:t>great software</a:t>
            </a:r>
            <a:r>
              <a:rPr lang="en-US" altLang="x-none" dirty="0"/>
              <a:t> can be </a:t>
            </a:r>
            <a:br>
              <a:rPr lang="en-US" altLang="x-none" dirty="0"/>
            </a:br>
            <a:r>
              <a:rPr lang="en-US" altLang="x-none" dirty="0"/>
              <a:t>a messy business!</a:t>
            </a:r>
          </a:p>
          <a:p>
            <a:pPr lvl="4"/>
            <a:endParaRPr lang="en-US" altLang="x-none" dirty="0"/>
          </a:p>
          <a:p>
            <a:r>
              <a:rPr lang="en-US" altLang="x-none" u="sng" dirty="0"/>
              <a:t>Be willing to fix your own bad design decisions</a:t>
            </a:r>
            <a:r>
              <a:rPr lang="en-US" altLang="x-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49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1E0-EA8D-7947-8E2D-0DF6BD8DB00C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Rick Wants More Instruments!</a:t>
            </a:r>
          </a:p>
        </p:txBody>
      </p:sp>
      <p:pic>
        <p:nvPicPr>
          <p:cNvPr id="15360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6765925" y="3336925"/>
            <a:ext cx="1898650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rgbClr val="0033CC"/>
                </a:solidFill>
              </a:rPr>
              <a:t>YIKES!</a:t>
            </a:r>
          </a:p>
          <a:p>
            <a:r>
              <a:rPr lang="en-US" altLang="x-none" dirty="0">
                <a:solidFill>
                  <a:srgbClr val="0033CC"/>
                </a:solidFill>
              </a:rPr>
              <a:t>Our design doesn’t</a:t>
            </a:r>
          </a:p>
          <a:p>
            <a:r>
              <a:rPr lang="en-US" altLang="x-none" b="1" dirty="0">
                <a:solidFill>
                  <a:srgbClr val="0033CC"/>
                </a:solidFill>
              </a:rPr>
              <a:t>scale</a:t>
            </a:r>
            <a:r>
              <a:rPr lang="en-US" altLang="x-none" dirty="0">
                <a:solidFill>
                  <a:srgbClr val="0033CC"/>
                </a:solidFill>
              </a:rPr>
              <a:t> very well ...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EBF-4469-E949-9F68-DB218F766EBB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Our Design Doesn’t Scale Very Well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For </a:t>
            </a:r>
            <a:r>
              <a:rPr lang="en-US" altLang="x-none" u="sng" dirty="0"/>
              <a:t>each</a:t>
            </a:r>
            <a:r>
              <a:rPr lang="en-US" altLang="x-none" dirty="0"/>
              <a:t> new instrument: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subclass</a:t>
            </a:r>
            <a:r>
              <a:rPr lang="en-US" altLang="x-none" dirty="0"/>
              <a:t> of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subclass</a:t>
            </a:r>
            <a:r>
              <a:rPr lang="en-US" altLang="x-none" dirty="0"/>
              <a:t> of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new overloaded function</a:t>
            </a:r>
            <a:r>
              <a:rPr lang="en-US" altLang="x-none" dirty="0"/>
              <a:t> to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Inventory::search()</a:t>
            </a:r>
            <a:r>
              <a:rPr lang="en-US" altLang="x-none" dirty="0"/>
              <a:t> for the new instrument.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new type test </a:t>
            </a:r>
            <a:br>
              <a:rPr lang="en-US" altLang="x-none" dirty="0">
                <a:solidFill>
                  <a:srgbClr val="B23C00"/>
                </a:solidFill>
              </a:rPr>
            </a:br>
            <a:r>
              <a:rPr lang="en-US" altLang="x-none" dirty="0"/>
              <a:t>and </a:t>
            </a:r>
            <a:r>
              <a:rPr lang="en-US" altLang="x-none" u="sng" dirty="0"/>
              <a:t>add a new type cast</a:t>
            </a:r>
            <a:r>
              <a:rPr lang="en-US" altLang="x-none" dirty="0">
                <a:solidFill>
                  <a:srgbClr val="B23C00"/>
                </a:solidFill>
              </a:rPr>
              <a:t> </a:t>
            </a:r>
            <a:r>
              <a:rPr lang="en-US" altLang="x-none" dirty="0"/>
              <a:t>in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Inventory::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add_instrument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altLang="x-none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108004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EBF-4469-E949-9F68-DB218F766EBB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Our Design Doesn’t Scale Very Well</a:t>
            </a:r>
            <a:r>
              <a:rPr lang="en-US" altLang="x-none" i="1" dirty="0"/>
              <a:t>, cont’d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altLang="x-none" dirty="0"/>
              <a:t>For </a:t>
            </a:r>
            <a:r>
              <a:rPr lang="en-US" altLang="x-none" dirty="0">
                <a:solidFill>
                  <a:srgbClr val="B23C00"/>
                </a:solidFill>
              </a:rPr>
              <a:t>each</a:t>
            </a:r>
            <a:r>
              <a:rPr lang="en-US" altLang="x-none" dirty="0"/>
              <a:t> new instrument</a:t>
            </a:r>
            <a:r>
              <a:rPr lang="en-US" altLang="x-none" i="1" dirty="0"/>
              <a:t>, cont’d</a:t>
            </a:r>
            <a:r>
              <a:rPr lang="en-US" altLang="x-none" dirty="0"/>
              <a:t>: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dirty="0">
                <a:solidFill>
                  <a:srgbClr val="B23C00"/>
                </a:solidFill>
              </a:rPr>
              <a:t>add a new type test </a:t>
            </a:r>
            <a:br>
              <a:rPr lang="en-US" altLang="x-none" dirty="0">
                <a:solidFill>
                  <a:srgbClr val="B23C00"/>
                </a:solidFill>
              </a:rPr>
            </a:br>
            <a:r>
              <a:rPr lang="en-US" altLang="x-none" dirty="0"/>
              <a:t>and </a:t>
            </a:r>
            <a:r>
              <a:rPr lang="en-US" altLang="x-none" dirty="0">
                <a:solidFill>
                  <a:srgbClr val="CC99FF"/>
                </a:solidFill>
              </a:rPr>
              <a:t>add a new type cast</a:t>
            </a:r>
            <a:r>
              <a:rPr lang="en-US" altLang="x-none" dirty="0">
                <a:solidFill>
                  <a:srgbClr val="008000"/>
                </a:solidFill>
              </a:rPr>
              <a:t> </a:t>
            </a:r>
            <a:r>
              <a:rPr lang="en-US" altLang="x-none" dirty="0"/>
              <a:t>in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Inventory::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add_instrument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altLang="x-none" dirty="0"/>
              <a:t> function.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53B80-6533-E043-8E5B-EEA248BB1A7A}"/>
              </a:ext>
            </a:extLst>
          </p:cNvPr>
          <p:cNvSpPr txBox="1"/>
          <p:nvPr/>
        </p:nvSpPr>
        <p:spPr>
          <a:xfrm>
            <a:off x="406436" y="3434747"/>
            <a:ext cx="8454559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(spec) ==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instrument = new Guitar(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</a:t>
            </a:r>
            <a:r>
              <a:rPr lang="en-US" b="1" dirty="0" err="1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b="1" dirty="0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b="1" dirty="0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(spec) ==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instrument = new Mandolin(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</a:t>
            </a:r>
            <a:r>
              <a:rPr lang="en-US" b="1" dirty="0" err="1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dyhnamic_cast</a:t>
            </a:r>
            <a:r>
              <a:rPr lang="en-US" b="1" dirty="0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b="1" dirty="0">
                <a:solidFill>
                  <a:srgbClr val="CC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A6A4-DAC0-E441-B7C6-F25DBC1D33A8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 to Revisit Our Design!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Having all those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subclasses may not </a:t>
            </a:r>
            <a:br>
              <a:rPr lang="en-US" altLang="x-none" dirty="0"/>
            </a:br>
            <a:r>
              <a:rPr lang="en-US" altLang="x-none" dirty="0"/>
              <a:t>be such a good idea after all.</a:t>
            </a:r>
          </a:p>
        </p:txBody>
      </p:sp>
    </p:spTree>
    <p:extLst>
      <p:ext uri="{BB962C8B-B14F-4D97-AF65-F5344CB8AC3E}">
        <p14:creationId xmlns:p14="http://schemas.microsoft.com/office/powerpoint/2010/main" val="249238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A6A4-DAC0-E441-B7C6-F25DBC1D33A8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Time to Revisit Our Design! </a:t>
            </a:r>
            <a:r>
              <a:rPr lang="en-US" altLang="x-none" i="1" dirty="0"/>
              <a:t>cont’d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What </a:t>
            </a:r>
            <a:r>
              <a:rPr lang="en-US" altLang="x-none" u="sng" dirty="0"/>
              <a:t>changes</a:t>
            </a:r>
            <a:r>
              <a:rPr lang="en-US" altLang="x-none" dirty="0"/>
              <a:t> among different kinds </a:t>
            </a:r>
            <a:br>
              <a:rPr lang="en-US" altLang="x-none" dirty="0"/>
            </a:br>
            <a:r>
              <a:rPr lang="en-US" altLang="x-none" dirty="0"/>
              <a:t>of instruments?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attribute sets</a:t>
            </a:r>
          </a:p>
          <a:p>
            <a:pPr lvl="1"/>
            <a:r>
              <a:rPr lang="en-US" altLang="x-none" dirty="0"/>
              <a:t>matching algorithm</a:t>
            </a:r>
          </a:p>
          <a:p>
            <a:pPr marL="471487" lvl="1" indent="0">
              <a:buNone/>
            </a:pPr>
            <a:endParaRPr lang="en-US" altLang="x-none" dirty="0"/>
          </a:p>
          <a:p>
            <a:r>
              <a:rPr lang="en-US" altLang="x-none" dirty="0"/>
              <a:t>What </a:t>
            </a:r>
            <a:r>
              <a:rPr lang="en-US" altLang="x-none" u="sng" dirty="0"/>
              <a:t>doesn’t change</a:t>
            </a:r>
            <a:r>
              <a:rPr lang="en-US" altLang="x-none" dirty="0"/>
              <a:t>?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kind of instrument</a:t>
            </a:r>
          </a:p>
          <a:p>
            <a:pPr lvl="1"/>
            <a:r>
              <a:rPr lang="en-US" altLang="x-none" dirty="0"/>
              <a:t>serial number</a:t>
            </a:r>
          </a:p>
          <a:p>
            <a:pPr lvl="1"/>
            <a:r>
              <a:rPr lang="en-US" altLang="x-none" dirty="0"/>
              <a:t>price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216385" y="1783098"/>
            <a:ext cx="4750018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0033CC"/>
                </a:solidFill>
              </a:rPr>
              <a:t>Different kinds of instruments 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have </a:t>
            </a:r>
            <a:r>
              <a:rPr lang="en-US" altLang="x-none" sz="1800" u="sng" dirty="0">
                <a:solidFill>
                  <a:srgbClr val="0033CC"/>
                </a:solidFill>
              </a:rPr>
              <a:t>different sets of attributes</a:t>
            </a:r>
            <a:r>
              <a:rPr lang="en-US" altLang="x-none" sz="1800" dirty="0">
                <a:solidFill>
                  <a:srgbClr val="0033CC"/>
                </a:solidFill>
              </a:rPr>
              <a:t>.</a:t>
            </a:r>
          </a:p>
          <a:p>
            <a:r>
              <a:rPr lang="en-US" altLang="x-none" sz="800" dirty="0">
                <a:solidFill>
                  <a:srgbClr val="0033CC"/>
                </a:solidFill>
              </a:rPr>
              <a:t> </a:t>
            </a:r>
          </a:p>
          <a:p>
            <a:r>
              <a:rPr lang="en-US" altLang="x-none" sz="1800" u="sng" dirty="0">
                <a:solidFill>
                  <a:srgbClr val="0033CC"/>
                </a:solidFill>
              </a:rPr>
              <a:t>Examples</a:t>
            </a:r>
            <a:r>
              <a:rPr lang="en-US" altLang="x-none" sz="1800" dirty="0">
                <a:solidFill>
                  <a:srgbClr val="0033CC"/>
                </a:solidFill>
              </a:rPr>
              <a:t>: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Guitars have the number of strings attribute, 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and mandolins have the style attribute.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A1A5013-660C-444A-BCD3-B808BC11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244" y="4709146"/>
            <a:ext cx="383540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0033CC"/>
                </a:solidFill>
              </a:rPr>
              <a:t>Every instrument has these.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 instrument’s kind, serial number,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and price don’t change.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AF3462-6F93-3E4D-9915-6F023489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514" y="3520439"/>
            <a:ext cx="2347759" cy="646331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FFFF00"/>
                </a:solidFill>
              </a:rPr>
              <a:t>What should we do </a:t>
            </a:r>
          </a:p>
          <a:p>
            <a:r>
              <a:rPr lang="en-US" altLang="x-none" sz="1800" dirty="0">
                <a:solidFill>
                  <a:srgbClr val="FFFF00"/>
                </a:solidFill>
              </a:rPr>
              <a:t>with stuff that varies?</a:t>
            </a:r>
          </a:p>
        </p:txBody>
      </p:sp>
    </p:spTree>
    <p:extLst>
      <p:ext uri="{BB962C8B-B14F-4D97-AF65-F5344CB8AC3E}">
        <p14:creationId xmlns:p14="http://schemas.microsoft.com/office/powerpoint/2010/main" val="2560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7548-F766-7643-AC88-AAF1EEE6BF40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to the Rescue?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altLang="x-none" dirty="0"/>
              <a:t>If we can </a:t>
            </a:r>
            <a:r>
              <a:rPr lang="en-US" altLang="x-none" u="sng" dirty="0"/>
              <a:t>encapsulate</a:t>
            </a:r>
            <a:r>
              <a:rPr lang="en-US" altLang="x-none" dirty="0"/>
              <a:t> the varying sets </a:t>
            </a:r>
            <a:br>
              <a:rPr lang="en-US" altLang="x-none" dirty="0"/>
            </a:br>
            <a:r>
              <a:rPr lang="en-US" altLang="x-none" dirty="0"/>
              <a:t>of </a:t>
            </a:r>
            <a:r>
              <a:rPr lang="en-US" altLang="x-none" u="sng" dirty="0"/>
              <a:t>instrument attributes</a:t>
            </a:r>
            <a:r>
              <a:rPr lang="en-US" altLang="x-none" dirty="0"/>
              <a:t> in one place, </a:t>
            </a:r>
            <a:br>
              <a:rPr lang="en-US" altLang="x-none" dirty="0"/>
            </a:br>
            <a:r>
              <a:rPr lang="en-US" altLang="x-none" dirty="0"/>
              <a:t>we can get rid of all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</a:t>
            </a:r>
            <a:r>
              <a:rPr lang="en-US" altLang="x-none" u="sng" dirty="0"/>
              <a:t>subclasses</a:t>
            </a:r>
            <a:r>
              <a:rPr lang="en-US" altLang="x-none" dirty="0"/>
              <a:t>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Then both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classes can become </a:t>
            </a:r>
            <a:r>
              <a:rPr lang="en-US" altLang="x-none" dirty="0">
                <a:solidFill>
                  <a:srgbClr val="B23C00"/>
                </a:solidFill>
              </a:rPr>
              <a:t>concrete classes</a:t>
            </a:r>
            <a:r>
              <a:rPr lang="en-US" altLang="x-none" dirty="0"/>
              <a:t> (instead of being abstract).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1EA7B-83D3-A74B-98E9-F2C6E9D078AC}"/>
              </a:ext>
            </a:extLst>
          </p:cNvPr>
          <p:cNvSpPr txBox="1"/>
          <p:nvPr/>
        </p:nvSpPr>
        <p:spPr>
          <a:xfrm>
            <a:off x="3145968" y="4983463"/>
            <a:ext cx="28520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How can we achieve this?</a:t>
            </a:r>
          </a:p>
        </p:txBody>
      </p:sp>
    </p:spTree>
    <p:extLst>
      <p:ext uri="{BB962C8B-B14F-4D97-AF65-F5344CB8AC3E}">
        <p14:creationId xmlns:p14="http://schemas.microsoft.com/office/powerpoint/2010/main" val="387055156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26561</TotalTime>
  <Words>3748</Words>
  <Application>Microsoft Macintosh PowerPoint</Application>
  <PresentationFormat>On-screen Show (4:3)</PresentationFormat>
  <Paragraphs>522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Quadrant</vt:lpstr>
      <vt:lpstr>CMPE 135 Object-Oriented Analysis and Design February 11 Class Meeting</vt:lpstr>
      <vt:lpstr>The Current Situation</vt:lpstr>
      <vt:lpstr>Design for Rick’s Music</vt:lpstr>
      <vt:lpstr>Rick Wants More Instruments!</vt:lpstr>
      <vt:lpstr>Our Design Doesn’t Scale Very Well</vt:lpstr>
      <vt:lpstr>Our Design Doesn’t Scale Very Well, cont’d</vt:lpstr>
      <vt:lpstr>Time to Revisit Our Design!</vt:lpstr>
      <vt:lpstr>Time to Revisit Our Design! cont’d</vt:lpstr>
      <vt:lpstr>Encapsulation to the Rescue?</vt:lpstr>
      <vt:lpstr>Encapsulation Using a Hash Map</vt:lpstr>
      <vt:lpstr>Encapsulation Using a Hash Map, cont’d</vt:lpstr>
      <vt:lpstr>Encapsulation Using a Hash Map, cont’d</vt:lpstr>
      <vt:lpstr>Encapsulation Using a Hash Map, cont’d</vt:lpstr>
      <vt:lpstr>Encapsulation Using a Hash Map, cont’d</vt:lpstr>
      <vt:lpstr>Using Boost</vt:lpstr>
      <vt:lpstr>Using Boost</vt:lpstr>
      <vt:lpstr>The boost::any Class</vt:lpstr>
      <vt:lpstr>The Kind Enumeration Class</vt:lpstr>
      <vt:lpstr>The Builder Enumeration Class</vt:lpstr>
      <vt:lpstr>The Builder Enumeration Class, cont’d</vt:lpstr>
      <vt:lpstr>The Attributes Map</vt:lpstr>
      <vt:lpstr>Class Attributes</vt:lpstr>
      <vt:lpstr>Class Attributes, cont’d</vt:lpstr>
      <vt:lpstr>Class Attributes, cont’d</vt:lpstr>
      <vt:lpstr>Class InstrumentSpec</vt:lpstr>
      <vt:lpstr>Class Instrument</vt:lpstr>
      <vt:lpstr>Class Inventory</vt:lpstr>
      <vt:lpstr>Class Inventory, cont’d</vt:lpstr>
      <vt:lpstr>Improved Design</vt:lpstr>
      <vt:lpstr>Improved Design, cont’d</vt:lpstr>
      <vt:lpstr>Encapsulation</vt:lpstr>
      <vt:lpstr>Test the New Version</vt:lpstr>
      <vt:lpstr>Test the New Version, cont’d</vt:lpstr>
      <vt:lpstr>Wildcard Attributes?</vt:lpstr>
      <vt:lpstr>Conclusions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409</cp:revision>
  <dcterms:created xsi:type="dcterms:W3CDTF">2008-01-12T03:52:55Z</dcterms:created>
  <dcterms:modified xsi:type="dcterms:W3CDTF">2021-02-11T09:37:36Z</dcterms:modified>
</cp:coreProperties>
</file>