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8" r:id="rId3"/>
    <p:sldId id="31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CCECFF"/>
    <a:srgbClr val="FFFF66"/>
    <a:srgbClr val="66CCFF"/>
    <a:srgbClr val="993300"/>
    <a:srgbClr val="0080FF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8" autoAdjust="0"/>
    <p:restoredTop sz="94660"/>
  </p:normalViewPr>
  <p:slideViewPr>
    <p:cSldViewPr>
      <p:cViewPr varScale="1">
        <p:scale>
          <a:sx n="106" d="100"/>
          <a:sy n="106" d="100"/>
        </p:scale>
        <p:origin x="200" y="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February 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3000/posts.js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uRdNh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7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Use methods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count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minimum</a:t>
            </a:r>
            <a:r>
              <a:rPr lang="en-US" dirty="0" smtClean="0"/>
              <a:t>,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maximum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2057415"/>
            <a:ext cx="6972244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(main):006:0&gt;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Post.count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(0.2ms)  SELECT COUNT(*)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4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(main):007:0&gt;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Post.minimum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:id</a:t>
            </a:r>
          </a:p>
          <a:p>
            <a:r>
              <a:rPr lang="en-US" b="1" dirty="0">
                <a:latin typeface="Courier New"/>
                <a:cs typeface="Courier New"/>
              </a:rPr>
              <a:t>   (0.2ms)  SELECT MIN("</a:t>
            </a:r>
            <a:r>
              <a:rPr lang="en-US" b="1" dirty="0" err="1">
                <a:latin typeface="Courier New"/>
                <a:cs typeface="Courier New"/>
              </a:rPr>
              <a:t>posts"."id</a:t>
            </a:r>
            <a:r>
              <a:rPr lang="en-US" b="1" dirty="0">
                <a:latin typeface="Courier New"/>
                <a:cs typeface="Courier New"/>
              </a:rPr>
              <a:t>")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1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(main):008:0&gt;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Post.maximum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:id</a:t>
            </a:r>
          </a:p>
          <a:p>
            <a:r>
              <a:rPr lang="en-US" b="1" dirty="0">
                <a:latin typeface="Courier New"/>
                <a:cs typeface="Courier New"/>
              </a:rPr>
              <a:t>   (0.2ms)  SELECT MAX("</a:t>
            </a:r>
            <a:r>
              <a:rPr lang="en-US" b="1" dirty="0" err="1">
                <a:latin typeface="Courier New"/>
                <a:cs typeface="Courier New"/>
              </a:rPr>
              <a:t>posts"."id</a:t>
            </a:r>
            <a:r>
              <a:rPr lang="en-US" b="1" dirty="0">
                <a:latin typeface="Courier New"/>
                <a:cs typeface="Courier New"/>
              </a:rPr>
              <a:t>")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4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414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2"/>
            <a:ext cx="8229600" cy="1036331"/>
          </a:xfrm>
        </p:spPr>
        <p:txBody>
          <a:bodyPr/>
          <a:lstStyle/>
          <a:p>
            <a:r>
              <a:rPr lang="en-US" dirty="0" smtClean="0"/>
              <a:t>Stores the current state of your database.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schema.rb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2466" y="2381459"/>
            <a:ext cx="776687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ActiveRecord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Schema.define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(version: 20160901224633) do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create_table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"posts", force: :cascade do |t|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t.string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"title"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t.text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 "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body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t.datetime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"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created_at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", null: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false</a:t>
            </a: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t.datetime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"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updated_at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", null: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false</a:t>
            </a: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end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scripts that create and modify </a:t>
            </a:r>
            <a:br>
              <a:rPr lang="en-US" dirty="0" smtClean="0"/>
            </a:br>
            <a:r>
              <a:rPr lang="en-US" dirty="0" smtClean="0"/>
              <a:t>your database tables.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Example: Add a column to a table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Stored in directory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/migrate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script is time-stamped (GMT)  so that Rails </a:t>
            </a:r>
            <a:br>
              <a:rPr lang="en-US" dirty="0" smtClean="0"/>
            </a:br>
            <a:r>
              <a:rPr lang="en-US" dirty="0" smtClean="0"/>
              <a:t>can keep track of which migrations have already been run.</a:t>
            </a:r>
          </a:p>
          <a:p>
            <a:pPr lvl="5"/>
            <a:endParaRPr lang="en-US" dirty="0" smtClean="0"/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/rake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db:migrate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to run migrations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Column to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posts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table currently has columns (fields) </a:t>
            </a:r>
            <a:br>
              <a:rPr lang="en-US" dirty="0" smtClean="0"/>
            </a:b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title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body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Let’s add an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author</a:t>
            </a:r>
            <a:r>
              <a:rPr lang="en-US" dirty="0" smtClean="0"/>
              <a:t> column: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Follow the naming convention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add_</a:t>
            </a:r>
            <a:r>
              <a:rPr lang="en-US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ColumnName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_to_</a:t>
            </a:r>
            <a:r>
              <a:rPr lang="en-US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TableName</a:t>
            </a:r>
            <a:endParaRPr lang="en-US" i="1" dirty="0" smtClean="0"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4839" y="33183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67" y="3063244"/>
            <a:ext cx="86498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bin/rails g migration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add_author_to_posts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author:string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bin/rake </a:t>
            </a:r>
            <a:r>
              <a:rPr lang="en-US" sz="2000" b="1" dirty="0" err="1">
                <a:latin typeface="Courier New"/>
                <a:cs typeface="Courier New"/>
              </a:rPr>
              <a:t>db:migrate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803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 smtClean="0"/>
              <a:t>You want to </a:t>
            </a:r>
            <a:r>
              <a:rPr lang="en-US" dirty="0" smtClean="0">
                <a:solidFill>
                  <a:srgbClr val="B23C00"/>
                </a:solidFill>
              </a:rPr>
              <a:t>validate data </a:t>
            </a:r>
            <a:r>
              <a:rPr lang="en-US" dirty="0" smtClean="0"/>
              <a:t>before it </a:t>
            </a:r>
            <a:br>
              <a:rPr lang="en-US" dirty="0" smtClean="0"/>
            </a:br>
            <a:r>
              <a:rPr lang="en-US" dirty="0" smtClean="0"/>
              <a:t>enters the database.</a:t>
            </a:r>
          </a:p>
          <a:p>
            <a:pPr lvl="1"/>
            <a:r>
              <a:rPr lang="en-US" dirty="0" smtClean="0"/>
              <a:t>For example, ensure that the post title is not blank.</a:t>
            </a:r>
          </a:p>
          <a:p>
            <a:pPr lvl="1"/>
            <a:r>
              <a:rPr lang="en-US" dirty="0" smtClean="0"/>
              <a:t>Edit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app/models/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post.rb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13751" y="3328621"/>
            <a:ext cx="5309980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Post &lt; </a:t>
            </a:r>
            <a:r>
              <a:rPr lang="en-US" b="1" dirty="0" err="1">
                <a:latin typeface="Courier New"/>
                <a:cs typeface="Courier New"/>
              </a:rPr>
              <a:t>ActiveRecord</a:t>
            </a:r>
            <a:r>
              <a:rPr lang="en-US" b="1" dirty="0">
                <a:latin typeface="Courier New"/>
                <a:cs typeface="Courier New"/>
              </a:rPr>
              <a:t>::Base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validates :title, :presence =&gt; true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806" y="4689479"/>
            <a:ext cx="798167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(main):003:0&gt; post = </a:t>
            </a:r>
            <a:r>
              <a:rPr lang="en-US" b="1" dirty="0" err="1">
                <a:latin typeface="Courier New"/>
                <a:cs typeface="Courier New"/>
              </a:rPr>
              <a:t>Post.new</a:t>
            </a:r>
            <a:endParaRPr lang="en-US" b="1" dirty="0">
              <a:latin typeface="Courier New"/>
              <a:cs typeface="Courier New"/>
            </a:endParaRPr>
          </a:p>
          <a:p>
            <a:pPr marL="285750" indent="-285750">
              <a:buFont typeface="Symbol" charset="0"/>
              <a:buChar char=""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>
                <a:latin typeface="Courier New"/>
                <a:cs typeface="Courier New"/>
              </a:rPr>
              <a:t>&lt;Post id: nil, title: nil, body: nil, </a:t>
            </a:r>
            <a:r>
              <a:rPr lang="en-US" b="1" dirty="0" err="1">
                <a:latin typeface="Courier New"/>
                <a:cs typeface="Courier New"/>
              </a:rPr>
              <a:t>created_at</a:t>
            </a:r>
            <a:r>
              <a:rPr lang="en-US" b="1" dirty="0">
                <a:latin typeface="Courier New"/>
                <a:cs typeface="Courier New"/>
              </a:rPr>
              <a:t>: nil,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 </a:t>
            </a:r>
            <a:r>
              <a:rPr lang="en-US" b="1" dirty="0" err="1" smtClean="0">
                <a:latin typeface="Courier New"/>
                <a:cs typeface="Courier New"/>
              </a:rPr>
              <a:t>updated_at</a:t>
            </a:r>
            <a:r>
              <a:rPr lang="en-US" b="1" dirty="0">
                <a:latin typeface="Courier New"/>
                <a:cs typeface="Courier New"/>
              </a:rPr>
              <a:t>: nil, author: nil&gt;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(main):004:0&gt;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post.valid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?</a:t>
            </a:r>
          </a:p>
          <a:p>
            <a:r>
              <a:rPr lang="en-US" b="1" dirty="0">
                <a:latin typeface="Courier New"/>
                <a:cs typeface="Courier New"/>
              </a:rPr>
              <a:t>=&gt; false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(main):005:0&gt;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post.errors.full_messages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["Title can't be blank"]</a:t>
            </a:r>
          </a:p>
        </p:txBody>
      </p:sp>
    </p:spTree>
    <p:extLst>
      <p:ext uri="{BB962C8B-B14F-4D97-AF65-F5344CB8AC3E}">
        <p14:creationId xmlns:p14="http://schemas.microsoft.com/office/powerpoint/2010/main" val="10354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add a new comments table.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Each post has many comments.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O</a:t>
            </a:r>
            <a:r>
              <a:rPr lang="en-US" dirty="0" smtClean="0">
                <a:solidFill>
                  <a:srgbClr val="B23C00"/>
                </a:solidFill>
              </a:rPr>
              <a:t>ne-to-many </a:t>
            </a:r>
            <a:r>
              <a:rPr lang="en-US" dirty="0" smtClean="0"/>
              <a:t>relationship between the posts table and the comments table.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comment will have a </a:t>
            </a:r>
            <a:r>
              <a:rPr lang="en-US" dirty="0" smtClean="0">
                <a:solidFill>
                  <a:srgbClr val="B23C00"/>
                </a:solidFill>
              </a:rPr>
              <a:t>reference to the post </a:t>
            </a:r>
            <a:r>
              <a:rPr lang="en-US" dirty="0" smtClean="0"/>
              <a:t>that it belongs to.</a:t>
            </a:r>
          </a:p>
          <a:p>
            <a:pPr lvl="1"/>
            <a:r>
              <a:rPr lang="en-US" dirty="0" smtClean="0"/>
              <a:t>Many comments can reference the same post.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024" y="3440813"/>
            <a:ext cx="8938487" cy="63094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750" b="1" dirty="0">
                <a:latin typeface="Courier New"/>
                <a:cs typeface="Courier New"/>
              </a:rPr>
              <a:t>bin/rails g model Comment </a:t>
            </a:r>
            <a:r>
              <a:rPr lang="en-US" sz="1750" b="1" dirty="0" err="1">
                <a:latin typeface="Courier New"/>
                <a:cs typeface="Courier New"/>
              </a:rPr>
              <a:t>author:string</a:t>
            </a:r>
            <a:r>
              <a:rPr lang="en-US" sz="1750" b="1" dirty="0">
                <a:latin typeface="Courier New"/>
                <a:cs typeface="Courier New"/>
              </a:rPr>
              <a:t> </a:t>
            </a:r>
            <a:r>
              <a:rPr lang="en-US" sz="1750" b="1" dirty="0" err="1">
                <a:latin typeface="Courier New"/>
                <a:cs typeface="Courier New"/>
              </a:rPr>
              <a:t>body:text</a:t>
            </a:r>
            <a:r>
              <a:rPr lang="en-US" sz="1750" b="1" dirty="0">
                <a:latin typeface="Courier New"/>
                <a:cs typeface="Courier New"/>
              </a:rPr>
              <a:t> </a:t>
            </a:r>
            <a:r>
              <a:rPr lang="en-US" sz="175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post:references</a:t>
            </a:r>
            <a:endParaRPr lang="en-US" sz="1750" b="1" dirty="0" smtClean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750" b="1" dirty="0" smtClean="0">
                <a:latin typeface="Courier New"/>
                <a:cs typeface="Courier New"/>
              </a:rPr>
              <a:t>bin/rake </a:t>
            </a:r>
            <a:r>
              <a:rPr lang="en-US" sz="1750" b="1" dirty="0" err="1" smtClean="0">
                <a:latin typeface="Courier New"/>
                <a:cs typeface="Courier New"/>
              </a:rPr>
              <a:t>db:migrate</a:t>
            </a:r>
            <a:endParaRPr lang="en-US" sz="175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7768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Associations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app/models/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post.rb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again to add the association: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also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app/models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comment.rb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:</a:t>
            </a:r>
          </a:p>
          <a:p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4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Restart the rails console.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2331732"/>
            <a:ext cx="536438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Post &lt; </a:t>
            </a:r>
            <a:r>
              <a:rPr lang="en-US" b="1" dirty="0" err="1">
                <a:latin typeface="Courier New"/>
                <a:cs typeface="Courier New"/>
              </a:rPr>
              <a:t>ActiveRecord</a:t>
            </a:r>
            <a:r>
              <a:rPr lang="en-US" b="1" dirty="0">
                <a:latin typeface="Courier New"/>
                <a:cs typeface="Courier New"/>
              </a:rPr>
              <a:t>::Base</a:t>
            </a:r>
          </a:p>
          <a:p>
            <a:r>
              <a:rPr lang="en-US" b="1" dirty="0">
                <a:latin typeface="Courier New"/>
                <a:cs typeface="Courier New"/>
              </a:rPr>
              <a:t>  validates :title, :presence =&gt; true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has_many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:comments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end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3147" y="4425889"/>
            <a:ext cx="4948819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Comment &lt; </a:t>
            </a:r>
            <a:r>
              <a:rPr lang="en-US" b="1" dirty="0" err="1">
                <a:latin typeface="Courier New"/>
                <a:cs typeface="Courier New"/>
              </a:rPr>
              <a:t>ActiveRecord</a:t>
            </a:r>
            <a:r>
              <a:rPr lang="en-US" b="1" dirty="0">
                <a:latin typeface="Courier New"/>
                <a:cs typeface="Courier New"/>
              </a:rPr>
              <a:t>::Base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belongs_to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:post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end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55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Associations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400"/>
            <a:ext cx="8503826" cy="4835525"/>
          </a:xfrm>
        </p:spPr>
        <p:txBody>
          <a:bodyPr/>
          <a:lstStyle/>
          <a:p>
            <a:r>
              <a:rPr lang="en-US" dirty="0" smtClean="0"/>
              <a:t>Create comments and associate them with posts: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901227"/>
            <a:ext cx="8265115" cy="35394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(main):004:0&gt;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Post.first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 "posts".* FROM "posts" 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ORDER </a:t>
            </a:r>
            <a:r>
              <a:rPr lang="en-US" sz="1400" b="1" dirty="0">
                <a:latin typeface="Courier New"/>
                <a:cs typeface="Courier New"/>
              </a:rPr>
              <a:t>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ASC LIMIT 1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=&gt; #&lt;Post id: 1, title: "First post!",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       body: "This is my first post.",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23:48:11",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23:48:11", author: </a:t>
            </a:r>
            <a:r>
              <a:rPr lang="en-US" sz="1400" b="1" dirty="0" smtClean="0">
                <a:latin typeface="Courier New"/>
                <a:cs typeface="Courier New"/>
              </a:rPr>
              <a:t>nil&gt;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(main):006:0&gt; </a:t>
            </a:r>
            <a:r>
              <a:rPr lang="en-US" sz="14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post.comments.create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 author: "Bob", body: "Bob's comment</a:t>
            </a:r>
            <a:r>
              <a:rPr lang="en-US" sz="1400" b="1" dirty="0" smtClean="0">
                <a:solidFill>
                  <a:srgbClr val="A12A03"/>
                </a:solidFill>
                <a:latin typeface="Courier New"/>
                <a:cs typeface="Courier New"/>
              </a:rPr>
              <a:t>"</a:t>
            </a:r>
            <a:endParaRPr lang="en-US" sz="1400" b="1" dirty="0">
              <a:solidFill>
                <a:srgbClr val="A12A03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</a:t>
            </a:r>
            <a:r>
              <a:rPr lang="en-US" sz="1400" b="1" dirty="0" smtClean="0">
                <a:latin typeface="Courier New"/>
                <a:cs typeface="Courier New"/>
              </a:rPr>
              <a:t>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=&gt; #</a:t>
            </a:r>
            <a:r>
              <a:rPr lang="en-US" sz="1400" b="1" dirty="0">
                <a:latin typeface="Courier New"/>
                <a:cs typeface="Courier New"/>
              </a:rPr>
              <a:t>&lt;Comment id: 1, author: "Bob", body: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r>
              <a:rPr lang="is-IS" sz="1400" b="1" dirty="0" smtClean="0">
                <a:latin typeface="Courier New"/>
                <a:cs typeface="Courier New"/>
              </a:rPr>
              <a:t>... &gt;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err="1" smtClean="0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(main):007:0&gt;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post.comments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Comment Load (0.2ms)  SELECT "comments".* FROM "comments"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   WHERE </a:t>
            </a:r>
            <a:r>
              <a:rPr lang="en-US" sz="1400" b="1" dirty="0">
                <a:latin typeface="Courier New"/>
                <a:cs typeface="Courier New"/>
              </a:rPr>
              <a:t>"comments"."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 = ?  [["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", 1]]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=&gt; #</a:t>
            </a: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::Associations::</a:t>
            </a:r>
            <a:r>
              <a:rPr lang="en-US" sz="1400" b="1" dirty="0" err="1">
                <a:latin typeface="Courier New"/>
                <a:cs typeface="Courier New"/>
              </a:rPr>
              <a:t>CollectionProxy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[</a:t>
            </a:r>
            <a:r>
              <a:rPr lang="en-US" sz="1400" b="1" dirty="0">
                <a:latin typeface="Courier New"/>
                <a:cs typeface="Courier New"/>
              </a:rPr>
              <a:t>#&lt;Comment id: 1, author: "Bob",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body</a:t>
            </a:r>
            <a:r>
              <a:rPr lang="en-US" sz="1400" b="1" dirty="0">
                <a:latin typeface="Courier New"/>
                <a:cs typeface="Courier New"/>
              </a:rPr>
              <a:t>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r>
              <a:rPr lang="en-US" sz="1400" b="1" dirty="0" smtClean="0">
                <a:latin typeface="Courier New"/>
                <a:cs typeface="Courier New"/>
              </a:rPr>
              <a:t>... "</a:t>
            </a:r>
            <a:r>
              <a:rPr lang="en-US" sz="1400" b="1" dirty="0">
                <a:latin typeface="Courier New"/>
                <a:cs typeface="Courier New"/>
              </a:rPr>
              <a:t>&gt;]&gt;</a:t>
            </a:r>
          </a:p>
        </p:txBody>
      </p:sp>
    </p:spTree>
    <p:extLst>
      <p:ext uri="{BB962C8B-B14F-4D97-AF65-F5344CB8AC3E}">
        <p14:creationId xmlns:p14="http://schemas.microsoft.com/office/powerpoint/2010/main" val="137019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Associations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417342"/>
            <a:ext cx="8265115" cy="35394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(main):009:0&gt;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comment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Comment.create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author: "Cindy", </a:t>
            </a:r>
            <a:endParaRPr lang="en-US" sz="1400" b="1" dirty="0" smtClean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                                         body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: "Cindy's comment"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</a:t>
            </a:r>
            <a:r>
              <a:rPr lang="en-US" sz="1400" b="1" dirty="0" smtClean="0">
                <a:latin typeface="Courier New"/>
                <a:cs typeface="Courier New"/>
              </a:rPr>
              <a:t>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=&gt; #</a:t>
            </a:r>
            <a:r>
              <a:rPr lang="en-US" sz="1400" b="1" dirty="0">
                <a:latin typeface="Courier New"/>
                <a:cs typeface="Courier New"/>
              </a:rPr>
              <a:t>&lt;Comment id: 2, author: "Cindy", body: "Cindy's comment",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       </a:t>
            </a:r>
            <a:r>
              <a:rPr lang="en-US" sz="1400" b="1" dirty="0" err="1" smtClean="0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nil, 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"2016-02-09 07:58:08", </a:t>
            </a:r>
            <a:r>
              <a:rPr lang="en-US" sz="1400" b="1" dirty="0" smtClean="0">
                <a:latin typeface="Courier New"/>
                <a:cs typeface="Courier New"/>
              </a:rPr>
              <a:t>... 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(main):023:0&gt;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post.comments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&lt;&lt; comment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</a:t>
            </a:r>
            <a:r>
              <a:rPr lang="en-US" sz="1400" b="1" dirty="0" smtClean="0">
                <a:latin typeface="Courier New"/>
                <a:cs typeface="Courier New"/>
              </a:rPr>
              <a:t>...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=&gt; #&lt;</a:t>
            </a:r>
            <a:r>
              <a:rPr lang="en-US" sz="1400" b="1" dirty="0" err="1" smtClean="0">
                <a:latin typeface="Courier New"/>
                <a:cs typeface="Courier New"/>
              </a:rPr>
              <a:t>ActiveRecord</a:t>
            </a:r>
            <a:r>
              <a:rPr lang="en-US" sz="1400" b="1" dirty="0" smtClean="0">
                <a:latin typeface="Courier New"/>
                <a:cs typeface="Courier New"/>
              </a:rPr>
              <a:t>::Associations::</a:t>
            </a:r>
            <a:r>
              <a:rPr lang="en-US" sz="1400" b="1" dirty="0" err="1" smtClean="0">
                <a:latin typeface="Courier New"/>
                <a:cs typeface="Courier New"/>
              </a:rPr>
              <a:t>CollectionProxy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[</a:t>
            </a:r>
            <a:r>
              <a:rPr lang="en-US" sz="1400" b="1" dirty="0">
                <a:latin typeface="Courier New"/>
                <a:cs typeface="Courier New"/>
              </a:rPr>
              <a:t>#&lt;Comment id: 1, author: "Bob", body: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r>
              <a:rPr lang="en-US" sz="1400" b="1" dirty="0" smtClean="0">
                <a:latin typeface="Courier New"/>
                <a:cs typeface="Courier New"/>
              </a:rPr>
              <a:t>..., </a:t>
            </a: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#</a:t>
            </a:r>
            <a:r>
              <a:rPr lang="en-US" sz="1400" b="1" dirty="0">
                <a:latin typeface="Courier New"/>
                <a:cs typeface="Courier New"/>
              </a:rPr>
              <a:t>&lt;Comment id: 2, author: "Cindy", body: "Cindy's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... &gt;</a:t>
            </a:r>
            <a:r>
              <a:rPr lang="en-US" sz="1400" b="1" dirty="0">
                <a:latin typeface="Courier New"/>
                <a:cs typeface="Courier New"/>
              </a:rPr>
              <a:t>]&gt;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(main):024:0&gt;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post.comments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#&lt;</a:t>
            </a:r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::Associations::</a:t>
            </a:r>
            <a:r>
              <a:rPr lang="en-US" sz="1400" b="1" dirty="0" err="1">
                <a:latin typeface="Courier New"/>
                <a:cs typeface="Courier New"/>
              </a:rPr>
              <a:t>CollectionProxy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[#&lt;Comment id: 1, author: "Bob", body: "Bob's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...,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#&lt;Comment id: 2, author: "Cindy", body: "Cindy's comment", 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: 1,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... &gt;]</a:t>
            </a:r>
            <a:r>
              <a:rPr lang="en-US" sz="1400" b="1" dirty="0" smtClean="0">
                <a:latin typeface="Courier New"/>
                <a:cs typeface="Courier New"/>
              </a:rPr>
              <a:t>&gt;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638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6"/>
          </a:xfrm>
        </p:spPr>
        <p:txBody>
          <a:bodyPr/>
          <a:lstStyle/>
          <a:p>
            <a:r>
              <a:rPr lang="en-US" dirty="0" smtClean="0"/>
              <a:t>Controllers receive commands from the user.</a:t>
            </a:r>
          </a:p>
          <a:p>
            <a:r>
              <a:rPr lang="en-US" dirty="0" smtClean="0"/>
              <a:t>Alters the state of the model.</a:t>
            </a:r>
          </a:p>
          <a:p>
            <a:r>
              <a:rPr lang="en-US" dirty="0" smtClean="0"/>
              <a:t>Modifies the 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2971805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1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Teams!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511014"/>
          </a:xfrm>
        </p:spPr>
        <p:txBody>
          <a:bodyPr numCol="2"/>
          <a:lstStyle/>
          <a:p>
            <a:pPr>
              <a:buFont typeface="+mj-lt"/>
              <a:buAutoNum type="arabicPeriod"/>
            </a:pPr>
            <a:r>
              <a:rPr lang="en-US" dirty="0" smtClean="0"/>
              <a:t>Clippers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CMPE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Derailed </a:t>
            </a:r>
            <a:r>
              <a:rPr lang="en-US" dirty="0" smtClean="0"/>
              <a:t>Ruby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Fitness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Foodies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Frontier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GPS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Hyper Ruby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M.E.G.A.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NoName3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Pear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Team 131</a:t>
            </a:r>
          </a:p>
          <a:p>
            <a:pPr>
              <a:buFont typeface="+mj-lt"/>
              <a:buAutoNum type="arabicPeriod"/>
            </a:pPr>
            <a:r>
              <a:rPr lang="en-US" dirty="0"/>
              <a:t>Team NVC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Best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Bugsters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Warriers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applications use </a:t>
            </a:r>
            <a:r>
              <a:rPr lang="en-US" dirty="0" smtClean="0">
                <a:solidFill>
                  <a:srgbClr val="B23C00"/>
                </a:solidFill>
              </a:rPr>
              <a:t>REST</a:t>
            </a:r>
            <a:r>
              <a:rPr lang="en-US" dirty="0" smtClean="0"/>
              <a:t> by default.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Re</a:t>
            </a:r>
            <a:r>
              <a:rPr lang="en-US" dirty="0" smtClean="0"/>
              <a:t>presentational </a:t>
            </a:r>
            <a:r>
              <a:rPr lang="en-US" dirty="0" smtClean="0">
                <a:solidFill>
                  <a:srgbClr val="B23C00"/>
                </a:solidFill>
              </a:rPr>
              <a:t>S</a:t>
            </a:r>
            <a:r>
              <a:rPr lang="en-US" dirty="0" smtClean="0"/>
              <a:t>tate </a:t>
            </a:r>
            <a:r>
              <a:rPr lang="en-US" dirty="0" smtClean="0">
                <a:solidFill>
                  <a:srgbClr val="B23C00"/>
                </a:solidFill>
              </a:rPr>
              <a:t>T</a:t>
            </a:r>
            <a:r>
              <a:rPr lang="en-US" dirty="0" smtClean="0"/>
              <a:t>ransfer</a:t>
            </a:r>
          </a:p>
          <a:p>
            <a:pPr lvl="1"/>
            <a:r>
              <a:rPr lang="en-US" dirty="0" smtClean="0"/>
              <a:t>Software architecture for client-server applications.</a:t>
            </a:r>
          </a:p>
          <a:p>
            <a:pPr lvl="5"/>
            <a:endParaRPr lang="en-US" dirty="0" smtClean="0"/>
          </a:p>
          <a:p>
            <a:r>
              <a:rPr lang="en-US" dirty="0" err="1" smtClean="0">
                <a:solidFill>
                  <a:srgbClr val="B23C00"/>
                </a:solidFill>
              </a:rPr>
              <a:t>RESTful</a:t>
            </a:r>
            <a:r>
              <a:rPr lang="en-US" dirty="0" smtClean="0">
                <a:solidFill>
                  <a:srgbClr val="B23C00"/>
                </a:solidFill>
              </a:rPr>
              <a:t> systems </a:t>
            </a:r>
            <a:r>
              <a:rPr lang="en-US" dirty="0" smtClean="0"/>
              <a:t>communicate over HTTP.</a:t>
            </a:r>
          </a:p>
          <a:p>
            <a:pPr lvl="1"/>
            <a:r>
              <a:rPr lang="en-US" dirty="0" smtClean="0"/>
              <a:t>HTTP verbs GET, POST, PATCH, DELETE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REST deals with resources (models).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5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2103097"/>
          </a:xfrm>
        </p:spPr>
        <p:txBody>
          <a:bodyPr/>
          <a:lstStyle/>
          <a:p>
            <a:r>
              <a:rPr lang="en-US" dirty="0" smtClean="0"/>
              <a:t>Routes connect URLs to the </a:t>
            </a:r>
            <a:br>
              <a:rPr lang="en-US" dirty="0" smtClean="0"/>
            </a:br>
            <a:r>
              <a:rPr lang="en-US" dirty="0" smtClean="0"/>
              <a:t>application’s server code.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most common type is the </a:t>
            </a:r>
            <a:r>
              <a:rPr lang="en-US" dirty="0" smtClean="0">
                <a:solidFill>
                  <a:srgbClr val="B23C00"/>
                </a:solidFill>
              </a:rPr>
              <a:t>resource route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Stored in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config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routes.rb</a:t>
            </a:r>
            <a:r>
              <a:rPr lang="en-US" dirty="0" smtClean="0"/>
              <a:t>.</a:t>
            </a:r>
          </a:p>
          <a:p>
            <a:pPr marL="2286000" lvl="5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6536" y="6263604"/>
            <a:ext cx="1905000" cy="457200"/>
          </a:xfrm>
        </p:spPr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73" y="3490044"/>
            <a:ext cx="6279634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Rails.application.routes.draw</a:t>
            </a:r>
            <a:r>
              <a:rPr lang="en-US" b="1" dirty="0">
                <a:latin typeface="Courier New"/>
                <a:cs typeface="Courier New"/>
              </a:rPr>
              <a:t> do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resources :posts do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resources :comments, only: :create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get 'login' =&gt; '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user_session#new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post 'login' =&gt; '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user_session#create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delete 'logout' =&gt; '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user_sessions#destroy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root '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posts#index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6491" y="3611878"/>
            <a:ext cx="202110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B23C00"/>
                </a:solidFill>
              </a:rPr>
              <a:t>Nested resource:</a:t>
            </a:r>
          </a:p>
          <a:p>
            <a:r>
              <a:rPr lang="en-US" sz="1600" dirty="0" smtClean="0">
                <a:solidFill>
                  <a:srgbClr val="B23C00"/>
                </a:solidFill>
              </a:rPr>
              <a:t>Comments are</a:t>
            </a:r>
          </a:p>
          <a:p>
            <a:r>
              <a:rPr lang="en-US" sz="1600" dirty="0" smtClean="0">
                <a:solidFill>
                  <a:srgbClr val="B23C00"/>
                </a:solidFill>
              </a:rPr>
              <a:t>available only inside</a:t>
            </a:r>
          </a:p>
          <a:p>
            <a:r>
              <a:rPr lang="en-US" sz="1600" dirty="0" smtClean="0">
                <a:solidFill>
                  <a:srgbClr val="B23C00"/>
                </a:solidFill>
              </a:rPr>
              <a:t>of posts.</a:t>
            </a:r>
            <a:endParaRPr lang="en-US" sz="1600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6491" y="4983463"/>
            <a:ext cx="1518865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33CC"/>
                </a:solidFill>
              </a:rPr>
              <a:t>Custom routes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760" y="5989292"/>
            <a:ext cx="1142761" cy="338554"/>
          </a:xfrm>
          <a:prstGeom prst="rect">
            <a:avLst/>
          </a:prstGeom>
          <a:solidFill>
            <a:srgbClr val="FFFFC2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Root route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2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670576"/>
          </a:xfrm>
        </p:spPr>
        <p:txBody>
          <a:bodyPr/>
          <a:lstStyle/>
          <a:p>
            <a:r>
              <a:rPr lang="en-US" dirty="0"/>
              <a:t>Display the application’s routes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39" y="1965976"/>
            <a:ext cx="9052511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~/ruby/code/blog: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bin/rake routes</a:t>
            </a:r>
          </a:p>
          <a:p>
            <a:r>
              <a:rPr lang="en-US" sz="1500" b="1" dirty="0">
                <a:latin typeface="Courier New"/>
                <a:cs typeface="Courier New"/>
              </a:rPr>
              <a:t>Running via Spring </a:t>
            </a:r>
            <a:r>
              <a:rPr lang="en-US" sz="1500" b="1" dirty="0" err="1">
                <a:latin typeface="Courier New"/>
                <a:cs typeface="Courier New"/>
              </a:rPr>
              <a:t>preloader</a:t>
            </a:r>
            <a:r>
              <a:rPr lang="en-US" sz="1500" b="1" dirty="0">
                <a:latin typeface="Courier New"/>
                <a:cs typeface="Courier New"/>
              </a:rPr>
              <a:t> in process 1581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</a:t>
            </a:r>
            <a:r>
              <a:rPr lang="de-DE" sz="1500" b="1" dirty="0" err="1">
                <a:latin typeface="Courier New"/>
                <a:cs typeface="Courier New"/>
              </a:rPr>
              <a:t>Prefix</a:t>
            </a:r>
            <a:r>
              <a:rPr lang="de-DE" sz="1500" b="1" dirty="0">
                <a:latin typeface="Courier New"/>
                <a:cs typeface="Courier New"/>
              </a:rPr>
              <a:t> Verb   URI Pattern                        </a:t>
            </a:r>
            <a:r>
              <a:rPr lang="de-DE" sz="1500" b="1" dirty="0" err="1">
                <a:latin typeface="Courier New"/>
                <a:cs typeface="Courier New"/>
              </a:rPr>
              <a:t>Controller#Action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 err="1">
                <a:latin typeface="Courier New"/>
                <a:cs typeface="Courier New"/>
              </a:rPr>
              <a:t>post_comments</a:t>
            </a:r>
            <a:r>
              <a:rPr lang="de-DE" sz="1500" b="1" dirty="0">
                <a:latin typeface="Courier New"/>
                <a:cs typeface="Courier New"/>
              </a:rPr>
              <a:t>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post_id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comments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</a:t>
            </a:r>
            <a:r>
              <a:rPr lang="de-DE" sz="1500" b="1" dirty="0" err="1">
                <a:latin typeface="Courier New"/>
                <a:cs typeface="Courier New"/>
              </a:rPr>
              <a:t>comments#create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posts#index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posts#create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</a:t>
            </a:r>
            <a:r>
              <a:rPr lang="de-DE" sz="1500" b="1" dirty="0" err="1">
                <a:latin typeface="Courier New"/>
                <a:cs typeface="Courier New"/>
              </a:rPr>
              <a:t>new_post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new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posts#new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</a:t>
            </a:r>
            <a:r>
              <a:rPr lang="de-DE" sz="1500" b="1" dirty="0" err="1">
                <a:latin typeface="Courier New"/>
                <a:cs typeface="Courier New"/>
              </a:rPr>
              <a:t>edit_post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edit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</a:t>
            </a:r>
            <a:r>
              <a:rPr lang="de-DE" sz="1500" b="1" dirty="0" err="1">
                <a:latin typeface="Courier New"/>
                <a:cs typeface="Courier New"/>
              </a:rPr>
              <a:t>posts#edit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</a:t>
            </a:r>
            <a:r>
              <a:rPr lang="de-DE" sz="1500" b="1" dirty="0" err="1">
                <a:latin typeface="Courier New"/>
                <a:cs typeface="Courier New"/>
              </a:rPr>
              <a:t>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posts#show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PATCH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posts#update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PUT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posts#update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DELETE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posts#destroy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user_session#new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POST   /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</a:t>
            </a:r>
            <a:r>
              <a:rPr lang="de-DE" sz="1500" b="1" dirty="0" err="1">
                <a:latin typeface="Courier New"/>
                <a:cs typeface="Courier New"/>
              </a:rPr>
              <a:t>logout</a:t>
            </a:r>
            <a:r>
              <a:rPr lang="de-DE" sz="1500" b="1" dirty="0">
                <a:latin typeface="Courier New"/>
                <a:cs typeface="Courier New"/>
              </a:rPr>
              <a:t> DELETE /</a:t>
            </a:r>
            <a:r>
              <a:rPr lang="de-DE" sz="1500" b="1" dirty="0" err="1">
                <a:latin typeface="Courier New"/>
                <a:cs typeface="Courier New"/>
              </a:rPr>
              <a:t>logout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user_sessions#destroy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</a:t>
            </a:r>
            <a:r>
              <a:rPr lang="de-DE" sz="1500" b="1" dirty="0" err="1">
                <a:latin typeface="Courier New"/>
                <a:cs typeface="Courier New"/>
              </a:rPr>
              <a:t>root</a:t>
            </a:r>
            <a:r>
              <a:rPr lang="de-DE" sz="1500" b="1" dirty="0">
                <a:latin typeface="Courier New"/>
                <a:cs typeface="Courier New"/>
              </a:rPr>
              <a:t> GET    /                                  </a:t>
            </a:r>
            <a:r>
              <a:rPr lang="de-DE" sz="1500" b="1" dirty="0" err="1">
                <a:latin typeface="Courier New"/>
                <a:cs typeface="Courier New"/>
              </a:rPr>
              <a:t>posts#index</a:t>
            </a:r>
            <a:endParaRPr lang="en-US" sz="15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222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convention: </a:t>
            </a:r>
            <a:br>
              <a:rPr lang="en-US" dirty="0" smtClean="0"/>
            </a:br>
            <a:r>
              <a:rPr lang="en-US" dirty="0" smtClean="0"/>
              <a:t>Have a controller for each resource.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scaffolding code includes </a:t>
            </a:r>
            <a:br>
              <a:rPr lang="en-US" dirty="0" smtClean="0"/>
            </a:br>
            <a:r>
              <a:rPr lang="en-US" dirty="0" smtClean="0"/>
              <a:t>some basic actions.</a:t>
            </a:r>
          </a:p>
          <a:p>
            <a:pPr lvl="1"/>
            <a:r>
              <a:rPr lang="en-US" dirty="0" smtClean="0"/>
              <a:t>See </a:t>
            </a:r>
            <a:r>
              <a:rPr lang="en-US" sz="2200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app/controllers/</a:t>
            </a:r>
            <a:r>
              <a:rPr lang="en-US" sz="22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posts_controllers.rb</a:t>
            </a:r>
            <a:endParaRPr lang="en-US" sz="2200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</a:t>
            </a:r>
            <a:r>
              <a:rPr lang="en-US" dirty="0" smtClean="0"/>
              <a:t>Actions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345" y="1310194"/>
            <a:ext cx="8336410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class </a:t>
            </a:r>
            <a:r>
              <a:rPr lang="en-US" sz="1600" b="1" dirty="0" err="1">
                <a:latin typeface="Courier New"/>
                <a:cs typeface="Courier New"/>
              </a:rPr>
              <a:t>PostsController</a:t>
            </a:r>
            <a:r>
              <a:rPr lang="en-US" sz="1600" b="1" dirty="0">
                <a:latin typeface="Courier New"/>
                <a:cs typeface="Courier New"/>
              </a:rPr>
              <a:t> &lt; </a:t>
            </a:r>
            <a:r>
              <a:rPr lang="en-US" sz="1600" b="1" dirty="0" err="1">
                <a:latin typeface="Courier New"/>
                <a:cs typeface="Courier New"/>
              </a:rPr>
              <a:t>ApplicationController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before_action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 :</a:t>
            </a:r>
            <a:r>
              <a:rPr lang="en-US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, only: [:show, :edit, :update, :destroy]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def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index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@posts = </a:t>
            </a:r>
            <a:r>
              <a:rPr lang="en-US" sz="1600" b="1" dirty="0" err="1">
                <a:latin typeface="Courier New"/>
                <a:cs typeface="Courier New"/>
              </a:rPr>
              <a:t>Post.all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end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def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show</a:t>
            </a:r>
          </a:p>
          <a:p>
            <a:r>
              <a:rPr lang="en-US" sz="1600" b="1" dirty="0">
                <a:latin typeface="Courier New"/>
                <a:cs typeface="Courier New"/>
              </a:rPr>
              <a:t>  end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def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new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@post = </a:t>
            </a:r>
            <a:r>
              <a:rPr lang="en-US" sz="1600" b="1" dirty="0" err="1">
                <a:latin typeface="Courier New"/>
                <a:cs typeface="Courier New"/>
              </a:rPr>
              <a:t>Post.new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end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def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edit</a:t>
            </a:r>
          </a:p>
          <a:p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latin typeface="Courier New"/>
                <a:cs typeface="Courier New"/>
              </a:rPr>
              <a:t>end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...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end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379" y="30655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3439" y="1874537"/>
            <a:ext cx="355935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Call the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method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before executing the show, edit,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update, or destroy methods.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6041" y="5440658"/>
            <a:ext cx="4716105" cy="369332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Private actions such as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go here.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Actions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640073"/>
          </a:xfrm>
        </p:spPr>
        <p:txBody>
          <a:bodyPr/>
          <a:lstStyle/>
          <a:p>
            <a:r>
              <a:rPr lang="en-US" dirty="0" smtClean="0"/>
              <a:t>Private methods: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936475"/>
            <a:ext cx="6710591" cy="304698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 private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# Use callbacks to share common setup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#or </a:t>
            </a:r>
            <a:r>
              <a:rPr lang="en-US" sz="1600" b="1" dirty="0">
                <a:latin typeface="Courier New"/>
                <a:cs typeface="Courier New"/>
              </a:rPr>
              <a:t>constraints between actions.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 err="1">
                <a:latin typeface="Courier New"/>
                <a:cs typeface="Courier New"/>
              </a:rPr>
              <a:t>def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set_post</a:t>
            </a:r>
            <a:endParaRPr lang="en-US" sz="16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  @post = </a:t>
            </a:r>
            <a:r>
              <a:rPr lang="en-US" sz="1600" b="1" dirty="0" err="1">
                <a:latin typeface="Courier New"/>
                <a:cs typeface="Courier New"/>
              </a:rPr>
              <a:t>Post.find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params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[:id]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end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# Never trust parameters from the scary internet,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#only </a:t>
            </a:r>
            <a:r>
              <a:rPr lang="en-US" sz="1600" b="1" dirty="0">
                <a:latin typeface="Courier New"/>
                <a:cs typeface="Courier New"/>
              </a:rPr>
              <a:t>allow the white list through.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 err="1">
                <a:latin typeface="Courier New"/>
                <a:cs typeface="Courier New"/>
              </a:rPr>
              <a:t>def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post_params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  </a:t>
            </a:r>
            <a:r>
              <a:rPr lang="en-US" sz="1600" b="1" dirty="0" err="1">
                <a:latin typeface="Courier New"/>
                <a:cs typeface="Courier New"/>
              </a:rPr>
              <a:t>params.require</a:t>
            </a:r>
            <a:r>
              <a:rPr lang="en-US" sz="1600" b="1" dirty="0">
                <a:latin typeface="Courier New"/>
                <a:cs typeface="Courier New"/>
              </a:rPr>
              <a:t>(:post).permit(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:title, :body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9268" y="2788927"/>
            <a:ext cx="2942908" cy="646331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The 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id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parameter passed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via a submitted client form.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4878" y="4709146"/>
            <a:ext cx="2956571" cy="646331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Allow users to edit only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the title and body of a post.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53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 vs. 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controller action either </a:t>
            </a:r>
            <a:r>
              <a:rPr lang="en-US" dirty="0" smtClean="0">
                <a:solidFill>
                  <a:srgbClr val="B23C00"/>
                </a:solidFill>
              </a:rPr>
              <a:t>renders</a:t>
            </a:r>
            <a:r>
              <a:rPr lang="en-US" dirty="0" smtClean="0"/>
              <a:t> a view 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>
                <a:solidFill>
                  <a:srgbClr val="B23C00"/>
                </a:solidFill>
              </a:rPr>
              <a:t>redirects</a:t>
            </a:r>
            <a:r>
              <a:rPr lang="en-US" dirty="0" smtClean="0"/>
              <a:t> to another action.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Default: An action renders a file </a:t>
            </a:r>
            <a:br>
              <a:rPr lang="en-US" dirty="0" smtClean="0"/>
            </a:br>
            <a:r>
              <a:rPr lang="en-US" dirty="0" smtClean="0"/>
              <a:t>that matches the action name.</a:t>
            </a:r>
          </a:p>
          <a:p>
            <a:pPr lvl="1"/>
            <a:r>
              <a:rPr lang="en-US" dirty="0" smtClean="0"/>
              <a:t>Example: The post controller’s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show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looks for the file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app/views/posts/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show.html.erb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erb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are embedded Ruby files, such as HTML with embedded Ruby code.</a:t>
            </a:r>
          </a:p>
          <a:p>
            <a:pPr lvl="5"/>
            <a:endParaRPr lang="en-US" dirty="0" smtClean="0">
              <a:cs typeface="Courier New"/>
            </a:endParaRPr>
          </a:p>
          <a:p>
            <a:r>
              <a:rPr lang="en-US" dirty="0" smtClean="0"/>
              <a:t>Render </a:t>
            </a:r>
            <a:r>
              <a:rPr lang="en-US" dirty="0"/>
              <a:t>a response for a different action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6098" y="5772060"/>
            <a:ext cx="347941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render action: "edit"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8323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Ruby File (</a:t>
            </a:r>
            <a:r>
              <a:rPr lang="en-US" b="1" dirty="0" smtClean="0">
                <a:latin typeface="Courier New"/>
                <a:cs typeface="Courier New"/>
              </a:rPr>
              <a:t>.</a:t>
            </a:r>
            <a:r>
              <a:rPr lang="en-US" b="1" dirty="0" err="1" smtClean="0">
                <a:latin typeface="Courier New"/>
                <a:cs typeface="Courier New"/>
              </a:rPr>
              <a:t>erb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417342"/>
            <a:ext cx="6573847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 id="notice"&gt;&lt;%= notice %&gt;&lt;/p&gt;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latin typeface="Courier New"/>
                <a:cs typeface="Courier New"/>
              </a:rPr>
              <a:t>  &lt;strong&gt;Title:&lt;/strong&gt;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post.title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latin typeface="Courier New"/>
                <a:cs typeface="Courier New"/>
              </a:rPr>
              <a:t>  &lt;strong&gt;Body:&lt;/strong&gt;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'Edit',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edit_post_path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(@post) </a:t>
            </a:r>
            <a:r>
              <a:rPr lang="en-US" b="1" dirty="0">
                <a:latin typeface="Courier New"/>
                <a:cs typeface="Courier New"/>
              </a:rPr>
              <a:t>%&gt; |</a:t>
            </a:r>
          </a:p>
          <a:p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'Back',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posts_path</a:t>
            </a:r>
            <a:r>
              <a:rPr lang="en-US" b="1" dirty="0">
                <a:latin typeface="Courier New"/>
                <a:cs typeface="Courier New"/>
              </a:rPr>
              <a:t> %&gt;</a:t>
            </a:r>
          </a:p>
        </p:txBody>
      </p:sp>
    </p:spTree>
    <p:extLst>
      <p:ext uri="{BB962C8B-B14F-4D97-AF65-F5344CB8AC3E}">
        <p14:creationId xmlns:p14="http://schemas.microsoft.com/office/powerpoint/2010/main" val="3657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Redirect the user’s browser to another page: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15" y="1965976"/>
            <a:ext cx="2593945" cy="369332"/>
          </a:xfrm>
          <a:prstGeom prst="rect">
            <a:avLst/>
          </a:prstGeom>
          <a:solidFill>
            <a:srgbClr val="F2F2F2"/>
          </a:solidFill>
          <a:ln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redirect_to</a:t>
            </a:r>
            <a:r>
              <a:rPr lang="en-US" b="1" dirty="0" smtClean="0">
                <a:latin typeface="Courier New"/>
                <a:cs typeface="Courier New"/>
              </a:rPr>
              <a:t> @post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580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Scaffold-generated controllers can respond in different formats.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JSON (JavaScript Object Notation)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PDF</a:t>
            </a:r>
          </a:p>
          <a:p>
            <a:pPr lvl="5"/>
            <a:endParaRPr lang="en-US" dirty="0"/>
          </a:p>
          <a:p>
            <a:r>
              <a:rPr lang="en-US" dirty="0" smtClean="0"/>
              <a:t>JSON Example: </a:t>
            </a:r>
            <a:r>
              <a:rPr lang="en-US" dirty="0" smtClean="0">
                <a:hlinkClick r:id="rId2"/>
              </a:rPr>
              <a:t>http://localhost:3000/posts.json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7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on Rails Quick Start Guide</a:t>
            </a:r>
          </a:p>
          <a:p>
            <a:pPr lvl="1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goo.gl/uRdNhF</a:t>
            </a:r>
            <a:r>
              <a:rPr lang="en-US" u="sng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 smtClean="0"/>
              <a:t>Error messages or notices.</a:t>
            </a:r>
          </a:p>
          <a:p>
            <a:pPr lvl="1"/>
            <a:r>
              <a:rPr lang="en-US" dirty="0" smtClean="0"/>
              <a:t>Example from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create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730" y="2419595"/>
            <a:ext cx="8357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 notice: 'Post was successfully created.'</a:t>
            </a:r>
          </a:p>
        </p:txBody>
      </p:sp>
      <p:pic>
        <p:nvPicPr>
          <p:cNvPr id="6" name="Picture 5" descr="Screen Shot 2016-02-09 at 2.47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54" y="3154683"/>
            <a:ext cx="2692400" cy="1727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301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Comments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487698"/>
          </a:xfrm>
        </p:spPr>
        <p:txBody>
          <a:bodyPr/>
          <a:lstStyle/>
          <a:p>
            <a:r>
              <a:rPr lang="en-US" dirty="0" smtClean="0"/>
              <a:t>Generate a new controller for comments: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874537"/>
            <a:ext cx="8495986" cy="4247317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~/ruby/code/blog: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bin/rails generate controller comments</a:t>
            </a:r>
          </a:p>
          <a:p>
            <a:r>
              <a:rPr lang="en-US" b="1" dirty="0">
                <a:latin typeface="Courier New"/>
                <a:cs typeface="Courier New"/>
              </a:rPr>
              <a:t>Running via Spring </a:t>
            </a:r>
            <a:r>
              <a:rPr lang="en-US" b="1" dirty="0" err="1">
                <a:latin typeface="Courier New"/>
                <a:cs typeface="Courier New"/>
              </a:rPr>
              <a:t>preloader</a:t>
            </a:r>
            <a:r>
              <a:rPr lang="en-US" b="1" dirty="0">
                <a:latin typeface="Courier New"/>
                <a:cs typeface="Courier New"/>
              </a:rPr>
              <a:t> in process 1782</a:t>
            </a:r>
          </a:p>
          <a:p>
            <a:r>
              <a:rPr lang="en-US" b="1" dirty="0">
                <a:latin typeface="Courier New"/>
                <a:cs typeface="Courier New"/>
              </a:rPr>
              <a:t>      create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app/controllers/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comments_controller.rb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ro-RO" b="1" dirty="0">
                <a:latin typeface="Courier New"/>
                <a:cs typeface="Courier New"/>
              </a:rPr>
              <a:t>      invoke  erb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</a:t>
            </a:r>
            <a:r>
              <a:rPr lang="ro-RO" b="1" dirty="0">
                <a:solidFill>
                  <a:srgbClr val="008000"/>
                </a:solidFill>
                <a:latin typeface="Courier New"/>
                <a:cs typeface="Courier New"/>
              </a:rPr>
              <a:t>app/views/comments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test/controllers/comments_controller_test.rb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helper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app/helpers/comments_helper.rb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assets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coffee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app/assets/javascripts/comments.coffee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scss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app/assets/stylesheets/comments.scss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292" y="2788927"/>
            <a:ext cx="182675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empty controller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0634" y="3059668"/>
            <a:ext cx="17625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empty directory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Comments </a:t>
            </a:r>
            <a:r>
              <a:rPr lang="en-US" dirty="0" smtClean="0"/>
              <a:t>Controller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109" y="1399680"/>
            <a:ext cx="8634508" cy="5355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CommentsController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&lt; </a:t>
            </a:r>
            <a:r>
              <a:rPr lang="en-US" b="1" dirty="0" err="1">
                <a:latin typeface="Courier New"/>
                <a:cs typeface="Courier New"/>
              </a:rPr>
              <a:t>ApplicationController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create</a:t>
            </a:r>
          </a:p>
          <a:p>
            <a:r>
              <a:rPr lang="en-US" b="1" dirty="0">
                <a:latin typeface="Courier New"/>
                <a:cs typeface="Courier New"/>
              </a:rPr>
              <a:t>    @post = </a:t>
            </a:r>
            <a:r>
              <a:rPr lang="en-US" b="1" dirty="0" err="1">
                <a:latin typeface="Courier New"/>
                <a:cs typeface="Courier New"/>
              </a:rPr>
              <a:t>Post.find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params</a:t>
            </a:r>
            <a:r>
              <a:rPr lang="en-US" b="1" dirty="0">
                <a:latin typeface="Courier New"/>
                <a:cs typeface="Courier New"/>
              </a:rPr>
              <a:t>[:</a:t>
            </a:r>
            <a:r>
              <a:rPr lang="en-US" b="1" dirty="0" err="1">
                <a:latin typeface="Courier New"/>
                <a:cs typeface="Courier New"/>
              </a:rPr>
              <a:t>post_id</a:t>
            </a:r>
            <a:r>
              <a:rPr lang="en-US" b="1" dirty="0">
                <a:latin typeface="Courier New"/>
                <a:cs typeface="Courier New"/>
              </a:rPr>
              <a:t>])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if @</a:t>
            </a:r>
            <a:r>
              <a:rPr lang="en-US" b="1" dirty="0" err="1">
                <a:latin typeface="Courier New"/>
                <a:cs typeface="Courier New"/>
              </a:rPr>
              <a:t>post.comments.create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comment_params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notice: 'Comment was successfully created.'</a:t>
            </a:r>
          </a:p>
          <a:p>
            <a:r>
              <a:rPr lang="en-US" b="1" dirty="0">
                <a:latin typeface="Courier New"/>
                <a:cs typeface="Courier New"/>
              </a:rPr>
              <a:t>    else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alert: 'Error creating comment'</a:t>
            </a:r>
          </a:p>
          <a:p>
            <a:r>
              <a:rPr lang="en-US" b="1" dirty="0">
                <a:latin typeface="Courier New"/>
                <a:cs typeface="Courier New"/>
              </a:rPr>
              <a:t>    end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private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comment_params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params.require</a:t>
            </a:r>
            <a:r>
              <a:rPr lang="en-US" b="1" dirty="0">
                <a:latin typeface="Courier New"/>
                <a:cs typeface="Courier New"/>
              </a:rPr>
              <a:t>(:comment).permit(:author, :body)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650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Stack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84" y="1417342"/>
            <a:ext cx="8229600" cy="4835525"/>
          </a:xfrm>
        </p:spPr>
        <p:txBody>
          <a:bodyPr/>
          <a:lstStyle/>
          <a:p>
            <a:r>
              <a:rPr lang="en-US" dirty="0" smtClean="0"/>
              <a:t>Includes everything you need </a:t>
            </a:r>
            <a:br>
              <a:rPr lang="en-US" dirty="0" smtClean="0"/>
            </a:br>
            <a:r>
              <a:rPr lang="en-US" dirty="0" smtClean="0"/>
              <a:t>to build a web application that: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accepts user input</a:t>
            </a:r>
          </a:p>
          <a:p>
            <a:pPr lvl="1"/>
            <a:r>
              <a:rPr lang="en-US" dirty="0" smtClean="0"/>
              <a:t>queries databases</a:t>
            </a:r>
          </a:p>
          <a:p>
            <a:pPr lvl="1"/>
            <a:r>
              <a:rPr lang="en-US" dirty="0" smtClean="0"/>
              <a:t>responds with dynamically generated web pages</a:t>
            </a:r>
          </a:p>
          <a:p>
            <a:pPr lvl="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FB9-E1C1-0042-9413-E65235ABAD2F}" type="slidenum">
              <a:rPr lang="en-US"/>
              <a:pPr/>
              <a:t>5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MVC Objects</a:t>
            </a:r>
            <a:endParaRPr lang="en-US" i="1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Model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Maintain the data and knowledge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application.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View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Display the model to the user.</a:t>
            </a:r>
          </a:p>
          <a:p>
            <a:pPr lvl="1"/>
            <a:r>
              <a:rPr lang="en-US" dirty="0"/>
              <a:t>The presentation layer.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Controller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Manage the application flow.</a:t>
            </a:r>
          </a:p>
          <a:p>
            <a:pPr lvl="1"/>
            <a:r>
              <a:rPr lang="en-US" dirty="0"/>
              <a:t>Handle user interactions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93526"/>
          </a:xfrm>
        </p:spPr>
        <p:txBody>
          <a:bodyPr/>
          <a:lstStyle/>
          <a:p>
            <a:r>
              <a:rPr lang="en-US" dirty="0" smtClean="0"/>
              <a:t>Make changes to the record variable, </a:t>
            </a:r>
            <a:br>
              <a:rPr lang="en-US" dirty="0" smtClean="0"/>
            </a:br>
            <a:r>
              <a:rPr lang="en-US" dirty="0" smtClean="0"/>
              <a:t>and then call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/>
              <a:t> method.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940" y="2880748"/>
            <a:ext cx="8157376" cy="310854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(main):020:0&gt;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4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4]]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4, title: "Third post!", body: "This is my third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08:47:56",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08:47:56"&gt;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(main):021:0&gt;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 "My 3rd post."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"My 3rd post."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(main):022:0&gt;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post.save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(18.5ms)  UPDATE "posts" SET "body" = ?,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 = ?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 [["body", "My 3rd post."],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09:22:53.133946"], ["id", 4]]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(6.2ms)  commit transaction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true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79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</a:t>
            </a:r>
            <a:r>
              <a:rPr lang="en-US" dirty="0" smtClean="0"/>
              <a:t>Database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update</a:t>
            </a:r>
            <a:r>
              <a:rPr lang="en-US" dirty="0" smtClean="0"/>
              <a:t> method does the save.</a:t>
            </a:r>
          </a:p>
          <a:p>
            <a:pPr lvl="1"/>
            <a:r>
              <a:rPr lang="en-US" dirty="0" smtClean="0"/>
              <a:t>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400" y="2438400"/>
            <a:ext cx="8265115" cy="2893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(main):023:0&gt;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5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5]]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5, title: "Fourth post", body: "This is my fourth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08:52:05"&gt;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(main):024:0&gt;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post.update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body: "My 4th post"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(19.2ms)  UPDATE "posts" SET "body" = ?,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 = ?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[</a:t>
            </a:r>
            <a:r>
              <a:rPr lang="en-US" sz="1400" b="1" dirty="0">
                <a:latin typeface="Courier New"/>
                <a:cs typeface="Courier New"/>
              </a:rPr>
              <a:t>["body", "My 4th post"],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09:30:23.755547"], ["id", 5]]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(2.8ms)  commit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latin typeface="Courier New"/>
                <a:cs typeface="Courier New"/>
              </a:rPr>
              <a:t>true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746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destroy</a:t>
            </a:r>
            <a:r>
              <a:rPr lang="en-US" dirty="0" smtClean="0"/>
              <a:t> deletes records.</a:t>
            </a:r>
          </a:p>
          <a:p>
            <a:pPr lvl="1"/>
            <a:r>
              <a:rPr lang="en-US" dirty="0" smtClean="0"/>
              <a:t>Returns the records that were deleted.</a:t>
            </a:r>
          </a:p>
          <a:p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3418" y="2364680"/>
            <a:ext cx="7941898" cy="2893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(main):025:0&gt;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2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2]]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</a:t>
            </a:r>
            <a:r>
              <a:rPr lang="en-US" sz="1400" b="1" dirty="0" smtClean="0">
                <a:latin typeface="Courier New"/>
                <a:cs typeface="Courier New"/>
              </a:rPr>
              <a:t>37”&gt;</a:t>
            </a:r>
          </a:p>
          <a:p>
            <a:r>
              <a:rPr lang="en-US" sz="1400" b="1" dirty="0" err="1" smtClean="0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(main):026:0&gt;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post.destroy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de-DE" sz="1400" b="1" dirty="0">
                <a:latin typeface="Courier New"/>
                <a:cs typeface="Courier New"/>
              </a:rPr>
              <a:t>  SQL (1.7ms)  DELETE FROM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 WHERE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"."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 = ?  [["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", 2]]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(5.6ms)  </a:t>
            </a:r>
            <a:r>
              <a:rPr lang="de-DE" sz="1400" b="1" dirty="0" err="1">
                <a:latin typeface="Courier New"/>
                <a:cs typeface="Courier New"/>
              </a:rPr>
              <a:t>commit</a:t>
            </a:r>
            <a:r>
              <a:rPr lang="de-DE" sz="1400" b="1" dirty="0">
                <a:latin typeface="Courier New"/>
                <a:cs typeface="Courier New"/>
              </a:rPr>
              <a:t> </a:t>
            </a:r>
            <a:r>
              <a:rPr lang="de-DE" sz="1400" b="1" dirty="0" err="1">
                <a:latin typeface="Courier New"/>
                <a:cs typeface="Courier New"/>
              </a:rPr>
              <a:t>transaction</a:t>
            </a:r>
            <a:endParaRPr lang="de-DE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</a:t>
            </a:r>
          </a:p>
        </p:txBody>
      </p:sp>
    </p:spTree>
    <p:extLst>
      <p:ext uri="{BB962C8B-B14F-4D97-AF65-F5344CB8AC3E}">
        <p14:creationId xmlns:p14="http://schemas.microsoft.com/office/powerpoint/2010/main" val="7646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destroy_all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deletes from a relation.</a:t>
            </a:r>
          </a:p>
          <a:p>
            <a:pPr lvl="1"/>
            <a:r>
              <a:rPr lang="en-US" dirty="0" smtClean="0"/>
              <a:t>Returns the records that were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5339" y="2331732"/>
            <a:ext cx="8372855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(main):027:0&gt;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Post.where</a:t>
            </a:r>
            <a:r>
              <a:rPr lang="en-US" sz="1400" b="1" dirty="0">
                <a:latin typeface="Courier New"/>
                <a:cs typeface="Courier New"/>
              </a:rPr>
              <a:t>(title: "Fourth post").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destroy_all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(1.6ms)  SELECT "posts".* FROM "posts" WHERE "</a:t>
            </a:r>
            <a:r>
              <a:rPr lang="en-US" sz="1400" b="1" dirty="0" err="1">
                <a:latin typeface="Courier New"/>
                <a:cs typeface="Courier New"/>
              </a:rPr>
              <a:t>posts"."title</a:t>
            </a:r>
            <a:r>
              <a:rPr lang="en-US" sz="1400" b="1" dirty="0">
                <a:latin typeface="Courier New"/>
                <a:cs typeface="Courier New"/>
              </a:rPr>
              <a:t>" = ?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  [</a:t>
            </a:r>
            <a:r>
              <a:rPr lang="en-US" sz="1400" b="1" dirty="0">
                <a:latin typeface="Courier New"/>
                <a:cs typeface="Courier New"/>
              </a:rPr>
              <a:t>["title", "Fourth post"]]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de-DE" sz="1400" b="1" dirty="0">
                <a:latin typeface="Courier New"/>
                <a:cs typeface="Courier New"/>
              </a:rPr>
              <a:t>  SQL (0.3ms)  DELETE FROM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 WHERE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"."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 = ?  [["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", 5]]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(5.6ms)  </a:t>
            </a:r>
            <a:r>
              <a:rPr lang="de-DE" sz="1400" b="1" dirty="0" err="1">
                <a:latin typeface="Courier New"/>
                <a:cs typeface="Courier New"/>
              </a:rPr>
              <a:t>commit</a:t>
            </a:r>
            <a:r>
              <a:rPr lang="de-DE" sz="1400" b="1" dirty="0">
                <a:latin typeface="Courier New"/>
                <a:cs typeface="Courier New"/>
              </a:rPr>
              <a:t> </a:t>
            </a:r>
            <a:r>
              <a:rPr lang="de-DE" sz="1400" b="1" dirty="0" err="1">
                <a:latin typeface="Courier New"/>
                <a:cs typeface="Courier New"/>
              </a:rPr>
              <a:t>transaction</a:t>
            </a:r>
            <a:endParaRPr lang="de-DE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[#&lt;Post id: 5, title: "Fourth post", body: "My 4th post",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09:30:23"&gt;]</a:t>
            </a:r>
          </a:p>
        </p:txBody>
      </p:sp>
    </p:spTree>
    <p:extLst>
      <p:ext uri="{BB962C8B-B14F-4D97-AF65-F5344CB8AC3E}">
        <p14:creationId xmlns:p14="http://schemas.microsoft.com/office/powerpoint/2010/main" val="6419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25048</TotalTime>
  <Words>1763</Words>
  <Application>Microsoft Macintosh PowerPoint</Application>
  <PresentationFormat>On-screen Show (4:3)</PresentationFormat>
  <Paragraphs>414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Courier New</vt:lpstr>
      <vt:lpstr>ＭＳ Ｐゴシック</vt:lpstr>
      <vt:lpstr>Symbol</vt:lpstr>
      <vt:lpstr>Times New Roman</vt:lpstr>
      <vt:lpstr>Wingdings</vt:lpstr>
      <vt:lpstr>Quadrant</vt:lpstr>
      <vt:lpstr>CMPE/SE 131 Software Engineering February 7 Class Meeting</vt:lpstr>
      <vt:lpstr>We Have Teams!</vt:lpstr>
      <vt:lpstr>New Document</vt:lpstr>
      <vt:lpstr>Full Stack Framework</vt:lpstr>
      <vt:lpstr>Three Types of MVC Objects</vt:lpstr>
      <vt:lpstr>Update the Database</vt:lpstr>
      <vt:lpstr>Update the Database, cont’d</vt:lpstr>
      <vt:lpstr>Delete Records</vt:lpstr>
      <vt:lpstr>Delete Records</vt:lpstr>
      <vt:lpstr>Query Calculations</vt:lpstr>
      <vt:lpstr>Database Schema</vt:lpstr>
      <vt:lpstr>Database Migrations</vt:lpstr>
      <vt:lpstr>Add a Column to a Table</vt:lpstr>
      <vt:lpstr>Data Validation</vt:lpstr>
      <vt:lpstr>Table Associations</vt:lpstr>
      <vt:lpstr>Table Associations, cont’d</vt:lpstr>
      <vt:lpstr>Table Associations, cont’d</vt:lpstr>
      <vt:lpstr>Table Associations, cont’d</vt:lpstr>
      <vt:lpstr>Controllers</vt:lpstr>
      <vt:lpstr>REST</vt:lpstr>
      <vt:lpstr>Routing</vt:lpstr>
      <vt:lpstr>Routing, cont’d</vt:lpstr>
      <vt:lpstr>Controller Actions</vt:lpstr>
      <vt:lpstr>Controller Actions, cont’d</vt:lpstr>
      <vt:lpstr>Controller Actions, cont’d</vt:lpstr>
      <vt:lpstr>Redirect vs. Render</vt:lpstr>
      <vt:lpstr>Embedded Ruby File (.erb)</vt:lpstr>
      <vt:lpstr>Redirect</vt:lpstr>
      <vt:lpstr>Response Formats</vt:lpstr>
      <vt:lpstr>Flash Messages</vt:lpstr>
      <vt:lpstr>The Comments Controller</vt:lpstr>
      <vt:lpstr>The Comments Controller, cont’d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185</cp:revision>
  <dcterms:created xsi:type="dcterms:W3CDTF">2008-01-12T03:52:55Z</dcterms:created>
  <dcterms:modified xsi:type="dcterms:W3CDTF">2017-02-08T20:01:05Z</dcterms:modified>
  <cp:category/>
</cp:coreProperties>
</file>