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36"/>
  </p:notesMasterIdLst>
  <p:handoutMasterIdLst>
    <p:handoutMasterId r:id="rId37"/>
  </p:handoutMasterIdLst>
  <p:sldIdLst>
    <p:sldId id="256" r:id="rId2"/>
    <p:sldId id="325" r:id="rId3"/>
    <p:sldId id="326" r:id="rId4"/>
    <p:sldId id="327" r:id="rId5"/>
    <p:sldId id="328" r:id="rId6"/>
    <p:sldId id="329" r:id="rId7"/>
    <p:sldId id="323" r:id="rId8"/>
    <p:sldId id="285" r:id="rId9"/>
    <p:sldId id="286" r:id="rId10"/>
    <p:sldId id="287" r:id="rId11"/>
    <p:sldId id="288" r:id="rId12"/>
    <p:sldId id="320" r:id="rId13"/>
    <p:sldId id="289" r:id="rId14"/>
    <p:sldId id="290" r:id="rId15"/>
    <p:sldId id="291" r:id="rId16"/>
    <p:sldId id="292" r:id="rId17"/>
    <p:sldId id="273" r:id="rId18"/>
    <p:sldId id="274" r:id="rId19"/>
    <p:sldId id="275" r:id="rId20"/>
    <p:sldId id="324" r:id="rId21"/>
    <p:sldId id="318" r:id="rId22"/>
    <p:sldId id="319" r:id="rId23"/>
    <p:sldId id="294" r:id="rId24"/>
    <p:sldId id="295" r:id="rId25"/>
    <p:sldId id="299" r:id="rId26"/>
    <p:sldId id="277" r:id="rId27"/>
    <p:sldId id="278" r:id="rId28"/>
    <p:sldId id="351" r:id="rId29"/>
    <p:sldId id="280" r:id="rId30"/>
    <p:sldId id="352" r:id="rId31"/>
    <p:sldId id="315" r:id="rId32"/>
    <p:sldId id="293" r:id="rId33"/>
    <p:sldId id="316" r:id="rId34"/>
    <p:sldId id="349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2"/>
    <a:srgbClr val="0033CC"/>
    <a:srgbClr val="FFFD78"/>
    <a:srgbClr val="008000"/>
    <a:srgbClr val="DEF0F2"/>
    <a:srgbClr val="B23C00"/>
    <a:srgbClr val="6699FF"/>
    <a:srgbClr val="8F0000"/>
    <a:srgbClr val="464646"/>
    <a:srgbClr val="F2E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590" autoAdjust="0"/>
    <p:restoredTop sz="97808" autoAdjust="0"/>
  </p:normalViewPr>
  <p:slideViewPr>
    <p:cSldViewPr>
      <p:cViewPr varScale="1">
        <p:scale>
          <a:sx n="118" d="100"/>
          <a:sy n="118" d="100"/>
        </p:scale>
        <p:origin x="105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91439" cy="91439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1BEC4D-AF1D-B244-858F-FC7BB69AC3F2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17C8AE-DEBD-E641-93E8-ED065F7FB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049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5E68D8E-92B9-6647-9C13-3186C5B514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527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68D8E-92B9-6647-9C13-3186C5B5146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93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68D8E-92B9-6647-9C13-3186C5B5146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261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charset="0"/>
              <a:buNone/>
              <a:defRPr sz="240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1000" b="1"/>
            </a:lvl1pPr>
          </a:lstStyle>
          <a:p>
            <a:fld id="{91E6F249-8D10-7240-A07E-F66CEC252905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0728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30729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0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1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2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3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34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D62B2D-F854-104A-9535-9A504E5923E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4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3FEEA-E4EA-8B48-84AC-27AA886F7D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08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F6CE3A-7281-7642-9900-6E16427813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62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4CDA5C-119F-CC4B-9649-ABA59C0C10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35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50CE1F-3703-B242-8AD0-B0AC82B28EE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02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431D7-A35E-FE4C-978D-A4C1DB31A3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84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74743-FE56-7945-B44C-593C2BC728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686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85C50-577F-4141-9922-FD2248DB00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552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DA5FC-E46B-9C44-BC74-948B74CFAE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675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11163"/>
            <a:ext cx="2057400" cy="5719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1163"/>
            <a:ext cx="6019800" cy="5719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1E3472-7C7E-B14E-BFC5-D45A5C34A3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0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1163"/>
            <a:ext cx="8229600" cy="6556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95400"/>
            <a:ext cx="8229600" cy="48355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103438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61382A0-9D72-BB43-B46C-CFCA4A0D8E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8310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1163"/>
            <a:ext cx="8229600" cy="6556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95400"/>
            <a:ext cx="4038600" cy="4835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5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103438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0008CC9-D4CA-4C49-82E1-6F36B95D5A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498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11163"/>
            <a:ext cx="8229600" cy="65563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8355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46682" y="6248400"/>
            <a:ext cx="640118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F516B7F-12E3-114E-9B55-66756E9F7A1D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29703" name="Group 7"/>
          <p:cNvGrpSpPr>
            <a:grpSpLocks/>
          </p:cNvGrpSpPr>
          <p:nvPr/>
        </p:nvGrpSpPr>
        <p:grpSpPr bwMode="auto">
          <a:xfrm>
            <a:off x="228600" y="0"/>
            <a:ext cx="8686800" cy="1143000"/>
            <a:chOff x="176" y="96"/>
            <a:chExt cx="5472" cy="1008"/>
          </a:xfrm>
        </p:grpSpPr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</p:grpSp>
      <p:pic>
        <p:nvPicPr>
          <p:cNvPr id="29709" name="Picture 13" descr="SJSU-logo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6172200"/>
            <a:ext cx="639762" cy="60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1097318" y="6263609"/>
            <a:ext cx="15744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Computer</a:t>
            </a:r>
            <a:r>
              <a:rPr lang="en-US" sz="1000" baseline="0" dirty="0"/>
              <a:t> Science Dept.</a:t>
            </a:r>
          </a:p>
          <a:p>
            <a:r>
              <a:rPr lang="en-US" sz="1000" baseline="0" dirty="0"/>
              <a:t>Fall 2026: October 15</a:t>
            </a:r>
            <a:endParaRPr lang="en-US" sz="1000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3540637" y="6263609"/>
            <a:ext cx="2340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CS 153: Concepts of Compiler </a:t>
            </a:r>
            <a:r>
              <a:rPr lang="en-US" sz="1000" baseline="0" dirty="0"/>
              <a:t>Design</a:t>
            </a:r>
            <a:br>
              <a:rPr lang="en-US" sz="1000" baseline="0" dirty="0"/>
            </a:br>
            <a:r>
              <a:rPr lang="en-US" sz="1000" baseline="0" dirty="0"/>
              <a:t>© R. Mak</a:t>
            </a:r>
            <a:endParaRPr 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aseline="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charset="0"/>
        <a:buChar char="n"/>
        <a:defRPr sz="2400">
          <a:solidFill>
            <a:schemeClr val="tx1"/>
          </a:solidFill>
          <a:latin typeface="+mn-lt"/>
          <a:ea typeface="+mn-ea"/>
        </a:defRPr>
      </a:lvl2pPr>
      <a:lvl3pPr marL="1377950" indent="-4683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charset="0"/>
        <a:buChar char="o"/>
        <a:defRPr sz="2000">
          <a:solidFill>
            <a:schemeClr val="tx1"/>
          </a:solidFill>
          <a:latin typeface="+mn-lt"/>
          <a:ea typeface="+mn-ea"/>
        </a:defRPr>
      </a:lvl3pPr>
      <a:lvl4pPr marL="1827213" indent="-4381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charset="0"/>
        <a:buChar char="n"/>
        <a:defRPr sz="1600">
          <a:solidFill>
            <a:schemeClr val="tx1"/>
          </a:solidFill>
          <a:latin typeface="+mn-lt"/>
          <a:ea typeface="+mn-ea"/>
        </a:defRPr>
      </a:lvl4pPr>
      <a:lvl5pPr marL="2297113" indent="-4683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sjsu.edu/~ma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kohsuke/jasper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/>
              <a:t>CS 153: Concepts of Compiler Design</a:t>
            </a:r>
            <a:br>
              <a:rPr lang="en-US" sz="3600" dirty="0"/>
            </a:br>
            <a:r>
              <a:rPr lang="en-US" sz="2400" dirty="0"/>
              <a:t>October 15 Class Meeting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dirty="0"/>
              <a:t>Department of Computer Science</a:t>
            </a:r>
            <a:br>
              <a:rPr lang="en-US" dirty="0"/>
            </a:br>
            <a:r>
              <a:rPr lang="en-US" dirty="0"/>
              <a:t>San Jose State University</a:t>
            </a:r>
            <a:br>
              <a:rPr lang="en-US" dirty="0"/>
            </a:br>
            <a:br>
              <a:rPr lang="en-US" sz="1200" dirty="0"/>
            </a:br>
            <a:r>
              <a:rPr lang="en-US" dirty="0"/>
              <a:t>Fall 2026</a:t>
            </a:r>
            <a:br>
              <a:rPr lang="en-US" dirty="0"/>
            </a:br>
            <a:r>
              <a:rPr lang="en-US" dirty="0"/>
              <a:t>Instructor: Ron Mak</a:t>
            </a:r>
          </a:p>
          <a:p>
            <a:pPr algn="ctr">
              <a:lnSpc>
                <a:spcPct val="90000"/>
              </a:lnSpc>
            </a:pPr>
            <a:r>
              <a:rPr lang="en-US" dirty="0">
                <a:hlinkClick r:id="rId3"/>
              </a:rPr>
              <a:t>www.cs.sjsu.edu/~mak</a:t>
            </a:r>
            <a:endParaRPr lang="en-US" dirty="0"/>
          </a:p>
        </p:txBody>
      </p:sp>
      <p:pic>
        <p:nvPicPr>
          <p:cNvPr id="2053" name="Picture 5" descr="sjsu_logo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4591050"/>
            <a:ext cx="1096962" cy="103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E6F249-8D10-7240-A07E-F66CEC25290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3" name="Picture 2" descr="A group of blue and yellow dots&#10;&#10;Description automatically generated">
            <a:extLst>
              <a:ext uri="{FF2B5EF4-FFF2-40B4-BE49-F238E27FC236}">
                <a16:creationId xmlns:a16="http://schemas.microsoft.com/office/drawing/2014/main" id="{5FAA6C86-7488-E635-FA96-DCD8F50BA2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40" y="4606925"/>
            <a:ext cx="11811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3390-22BD-AC4B-9ADB-787CD47CFFBF}" type="slidenum">
              <a:rPr lang="en-US"/>
              <a:pPr/>
              <a:t>2</a:t>
            </a:fld>
            <a:endParaRPr lang="en-US"/>
          </a:p>
        </p:txBody>
      </p:sp>
      <p:sp>
        <p:nvSpPr>
          <p:cNvPr id="603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Code Templates</a:t>
            </a:r>
          </a:p>
        </p:txBody>
      </p:sp>
      <p:sp>
        <p:nvSpPr>
          <p:cNvPr id="603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Syntax diagrams</a:t>
            </a:r>
          </a:p>
          <a:p>
            <a:pPr lvl="6"/>
            <a:endParaRPr lang="en-US" dirty="0"/>
          </a:p>
          <a:p>
            <a:pPr lvl="1"/>
            <a:r>
              <a:rPr lang="en-US" dirty="0"/>
              <a:t>Specify the </a:t>
            </a:r>
            <a:r>
              <a:rPr lang="en-US" u="sng" dirty="0"/>
              <a:t>source language grammar</a:t>
            </a:r>
            <a:endParaRPr lang="en-US" u="sng" dirty="0">
              <a:solidFill>
                <a:srgbClr val="B23C00"/>
              </a:solidFill>
            </a:endParaRPr>
          </a:p>
          <a:p>
            <a:pPr lvl="1"/>
            <a:r>
              <a:rPr lang="en-US" dirty="0"/>
              <a:t>Help us write the </a:t>
            </a:r>
            <a:r>
              <a:rPr lang="en-US" u="sng" dirty="0"/>
              <a:t>parsers</a:t>
            </a:r>
          </a:p>
          <a:p>
            <a:pPr lvl="1"/>
            <a:endParaRPr lang="en-US" dirty="0"/>
          </a:p>
          <a:p>
            <a:r>
              <a:rPr lang="en-US" dirty="0"/>
              <a:t>Code templates</a:t>
            </a:r>
          </a:p>
          <a:p>
            <a:pPr lvl="7"/>
            <a:endParaRPr lang="en-US" dirty="0"/>
          </a:p>
          <a:p>
            <a:pPr lvl="1"/>
            <a:r>
              <a:rPr lang="en-US" dirty="0"/>
              <a:t>Specify </a:t>
            </a:r>
            <a:r>
              <a:rPr lang="en-US" u="sng" dirty="0"/>
              <a:t>what object code to generate</a:t>
            </a:r>
            <a:endParaRPr lang="en-US" u="sng" dirty="0">
              <a:solidFill>
                <a:srgbClr val="B23C00"/>
              </a:solidFill>
            </a:endParaRPr>
          </a:p>
          <a:p>
            <a:pPr lvl="1"/>
            <a:r>
              <a:rPr lang="en-US" dirty="0"/>
              <a:t>Help us write the </a:t>
            </a:r>
            <a:r>
              <a:rPr lang="en-US" u="sng" dirty="0"/>
              <a:t>code emitters</a:t>
            </a:r>
          </a:p>
        </p:txBody>
      </p:sp>
    </p:spTree>
    <p:extLst>
      <p:ext uri="{BB962C8B-B14F-4D97-AF65-F5344CB8AC3E}">
        <p14:creationId xmlns:p14="http://schemas.microsoft.com/office/powerpoint/2010/main" val="223892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B07C3-E15A-C149-8B2F-A35B40B89E30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604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Code Template for a Pascal Program</a:t>
            </a:r>
          </a:p>
        </p:txBody>
      </p:sp>
      <p:sp>
        <p:nvSpPr>
          <p:cNvPr id="604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86391" y="1295400"/>
            <a:ext cx="3291803" cy="496820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Translate a Pascal program into a </a:t>
            </a:r>
            <a:br>
              <a:rPr lang="en-US" sz="2000" dirty="0"/>
            </a:br>
            <a:r>
              <a:rPr lang="en-US" sz="2000" u="sng" dirty="0"/>
              <a:t>public clas</a:t>
            </a:r>
            <a:r>
              <a:rPr lang="en-US" sz="1800" u="sng" dirty="0"/>
              <a:t>s</a:t>
            </a:r>
            <a:r>
              <a:rPr lang="en-US" sz="1800" dirty="0"/>
              <a:t>.</a:t>
            </a:r>
          </a:p>
          <a:p>
            <a:pPr lvl="4">
              <a:lnSpc>
                <a:spcPct val="90000"/>
              </a:lnSpc>
            </a:pPr>
            <a:endParaRPr lang="en-US" sz="600" dirty="0"/>
          </a:p>
          <a:p>
            <a:pPr>
              <a:lnSpc>
                <a:spcPct val="90000"/>
              </a:lnSpc>
            </a:pPr>
            <a:r>
              <a:rPr lang="en-US" sz="2000" dirty="0"/>
              <a:t>Program variables become </a:t>
            </a:r>
            <a:r>
              <a:rPr lang="en-US" sz="2000" u="sng" dirty="0"/>
              <a:t>class fields</a:t>
            </a:r>
            <a:r>
              <a:rPr lang="en-US" sz="2000" dirty="0"/>
              <a:t>.</a:t>
            </a:r>
          </a:p>
          <a:p>
            <a:pPr lvl="3">
              <a:lnSpc>
                <a:spcPct val="90000"/>
              </a:lnSpc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sz="2000" dirty="0"/>
              <a:t>Must have a </a:t>
            </a:r>
            <a:br>
              <a:rPr lang="en-US" sz="2000" dirty="0"/>
            </a:br>
            <a:r>
              <a:rPr lang="en-US" sz="2000" u="sng" dirty="0"/>
              <a:t>default constructor</a:t>
            </a:r>
            <a:r>
              <a:rPr lang="en-US" sz="2000" dirty="0"/>
              <a:t>.</a:t>
            </a:r>
          </a:p>
          <a:p>
            <a:pPr lvl="3">
              <a:lnSpc>
                <a:spcPct val="90000"/>
              </a:lnSpc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sz="2000" dirty="0"/>
              <a:t>Each procedure or function becomes a </a:t>
            </a:r>
            <a:r>
              <a:rPr lang="en-US" sz="2000" u="sng" dirty="0"/>
              <a:t>private static method</a:t>
            </a:r>
            <a:r>
              <a:rPr lang="en-US" sz="2000" dirty="0"/>
              <a:t>.</a:t>
            </a:r>
          </a:p>
          <a:p>
            <a:pPr lvl="3">
              <a:lnSpc>
                <a:spcPct val="90000"/>
              </a:lnSpc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sz="2000" dirty="0"/>
              <a:t>The main program code becomes the </a:t>
            </a:r>
            <a:r>
              <a:rPr lang="en-US" sz="2000" u="sng" dirty="0"/>
              <a:t>public static </a:t>
            </a:r>
            <a:br>
              <a:rPr lang="en-US" sz="2000" u="sng" dirty="0"/>
            </a:br>
            <a:r>
              <a:rPr lang="en-US" sz="2000" u="sng" dirty="0"/>
              <a:t>main method</a:t>
            </a:r>
            <a:r>
              <a:rPr lang="en-US" sz="2000" dirty="0"/>
              <a:t>.</a:t>
            </a:r>
          </a:p>
        </p:txBody>
      </p:sp>
      <p:pic>
        <p:nvPicPr>
          <p:cNvPr id="604165" name="Picture 5" descr="177075 fg16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1325563"/>
            <a:ext cx="4938713" cy="487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2794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5BB3E-E829-1E4E-BD44-EBCCC9D65DA8}" type="slidenum">
              <a:rPr lang="en-US"/>
              <a:pPr/>
              <a:t>4</a:t>
            </a:fld>
            <a:endParaRPr lang="en-US"/>
          </a:p>
        </p:txBody>
      </p:sp>
      <p:sp>
        <p:nvSpPr>
          <p:cNvPr id="68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Compilation Strategy</a:t>
            </a:r>
          </a:p>
        </p:txBody>
      </p:sp>
      <p:sp>
        <p:nvSpPr>
          <p:cNvPr id="68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Compile a </a:t>
            </a:r>
            <a:r>
              <a:rPr lang="en-US" u="sng" dirty="0"/>
              <a:t>Pascal program </a:t>
            </a:r>
            <a:br>
              <a:rPr lang="en-US" dirty="0">
                <a:solidFill>
                  <a:srgbClr val="B23C00"/>
                </a:solidFill>
              </a:rPr>
            </a:br>
            <a:r>
              <a:rPr lang="en-US" dirty="0"/>
              <a:t>as if it were a </a:t>
            </a:r>
            <a:r>
              <a:rPr lang="en-US" u="sng" dirty="0"/>
              <a:t>public Java class</a:t>
            </a:r>
            <a:r>
              <a:rPr lang="en-US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The Pascal program name becomes </a:t>
            </a:r>
            <a:br>
              <a:rPr lang="en-US" dirty="0"/>
            </a:br>
            <a:r>
              <a:rPr lang="en-US" dirty="0"/>
              <a:t>the Java class name.</a:t>
            </a:r>
          </a:p>
          <a:p>
            <a:pPr lvl="5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The </a:t>
            </a:r>
            <a:r>
              <a:rPr lang="en-US" u="sng" dirty="0"/>
              <a:t>main compound statement</a:t>
            </a:r>
            <a:r>
              <a:rPr lang="en-US" dirty="0"/>
              <a:t> becomes the </a:t>
            </a:r>
            <a:br>
              <a:rPr lang="en-US" dirty="0"/>
            </a:br>
            <a:r>
              <a:rPr lang="en-US" u="sng" dirty="0"/>
              <a:t>main method</a:t>
            </a:r>
            <a:r>
              <a:rPr lang="en-US" dirty="0"/>
              <a:t> of the Java class.</a:t>
            </a:r>
          </a:p>
          <a:p>
            <a:pPr lvl="4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Compile each </a:t>
            </a:r>
            <a:r>
              <a:rPr lang="en-US" u="sng" dirty="0"/>
              <a:t>program variable </a:t>
            </a:r>
            <a:br>
              <a:rPr lang="en-US" dirty="0">
                <a:solidFill>
                  <a:srgbClr val="B23C00"/>
                </a:solidFill>
              </a:rPr>
            </a:br>
            <a:r>
              <a:rPr lang="en-US" dirty="0"/>
              <a:t>as if it were a </a:t>
            </a:r>
            <a:r>
              <a:rPr lang="en-US" u="sng" dirty="0"/>
              <a:t>field of the Java class</a:t>
            </a:r>
            <a:r>
              <a:rPr lang="en-US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Fields </a:t>
            </a:r>
            <a:r>
              <a:rPr lang="en-US" u="sng" dirty="0"/>
              <a:t>do</a:t>
            </a:r>
            <a:r>
              <a:rPr lang="en-US" dirty="0"/>
              <a:t> have names</a:t>
            </a:r>
            <a:r>
              <a:rPr lang="en-US" dirty="0">
                <a:solidFill>
                  <a:srgbClr val="B23C00"/>
                </a:solidFill>
              </a:rPr>
              <a:t> </a:t>
            </a:r>
            <a:r>
              <a:rPr lang="en-US" dirty="0"/>
              <a:t>in a Jasmin program.</a:t>
            </a:r>
          </a:p>
        </p:txBody>
      </p:sp>
    </p:spTree>
    <p:extLst>
      <p:ext uri="{BB962C8B-B14F-4D97-AF65-F5344CB8AC3E}">
        <p14:creationId xmlns:p14="http://schemas.microsoft.com/office/powerpoint/2010/main" val="3085540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5BB3E-E829-1E4E-BD44-EBCCC9D65DA8}" type="slidenum">
              <a:rPr lang="en-US"/>
              <a:pPr/>
              <a:t>5</a:t>
            </a:fld>
            <a:endParaRPr lang="en-US"/>
          </a:p>
        </p:txBody>
      </p:sp>
      <p:sp>
        <p:nvSpPr>
          <p:cNvPr id="68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Compilation Strategy</a:t>
            </a:r>
            <a:r>
              <a:rPr lang="en-US" i="1" dirty="0"/>
              <a:t>, cont’d</a:t>
            </a:r>
          </a:p>
        </p:txBody>
      </p:sp>
      <p:sp>
        <p:nvSpPr>
          <p:cNvPr id="68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20994" cy="48355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Compile each </a:t>
            </a:r>
            <a:r>
              <a:rPr lang="en-US" u="sng" dirty="0"/>
              <a:t>Pascal procedure or function </a:t>
            </a:r>
            <a:br>
              <a:rPr lang="en-US" u="sng" dirty="0"/>
            </a:br>
            <a:r>
              <a:rPr lang="en-US" dirty="0"/>
              <a:t>as if it were a </a:t>
            </a:r>
            <a:r>
              <a:rPr lang="en-US" u="sng" dirty="0"/>
              <a:t>private static method </a:t>
            </a:r>
            <a:br>
              <a:rPr lang="en-US" dirty="0"/>
            </a:br>
            <a:r>
              <a:rPr lang="en-US" dirty="0"/>
              <a:t>of the Java class.</a:t>
            </a:r>
          </a:p>
          <a:p>
            <a:pPr lvl="4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Local variables and formal parameters </a:t>
            </a:r>
            <a:br>
              <a:rPr lang="en-US" dirty="0"/>
            </a:br>
            <a:r>
              <a:rPr lang="en-US" dirty="0"/>
              <a:t>of the method </a:t>
            </a:r>
            <a:r>
              <a:rPr lang="en-US" u="sng" dirty="0"/>
              <a:t>do not</a:t>
            </a:r>
            <a:r>
              <a:rPr lang="en-US" dirty="0"/>
              <a:t> have names in a </a:t>
            </a:r>
            <a:br>
              <a:rPr lang="en-US" dirty="0"/>
            </a:br>
            <a:r>
              <a:rPr lang="en-US" dirty="0"/>
              <a:t>Jasmin program.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Jasmin instructions refer to local variables and parameters by their </a:t>
            </a:r>
            <a:r>
              <a:rPr lang="en-US" u="sng" dirty="0"/>
              <a:t>slot numbers</a:t>
            </a:r>
            <a:r>
              <a:rPr lang="en-US" dirty="0"/>
              <a:t> of the local variables array.</a:t>
            </a:r>
          </a:p>
        </p:txBody>
      </p:sp>
    </p:spTree>
    <p:extLst>
      <p:ext uri="{BB962C8B-B14F-4D97-AF65-F5344CB8AC3E}">
        <p14:creationId xmlns:p14="http://schemas.microsoft.com/office/powerpoint/2010/main" val="3418769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9FC9B-E877-CB48-8BC8-5CD3718F1FE1}" type="slidenum">
              <a:rPr lang="en-US"/>
              <a:pPr/>
              <a:t>6</a:t>
            </a:fld>
            <a:endParaRPr lang="en-US"/>
          </a:p>
        </p:txBody>
      </p:sp>
      <p:sp>
        <p:nvSpPr>
          <p:cNvPr id="607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Jasmin Datatype Descriptors</a:t>
            </a:r>
          </a:p>
        </p:txBody>
      </p:sp>
      <p:graphicFrame>
        <p:nvGraphicFramePr>
          <p:cNvPr id="607439" name="Group 20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1096651"/>
              </p:ext>
            </p:extLst>
          </p:nvPr>
        </p:nvGraphicFramePr>
        <p:xfrm>
          <a:off x="440103" y="1325563"/>
          <a:ext cx="3767137" cy="2011365"/>
        </p:xfrm>
        <a:graphic>
          <a:graphicData uri="http://schemas.openxmlformats.org/drawingml/2006/table">
            <a:tbl>
              <a:tblPr/>
              <a:tblGrid>
                <a:gridCol w="1573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3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Java Scalar type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Jasmin Type Descriptor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int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float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boolean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double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3948023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char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07361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906681"/>
              </p:ext>
            </p:extLst>
          </p:nvPr>
        </p:nvGraphicFramePr>
        <p:xfrm>
          <a:off x="4551642" y="2747138"/>
          <a:ext cx="4389437" cy="1265238"/>
        </p:xfrm>
        <a:graphic>
          <a:graphicData uri="http://schemas.openxmlformats.org/drawingml/2006/table">
            <a:tbl>
              <a:tblPr/>
              <a:tblGrid>
                <a:gridCol w="2103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70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Java Array type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Jasmin Type Descriptor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java.lang.String[]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[Ljava/lang/String;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Newton[][]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[[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LNewton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int[][][]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[[[I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07416" name="Group 1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164183"/>
              </p:ext>
            </p:extLst>
          </p:nvPr>
        </p:nvGraphicFramePr>
        <p:xfrm>
          <a:off x="4551622" y="1330326"/>
          <a:ext cx="4389437" cy="1265238"/>
        </p:xfrm>
        <a:graphic>
          <a:graphicData uri="http://schemas.openxmlformats.org/drawingml/2006/table">
            <a:tbl>
              <a:tblPr/>
              <a:tblGrid>
                <a:gridCol w="2103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8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Java Class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Jasmin Type Descriptor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java.lang.String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Ljava/lang/String;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java.util.HashMap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Ljava/util/HashMap;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Newton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LNewton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38090BA-D142-F262-A605-4E72CC0CDD70}"/>
              </a:ext>
            </a:extLst>
          </p:cNvPr>
          <p:cNvSpPr txBox="1"/>
          <p:nvPr/>
        </p:nvSpPr>
        <p:spPr>
          <a:xfrm>
            <a:off x="786348" y="4570254"/>
            <a:ext cx="7571303" cy="707886"/>
          </a:xfrm>
          <a:prstGeom prst="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lvl="1"/>
            <a:r>
              <a:rPr lang="en-US" sz="2000" b="1" dirty="0">
                <a:latin typeface="Courier New" charset="0"/>
              </a:rPr>
              <a:t>public static </a:t>
            </a:r>
            <a:r>
              <a:rPr lang="en-US" sz="2000" b="1" dirty="0">
                <a:solidFill>
                  <a:srgbClr val="0033CC"/>
                </a:solidFill>
                <a:latin typeface="Courier New" charset="0"/>
              </a:rPr>
              <a:t>double</a:t>
            </a:r>
            <a:r>
              <a:rPr lang="en-US" sz="2000" b="1" dirty="0">
                <a:latin typeface="Courier New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Courier New" charset="0"/>
              </a:rPr>
              <a:t>func</a:t>
            </a:r>
            <a:r>
              <a:rPr lang="en-US" sz="2000" b="1" dirty="0">
                <a:latin typeface="Courier New" charset="0"/>
              </a:rPr>
              <a:t>(</a:t>
            </a:r>
            <a:r>
              <a:rPr lang="en-US" sz="2000" b="1" dirty="0">
                <a:solidFill>
                  <a:srgbClr val="008000"/>
                </a:solidFill>
                <a:latin typeface="Courier New" charset="0"/>
              </a:rPr>
              <a:t>int k, long m, </a:t>
            </a:r>
            <a:br>
              <a:rPr lang="en-US" sz="2000" b="1" dirty="0">
                <a:solidFill>
                  <a:srgbClr val="008000"/>
                </a:solidFill>
                <a:latin typeface="Courier New" charset="0"/>
              </a:rPr>
            </a:br>
            <a:r>
              <a:rPr lang="en-US" sz="2000" b="1" dirty="0">
                <a:solidFill>
                  <a:srgbClr val="008000"/>
                </a:solidFill>
                <a:latin typeface="Courier New" charset="0"/>
              </a:rPr>
              <a:t>                          float x, String[][] s</a:t>
            </a:r>
            <a:r>
              <a:rPr lang="en-US" sz="2000" b="1" dirty="0">
                <a:latin typeface="Courier New" charset="0"/>
              </a:rPr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85215B-20E1-6CFC-3BDF-3AB9C42AF0BF}"/>
              </a:ext>
            </a:extLst>
          </p:cNvPr>
          <p:cNvSpPr txBox="1"/>
          <p:nvPr/>
        </p:nvSpPr>
        <p:spPr>
          <a:xfrm>
            <a:off x="457291" y="5680621"/>
            <a:ext cx="8229509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US" sz="2000" b="1" dirty="0">
                <a:latin typeface="Courier New" charset="0"/>
              </a:rPr>
              <a:t>.method public static </a:t>
            </a:r>
            <a:r>
              <a:rPr lang="en-US" sz="2000" b="1" dirty="0" err="1">
                <a:solidFill>
                  <a:srgbClr val="C00000"/>
                </a:solidFill>
                <a:latin typeface="Courier New" charset="0"/>
              </a:rPr>
              <a:t>func</a:t>
            </a:r>
            <a:r>
              <a:rPr lang="en-US" sz="2000" b="1" dirty="0">
                <a:latin typeface="Courier New" charset="0"/>
              </a:rPr>
              <a:t>(</a:t>
            </a:r>
            <a:r>
              <a:rPr lang="en-US" sz="2000" b="1" dirty="0">
                <a:solidFill>
                  <a:srgbClr val="008000"/>
                </a:solidFill>
                <a:latin typeface="Courier New" charset="0"/>
              </a:rPr>
              <a:t>IJF[[</a:t>
            </a:r>
            <a:r>
              <a:rPr lang="en-US" sz="2000" b="1" dirty="0" err="1">
                <a:solidFill>
                  <a:srgbClr val="008000"/>
                </a:solidFill>
                <a:latin typeface="Courier New" charset="0"/>
              </a:rPr>
              <a:t>Ljava</a:t>
            </a:r>
            <a:r>
              <a:rPr lang="en-US" sz="2000" b="1" dirty="0">
                <a:solidFill>
                  <a:srgbClr val="008000"/>
                </a:solidFill>
                <a:latin typeface="Courier New" charset="0"/>
              </a:rPr>
              <a:t>/lang/String;</a:t>
            </a:r>
            <a:r>
              <a:rPr lang="en-US" sz="2000" b="1" dirty="0">
                <a:latin typeface="Courier New" charset="0"/>
              </a:rPr>
              <a:t>)</a:t>
            </a:r>
            <a:r>
              <a:rPr lang="en-US" sz="2000" b="1" dirty="0">
                <a:solidFill>
                  <a:srgbClr val="0033CC"/>
                </a:solidFill>
                <a:latin typeface="Courier New" charset="0"/>
              </a:rPr>
              <a:t>D</a:t>
            </a: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9F81162A-2CC0-46E9-3249-F3B87186DB39}"/>
              </a:ext>
            </a:extLst>
          </p:cNvPr>
          <p:cNvSpPr/>
          <p:nvPr/>
        </p:nvSpPr>
        <p:spPr bwMode="auto">
          <a:xfrm>
            <a:off x="4389121" y="5282624"/>
            <a:ext cx="365756" cy="365756"/>
          </a:xfrm>
          <a:prstGeom prst="down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7B5637-F69C-580D-0E35-55281DFAD0E4}"/>
              </a:ext>
            </a:extLst>
          </p:cNvPr>
          <p:cNvSpPr txBox="1"/>
          <p:nvPr/>
        </p:nvSpPr>
        <p:spPr>
          <a:xfrm>
            <a:off x="303690" y="3640409"/>
            <a:ext cx="4039961" cy="584775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33CC"/>
                </a:solidFill>
              </a:rPr>
              <a:t>You can choose to compile a Pascal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real</a:t>
            </a:r>
            <a:r>
              <a:rPr lang="en-US" dirty="0">
                <a:solidFill>
                  <a:srgbClr val="0033CC"/>
                </a:solidFill>
              </a:rPr>
              <a:t> as either a Jasmin float (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en-US" dirty="0">
                <a:solidFill>
                  <a:srgbClr val="0033CC"/>
                </a:solidFill>
              </a:rPr>
              <a:t>) or double (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en-US" dirty="0">
                <a:solidFill>
                  <a:srgbClr val="0033CC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05554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7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BC261-3503-60BF-BD57-9B1951154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Jasmin Assembly Code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411D4-F9E7-FA5C-D271-B93E194A1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compiler will follow the same pattern for Jasmin assembly code generation as our converter did to convert Pascal programs to Java.</a:t>
            </a:r>
          </a:p>
          <a:p>
            <a:pPr lvl="4"/>
            <a:endParaRPr lang="en-US" dirty="0"/>
          </a:p>
          <a:p>
            <a:r>
              <a:rPr lang="en-US" dirty="0"/>
              <a:t>Code templates will be our guide to code generation.</a:t>
            </a:r>
          </a:p>
          <a:p>
            <a:pPr lvl="4"/>
            <a:endParaRPr lang="en-US" dirty="0"/>
          </a:p>
          <a:p>
            <a:r>
              <a:rPr lang="en-US" dirty="0"/>
              <a:t>Yet another set of visit methods!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55A150-9EB1-0DC7-9195-82B290E80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10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9EFAA-B45A-EA49-A7AC-F7E9AED613E5}" type="slidenum">
              <a:rPr lang="en-US"/>
              <a:pPr/>
              <a:t>8</a:t>
            </a:fld>
            <a:endParaRPr lang="en-US"/>
          </a:p>
        </p:txBody>
      </p:sp>
      <p:sp>
        <p:nvSpPr>
          <p:cNvPr id="70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Program Fields</a:t>
            </a:r>
          </a:p>
        </p:txBody>
      </p:sp>
      <p:pic>
        <p:nvPicPr>
          <p:cNvPr id="709636" name="Picture 4" descr="177075 fg16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438" y="1325563"/>
            <a:ext cx="4938712" cy="487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9637" name="AutoShape 5"/>
          <p:cNvSpPr>
            <a:spLocks noChangeArrowheads="1"/>
          </p:cNvSpPr>
          <p:nvPr/>
        </p:nvSpPr>
        <p:spPr bwMode="auto">
          <a:xfrm>
            <a:off x="7132638" y="1965325"/>
            <a:ext cx="1371600" cy="549275"/>
          </a:xfrm>
          <a:prstGeom prst="leftArrow">
            <a:avLst>
              <a:gd name="adj1" fmla="val 50000"/>
              <a:gd name="adj2" fmla="val 62428"/>
            </a:avLst>
          </a:prstGeom>
          <a:solidFill>
            <a:schemeClr val="folHlink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9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9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9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96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A33A1-2177-9245-ADF7-032E27A9867C}" type="slidenum">
              <a:rPr lang="en-US"/>
              <a:pPr/>
              <a:t>9</a:t>
            </a:fld>
            <a:endParaRPr lang="en-US"/>
          </a:p>
        </p:txBody>
      </p:sp>
      <p:sp>
        <p:nvSpPr>
          <p:cNvPr id="606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Fields</a:t>
            </a:r>
            <a:r>
              <a:rPr lang="en-US" i="1" dirty="0"/>
              <a:t>, cont’d</a:t>
            </a:r>
          </a:p>
        </p:txBody>
      </p:sp>
      <p:sp>
        <p:nvSpPr>
          <p:cNvPr id="606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34464"/>
            <a:ext cx="8229600" cy="457811"/>
          </a:xfrm>
        </p:spPr>
        <p:txBody>
          <a:bodyPr/>
          <a:lstStyle/>
          <a:p>
            <a:r>
              <a:rPr lang="en-US" dirty="0"/>
              <a:t>For example:</a:t>
            </a:r>
          </a:p>
        </p:txBody>
      </p:sp>
      <p:sp>
        <p:nvSpPr>
          <p:cNvPr id="606212" name="Text Box 4"/>
          <p:cNvSpPr txBox="1">
            <a:spLocks noChangeArrowheads="1"/>
          </p:cNvSpPr>
          <p:nvPr/>
        </p:nvSpPr>
        <p:spPr bwMode="auto">
          <a:xfrm>
            <a:off x="1133475" y="1756411"/>
            <a:ext cx="2524125" cy="1581150"/>
          </a:xfrm>
          <a:prstGeom prst="rect">
            <a:avLst/>
          </a:prstGeom>
          <a:solidFill>
            <a:srgbClr val="DEF0F2"/>
          </a:solidFill>
          <a:ln>
            <a:solidFill>
              <a:srgbClr val="0033CC"/>
            </a:solidFill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>
                <a:latin typeface="Courier New" charset="0"/>
              </a:rPr>
              <a:t>PROGRAM test;</a:t>
            </a:r>
          </a:p>
          <a:p>
            <a:r>
              <a:rPr lang="en-US" sz="1400" b="1" dirty="0">
                <a:latin typeface="Courier New" charset="0"/>
              </a:rPr>
              <a:t>VAR</a:t>
            </a:r>
          </a:p>
          <a:p>
            <a:r>
              <a:rPr lang="en-US" sz="1400" b="1" dirty="0">
                <a:latin typeface="Courier New" charset="0"/>
              </a:rPr>
              <a:t>    </a:t>
            </a:r>
            <a:r>
              <a:rPr lang="en-US" sz="1400" b="1" dirty="0" err="1">
                <a:latin typeface="Courier New" charset="0"/>
              </a:rPr>
              <a:t>i</a:t>
            </a:r>
            <a:r>
              <a:rPr lang="en-US" sz="1400" b="1" dirty="0">
                <a:latin typeface="Courier New" charset="0"/>
              </a:rPr>
              <a:t>, j, k : integer;</a:t>
            </a:r>
          </a:p>
          <a:p>
            <a:r>
              <a:rPr lang="en-US" sz="1400" b="1" dirty="0">
                <a:latin typeface="Courier New" charset="0"/>
              </a:rPr>
              <a:t>    x, y    : real;</a:t>
            </a:r>
          </a:p>
          <a:p>
            <a:r>
              <a:rPr lang="en-US" sz="1400" b="1" dirty="0">
                <a:latin typeface="Courier New" charset="0"/>
              </a:rPr>
              <a:t>    p, q    : </a:t>
            </a:r>
            <a:r>
              <a:rPr lang="en-US" sz="1400" b="1" dirty="0" err="1">
                <a:latin typeface="Courier New" charset="0"/>
              </a:rPr>
              <a:t>boolean</a:t>
            </a:r>
            <a:r>
              <a:rPr lang="en-US" sz="1400" b="1" dirty="0">
                <a:latin typeface="Courier New" charset="0"/>
              </a:rPr>
              <a:t>;</a:t>
            </a:r>
          </a:p>
          <a:p>
            <a:r>
              <a:rPr lang="en-US" sz="1400" b="1" dirty="0">
                <a:latin typeface="Courier New" charset="0"/>
              </a:rPr>
              <a:t>    </a:t>
            </a:r>
            <a:r>
              <a:rPr lang="en-US" sz="1400" b="1" dirty="0" err="1">
                <a:latin typeface="Courier New" charset="0"/>
              </a:rPr>
              <a:t>ch</a:t>
            </a:r>
            <a:r>
              <a:rPr lang="en-US" sz="1400" b="1" dirty="0">
                <a:latin typeface="Courier New" charset="0"/>
              </a:rPr>
              <a:t>      : char;</a:t>
            </a:r>
          </a:p>
          <a:p>
            <a:r>
              <a:rPr lang="en-US" sz="1400" b="1" dirty="0">
                <a:latin typeface="Courier New" charset="0"/>
              </a:rPr>
              <a:t>    index   : 1..10;</a:t>
            </a:r>
          </a:p>
        </p:txBody>
      </p:sp>
      <p:sp>
        <p:nvSpPr>
          <p:cNvPr id="606213" name="Rectangle 5"/>
          <p:cNvSpPr>
            <a:spLocks noChangeArrowheads="1"/>
          </p:cNvSpPr>
          <p:nvPr/>
        </p:nvSpPr>
        <p:spPr bwMode="auto">
          <a:xfrm>
            <a:off x="457200" y="3488067"/>
            <a:ext cx="8229600" cy="487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bg2"/>
              </a:buClr>
              <a:buSzPct val="70000"/>
              <a:buFont typeface="Wingdings" charset="0"/>
              <a:buChar char="o"/>
            </a:pPr>
            <a:r>
              <a:rPr lang="en-US" sz="2800" dirty="0"/>
              <a:t>Compiles to:</a:t>
            </a:r>
          </a:p>
        </p:txBody>
      </p:sp>
      <p:sp>
        <p:nvSpPr>
          <p:cNvPr id="606214" name="Text Box 6"/>
          <p:cNvSpPr txBox="1">
            <a:spLocks noChangeArrowheads="1"/>
          </p:cNvSpPr>
          <p:nvPr/>
        </p:nvSpPr>
        <p:spPr bwMode="auto">
          <a:xfrm>
            <a:off x="1189038" y="3977634"/>
            <a:ext cx="3299301" cy="20313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BFBFBF"/>
            </a:solidFill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>
                <a:latin typeface="Courier New" charset="0"/>
              </a:rPr>
              <a:t>.field private static </a:t>
            </a:r>
            <a:r>
              <a:rPr lang="en-US" sz="1400" b="1" dirty="0" err="1">
                <a:latin typeface="Courier New" charset="0"/>
              </a:rPr>
              <a:t>ch</a:t>
            </a:r>
            <a:r>
              <a:rPr lang="en-US" sz="1400" b="1" dirty="0">
                <a:latin typeface="Courier New" charset="0"/>
              </a:rPr>
              <a:t> C</a:t>
            </a:r>
          </a:p>
          <a:p>
            <a:r>
              <a:rPr lang="en-US" sz="1400" b="1" dirty="0">
                <a:latin typeface="Courier New" charset="0"/>
              </a:rPr>
              <a:t>.field private static </a:t>
            </a:r>
            <a:r>
              <a:rPr lang="en-US" sz="1400" b="1" dirty="0" err="1">
                <a:latin typeface="Courier New" charset="0"/>
              </a:rPr>
              <a:t>i</a:t>
            </a:r>
            <a:r>
              <a:rPr lang="en-US" sz="1400" b="1" dirty="0">
                <a:latin typeface="Courier New" charset="0"/>
              </a:rPr>
              <a:t> I</a:t>
            </a:r>
          </a:p>
          <a:p>
            <a:r>
              <a:rPr lang="en-US" sz="1400" b="1" dirty="0">
                <a:latin typeface="Courier New" charset="0"/>
              </a:rPr>
              <a:t>.field private static index I</a:t>
            </a:r>
          </a:p>
          <a:p>
            <a:r>
              <a:rPr lang="en-US" sz="1400" b="1" dirty="0">
                <a:latin typeface="Courier New" charset="0"/>
              </a:rPr>
              <a:t>.field private static j I</a:t>
            </a:r>
          </a:p>
          <a:p>
            <a:r>
              <a:rPr lang="en-US" sz="1400" b="1" dirty="0">
                <a:latin typeface="Courier New" charset="0"/>
              </a:rPr>
              <a:t>.field private static k I</a:t>
            </a:r>
          </a:p>
          <a:p>
            <a:r>
              <a:rPr lang="en-US" sz="1400" b="1" dirty="0">
                <a:latin typeface="Courier New" charset="0"/>
              </a:rPr>
              <a:t>.field private static p Z</a:t>
            </a:r>
          </a:p>
          <a:p>
            <a:r>
              <a:rPr lang="en-US" sz="1400" b="1" dirty="0">
                <a:latin typeface="Courier New" charset="0"/>
              </a:rPr>
              <a:t>.field private static q Z</a:t>
            </a:r>
          </a:p>
          <a:p>
            <a:r>
              <a:rPr lang="en-US" sz="1400" b="1" dirty="0">
                <a:latin typeface="Courier New" charset="0"/>
              </a:rPr>
              <a:t>.field private static x F</a:t>
            </a:r>
          </a:p>
          <a:p>
            <a:r>
              <a:rPr lang="en-US" sz="1400" b="1" dirty="0">
                <a:latin typeface="Courier New" charset="0"/>
              </a:rPr>
              <a:t>.field private static y F </a:t>
            </a:r>
          </a:p>
        </p:txBody>
      </p:sp>
      <p:grpSp>
        <p:nvGrpSpPr>
          <p:cNvPr id="606216" name="Group 8"/>
          <p:cNvGrpSpPr>
            <a:grpSpLocks/>
          </p:cNvGrpSpPr>
          <p:nvPr/>
        </p:nvGrpSpPr>
        <p:grpSpPr bwMode="auto">
          <a:xfrm>
            <a:off x="3840488" y="2239964"/>
            <a:ext cx="2749551" cy="1096963"/>
            <a:chOff x="2534" y="1411"/>
            <a:chExt cx="1732" cy="691"/>
          </a:xfrm>
        </p:grpSpPr>
        <p:sp>
          <p:nvSpPr>
            <p:cNvPr id="606217" name="AutoShape 9"/>
            <p:cNvSpPr>
              <a:spLocks/>
            </p:cNvSpPr>
            <p:nvPr/>
          </p:nvSpPr>
          <p:spPr bwMode="auto">
            <a:xfrm>
              <a:off x="2534" y="1411"/>
              <a:ext cx="116" cy="691"/>
            </a:xfrm>
            <a:prstGeom prst="rightBrace">
              <a:avLst>
                <a:gd name="adj1" fmla="val 57902"/>
                <a:gd name="adj2" fmla="val 50000"/>
              </a:avLst>
            </a:prstGeom>
            <a:noFill/>
            <a:ln w="38100">
              <a:solidFill>
                <a:srgbClr val="B23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>
                <a:solidFill>
                  <a:srgbClr val="B23C00"/>
                </a:solidFill>
              </a:endParaRPr>
            </a:p>
          </p:txBody>
        </p:sp>
        <p:sp>
          <p:nvSpPr>
            <p:cNvPr id="606218" name="Text Box 10"/>
            <p:cNvSpPr txBox="1">
              <a:spLocks noChangeArrowheads="1"/>
            </p:cNvSpPr>
            <p:nvPr/>
          </p:nvSpPr>
          <p:spPr bwMode="auto">
            <a:xfrm>
              <a:off x="2650" y="1659"/>
              <a:ext cx="1616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B23C00"/>
                  </a:solidFill>
                </a:rPr>
                <a:t>Pascal </a:t>
              </a:r>
              <a:r>
                <a:rPr lang="en-US" u="sng" dirty="0">
                  <a:solidFill>
                    <a:srgbClr val="B23C00"/>
                  </a:solidFill>
                </a:rPr>
                <a:t>program variables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595F830-4F9B-3EFF-8614-C9636A6C3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107" y="4030637"/>
            <a:ext cx="3398925" cy="192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021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8F4E0-C847-634A-B531-5AECD64823C4}" type="slidenum">
              <a:rPr lang="en-US"/>
              <a:pPr/>
              <a:t>10</a:t>
            </a:fld>
            <a:endParaRPr lang="en-US"/>
          </a:p>
        </p:txBody>
      </p:sp>
      <p:sp>
        <p:nvSpPr>
          <p:cNvPr id="70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Template for the Main Method</a:t>
            </a:r>
            <a:r>
              <a:rPr lang="en-US" i="1" dirty="0"/>
              <a:t>, cont’d</a:t>
            </a:r>
          </a:p>
        </p:txBody>
      </p:sp>
      <p:pic>
        <p:nvPicPr>
          <p:cNvPr id="707588" name="Picture 4" descr="177075 fg16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438" y="1325563"/>
            <a:ext cx="4938712" cy="487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7589" name="AutoShape 5"/>
          <p:cNvSpPr>
            <a:spLocks noChangeArrowheads="1"/>
          </p:cNvSpPr>
          <p:nvPr/>
        </p:nvSpPr>
        <p:spPr bwMode="auto">
          <a:xfrm>
            <a:off x="7132638" y="5532438"/>
            <a:ext cx="1371600" cy="549275"/>
          </a:xfrm>
          <a:prstGeom prst="leftArrow">
            <a:avLst>
              <a:gd name="adj1" fmla="val 50000"/>
              <a:gd name="adj2" fmla="val 62428"/>
            </a:avLst>
          </a:prstGeom>
          <a:solidFill>
            <a:schemeClr val="folHlink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760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31B3B-F3DC-5E4B-A1B3-0E55843E8E69}" type="slidenum">
              <a:rPr lang="en-US"/>
              <a:pPr/>
              <a:t>11</a:t>
            </a:fld>
            <a:endParaRPr lang="en-US"/>
          </a:p>
        </p:txBody>
      </p:sp>
      <p:sp>
        <p:nvSpPr>
          <p:cNvPr id="605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Template for the Main Method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605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8685" y="1295401"/>
            <a:ext cx="8138116" cy="85345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The </a:t>
            </a:r>
            <a:r>
              <a:rPr lang="en-US" u="sng" dirty="0"/>
              <a:t>main method prologue</a:t>
            </a:r>
            <a:r>
              <a:rPr lang="en-US" dirty="0"/>
              <a:t> initializes the runtime timer.</a:t>
            </a:r>
          </a:p>
          <a:p>
            <a:pPr lvl="4">
              <a:lnSpc>
                <a:spcPct val="90000"/>
              </a:lnSpc>
            </a:pPr>
            <a:endParaRPr lang="en-US" sz="800" dirty="0"/>
          </a:p>
        </p:txBody>
      </p:sp>
      <p:pic>
        <p:nvPicPr>
          <p:cNvPr id="4" name="Picture 3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18F438EA-F43C-2441-AB5F-B3B8983E0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4267" y="1803787"/>
            <a:ext cx="5422500" cy="3636871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549AC2E-C63E-A141-9570-B23F0C4D8DF5}"/>
              </a:ext>
            </a:extLst>
          </p:cNvPr>
          <p:cNvSpPr/>
          <p:nvPr/>
        </p:nvSpPr>
        <p:spPr bwMode="auto">
          <a:xfrm>
            <a:off x="3609505" y="5524492"/>
            <a:ext cx="5212023" cy="640073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2F323D-C73E-634B-953A-1F8A5197AB3C}"/>
              </a:ext>
            </a:extLst>
          </p:cNvPr>
          <p:cNvSpPr txBox="1"/>
          <p:nvPr/>
        </p:nvSpPr>
        <p:spPr>
          <a:xfrm>
            <a:off x="5369771" y="5672045"/>
            <a:ext cx="1691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Main method epilogue</a:t>
            </a:r>
          </a:p>
        </p:txBody>
      </p:sp>
      <p:pic>
        <p:nvPicPr>
          <p:cNvPr id="2" name="Picture 1" descr="Table&#10;&#10;Description automatically generated">
            <a:extLst>
              <a:ext uri="{FF2B5EF4-FFF2-40B4-BE49-F238E27FC236}">
                <a16:creationId xmlns:a16="http://schemas.microsoft.com/office/drawing/2014/main" id="{C68C81AE-B744-ED2A-E31B-F10CFF075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160" y="2425947"/>
            <a:ext cx="3235826" cy="103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742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43E89-0203-6F47-8838-71DDC944E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Template for the Main Method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29BAD-4B29-B046-8D66-D7EC9F59B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6789"/>
            <a:ext cx="8229554" cy="1056023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u="sng" dirty="0"/>
              <a:t>main method epilogue</a:t>
            </a:r>
            <a:r>
              <a:rPr lang="en-US" dirty="0">
                <a:solidFill>
                  <a:srgbClr val="B23C00"/>
                </a:solidFill>
              </a:rPr>
              <a:t> </a:t>
            </a:r>
            <a:r>
              <a:rPr lang="en-US" dirty="0"/>
              <a:t>prints the elapsed run time.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F10ED5-1E92-0D42-8E61-3B0A97F66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907053-A3C5-5D42-9525-2F6BF936343F}"/>
              </a:ext>
            </a:extLst>
          </p:cNvPr>
          <p:cNvSpPr txBox="1"/>
          <p:nvPr/>
        </p:nvSpPr>
        <p:spPr>
          <a:xfrm>
            <a:off x="378361" y="2545306"/>
            <a:ext cx="8387232" cy="34163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invokestatic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java/time/Instant/now()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Ljava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/time/Instant;</a:t>
            </a:r>
          </a:p>
          <a:p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astore_2</a:t>
            </a:r>
          </a:p>
          <a:p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aload_1</a:t>
            </a:r>
          </a:p>
          <a:p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aload_2</a:t>
            </a:r>
          </a:p>
          <a:p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invokestatic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java/time/Duration/between(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Ljava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/time/temporal/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Temporal;Ljava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/time/temporal/Temporal;)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Ljava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/time/Duration;</a:t>
            </a:r>
          </a:p>
          <a:p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invokevirtual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java/time/Duration/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toMillis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()J</a:t>
            </a:r>
          </a:p>
          <a:p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lstore_3</a:t>
            </a:r>
          </a:p>
          <a:p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getstatic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java/lang/System/out 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Ljava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/io/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PrintStream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ldc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"\n[%,d milliseconds execution time.]\n"</a:t>
            </a:r>
          </a:p>
          <a:p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iconst_1</a:t>
            </a:r>
          </a:p>
          <a:p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anewarray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java/lang/Object</a:t>
            </a:r>
          </a:p>
          <a:p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dup</a:t>
            </a:r>
          </a:p>
          <a:p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iconst_0</a:t>
            </a:r>
          </a:p>
          <a:p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lload_3</a:t>
            </a:r>
          </a:p>
          <a:p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invokestatic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java/lang/Long/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valueOf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(J)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Ljava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/lang/Long;</a:t>
            </a:r>
          </a:p>
          <a:p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aastore</a:t>
            </a: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invokevirtual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 java/io/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PrintStream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Ljava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/lang/String;[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Ljava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/lang/Object;)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Ljava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/io/</a:t>
            </a:r>
            <a:r>
              <a:rPr lang="en-US" sz="9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PrintStream</a:t>
            </a:r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pop</a:t>
            </a:r>
            <a:b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b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9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.limit locals 6</a:t>
            </a:r>
          </a:p>
          <a:p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.limit stack 7</a:t>
            </a:r>
          </a:p>
          <a:p>
            <a:r>
              <a:rPr lang="en-US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.end method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737F7F7-EE04-1045-81E0-01E03FF668AC}"/>
              </a:ext>
            </a:extLst>
          </p:cNvPr>
          <p:cNvSpPr/>
          <p:nvPr/>
        </p:nvSpPr>
        <p:spPr bwMode="auto">
          <a:xfrm>
            <a:off x="274367" y="2240293"/>
            <a:ext cx="8491226" cy="3840438"/>
          </a:xfrm>
          <a:prstGeom prst="roundRect">
            <a:avLst/>
          </a:prstGeom>
          <a:noFill/>
          <a:ln w="285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10684D-557C-3A4A-B52D-72A36E751D17}"/>
              </a:ext>
            </a:extLst>
          </p:cNvPr>
          <p:cNvSpPr txBox="1"/>
          <p:nvPr/>
        </p:nvSpPr>
        <p:spPr>
          <a:xfrm>
            <a:off x="6124501" y="2294310"/>
            <a:ext cx="22813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>
                    <a:lumMod val="65000"/>
                  </a:schemeClr>
                </a:solidFill>
              </a:rPr>
              <a:t>Main program epilogue</a:t>
            </a:r>
          </a:p>
        </p:txBody>
      </p:sp>
    </p:spTree>
    <p:extLst>
      <p:ext uri="{BB962C8B-B14F-4D97-AF65-F5344CB8AC3E}">
        <p14:creationId xmlns:p14="http://schemas.microsoft.com/office/powerpoint/2010/main" val="1639674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36A36-8233-D349-9CA8-52A38F8F084A}" type="slidenum">
              <a:rPr lang="en-US"/>
              <a:pPr/>
              <a:t>13</a:t>
            </a:fld>
            <a:endParaRPr lang="en-US"/>
          </a:p>
        </p:txBody>
      </p:sp>
      <p:sp>
        <p:nvSpPr>
          <p:cNvPr id="68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Loading a Program Variable</a:t>
            </a:r>
            <a:r>
              <a:rPr lang="en-US" dirty="0">
                <a:latin typeface="Arial"/>
              </a:rPr>
              <a:t>’</a:t>
            </a:r>
            <a:r>
              <a:rPr lang="en-US" dirty="0"/>
              <a:t>s Value</a:t>
            </a:r>
          </a:p>
        </p:txBody>
      </p:sp>
      <p:sp>
        <p:nvSpPr>
          <p:cNvPr id="68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0"/>
            <a:ext cx="8229600" cy="2225039"/>
          </a:xfrm>
        </p:spPr>
        <p:txBody>
          <a:bodyPr/>
          <a:lstStyle/>
          <a:p>
            <a:r>
              <a:rPr lang="en-US" dirty="0"/>
              <a:t>To load (push) a </a:t>
            </a:r>
            <a:r>
              <a:rPr lang="en-US" u="sng" dirty="0"/>
              <a:t>program variable</a:t>
            </a:r>
            <a:r>
              <a:rPr lang="en-US" u="sng" dirty="0">
                <a:latin typeface="Arial"/>
              </a:rPr>
              <a:t>’</a:t>
            </a:r>
            <a:r>
              <a:rPr lang="en-US" u="sng" dirty="0"/>
              <a:t>s value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onto the operand stack:</a:t>
            </a:r>
            <a:br>
              <a:rPr lang="en-US" dirty="0"/>
            </a:br>
            <a:br>
              <a:rPr lang="en-US" sz="800" dirty="0"/>
            </a:br>
            <a:r>
              <a:rPr lang="en-US" sz="2000" dirty="0">
                <a:latin typeface="Courier New" charset="0"/>
              </a:rPr>
              <a:t>    </a:t>
            </a:r>
            <a:r>
              <a:rPr lang="en-US" sz="2000" b="1" dirty="0" err="1">
                <a:solidFill>
                  <a:srgbClr val="0033CC"/>
                </a:solidFill>
                <a:latin typeface="Courier New" charset="0"/>
              </a:rPr>
              <a:t>getstatic</a:t>
            </a:r>
            <a:r>
              <a:rPr lang="en-US" sz="2000" b="1" dirty="0">
                <a:solidFill>
                  <a:srgbClr val="0033CC"/>
                </a:solidFill>
                <a:latin typeface="Courier New" charset="0"/>
              </a:rPr>
              <a:t>  </a:t>
            </a:r>
            <a:r>
              <a:rPr lang="en-US" sz="2000" i="1" dirty="0">
                <a:solidFill>
                  <a:srgbClr val="0033CC"/>
                </a:solidFill>
                <a:latin typeface="Times New Roman" charset="0"/>
              </a:rPr>
              <a:t>program-name</a:t>
            </a:r>
            <a:r>
              <a:rPr lang="en-US" sz="2000" b="1" dirty="0">
                <a:solidFill>
                  <a:srgbClr val="0033CC"/>
                </a:solidFill>
                <a:latin typeface="Courier New" charset="0"/>
              </a:rPr>
              <a:t>/</a:t>
            </a:r>
            <a:r>
              <a:rPr lang="en-US" sz="2000" i="1" dirty="0">
                <a:solidFill>
                  <a:srgbClr val="0033CC"/>
                </a:solidFill>
                <a:latin typeface="Times New Roman" charset="0"/>
              </a:rPr>
              <a:t>variable-name</a:t>
            </a:r>
            <a:r>
              <a:rPr lang="en-US" sz="2000" b="1" dirty="0">
                <a:solidFill>
                  <a:srgbClr val="0033CC"/>
                </a:solidFill>
                <a:latin typeface="Courier New" charset="0"/>
              </a:rPr>
              <a:t> </a:t>
            </a:r>
            <a:r>
              <a:rPr lang="en-US" sz="2000" i="1" dirty="0">
                <a:solidFill>
                  <a:srgbClr val="0033CC"/>
                </a:solidFill>
                <a:latin typeface="Times New Roman" charset="0"/>
              </a:rPr>
              <a:t>type-descriptor</a:t>
            </a:r>
            <a:endParaRPr lang="en-US" dirty="0">
              <a:solidFill>
                <a:srgbClr val="0033CC"/>
              </a:solidFill>
            </a:endParaRPr>
          </a:p>
          <a:p>
            <a:pPr lvl="4"/>
            <a:endParaRPr lang="en-US" dirty="0"/>
          </a:p>
          <a:p>
            <a:r>
              <a:rPr lang="en-US" dirty="0"/>
              <a:t>Examples:</a:t>
            </a:r>
            <a:br>
              <a:rPr lang="en-US" dirty="0"/>
            </a:br>
            <a:br>
              <a:rPr lang="en-US" sz="800" dirty="0"/>
            </a:br>
            <a:endParaRPr lang="en-US" sz="2000" b="1" dirty="0">
              <a:latin typeface="Courier New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26098" y="2971805"/>
            <a:ext cx="3878586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BFBFB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err="1">
                <a:latin typeface="Courier New" charset="0"/>
              </a:rPr>
              <a:t>getstatic</a:t>
            </a:r>
            <a:r>
              <a:rPr lang="en-US" sz="2000" b="1" dirty="0">
                <a:latin typeface="Courier New" charset="0"/>
              </a:rPr>
              <a:t>  Test/count I</a:t>
            </a:r>
            <a:br>
              <a:rPr lang="en-US" sz="2000" b="1" dirty="0">
                <a:latin typeface="Courier New" charset="0"/>
              </a:rPr>
            </a:br>
            <a:r>
              <a:rPr lang="en-US" sz="2000" b="1" dirty="0" err="1">
                <a:latin typeface="Courier New" charset="0"/>
              </a:rPr>
              <a:t>getstatic</a:t>
            </a:r>
            <a:r>
              <a:rPr lang="en-US" sz="2000" b="1" dirty="0">
                <a:latin typeface="Courier New" charset="0"/>
              </a:rPr>
              <a:t>  Test/radius 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FAAFC5-D702-7D5A-B708-8D0332DA1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5928" y="3881097"/>
            <a:ext cx="3398925" cy="192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383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277D6-9A6F-D742-B59D-33D7A6B92B38}" type="slidenum">
              <a:rPr lang="en-US"/>
              <a:pPr/>
              <a:t>14</a:t>
            </a:fld>
            <a:endParaRPr lang="en-US"/>
          </a:p>
        </p:txBody>
      </p:sp>
      <p:sp>
        <p:nvSpPr>
          <p:cNvPr id="68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Storing a Program Variable</a:t>
            </a:r>
            <a:r>
              <a:rPr lang="en-US" dirty="0">
                <a:latin typeface="Arial"/>
              </a:rPr>
              <a:t>’</a:t>
            </a:r>
            <a:r>
              <a:rPr lang="en-US" dirty="0"/>
              <a:t>s Value</a:t>
            </a:r>
          </a:p>
        </p:txBody>
      </p:sp>
      <p:sp>
        <p:nvSpPr>
          <p:cNvPr id="681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1"/>
            <a:ext cx="8229600" cy="2133599"/>
          </a:xfrm>
        </p:spPr>
        <p:txBody>
          <a:bodyPr/>
          <a:lstStyle/>
          <a:p>
            <a:r>
              <a:rPr lang="en-US" dirty="0"/>
              <a:t>To store (pop) a value from the operand stack </a:t>
            </a:r>
            <a:br>
              <a:rPr lang="en-US" dirty="0"/>
            </a:br>
            <a:r>
              <a:rPr lang="en-US" dirty="0"/>
              <a:t>into a </a:t>
            </a:r>
            <a:r>
              <a:rPr lang="en-US" u="sng" dirty="0"/>
              <a:t>program variable</a:t>
            </a:r>
            <a:r>
              <a:rPr lang="en-US" dirty="0"/>
              <a:t>:</a:t>
            </a:r>
            <a:br>
              <a:rPr lang="en-US" dirty="0"/>
            </a:br>
            <a:br>
              <a:rPr lang="en-US" sz="800" dirty="0"/>
            </a:br>
            <a:r>
              <a:rPr lang="en-US" sz="2000" dirty="0">
                <a:latin typeface="Courier New" charset="0"/>
              </a:rPr>
              <a:t>    </a:t>
            </a:r>
            <a:r>
              <a:rPr lang="en-US" sz="2000" b="1" dirty="0" err="1">
                <a:solidFill>
                  <a:srgbClr val="0033CC"/>
                </a:solidFill>
                <a:latin typeface="Courier New" charset="0"/>
              </a:rPr>
              <a:t>putstatic</a:t>
            </a:r>
            <a:r>
              <a:rPr lang="en-US" sz="2000" b="1" dirty="0">
                <a:solidFill>
                  <a:srgbClr val="0033CC"/>
                </a:solidFill>
                <a:latin typeface="Courier New" charset="0"/>
              </a:rPr>
              <a:t>  </a:t>
            </a:r>
            <a:r>
              <a:rPr lang="en-US" sz="2000" i="1" dirty="0">
                <a:solidFill>
                  <a:srgbClr val="0033CC"/>
                </a:solidFill>
                <a:latin typeface="Times New Roman" charset="0"/>
              </a:rPr>
              <a:t>program-name</a:t>
            </a:r>
            <a:r>
              <a:rPr lang="en-US" sz="2000" b="1" dirty="0">
                <a:solidFill>
                  <a:srgbClr val="0033CC"/>
                </a:solidFill>
                <a:latin typeface="Courier New" charset="0"/>
              </a:rPr>
              <a:t>/</a:t>
            </a:r>
            <a:r>
              <a:rPr lang="en-US" sz="2000" i="1" dirty="0">
                <a:solidFill>
                  <a:srgbClr val="0033CC"/>
                </a:solidFill>
                <a:latin typeface="Times New Roman" charset="0"/>
              </a:rPr>
              <a:t>variable-name</a:t>
            </a:r>
            <a:r>
              <a:rPr lang="en-US" sz="2000" b="1" dirty="0">
                <a:solidFill>
                  <a:srgbClr val="0033CC"/>
                </a:solidFill>
                <a:latin typeface="Courier New" charset="0"/>
              </a:rPr>
              <a:t> </a:t>
            </a:r>
            <a:r>
              <a:rPr lang="en-US" sz="2000" i="1" dirty="0">
                <a:solidFill>
                  <a:srgbClr val="0033CC"/>
                </a:solidFill>
                <a:latin typeface="Times New Roman" charset="0"/>
              </a:rPr>
              <a:t>type-descriptor</a:t>
            </a:r>
            <a:endParaRPr lang="en-US" dirty="0">
              <a:solidFill>
                <a:srgbClr val="0033CC"/>
              </a:solidFill>
            </a:endParaRPr>
          </a:p>
          <a:p>
            <a:pPr lvl="4"/>
            <a:endParaRPr lang="en-US" dirty="0"/>
          </a:p>
          <a:p>
            <a:r>
              <a:rPr lang="en-US" dirty="0"/>
              <a:t>Examples: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26098" y="2971805"/>
            <a:ext cx="3878586" cy="707886"/>
          </a:xfrm>
          <a:prstGeom prst="rect">
            <a:avLst/>
          </a:prstGeom>
          <a:solidFill>
            <a:srgbClr val="F2F2F2"/>
          </a:solidFill>
          <a:ln>
            <a:solidFill>
              <a:srgbClr val="BFBFB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err="1">
                <a:latin typeface="Courier New" charset="0"/>
              </a:rPr>
              <a:t>putstatic</a:t>
            </a:r>
            <a:r>
              <a:rPr lang="en-US" sz="2000" b="1" dirty="0">
                <a:latin typeface="Courier New" charset="0"/>
              </a:rPr>
              <a:t>  Test/count I</a:t>
            </a:r>
            <a:br>
              <a:rPr lang="en-US" sz="2000" b="1" dirty="0">
                <a:latin typeface="Courier New" charset="0"/>
              </a:rPr>
            </a:br>
            <a:r>
              <a:rPr lang="en-US" sz="2000" b="1" dirty="0" err="1">
                <a:latin typeface="Courier New" charset="0"/>
              </a:rPr>
              <a:t>putstatic</a:t>
            </a:r>
            <a:r>
              <a:rPr lang="en-US" sz="2000" b="1" dirty="0">
                <a:latin typeface="Courier New" charset="0"/>
              </a:rPr>
              <a:t>  Test/radius F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8A4AB6-32AC-3333-C8B6-93684C896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5928" y="3876041"/>
            <a:ext cx="3398925" cy="192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048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C4222-6710-6D47-B8A7-33DF8FCEE978}" type="slidenum">
              <a:rPr lang="en-US"/>
              <a:pPr/>
              <a:t>15</a:t>
            </a:fld>
            <a:endParaRPr lang="en-US"/>
          </a:p>
        </p:txBody>
      </p:sp>
      <p:sp>
        <p:nvSpPr>
          <p:cNvPr id="70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Code for Procedures and Functions</a:t>
            </a:r>
          </a:p>
        </p:txBody>
      </p:sp>
      <p:pic>
        <p:nvPicPr>
          <p:cNvPr id="708612" name="Picture 4" descr="177075 fg16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644" y="1325903"/>
            <a:ext cx="4938712" cy="487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8613" name="AutoShape 5"/>
          <p:cNvSpPr>
            <a:spLocks noChangeArrowheads="1"/>
          </p:cNvSpPr>
          <p:nvPr/>
        </p:nvSpPr>
        <p:spPr bwMode="auto">
          <a:xfrm>
            <a:off x="7040853" y="4708525"/>
            <a:ext cx="1188707" cy="549275"/>
          </a:xfrm>
          <a:prstGeom prst="leftArrow">
            <a:avLst>
              <a:gd name="adj1" fmla="val 50000"/>
              <a:gd name="adj2" fmla="val 62428"/>
            </a:avLst>
          </a:prstGeom>
          <a:solidFill>
            <a:schemeClr val="folHlink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376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2641-4198-0042-90AA-0EB10E515058}" type="slidenum">
              <a:rPr lang="en-US"/>
              <a:pPr/>
              <a:t>16</a:t>
            </a:fld>
            <a:endParaRPr lang="en-US"/>
          </a:p>
        </p:txBody>
      </p:sp>
      <p:sp>
        <p:nvSpPr>
          <p:cNvPr id="613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Code for Procedures and Functions</a:t>
            </a:r>
          </a:p>
        </p:txBody>
      </p:sp>
      <p:sp>
        <p:nvSpPr>
          <p:cNvPr id="613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64074" y="1325563"/>
            <a:ext cx="4114801" cy="20113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 dirty="0"/>
              <a:t>Each a </a:t>
            </a:r>
            <a:r>
              <a:rPr lang="en-US" sz="1800" dirty="0">
                <a:solidFill>
                  <a:srgbClr val="B23C00"/>
                </a:solidFill>
              </a:rPr>
              <a:t>private </a:t>
            </a:r>
            <a:r>
              <a:rPr lang="en-US" sz="1800" b="1" dirty="0">
                <a:solidFill>
                  <a:srgbClr val="B23C00"/>
                </a:solidFill>
              </a:rPr>
              <a:t>static</a:t>
            </a:r>
            <a:r>
              <a:rPr lang="en-US" sz="1800" dirty="0">
                <a:solidFill>
                  <a:srgbClr val="B23C00"/>
                </a:solidFill>
              </a:rPr>
              <a:t> method</a:t>
            </a:r>
            <a:r>
              <a:rPr lang="en-US" sz="1800" dirty="0"/>
              <a:t>.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Method signature: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Routine</a:t>
            </a:r>
            <a:r>
              <a:rPr lang="en-US" sz="1800" dirty="0">
                <a:latin typeface="Arial"/>
              </a:rPr>
              <a:t>’</a:t>
            </a:r>
            <a:r>
              <a:rPr lang="en-US" sz="1800" dirty="0"/>
              <a:t>s name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Type descriptors of the formal parameters and return value.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Example:</a:t>
            </a:r>
          </a:p>
        </p:txBody>
      </p:sp>
      <p:pic>
        <p:nvPicPr>
          <p:cNvPr id="613380" name="Picture 4" descr="177075 fg16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1509713"/>
            <a:ext cx="4086225" cy="429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3381" name="Text Box 5"/>
          <p:cNvSpPr txBox="1">
            <a:spLocks noChangeArrowheads="1"/>
          </p:cNvSpPr>
          <p:nvPr/>
        </p:nvSpPr>
        <p:spPr bwMode="auto">
          <a:xfrm>
            <a:off x="5099050" y="3221038"/>
            <a:ext cx="3524585" cy="2246769"/>
          </a:xfrm>
          <a:prstGeom prst="rect">
            <a:avLst/>
          </a:prstGeom>
          <a:solidFill>
            <a:srgbClr val="DEF0F2"/>
          </a:solidFill>
          <a:ln>
            <a:solidFill>
              <a:srgbClr val="0033CC"/>
            </a:solidFill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 dirty="0">
                <a:latin typeface="Courier New" charset="0"/>
              </a:rPr>
              <a:t>TYPE</a:t>
            </a:r>
          </a:p>
          <a:p>
            <a:r>
              <a:rPr lang="en-US" sz="1400" b="1" dirty="0">
                <a:latin typeface="Courier New" charset="0"/>
              </a:rPr>
              <a:t>    </a:t>
            </a:r>
            <a:r>
              <a:rPr lang="en-US" sz="1400" b="1" dirty="0" err="1">
                <a:latin typeface="Courier New" charset="0"/>
              </a:rPr>
              <a:t>arr</a:t>
            </a:r>
            <a:r>
              <a:rPr lang="en-US" sz="1400" b="1" dirty="0">
                <a:latin typeface="Courier New" charset="0"/>
              </a:rPr>
              <a:t> = ARRAY [1..5] OF real;</a:t>
            </a:r>
          </a:p>
          <a:p>
            <a:r>
              <a:rPr lang="en-US" sz="1400" b="1" dirty="0">
                <a:latin typeface="Courier New" charset="0"/>
              </a:rPr>
              <a:t>    	</a:t>
            </a:r>
          </a:p>
          <a:p>
            <a:r>
              <a:rPr lang="en-US" sz="1400" b="1" dirty="0">
                <a:latin typeface="Courier New" charset="0"/>
              </a:rPr>
              <a:t>FUNCTION </a:t>
            </a:r>
            <a:r>
              <a:rPr lang="en-US" sz="1400" b="1" dirty="0" err="1">
                <a:solidFill>
                  <a:srgbClr val="B23C00"/>
                </a:solidFill>
                <a:latin typeface="Courier New" charset="0"/>
              </a:rPr>
              <a:t>func</a:t>
            </a:r>
            <a:r>
              <a:rPr lang="en-US" sz="1400" b="1" dirty="0">
                <a:latin typeface="Courier New" charset="0"/>
              </a:rPr>
              <a:t>(</a:t>
            </a:r>
            <a:r>
              <a:rPr lang="en-US" sz="1400" b="1" dirty="0" err="1">
                <a:latin typeface="Courier New" charset="0"/>
              </a:rPr>
              <a:t>i</a:t>
            </a:r>
            <a:r>
              <a:rPr lang="en-US" sz="1400" b="1" dirty="0">
                <a:latin typeface="Courier New" charset="0"/>
              </a:rPr>
              <a:t>, j : integer; </a:t>
            </a:r>
          </a:p>
          <a:p>
            <a:r>
              <a:rPr lang="en-US" sz="1400" b="1" dirty="0">
                <a:latin typeface="Courier New" charset="0"/>
              </a:rPr>
              <a:t>              x, y : real; </a:t>
            </a:r>
          </a:p>
          <a:p>
            <a:r>
              <a:rPr lang="en-US" sz="1400" b="1" dirty="0">
                <a:latin typeface="Courier New" charset="0"/>
              </a:rPr>
              <a:t>              p : </a:t>
            </a:r>
            <a:r>
              <a:rPr lang="en-US" sz="1400" b="1" dirty="0" err="1">
                <a:latin typeface="Courier New" charset="0"/>
              </a:rPr>
              <a:t>boolean</a:t>
            </a:r>
            <a:r>
              <a:rPr lang="en-US" sz="1400" b="1" dirty="0">
                <a:latin typeface="Courier New" charset="0"/>
              </a:rPr>
              <a:t>; </a:t>
            </a:r>
          </a:p>
          <a:p>
            <a:r>
              <a:rPr lang="en-US" sz="1400" b="1" dirty="0">
                <a:latin typeface="Courier New" charset="0"/>
              </a:rPr>
              <a:t>              </a:t>
            </a:r>
            <a:r>
              <a:rPr lang="en-US" sz="1400" b="1" dirty="0" err="1">
                <a:latin typeface="Courier New" charset="0"/>
              </a:rPr>
              <a:t>ch</a:t>
            </a:r>
            <a:r>
              <a:rPr lang="en-US" sz="1400" b="1" dirty="0">
                <a:latin typeface="Courier New" charset="0"/>
              </a:rPr>
              <a:t> : char;</a:t>
            </a:r>
          </a:p>
          <a:p>
            <a:r>
              <a:rPr lang="en-US" sz="1400" b="1" dirty="0">
                <a:latin typeface="Courier New" charset="0"/>
              </a:rPr>
              <a:t>              vector : </a:t>
            </a:r>
            <a:r>
              <a:rPr lang="en-US" sz="1400" b="1" dirty="0" err="1">
                <a:latin typeface="Courier New" charset="0"/>
              </a:rPr>
              <a:t>arr</a:t>
            </a:r>
            <a:r>
              <a:rPr lang="en-US" sz="1400" b="1" dirty="0">
                <a:latin typeface="Courier New" charset="0"/>
              </a:rPr>
              <a:t>; </a:t>
            </a:r>
          </a:p>
          <a:p>
            <a:r>
              <a:rPr lang="en-US" sz="1400" b="1" dirty="0">
                <a:latin typeface="Courier New" charset="0"/>
              </a:rPr>
              <a:t>              length : integer) </a:t>
            </a:r>
          </a:p>
          <a:p>
            <a:r>
              <a:rPr lang="en-US" sz="1400" b="1" dirty="0">
                <a:latin typeface="Courier New" charset="0"/>
              </a:rPr>
              <a:t>           : real;</a:t>
            </a:r>
          </a:p>
        </p:txBody>
      </p:sp>
      <p:sp>
        <p:nvSpPr>
          <p:cNvPr id="613382" name="Text Box 6"/>
          <p:cNvSpPr txBox="1">
            <a:spLocks noChangeArrowheads="1"/>
          </p:cNvSpPr>
          <p:nvPr/>
        </p:nvSpPr>
        <p:spPr bwMode="auto">
          <a:xfrm>
            <a:off x="3564884" y="5934661"/>
            <a:ext cx="5121915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latin typeface="Courier New" charset="0"/>
              </a:rPr>
              <a:t>.method private static </a:t>
            </a:r>
            <a:r>
              <a:rPr lang="en-US" b="1" dirty="0" err="1">
                <a:solidFill>
                  <a:srgbClr val="B23C00"/>
                </a:solidFill>
                <a:latin typeface="Courier New" charset="0"/>
              </a:rPr>
              <a:t>func</a:t>
            </a:r>
            <a:r>
              <a:rPr lang="en-US" b="1" dirty="0">
                <a:latin typeface="Courier New" charset="0"/>
              </a:rPr>
              <a:t>(IIFFZC[FI)F </a:t>
            </a:r>
          </a:p>
        </p:txBody>
      </p:sp>
      <p:sp>
        <p:nvSpPr>
          <p:cNvPr id="613383" name="Rectangle 7"/>
          <p:cNvSpPr>
            <a:spLocks noChangeArrowheads="1"/>
          </p:cNvSpPr>
          <p:nvPr/>
        </p:nvSpPr>
        <p:spPr bwMode="auto">
          <a:xfrm>
            <a:off x="4754563" y="5502275"/>
            <a:ext cx="3565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rgbClr val="C00000"/>
              </a:buClr>
              <a:buSzPct val="70000"/>
              <a:buFont typeface="Wingdings" charset="0"/>
              <a:buChar char="o"/>
            </a:pPr>
            <a:r>
              <a:rPr lang="en-US" sz="1800" dirty="0"/>
              <a:t>Compiles to:</a:t>
            </a:r>
          </a:p>
        </p:txBody>
      </p:sp>
    </p:spTree>
    <p:extLst>
      <p:ext uri="{BB962C8B-B14F-4D97-AF65-F5344CB8AC3E}">
        <p14:creationId xmlns:p14="http://schemas.microsoft.com/office/powerpoint/2010/main" val="81519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3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3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"/>
                                        <p:tgtEl>
                                          <p:spTgt spid="613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"/>
                                        <p:tgtEl>
                                          <p:spTgt spid="613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3381" grpId="0" animBg="1"/>
      <p:bldP spid="613382" grpId="0" animBg="1"/>
      <p:bldP spid="61338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2B53-AF32-6B49-B7BA-88E0B655C44C}" type="slidenum">
              <a:rPr lang="en-US"/>
              <a:pPr/>
              <a:t>17</a:t>
            </a:fld>
            <a:endParaRPr lang="en-US"/>
          </a:p>
        </p:txBody>
      </p:sp>
      <p:sp>
        <p:nvSpPr>
          <p:cNvPr id="614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Compiling Local Variables</a:t>
            </a:r>
          </a:p>
        </p:txBody>
      </p:sp>
      <p:sp>
        <p:nvSpPr>
          <p:cNvPr id="614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48688" y="1143025"/>
            <a:ext cx="3932238" cy="457200"/>
          </a:xfrm>
        </p:spPr>
        <p:txBody>
          <a:bodyPr/>
          <a:lstStyle/>
          <a:p>
            <a:r>
              <a:rPr lang="en-US" dirty="0"/>
              <a:t>Compiles to:</a:t>
            </a:r>
          </a:p>
        </p:txBody>
      </p:sp>
      <p:sp>
        <p:nvSpPr>
          <p:cNvPr id="614405" name="Text Box 5"/>
          <p:cNvSpPr txBox="1">
            <a:spLocks noChangeArrowheads="1"/>
          </p:cNvSpPr>
          <p:nvPr/>
        </p:nvSpPr>
        <p:spPr bwMode="auto">
          <a:xfrm>
            <a:off x="92075" y="1235075"/>
            <a:ext cx="3621504" cy="3323987"/>
          </a:xfrm>
          <a:prstGeom prst="rect">
            <a:avLst/>
          </a:prstGeom>
          <a:solidFill>
            <a:srgbClr val="DEF0F2"/>
          </a:solidFill>
          <a:ln>
            <a:solidFill>
              <a:srgbClr val="0033CC"/>
            </a:solidFill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>
                <a:latin typeface="Courier New" charset="0"/>
              </a:rPr>
              <a:t>TYPE</a:t>
            </a:r>
          </a:p>
          <a:p>
            <a:r>
              <a:rPr lang="en-US" sz="1400" b="1" dirty="0">
                <a:latin typeface="Courier New" charset="0"/>
              </a:rPr>
              <a:t>    </a:t>
            </a:r>
            <a:r>
              <a:rPr lang="en-US" sz="1400" b="1" dirty="0" err="1">
                <a:latin typeface="Courier New" charset="0"/>
              </a:rPr>
              <a:t>arr</a:t>
            </a:r>
            <a:r>
              <a:rPr lang="en-US" sz="1400" b="1" dirty="0">
                <a:latin typeface="Courier New" charset="0"/>
              </a:rPr>
              <a:t> = ARRAY [1..5] OF real;</a:t>
            </a:r>
          </a:p>
          <a:p>
            <a:r>
              <a:rPr lang="en-US" sz="1400" b="1" dirty="0">
                <a:latin typeface="Courier New" charset="0"/>
              </a:rPr>
              <a:t>    </a:t>
            </a:r>
          </a:p>
          <a:p>
            <a:r>
              <a:rPr lang="en-US" sz="1400" b="1" dirty="0">
                <a:latin typeface="Courier New" charset="0"/>
              </a:rPr>
              <a:t>FUNCTION </a:t>
            </a:r>
            <a:r>
              <a:rPr lang="en-US" sz="1400" b="1" dirty="0" err="1">
                <a:solidFill>
                  <a:srgbClr val="B23C00"/>
                </a:solidFill>
                <a:latin typeface="Courier New" charset="0"/>
              </a:rPr>
              <a:t>func</a:t>
            </a:r>
            <a:r>
              <a:rPr lang="en-US" sz="1400" b="1" dirty="0">
                <a:latin typeface="Courier New" charset="0"/>
              </a:rPr>
              <a:t>(</a:t>
            </a:r>
            <a:r>
              <a:rPr lang="en-US" sz="1400" b="1" dirty="0" err="1">
                <a:latin typeface="Courier New" charset="0"/>
              </a:rPr>
              <a:t>i</a:t>
            </a:r>
            <a:r>
              <a:rPr lang="en-US" sz="1400" b="1" dirty="0">
                <a:latin typeface="Courier New" charset="0"/>
              </a:rPr>
              <a:t>, j : integer; </a:t>
            </a:r>
          </a:p>
          <a:p>
            <a:r>
              <a:rPr lang="en-US" sz="1400" b="1" dirty="0">
                <a:latin typeface="Courier New" charset="0"/>
              </a:rPr>
              <a:t>              x, y : real; </a:t>
            </a:r>
          </a:p>
          <a:p>
            <a:r>
              <a:rPr lang="en-US" sz="1400" b="1" dirty="0">
                <a:latin typeface="Courier New" charset="0"/>
              </a:rPr>
              <a:t>              p : </a:t>
            </a:r>
            <a:r>
              <a:rPr lang="en-US" sz="1400" b="1" dirty="0" err="1">
                <a:latin typeface="Courier New" charset="0"/>
              </a:rPr>
              <a:t>boolean</a:t>
            </a:r>
            <a:r>
              <a:rPr lang="en-US" sz="1400" b="1" dirty="0">
                <a:latin typeface="Courier New" charset="0"/>
              </a:rPr>
              <a:t>; </a:t>
            </a:r>
          </a:p>
          <a:p>
            <a:r>
              <a:rPr lang="en-US" sz="1400" b="1" dirty="0">
                <a:latin typeface="Courier New" charset="0"/>
              </a:rPr>
              <a:t>              </a:t>
            </a:r>
            <a:r>
              <a:rPr lang="en-US" sz="1400" b="1" dirty="0" err="1">
                <a:latin typeface="Courier New" charset="0"/>
              </a:rPr>
              <a:t>ch</a:t>
            </a:r>
            <a:r>
              <a:rPr lang="en-US" sz="1400" b="1" dirty="0">
                <a:latin typeface="Courier New" charset="0"/>
              </a:rPr>
              <a:t> : char;</a:t>
            </a:r>
          </a:p>
          <a:p>
            <a:r>
              <a:rPr lang="en-US" sz="1400" b="1">
                <a:latin typeface="Courier New" charset="0"/>
              </a:rPr>
              <a:t>              VAR vector </a:t>
            </a:r>
            <a:r>
              <a:rPr lang="en-US" sz="1400" b="1" dirty="0">
                <a:latin typeface="Courier New" charset="0"/>
              </a:rPr>
              <a:t>: </a:t>
            </a:r>
            <a:r>
              <a:rPr lang="en-US" sz="1400" b="1" dirty="0" err="1">
                <a:latin typeface="Courier New" charset="0"/>
              </a:rPr>
              <a:t>arr</a:t>
            </a:r>
            <a:r>
              <a:rPr lang="en-US" sz="1400" b="1" dirty="0">
                <a:latin typeface="Courier New" charset="0"/>
              </a:rPr>
              <a:t>; </a:t>
            </a:r>
          </a:p>
          <a:p>
            <a:r>
              <a:rPr lang="en-US" sz="1400" b="1" dirty="0">
                <a:latin typeface="Courier New" charset="0"/>
              </a:rPr>
              <a:t>              length : integer) </a:t>
            </a:r>
          </a:p>
          <a:p>
            <a:r>
              <a:rPr lang="en-US" sz="1400" b="1" dirty="0">
                <a:latin typeface="Courier New" charset="0"/>
              </a:rPr>
              <a:t>           : real;</a:t>
            </a:r>
          </a:p>
          <a:p>
            <a:r>
              <a:rPr lang="en-US" sz="1400" b="1" dirty="0">
                <a:latin typeface="Courier New" charset="0"/>
              </a:rPr>
              <a:t>    </a:t>
            </a:r>
          </a:p>
          <a:p>
            <a:r>
              <a:rPr lang="en-US" sz="1400" b="1" dirty="0">
                <a:latin typeface="Courier New" charset="0"/>
              </a:rPr>
              <a:t>    VAR</a:t>
            </a:r>
          </a:p>
          <a:p>
            <a:r>
              <a:rPr lang="en-US" sz="1400" b="1" dirty="0">
                <a:latin typeface="Courier New" charset="0"/>
              </a:rPr>
              <a:t>        n : integer;</a:t>
            </a:r>
          </a:p>
          <a:p>
            <a:r>
              <a:rPr lang="en-US" sz="1400" b="1" dirty="0">
                <a:latin typeface="Courier New" charset="0"/>
              </a:rPr>
              <a:t>        z : real;</a:t>
            </a:r>
          </a:p>
          <a:p>
            <a:r>
              <a:rPr lang="en-US" sz="1400" b="1" dirty="0">
                <a:latin typeface="Courier New" charset="0"/>
              </a:rPr>
              <a:t>        w : </a:t>
            </a:r>
            <a:r>
              <a:rPr lang="en-US" sz="1400" b="1" dirty="0" err="1">
                <a:latin typeface="Courier New" charset="0"/>
              </a:rPr>
              <a:t>arr</a:t>
            </a:r>
            <a:r>
              <a:rPr lang="en-US" sz="1400" b="1" dirty="0">
                <a:latin typeface="Courier New" charset="0"/>
              </a:rPr>
              <a:t>;</a:t>
            </a:r>
          </a:p>
        </p:txBody>
      </p:sp>
      <p:sp>
        <p:nvSpPr>
          <p:cNvPr id="614406" name="Text Box 6"/>
          <p:cNvSpPr txBox="1">
            <a:spLocks noChangeArrowheads="1"/>
          </p:cNvSpPr>
          <p:nvPr/>
        </p:nvSpPr>
        <p:spPr bwMode="auto">
          <a:xfrm>
            <a:off x="3657600" y="1692275"/>
            <a:ext cx="4373313" cy="28931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>
                <a:latin typeface="Courier New" charset="0"/>
              </a:rPr>
              <a:t>.method private static </a:t>
            </a:r>
            <a:r>
              <a:rPr lang="en-US" sz="1400" b="1" dirty="0" err="1">
                <a:solidFill>
                  <a:srgbClr val="B23C00"/>
                </a:solidFill>
                <a:latin typeface="Courier New" charset="0"/>
              </a:rPr>
              <a:t>func</a:t>
            </a:r>
            <a:r>
              <a:rPr lang="en-US" sz="1400" b="1" dirty="0">
                <a:latin typeface="Courier New" charset="0"/>
              </a:rPr>
              <a:t>(IIFFZC[FI)F</a:t>
            </a:r>
          </a:p>
          <a:p>
            <a:r>
              <a:rPr lang="en-US" sz="1400" b="1" dirty="0">
                <a:latin typeface="Courier New" charset="0"/>
              </a:rPr>
              <a:t>.var 0 is </a:t>
            </a:r>
            <a:r>
              <a:rPr lang="en-US" sz="1400" b="1" dirty="0" err="1">
                <a:latin typeface="Courier New" charset="0"/>
              </a:rPr>
              <a:t>i</a:t>
            </a:r>
            <a:r>
              <a:rPr lang="en-US" sz="1400" b="1" dirty="0">
                <a:latin typeface="Courier New" charset="0"/>
              </a:rPr>
              <a:t> I</a:t>
            </a:r>
          </a:p>
          <a:p>
            <a:r>
              <a:rPr lang="en-US" sz="1400" b="1" dirty="0">
                <a:latin typeface="Courier New" charset="0"/>
              </a:rPr>
              <a:t>.var 1 is j I</a:t>
            </a:r>
          </a:p>
          <a:p>
            <a:r>
              <a:rPr lang="en-US" sz="1400" b="1" dirty="0">
                <a:latin typeface="Courier New" charset="0"/>
              </a:rPr>
              <a:t>.var 2 is x F</a:t>
            </a:r>
          </a:p>
          <a:p>
            <a:r>
              <a:rPr lang="en-US" sz="1400" b="1" dirty="0">
                <a:latin typeface="Courier New" charset="0"/>
              </a:rPr>
              <a:t>.var 3 is y F</a:t>
            </a:r>
          </a:p>
          <a:p>
            <a:r>
              <a:rPr lang="en-US" sz="1400" b="1" dirty="0">
                <a:latin typeface="Courier New" charset="0"/>
              </a:rPr>
              <a:t>.var 4 is p Z</a:t>
            </a:r>
          </a:p>
          <a:p>
            <a:r>
              <a:rPr lang="en-US" sz="1400" b="1" dirty="0">
                <a:latin typeface="Courier New" charset="0"/>
              </a:rPr>
              <a:t>.var 5 is ch C</a:t>
            </a:r>
          </a:p>
          <a:p>
            <a:r>
              <a:rPr lang="en-US" sz="1400" b="1" dirty="0">
                <a:latin typeface="Courier New" charset="0"/>
              </a:rPr>
              <a:t>.var 6 is vector [F</a:t>
            </a:r>
          </a:p>
          <a:p>
            <a:r>
              <a:rPr lang="en-US" sz="1400" b="1" dirty="0">
                <a:latin typeface="Courier New" charset="0"/>
              </a:rPr>
              <a:t>.var 7 is length I</a:t>
            </a:r>
          </a:p>
          <a:p>
            <a:r>
              <a:rPr lang="en-US" sz="1400" b="1" dirty="0">
                <a:latin typeface="Courier New" charset="0"/>
              </a:rPr>
              <a:t>.</a:t>
            </a:r>
            <a:r>
              <a:rPr lang="en-US" sz="1400" b="1" dirty="0" err="1">
                <a:latin typeface="Courier New" charset="0"/>
              </a:rPr>
              <a:t>var</a:t>
            </a:r>
            <a:r>
              <a:rPr lang="en-US" sz="1400" b="1" dirty="0">
                <a:latin typeface="Courier New" charset="0"/>
              </a:rPr>
              <a:t> 8 is n I</a:t>
            </a:r>
          </a:p>
          <a:p>
            <a:r>
              <a:rPr lang="en-US" sz="1400" b="1" dirty="0">
                <a:latin typeface="Courier New" charset="0"/>
              </a:rPr>
              <a:t>.var 9 is z F</a:t>
            </a:r>
          </a:p>
          <a:p>
            <a:r>
              <a:rPr lang="en-US" sz="1400" b="1" dirty="0">
                <a:latin typeface="Courier New" charset="0"/>
              </a:rPr>
              <a:t>.var 10 is w [F</a:t>
            </a:r>
          </a:p>
          <a:p>
            <a:r>
              <a:rPr lang="en-US" sz="1400" b="1" dirty="0">
                <a:latin typeface="Courier New" charset="0"/>
              </a:rPr>
              <a:t>.var 11 is </a:t>
            </a:r>
            <a:r>
              <a:rPr lang="en-US" sz="1400" b="1" dirty="0" err="1">
                <a:solidFill>
                  <a:srgbClr val="B23C00"/>
                </a:solidFill>
                <a:latin typeface="Courier New" charset="0"/>
              </a:rPr>
              <a:t>func</a:t>
            </a:r>
            <a:r>
              <a:rPr lang="en-US" sz="1400" b="1" dirty="0">
                <a:latin typeface="Courier New" charset="0"/>
              </a:rPr>
              <a:t> F</a:t>
            </a:r>
          </a:p>
        </p:txBody>
      </p:sp>
      <p:pic>
        <p:nvPicPr>
          <p:cNvPr id="614407" name="Picture 7" descr="177075 fg16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613" y="2058967"/>
            <a:ext cx="3044825" cy="319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09" name="Text Box 9"/>
          <p:cNvSpPr txBox="1">
            <a:spLocks noChangeArrowheads="1"/>
          </p:cNvSpPr>
          <p:nvPr/>
        </p:nvSpPr>
        <p:spPr bwMode="auto">
          <a:xfrm>
            <a:off x="548684" y="4727337"/>
            <a:ext cx="4743606" cy="707886"/>
          </a:xfrm>
          <a:prstGeom prst="rect">
            <a:avLst/>
          </a:prstGeom>
          <a:solidFill>
            <a:srgbClr val="FFFFC2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33CC"/>
                </a:solidFill>
              </a:rPr>
              <a:t>Add a local variables array </a:t>
            </a:r>
            <a:r>
              <a:rPr lang="en-US" sz="2000" b="1" dirty="0">
                <a:solidFill>
                  <a:srgbClr val="0033CC"/>
                </a:solidFill>
              </a:rPr>
              <a:t>slot number</a:t>
            </a:r>
            <a:endParaRPr lang="en-US" sz="2000" dirty="0">
              <a:solidFill>
                <a:srgbClr val="0033CC"/>
              </a:solidFill>
            </a:endParaRPr>
          </a:p>
          <a:p>
            <a:r>
              <a:rPr lang="en-US" sz="2000" dirty="0">
                <a:solidFill>
                  <a:srgbClr val="0033CC"/>
                </a:solidFill>
              </a:rPr>
              <a:t>to each variable</a:t>
            </a:r>
            <a:r>
              <a:rPr lang="en-US" sz="2000" dirty="0">
                <a:solidFill>
                  <a:srgbClr val="0033CC"/>
                </a:solidFill>
                <a:latin typeface="Arial"/>
              </a:rPr>
              <a:t>’</a:t>
            </a:r>
            <a:r>
              <a:rPr lang="en-US" sz="2000" dirty="0">
                <a:solidFill>
                  <a:srgbClr val="0033CC"/>
                </a:solidFill>
              </a:rPr>
              <a:t>s symbol table entry.</a:t>
            </a: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B965869D-8D51-1D35-D7DA-FF2D7DAF37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009" y="5366303"/>
            <a:ext cx="2812185" cy="89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58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0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61E93-EA5A-5449-B4DB-24228ADD38B5}" type="slidenum">
              <a:rPr lang="en-US"/>
              <a:pPr/>
              <a:t>18</a:t>
            </a:fld>
            <a:endParaRPr lang="en-US" dirty="0"/>
          </a:p>
        </p:txBody>
      </p:sp>
      <p:pic>
        <p:nvPicPr>
          <p:cNvPr id="615426" name="Picture 2" descr="CS153-080915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1817688"/>
            <a:ext cx="5121275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154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Generating Code for Expressions</a:t>
            </a:r>
          </a:p>
        </p:txBody>
      </p:sp>
      <p:sp>
        <p:nvSpPr>
          <p:cNvPr id="61542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03838" y="1295400"/>
            <a:ext cx="3382962" cy="5059648"/>
          </a:xfr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33CC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400" dirty="0"/>
              <a:t>Recall that in our Pascal interpreter, the expression executor visits the nodes of the expression parse tree in order to </a:t>
            </a:r>
            <a:r>
              <a:rPr lang="en-US" sz="2400" u="sng" dirty="0"/>
              <a:t>execute</a:t>
            </a:r>
            <a:r>
              <a:rPr lang="en-US" sz="2400" dirty="0"/>
              <a:t> the expression.</a:t>
            </a:r>
          </a:p>
          <a:p>
            <a:pPr lvl="1"/>
            <a:r>
              <a:rPr lang="en-US" sz="2000" dirty="0"/>
              <a:t>Pascal</a:t>
            </a:r>
            <a:r>
              <a:rPr lang="en-US" sz="2000" dirty="0">
                <a:latin typeface="Arial"/>
              </a:rPr>
              <a:t>’</a:t>
            </a:r>
            <a:r>
              <a:rPr lang="en-US" sz="2000" dirty="0"/>
              <a:t>s </a:t>
            </a:r>
            <a:r>
              <a:rPr lang="en-US" sz="2000" u="sng" dirty="0"/>
              <a:t>operator precedence rules </a:t>
            </a:r>
            <a:r>
              <a:rPr lang="en-US" sz="2000" dirty="0"/>
              <a:t>are encoded in the </a:t>
            </a:r>
            <a:r>
              <a:rPr lang="en-US" sz="2000" u="sng" dirty="0"/>
              <a:t>structure</a:t>
            </a:r>
            <a:r>
              <a:rPr lang="en-US" sz="2000" dirty="0"/>
              <a:t> of the parse tree.</a:t>
            </a:r>
          </a:p>
        </p:txBody>
      </p:sp>
      <p:sp>
        <p:nvSpPr>
          <p:cNvPr id="615429" name="Text Box 5"/>
          <p:cNvSpPr txBox="1">
            <a:spLocks noChangeArrowheads="1"/>
          </p:cNvSpPr>
          <p:nvPr/>
        </p:nvSpPr>
        <p:spPr bwMode="auto">
          <a:xfrm>
            <a:off x="365125" y="1325563"/>
            <a:ext cx="449423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ourier New" charset="0"/>
              </a:rPr>
              <a:t>alpha + 3/(beta - gamma) + 5</a:t>
            </a:r>
            <a:r>
              <a:rPr lang="en-US" sz="2000" dirty="0">
                <a:solidFill>
                  <a:srgbClr val="0000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2743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12A3A-7F87-9C44-9997-D16D8D2C27DB}" type="slidenum">
              <a:rPr lang="en-US"/>
              <a:pPr/>
              <a:t>19</a:t>
            </a:fld>
            <a:endParaRPr lang="en-US"/>
          </a:p>
        </p:txBody>
      </p:sp>
      <p:pic>
        <p:nvPicPr>
          <p:cNvPr id="616450" name="Picture 2" descr="CS153-080915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475" y="2606049"/>
            <a:ext cx="4130125" cy="329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164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Generating Code for Expressions</a:t>
            </a:r>
            <a:endParaRPr lang="en-US" i="1"/>
          </a:p>
        </p:txBody>
      </p:sp>
      <p:sp>
        <p:nvSpPr>
          <p:cNvPr id="61645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240791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A compiler</a:t>
            </a:r>
            <a:r>
              <a:rPr lang="en-US" sz="2400" dirty="0">
                <a:latin typeface="Arial"/>
              </a:rPr>
              <a:t>’</a:t>
            </a:r>
            <a:r>
              <a:rPr lang="en-US" sz="2400" dirty="0"/>
              <a:t>s expression code generator also must visit the tree nodes to </a:t>
            </a:r>
            <a:r>
              <a:rPr lang="en-US" sz="2400" u="sng" dirty="0"/>
              <a:t>generate code</a:t>
            </a:r>
            <a:r>
              <a:rPr lang="en-US" sz="2400" dirty="0"/>
              <a:t> for the expression.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Yet another set of visit methods, in backend class </a:t>
            </a:r>
            <a:r>
              <a:rPr lang="en-US" sz="2000" b="1" dirty="0">
                <a:solidFill>
                  <a:srgbClr val="0033CC"/>
                </a:solidFill>
                <a:latin typeface="Courier New" charset="0"/>
              </a:rPr>
              <a:t>Compiler</a:t>
            </a:r>
            <a:r>
              <a:rPr lang="en-US" sz="2000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Assume that </a:t>
            </a:r>
            <a:r>
              <a:rPr lang="en-US" sz="2000" b="1" dirty="0">
                <a:solidFill>
                  <a:srgbClr val="0033CC"/>
                </a:solidFill>
                <a:latin typeface="Courier New" charset="0"/>
              </a:rPr>
              <a:t>alpha</a:t>
            </a:r>
            <a:r>
              <a:rPr lang="en-US" sz="2000" dirty="0"/>
              <a:t>, </a:t>
            </a:r>
            <a:r>
              <a:rPr lang="en-US" sz="2000" b="1" dirty="0">
                <a:solidFill>
                  <a:srgbClr val="0033CC"/>
                </a:solidFill>
                <a:latin typeface="Courier New" charset="0"/>
              </a:rPr>
              <a:t>beta</a:t>
            </a:r>
            <a:r>
              <a:rPr lang="en-US" sz="2000" dirty="0"/>
              <a:t>, and </a:t>
            </a:r>
            <a:r>
              <a:rPr lang="en-US" sz="2000" b="1" dirty="0">
                <a:solidFill>
                  <a:srgbClr val="0033CC"/>
                </a:solidFill>
                <a:latin typeface="Courier New" charset="0"/>
              </a:rPr>
              <a:t>gamma</a:t>
            </a:r>
            <a:r>
              <a:rPr lang="en-US" sz="2000" dirty="0"/>
              <a:t> are local real variables</a:t>
            </a:r>
          </a:p>
          <a:p>
            <a:pPr lvl="1">
              <a:lnSpc>
                <a:spcPct val="90000"/>
              </a:lnSpc>
            </a:pPr>
            <a:r>
              <a:rPr lang="en-US" sz="2000" b="1" dirty="0">
                <a:solidFill>
                  <a:srgbClr val="0033CC"/>
                </a:solidFill>
                <a:latin typeface="Courier New" charset="0"/>
              </a:rPr>
              <a:t>alpha</a:t>
            </a:r>
            <a:r>
              <a:rPr lang="en-US" sz="2000" dirty="0"/>
              <a:t> </a:t>
            </a:r>
            <a:r>
              <a:rPr lang="en-US" sz="2000" dirty="0">
                <a:sym typeface="Wingdings" charset="0"/>
              </a:rPr>
              <a:t> local variable slot #0</a:t>
            </a:r>
            <a:br>
              <a:rPr lang="en-US" sz="2000" dirty="0">
                <a:sym typeface="Wingdings" charset="0"/>
              </a:rPr>
            </a:br>
            <a:r>
              <a:rPr lang="en-US" sz="2000" b="1" dirty="0">
                <a:solidFill>
                  <a:srgbClr val="0033CC"/>
                </a:solidFill>
                <a:latin typeface="Courier New" charset="0"/>
                <a:sym typeface="Wingdings" charset="0"/>
              </a:rPr>
              <a:t>beta</a:t>
            </a:r>
            <a:r>
              <a:rPr lang="en-US" sz="2000" dirty="0">
                <a:sym typeface="Wingdings" charset="0"/>
              </a:rPr>
              <a:t>    local variable slot #1</a:t>
            </a:r>
            <a:br>
              <a:rPr lang="en-US" sz="2000" dirty="0">
                <a:sym typeface="Wingdings" charset="0"/>
              </a:rPr>
            </a:br>
            <a:r>
              <a:rPr lang="en-US" sz="2000" b="1" dirty="0">
                <a:solidFill>
                  <a:srgbClr val="0033CC"/>
                </a:solidFill>
                <a:latin typeface="Courier New" charset="0"/>
                <a:sym typeface="Wingdings" charset="0"/>
              </a:rPr>
              <a:t>gamma</a:t>
            </a:r>
            <a:r>
              <a:rPr lang="en-US" sz="2000" dirty="0">
                <a:sym typeface="Wingdings" charset="0"/>
              </a:rPr>
              <a:t>  local variable slot #2</a:t>
            </a:r>
          </a:p>
        </p:txBody>
      </p:sp>
      <p:sp>
        <p:nvSpPr>
          <p:cNvPr id="616453" name="Text Box 5"/>
          <p:cNvSpPr txBox="1">
            <a:spLocks noChangeArrowheads="1"/>
          </p:cNvSpPr>
          <p:nvPr/>
        </p:nvSpPr>
        <p:spPr bwMode="auto">
          <a:xfrm>
            <a:off x="1703402" y="3703638"/>
            <a:ext cx="1497013" cy="2563812"/>
          </a:xfrm>
          <a:prstGeom prst="rect">
            <a:avLst/>
          </a:prstGeom>
          <a:solidFill>
            <a:srgbClr val="F2F2F2"/>
          </a:solidFill>
          <a:ln>
            <a:solidFill>
              <a:srgbClr val="BFBFBF"/>
            </a:solidFill>
          </a:ln>
          <a:effectLst/>
        </p:spPr>
        <p:txBody>
          <a:bodyPr wrap="none">
            <a:spAutoFit/>
          </a:bodyPr>
          <a:lstStyle/>
          <a:p>
            <a:r>
              <a:rPr lang="en-US" sz="1200" b="1" i="1" dirty="0"/>
              <a:t>1</a:t>
            </a:r>
            <a:r>
              <a:rPr lang="en-US" sz="1800" b="1" dirty="0">
                <a:latin typeface="Courier New" charset="0"/>
              </a:rPr>
              <a:t> fload_0</a:t>
            </a:r>
          </a:p>
          <a:p>
            <a:r>
              <a:rPr lang="en-US" sz="1200" b="1" i="1" dirty="0"/>
              <a:t>2</a:t>
            </a:r>
            <a:r>
              <a:rPr lang="en-US" sz="1800" b="1" dirty="0">
                <a:latin typeface="Courier New" charset="0"/>
              </a:rPr>
              <a:t> </a:t>
            </a:r>
            <a:r>
              <a:rPr lang="en-US" sz="1800" b="1" dirty="0" err="1">
                <a:latin typeface="Courier New" charset="0"/>
              </a:rPr>
              <a:t>ldc</a:t>
            </a:r>
            <a:r>
              <a:rPr lang="en-US" sz="1800" b="1" dirty="0">
                <a:latin typeface="Courier New" charset="0"/>
              </a:rPr>
              <a:t>  3.0</a:t>
            </a:r>
          </a:p>
          <a:p>
            <a:r>
              <a:rPr lang="en-US" sz="1200" b="1" i="1" dirty="0"/>
              <a:t>3</a:t>
            </a:r>
            <a:r>
              <a:rPr lang="en-US" sz="1800" b="1" dirty="0">
                <a:latin typeface="Courier New" charset="0"/>
              </a:rPr>
              <a:t> fload_1</a:t>
            </a:r>
          </a:p>
          <a:p>
            <a:r>
              <a:rPr lang="en-US" sz="1200" b="1" i="1" dirty="0"/>
              <a:t>4</a:t>
            </a:r>
            <a:r>
              <a:rPr lang="en-US" sz="1800" b="1" dirty="0">
                <a:latin typeface="Courier New" charset="0"/>
              </a:rPr>
              <a:t> fload_2</a:t>
            </a:r>
          </a:p>
          <a:p>
            <a:r>
              <a:rPr lang="en-US" sz="1200" b="1" i="1" dirty="0"/>
              <a:t>5</a:t>
            </a:r>
            <a:r>
              <a:rPr lang="en-US" sz="1800" b="1" dirty="0">
                <a:latin typeface="Courier New" charset="0"/>
              </a:rPr>
              <a:t> </a:t>
            </a:r>
            <a:r>
              <a:rPr lang="en-US" sz="1800" b="1" dirty="0" err="1">
                <a:latin typeface="Courier New" charset="0"/>
              </a:rPr>
              <a:t>fsub</a:t>
            </a:r>
            <a:endParaRPr lang="en-US" sz="1800" b="1" dirty="0">
              <a:latin typeface="Courier New" charset="0"/>
            </a:endParaRPr>
          </a:p>
          <a:p>
            <a:r>
              <a:rPr lang="en-US" sz="1200" b="1" i="1" dirty="0"/>
              <a:t>6</a:t>
            </a:r>
            <a:r>
              <a:rPr lang="en-US" sz="1800" b="1" dirty="0">
                <a:latin typeface="Courier New" charset="0"/>
              </a:rPr>
              <a:t> </a:t>
            </a:r>
            <a:r>
              <a:rPr lang="en-US" sz="1800" b="1" dirty="0" err="1">
                <a:latin typeface="Courier New" charset="0"/>
              </a:rPr>
              <a:t>fdiv</a:t>
            </a:r>
            <a:endParaRPr lang="en-US" sz="1800" b="1" dirty="0">
              <a:latin typeface="Courier New" charset="0"/>
            </a:endParaRPr>
          </a:p>
          <a:p>
            <a:r>
              <a:rPr lang="en-US" sz="1200" b="1" i="1" dirty="0"/>
              <a:t>7</a:t>
            </a:r>
            <a:r>
              <a:rPr lang="en-US" sz="1800" b="1" dirty="0">
                <a:latin typeface="Courier New" charset="0"/>
              </a:rPr>
              <a:t> </a:t>
            </a:r>
            <a:r>
              <a:rPr lang="en-US" sz="1800" b="1" dirty="0" err="1">
                <a:latin typeface="Courier New" charset="0"/>
              </a:rPr>
              <a:t>fadd</a:t>
            </a:r>
            <a:endParaRPr lang="en-US" sz="1800" b="1" dirty="0">
              <a:latin typeface="Courier New" charset="0"/>
            </a:endParaRPr>
          </a:p>
          <a:p>
            <a:r>
              <a:rPr lang="en-US" sz="1200" b="1" i="1" dirty="0"/>
              <a:t>8</a:t>
            </a:r>
            <a:r>
              <a:rPr lang="en-US" sz="1800" b="1" dirty="0">
                <a:latin typeface="Courier New" charset="0"/>
              </a:rPr>
              <a:t> </a:t>
            </a:r>
            <a:r>
              <a:rPr lang="en-US" sz="1800" b="1" dirty="0" err="1">
                <a:latin typeface="Courier New" charset="0"/>
              </a:rPr>
              <a:t>ldc</a:t>
            </a:r>
            <a:r>
              <a:rPr lang="en-US" sz="1800" b="1" dirty="0">
                <a:latin typeface="Courier New" charset="0"/>
              </a:rPr>
              <a:t>  5.0</a:t>
            </a:r>
          </a:p>
          <a:p>
            <a:r>
              <a:rPr lang="en-US" sz="1200" b="1" i="1" dirty="0"/>
              <a:t>9</a:t>
            </a:r>
            <a:r>
              <a:rPr lang="en-US" sz="1800" b="1" dirty="0">
                <a:latin typeface="Courier New" charset="0"/>
              </a:rPr>
              <a:t> </a:t>
            </a:r>
            <a:r>
              <a:rPr lang="en-US" sz="1800" b="1" dirty="0" err="1">
                <a:latin typeface="Courier New" charset="0"/>
              </a:rPr>
              <a:t>fadd</a:t>
            </a:r>
            <a:endParaRPr lang="en-US" sz="1800" b="1" dirty="0">
              <a:latin typeface="Courier New" charset="0"/>
            </a:endParaRPr>
          </a:p>
        </p:txBody>
      </p:sp>
      <p:sp>
        <p:nvSpPr>
          <p:cNvPr id="616454" name="Text Box 6"/>
          <p:cNvSpPr txBox="1">
            <a:spLocks noChangeArrowheads="1"/>
          </p:cNvSpPr>
          <p:nvPr/>
        </p:nvSpPr>
        <p:spPr bwMode="auto">
          <a:xfrm>
            <a:off x="4023366" y="5927725"/>
            <a:ext cx="449423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ourier New" charset="0"/>
              </a:rPr>
              <a:t>alpha + 3/(beta - gamma) + 5</a:t>
            </a:r>
            <a:r>
              <a:rPr lang="en-US" sz="2000" dirty="0">
                <a:solidFill>
                  <a:srgbClr val="0000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12435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A783-1016-9153-CDCD-6683D1603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Classes Containing Visit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08C6E-D7BC-DE1A-3248-909F51AA0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4511014"/>
          </a:xfrm>
        </p:spPr>
        <p:txBody>
          <a:bodyPr/>
          <a:lstStyle/>
          <a:p>
            <a:r>
              <a:rPr lang="en-US" dirty="0"/>
              <a:t>Semantic checking (front end)</a:t>
            </a:r>
          </a:p>
          <a:p>
            <a:pPr lvl="1"/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frontend.Semantics</a:t>
            </a:r>
            <a:endParaRPr lang="en-US" b="1" dirty="0">
              <a:solidFill>
                <a:srgbClr val="0033CC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4"/>
            <a:endParaRPr lang="en-US" dirty="0"/>
          </a:p>
          <a:p>
            <a:r>
              <a:rPr lang="en-US" dirty="0"/>
              <a:t>Conversion (backend language convertor)</a:t>
            </a:r>
          </a:p>
          <a:p>
            <a:pPr lvl="1"/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backend.converter.Converter</a:t>
            </a:r>
            <a:endParaRPr lang="en-US" b="1" dirty="0">
              <a:solidFill>
                <a:srgbClr val="0033CC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4"/>
            <a:endParaRPr lang="en-US" b="1" dirty="0">
              <a:solidFill>
                <a:srgbClr val="0033CC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/>
              <a:t>Execution (backend interpreter)</a:t>
            </a:r>
          </a:p>
          <a:p>
            <a:pPr lvl="1"/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backend.interpreter.Executor</a:t>
            </a:r>
            <a:endParaRPr lang="en-US" b="1" dirty="0">
              <a:solidFill>
                <a:srgbClr val="0033CC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4"/>
            <a:endParaRPr lang="en-US" dirty="0"/>
          </a:p>
          <a:p>
            <a:r>
              <a:rPr lang="en-US" dirty="0"/>
              <a:t>Compiler (backend compiler)</a:t>
            </a:r>
          </a:p>
          <a:p>
            <a:pPr lvl="1"/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backend.compiler.Compiler</a:t>
            </a:r>
            <a:endParaRPr lang="en-US" b="1" dirty="0">
              <a:solidFill>
                <a:srgbClr val="0033CC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8522B4-973A-7A91-469E-B0DF18BEA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0E1533-313E-E65A-654F-BE0B6555E9CF}"/>
              </a:ext>
            </a:extLst>
          </p:cNvPr>
          <p:cNvSpPr txBox="1"/>
          <p:nvPr/>
        </p:nvSpPr>
        <p:spPr>
          <a:xfrm>
            <a:off x="4937756" y="1874537"/>
            <a:ext cx="654346" cy="276999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33CC"/>
                </a:solidFill>
              </a:rPr>
              <a:t>Pass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87FC04-7C22-13DC-DBFE-0A2A2FD3E800}"/>
              </a:ext>
            </a:extLst>
          </p:cNvPr>
          <p:cNvSpPr txBox="1"/>
          <p:nvPr/>
        </p:nvSpPr>
        <p:spPr>
          <a:xfrm>
            <a:off x="6492219" y="3019738"/>
            <a:ext cx="654346" cy="276999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33CC"/>
                </a:solidFill>
              </a:rPr>
              <a:t>Pass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F897AD-C85E-01ED-B4D5-B9F46F2C9E98}"/>
              </a:ext>
            </a:extLst>
          </p:cNvPr>
          <p:cNvSpPr txBox="1"/>
          <p:nvPr/>
        </p:nvSpPr>
        <p:spPr>
          <a:xfrm>
            <a:off x="6718272" y="4231139"/>
            <a:ext cx="654346" cy="276999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33CC"/>
                </a:solidFill>
              </a:rPr>
              <a:t>Pass 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95AB8B-8D63-30AB-630B-ABDC67BA8052}"/>
              </a:ext>
            </a:extLst>
          </p:cNvPr>
          <p:cNvSpPr txBox="1"/>
          <p:nvPr/>
        </p:nvSpPr>
        <p:spPr>
          <a:xfrm>
            <a:off x="6119467" y="5393323"/>
            <a:ext cx="654346" cy="276999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33CC"/>
                </a:solidFill>
              </a:rPr>
              <a:t>Pass 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5B282C-0065-9D4D-125F-C1318316205A}"/>
              </a:ext>
            </a:extLst>
          </p:cNvPr>
          <p:cNvSpPr txBox="1"/>
          <p:nvPr/>
        </p:nvSpPr>
        <p:spPr>
          <a:xfrm>
            <a:off x="6107770" y="1501777"/>
            <a:ext cx="2749471" cy="646331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solidFill>
                  <a:srgbClr val="0033CC"/>
                </a:solidFill>
              </a:rPr>
              <a:t>The visit methods all visit</a:t>
            </a:r>
          </a:p>
          <a:p>
            <a:pPr algn="ctr"/>
            <a:r>
              <a:rPr lang="en-US" sz="1800" dirty="0">
                <a:solidFill>
                  <a:srgbClr val="0033CC"/>
                </a:solidFill>
              </a:rPr>
              <a:t>the same parse tree!</a:t>
            </a:r>
          </a:p>
        </p:txBody>
      </p:sp>
    </p:spTree>
    <p:extLst>
      <p:ext uri="{BB962C8B-B14F-4D97-AF65-F5344CB8AC3E}">
        <p14:creationId xmlns:p14="http://schemas.microsoft.com/office/powerpoint/2010/main" val="1253627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8C52A-9652-4A4D-B1BD-DEAB8F5E4AC9}" type="slidenum">
              <a:rPr lang="en-US"/>
              <a:pPr/>
              <a:t>21</a:t>
            </a:fld>
            <a:endParaRPr lang="en-US"/>
          </a:p>
        </p:txBody>
      </p:sp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Integer Values</a:t>
            </a:r>
          </a:p>
        </p:txBody>
      </p:sp>
      <p:sp>
        <p:nvSpPr>
          <p:cNvPr id="589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25564"/>
            <a:ext cx="8412163" cy="1829120"/>
          </a:xfrm>
        </p:spPr>
        <p:txBody>
          <a:bodyPr/>
          <a:lstStyle/>
          <a:p>
            <a:r>
              <a:rPr lang="en-US" dirty="0"/>
              <a:t>Jasmin has a set of instructions each of which </a:t>
            </a:r>
            <a:br>
              <a:rPr lang="en-US" dirty="0"/>
            </a:br>
            <a:r>
              <a:rPr lang="en-US" dirty="0"/>
              <a:t>pop off the </a:t>
            </a:r>
            <a:r>
              <a:rPr lang="en-US" u="sng" dirty="0"/>
              <a:t>top two integer values</a:t>
            </a:r>
            <a:r>
              <a:rPr lang="en-US" dirty="0"/>
              <a:t> from the operand stack, compare them, and then branch if the comparison is </a:t>
            </a:r>
            <a:r>
              <a:rPr lang="en-US" u="sng" dirty="0"/>
              <a:t>true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89872" name="Group 48"/>
          <p:cNvGraphicFramePr>
            <a:graphicFrameLocks noGrp="1"/>
          </p:cNvGraphicFramePr>
          <p:nvPr>
            <p:ph sz="half" idx="2"/>
          </p:nvPr>
        </p:nvGraphicFramePr>
        <p:xfrm>
          <a:off x="1646238" y="3307055"/>
          <a:ext cx="5761037" cy="2407920"/>
        </p:xfrm>
        <a:graphic>
          <a:graphicData uri="http://schemas.openxmlformats.org/drawingml/2006/table">
            <a:tbl>
              <a:tblPr/>
              <a:tblGrid>
                <a:gridCol w="2103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6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Instruction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Action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if_icmpeq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Branch to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if  [TOS-1] == [TOS]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if_icmpne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Branch to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if  [TOS-1] != [TOS]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if_icmpgt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Branch to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if  [TOS-1] &gt; [TOS]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if_icmpge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Branch to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if  [TOS-1] &gt;= [TOS]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if_icmplt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Branch to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if  [TOS-1] &lt; [TOS]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if_icmple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Branch to </a:t>
                      </a: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if  [TOS-1] &lt;= [TOS]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39493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8C52A-9652-4A4D-B1BD-DEAB8F5E4AC9}" type="slidenum">
              <a:rPr lang="en-US"/>
              <a:pPr/>
              <a:t>22</a:t>
            </a:fld>
            <a:endParaRPr lang="en-US"/>
          </a:p>
        </p:txBody>
      </p:sp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Integer Values</a:t>
            </a:r>
            <a:r>
              <a:rPr lang="en-US" i="1" dirty="0"/>
              <a:t>, cont’d</a:t>
            </a:r>
          </a:p>
        </p:txBody>
      </p:sp>
      <p:sp>
        <p:nvSpPr>
          <p:cNvPr id="589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3977634"/>
            <a:ext cx="8412163" cy="2194876"/>
          </a:xfrm>
        </p:spPr>
        <p:txBody>
          <a:bodyPr/>
          <a:lstStyle/>
          <a:p>
            <a:r>
              <a:rPr lang="en-US" dirty="0"/>
              <a:t>The two values are </a:t>
            </a:r>
            <a:r>
              <a:rPr lang="en-US" u="sng" dirty="0"/>
              <a:t>popped off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the operand stack.</a:t>
            </a:r>
          </a:p>
          <a:p>
            <a:pPr lvl="1"/>
            <a:r>
              <a:rPr lang="en-US" dirty="0"/>
              <a:t>[TOS] is the value at the top of the stack.</a:t>
            </a:r>
          </a:p>
          <a:p>
            <a:pPr lvl="1"/>
            <a:r>
              <a:rPr lang="en-US" dirty="0"/>
              <a:t>[TOS-1] is the value just under the one </a:t>
            </a:r>
            <a:br>
              <a:rPr lang="en-US" dirty="0"/>
            </a:br>
            <a:r>
              <a:rPr lang="en-US" dirty="0"/>
              <a:t>at the top of the stack.</a:t>
            </a:r>
          </a:p>
        </p:txBody>
      </p:sp>
      <p:graphicFrame>
        <p:nvGraphicFramePr>
          <p:cNvPr id="589872" name="Group 48"/>
          <p:cNvGraphicFramePr>
            <a:graphicFrameLocks noGrp="1"/>
          </p:cNvGraphicFramePr>
          <p:nvPr>
            <p:ph sz="half" idx="2"/>
          </p:nvPr>
        </p:nvGraphicFramePr>
        <p:xfrm>
          <a:off x="1646238" y="1417342"/>
          <a:ext cx="5761037" cy="2407920"/>
        </p:xfrm>
        <a:graphic>
          <a:graphicData uri="http://schemas.openxmlformats.org/drawingml/2006/table">
            <a:tbl>
              <a:tblPr/>
              <a:tblGrid>
                <a:gridCol w="2103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6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Instruction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Action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if_icmpeq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Branch to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if  [TOS-1] == [TOS]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if_icmpne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Branch to </a:t>
                      </a: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if  [TOS-1] != [TOS]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if_icmpgt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Branch to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if  [TOS-1] &gt; [TOS]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if_icmpge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Branch to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if  [TOS-1] &gt;= [TOS]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if_icmplt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Branch to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if  [TOS-1] &lt; [TOS]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if_icmple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Branch to </a:t>
                      </a: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if  [TOS-1] &lt;= [TOS]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13699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DBE4-4E6E-B041-8782-B6EB585FEE6D}" type="slidenum">
              <a:rPr lang="en-US"/>
              <a:pPr/>
              <a:t>23</a:t>
            </a:fld>
            <a:endParaRPr lang="en-US"/>
          </a:p>
        </p:txBody>
      </p:sp>
      <p:sp>
        <p:nvSpPr>
          <p:cNvPr id="591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Integer Values, </a:t>
            </a:r>
            <a:r>
              <a:rPr lang="en-US" i="1" dirty="0" err="1"/>
              <a:t>cont</a:t>
            </a:r>
            <a:r>
              <a:rPr lang="ja-JP" altLang="en-US" i="1">
                <a:latin typeface="Arial"/>
              </a:rPr>
              <a:t>’</a:t>
            </a:r>
            <a:r>
              <a:rPr lang="en-US" i="1" dirty="0"/>
              <a:t>d</a:t>
            </a:r>
          </a:p>
        </p:txBody>
      </p:sp>
      <p:sp>
        <p:nvSpPr>
          <p:cNvPr id="5918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25563"/>
            <a:ext cx="8320994" cy="4754562"/>
          </a:xfrm>
        </p:spPr>
        <p:txBody>
          <a:bodyPr/>
          <a:lstStyle/>
          <a:p>
            <a:r>
              <a:rPr lang="en-US" dirty="0"/>
              <a:t>You can also pop off only the </a:t>
            </a:r>
            <a:r>
              <a:rPr lang="en-US" u="sng" dirty="0"/>
              <a:t>single integer value</a:t>
            </a:r>
            <a:r>
              <a:rPr lang="en-US" dirty="0"/>
              <a:t> at the top of the operand stack, compare it to 0, and then branch if the comparison is </a:t>
            </a:r>
            <a:r>
              <a:rPr lang="en-US" u="sng" dirty="0"/>
              <a:t>true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>
              <a:solidFill>
                <a:srgbClr val="B23C00"/>
              </a:solidFill>
            </a:endParaRPr>
          </a:p>
          <a:p>
            <a:r>
              <a:rPr lang="en-US" dirty="0"/>
              <a:t>The top value is </a:t>
            </a:r>
            <a:r>
              <a:rPr lang="en-US" u="sng" dirty="0"/>
              <a:t>popped off</a:t>
            </a:r>
            <a:r>
              <a:rPr lang="en-US" dirty="0"/>
              <a:t> the stack.</a:t>
            </a:r>
          </a:p>
        </p:txBody>
      </p:sp>
      <p:graphicFrame>
        <p:nvGraphicFramePr>
          <p:cNvPr id="591915" name="Group 43"/>
          <p:cNvGraphicFramePr>
            <a:graphicFrameLocks noGrp="1"/>
          </p:cNvGraphicFramePr>
          <p:nvPr>
            <p:ph sz="half" idx="2"/>
          </p:nvPr>
        </p:nvGraphicFramePr>
        <p:xfrm>
          <a:off x="2468563" y="2788927"/>
          <a:ext cx="4297362" cy="2407920"/>
        </p:xfrm>
        <a:graphic>
          <a:graphicData uri="http://schemas.openxmlformats.org/drawingml/2006/table">
            <a:tbl>
              <a:tblPr/>
              <a:tblGrid>
                <a:gridCol w="1431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54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8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Instruction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Action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ifeq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Branch to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if [TOS] == 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ifne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Branch to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if [TOS] != 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ifgt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Branch to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if [TOS] &gt; 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ifge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Branch to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if [TOS] &gt;= 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8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iflt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Branch to </a:t>
                      </a: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if [TOS] &lt; 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0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ifle </a:t>
                      </a: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Branch to </a:t>
                      </a:r>
                      <a:r>
                        <a:rPr kumimoji="0" lang="en-US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label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if [TOS] &lt;= 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7668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0DA75-2381-9844-88F1-DEA9D51ED0A5}" type="slidenum">
              <a:rPr lang="en-US"/>
              <a:pPr/>
              <a:t>24</a:t>
            </a:fld>
            <a:endParaRPr lang="en-US"/>
          </a:p>
        </p:txBody>
      </p:sp>
      <p:sp>
        <p:nvSpPr>
          <p:cNvPr id="593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Values of Other Datatypes</a:t>
            </a:r>
          </a:p>
        </p:txBody>
      </p:sp>
      <p:sp>
        <p:nvSpPr>
          <p:cNvPr id="593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34464"/>
            <a:ext cx="8229600" cy="5029145"/>
          </a:xfrm>
        </p:spPr>
        <p:txBody>
          <a:bodyPr/>
          <a:lstStyle/>
          <a:p>
            <a:r>
              <a:rPr lang="en-US" dirty="0"/>
              <a:t>Instructions </a:t>
            </a:r>
            <a:r>
              <a:rPr lang="en-US" b="1" dirty="0" err="1">
                <a:solidFill>
                  <a:srgbClr val="0033CC"/>
                </a:solidFill>
                <a:latin typeface="Courier New" charset="0"/>
              </a:rPr>
              <a:t>lcmp</a:t>
            </a:r>
            <a:r>
              <a:rPr lang="en-US" dirty="0"/>
              <a:t>, </a:t>
            </a:r>
            <a:r>
              <a:rPr lang="en-US" b="1" dirty="0" err="1">
                <a:solidFill>
                  <a:srgbClr val="0033CC"/>
                </a:solidFill>
                <a:latin typeface="Courier New" charset="0"/>
              </a:rPr>
              <a:t>fcmp</a:t>
            </a:r>
            <a:r>
              <a:rPr lang="en-US" dirty="0"/>
              <a:t>, and </a:t>
            </a:r>
            <a:r>
              <a:rPr lang="en-US" b="1" dirty="0" err="1">
                <a:solidFill>
                  <a:srgbClr val="0033CC"/>
                </a:solidFill>
                <a:latin typeface="Courier New" charset="0"/>
              </a:rPr>
              <a:t>dcmp</a:t>
            </a:r>
            <a:r>
              <a:rPr lang="en-US" dirty="0"/>
              <a:t> compare two long, float, or double values at the top of the operand stack.</a:t>
            </a:r>
          </a:p>
          <a:p>
            <a:pPr lvl="6"/>
            <a:endParaRPr lang="en-US" dirty="0"/>
          </a:p>
          <a:p>
            <a:pPr lvl="1"/>
            <a:r>
              <a:rPr lang="en-US" dirty="0"/>
              <a:t>Each pops off the </a:t>
            </a:r>
            <a:r>
              <a:rPr lang="en-US" u="sng" dirty="0"/>
              <a:t>top two values</a:t>
            </a:r>
            <a:r>
              <a:rPr lang="en-US" dirty="0"/>
              <a:t>, compares them</a:t>
            </a:r>
            <a:r>
              <a:rPr lang="en-US" u="sng" dirty="0"/>
              <a:t>,</a:t>
            </a:r>
            <a:r>
              <a:rPr lang="en-US" dirty="0"/>
              <a:t> and then pushes the integer value -1, 0, or 1 back onto the operand stack.</a:t>
            </a:r>
          </a:p>
          <a:p>
            <a:pPr lvl="2"/>
            <a:r>
              <a:rPr lang="en-US" dirty="0"/>
              <a:t>If  [TOS-1] </a:t>
            </a:r>
            <a:r>
              <a:rPr lang="en-US" dirty="0">
                <a:solidFill>
                  <a:schemeClr val="folHlink"/>
                </a:solidFill>
              </a:rPr>
              <a:t>&lt;  </a:t>
            </a:r>
            <a:r>
              <a:rPr lang="en-US" dirty="0"/>
              <a:t> [TOS], push </a:t>
            </a:r>
            <a:r>
              <a:rPr lang="en-US" dirty="0">
                <a:solidFill>
                  <a:schemeClr val="folHlink"/>
                </a:solidFill>
              </a:rPr>
              <a:t>-1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If  [TOS-1] </a:t>
            </a:r>
            <a:r>
              <a:rPr lang="en-US" dirty="0">
                <a:solidFill>
                  <a:schemeClr val="folHlink"/>
                </a:solidFill>
              </a:rPr>
              <a:t>==</a:t>
            </a:r>
            <a:r>
              <a:rPr lang="en-US" dirty="0"/>
              <a:t> [TOS], push </a:t>
            </a:r>
            <a:r>
              <a:rPr lang="en-US" dirty="0">
                <a:solidFill>
                  <a:schemeClr val="folHlink"/>
                </a:solidFill>
              </a:rPr>
              <a:t>0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If  [TOS-1] </a:t>
            </a:r>
            <a:r>
              <a:rPr lang="en-US" dirty="0">
                <a:solidFill>
                  <a:schemeClr val="folHlink"/>
                </a:solidFill>
              </a:rPr>
              <a:t>&gt;  </a:t>
            </a:r>
            <a:r>
              <a:rPr lang="en-US" dirty="0"/>
              <a:t> [TOS], push </a:t>
            </a:r>
            <a:r>
              <a:rPr lang="en-US" dirty="0">
                <a:solidFill>
                  <a:schemeClr val="folHlink"/>
                </a:solidFill>
              </a:rPr>
              <a:t>1</a:t>
            </a:r>
            <a:r>
              <a:rPr lang="en-US" dirty="0"/>
              <a:t>.</a:t>
            </a:r>
          </a:p>
          <a:p>
            <a:pPr lvl="6"/>
            <a:endParaRPr lang="en-US" dirty="0"/>
          </a:p>
          <a:p>
            <a:r>
              <a:rPr lang="en-US" dirty="0"/>
              <a:t>Then use instructions </a:t>
            </a:r>
            <a:r>
              <a:rPr lang="en-US" b="1" dirty="0" err="1">
                <a:solidFill>
                  <a:srgbClr val="0033CC"/>
                </a:solidFill>
                <a:latin typeface="Courier New" charset="0"/>
              </a:rPr>
              <a:t>iflt</a:t>
            </a:r>
            <a:r>
              <a:rPr lang="en-US" dirty="0"/>
              <a:t>, </a:t>
            </a:r>
            <a:r>
              <a:rPr lang="en-US" b="1" dirty="0" err="1">
                <a:solidFill>
                  <a:srgbClr val="0033CC"/>
                </a:solidFill>
                <a:latin typeface="Courier New" charset="0"/>
              </a:rPr>
              <a:t>ifeq</a:t>
            </a:r>
            <a:r>
              <a:rPr lang="en-US" dirty="0"/>
              <a:t>, or </a:t>
            </a:r>
            <a:r>
              <a:rPr lang="en-US" b="1" dirty="0" err="1">
                <a:solidFill>
                  <a:srgbClr val="0033CC"/>
                </a:solidFill>
                <a:latin typeface="Courier New" charset="0"/>
              </a:rPr>
              <a:t>ifgt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to test for the -1, 0, or 1.</a:t>
            </a:r>
          </a:p>
        </p:txBody>
      </p:sp>
    </p:spTree>
    <p:extLst>
      <p:ext uri="{BB962C8B-B14F-4D97-AF65-F5344CB8AC3E}">
        <p14:creationId xmlns:p14="http://schemas.microsoft.com/office/powerpoint/2010/main" val="271943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3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A175E-9459-1043-8D59-385D3ACF4D65}" type="slidenum">
              <a:rPr lang="en-US"/>
              <a:pPr/>
              <a:t>25</a:t>
            </a:fld>
            <a:endParaRPr lang="en-US"/>
          </a:p>
        </p:txBody>
      </p:sp>
      <p:sp>
        <p:nvSpPr>
          <p:cNvPr id="596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Assignment Statement Code Template</a:t>
            </a:r>
          </a:p>
        </p:txBody>
      </p:sp>
      <p:sp>
        <p:nvSpPr>
          <p:cNvPr id="596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35075"/>
            <a:ext cx="8229600" cy="1004888"/>
          </a:xfrm>
        </p:spPr>
        <p:txBody>
          <a:bodyPr/>
          <a:lstStyle/>
          <a:p>
            <a:r>
              <a:rPr lang="en-US" dirty="0"/>
              <a:t>The code template for an assignment statement to a </a:t>
            </a:r>
            <a:r>
              <a:rPr lang="en-US" u="sng" dirty="0"/>
              <a:t>local variable</a:t>
            </a:r>
            <a:r>
              <a:rPr lang="en-US" dirty="0">
                <a:solidFill>
                  <a:srgbClr val="B23C00"/>
                </a:solidFill>
              </a:rPr>
              <a:t> </a:t>
            </a:r>
            <a:r>
              <a:rPr lang="en-US" dirty="0"/>
              <a:t>&lt;variable&gt; := &lt;expression&gt;</a:t>
            </a:r>
          </a:p>
        </p:txBody>
      </p:sp>
      <p:sp>
        <p:nvSpPr>
          <p:cNvPr id="596996" name="Rectangle 4"/>
          <p:cNvSpPr>
            <a:spLocks noChangeArrowheads="1"/>
          </p:cNvSpPr>
          <p:nvPr/>
        </p:nvSpPr>
        <p:spPr bwMode="auto">
          <a:xfrm>
            <a:off x="3657600" y="2239963"/>
            <a:ext cx="1828800" cy="1071562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6997" name="Rectangle 5"/>
          <p:cNvSpPr>
            <a:spLocks noChangeArrowheads="1"/>
          </p:cNvSpPr>
          <p:nvPr/>
        </p:nvSpPr>
        <p:spPr bwMode="auto">
          <a:xfrm>
            <a:off x="3840163" y="2384425"/>
            <a:ext cx="1463675" cy="4953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code for</a:t>
            </a:r>
            <a:br>
              <a:rPr lang="en-US"/>
            </a:br>
            <a:r>
              <a:rPr lang="en-US"/>
              <a:t>&lt;expression&gt;</a:t>
            </a:r>
            <a:endParaRPr lang="en-US" i="1" baseline="-25000"/>
          </a:p>
        </p:txBody>
      </p:sp>
      <p:sp>
        <p:nvSpPr>
          <p:cNvPr id="596999" name="Text Box 7"/>
          <p:cNvSpPr txBox="1">
            <a:spLocks noChangeArrowheads="1"/>
          </p:cNvSpPr>
          <p:nvPr/>
        </p:nvSpPr>
        <p:spPr bwMode="auto">
          <a:xfrm>
            <a:off x="3903663" y="2879725"/>
            <a:ext cx="140948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 i="1" dirty="0" err="1">
                <a:solidFill>
                  <a:srgbClr val="B23C00"/>
                </a:solidFill>
                <a:latin typeface="Times New Roman" charset="0"/>
              </a:rPr>
              <a:t>x</a:t>
            </a:r>
            <a:r>
              <a:rPr lang="en-US" sz="2000" b="1" dirty="0" err="1">
                <a:latin typeface="Courier New" charset="0"/>
              </a:rPr>
              <a:t>store</a:t>
            </a:r>
            <a:r>
              <a:rPr lang="en-US" b="1" dirty="0">
                <a:latin typeface="Courier New" charset="0"/>
              </a:rPr>
              <a:t> </a:t>
            </a:r>
            <a:r>
              <a:rPr lang="en-US" b="1" i="1" dirty="0">
                <a:latin typeface="Times New Roman" charset="0"/>
              </a:rPr>
              <a:t>n</a:t>
            </a:r>
          </a:p>
        </p:txBody>
      </p:sp>
      <p:sp>
        <p:nvSpPr>
          <p:cNvPr id="597000" name="Text Box 8"/>
          <p:cNvSpPr txBox="1">
            <a:spLocks noChangeArrowheads="1"/>
          </p:cNvSpPr>
          <p:nvPr/>
        </p:nvSpPr>
        <p:spPr bwMode="auto">
          <a:xfrm>
            <a:off x="3200400" y="3429000"/>
            <a:ext cx="320038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dirty="0"/>
              <a:t>Where </a:t>
            </a:r>
            <a:r>
              <a:rPr lang="en-US" sz="2000" b="1" i="1" dirty="0">
                <a:solidFill>
                  <a:srgbClr val="B23C00"/>
                </a:solidFill>
                <a:latin typeface="Times New Roman" charset="0"/>
              </a:rPr>
              <a:t>x</a:t>
            </a:r>
            <a:r>
              <a:rPr lang="en-US" sz="2000" dirty="0"/>
              <a:t> is </a:t>
            </a:r>
            <a:r>
              <a:rPr lang="en-US" sz="2000" b="1" dirty="0" err="1">
                <a:solidFill>
                  <a:srgbClr val="C00000"/>
                </a:solidFill>
                <a:latin typeface="Courier New" charset="0"/>
              </a:rPr>
              <a:t>i</a:t>
            </a:r>
            <a:r>
              <a:rPr lang="en-US" sz="2000" dirty="0"/>
              <a:t>, </a:t>
            </a:r>
            <a:r>
              <a:rPr lang="en-US" sz="2000" b="1" dirty="0">
                <a:solidFill>
                  <a:srgbClr val="C00000"/>
                </a:solidFill>
                <a:latin typeface="Courier New" charset="0"/>
              </a:rPr>
              <a:t>l</a:t>
            </a:r>
            <a:r>
              <a:rPr lang="en-US" sz="2000" dirty="0"/>
              <a:t>, </a:t>
            </a:r>
            <a:r>
              <a:rPr lang="en-US" sz="2000" b="1" dirty="0">
                <a:solidFill>
                  <a:srgbClr val="C00000"/>
                </a:solidFill>
                <a:latin typeface="Courier New" charset="0"/>
              </a:rPr>
              <a:t>f</a:t>
            </a:r>
            <a:r>
              <a:rPr lang="en-US" sz="2000" dirty="0"/>
              <a:t>, or </a:t>
            </a:r>
            <a:r>
              <a:rPr lang="en-US" sz="2000" b="1" dirty="0">
                <a:solidFill>
                  <a:srgbClr val="C00000"/>
                </a:solidFill>
                <a:latin typeface="Courier New" charset="0"/>
              </a:rPr>
              <a:t>d</a:t>
            </a:r>
            <a:r>
              <a:rPr lang="en-US" sz="2000" b="1" dirty="0">
                <a:latin typeface="Courier New" charset="0"/>
              </a:rPr>
              <a:t> </a:t>
            </a:r>
            <a:r>
              <a:rPr lang="en-US" sz="2000" dirty="0"/>
              <a:t>depending on the </a:t>
            </a:r>
            <a:r>
              <a:rPr lang="en-US" sz="2000" u="sng" dirty="0"/>
              <a:t>datatype</a:t>
            </a:r>
            <a:r>
              <a:rPr lang="en-US" sz="2000" dirty="0"/>
              <a:t> of the computed value of &lt;expression&gt;.</a:t>
            </a:r>
          </a:p>
        </p:txBody>
      </p:sp>
      <p:sp>
        <p:nvSpPr>
          <p:cNvPr id="597001" name="Rectangle 9"/>
          <p:cNvSpPr>
            <a:spLocks noChangeArrowheads="1"/>
          </p:cNvSpPr>
          <p:nvPr/>
        </p:nvSpPr>
        <p:spPr bwMode="auto">
          <a:xfrm>
            <a:off x="457200" y="4892024"/>
            <a:ext cx="8229600" cy="137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bg2"/>
              </a:buClr>
              <a:buSzPct val="70000"/>
              <a:buFont typeface="Wingdings" charset="0"/>
              <a:buChar char="o"/>
            </a:pPr>
            <a:r>
              <a:rPr lang="en-US" sz="2800" dirty="0"/>
              <a:t>You can generate a shortcut store instruction such as </a:t>
            </a:r>
            <a:r>
              <a:rPr lang="en-US" sz="2800" b="1" dirty="0">
                <a:solidFill>
                  <a:srgbClr val="0033CC"/>
                </a:solidFill>
                <a:latin typeface="Courier New" charset="0"/>
              </a:rPr>
              <a:t>istore_3</a:t>
            </a:r>
            <a:r>
              <a:rPr lang="en-US" sz="2800" dirty="0"/>
              <a:t> (3 is a slot number) whenever possible.</a:t>
            </a:r>
          </a:p>
        </p:txBody>
      </p:sp>
    </p:spTree>
    <p:extLst>
      <p:ext uri="{BB962C8B-B14F-4D97-AF65-F5344CB8AC3E}">
        <p14:creationId xmlns:p14="http://schemas.microsoft.com/office/powerpoint/2010/main" val="443332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7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700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F9B7-C437-9048-B3C8-4828D58F4CE7}" type="slidenum">
              <a:rPr lang="en-US"/>
              <a:pPr/>
              <a:t>26</a:t>
            </a:fld>
            <a:endParaRPr lang="en-US"/>
          </a:p>
        </p:txBody>
      </p:sp>
      <p:sp>
        <p:nvSpPr>
          <p:cNvPr id="69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and Store Tips</a:t>
            </a:r>
          </a:p>
        </p:txBody>
      </p:sp>
      <p:sp>
        <p:nvSpPr>
          <p:cNvPr id="69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1295400"/>
            <a:ext cx="8503873" cy="4835525"/>
          </a:xfrm>
        </p:spPr>
        <p:txBody>
          <a:bodyPr/>
          <a:lstStyle/>
          <a:p>
            <a:r>
              <a:rPr lang="en-US" dirty="0"/>
              <a:t>Write </a:t>
            </a:r>
            <a:r>
              <a:rPr lang="en-US" u="sng" dirty="0"/>
              <a:t>special code emitters</a:t>
            </a:r>
            <a:r>
              <a:rPr lang="en-US" dirty="0">
                <a:solidFill>
                  <a:srgbClr val="B23C00"/>
                </a:solidFill>
              </a:rPr>
              <a:t> </a:t>
            </a:r>
            <a:r>
              <a:rPr lang="en-US" dirty="0"/>
              <a:t>for loading (pushing) values onto the operand stack.</a:t>
            </a:r>
          </a:p>
          <a:p>
            <a:pPr lvl="5"/>
            <a:endParaRPr lang="en-US" dirty="0"/>
          </a:p>
          <a:p>
            <a:r>
              <a:rPr lang="en-US" dirty="0"/>
              <a:t>If loading constants:</a:t>
            </a:r>
          </a:p>
          <a:p>
            <a:pPr lvl="1"/>
            <a:r>
              <a:rPr lang="en-US" dirty="0"/>
              <a:t>Determine whether you can emit a shortcut instruction.</a:t>
            </a:r>
          </a:p>
        </p:txBody>
      </p:sp>
    </p:spTree>
    <p:extLst>
      <p:ext uri="{BB962C8B-B14F-4D97-AF65-F5344CB8AC3E}">
        <p14:creationId xmlns:p14="http://schemas.microsoft.com/office/powerpoint/2010/main" val="28004194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7F9B7-C437-9048-B3C8-4828D58F4CE7}" type="slidenum">
              <a:rPr lang="en-US"/>
              <a:pPr/>
              <a:t>27</a:t>
            </a:fld>
            <a:endParaRPr lang="en-US"/>
          </a:p>
        </p:txBody>
      </p:sp>
      <p:sp>
        <p:nvSpPr>
          <p:cNvPr id="69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and Store Tips</a:t>
            </a:r>
            <a:r>
              <a:rPr lang="en-US" i="1" dirty="0"/>
              <a:t>, cont’d</a:t>
            </a:r>
          </a:p>
        </p:txBody>
      </p:sp>
      <p:sp>
        <p:nvSpPr>
          <p:cNvPr id="69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</a:t>
            </a:r>
            <a:r>
              <a:rPr lang="en-US" u="sng" dirty="0"/>
              <a:t>load</a:t>
            </a:r>
            <a:r>
              <a:rPr lang="en-US" dirty="0"/>
              <a:t> (push) a variable’s value:</a:t>
            </a:r>
          </a:p>
          <a:p>
            <a:pPr lvl="1"/>
            <a:r>
              <a:rPr lang="en-US" dirty="0"/>
              <a:t>Determine whether it’s a </a:t>
            </a:r>
            <a:r>
              <a:rPr lang="en-US" u="sng" dirty="0"/>
              <a:t>program variable</a:t>
            </a:r>
            <a:r>
              <a:rPr lang="en-US" dirty="0">
                <a:solidFill>
                  <a:srgbClr val="B23C00"/>
                </a:solidFill>
              </a:rPr>
              <a:t> </a:t>
            </a:r>
            <a:br>
              <a:rPr lang="en-US" dirty="0"/>
            </a:br>
            <a:r>
              <a:rPr lang="en-US" dirty="0"/>
              <a:t>(emit a </a:t>
            </a:r>
            <a:r>
              <a:rPr lang="en-US" b="1" dirty="0" err="1">
                <a:solidFill>
                  <a:srgbClr val="0033CC"/>
                </a:solidFill>
                <a:latin typeface="Courier New" charset="0"/>
              </a:rPr>
              <a:t>getstatic</a:t>
            </a:r>
            <a:r>
              <a:rPr lang="en-US" dirty="0"/>
              <a:t> instruction with the field name and data type descriptor) or a </a:t>
            </a:r>
            <a:r>
              <a:rPr lang="en-US" u="sng" dirty="0"/>
              <a:t>local variable</a:t>
            </a:r>
            <a:r>
              <a:rPr lang="en-US" dirty="0">
                <a:solidFill>
                  <a:srgbClr val="B23C00"/>
                </a:solidFill>
              </a:rPr>
              <a:t> </a:t>
            </a:r>
            <a:r>
              <a:rPr lang="en-US" dirty="0"/>
              <a:t>(emit an appropriate load instruction with the slot number).</a:t>
            </a:r>
          </a:p>
          <a:p>
            <a:pPr lvl="1"/>
            <a:r>
              <a:rPr lang="en-US" dirty="0"/>
              <a:t>Determine whether you can emit a </a:t>
            </a:r>
            <a:br>
              <a:rPr lang="en-US" dirty="0"/>
            </a:br>
            <a:r>
              <a:rPr lang="en-US" u="sng" dirty="0"/>
              <a:t>shortcut instruction</a:t>
            </a:r>
            <a:r>
              <a:rPr lang="en-US" dirty="0"/>
              <a:t> for a local variable.</a:t>
            </a:r>
          </a:p>
          <a:p>
            <a:pPr lvl="6"/>
            <a:endParaRPr lang="en-US" dirty="0"/>
          </a:p>
          <a:p>
            <a:r>
              <a:rPr lang="en-US" dirty="0"/>
              <a:t>Similarly, write special code emitters to </a:t>
            </a:r>
            <a:r>
              <a:rPr lang="en-US" u="sng" dirty="0"/>
              <a:t>store</a:t>
            </a:r>
            <a:r>
              <a:rPr lang="en-US" dirty="0"/>
              <a:t> (pop) a value off the operand stack into a program variable or into a local variable’s slot.</a:t>
            </a:r>
          </a:p>
        </p:txBody>
      </p:sp>
    </p:spTree>
    <p:extLst>
      <p:ext uri="{BB962C8B-B14F-4D97-AF65-F5344CB8AC3E}">
        <p14:creationId xmlns:p14="http://schemas.microsoft.com/office/powerpoint/2010/main" val="217101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A395-A12F-254E-989F-41561A1F7F85}" type="slidenum">
              <a:rPr lang="en-US"/>
              <a:pPr/>
              <a:t>28</a:t>
            </a:fld>
            <a:endParaRPr lang="en-US"/>
          </a:p>
        </p:txBody>
      </p:sp>
      <p:sp>
        <p:nvSpPr>
          <p:cNvPr id="619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Would James Gosling Do?</a:t>
            </a:r>
          </a:p>
        </p:txBody>
      </p:sp>
      <p:sp>
        <p:nvSpPr>
          <p:cNvPr id="619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34464"/>
            <a:ext cx="8229600" cy="914390"/>
          </a:xfrm>
        </p:spPr>
        <p:txBody>
          <a:bodyPr/>
          <a:lstStyle/>
          <a:p>
            <a:r>
              <a:rPr lang="en-US" dirty="0"/>
              <a:t>What Jasmin code should you generate for this Pascal program?</a:t>
            </a:r>
          </a:p>
        </p:txBody>
      </p:sp>
      <p:sp>
        <p:nvSpPr>
          <p:cNvPr id="619527" name="Text Box 7"/>
          <p:cNvSpPr txBox="1">
            <a:spLocks noChangeArrowheads="1"/>
          </p:cNvSpPr>
          <p:nvPr/>
        </p:nvSpPr>
        <p:spPr bwMode="auto">
          <a:xfrm>
            <a:off x="1188757" y="2196489"/>
            <a:ext cx="6042039" cy="4524315"/>
          </a:xfrm>
          <a:prstGeom prst="rect">
            <a:avLst/>
          </a:prstGeom>
          <a:solidFill>
            <a:srgbClr val="D7FFFF"/>
          </a:solidFill>
          <a:ln>
            <a:solidFill>
              <a:srgbClr val="0033CC"/>
            </a:solidFill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latin typeface="Courier New" charset="0"/>
              </a:rPr>
              <a:t>PROGRAM </a:t>
            </a:r>
            <a:r>
              <a:rPr lang="en-US" sz="1200" b="1" dirty="0" err="1">
                <a:latin typeface="Courier New" charset="0"/>
              </a:rPr>
              <a:t>CodeTest</a:t>
            </a:r>
            <a:r>
              <a:rPr lang="en-US" sz="1200" b="1" dirty="0">
                <a:latin typeface="Courier New" charset="0"/>
              </a:rPr>
              <a:t>;</a:t>
            </a:r>
          </a:p>
          <a:p>
            <a:endParaRPr lang="en-US" sz="1200" b="1" dirty="0">
              <a:latin typeface="Courier New" charset="0"/>
            </a:endParaRPr>
          </a:p>
          <a:p>
            <a:r>
              <a:rPr lang="en-US" sz="1200" b="1" dirty="0">
                <a:latin typeface="Courier New" charset="0"/>
              </a:rPr>
              <a:t>FUNCTION test : real;</a:t>
            </a:r>
          </a:p>
          <a:p>
            <a:endParaRPr lang="en-US" sz="1200" b="1" dirty="0">
              <a:latin typeface="Courier New" charset="0"/>
            </a:endParaRPr>
          </a:p>
          <a:p>
            <a:r>
              <a:rPr lang="en-US" sz="1200" b="1" dirty="0">
                <a:latin typeface="Courier New" charset="0"/>
              </a:rPr>
              <a:t>    VAR</a:t>
            </a:r>
          </a:p>
          <a:p>
            <a:r>
              <a:rPr lang="en-US" sz="1200" b="1" dirty="0">
                <a:latin typeface="Courier New" charset="0"/>
              </a:rPr>
              <a:t>        alpha, beta, gamma : real;</a:t>
            </a:r>
          </a:p>
          <a:p>
            <a:r>
              <a:rPr lang="en-US" sz="1200" b="1" dirty="0">
                <a:latin typeface="Courier New" charset="0"/>
              </a:rPr>
              <a:t>        thirty, forty, fifty : integer;</a:t>
            </a:r>
          </a:p>
          <a:p>
            <a:r>
              <a:rPr lang="en-US" sz="1200" b="1" dirty="0">
                <a:latin typeface="Courier New" charset="0"/>
              </a:rPr>
              <a:t>    </a:t>
            </a:r>
          </a:p>
          <a:p>
            <a:r>
              <a:rPr lang="en-US" sz="1200" b="1" dirty="0">
                <a:latin typeface="Courier New" charset="0"/>
              </a:rPr>
              <a:t>    BEGIN</a:t>
            </a:r>
          </a:p>
          <a:p>
            <a:r>
              <a:rPr lang="en-US" sz="1200" b="1" dirty="0">
                <a:latin typeface="Courier New" charset="0"/>
              </a:rPr>
              <a:t>        alpha := 0;</a:t>
            </a:r>
          </a:p>
          <a:p>
            <a:r>
              <a:rPr lang="en-US" sz="1200" b="1" dirty="0">
                <a:latin typeface="Courier New" charset="0"/>
              </a:rPr>
              <a:t>        beta := 10;</a:t>
            </a:r>
          </a:p>
          <a:p>
            <a:r>
              <a:rPr lang="en-US" sz="1200" b="1" dirty="0">
                <a:latin typeface="Courier New" charset="0"/>
              </a:rPr>
              <a:t>        gamma := 20;</a:t>
            </a:r>
          </a:p>
          <a:p>
            <a:r>
              <a:rPr lang="en-US" sz="1200" b="1" dirty="0">
                <a:latin typeface="Courier New" charset="0"/>
              </a:rPr>
              <a:t>        thirty := 30;</a:t>
            </a:r>
          </a:p>
          <a:p>
            <a:r>
              <a:rPr lang="en-US" sz="1200" b="1" dirty="0">
                <a:latin typeface="Courier New" charset="0"/>
              </a:rPr>
              <a:t>        forty := 40;</a:t>
            </a:r>
          </a:p>
          <a:p>
            <a:r>
              <a:rPr lang="en-US" sz="1200" b="1" dirty="0">
                <a:latin typeface="Courier New" charset="0"/>
              </a:rPr>
              <a:t>        fifty := 50;</a:t>
            </a:r>
          </a:p>
          <a:p>
            <a:r>
              <a:rPr lang="en-US" sz="1200" b="1" dirty="0">
                <a:latin typeface="Courier New" charset="0"/>
              </a:rPr>
              <a:t>        </a:t>
            </a:r>
          </a:p>
          <a:p>
            <a:r>
              <a:rPr lang="en-US" sz="1200" b="1" dirty="0">
                <a:latin typeface="Courier New" charset="0"/>
              </a:rPr>
              <a:t>        IF forty = fifty</a:t>
            </a:r>
          </a:p>
          <a:p>
            <a:r>
              <a:rPr lang="en-US" sz="1200" b="1" dirty="0">
                <a:latin typeface="Courier New" charset="0"/>
              </a:rPr>
              <a:t>            THEN test := alpha + 3/(beta - gamma) + 5</a:t>
            </a:r>
          </a:p>
          <a:p>
            <a:r>
              <a:rPr lang="en-US" sz="1200" b="1" dirty="0">
                <a:latin typeface="Courier New" charset="0"/>
              </a:rPr>
              <a:t>            ELSE test := alpha + thirty/(beta - gamma) + fifty;</a:t>
            </a:r>
          </a:p>
          <a:p>
            <a:r>
              <a:rPr lang="en-US" sz="1200" b="1" dirty="0">
                <a:latin typeface="Courier New" charset="0"/>
              </a:rPr>
              <a:t>    END;</a:t>
            </a:r>
          </a:p>
          <a:p>
            <a:r>
              <a:rPr lang="en-US" sz="1200" b="1" dirty="0">
                <a:latin typeface="Courier New" charset="0"/>
              </a:rPr>
              <a:t>     </a:t>
            </a:r>
          </a:p>
          <a:p>
            <a:r>
              <a:rPr lang="en-US" sz="1200" b="1" dirty="0">
                <a:latin typeface="Courier New" charset="0"/>
              </a:rPr>
              <a:t>BEGIN</a:t>
            </a:r>
          </a:p>
          <a:p>
            <a:r>
              <a:rPr lang="en-US" sz="1200" b="1" dirty="0">
                <a:latin typeface="Courier New" charset="0"/>
              </a:rPr>
              <a:t>    </a:t>
            </a:r>
            <a:r>
              <a:rPr lang="en-US" sz="1200" b="1" dirty="0" err="1">
                <a:latin typeface="Courier New" charset="0"/>
              </a:rPr>
              <a:t>writeln</a:t>
            </a:r>
            <a:r>
              <a:rPr lang="en-US" sz="1200" b="1" dirty="0">
                <a:latin typeface="Courier New" charset="0"/>
              </a:rPr>
              <a:t>(test())</a:t>
            </a:r>
          </a:p>
          <a:p>
            <a:r>
              <a:rPr lang="en-US" sz="1200" b="1" dirty="0">
                <a:latin typeface="Courier New" charset="0"/>
              </a:rPr>
              <a:t>END.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6AE645-5102-4F4D-A4D3-FB4173363F38}"/>
              </a:ext>
            </a:extLst>
          </p:cNvPr>
          <p:cNvSpPr txBox="1"/>
          <p:nvPr/>
        </p:nvSpPr>
        <p:spPr>
          <a:xfrm>
            <a:off x="5602959" y="2027212"/>
            <a:ext cx="1437894" cy="338554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CodeTest.pas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4678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A395-A12F-254E-989F-41561A1F7F85}" type="slidenum">
              <a:rPr lang="en-US"/>
              <a:pPr/>
              <a:t>29</a:t>
            </a:fld>
            <a:endParaRPr lang="en-US"/>
          </a:p>
        </p:txBody>
      </p:sp>
      <p:sp>
        <p:nvSpPr>
          <p:cNvPr id="619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Would James Gosling Do</a:t>
            </a:r>
            <a:r>
              <a:rPr lang="en-US" i="1" dirty="0"/>
              <a:t>, cont’d</a:t>
            </a:r>
          </a:p>
        </p:txBody>
      </p:sp>
      <p:sp>
        <p:nvSpPr>
          <p:cNvPr id="619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34464"/>
            <a:ext cx="8229600" cy="487363"/>
          </a:xfrm>
        </p:spPr>
        <p:txBody>
          <a:bodyPr/>
          <a:lstStyle/>
          <a:p>
            <a:r>
              <a:rPr lang="en-US" dirty="0"/>
              <a:t>What Jasmin code should you generate?</a:t>
            </a:r>
          </a:p>
        </p:txBody>
      </p:sp>
      <p:sp>
        <p:nvSpPr>
          <p:cNvPr id="619527" name="Text Box 7"/>
          <p:cNvSpPr txBox="1">
            <a:spLocks noChangeArrowheads="1"/>
          </p:cNvSpPr>
          <p:nvPr/>
        </p:nvSpPr>
        <p:spPr bwMode="auto">
          <a:xfrm>
            <a:off x="1188757" y="2012717"/>
            <a:ext cx="6306535" cy="4616648"/>
          </a:xfrm>
          <a:prstGeom prst="rect">
            <a:avLst/>
          </a:prstGeom>
          <a:solidFill>
            <a:srgbClr val="F2F2F2"/>
          </a:solidFill>
          <a:ln>
            <a:solidFill>
              <a:srgbClr val="BFBFBF"/>
            </a:solidFill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>
                <a:latin typeface="Courier New" charset="0"/>
              </a:rPr>
              <a:t>public class </a:t>
            </a:r>
            <a:r>
              <a:rPr lang="en-US" sz="1400" b="1" dirty="0" err="1">
                <a:latin typeface="Courier New" charset="0"/>
              </a:rPr>
              <a:t>CodeGen</a:t>
            </a:r>
            <a:r>
              <a:rPr lang="en-US" sz="1400" b="1" dirty="0">
                <a:latin typeface="Courier New" charset="0"/>
              </a:rPr>
              <a:t> </a:t>
            </a:r>
          </a:p>
          <a:p>
            <a:r>
              <a:rPr lang="en-US" sz="1400" b="1" dirty="0">
                <a:latin typeface="Courier New" charset="0"/>
              </a:rPr>
              <a:t>{</a:t>
            </a:r>
          </a:p>
          <a:p>
            <a:r>
              <a:rPr lang="en-US" sz="1400" b="1" dirty="0">
                <a:latin typeface="Courier New" charset="0"/>
              </a:rPr>
              <a:t>    private static double test()</a:t>
            </a:r>
          </a:p>
          <a:p>
            <a:r>
              <a:rPr lang="en-US" sz="1400" b="1" dirty="0">
                <a:latin typeface="Courier New" charset="0"/>
              </a:rPr>
              <a:t>    {</a:t>
            </a:r>
          </a:p>
          <a:p>
            <a:r>
              <a:rPr lang="en-US" sz="1400" b="1" dirty="0">
                <a:latin typeface="Courier New" charset="0"/>
              </a:rPr>
              <a:t>        double alpha  =  0; //* slot #0</a:t>
            </a:r>
          </a:p>
          <a:p>
            <a:r>
              <a:rPr lang="en-US" sz="1400" b="1" dirty="0">
                <a:latin typeface="Courier New" charset="0"/>
              </a:rPr>
              <a:t>        double beta   = 10; //* slot #2</a:t>
            </a:r>
          </a:p>
          <a:p>
            <a:r>
              <a:rPr lang="en-US" sz="1400" b="1" dirty="0">
                <a:latin typeface="Courier New" charset="0"/>
              </a:rPr>
              <a:t>        double gamma  = 20; //* slot #4</a:t>
            </a:r>
          </a:p>
          <a:p>
            <a:r>
              <a:rPr lang="en-US" sz="1400" b="1" dirty="0">
                <a:latin typeface="Courier New" charset="0"/>
              </a:rPr>
              <a:t>        int    thirty = 30; //* slot #6</a:t>
            </a:r>
          </a:p>
          <a:p>
            <a:r>
              <a:rPr lang="en-US" sz="1400" b="1" dirty="0">
                <a:latin typeface="Courier New" charset="0"/>
              </a:rPr>
              <a:t>        int    forty  = 40; //* slot #7</a:t>
            </a:r>
          </a:p>
          <a:p>
            <a:r>
              <a:rPr lang="en-US" sz="1400" b="1" dirty="0">
                <a:latin typeface="Courier New" charset="0"/>
              </a:rPr>
              <a:t>        int    fifty  = 50; //* slot #8</a:t>
            </a:r>
          </a:p>
          <a:p>
            <a:endParaRPr lang="en-US" sz="1400" b="1" dirty="0">
              <a:latin typeface="Courier New" charset="0"/>
            </a:endParaRPr>
          </a:p>
          <a:p>
            <a:r>
              <a:rPr lang="en-US" sz="1400" b="1" dirty="0">
                <a:latin typeface="Courier New" charset="0"/>
              </a:rPr>
              <a:t>        if (forty == fifty) </a:t>
            </a:r>
          </a:p>
          <a:p>
            <a:r>
              <a:rPr lang="en-US" sz="1400" b="1" dirty="0">
                <a:latin typeface="Courier New" charset="0"/>
              </a:rPr>
              <a:t>        {</a:t>
            </a:r>
          </a:p>
          <a:p>
            <a:r>
              <a:rPr lang="en-US" sz="1400" b="1" dirty="0">
                <a:latin typeface="Courier New" charset="0"/>
              </a:rPr>
              <a:t>            </a:t>
            </a:r>
            <a:r>
              <a:rPr lang="en-US" sz="1400" b="1" dirty="0">
                <a:solidFill>
                  <a:schemeClr val="folHlink"/>
                </a:solidFill>
                <a:latin typeface="Courier New" charset="0"/>
              </a:rPr>
              <a:t>return alpha + 3/(beta - gamma) + 5;</a:t>
            </a:r>
          </a:p>
          <a:p>
            <a:r>
              <a:rPr lang="en-US" sz="1400" b="1" dirty="0">
                <a:latin typeface="Courier New" charset="0"/>
              </a:rPr>
              <a:t>        }</a:t>
            </a:r>
          </a:p>
          <a:p>
            <a:r>
              <a:rPr lang="en-US" sz="1400" b="1" dirty="0">
                <a:latin typeface="Courier New" charset="0"/>
              </a:rPr>
              <a:t>        else </a:t>
            </a:r>
          </a:p>
          <a:p>
            <a:r>
              <a:rPr lang="en-US" sz="1400" b="1" dirty="0">
                <a:latin typeface="Courier New" charset="0"/>
              </a:rPr>
              <a:t>        {</a:t>
            </a:r>
          </a:p>
          <a:p>
            <a:r>
              <a:rPr lang="en-US" sz="1400" b="1" dirty="0">
                <a:latin typeface="Courier New" charset="0"/>
              </a:rPr>
              <a:t>            </a:t>
            </a:r>
            <a:r>
              <a:rPr lang="en-US" sz="1400" b="1" dirty="0">
                <a:solidFill>
                  <a:srgbClr val="0033CC"/>
                </a:solidFill>
                <a:latin typeface="Courier New" charset="0"/>
              </a:rPr>
              <a:t>return alpha + thirty/(beta - gamma) + fifty;</a:t>
            </a:r>
          </a:p>
          <a:p>
            <a:r>
              <a:rPr lang="en-US" sz="1400" b="1" dirty="0">
                <a:latin typeface="Courier New" charset="0"/>
              </a:rPr>
              <a:t>        }</a:t>
            </a:r>
          </a:p>
          <a:p>
            <a:r>
              <a:rPr lang="en-US" sz="1400" b="1" dirty="0">
                <a:latin typeface="Courier New" charset="0"/>
              </a:rPr>
              <a:t>    }</a:t>
            </a:r>
          </a:p>
          <a:p>
            <a:r>
              <a:rPr lang="en-US" sz="1400" b="1" dirty="0">
                <a:latin typeface="Courier New" charset="0"/>
              </a:rPr>
              <a:t>}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6AE645-5102-4F4D-A4D3-FB4173363F38}"/>
              </a:ext>
            </a:extLst>
          </p:cNvPr>
          <p:cNvSpPr txBox="1"/>
          <p:nvPr/>
        </p:nvSpPr>
        <p:spPr>
          <a:xfrm>
            <a:off x="5852146" y="1810300"/>
            <a:ext cx="1482778" cy="338554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CodeTest.java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5816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C7CB2-8CAA-6445-A25D-72C15B41D1CA}" type="slidenum">
              <a:rPr lang="en-US"/>
              <a:pPr/>
              <a:t>30</a:t>
            </a:fld>
            <a:endParaRPr lang="en-US"/>
          </a:p>
        </p:txBody>
      </p:sp>
      <p:sp>
        <p:nvSpPr>
          <p:cNvPr id="64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Would James Gosling Do</a:t>
            </a:r>
            <a:r>
              <a:rPr lang="en-US" i="1" dirty="0"/>
              <a:t>, cont</a:t>
            </a:r>
            <a:r>
              <a:rPr lang="en-US" i="1" dirty="0">
                <a:latin typeface="Arial"/>
              </a:rPr>
              <a:t>’</a:t>
            </a:r>
            <a:r>
              <a:rPr lang="en-US" i="1" dirty="0"/>
              <a:t>d</a:t>
            </a:r>
          </a:p>
        </p:txBody>
      </p:sp>
      <p:sp>
        <p:nvSpPr>
          <p:cNvPr id="64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have a construct in your source language and you don</a:t>
            </a:r>
            <a:r>
              <a:rPr lang="en-US" dirty="0">
                <a:latin typeface="Arial"/>
              </a:rPr>
              <a:t>’</a:t>
            </a:r>
            <a:r>
              <a:rPr lang="en-US" dirty="0"/>
              <a:t>t know what Jasmin code to generate for it:</a:t>
            </a:r>
          </a:p>
          <a:p>
            <a:pPr lvl="4"/>
            <a:endParaRPr lang="en-US" dirty="0"/>
          </a:p>
          <a:p>
            <a:pPr lvl="1"/>
            <a:r>
              <a:rPr lang="en-US" dirty="0"/>
              <a:t>Write the equivalent construct in Java.</a:t>
            </a:r>
          </a:p>
          <a:p>
            <a:pPr lvl="1"/>
            <a:r>
              <a:rPr lang="en-US" dirty="0"/>
              <a:t>Compile the Java into a </a:t>
            </a:r>
            <a:r>
              <a:rPr lang="en-US" b="1" dirty="0">
                <a:solidFill>
                  <a:srgbClr val="0033CC"/>
                </a:solidFill>
                <a:latin typeface="Courier New" charset="0"/>
              </a:rPr>
              <a:t>.class</a:t>
            </a:r>
            <a:r>
              <a:rPr lang="en-US" dirty="0"/>
              <a:t> file.</a:t>
            </a:r>
          </a:p>
          <a:p>
            <a:pPr lvl="1"/>
            <a:r>
              <a:rPr lang="en-US" dirty="0"/>
              <a:t>Run the </a:t>
            </a:r>
            <a:r>
              <a:rPr lang="en-US" b="1" dirty="0">
                <a:solidFill>
                  <a:srgbClr val="0033CC"/>
                </a:solidFill>
                <a:latin typeface="Courier New" charset="0"/>
                <a:ea typeface="Courier New" charset="0"/>
                <a:cs typeface="Courier New" charset="0"/>
              </a:rPr>
              <a:t>jasper</a:t>
            </a:r>
            <a:r>
              <a:rPr lang="en-US" dirty="0">
                <a:solidFill>
                  <a:schemeClr val="folHlink"/>
                </a:solidFill>
              </a:rPr>
              <a:t> disassembler </a:t>
            </a:r>
            <a:r>
              <a:rPr lang="en-US" dirty="0"/>
              <a:t>to get an idea </a:t>
            </a:r>
            <a:br>
              <a:rPr lang="en-US" dirty="0"/>
            </a:br>
            <a:r>
              <a:rPr lang="en-US" dirty="0"/>
              <a:t>of what code </a:t>
            </a:r>
            <a:r>
              <a:rPr lang="en-US" u="sng" dirty="0"/>
              <a:t>you</a:t>
            </a:r>
            <a:r>
              <a:rPr lang="en-US" dirty="0"/>
              <a:t> should generate.</a:t>
            </a:r>
          </a:p>
        </p:txBody>
      </p:sp>
    </p:spTree>
    <p:extLst>
      <p:ext uri="{BB962C8B-B14F-4D97-AF65-F5344CB8AC3E}">
        <p14:creationId xmlns:p14="http://schemas.microsoft.com/office/powerpoint/2010/main" val="14912545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C7CB2-8CAA-6445-A25D-72C15B41D1CA}" type="slidenum">
              <a:rPr lang="en-US"/>
              <a:pPr/>
              <a:t>31</a:t>
            </a:fld>
            <a:endParaRPr lang="en-US"/>
          </a:p>
        </p:txBody>
      </p:sp>
      <p:sp>
        <p:nvSpPr>
          <p:cNvPr id="64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Would James Gosling Do</a:t>
            </a:r>
            <a:r>
              <a:rPr lang="en-US" i="1" dirty="0"/>
              <a:t>, cont</a:t>
            </a:r>
            <a:r>
              <a:rPr lang="en-US" i="1" dirty="0">
                <a:latin typeface="Arial"/>
              </a:rPr>
              <a:t>’</a:t>
            </a:r>
            <a:r>
              <a:rPr lang="en-US" i="1" dirty="0"/>
              <a:t>d</a:t>
            </a:r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65A71601-5657-FDEA-A491-843EA968A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806" y="1361928"/>
            <a:ext cx="6042039" cy="4524315"/>
          </a:xfrm>
          <a:prstGeom prst="rect">
            <a:avLst/>
          </a:prstGeom>
          <a:solidFill>
            <a:srgbClr val="D7FFFF"/>
          </a:solidFill>
          <a:ln>
            <a:solidFill>
              <a:srgbClr val="0033CC"/>
            </a:solidFill>
          </a:ln>
          <a:effectLst/>
        </p:spPr>
        <p:txBody>
          <a:bodyPr wrap="none">
            <a:spAutoFit/>
          </a:bodyPr>
          <a:lstStyle/>
          <a:p>
            <a:r>
              <a:rPr lang="en-US" sz="1200" b="1" dirty="0">
                <a:latin typeface="Courier New" charset="0"/>
              </a:rPr>
              <a:t>PROGRAM </a:t>
            </a:r>
            <a:r>
              <a:rPr lang="en-US" sz="1200" b="1" dirty="0" err="1">
                <a:latin typeface="Courier New" charset="0"/>
              </a:rPr>
              <a:t>CodeTest</a:t>
            </a:r>
            <a:r>
              <a:rPr lang="en-US" sz="1200" b="1" dirty="0">
                <a:latin typeface="Courier New" charset="0"/>
              </a:rPr>
              <a:t>;</a:t>
            </a:r>
          </a:p>
          <a:p>
            <a:endParaRPr lang="en-US" sz="1200" b="1" dirty="0">
              <a:latin typeface="Courier New" charset="0"/>
            </a:endParaRPr>
          </a:p>
          <a:p>
            <a:r>
              <a:rPr lang="en-US" sz="1200" b="1" dirty="0">
                <a:latin typeface="Courier New" charset="0"/>
              </a:rPr>
              <a:t>FUNCTION test : real;</a:t>
            </a:r>
          </a:p>
          <a:p>
            <a:endParaRPr lang="en-US" sz="1200" b="1" dirty="0">
              <a:latin typeface="Courier New" charset="0"/>
            </a:endParaRPr>
          </a:p>
          <a:p>
            <a:r>
              <a:rPr lang="en-US" sz="1200" b="1" dirty="0">
                <a:latin typeface="Courier New" charset="0"/>
              </a:rPr>
              <a:t>    VAR</a:t>
            </a:r>
          </a:p>
          <a:p>
            <a:r>
              <a:rPr lang="en-US" sz="1200" b="1" dirty="0">
                <a:latin typeface="Courier New" charset="0"/>
              </a:rPr>
              <a:t>        alpha, beta, gamma : real;</a:t>
            </a:r>
          </a:p>
          <a:p>
            <a:r>
              <a:rPr lang="en-US" sz="1200" b="1" dirty="0">
                <a:latin typeface="Courier New" charset="0"/>
              </a:rPr>
              <a:t>        thirty, forty, fifty : integer;</a:t>
            </a:r>
          </a:p>
          <a:p>
            <a:r>
              <a:rPr lang="en-US" sz="1200" b="1" dirty="0">
                <a:latin typeface="Courier New" charset="0"/>
              </a:rPr>
              <a:t>    </a:t>
            </a:r>
          </a:p>
          <a:p>
            <a:r>
              <a:rPr lang="en-US" sz="1200" b="1" dirty="0">
                <a:latin typeface="Courier New" charset="0"/>
              </a:rPr>
              <a:t>    BEGIN</a:t>
            </a:r>
          </a:p>
          <a:p>
            <a:r>
              <a:rPr lang="en-US" sz="1200" b="1" dirty="0">
                <a:latin typeface="Courier New" charset="0"/>
              </a:rPr>
              <a:t>        alpha := 0;</a:t>
            </a:r>
          </a:p>
          <a:p>
            <a:r>
              <a:rPr lang="en-US" sz="1200" b="1" dirty="0">
                <a:latin typeface="Courier New" charset="0"/>
              </a:rPr>
              <a:t>        beta := 10;</a:t>
            </a:r>
          </a:p>
          <a:p>
            <a:r>
              <a:rPr lang="en-US" sz="1200" b="1" dirty="0">
                <a:latin typeface="Courier New" charset="0"/>
              </a:rPr>
              <a:t>        gamma := 20;</a:t>
            </a:r>
          </a:p>
          <a:p>
            <a:r>
              <a:rPr lang="en-US" sz="1200" b="1" dirty="0">
                <a:latin typeface="Courier New" charset="0"/>
              </a:rPr>
              <a:t>        thirty := 30;</a:t>
            </a:r>
          </a:p>
          <a:p>
            <a:r>
              <a:rPr lang="en-US" sz="1200" b="1" dirty="0">
                <a:latin typeface="Courier New" charset="0"/>
              </a:rPr>
              <a:t>        forty := 40;</a:t>
            </a:r>
          </a:p>
          <a:p>
            <a:r>
              <a:rPr lang="en-US" sz="1200" b="1" dirty="0">
                <a:latin typeface="Courier New" charset="0"/>
              </a:rPr>
              <a:t>        fifty := 50;</a:t>
            </a:r>
          </a:p>
          <a:p>
            <a:r>
              <a:rPr lang="en-US" sz="1200" b="1" dirty="0">
                <a:latin typeface="Courier New" charset="0"/>
              </a:rPr>
              <a:t>        </a:t>
            </a:r>
          </a:p>
          <a:p>
            <a:r>
              <a:rPr lang="en-US" sz="1200" b="1" dirty="0">
                <a:latin typeface="Courier New" charset="0"/>
              </a:rPr>
              <a:t>        IF forty = fifty</a:t>
            </a:r>
          </a:p>
          <a:p>
            <a:r>
              <a:rPr lang="en-US" sz="1200" b="1" dirty="0">
                <a:latin typeface="Courier New" charset="0"/>
              </a:rPr>
              <a:t>            THEN test := alpha + 3/(beta - gamma) + 5</a:t>
            </a:r>
          </a:p>
          <a:p>
            <a:r>
              <a:rPr lang="en-US" sz="1200" b="1" dirty="0">
                <a:latin typeface="Courier New" charset="0"/>
              </a:rPr>
              <a:t>            ELSE test := alpha + thirty/(beta - gamma) + fifty;</a:t>
            </a:r>
          </a:p>
          <a:p>
            <a:r>
              <a:rPr lang="en-US" sz="1200" b="1" dirty="0">
                <a:latin typeface="Courier New" charset="0"/>
              </a:rPr>
              <a:t>    END;</a:t>
            </a:r>
          </a:p>
          <a:p>
            <a:r>
              <a:rPr lang="en-US" sz="1200" b="1" dirty="0">
                <a:latin typeface="Courier New" charset="0"/>
              </a:rPr>
              <a:t>     </a:t>
            </a:r>
          </a:p>
          <a:p>
            <a:r>
              <a:rPr lang="en-US" sz="1200" b="1" dirty="0">
                <a:latin typeface="Courier New" charset="0"/>
              </a:rPr>
              <a:t>BEGIN</a:t>
            </a:r>
          </a:p>
          <a:p>
            <a:r>
              <a:rPr lang="en-US" sz="1200" b="1" dirty="0">
                <a:latin typeface="Courier New" charset="0"/>
              </a:rPr>
              <a:t>    </a:t>
            </a:r>
            <a:r>
              <a:rPr lang="en-US" sz="1200" b="1" dirty="0" err="1">
                <a:latin typeface="Courier New" charset="0"/>
              </a:rPr>
              <a:t>writeln</a:t>
            </a:r>
            <a:r>
              <a:rPr lang="en-US" sz="1200" b="1" dirty="0">
                <a:latin typeface="Courier New" charset="0"/>
              </a:rPr>
              <a:t>(test())</a:t>
            </a:r>
          </a:p>
          <a:p>
            <a:r>
              <a:rPr lang="en-US" sz="1200" b="1" dirty="0">
                <a:latin typeface="Courier New" charset="0"/>
              </a:rPr>
              <a:t>END.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7A1475-A25D-8513-E620-5BA4B4F25157}"/>
              </a:ext>
            </a:extLst>
          </p:cNvPr>
          <p:cNvSpPr txBox="1"/>
          <p:nvPr/>
        </p:nvSpPr>
        <p:spPr>
          <a:xfrm>
            <a:off x="3380699" y="1642491"/>
            <a:ext cx="5484194" cy="50783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7F0055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2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solidFill>
                  <a:srgbClr val="7F0055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2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CodeTest</a:t>
            </a:r>
            <a:endParaRPr lang="en-US" sz="1200" b="1" dirty="0">
              <a:solidFill>
                <a:srgbClr val="7F0055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2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200" b="1" dirty="0">
                <a:solidFill>
                  <a:srgbClr val="7F0055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private</a:t>
            </a:r>
            <a:r>
              <a:rPr lang="en-US" sz="12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solidFill>
                  <a:srgbClr val="7F0055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en-US" sz="12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solidFill>
                  <a:srgbClr val="7F0055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double</a:t>
            </a:r>
            <a:r>
              <a:rPr lang="en-US" sz="12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test()</a:t>
            </a:r>
            <a:endParaRPr lang="en-US" sz="1200" b="1" dirty="0">
              <a:solidFill>
                <a:srgbClr val="7F0055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>
                <a:solidFill>
                  <a:srgbClr val="7F0055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double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solidFill>
                  <a:srgbClr val="6A3E3E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alpha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=  0; </a:t>
            </a:r>
            <a:r>
              <a:rPr lang="en-US" sz="1200" b="1" dirty="0">
                <a:solidFill>
                  <a:srgbClr val="3F7F5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//* slot #0</a:t>
            </a:r>
            <a:endParaRPr lang="en-US" sz="1200" b="1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>
                <a:solidFill>
                  <a:srgbClr val="7F0055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double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solidFill>
                  <a:srgbClr val="6A3E3E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beta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  = 10; </a:t>
            </a:r>
            <a:r>
              <a:rPr lang="en-US" sz="1200" b="1" dirty="0">
                <a:solidFill>
                  <a:srgbClr val="3F7F5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//* slot #2</a:t>
            </a:r>
            <a:endParaRPr lang="en-US" sz="1200" b="1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>
                <a:solidFill>
                  <a:srgbClr val="7F0055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double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solidFill>
                  <a:srgbClr val="6A3E3E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gamma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= 20; </a:t>
            </a:r>
            <a:r>
              <a:rPr lang="en-US" sz="1200" b="1" dirty="0">
                <a:solidFill>
                  <a:srgbClr val="3F7F5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//* slot #4</a:t>
            </a:r>
            <a:endParaRPr lang="en-US" sz="1200" b="1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>
                <a:solidFill>
                  <a:srgbClr val="7F0055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200" b="1" dirty="0">
                <a:solidFill>
                  <a:srgbClr val="6A3E3E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thirty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 30; </a:t>
            </a:r>
            <a:r>
              <a:rPr lang="en-US" sz="1200" b="1" dirty="0">
                <a:solidFill>
                  <a:srgbClr val="3F7F5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//* slot #6</a:t>
            </a:r>
            <a:endParaRPr lang="en-US" sz="1200" b="1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>
                <a:solidFill>
                  <a:srgbClr val="7F0055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200" b="1" dirty="0">
                <a:solidFill>
                  <a:srgbClr val="6A3E3E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forty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= 40; </a:t>
            </a:r>
            <a:r>
              <a:rPr lang="en-US" sz="1200" b="1" dirty="0">
                <a:solidFill>
                  <a:srgbClr val="3F7F5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//* slot #7</a:t>
            </a:r>
            <a:endParaRPr lang="en-US" sz="1200" b="1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>
                <a:solidFill>
                  <a:srgbClr val="7F0055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200" b="1" dirty="0">
                <a:solidFill>
                  <a:srgbClr val="6A3E3E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fifty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= 50; </a:t>
            </a:r>
            <a:r>
              <a:rPr lang="en-US" sz="1200" b="1" dirty="0">
                <a:solidFill>
                  <a:srgbClr val="3F7F5F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//* slot #8</a:t>
            </a:r>
            <a:endParaRPr lang="en-US" sz="1200" b="1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200" b="1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>
                <a:solidFill>
                  <a:srgbClr val="7F0055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200" b="1" dirty="0">
                <a:solidFill>
                  <a:srgbClr val="6A3E3E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forty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1200" b="1" dirty="0">
                <a:solidFill>
                  <a:srgbClr val="6A3E3E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fifty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 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200" b="1" dirty="0">
                <a:solidFill>
                  <a:srgbClr val="7F0055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solidFill>
                  <a:srgbClr val="6A3E3E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alpha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+ 3/(</a:t>
            </a:r>
            <a:r>
              <a:rPr lang="en-US" sz="1200" b="1" dirty="0">
                <a:solidFill>
                  <a:srgbClr val="6A3E3E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beta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- </a:t>
            </a:r>
            <a:r>
              <a:rPr lang="en-US" sz="1200" b="1" dirty="0">
                <a:solidFill>
                  <a:srgbClr val="6A3E3E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gamma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 + 5;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>
                <a:solidFill>
                  <a:srgbClr val="7F0055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{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    </a:t>
            </a:r>
            <a:r>
              <a:rPr lang="en-US" sz="1200" b="1" dirty="0">
                <a:solidFill>
                  <a:srgbClr val="7F0055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solidFill>
                  <a:srgbClr val="6A3E3E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alpha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+ </a:t>
            </a:r>
            <a:r>
              <a:rPr lang="en-US" sz="1200" b="1" dirty="0">
                <a:solidFill>
                  <a:srgbClr val="6A3E3E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thirty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/(</a:t>
            </a:r>
            <a:r>
              <a:rPr lang="en-US" sz="1200" b="1" dirty="0">
                <a:solidFill>
                  <a:srgbClr val="6A3E3E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beta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- </a:t>
            </a:r>
            <a:r>
              <a:rPr lang="en-US" sz="1200" b="1" dirty="0">
                <a:solidFill>
                  <a:srgbClr val="6A3E3E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gamma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 + </a:t>
            </a:r>
            <a:r>
              <a:rPr lang="en-US" sz="1200" b="1" dirty="0">
                <a:solidFill>
                  <a:srgbClr val="6A3E3E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fifty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}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 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200" b="1" dirty="0">
                <a:solidFill>
                  <a:srgbClr val="7F0055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solidFill>
                  <a:srgbClr val="7F0055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>
                <a:solidFill>
                  <a:srgbClr val="7F0055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main(String </a:t>
            </a:r>
            <a:r>
              <a:rPr lang="en-US" sz="1200" b="1" dirty="0" err="1">
                <a:solidFill>
                  <a:srgbClr val="6A3E3E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[])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1200" b="1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System.</a:t>
            </a:r>
            <a:r>
              <a:rPr lang="en-US" sz="1200" b="1" dirty="0" err="1">
                <a:solidFill>
                  <a:srgbClr val="0000C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out</a:t>
            </a:r>
            <a:r>
              <a:rPr lang="en-US" sz="1200" b="1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.println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(test());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sz="1200" b="1" dirty="0"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BB0816-E473-68D9-F09A-3FDAC7F84F7F}"/>
              </a:ext>
            </a:extLst>
          </p:cNvPr>
          <p:cNvSpPr txBox="1"/>
          <p:nvPr/>
        </p:nvSpPr>
        <p:spPr>
          <a:xfrm>
            <a:off x="7204022" y="1473214"/>
            <a:ext cx="1482778" cy="338554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CodeTest.java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FBC79F00-C1E9-3A39-94DA-D29BE70334AB}"/>
              </a:ext>
            </a:extLst>
          </p:cNvPr>
          <p:cNvSpPr/>
          <p:nvPr/>
        </p:nvSpPr>
        <p:spPr bwMode="auto">
          <a:xfrm>
            <a:off x="3200415" y="3520439"/>
            <a:ext cx="457195" cy="365756"/>
          </a:xfrm>
          <a:prstGeom prst="rightArrow">
            <a:avLst/>
          </a:prstGeom>
          <a:solidFill>
            <a:srgbClr val="00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CC0567-6017-4B93-C027-B1EDABA7646D}"/>
              </a:ext>
            </a:extLst>
          </p:cNvPr>
          <p:cNvSpPr txBox="1"/>
          <p:nvPr/>
        </p:nvSpPr>
        <p:spPr>
          <a:xfrm>
            <a:off x="4846317" y="1206719"/>
            <a:ext cx="1437894" cy="338554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CodeTest.pas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5384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Jasper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Jasper disassembler:</a:t>
            </a:r>
            <a:br>
              <a:rPr lang="en-US" dirty="0"/>
            </a:br>
            <a:r>
              <a:rPr lang="en-US" dirty="0">
                <a:hlinkClick r:id="rId2"/>
              </a:rPr>
              <a:t>https://github.com/kohsuke/jasper</a:t>
            </a:r>
            <a:r>
              <a:rPr lang="en-US" dirty="0"/>
              <a:t> </a:t>
            </a:r>
          </a:p>
          <a:p>
            <a:pPr lvl="4"/>
            <a:endParaRPr lang="en-US" dirty="0"/>
          </a:p>
          <a:p>
            <a:r>
              <a:rPr lang="en-US" dirty="0"/>
              <a:t>It claims to disassemble </a:t>
            </a:r>
            <a:r>
              <a:rPr lang="en-US" b="1" dirty="0">
                <a:solidFill>
                  <a:srgbClr val="0033CC"/>
                </a:solidFill>
                <a:latin typeface="Courier New" charset="0"/>
                <a:ea typeface="Courier New" charset="0"/>
                <a:cs typeface="Courier New" charset="0"/>
              </a:rPr>
              <a:t>.class</a:t>
            </a:r>
            <a:r>
              <a:rPr lang="en-US" dirty="0"/>
              <a:t> files into Jasmin files suitable for the Jasmin assembler.</a:t>
            </a:r>
          </a:p>
          <a:p>
            <a:pPr lvl="1"/>
            <a:r>
              <a:rPr lang="en-US" dirty="0"/>
              <a:t>Jasper is a Java program.</a:t>
            </a:r>
          </a:p>
          <a:p>
            <a:pPr lvl="4"/>
            <a:endParaRPr lang="en-US" dirty="0"/>
          </a:p>
          <a:p>
            <a:r>
              <a:rPr lang="en-US" dirty="0"/>
              <a:t>Google “Java byte code viewer” </a:t>
            </a:r>
            <a:br>
              <a:rPr lang="en-US" dirty="0"/>
            </a:br>
            <a:r>
              <a:rPr lang="en-US" dirty="0"/>
              <a:t>for other disassemblers.</a:t>
            </a:r>
          </a:p>
          <a:p>
            <a:pPr lvl="1"/>
            <a:r>
              <a:rPr lang="en-US" dirty="0"/>
              <a:t>Java comes with 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javap</a:t>
            </a:r>
            <a:r>
              <a:rPr lang="en-US" dirty="0"/>
              <a:t>, but its output cannot be assembled by the Jasmin assembler.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61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89F2E-259F-DA4C-AF12-8DD9EC386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Jasper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505A4C-564F-4A4F-9AA5-AA42AF831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289FB8-AC96-1747-BDF9-6B1704DCCE18}"/>
              </a:ext>
            </a:extLst>
          </p:cNvPr>
          <p:cNvSpPr txBox="1"/>
          <p:nvPr/>
        </p:nvSpPr>
        <p:spPr>
          <a:xfrm>
            <a:off x="317127" y="1196400"/>
            <a:ext cx="5282215" cy="550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.method                  private static test()D</a:t>
            </a:r>
          </a:p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.limit stack          8</a:t>
            </a:r>
          </a:p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.limit locals         9</a:t>
            </a:r>
          </a:p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.var 0 is             alpha D from LABEL0x2 to LABEL0x3c</a:t>
            </a:r>
          </a:p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.var 2 is             beta D from LABEL0x6 to LABEL0x3c</a:t>
            </a:r>
          </a:p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.var 4 is             gamma D from LABEL0xb to LABEL0x3c</a:t>
            </a:r>
          </a:p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.var 6 is             thirty I from LABEL0xf to LABEL0x3c</a:t>
            </a:r>
          </a:p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.var 7 is             forty I from LABEL0x13 to LABEL0x3c</a:t>
            </a:r>
          </a:p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.var 8 is             fifty I from LABEL0x17 to LABEL0x3c</a:t>
            </a:r>
          </a:p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.line                 5</a:t>
            </a:r>
          </a:p>
          <a:p>
            <a:r>
              <a:rPr lang="en-US" sz="11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dconst_0              </a:t>
            </a:r>
          </a:p>
          <a:p>
            <a:r>
              <a:rPr lang="en-US" sz="11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dstore_0              </a:t>
            </a:r>
          </a:p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.line                 6</a:t>
            </a:r>
          </a:p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LABEL0x2:</a:t>
            </a:r>
          </a:p>
          <a:p>
            <a:r>
              <a:rPr lang="en-US" sz="11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ldc2_w                10.0</a:t>
            </a:r>
          </a:p>
          <a:p>
            <a:r>
              <a:rPr lang="en-US" sz="11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dstore_2              </a:t>
            </a:r>
          </a:p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.line                 7</a:t>
            </a:r>
          </a:p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LABEL0x6:</a:t>
            </a:r>
          </a:p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1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ldc2_w                20.0</a:t>
            </a:r>
          </a:p>
          <a:p>
            <a:r>
              <a:rPr lang="en-US" sz="11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100" b="1" dirty="0" err="1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dstore</a:t>
            </a:r>
            <a:r>
              <a:rPr lang="en-US" sz="11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4</a:t>
            </a:r>
          </a:p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.line                 8</a:t>
            </a:r>
          </a:p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LABEL0xb:</a:t>
            </a:r>
          </a:p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100" b="1" dirty="0" err="1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bipush</a:t>
            </a:r>
            <a:r>
              <a:rPr lang="en-US" sz="11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30</a:t>
            </a:r>
          </a:p>
          <a:p>
            <a:r>
              <a:rPr lang="en-US" sz="11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100" b="1" dirty="0" err="1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istore</a:t>
            </a:r>
            <a:r>
              <a:rPr lang="en-US" sz="11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6</a:t>
            </a:r>
          </a:p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.line                 9</a:t>
            </a:r>
          </a:p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LABEL0xf:</a:t>
            </a:r>
          </a:p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100" b="1" dirty="0" err="1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bipush</a:t>
            </a:r>
            <a:r>
              <a:rPr lang="en-US" sz="11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40</a:t>
            </a:r>
          </a:p>
          <a:p>
            <a:r>
              <a:rPr lang="en-US" sz="11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100" b="1" dirty="0" err="1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istore</a:t>
            </a:r>
            <a:r>
              <a:rPr lang="en-US" sz="11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7</a:t>
            </a:r>
          </a:p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.line                 10</a:t>
            </a:r>
          </a:p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LABEL0x13:</a:t>
            </a:r>
          </a:p>
          <a:p>
            <a:r>
              <a:rPr lang="en-US" sz="11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100" b="1" dirty="0" err="1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bipush</a:t>
            </a:r>
            <a:r>
              <a:rPr lang="en-US" sz="11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50</a:t>
            </a:r>
          </a:p>
          <a:p>
            <a:r>
              <a:rPr lang="en-US" sz="11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100" b="1" dirty="0" err="1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istore</a:t>
            </a:r>
            <a:r>
              <a:rPr lang="en-US" sz="11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 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0FE4ED-40AB-BB06-FF7C-2696D36E3E47}"/>
              </a:ext>
            </a:extLst>
          </p:cNvPr>
          <p:cNvSpPr txBox="1"/>
          <p:nvPr/>
        </p:nvSpPr>
        <p:spPr>
          <a:xfrm>
            <a:off x="3574503" y="3121606"/>
            <a:ext cx="5112297" cy="34163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private static double </a:t>
            </a:r>
            <a:r>
              <a:rPr lang="en-US" sz="12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test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2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double alpha  =  0; //* slot #0</a:t>
            </a:r>
          </a:p>
          <a:p>
            <a:r>
              <a:rPr lang="en-US" sz="12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double beta   = 10; //* slot #2</a:t>
            </a:r>
          </a:p>
          <a:p>
            <a:r>
              <a:rPr lang="en-US" sz="12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double gamma  = 20; //* slot #4</a:t>
            </a:r>
          </a:p>
          <a:p>
            <a:r>
              <a:rPr lang="en-US" sz="12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int    thirty = 30; //* slot #6</a:t>
            </a:r>
          </a:p>
          <a:p>
            <a:r>
              <a:rPr lang="en-US" sz="12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int    forty  = 40; //* slot #7</a:t>
            </a:r>
          </a:p>
          <a:p>
            <a:r>
              <a:rPr lang="en-US" sz="12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int    fifty  = 50; //* slot #8</a:t>
            </a:r>
          </a:p>
          <a:p>
            <a:endParaRPr lang="en-US" sz="1200" b="1" dirty="0">
              <a:solidFill>
                <a:srgbClr val="C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if (forty == fifty) 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return alpha + 3/(beta - gamma) + 5;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else 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return alpha + thirty/(beta - gamma) + fifty;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2499646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8DD8F-29ED-B24E-B149-EE39F42E4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Jasper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B50A5C-A20E-5D46-B7FD-98624019D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A1749D-C877-044B-B823-E40FBC4702C4}"/>
              </a:ext>
            </a:extLst>
          </p:cNvPr>
          <p:cNvSpPr txBox="1"/>
          <p:nvPr/>
        </p:nvSpPr>
        <p:spPr>
          <a:xfrm>
            <a:off x="365806" y="1196400"/>
            <a:ext cx="2800767" cy="50167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.line                 12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LABEL0x17: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000" b="1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iload</a:t>
            </a:r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                7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000" b="1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iload</a:t>
            </a:r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                8</a:t>
            </a:r>
          </a:p>
          <a:p>
            <a:r>
              <a:rPr lang="en-US" sz="10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000" b="1" dirty="0" err="1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if_icmpne</a:t>
            </a:r>
            <a:r>
              <a:rPr lang="en-US" sz="10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            LABEL0x2d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.line                 14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dload_0               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ldc2_w                3.0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dload_2               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000" b="1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dload</a:t>
            </a:r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                4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000" b="1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dsub</a:t>
            </a:r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                 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000" b="1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ddiv</a:t>
            </a:r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                 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000" b="1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dadd</a:t>
            </a:r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                 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ldc2_w                5.0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000" b="1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dadd</a:t>
            </a:r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                 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000" b="1" dirty="0" err="1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dreturn</a:t>
            </a:r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.line                 18</a:t>
            </a:r>
          </a:p>
          <a:p>
            <a:r>
              <a:rPr lang="en-US" sz="10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LABEL0x2d: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dload_0               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000" b="1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iload</a:t>
            </a:r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                6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i2d                   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dload_2               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000" b="1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dload</a:t>
            </a:r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                4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000" b="1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dsub</a:t>
            </a:r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                 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000" b="1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ddiv</a:t>
            </a:r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                 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000" b="1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dadd</a:t>
            </a:r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                 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000" b="1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iload</a:t>
            </a:r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                8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i2d                   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000" b="1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dadd</a:t>
            </a:r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                 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sz="1000" b="1" dirty="0" err="1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dreturn</a:t>
            </a:r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       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LABEL0x3c:</a:t>
            </a:r>
          </a:p>
          <a:p>
            <a:r>
              <a:rPr lang="en-US" sz="10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.end method    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3577C5-DFAC-FD3B-4BED-F7667A66291E}"/>
              </a:ext>
            </a:extLst>
          </p:cNvPr>
          <p:cNvSpPr txBox="1"/>
          <p:nvPr/>
        </p:nvSpPr>
        <p:spPr>
          <a:xfrm>
            <a:off x="3474732" y="1600220"/>
            <a:ext cx="5112297" cy="34163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private static double </a:t>
            </a:r>
            <a:r>
              <a:rPr lang="en-US" sz="12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test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2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double alpha  =  0; //* slot #0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double beta   = 10; //* slot #2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double gamma  = 20; //* slot #4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int    thirty = 30; //* slot #6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int    forty  = 40; //* slot #7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int    fifty  = 50; //* slot #8</a:t>
            </a:r>
          </a:p>
          <a:p>
            <a:endParaRPr lang="en-US" sz="1200" b="1" dirty="0">
              <a:solidFill>
                <a:srgbClr val="C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2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if (forty == fifty) </a:t>
            </a:r>
          </a:p>
          <a:p>
            <a:r>
              <a:rPr lang="en-US" sz="12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2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return alpha + 3/(beta - gamma) + 5;</a:t>
            </a:r>
          </a:p>
          <a:p>
            <a:r>
              <a:rPr lang="en-US" sz="12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2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else </a:t>
            </a:r>
          </a:p>
          <a:p>
            <a:r>
              <a:rPr lang="en-US" sz="12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{</a:t>
            </a:r>
          </a:p>
          <a:p>
            <a:r>
              <a:rPr lang="en-US" sz="12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return alpha + thirty/(beta - gamma) + fifty;</a:t>
            </a:r>
          </a:p>
          <a:p>
            <a:r>
              <a:rPr lang="en-US" sz="1200" b="1" dirty="0">
                <a:solidFill>
                  <a:srgbClr val="C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}</a:t>
            </a:r>
          </a:p>
          <a:p>
            <a:r>
              <a:rPr lang="en-US" sz="1200" b="1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22267632"/>
      </p:ext>
    </p:extLst>
  </p:cSld>
  <p:clrMapOvr>
    <a:masterClrMapping/>
  </p:clrMapOvr>
</p:sld>
</file>

<file path=ppt/theme/theme1.xml><?xml version="1.0" encoding="utf-8"?>
<a:theme xmlns:a="http://schemas.openxmlformats.org/drawingml/2006/main" name="Quadrant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Quadran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66632</TotalTime>
  <Words>3204</Words>
  <Application>Microsoft Macintosh PowerPoint</Application>
  <PresentationFormat>On-screen Show (4:3)</PresentationFormat>
  <Paragraphs>561</Paragraphs>
  <Slides>34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Courier New</vt:lpstr>
      <vt:lpstr>Times New Roman</vt:lpstr>
      <vt:lpstr>Wingdings</vt:lpstr>
      <vt:lpstr>Quadrant</vt:lpstr>
      <vt:lpstr>CS 153: Concepts of Compiler Design October 15 Class Meeting</vt:lpstr>
      <vt:lpstr>Code Templates</vt:lpstr>
      <vt:lpstr>Code Template for a Pascal Program</vt:lpstr>
      <vt:lpstr>Compilation Strategy</vt:lpstr>
      <vt:lpstr>Compilation Strategy, cont’d</vt:lpstr>
      <vt:lpstr>Jasmin Datatype Descriptors</vt:lpstr>
      <vt:lpstr>Jasmin Assembly Code Generation</vt:lpstr>
      <vt:lpstr>Program Fields</vt:lpstr>
      <vt:lpstr>Program Fields, cont’d</vt:lpstr>
      <vt:lpstr>Code Template for the Main Method, cont’d</vt:lpstr>
      <vt:lpstr>Code Template for the Main Method, cont’d</vt:lpstr>
      <vt:lpstr>Code Template for the Main Method, cont’d</vt:lpstr>
      <vt:lpstr>Loading a Program Variable’s Value</vt:lpstr>
      <vt:lpstr>Storing a Program Variable’s Value</vt:lpstr>
      <vt:lpstr>Code for Procedures and Functions</vt:lpstr>
      <vt:lpstr>Code for Procedures and Functions</vt:lpstr>
      <vt:lpstr>Compiling Local Variables</vt:lpstr>
      <vt:lpstr>Generating Code for Expressions</vt:lpstr>
      <vt:lpstr>Generating Code for Expressions</vt:lpstr>
      <vt:lpstr>Classes Containing Visit Methods</vt:lpstr>
      <vt:lpstr>Compare Integer Values</vt:lpstr>
      <vt:lpstr>Compare Integer Values, cont’d</vt:lpstr>
      <vt:lpstr>Compare Integer Values, cont’d</vt:lpstr>
      <vt:lpstr>Compare Values of Other Datatypes</vt:lpstr>
      <vt:lpstr>Assignment Statement Code Template</vt:lpstr>
      <vt:lpstr>Load and Store Tips</vt:lpstr>
      <vt:lpstr>Load and Store Tips, cont’d</vt:lpstr>
      <vt:lpstr>What Would James Gosling Do?</vt:lpstr>
      <vt:lpstr>What Would James Gosling Do, cont’d</vt:lpstr>
      <vt:lpstr>What Would James Gosling Do, cont’d</vt:lpstr>
      <vt:lpstr>What Would James Gosling Do, cont’d</vt:lpstr>
      <vt:lpstr>Jasper</vt:lpstr>
      <vt:lpstr>Jasper, cont’d</vt:lpstr>
      <vt:lpstr>Jasper, cont’d</vt:lpstr>
    </vt:vector>
  </TitlesOfParts>
  <Company>Apropos Logic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153: Concepts of Compiler Design</dc:title>
  <dc:creator>Ronald Mak</dc:creator>
  <cp:lastModifiedBy>Ron Mak</cp:lastModifiedBy>
  <cp:revision>713</cp:revision>
  <dcterms:created xsi:type="dcterms:W3CDTF">2008-01-12T03:52:55Z</dcterms:created>
  <dcterms:modified xsi:type="dcterms:W3CDTF">2026-10-15T20:10:13Z</dcterms:modified>
</cp:coreProperties>
</file>