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3"/>
  </p:notesMasterIdLst>
  <p:handoutMasterIdLst>
    <p:handoutMasterId r:id="rId34"/>
  </p:handoutMasterIdLst>
  <p:sldIdLst>
    <p:sldId id="256" r:id="rId2"/>
    <p:sldId id="314" r:id="rId3"/>
    <p:sldId id="315" r:id="rId4"/>
    <p:sldId id="270" r:id="rId5"/>
    <p:sldId id="271" r:id="rId6"/>
    <p:sldId id="272" r:id="rId7"/>
    <p:sldId id="316" r:id="rId8"/>
    <p:sldId id="273" r:id="rId9"/>
    <p:sldId id="274" r:id="rId10"/>
    <p:sldId id="276" r:id="rId11"/>
    <p:sldId id="275" r:id="rId12"/>
    <p:sldId id="277" r:id="rId13"/>
    <p:sldId id="278" r:id="rId14"/>
    <p:sldId id="279" r:id="rId15"/>
    <p:sldId id="307" r:id="rId16"/>
    <p:sldId id="260" r:id="rId17"/>
    <p:sldId id="261" r:id="rId18"/>
    <p:sldId id="262" r:id="rId19"/>
    <p:sldId id="263" r:id="rId20"/>
    <p:sldId id="317" r:id="rId21"/>
    <p:sldId id="318" r:id="rId22"/>
    <p:sldId id="264" r:id="rId23"/>
    <p:sldId id="265" r:id="rId24"/>
    <p:sldId id="266" r:id="rId25"/>
    <p:sldId id="267" r:id="rId26"/>
    <p:sldId id="308" r:id="rId27"/>
    <p:sldId id="309" r:id="rId28"/>
    <p:sldId id="310" r:id="rId29"/>
    <p:sldId id="343" r:id="rId30"/>
    <p:sldId id="347" r:id="rId31"/>
    <p:sldId id="346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2"/>
    <a:srgbClr val="FFFD78"/>
    <a:srgbClr val="008000"/>
    <a:srgbClr val="DEF0F2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882" autoAdjust="0"/>
    <p:restoredTop sz="97808" autoAdjust="0"/>
  </p:normalViewPr>
  <p:slideViewPr>
    <p:cSldViewPr>
      <p:cViewPr varScale="1">
        <p:scale>
          <a:sx n="141" d="100"/>
          <a:sy n="141" d="100"/>
        </p:scale>
        <p:origin x="200" y="4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81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163"/>
            <a:ext cx="8229600" cy="6556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103438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0008CC9-D4CA-4C49-82E1-6F36B95D5A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7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October 13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jasmin.sourceforge.net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specs/jvms/se7/html/jvms-6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October 13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DA11-A649-DC43-D685-05E4889F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of the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A18C0-4231-576E-6FC2-7464B5B7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320994" cy="4835525"/>
          </a:xfrm>
        </p:spPr>
        <p:txBody>
          <a:bodyPr/>
          <a:lstStyle/>
          <a:p>
            <a:r>
              <a:rPr lang="en-US" dirty="0"/>
              <a:t>Backend compiler.</a:t>
            </a:r>
          </a:p>
          <a:p>
            <a:pPr lvl="4"/>
            <a:endParaRPr lang="en-US" dirty="0"/>
          </a:p>
          <a:p>
            <a:r>
              <a:rPr lang="en-US" dirty="0"/>
              <a:t>Generate low-level Jasmin assembly language code for the Java Virtual Machine (JVM).</a:t>
            </a:r>
          </a:p>
          <a:p>
            <a:pPr lvl="1"/>
            <a:r>
              <a:rPr lang="en-US" dirty="0"/>
              <a:t>Learn the architecture and instruction set of the JVM.</a:t>
            </a:r>
          </a:p>
          <a:p>
            <a:pPr lvl="1"/>
            <a:r>
              <a:rPr lang="en-US" dirty="0"/>
              <a:t>Code generation skills can apply to other machine architectures.</a:t>
            </a:r>
          </a:p>
          <a:p>
            <a:pPr lvl="4"/>
            <a:endParaRPr lang="en-US" dirty="0"/>
          </a:p>
          <a:p>
            <a:r>
              <a:rPr lang="en-US" dirty="0"/>
              <a:t>Work on your team compiler project.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80B6F-266C-BDFA-AB3E-E39484B4C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4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65F67-A338-0A7B-D3E5-3C660C6A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Onward to the Compiler!</a:t>
            </a:r>
          </a:p>
        </p:txBody>
      </p:sp>
      <p:sp>
        <p:nvSpPr>
          <p:cNvPr id="52" name="Content Placeholder 51">
            <a:extLst>
              <a:ext uri="{FF2B5EF4-FFF2-40B4-BE49-F238E27FC236}">
                <a16:creationId xmlns:a16="http://schemas.microsoft.com/office/drawing/2014/main" id="{792B98C0-22E0-52E3-BABC-FAD91AE7A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51952"/>
            <a:ext cx="8229600" cy="1878974"/>
          </a:xfrm>
        </p:spPr>
        <p:txBody>
          <a:bodyPr/>
          <a:lstStyle/>
          <a:p>
            <a:r>
              <a:rPr lang="en-US" dirty="0"/>
              <a:t>You’ve built a large skillset with ANTLR 4, the Pascal-to-Java program converter and the Pascal interpreter with an interactive debugger.</a:t>
            </a:r>
          </a:p>
          <a:p>
            <a:pPr lvl="1"/>
            <a:r>
              <a:rPr lang="en-US" dirty="0"/>
              <a:t>Apply those skills to developing a compiler.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A5268-9CE3-D109-CF40-82E7D79CE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2D3018F-35DD-E643-18E5-72C56F022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92" y="1234464"/>
            <a:ext cx="8558816" cy="301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36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6CB72-BA33-FF4A-BCB4-6571D634FB3A}" type="slidenum">
              <a:rPr lang="en-US"/>
              <a:pPr/>
              <a:t>4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 Machines</a:t>
            </a:r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5075"/>
            <a:ext cx="8229600" cy="4937095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33C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A compiler</a:t>
            </a:r>
            <a:r>
              <a:rPr lang="en-US" sz="2800" dirty="0">
                <a:latin typeface="Arial"/>
              </a:rPr>
              <a:t>’</a:t>
            </a:r>
            <a:r>
              <a:rPr lang="en-US" sz="2800" dirty="0"/>
              <a:t>s back</a:t>
            </a:r>
            <a:r>
              <a:rPr lang="en-US" dirty="0"/>
              <a:t>end code generator </a:t>
            </a:r>
            <a:r>
              <a:rPr lang="en-US" sz="2800" dirty="0"/>
              <a:t>produces </a:t>
            </a:r>
            <a:br>
              <a:rPr lang="en-US" sz="2800" dirty="0"/>
            </a:br>
            <a:r>
              <a:rPr lang="en-US" dirty="0"/>
              <a:t>object code </a:t>
            </a:r>
            <a:r>
              <a:rPr lang="en-US" sz="2800" dirty="0"/>
              <a:t>for a </a:t>
            </a:r>
            <a:r>
              <a:rPr lang="en-US" sz="2800" u="sng" dirty="0"/>
              <a:t>target machine</a:t>
            </a:r>
            <a:r>
              <a:rPr lang="en-US" sz="2800" dirty="0"/>
              <a:t>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Target machine: </a:t>
            </a:r>
            <a:r>
              <a:rPr lang="en-US" u="sng" dirty="0"/>
              <a:t>Java Virtual Machine</a:t>
            </a:r>
            <a:r>
              <a:rPr lang="en-US" dirty="0"/>
              <a:t> </a:t>
            </a:r>
            <a:r>
              <a:rPr lang="en-US" sz="2800" dirty="0"/>
              <a:t>(JVM)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/>
              <a:t>Object language: </a:t>
            </a:r>
            <a:r>
              <a:rPr lang="en-US" u="sng" dirty="0"/>
              <a:t>Jasmin assembly language</a:t>
            </a:r>
            <a:endParaRPr lang="en-US" sz="2800" u="sng" dirty="0">
              <a:solidFill>
                <a:schemeClr val="folHlink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/>
              <a:t>The </a:t>
            </a:r>
            <a:r>
              <a:rPr lang="en-US" sz="2400" u="sng" dirty="0"/>
              <a:t>Jasmin assembler</a:t>
            </a:r>
            <a:r>
              <a:rPr lang="en-US" sz="2400" dirty="0"/>
              <a:t> translates assembly language programs into binary </a:t>
            </a:r>
            <a:r>
              <a:rPr lang="en-US" sz="2400" b="1" dirty="0">
                <a:solidFill>
                  <a:srgbClr val="0033CC"/>
                </a:solidFill>
                <a:latin typeface="Courier New" charset="0"/>
              </a:rPr>
              <a:t>.class</a:t>
            </a:r>
            <a:r>
              <a:rPr lang="en-US" sz="2400" dirty="0"/>
              <a:t> files.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The JVM loads and executes </a:t>
            </a:r>
            <a:r>
              <a:rPr lang="en-US" sz="2400" b="1" dirty="0">
                <a:solidFill>
                  <a:srgbClr val="0033CC"/>
                </a:solidFill>
                <a:latin typeface="Courier New" charset="0"/>
              </a:rPr>
              <a:t>.class</a:t>
            </a:r>
            <a:r>
              <a:rPr lang="en-US" sz="2400" dirty="0">
                <a:solidFill>
                  <a:schemeClr val="folHlink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files</a:t>
            </a:r>
            <a:r>
              <a:rPr lang="en-US" sz="2400" dirty="0">
                <a:solidFill>
                  <a:schemeClr val="folHlink"/>
                </a:solidFill>
              </a:rPr>
              <a:t>.</a:t>
            </a:r>
          </a:p>
          <a:p>
            <a:pPr lvl="4">
              <a:lnSpc>
                <a:spcPct val="90000"/>
              </a:lnSpc>
            </a:pPr>
            <a:endParaRPr lang="en-US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/>
              <a:t>Skills learned from generating Jasmin transfer to generating other assembly languages and for other machine architectures.</a:t>
            </a:r>
          </a:p>
        </p:txBody>
      </p:sp>
    </p:spTree>
    <p:extLst>
      <p:ext uri="{BB962C8B-B14F-4D97-AF65-F5344CB8AC3E}">
        <p14:creationId xmlns:p14="http://schemas.microsoft.com/office/powerpoint/2010/main" val="148943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3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6CB72-BA33-FF4A-BCB4-6571D634FB3A}" type="slidenum">
              <a:rPr lang="en-US"/>
              <a:pPr/>
              <a:t>5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Machines</a:t>
            </a:r>
            <a:r>
              <a:rPr lang="en-US" i="1" dirty="0"/>
              <a:t>, cont’d</a:t>
            </a:r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806" y="1325903"/>
            <a:ext cx="8412433" cy="4846267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33C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Instead of using </a:t>
            </a:r>
            <a:r>
              <a:rPr lang="en-US" sz="28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javac</a:t>
            </a:r>
            <a:r>
              <a:rPr lang="en-US" sz="2800" dirty="0"/>
              <a:t> to compile a source program written in Java into a </a:t>
            </a:r>
            <a:r>
              <a:rPr lang="en-US" sz="2800" b="1" dirty="0">
                <a:solidFill>
                  <a:srgbClr val="0033CC"/>
                </a:solidFill>
                <a:latin typeface="Courier New" charset="0"/>
              </a:rPr>
              <a:t>.class</a:t>
            </a:r>
            <a:r>
              <a:rPr lang="en-US" sz="2800" dirty="0"/>
              <a:t> file ...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Use </a:t>
            </a:r>
            <a:r>
              <a:rPr lang="en-US" u="sng" dirty="0"/>
              <a:t>your compiler</a:t>
            </a:r>
            <a:r>
              <a:rPr lang="en-US" sz="2800" dirty="0"/>
              <a:t> to compile a source program written in your chosen language into a Jasmin </a:t>
            </a:r>
            <a:br>
              <a:rPr lang="en-US" sz="2800" dirty="0"/>
            </a:br>
            <a:r>
              <a:rPr lang="en-US" sz="2800" dirty="0"/>
              <a:t>object program.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Then use the </a:t>
            </a:r>
            <a:r>
              <a:rPr lang="en-US" dirty="0"/>
              <a:t>Jasmin assembler </a:t>
            </a:r>
            <a:br>
              <a:rPr lang="en-US" dirty="0"/>
            </a:br>
            <a:r>
              <a:rPr lang="en-US" sz="2800" dirty="0"/>
              <a:t>to create the </a:t>
            </a:r>
            <a:r>
              <a:rPr lang="en-US" sz="2800" b="1" dirty="0">
                <a:solidFill>
                  <a:srgbClr val="0033CC"/>
                </a:solidFill>
                <a:latin typeface="Courier New" charset="0"/>
              </a:rPr>
              <a:t>.class</a:t>
            </a:r>
            <a:r>
              <a:rPr lang="en-US" sz="2800" dirty="0"/>
              <a:t> file.</a:t>
            </a:r>
          </a:p>
        </p:txBody>
      </p:sp>
    </p:spTree>
    <p:extLst>
      <p:ext uri="{BB962C8B-B14F-4D97-AF65-F5344CB8AC3E}">
        <p14:creationId xmlns:p14="http://schemas.microsoft.com/office/powerpoint/2010/main" val="2236236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6CB72-BA33-FF4A-BCB4-6571D634FB3A}" type="slidenum">
              <a:rPr lang="en-US"/>
              <a:pPr/>
              <a:t>6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Machines</a:t>
            </a:r>
            <a:r>
              <a:rPr lang="en-US" i="1" dirty="0"/>
              <a:t>, cont’d</a:t>
            </a:r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806" y="1325903"/>
            <a:ext cx="8412433" cy="4846267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33C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</a:rPr>
              <a:t>No matter what language the source program was originally written in, once it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’</a:t>
            </a:r>
            <a:r>
              <a:rPr lang="en-US" sz="2800" dirty="0">
                <a:solidFill>
                  <a:srgbClr val="000000"/>
                </a:solidFill>
              </a:rPr>
              <a:t>s been compiled into a </a:t>
            </a:r>
            <a:r>
              <a:rPr lang="en-US" sz="2800" b="1" dirty="0">
                <a:solidFill>
                  <a:srgbClr val="0033CC"/>
                </a:solidFill>
                <a:latin typeface="Courier New" charset="0"/>
              </a:rPr>
              <a:t>.class</a:t>
            </a:r>
            <a:r>
              <a:rPr lang="en-US" sz="2800" dirty="0">
                <a:solidFill>
                  <a:schemeClr val="folHlink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file, </a:t>
            </a:r>
            <a:r>
              <a:rPr lang="en-US" u="sng" dirty="0"/>
              <a:t>the JVM will be able to load and execute it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pPr lvl="4">
              <a:lnSpc>
                <a:spcPct val="90000"/>
              </a:lnSpc>
            </a:pPr>
            <a:endParaRPr lang="en-US" sz="16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The JVM runs on a wide variety </a:t>
            </a:r>
            <a:br>
              <a:rPr lang="en-US" sz="2800" dirty="0"/>
            </a:br>
            <a:r>
              <a:rPr lang="en-US" sz="2800" dirty="0"/>
              <a:t>of hardware platforms.</a:t>
            </a:r>
          </a:p>
        </p:txBody>
      </p:sp>
    </p:spTree>
    <p:extLst>
      <p:ext uri="{BB962C8B-B14F-4D97-AF65-F5344CB8AC3E}">
        <p14:creationId xmlns:p14="http://schemas.microsoft.com/office/powerpoint/2010/main" val="1358737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D71A5-D7F6-FC4B-D246-A42395BC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Assembly Language?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7425D-F179-D81C-9C2A-31CA9B1DA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not generate binary (machine) code?</a:t>
            </a:r>
          </a:p>
          <a:p>
            <a:pPr lvl="1"/>
            <a:r>
              <a:rPr lang="en-US" dirty="0"/>
              <a:t>Binary code is </a:t>
            </a:r>
            <a:r>
              <a:rPr lang="en-US" u="sng" dirty="0"/>
              <a:t>hard to debug</a:t>
            </a:r>
            <a:r>
              <a:rPr lang="en-US" dirty="0"/>
              <a:t> when you’re still  figuring out what object code to generate.</a:t>
            </a:r>
          </a:p>
          <a:p>
            <a:pPr lvl="1"/>
            <a:r>
              <a:rPr lang="en-US" dirty="0"/>
              <a:t>There are already tools (i.e., assemblers) that are very good at producing binary code in the correct formats for loaders.</a:t>
            </a:r>
          </a:p>
          <a:p>
            <a:pPr lvl="4"/>
            <a:endParaRPr lang="en-US" dirty="0"/>
          </a:p>
          <a:p>
            <a:r>
              <a:rPr lang="en-US" dirty="0"/>
              <a:t>Jasmin assembly code is human readable.</a:t>
            </a:r>
          </a:p>
          <a:p>
            <a:pPr lvl="1"/>
            <a:r>
              <a:rPr lang="en-US" u="sng" dirty="0"/>
              <a:t>Much easier to debug</a:t>
            </a:r>
            <a:r>
              <a:rPr lang="en-US" dirty="0"/>
              <a:t> code generation errors.</a:t>
            </a:r>
          </a:p>
          <a:p>
            <a:pPr lvl="1"/>
            <a:r>
              <a:rPr lang="en-US" u="sng" dirty="0"/>
              <a:t>Disassembly tools</a:t>
            </a:r>
            <a:r>
              <a:rPr lang="en-US" dirty="0"/>
              <a:t> are available to convert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.class </a:t>
            </a:r>
            <a:r>
              <a:rPr lang="en-US" dirty="0"/>
              <a:t>binary files to Jasmin.</a:t>
            </a:r>
          </a:p>
          <a:p>
            <a:pPr lvl="2"/>
            <a:r>
              <a:rPr lang="en-US" dirty="0"/>
              <a:t>Compare your object code to the Java compiler’s.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1E4F0-69DF-9654-2DCC-67B2BC06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9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ADB6-387B-714F-9EAA-AD7FA383FD28}" type="slidenum">
              <a:rPr lang="en-US"/>
              <a:pPr/>
              <a:t>8</a:t>
            </a:fld>
            <a:endParaRPr lang="en-US"/>
          </a:p>
        </p:txBody>
      </p:sp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Java Virtual Machine (JVM) Architecture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86400" y="1295400"/>
            <a:ext cx="3565525" cy="5059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Java runtime stack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stack frames</a:t>
            </a:r>
          </a:p>
          <a:p>
            <a:pPr lvl="3"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000" dirty="0"/>
              <a:t>Heap area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dynamically allocated objects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automatic garbage collection</a:t>
            </a:r>
          </a:p>
          <a:p>
            <a:pPr lvl="3"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000" dirty="0"/>
              <a:t>Class area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code for methods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constants pool</a:t>
            </a:r>
          </a:p>
          <a:p>
            <a:pPr lvl="3">
              <a:lnSpc>
                <a:spcPct val="90000"/>
              </a:lnSpc>
            </a:pPr>
            <a:endParaRPr lang="en-US" sz="1400" dirty="0"/>
          </a:p>
          <a:p>
            <a:pPr>
              <a:lnSpc>
                <a:spcPct val="90000"/>
              </a:lnSpc>
            </a:pPr>
            <a:r>
              <a:rPr lang="en-US" sz="2000" dirty="0"/>
              <a:t>Native method stacks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support native methods, e.g., written in C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(not shown)</a:t>
            </a:r>
          </a:p>
        </p:txBody>
      </p:sp>
      <p:pic>
        <p:nvPicPr>
          <p:cNvPr id="576516" name="Picture 4" descr="177075 fg15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325563"/>
            <a:ext cx="5121275" cy="465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48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F2384-9865-CF4D-9194-5229DAF33F38}" type="slidenum">
              <a:rPr lang="en-US"/>
              <a:pPr/>
              <a:t>9</a:t>
            </a:fld>
            <a:endParaRPr lang="en-US"/>
          </a:p>
        </p:txBody>
      </p:sp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Java Virtual Machine Architecture, </a:t>
            </a:r>
            <a:r>
              <a:rPr lang="en-US" i="1"/>
              <a:t>cont</a:t>
            </a:r>
            <a:r>
              <a:rPr lang="ja-JP" altLang="en-US" i="1">
                <a:latin typeface="Arial"/>
              </a:rPr>
              <a:t>’</a:t>
            </a:r>
            <a:r>
              <a:rPr lang="en-US" i="1"/>
              <a:t>d</a:t>
            </a:r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61038" y="1295401"/>
            <a:ext cx="3200400" cy="27736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The runtime stack contains </a:t>
            </a:r>
            <a:r>
              <a:rPr lang="en-US" sz="2000" u="sng" dirty="0"/>
              <a:t>stack frames</a:t>
            </a:r>
            <a:r>
              <a:rPr lang="en-US" sz="2000" dirty="0"/>
              <a:t>.</a:t>
            </a:r>
          </a:p>
          <a:p>
            <a:pPr lvl="4">
              <a:lnSpc>
                <a:spcPct val="90000"/>
              </a:lnSpc>
            </a:pPr>
            <a:endParaRPr lang="en-US" sz="400" dirty="0"/>
          </a:p>
          <a:p>
            <a:pPr lvl="4">
              <a:lnSpc>
                <a:spcPct val="90000"/>
              </a:lnSpc>
            </a:pPr>
            <a:endParaRPr lang="en-US" sz="600" dirty="0"/>
          </a:p>
          <a:p>
            <a:pPr>
              <a:lnSpc>
                <a:spcPct val="90000"/>
              </a:lnSpc>
            </a:pPr>
            <a:r>
              <a:rPr lang="en-US" sz="2000" dirty="0"/>
              <a:t>Each stack frame contains:</a:t>
            </a:r>
          </a:p>
          <a:p>
            <a:pPr lvl="4">
              <a:lnSpc>
                <a:spcPct val="90000"/>
              </a:lnSpc>
            </a:pPr>
            <a:endParaRPr lang="en-US" sz="4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local variables array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operand stack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program counter (PC)</a:t>
            </a:r>
          </a:p>
        </p:txBody>
      </p:sp>
      <p:pic>
        <p:nvPicPr>
          <p:cNvPr id="577541" name="Picture 5" descr="177075 fg15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325563"/>
            <a:ext cx="53038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7542" name="Text Box 6"/>
          <p:cNvSpPr txBox="1">
            <a:spLocks noChangeArrowheads="1"/>
          </p:cNvSpPr>
          <p:nvPr/>
        </p:nvSpPr>
        <p:spPr bwMode="auto">
          <a:xfrm>
            <a:off x="5938838" y="4891088"/>
            <a:ext cx="2936875" cy="925512"/>
          </a:xfrm>
          <a:prstGeom prst="rect">
            <a:avLst/>
          </a:prstGeom>
          <a:solidFill>
            <a:srgbClr val="FFFFC2"/>
          </a:solidFill>
          <a:ln w="9525">
            <a:solidFill>
              <a:srgbClr val="0432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800" dirty="0">
                <a:solidFill>
                  <a:srgbClr val="0033CC"/>
                </a:solidFill>
              </a:rPr>
              <a:t>What is missing in the JVM</a:t>
            </a:r>
          </a:p>
          <a:p>
            <a:pPr algn="ctr"/>
            <a:r>
              <a:rPr lang="en-US" sz="1800" dirty="0">
                <a:solidFill>
                  <a:srgbClr val="0033CC"/>
                </a:solidFill>
              </a:rPr>
              <a:t>that we had in our</a:t>
            </a:r>
          </a:p>
          <a:p>
            <a:pPr algn="ctr"/>
            <a:r>
              <a:rPr lang="en-US" sz="1800" dirty="0">
                <a:solidFill>
                  <a:srgbClr val="0033CC"/>
                </a:solidFill>
              </a:rPr>
              <a:t>Pascal interpreter?</a:t>
            </a:r>
          </a:p>
        </p:txBody>
      </p:sp>
    </p:spTree>
    <p:extLst>
      <p:ext uri="{BB962C8B-B14F-4D97-AF65-F5344CB8AC3E}">
        <p14:creationId xmlns:p14="http://schemas.microsoft.com/office/powerpoint/2010/main" val="219036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7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7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45B3-AFB9-C34C-A007-2CC50E005A85}" type="slidenum">
              <a:rPr lang="en-US"/>
              <a:pPr/>
              <a:t>10</a:t>
            </a:fld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Frame Contents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Operand stack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For doing computations.</a:t>
            </a:r>
          </a:p>
          <a:p>
            <a:pPr lvl="4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800" dirty="0"/>
              <a:t>Local variables array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Equivalent to the </a:t>
            </a:r>
            <a:br>
              <a:rPr lang="en-US" sz="2400" dirty="0"/>
            </a:br>
            <a:r>
              <a:rPr lang="en-US" dirty="0"/>
              <a:t>memory map</a:t>
            </a:r>
            <a:r>
              <a:rPr lang="en-US" sz="2400" dirty="0"/>
              <a:t> in our </a:t>
            </a:r>
            <a:br>
              <a:rPr lang="en-US" sz="2400" dirty="0"/>
            </a:br>
            <a:r>
              <a:rPr lang="en-US" sz="2400" dirty="0"/>
              <a:t>interpreter</a:t>
            </a:r>
            <a:r>
              <a:rPr lang="en-US" sz="2400" dirty="0">
                <a:latin typeface="Arial"/>
              </a:rPr>
              <a:t>’</a:t>
            </a:r>
            <a:r>
              <a:rPr lang="en-US" sz="2400" dirty="0"/>
              <a:t>s stack frame.</a:t>
            </a:r>
          </a:p>
          <a:p>
            <a:pPr lvl="4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800" dirty="0"/>
              <a:t>Program counter (PC)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Keeps track of the currently executing instruction.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Automatically managed, so we don’t have to worry about this.</a:t>
            </a:r>
            <a:endParaRPr lang="en-US" sz="2400" dirty="0"/>
          </a:p>
        </p:txBody>
      </p:sp>
      <p:pic>
        <p:nvPicPr>
          <p:cNvPr id="2" name="Picture 5" descr="177075 fg1502">
            <a:extLst>
              <a:ext uri="{FF2B5EF4-FFF2-40B4-BE49-F238E27FC236}">
                <a16:creationId xmlns:a16="http://schemas.microsoft.com/office/drawing/2014/main" id="{218434C8-19F0-465E-AF42-94D9F6CD6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34" y="1371910"/>
            <a:ext cx="3687072" cy="3337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74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B45B3-AFB9-C34C-A007-2CC50E005A85}" type="slidenum">
              <a:rPr lang="en-US"/>
              <a:pPr/>
              <a:t>11</a:t>
            </a:fld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JVM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s Java Runtime Stack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7853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Each method invocation </a:t>
            </a:r>
            <a:r>
              <a:rPr lang="en-US" sz="2800" u="sng" dirty="0"/>
              <a:t>pushes a </a:t>
            </a:r>
            <a:r>
              <a:rPr lang="en-US" u="sng" dirty="0"/>
              <a:t>stack frame</a:t>
            </a:r>
            <a:r>
              <a:rPr lang="en-US" sz="2800" dirty="0"/>
              <a:t>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The stack frame currently on top of the runtime stack is the </a:t>
            </a:r>
            <a:r>
              <a:rPr lang="en-US" u="sng" dirty="0"/>
              <a:t>active stack frame</a:t>
            </a:r>
            <a:r>
              <a:rPr lang="en-US" sz="28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It’s the local stack frame.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A stack frame is </a:t>
            </a:r>
            <a:r>
              <a:rPr lang="en-US" sz="2800" u="sng" dirty="0"/>
              <a:t>popped </a:t>
            </a:r>
            <a:br>
              <a:rPr lang="en-US" sz="2800" u="sng" dirty="0"/>
            </a:br>
            <a:r>
              <a:rPr lang="en-US" sz="2800" u="sng" dirty="0"/>
              <a:t>off</a:t>
            </a:r>
            <a:r>
              <a:rPr lang="en-US" sz="2800" dirty="0"/>
              <a:t> when the method </a:t>
            </a:r>
            <a:br>
              <a:rPr lang="en-US" sz="2800" dirty="0"/>
            </a:br>
            <a:r>
              <a:rPr lang="en-US" sz="2800" dirty="0"/>
              <a:t>returns, possibly leaving </a:t>
            </a:r>
            <a:br>
              <a:rPr lang="en-US" sz="2800" dirty="0"/>
            </a:br>
            <a:r>
              <a:rPr lang="en-US" sz="2800" dirty="0"/>
              <a:t>behind a </a:t>
            </a:r>
            <a:r>
              <a:rPr lang="en-US" u="sng" dirty="0"/>
              <a:t>return value </a:t>
            </a:r>
            <a:br>
              <a:rPr lang="en-US" u="sng" dirty="0"/>
            </a:br>
            <a:r>
              <a:rPr lang="en-US" sz="2800" dirty="0"/>
              <a:t>on top of the caller’s </a:t>
            </a:r>
            <a:br>
              <a:rPr lang="en-US" sz="2800" dirty="0"/>
            </a:br>
            <a:r>
              <a:rPr lang="en-US" sz="2800" dirty="0"/>
              <a:t>operand stack.</a:t>
            </a:r>
          </a:p>
        </p:txBody>
      </p:sp>
      <p:pic>
        <p:nvPicPr>
          <p:cNvPr id="7" name="Picture 5" descr="177075 fg1502">
            <a:extLst>
              <a:ext uri="{FF2B5EF4-FFF2-40B4-BE49-F238E27FC236}">
                <a16:creationId xmlns:a16="http://schemas.microsoft.com/office/drawing/2014/main" id="{ECE30DE1-0D4E-DEFB-66F2-E474E97AD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34" y="2880366"/>
            <a:ext cx="3687072" cy="3337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921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4CFF3-9FEA-1945-A866-EC1E014101F5}" type="slidenum">
              <a:rPr lang="en-US"/>
              <a:pPr/>
              <a:t>12</a:t>
            </a:fld>
            <a:endParaRPr lang="en-US"/>
          </a:p>
        </p:txBody>
      </p:sp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JVM Instructions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Load and store values</a:t>
            </a:r>
          </a:p>
          <a:p>
            <a:r>
              <a:rPr lang="en-US" sz="2800" dirty="0"/>
              <a:t>Arithmetic operations</a:t>
            </a:r>
          </a:p>
          <a:p>
            <a:r>
              <a:rPr lang="en-US" sz="2800" dirty="0"/>
              <a:t>Type conversions</a:t>
            </a:r>
          </a:p>
          <a:p>
            <a:r>
              <a:rPr lang="en-US" sz="2800" dirty="0"/>
              <a:t>Object creation and management</a:t>
            </a:r>
          </a:p>
          <a:p>
            <a:r>
              <a:rPr lang="en-US" sz="2800" dirty="0"/>
              <a:t>Runtime stack management (push/pop values)</a:t>
            </a:r>
          </a:p>
          <a:p>
            <a:r>
              <a:rPr lang="en-US" sz="2800" dirty="0"/>
              <a:t>Branching</a:t>
            </a:r>
          </a:p>
          <a:p>
            <a:r>
              <a:rPr lang="en-US" sz="2800" dirty="0"/>
              <a:t>Method call and return</a:t>
            </a:r>
          </a:p>
          <a:p>
            <a:r>
              <a:rPr lang="en-US" sz="2800" dirty="0"/>
              <a:t>Throwing exceptions</a:t>
            </a:r>
          </a:p>
          <a:p>
            <a:r>
              <a:rPr lang="en-US" sz="2800" dirty="0"/>
              <a:t>Concurrency</a:t>
            </a:r>
          </a:p>
        </p:txBody>
      </p:sp>
    </p:spTree>
    <p:extLst>
      <p:ext uri="{BB962C8B-B14F-4D97-AF65-F5344CB8AC3E}">
        <p14:creationId xmlns:p14="http://schemas.microsoft.com/office/powerpoint/2010/main" val="1677271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B99C-7962-8F42-9699-C8CF1588876A}" type="slidenum">
              <a:rPr lang="en-US"/>
              <a:pPr/>
              <a:t>13</a:t>
            </a:fld>
            <a:endParaRPr lang="en-US"/>
          </a:p>
        </p:txBody>
      </p:sp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Jasmin Assembler</a:t>
            </a:r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Download from:</a:t>
            </a:r>
          </a:p>
          <a:p>
            <a:pPr lvl="1"/>
            <a:r>
              <a:rPr lang="en-US" sz="2400" dirty="0">
                <a:hlinkClick r:id="rId2"/>
              </a:rPr>
              <a:t>http://jasmin.sourceforge.net/</a:t>
            </a:r>
            <a:endParaRPr lang="en-US" sz="2400" dirty="0"/>
          </a:p>
          <a:p>
            <a:pPr lvl="1"/>
            <a:r>
              <a:rPr lang="en-US" dirty="0" err="1"/>
              <a:t>jasmin.jar</a:t>
            </a:r>
            <a:endParaRPr lang="en-US" sz="2400" dirty="0"/>
          </a:p>
          <a:p>
            <a:pPr lvl="4"/>
            <a:endParaRPr lang="en-US" sz="1800" dirty="0"/>
          </a:p>
          <a:p>
            <a:r>
              <a:rPr lang="en-US" sz="2800" dirty="0"/>
              <a:t>Site also includes:</a:t>
            </a:r>
          </a:p>
          <a:p>
            <a:pPr lvl="1"/>
            <a:r>
              <a:rPr lang="en-US" sz="2400" dirty="0"/>
              <a:t>User Guide</a:t>
            </a:r>
          </a:p>
          <a:p>
            <a:pPr lvl="1"/>
            <a:r>
              <a:rPr lang="en-US" sz="2400" dirty="0"/>
              <a:t>Instruction set</a:t>
            </a:r>
          </a:p>
          <a:p>
            <a:pPr lvl="1"/>
            <a:r>
              <a:rPr lang="en-US" sz="2400" dirty="0"/>
              <a:t>Sample programs</a:t>
            </a:r>
          </a:p>
        </p:txBody>
      </p:sp>
    </p:spTree>
    <p:extLst>
      <p:ext uri="{BB962C8B-B14F-4D97-AF65-F5344CB8AC3E}">
        <p14:creationId xmlns:p14="http://schemas.microsoft.com/office/powerpoint/2010/main" val="1629378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8EF55-105D-7B4E-AD52-DC1AFD5F7060}" type="slidenum">
              <a:rPr lang="en-US"/>
              <a:pPr/>
              <a:t>14</a:t>
            </a:fld>
            <a:endParaRPr lang="en-US"/>
          </a:p>
        </p:txBody>
      </p:sp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Jasmin Program</a:t>
            </a:r>
          </a:p>
        </p:txBody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96152"/>
            <a:ext cx="8229600" cy="159569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Assemble:</a:t>
            </a:r>
          </a:p>
          <a:p>
            <a:pPr lvl="1">
              <a:lnSpc>
                <a:spcPct val="90000"/>
              </a:lnSpc>
            </a:pP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jasmin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hello.j</a:t>
            </a:r>
            <a:endParaRPr lang="en-US" sz="2000" b="1" dirty="0">
              <a:solidFill>
                <a:srgbClr val="0033CC"/>
              </a:solidFill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/>
              <a:t>Execute: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java </a:t>
            </a: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HelloWorld</a:t>
            </a:r>
            <a:endParaRPr lang="en-US" sz="2000" b="1" dirty="0">
              <a:solidFill>
                <a:srgbClr val="0033CC"/>
              </a:solidFill>
              <a:latin typeface="Courier New" charset="0"/>
            </a:endParaRPr>
          </a:p>
        </p:txBody>
      </p:sp>
      <p:sp>
        <p:nvSpPr>
          <p:cNvPr id="556036" name="Text Box 4"/>
          <p:cNvSpPr txBox="1">
            <a:spLocks noChangeArrowheads="1"/>
          </p:cNvSpPr>
          <p:nvPr/>
        </p:nvSpPr>
        <p:spPr bwMode="auto">
          <a:xfrm>
            <a:off x="587375" y="1234124"/>
            <a:ext cx="8007350" cy="3270250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Courier New" charset="0"/>
              </a:rPr>
              <a:t>.class public </a:t>
            </a:r>
            <a:r>
              <a:rPr lang="en-US" b="1" dirty="0" err="1">
                <a:solidFill>
                  <a:srgbClr val="B23C00"/>
                </a:solidFill>
                <a:latin typeface="Courier New" charset="0"/>
              </a:rPr>
              <a:t>HelloWorld</a:t>
            </a:r>
            <a:r>
              <a:rPr lang="en-US" b="1" dirty="0">
                <a:latin typeface="Courier New" charset="0"/>
              </a:rPr>
              <a:t> </a:t>
            </a:r>
          </a:p>
          <a:p>
            <a:r>
              <a:rPr lang="en-US" b="1" dirty="0">
                <a:latin typeface="Courier New" charset="0"/>
              </a:rPr>
              <a:t>.super java/</a:t>
            </a:r>
            <a:r>
              <a:rPr lang="en-US" b="1" dirty="0" err="1">
                <a:latin typeface="Courier New" charset="0"/>
              </a:rPr>
              <a:t>lang</a:t>
            </a:r>
            <a:r>
              <a:rPr lang="en-US" b="1" dirty="0">
                <a:latin typeface="Courier New" charset="0"/>
              </a:rPr>
              <a:t>/Object </a:t>
            </a: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.method public static main([</a:t>
            </a:r>
            <a:r>
              <a:rPr lang="en-US" b="1" dirty="0" err="1">
                <a:latin typeface="Courier New" charset="0"/>
              </a:rPr>
              <a:t>Ljava</a:t>
            </a:r>
            <a:r>
              <a:rPr lang="en-US" b="1" dirty="0">
                <a:latin typeface="Courier New" charset="0"/>
              </a:rPr>
              <a:t>/</a:t>
            </a:r>
            <a:r>
              <a:rPr lang="en-US" b="1" dirty="0" err="1">
                <a:latin typeface="Courier New" charset="0"/>
              </a:rPr>
              <a:t>lang</a:t>
            </a:r>
            <a:r>
              <a:rPr lang="en-US" b="1" dirty="0">
                <a:latin typeface="Courier New" charset="0"/>
              </a:rPr>
              <a:t>/String;)V</a:t>
            </a:r>
          </a:p>
          <a:p>
            <a:r>
              <a:rPr lang="en-US" b="1" dirty="0">
                <a:latin typeface="Courier New" charset="0"/>
              </a:rPr>
              <a:t>.limit stack  2</a:t>
            </a:r>
          </a:p>
          <a:p>
            <a:r>
              <a:rPr lang="en-US" b="1" dirty="0">
                <a:latin typeface="Courier New" charset="0"/>
              </a:rPr>
              <a:t>.limit locals 1</a:t>
            </a: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  </a:t>
            </a:r>
            <a:r>
              <a:rPr lang="en-US" b="1" dirty="0" err="1">
                <a:latin typeface="Courier New" charset="0"/>
              </a:rPr>
              <a:t>getstatic</a:t>
            </a:r>
            <a:r>
              <a:rPr lang="en-US" b="1" dirty="0">
                <a:latin typeface="Courier New" charset="0"/>
              </a:rPr>
              <a:t>     java/</a:t>
            </a:r>
            <a:r>
              <a:rPr lang="en-US" b="1" dirty="0" err="1">
                <a:latin typeface="Courier New" charset="0"/>
              </a:rPr>
              <a:t>lang</a:t>
            </a:r>
            <a:r>
              <a:rPr lang="en-US" b="1" dirty="0">
                <a:latin typeface="Courier New" charset="0"/>
              </a:rPr>
              <a:t>/System/out </a:t>
            </a:r>
            <a:r>
              <a:rPr lang="en-US" b="1" dirty="0" err="1">
                <a:latin typeface="Courier New" charset="0"/>
              </a:rPr>
              <a:t>Ljava</a:t>
            </a:r>
            <a:r>
              <a:rPr lang="en-US" b="1" dirty="0">
                <a:latin typeface="Courier New" charset="0"/>
              </a:rPr>
              <a:t>/</a:t>
            </a:r>
            <a:r>
              <a:rPr lang="en-US" b="1" dirty="0" err="1">
                <a:latin typeface="Courier New" charset="0"/>
              </a:rPr>
              <a:t>io</a:t>
            </a:r>
            <a:r>
              <a:rPr lang="en-US" b="1" dirty="0">
                <a:latin typeface="Courier New" charset="0"/>
              </a:rPr>
              <a:t>/</a:t>
            </a:r>
            <a:r>
              <a:rPr lang="en-US" b="1" dirty="0" err="1">
                <a:latin typeface="Courier New" charset="0"/>
              </a:rPr>
              <a:t>PrintStream</a:t>
            </a:r>
            <a:r>
              <a:rPr lang="en-US" b="1" dirty="0">
                <a:latin typeface="Courier New" charset="0"/>
              </a:rPr>
              <a:t>;</a:t>
            </a:r>
          </a:p>
          <a:p>
            <a:r>
              <a:rPr lang="en-US" b="1" dirty="0">
                <a:latin typeface="Courier New" charset="0"/>
              </a:rPr>
              <a:t>  </a:t>
            </a:r>
            <a:r>
              <a:rPr lang="en-US" b="1" dirty="0" err="1">
                <a:latin typeface="Courier New" charset="0"/>
              </a:rPr>
              <a:t>ldc</a:t>
            </a:r>
            <a:r>
              <a:rPr lang="en-US" b="1" dirty="0">
                <a:latin typeface="Courier New" charset="0"/>
              </a:rPr>
              <a:t>           </a:t>
            </a:r>
            <a:r>
              <a:rPr lang="en-US" b="1" dirty="0"/>
              <a:t>"</a:t>
            </a:r>
            <a:r>
              <a:rPr lang="en-US" dirty="0"/>
              <a:t> </a:t>
            </a:r>
            <a:r>
              <a:rPr lang="en-US" b="1" dirty="0">
                <a:latin typeface="Courier New" charset="0"/>
              </a:rPr>
              <a:t>Hello, world!</a:t>
            </a:r>
            <a:r>
              <a:rPr lang="en-US" b="1" dirty="0"/>
              <a:t>"</a:t>
            </a:r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  </a:t>
            </a:r>
            <a:r>
              <a:rPr lang="en-US" b="1" dirty="0" err="1">
                <a:latin typeface="Courier New" charset="0"/>
              </a:rPr>
              <a:t>invokevirtual</a:t>
            </a:r>
            <a:r>
              <a:rPr lang="en-US" b="1" dirty="0">
                <a:latin typeface="Courier New" charset="0"/>
              </a:rPr>
              <a:t> java/</a:t>
            </a:r>
            <a:r>
              <a:rPr lang="en-US" b="1" dirty="0" err="1">
                <a:latin typeface="Courier New" charset="0"/>
              </a:rPr>
              <a:t>io</a:t>
            </a:r>
            <a:r>
              <a:rPr lang="en-US" b="1" dirty="0">
                <a:latin typeface="Courier New" charset="0"/>
              </a:rPr>
              <a:t>/</a:t>
            </a:r>
            <a:r>
              <a:rPr lang="en-US" b="1" dirty="0" err="1">
                <a:latin typeface="Courier New" charset="0"/>
              </a:rPr>
              <a:t>PrintStream</a:t>
            </a:r>
            <a:r>
              <a:rPr lang="en-US" b="1" dirty="0">
                <a:latin typeface="Courier New" charset="0"/>
              </a:rPr>
              <a:t>/</a:t>
            </a:r>
            <a:r>
              <a:rPr lang="en-US" b="1" dirty="0" err="1">
                <a:latin typeface="Courier New" charset="0"/>
              </a:rPr>
              <a:t>println</a:t>
            </a:r>
            <a:r>
              <a:rPr lang="en-US" b="1" dirty="0">
                <a:latin typeface="Courier New" charset="0"/>
              </a:rPr>
              <a:t>(</a:t>
            </a:r>
            <a:r>
              <a:rPr lang="en-US" b="1" dirty="0" err="1">
                <a:latin typeface="Courier New" charset="0"/>
              </a:rPr>
              <a:t>Ljava</a:t>
            </a:r>
            <a:r>
              <a:rPr lang="en-US" b="1" dirty="0">
                <a:latin typeface="Courier New" charset="0"/>
              </a:rPr>
              <a:t>/</a:t>
            </a:r>
            <a:r>
              <a:rPr lang="en-US" b="1" dirty="0" err="1">
                <a:latin typeface="Courier New" charset="0"/>
              </a:rPr>
              <a:t>lang</a:t>
            </a:r>
            <a:r>
              <a:rPr lang="en-US" b="1" dirty="0">
                <a:latin typeface="Courier New" charset="0"/>
              </a:rPr>
              <a:t>/String;)V</a:t>
            </a:r>
          </a:p>
          <a:p>
            <a:r>
              <a:rPr lang="en-US" b="1" dirty="0">
                <a:latin typeface="Courier New" charset="0"/>
              </a:rPr>
              <a:t>  return</a:t>
            </a: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.end method </a:t>
            </a:r>
          </a:p>
        </p:txBody>
      </p:sp>
      <p:sp>
        <p:nvSpPr>
          <p:cNvPr id="556037" name="Text Box 5"/>
          <p:cNvSpPr txBox="1">
            <a:spLocks noChangeArrowheads="1"/>
          </p:cNvSpPr>
          <p:nvPr/>
        </p:nvSpPr>
        <p:spPr bwMode="auto">
          <a:xfrm>
            <a:off x="7645971" y="1066800"/>
            <a:ext cx="652743" cy="307777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hello.j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556038" name="Text Box 6"/>
          <p:cNvSpPr txBox="1">
            <a:spLocks noChangeArrowheads="1"/>
          </p:cNvSpPr>
          <p:nvPr/>
        </p:nvSpPr>
        <p:spPr bwMode="auto">
          <a:xfrm>
            <a:off x="7404858" y="6283629"/>
            <a:ext cx="735013" cy="3460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Demo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65118C-01C7-024B-AC16-2E382FAAFAE4}"/>
              </a:ext>
            </a:extLst>
          </p:cNvPr>
          <p:cNvSpPr txBox="1"/>
          <p:nvPr/>
        </p:nvSpPr>
        <p:spPr>
          <a:xfrm>
            <a:off x="2846015" y="4533059"/>
            <a:ext cx="5662127" cy="523220"/>
          </a:xfrm>
          <a:prstGeom prst="rect">
            <a:avLst/>
          </a:prstGeom>
          <a:solidFill>
            <a:srgbClr val="DEF0F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#!/bin/bash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java -jar /Users/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rmak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/Java/jasmin-2.4/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jasmin.jar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$1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DBF34-C51E-B44F-AF94-F5DD247E39DF}"/>
              </a:ext>
            </a:extLst>
          </p:cNvPr>
          <p:cNvSpPr txBox="1"/>
          <p:nvPr/>
        </p:nvSpPr>
        <p:spPr>
          <a:xfrm>
            <a:off x="7404858" y="4347624"/>
            <a:ext cx="941283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jasmin.sh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65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C1E3E-F49E-8440-90FD-991455FCA820}" type="slidenum">
              <a:rPr lang="en-US"/>
              <a:pPr/>
              <a:t>15</a:t>
            </a:fld>
            <a:endParaRPr lang="en-US"/>
          </a:p>
        </p:txBody>
      </p:sp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Jasmin Assembly Instructions</a:t>
            </a:r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229600" cy="1402088"/>
          </a:xfrm>
        </p:spPr>
        <p:txBody>
          <a:bodyPr/>
          <a:lstStyle/>
          <a:p>
            <a:r>
              <a:rPr lang="en-US" dirty="0"/>
              <a:t>A Jasmin instruction consists of a </a:t>
            </a:r>
            <a:r>
              <a:rPr lang="en-US" u="sng" dirty="0"/>
              <a:t>mnemonic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optionally followed by arguments.</a:t>
            </a:r>
          </a:p>
          <a:p>
            <a:pPr lvl="1"/>
            <a:r>
              <a:rPr lang="en-US" dirty="0"/>
              <a:t>Example: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26423" y="2788927"/>
            <a:ext cx="7491153" cy="369332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1800" b="1" dirty="0" err="1">
                <a:latin typeface="Courier New" charset="0"/>
              </a:rPr>
              <a:t>ldc</a:t>
            </a:r>
            <a:r>
              <a:rPr lang="en-US" sz="1800" b="1" dirty="0">
                <a:latin typeface="Courier New" charset="0"/>
              </a:rPr>
              <a:t> 2    ; Push the constant 2 onto the operand stack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494641-A305-3542-BEE9-6ACFC3F65198}"/>
              </a:ext>
            </a:extLst>
          </p:cNvPr>
          <p:cNvSpPr txBox="1"/>
          <p:nvPr/>
        </p:nvSpPr>
        <p:spPr>
          <a:xfrm>
            <a:off x="843253" y="3802998"/>
            <a:ext cx="7457491" cy="707886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33CC"/>
                </a:solidFill>
              </a:rPr>
              <a:t>Reference: The Java Virtual Machine Instruction Set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https://docs.oracle.com/javase/specs/jvms/se7/html/jvms-6.html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8079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C1E3E-F49E-8440-90FD-991455FCA820}" type="slidenum">
              <a:rPr lang="en-US"/>
              <a:pPr/>
              <a:t>16</a:t>
            </a:fld>
            <a:endParaRPr lang="en-US"/>
          </a:p>
        </p:txBody>
      </p:sp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Jasmin Assembly Instructions</a:t>
            </a:r>
            <a:r>
              <a:rPr lang="en-US" i="1" dirty="0"/>
              <a:t>, cont’d</a:t>
            </a:r>
          </a:p>
        </p:txBody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229600" cy="1402088"/>
          </a:xfrm>
        </p:spPr>
        <p:txBody>
          <a:bodyPr/>
          <a:lstStyle/>
          <a:p>
            <a:r>
              <a:rPr lang="en-US" dirty="0"/>
              <a:t>Some instructions require </a:t>
            </a:r>
            <a:r>
              <a:rPr lang="en-US" u="sng" dirty="0"/>
              <a:t>operands</a:t>
            </a:r>
            <a:r>
              <a:rPr lang="en-US" u="sng" dirty="0">
                <a:solidFill>
                  <a:srgbClr val="B23C00"/>
                </a:solidFill>
              </a:rPr>
              <a:t> </a:t>
            </a:r>
            <a:br>
              <a:rPr lang="en-US" u="sng" dirty="0"/>
            </a:br>
            <a:r>
              <a:rPr lang="en-US" u="sng" dirty="0"/>
              <a:t>on the operand stack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Examples:</a:t>
            </a:r>
            <a:endParaRPr lang="en-US" sz="1800" b="1" dirty="0">
              <a:latin typeface="Courier New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7493" y="2782669"/>
            <a:ext cx="7766869" cy="923330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1800" b="1" dirty="0" err="1">
                <a:solidFill>
                  <a:srgbClr val="000000"/>
                </a:solidFill>
                <a:latin typeface="Courier New" charset="0"/>
              </a:rPr>
              <a:t>iadd</a:t>
            </a: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    ; Pop the two </a:t>
            </a:r>
            <a:r>
              <a:rPr lang="en-US" sz="1800" b="1" u="sng" dirty="0">
                <a:solidFill>
                  <a:srgbClr val="000000"/>
                </a:solidFill>
                <a:latin typeface="Courier New" charset="0"/>
              </a:rPr>
              <a:t>integer</a:t>
            </a: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 values on top of the</a:t>
            </a:r>
            <a:br>
              <a:rPr lang="en-US" sz="1800" b="1" dirty="0">
                <a:solidFill>
                  <a:srgbClr val="000000"/>
                </a:solidFill>
                <a:latin typeface="Courier New" charset="0"/>
              </a:rPr>
            </a:br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        ; operand stack, add them, and push the result</a:t>
            </a:r>
          </a:p>
          <a:p>
            <a:pPr marL="0" lvl="1"/>
            <a:r>
              <a:rPr lang="en-US" sz="1800" b="1" dirty="0">
                <a:solidFill>
                  <a:srgbClr val="000000"/>
                </a:solidFill>
                <a:latin typeface="Courier New" charset="0"/>
              </a:rPr>
              <a:t>        ; back onto the operand stack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F168A1-1BEA-7E4C-AA85-D7ACEC913186}"/>
              </a:ext>
            </a:extLst>
          </p:cNvPr>
          <p:cNvSpPr txBox="1"/>
          <p:nvPr/>
        </p:nvSpPr>
        <p:spPr>
          <a:xfrm>
            <a:off x="757494" y="3877255"/>
            <a:ext cx="776687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if_icmpeq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L004  ; Pop the two </a:t>
            </a:r>
            <a:r>
              <a:rPr lang="en-US" sz="1800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values on top of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; operand stack, compare them, and then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; branch to label L004 if they're equal</a:t>
            </a:r>
          </a:p>
        </p:txBody>
      </p:sp>
    </p:spTree>
    <p:extLst>
      <p:ext uri="{BB962C8B-B14F-4D97-AF65-F5344CB8AC3E}">
        <p14:creationId xmlns:p14="http://schemas.microsoft.com/office/powerpoint/2010/main" val="42127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49D78-5E3C-514F-8024-2DBEA7AEEB44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9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Jasmin Assembly Instructions</a:t>
            </a:r>
            <a:r>
              <a:rPr lang="en-US" i="1" dirty="0"/>
              <a:t>, cont’d</a:t>
            </a:r>
          </a:p>
        </p:txBody>
      </p:sp>
      <p:sp>
        <p:nvSpPr>
          <p:cNvPr id="69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5486385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 JVM (and Jasmin) supports </a:t>
            </a:r>
            <a:br>
              <a:rPr lang="en-US" sz="2400" dirty="0"/>
            </a:br>
            <a:r>
              <a:rPr lang="en-US" sz="2400" u="sng" dirty="0"/>
              <a:t>five basic datatypes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dirty="0" err="1"/>
              <a:t>int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long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float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double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reference</a:t>
            </a:r>
          </a:p>
          <a:p>
            <a:pPr lvl="4">
              <a:lnSpc>
                <a:spcPct val="80000"/>
              </a:lnSpc>
            </a:pPr>
            <a:endParaRPr lang="en-US" sz="800" dirty="0"/>
          </a:p>
          <a:p>
            <a:pPr>
              <a:lnSpc>
                <a:spcPct val="80000"/>
              </a:lnSpc>
            </a:pPr>
            <a:r>
              <a:rPr lang="en-US" sz="2400" dirty="0"/>
              <a:t>Examples:</a:t>
            </a:r>
            <a:r>
              <a:rPr lang="en-US" sz="700" dirty="0"/>
              <a:t>				</a:t>
            </a:r>
            <a:endParaRPr lang="en-US" sz="1600" b="1" dirty="0">
              <a:latin typeface="Courier New" charset="0"/>
            </a:endParaRPr>
          </a:p>
          <a:p>
            <a:pPr lvl="3">
              <a:lnSpc>
                <a:spcPct val="80000"/>
              </a:lnSpc>
            </a:pPr>
            <a:endParaRPr lang="en-US" sz="1100" dirty="0"/>
          </a:p>
          <a:p>
            <a:pPr>
              <a:lnSpc>
                <a:spcPct val="80000"/>
              </a:lnSpc>
            </a:pPr>
            <a:endParaRPr lang="en-US" sz="2400" dirty="0">
              <a:solidFill>
                <a:srgbClr val="B23C0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solidFill>
                <a:srgbClr val="B23C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+mj-lt"/>
                <a:cs typeface="Courier New" panose="02070309020205020404" pitchFamily="49" charset="0"/>
              </a:rPr>
              <a:t>Long</a:t>
            </a:r>
            <a:r>
              <a:rPr lang="en-US" sz="2400" dirty="0">
                <a:latin typeface="+mj-lt"/>
              </a:rPr>
              <a:t> and </a:t>
            </a:r>
            <a:r>
              <a:rPr lang="en-US" sz="2400" dirty="0">
                <a:latin typeface="+mj-lt"/>
                <a:cs typeface="Courier New" panose="02070309020205020404" pitchFamily="49" charset="0"/>
              </a:rPr>
              <a:t>double</a:t>
            </a:r>
            <a:r>
              <a:rPr lang="en-US" sz="2400" dirty="0">
                <a:latin typeface="+mj-lt"/>
              </a:rPr>
              <a:t> values </a:t>
            </a:r>
            <a:r>
              <a:rPr lang="en-US" sz="2400" dirty="0"/>
              <a:t>each </a:t>
            </a:r>
            <a:br>
              <a:rPr lang="en-US" sz="2400" dirty="0"/>
            </a:br>
            <a:r>
              <a:rPr lang="en-US" sz="2400" dirty="0"/>
              <a:t>requires </a:t>
            </a:r>
            <a:r>
              <a:rPr lang="en-US" sz="2400" u="sng" dirty="0"/>
              <a:t>two consecutive entries </a:t>
            </a:r>
            <a:br>
              <a:rPr lang="en-US" sz="2400" dirty="0">
                <a:solidFill>
                  <a:srgbClr val="B23C00"/>
                </a:solidFill>
              </a:rPr>
            </a:br>
            <a:r>
              <a:rPr lang="en-US" sz="2400" dirty="0"/>
              <a:t>in the local variables array and </a:t>
            </a:r>
            <a:br>
              <a:rPr lang="en-US" sz="2400" dirty="0"/>
            </a:br>
            <a:r>
              <a:rPr lang="en-US" sz="2400" u="sng" dirty="0"/>
              <a:t>two elements</a:t>
            </a:r>
            <a:r>
              <a:rPr lang="en-US" sz="2400" dirty="0">
                <a:solidFill>
                  <a:srgbClr val="B23C00"/>
                </a:solidFill>
              </a:rPr>
              <a:t> </a:t>
            </a:r>
            <a:r>
              <a:rPr lang="en-US" sz="2400" dirty="0"/>
              <a:t>on the operand stack.</a:t>
            </a:r>
          </a:p>
        </p:txBody>
      </p:sp>
      <p:graphicFrame>
        <p:nvGraphicFramePr>
          <p:cNvPr id="69837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27983727"/>
              </p:ext>
            </p:extLst>
          </p:nvPr>
        </p:nvGraphicFramePr>
        <p:xfrm>
          <a:off x="6126163" y="2103212"/>
          <a:ext cx="2574925" cy="3017520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6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Letter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reference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byte or boolean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char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double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float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i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ＭＳ Ｐゴシック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short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98404" name="Text Box 36"/>
          <p:cNvSpPr txBox="1">
            <a:spLocks noChangeArrowheads="1"/>
          </p:cNvSpPr>
          <p:nvPr/>
        </p:nvSpPr>
        <p:spPr bwMode="auto">
          <a:xfrm>
            <a:off x="6263567" y="5258120"/>
            <a:ext cx="2300117" cy="95410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Byte, </a:t>
            </a:r>
            <a:r>
              <a:rPr lang="en-US" sz="1400" dirty="0" err="1">
                <a:solidFill>
                  <a:srgbClr val="0033CC"/>
                </a:solidFill>
              </a:rPr>
              <a:t>boolean</a:t>
            </a:r>
            <a:r>
              <a:rPr lang="en-US" sz="1400" dirty="0">
                <a:solidFill>
                  <a:srgbClr val="0033CC"/>
                </a:solidFill>
              </a:rPr>
              <a:t>, char, and 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short are treated as </a:t>
            </a:r>
            <a:r>
              <a:rPr lang="en-US" sz="1400" dirty="0" err="1">
                <a:solidFill>
                  <a:srgbClr val="0033CC"/>
                </a:solidFill>
              </a:rPr>
              <a:t>ints</a:t>
            </a:r>
            <a:r>
              <a:rPr lang="en-US" sz="1400" dirty="0">
                <a:solidFill>
                  <a:srgbClr val="0033CC"/>
                </a:solidFill>
              </a:rPr>
              <a:t> 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on the operand stack and 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in the local variables array.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75029" y="4001260"/>
            <a:ext cx="4647426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C00000"/>
                </a:solidFill>
                <a:latin typeface="Courier New" charset="0"/>
              </a:rPr>
              <a:t>i</a:t>
            </a:r>
            <a:r>
              <a:rPr lang="en-US" sz="2000" b="1" dirty="0" err="1">
                <a:latin typeface="Courier New" charset="0"/>
              </a:rPr>
              <a:t>sub</a:t>
            </a:r>
            <a:r>
              <a:rPr lang="en-US" sz="2000" b="1" dirty="0">
                <a:latin typeface="Courier New" charset="0"/>
              </a:rPr>
              <a:t>  ; </a:t>
            </a:r>
            <a:r>
              <a:rPr lang="en-US" sz="2000" b="1" u="sng" dirty="0">
                <a:latin typeface="Courier New" charset="0"/>
              </a:rPr>
              <a:t>integer</a:t>
            </a:r>
            <a:r>
              <a:rPr lang="en-US" sz="2000" b="1" dirty="0">
                <a:latin typeface="Courier New" charset="0"/>
              </a:rPr>
              <a:t> subtraction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 err="1">
                <a:solidFill>
                  <a:srgbClr val="C00000"/>
                </a:solidFill>
                <a:latin typeface="Courier New" charset="0"/>
              </a:rPr>
              <a:t>d</a:t>
            </a:r>
            <a:r>
              <a:rPr lang="en-US" sz="2000" b="1" dirty="0" err="1">
                <a:latin typeface="Courier New" charset="0"/>
              </a:rPr>
              <a:t>mul</a:t>
            </a:r>
            <a:r>
              <a:rPr lang="en-US" sz="2000" b="1" dirty="0">
                <a:latin typeface="Courier New" charset="0"/>
              </a:rPr>
              <a:t>  ; </a:t>
            </a:r>
            <a:r>
              <a:rPr lang="en-US" sz="2000" b="1" u="sng" dirty="0">
                <a:latin typeface="Courier New" charset="0"/>
              </a:rPr>
              <a:t>double</a:t>
            </a:r>
            <a:r>
              <a:rPr lang="en-US" sz="2000" b="1" dirty="0">
                <a:latin typeface="Courier New" charset="0"/>
              </a:rPr>
              <a:t> multiplication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1C318-1A31-EC6E-959E-73F5D8018437}"/>
              </a:ext>
            </a:extLst>
          </p:cNvPr>
          <p:cNvSpPr txBox="1"/>
          <p:nvPr/>
        </p:nvSpPr>
        <p:spPr>
          <a:xfrm>
            <a:off x="6089024" y="1227159"/>
            <a:ext cx="2649202" cy="738664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The first letter of the instruction mnemonic indicates the type of operand.</a:t>
            </a:r>
          </a:p>
        </p:txBody>
      </p:sp>
    </p:spTree>
    <p:extLst>
      <p:ext uri="{BB962C8B-B14F-4D97-AF65-F5344CB8AC3E}">
        <p14:creationId xmlns:p14="http://schemas.microsoft.com/office/powerpoint/2010/main" val="35959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83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613F1-5074-214E-9A22-B27BA9CD0B2D}" type="slidenum">
              <a:rPr lang="en-US"/>
              <a:pPr/>
              <a:t>18</a:t>
            </a:fld>
            <a:endParaRPr lang="en-US"/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Loading Constants onto the Operand Stack</a:t>
            </a:r>
          </a:p>
        </p:txBody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12433" cy="2956551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Use the instructions 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ldc</a:t>
            </a:r>
            <a:r>
              <a:rPr lang="en-US" dirty="0"/>
              <a:t> and </a:t>
            </a: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ldc2_w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(load constant and load double-word constant) </a:t>
            </a:r>
            <a:br>
              <a:rPr lang="en-US" dirty="0"/>
            </a:br>
            <a:r>
              <a:rPr lang="en-US" dirty="0"/>
              <a:t>to push </a:t>
            </a:r>
            <a:r>
              <a:rPr lang="en-US" u="sng" dirty="0"/>
              <a:t>constant values</a:t>
            </a:r>
            <a:r>
              <a:rPr lang="en-US" dirty="0"/>
              <a:t> onto the </a:t>
            </a:r>
            <a:r>
              <a:rPr lang="en-US" u="sng" dirty="0"/>
              <a:t>operand stack </a:t>
            </a:r>
            <a:r>
              <a:rPr lang="en-US" dirty="0"/>
              <a:t>of the active stack frame (the one currently </a:t>
            </a:r>
            <a:br>
              <a:rPr lang="en-US" dirty="0"/>
            </a:br>
            <a:r>
              <a:rPr lang="en-US" dirty="0"/>
              <a:t>on top of the runtime stack).</a:t>
            </a:r>
            <a:endParaRPr lang="en-US" dirty="0">
              <a:solidFill>
                <a:srgbClr val="B23C00"/>
              </a:solidFill>
            </a:endParaRPr>
          </a:p>
          <a:p>
            <a:pPr lvl="4"/>
            <a:endParaRPr lang="en-US" dirty="0"/>
          </a:p>
          <a:p>
            <a:pPr lvl="1"/>
            <a:r>
              <a:rPr lang="en-US" dirty="0"/>
              <a:t>Examples:</a:t>
            </a:r>
            <a:endParaRPr lang="en-US" b="1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91854" y="3703317"/>
            <a:ext cx="3878586" cy="1938992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 err="1">
                <a:latin typeface="Courier New" charset="0"/>
              </a:rPr>
              <a:t>ldc</a:t>
            </a:r>
            <a:r>
              <a:rPr lang="en-US" sz="2000" b="1" dirty="0">
                <a:latin typeface="Courier New" charset="0"/>
              </a:rPr>
              <a:t>     2</a:t>
            </a:r>
            <a:br>
              <a:rPr lang="en-US" sz="2000" dirty="0"/>
            </a:br>
            <a:r>
              <a:rPr lang="en-US" sz="2000" b="1" dirty="0" err="1">
                <a:latin typeface="Courier New" charset="0"/>
              </a:rPr>
              <a:t>ldc</a:t>
            </a:r>
            <a:r>
              <a:rPr lang="en-US" sz="2000" b="1" dirty="0">
                <a:latin typeface="Courier New" charset="0"/>
              </a:rPr>
              <a:t>     "Hello, world”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 err="1">
                <a:latin typeface="Courier New" charset="0"/>
              </a:rPr>
              <a:t>ldc</a:t>
            </a:r>
            <a:r>
              <a:rPr lang="en-US" sz="2000" b="1" dirty="0">
                <a:latin typeface="Courier New" charset="0"/>
              </a:rPr>
              <a:t>     1.0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ldc2_w  1234567890L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ldc2_w  2.7182818284D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 err="1">
                <a:latin typeface="Courier New" charset="0"/>
              </a:rPr>
              <a:t>aconst_null</a:t>
            </a:r>
            <a:r>
              <a:rPr lang="en-US" sz="2000" b="1" dirty="0">
                <a:latin typeface="Courier New" charset="0"/>
              </a:rPr>
              <a:t>  ; push null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6718D4-DCF8-D10B-BCE9-87467F6C6D99}"/>
              </a:ext>
            </a:extLst>
          </p:cNvPr>
          <p:cNvSpPr txBox="1"/>
          <p:nvPr/>
        </p:nvSpPr>
        <p:spPr>
          <a:xfrm>
            <a:off x="6678157" y="4670130"/>
            <a:ext cx="1495922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2-word long integer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5CB0C6-7DDD-262D-ED89-ADD23B797D9F}"/>
              </a:ext>
            </a:extLst>
          </p:cNvPr>
          <p:cNvSpPr txBox="1"/>
          <p:nvPr/>
        </p:nvSpPr>
        <p:spPr>
          <a:xfrm>
            <a:off x="6678157" y="4982746"/>
            <a:ext cx="1154483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33CC"/>
                </a:solidFill>
              </a:rPr>
              <a:t>2-word double</a:t>
            </a:r>
          </a:p>
        </p:txBody>
      </p:sp>
    </p:spTree>
    <p:extLst>
      <p:ext uri="{BB962C8B-B14F-4D97-AF65-F5344CB8AC3E}">
        <p14:creationId xmlns:p14="http://schemas.microsoft.com/office/powerpoint/2010/main" val="3024168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3B6C9-B5F1-3446-A55D-46DDEA56E085}" type="slidenum">
              <a:rPr lang="en-US"/>
              <a:pPr/>
              <a:t>19</a:t>
            </a:fld>
            <a:endParaRPr lang="en-US"/>
          </a:p>
        </p:txBody>
      </p:sp>
      <p:sp>
        <p:nvSpPr>
          <p:cNvPr id="70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Shortcuts for Loading Constants</a:t>
            </a:r>
            <a:endParaRPr lang="en-US" i="1" dirty="0"/>
          </a:p>
        </p:txBody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125" y="1295400"/>
            <a:ext cx="8504238" cy="4953000"/>
          </a:xfrm>
        </p:spPr>
        <p:txBody>
          <a:bodyPr/>
          <a:lstStyle/>
          <a:p>
            <a:r>
              <a:rPr lang="en-US" u="sng" dirty="0"/>
              <a:t>Special shortcut instructions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for loading certain </a:t>
            </a:r>
            <a:br>
              <a:rPr lang="en-US" dirty="0"/>
            </a:br>
            <a:r>
              <a:rPr lang="en-US" u="sng" dirty="0"/>
              <a:t>small values</a:t>
            </a:r>
            <a:r>
              <a:rPr lang="en-US" dirty="0"/>
              <a:t> of constant </a:t>
            </a:r>
            <a:r>
              <a:rPr lang="en-US" i="1" dirty="0">
                <a:latin typeface="Times New Roman" charset="0"/>
              </a:rPr>
              <a:t>x</a:t>
            </a:r>
            <a:r>
              <a:rPr lang="en-US" dirty="0"/>
              <a:t>:</a:t>
            </a:r>
            <a:br>
              <a:rPr lang="en-US" dirty="0"/>
            </a:br>
            <a:r>
              <a:rPr lang="en-US" sz="800" dirty="0"/>
              <a:t>  </a:t>
            </a:r>
            <a:br>
              <a:rPr lang="en-US" sz="800" dirty="0"/>
            </a:br>
            <a:r>
              <a:rPr lang="en-US" sz="2000" b="1" dirty="0">
                <a:latin typeface="Courier New" charset="0"/>
              </a:rPr>
              <a:t>  iconst_m1  ; Push int -1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 err="1">
                <a:latin typeface="Courier New" charset="0"/>
              </a:rPr>
              <a:t>iconst_</a:t>
            </a:r>
            <a:r>
              <a:rPr lang="en-US" sz="2000" b="1" i="1" dirty="0" err="1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  ; Push int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,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= 0, 1, 2, 3, 4, or 5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 err="1">
                <a:latin typeface="Courier New" charset="0"/>
              </a:rPr>
              <a:t>lconst_</a:t>
            </a:r>
            <a:r>
              <a:rPr lang="en-US" sz="2000" b="1" i="1" dirty="0" err="1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  ; Push long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,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= 0 or 1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 err="1">
                <a:latin typeface="Courier New" charset="0"/>
              </a:rPr>
              <a:t>fconst_</a:t>
            </a:r>
            <a:r>
              <a:rPr lang="en-US" sz="2000" b="1" i="1" dirty="0" err="1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  ; Push float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,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= 0, 1, or 2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 err="1">
                <a:latin typeface="Courier New" charset="0"/>
              </a:rPr>
              <a:t>dconst_</a:t>
            </a:r>
            <a:r>
              <a:rPr lang="en-US" sz="2000" b="1" i="1" dirty="0" err="1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  ; Push double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,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= 0 or 1</a:t>
            </a:r>
            <a:br>
              <a:rPr lang="en-US" sz="2000" b="1" dirty="0">
                <a:latin typeface="Courier New" charset="0"/>
              </a:rPr>
            </a:b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 err="1">
                <a:latin typeface="Courier New" charset="0"/>
              </a:rPr>
              <a:t>bipush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  ; Push byte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, -128 &lt;= </a:t>
            </a:r>
            <a:r>
              <a:rPr lang="en-US" sz="2000" b="1" i="1" dirty="0">
                <a:latin typeface="Times New Roman" charset="0"/>
              </a:rPr>
              <a:t>x </a:t>
            </a:r>
            <a:r>
              <a:rPr lang="en-US" sz="2000" b="1" dirty="0">
                <a:latin typeface="Courier New" charset="0"/>
              </a:rPr>
              <a:t>&lt;= 127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 err="1">
                <a:latin typeface="Courier New" charset="0"/>
              </a:rPr>
              <a:t>sipush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  ; Push short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, -32,768 &lt;= </a:t>
            </a:r>
            <a:r>
              <a:rPr lang="en-US" sz="2000" b="1" i="1" dirty="0">
                <a:latin typeface="Times New Roman" charset="0"/>
              </a:rPr>
              <a:t>x</a:t>
            </a:r>
            <a:r>
              <a:rPr lang="en-US" sz="2000" b="1" dirty="0">
                <a:latin typeface="Courier New" charset="0"/>
              </a:rPr>
              <a:t> &lt;= 32,767</a:t>
            </a:r>
          </a:p>
          <a:p>
            <a:pPr lvl="4"/>
            <a:endParaRPr lang="en-US" sz="400" b="1" dirty="0">
              <a:latin typeface="Courier New" charset="0"/>
            </a:endParaRPr>
          </a:p>
          <a:p>
            <a:r>
              <a:rPr lang="en-US" dirty="0"/>
              <a:t>Shortcut instructions take up </a:t>
            </a:r>
            <a:r>
              <a:rPr lang="en-US" u="sng" dirty="0"/>
              <a:t>less memory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and can </a:t>
            </a:r>
            <a:r>
              <a:rPr lang="en-US" u="sng" dirty="0"/>
              <a:t>execute faster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Smaller operand, or no separate operand at all.</a:t>
            </a:r>
          </a:p>
        </p:txBody>
      </p:sp>
    </p:spTree>
    <p:extLst>
      <p:ext uri="{BB962C8B-B14F-4D97-AF65-F5344CB8AC3E}">
        <p14:creationId xmlns:p14="http://schemas.microsoft.com/office/powerpoint/2010/main" val="3247835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182C-0ACC-BCDD-B580-D59303643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Two-Level Memory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5FF55-162D-C0A5-BEAA-6EE596B2A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89" y="1234464"/>
            <a:ext cx="8686705" cy="5394901"/>
          </a:xfrm>
        </p:spPr>
        <p:txBody>
          <a:bodyPr/>
          <a:lstStyle/>
          <a:p>
            <a:r>
              <a:rPr lang="en-US" dirty="0"/>
              <a:t>The JVM and the Jasmin instruction set support a two-level memory hierarchy.</a:t>
            </a:r>
          </a:p>
          <a:p>
            <a:pPr lvl="4"/>
            <a:endParaRPr lang="en-US" dirty="0"/>
          </a:p>
          <a:p>
            <a:r>
              <a:rPr lang="en-US" b="1" dirty="0"/>
              <a:t>Program level: </a:t>
            </a:r>
            <a:r>
              <a:rPr lang="en-US" dirty="0"/>
              <a:t>Memory for the fields of a class.</a:t>
            </a:r>
          </a:p>
          <a:p>
            <a:pPr lvl="1"/>
            <a:r>
              <a:rPr lang="en-US" dirty="0"/>
              <a:t>Jasmin instructions refer to the fields by fully-qualified name: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classname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/fieldname</a:t>
            </a:r>
          </a:p>
          <a:p>
            <a:pPr lvl="1"/>
            <a:r>
              <a:rPr lang="en-US" dirty="0"/>
              <a:t>Example: </a:t>
            </a:r>
          </a:p>
          <a:p>
            <a:pPr lvl="2"/>
            <a:r>
              <a:rPr lang="en-US" dirty="0"/>
              <a:t>Pascal program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Test.pas</a:t>
            </a:r>
            <a:r>
              <a:rPr lang="en-US" dirty="0"/>
              <a:t> has a global (program level) integer variable named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Equivalent to a Java class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en-US" dirty="0"/>
              <a:t> with static integer field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To push the value of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index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onto the operand stack:</a:t>
            </a:r>
          </a:p>
          <a:p>
            <a:pPr lvl="1"/>
            <a:r>
              <a:rPr lang="en-US" dirty="0"/>
              <a:t>Example: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3B3FA-FE3E-1B54-2DB6-E06F12DE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F004D5-6B16-EFFC-5219-06AAB26DF697}"/>
              </a:ext>
            </a:extLst>
          </p:cNvPr>
          <p:cNvSpPr txBox="1"/>
          <p:nvPr/>
        </p:nvSpPr>
        <p:spPr>
          <a:xfrm>
            <a:off x="4846317" y="5297688"/>
            <a:ext cx="2900153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getstatic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Test/index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D06F7-4D0E-9CBA-83B1-2246519B76AC}"/>
              </a:ext>
            </a:extLst>
          </p:cNvPr>
          <p:cNvSpPr txBox="1"/>
          <p:nvPr/>
        </p:nvSpPr>
        <p:spPr>
          <a:xfrm>
            <a:off x="2449421" y="5925055"/>
            <a:ext cx="660309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getstatic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java/lang/System/out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Ljava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/io/</a:t>
            </a:r>
            <a:r>
              <a:rPr lang="en-US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PrintStream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10912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0F1E-6441-FE07-DB45-1BCC912E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Two-Level Memory Hierarchy</a:t>
            </a:r>
            <a:r>
              <a:rPr lang="en-US" i="1" dirty="0"/>
              <a:t>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C4C99C-4CC6-4601-6390-5529BD2FF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95400"/>
            <a:ext cx="8412433" cy="4835525"/>
          </a:xfrm>
        </p:spPr>
        <p:txBody>
          <a:bodyPr/>
          <a:lstStyle/>
          <a:p>
            <a:r>
              <a:rPr lang="en-US" b="1" dirty="0"/>
              <a:t>Local level: </a:t>
            </a:r>
            <a:r>
              <a:rPr lang="en-US" dirty="0"/>
              <a:t>Local variables declared in a </a:t>
            </a:r>
            <a:br>
              <a:rPr lang="en-US" dirty="0"/>
            </a:br>
            <a:r>
              <a:rPr lang="en-US" dirty="0"/>
              <a:t>Pascal procedure or function (Java method).</a:t>
            </a:r>
          </a:p>
          <a:p>
            <a:pPr lvl="1"/>
            <a:r>
              <a:rPr lang="en-US" dirty="0"/>
              <a:t>Jasmin instructions refer to local variables not by their names but by their </a:t>
            </a:r>
            <a:r>
              <a:rPr lang="en-US" u="sng" dirty="0"/>
              <a:t>slot numbers</a:t>
            </a:r>
            <a:r>
              <a:rPr lang="en-US" dirty="0"/>
              <a:t> (indexes into the local variables array).</a:t>
            </a:r>
          </a:p>
          <a:p>
            <a:pPr lvl="1"/>
            <a:r>
              <a:rPr lang="en-US" dirty="0"/>
              <a:t>Slot numbers for a method’s parameters are assigned automatically by Jasmin starting with slot #0.</a:t>
            </a:r>
          </a:p>
          <a:p>
            <a:pPr lvl="1"/>
            <a:r>
              <a:rPr lang="en-US" dirty="0"/>
              <a:t>Slot numbers for a method’s local variables are assigned by you.</a:t>
            </a:r>
          </a:p>
          <a:p>
            <a:pPr lvl="2"/>
            <a:r>
              <a:rPr lang="en-US" dirty="0"/>
              <a:t>Typically, consecutive slot numbers starting with the next slot number after the last slot number for a parameter.</a:t>
            </a:r>
          </a:p>
          <a:p>
            <a:pPr lvl="1"/>
            <a:r>
              <a:rPr lang="en-US" dirty="0"/>
              <a:t>Store slot numbers in symbol table entries.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36522-BE81-2093-0B91-0D8C2B0AE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B8C23-D223-8844-898B-CFE4F120B576}" type="slidenum">
              <a:rPr lang="en-US"/>
              <a:pPr/>
              <a:t>22</a:t>
            </a:fld>
            <a:endParaRPr lang="en-US"/>
          </a:p>
        </p:txBody>
      </p:sp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and Parameters</a:t>
            </a:r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806" y="1295400"/>
            <a:ext cx="4937752" cy="4110904"/>
          </a:xfrm>
        </p:spPr>
        <p:txBody>
          <a:bodyPr/>
          <a:lstStyle/>
          <a:p>
            <a:r>
              <a:rPr lang="en-US" dirty="0"/>
              <a:t>Local variables do not </a:t>
            </a:r>
            <a:br>
              <a:rPr lang="en-US" dirty="0"/>
            </a:br>
            <a:r>
              <a:rPr lang="en-US" dirty="0"/>
              <a:t>have names in Jasmin</a:t>
            </a:r>
            <a:r>
              <a:rPr lang="en-US" dirty="0">
                <a:solidFill>
                  <a:srgbClr val="B23C00"/>
                </a:solidFill>
              </a:rPr>
              <a:t>.</a:t>
            </a:r>
          </a:p>
          <a:p>
            <a:pPr lvl="4"/>
            <a:endParaRPr lang="en-US" dirty="0"/>
          </a:p>
          <a:p>
            <a:r>
              <a:rPr lang="en-US" dirty="0"/>
              <a:t>Refer to a local variable </a:t>
            </a:r>
            <a:br>
              <a:rPr lang="en-US" dirty="0"/>
            </a:br>
            <a:r>
              <a:rPr lang="en-US" dirty="0"/>
              <a:t>by its </a:t>
            </a:r>
            <a:r>
              <a:rPr lang="en-US" u="sng" dirty="0"/>
              <a:t>slot number </a:t>
            </a:r>
            <a:br>
              <a:rPr lang="en-US" dirty="0"/>
            </a:br>
            <a:r>
              <a:rPr lang="en-US" dirty="0"/>
              <a:t>in the </a:t>
            </a:r>
            <a:r>
              <a:rPr lang="en-US" u="sng" dirty="0"/>
              <a:t>local variables array</a:t>
            </a:r>
            <a:br>
              <a:rPr lang="en-US" u="sng" dirty="0"/>
            </a:br>
            <a:r>
              <a:rPr lang="en-US" dirty="0"/>
              <a:t>of the active stack frame.</a:t>
            </a:r>
          </a:p>
          <a:p>
            <a:pPr lvl="1"/>
            <a:r>
              <a:rPr lang="en-US" dirty="0"/>
              <a:t>Example: Push the local</a:t>
            </a:r>
            <a:br>
              <a:rPr lang="en-US" dirty="0"/>
            </a:br>
            <a:r>
              <a:rPr lang="en-US" dirty="0"/>
              <a:t>integer value in slot #5 onto the operand stack:</a:t>
            </a:r>
            <a:endParaRPr lang="en-US" sz="1800" b="1" dirty="0">
              <a:solidFill>
                <a:srgbClr val="0033CC"/>
              </a:solidFill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83654" y="5562600"/>
            <a:ext cx="6340197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000" b="1" dirty="0" err="1">
                <a:latin typeface="Courier New" charset="0"/>
              </a:rPr>
              <a:t>iload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b="1" dirty="0">
                <a:solidFill>
                  <a:srgbClr val="B23C00"/>
                </a:solidFill>
                <a:latin typeface="Courier New" charset="0"/>
              </a:rPr>
              <a:t>5</a:t>
            </a:r>
            <a:r>
              <a:rPr lang="en-US" sz="2000" b="1" dirty="0">
                <a:latin typeface="Courier New" charset="0"/>
              </a:rPr>
              <a:t>  ; Push the int value in </a:t>
            </a:r>
            <a:r>
              <a:rPr lang="en-US" sz="2000" b="1" dirty="0">
                <a:solidFill>
                  <a:srgbClr val="B23C00"/>
                </a:solidFill>
                <a:latin typeface="Courier New" charset="0"/>
              </a:rPr>
              <a:t>slot #5</a:t>
            </a:r>
          </a:p>
        </p:txBody>
      </p:sp>
      <p:pic>
        <p:nvPicPr>
          <p:cNvPr id="3" name="Picture 5" descr="177075 fg1502">
            <a:extLst>
              <a:ext uri="{FF2B5EF4-FFF2-40B4-BE49-F238E27FC236}">
                <a16:creationId xmlns:a16="http://schemas.microsoft.com/office/drawing/2014/main" id="{2F49458C-01F8-6AF3-F353-44704A06E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60" y="1259566"/>
            <a:ext cx="3687072" cy="3337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379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B8C23-D223-8844-898B-CFE4F120B576}" type="slidenum">
              <a:rPr lang="en-US"/>
              <a:pPr/>
              <a:t>23</a:t>
            </a:fld>
            <a:endParaRPr lang="en-US"/>
          </a:p>
        </p:txBody>
      </p:sp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and Parameters</a:t>
            </a:r>
            <a:r>
              <a:rPr lang="en-US" i="1" dirty="0"/>
              <a:t>, cont’d</a:t>
            </a:r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295401"/>
            <a:ext cx="8412433" cy="2133600"/>
          </a:xfrm>
        </p:spPr>
        <p:txBody>
          <a:bodyPr/>
          <a:lstStyle/>
          <a:p>
            <a:r>
              <a:rPr lang="en-US" dirty="0"/>
              <a:t>Since each long and double value requires </a:t>
            </a:r>
            <a:br>
              <a:rPr lang="en-US" dirty="0"/>
            </a:br>
            <a:r>
              <a:rPr lang="en-US" u="sng" dirty="0"/>
              <a:t>two consecutive slots</a:t>
            </a:r>
            <a:r>
              <a:rPr lang="en-US" dirty="0"/>
              <a:t>, refer to the value using the </a:t>
            </a:r>
            <a:r>
              <a:rPr lang="en-US" u="sng" dirty="0"/>
              <a:t>lower slot number</a:t>
            </a:r>
            <a:r>
              <a:rPr lang="en-US" dirty="0"/>
              <a:t>.</a:t>
            </a:r>
          </a:p>
          <a:p>
            <a:pPr lvl="4"/>
            <a:endParaRPr lang="en-US" dirty="0"/>
          </a:p>
          <a:p>
            <a:pPr lvl="1"/>
            <a:r>
              <a:rPr lang="en-US" dirty="0"/>
              <a:t>Example:</a:t>
            </a:r>
            <a:endParaRPr lang="en-US" sz="1800" b="1" dirty="0">
              <a:solidFill>
                <a:srgbClr val="0033CC"/>
              </a:solidFill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7180" y="3429000"/>
            <a:ext cx="7109639" cy="1015663"/>
          </a:xfrm>
          <a:prstGeom prst="rect">
            <a:avLst/>
          </a:prstGeom>
          <a:solidFill>
            <a:srgbClr val="F2F2F2"/>
          </a:solidFill>
          <a:ln>
            <a:solidFill>
              <a:srgbClr val="BFBFBF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000" b="1" dirty="0" err="1">
                <a:latin typeface="Courier New" charset="0"/>
              </a:rPr>
              <a:t>lstore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b="1" dirty="0">
                <a:solidFill>
                  <a:srgbClr val="B23C00"/>
                </a:solidFill>
                <a:latin typeface="Courier New" charset="0"/>
              </a:rPr>
              <a:t>3</a:t>
            </a:r>
            <a:r>
              <a:rPr lang="en-US" sz="2000" b="1" dirty="0">
                <a:latin typeface="Courier New" charset="0"/>
              </a:rPr>
              <a:t>  ; Pop the long value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        ; from the top two stack elements 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solidFill>
                  <a:srgbClr val="B23C00"/>
                </a:solidFill>
                <a:latin typeface="Courier New" charset="0"/>
              </a:rPr>
              <a:t>          </a:t>
            </a:r>
            <a:r>
              <a:rPr lang="en-US" sz="2000" b="1" dirty="0">
                <a:latin typeface="Courier New" charset="0"/>
              </a:rPr>
              <a:t>; and store it into </a:t>
            </a:r>
            <a:r>
              <a:rPr lang="en-US" sz="2000" b="1" dirty="0">
                <a:solidFill>
                  <a:srgbClr val="B23C00"/>
                </a:solidFill>
                <a:latin typeface="Courier New" charset="0"/>
              </a:rPr>
              <a:t>slots #3 and #4</a:t>
            </a:r>
          </a:p>
        </p:txBody>
      </p:sp>
    </p:spTree>
    <p:extLst>
      <p:ext uri="{BB962C8B-B14F-4D97-AF65-F5344CB8AC3E}">
        <p14:creationId xmlns:p14="http://schemas.microsoft.com/office/powerpoint/2010/main" val="2593292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C9A8-FE0C-4149-ACD2-96E38F7C8BA3}" type="slidenum">
              <a:rPr lang="en-US"/>
              <a:pPr/>
              <a:t>24</a:t>
            </a:fld>
            <a:endParaRPr lang="en-US"/>
          </a:p>
        </p:txBody>
      </p:sp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and Parameters</a:t>
            </a:r>
            <a:r>
              <a:rPr lang="en-US" i="1" dirty="0"/>
              <a:t>, cont’d</a:t>
            </a:r>
          </a:p>
        </p:txBody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321675" cy="176784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 dirty="0"/>
              <a:t>Do not confuse constant values </a:t>
            </a:r>
            <a:br>
              <a:rPr lang="en-US" u="sng" dirty="0"/>
            </a:br>
            <a:r>
              <a:rPr lang="en-US" u="sng" dirty="0"/>
              <a:t>with slot numbers</a:t>
            </a:r>
            <a:r>
              <a:rPr lang="en-US" dirty="0"/>
              <a:t>!</a:t>
            </a:r>
            <a:endParaRPr lang="en-US" u="sng" dirty="0"/>
          </a:p>
          <a:p>
            <a:pPr lvl="4">
              <a:lnSpc>
                <a:spcPct val="80000"/>
              </a:lnSpc>
            </a:pP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/>
              <a:t>It depends on the instruction.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Examples:</a:t>
            </a:r>
            <a:endParaRPr lang="en-US" sz="1200" b="1" dirty="0">
              <a:latin typeface="Courier New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8288" y="3154683"/>
            <a:ext cx="6186309" cy="600164"/>
          </a:xfrm>
          <a:prstGeom prst="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lvl="1">
              <a:lnSpc>
                <a:spcPct val="80000"/>
              </a:lnSpc>
            </a:pPr>
            <a:r>
              <a:rPr lang="en-US" sz="2000" b="1" dirty="0" err="1">
                <a:latin typeface="Courier New" charset="0"/>
              </a:rPr>
              <a:t>bipush</a:t>
            </a:r>
            <a:r>
              <a:rPr lang="en-US" sz="2000" b="1" dirty="0">
                <a:latin typeface="Courier New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14</a:t>
            </a:r>
            <a:r>
              <a:rPr lang="en-US" sz="2000" b="1" dirty="0">
                <a:latin typeface="Courier New" charset="0"/>
              </a:rPr>
              <a:t>  ; push the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constant value 14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 err="1">
                <a:latin typeface="Courier New" charset="0"/>
              </a:rPr>
              <a:t>iload</a:t>
            </a:r>
            <a:r>
              <a:rPr lang="en-US" sz="2000" b="1" dirty="0">
                <a:latin typeface="Courier New" charset="0"/>
              </a:rPr>
              <a:t> 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14</a:t>
            </a:r>
            <a:r>
              <a:rPr lang="en-US" sz="2000" b="1" dirty="0">
                <a:latin typeface="Courier New" charset="0"/>
              </a:rPr>
              <a:t>  ; push the </a:t>
            </a:r>
            <a:r>
              <a:rPr lang="en-US" sz="2000" b="1" dirty="0">
                <a:solidFill>
                  <a:srgbClr val="C00000"/>
                </a:solidFill>
                <a:latin typeface="Courier New" charset="0"/>
              </a:rPr>
              <a:t>value in slot #14</a:t>
            </a:r>
          </a:p>
        </p:txBody>
      </p:sp>
    </p:spTree>
    <p:extLst>
      <p:ext uri="{BB962C8B-B14F-4D97-AF65-F5344CB8AC3E}">
        <p14:creationId xmlns:p14="http://schemas.microsoft.com/office/powerpoint/2010/main" val="4139657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3C9A8-FE0C-4149-ACD2-96E38F7C8BA3}" type="slidenum">
              <a:rPr lang="en-US"/>
              <a:pPr/>
              <a:t>25</a:t>
            </a:fld>
            <a:endParaRPr lang="en-US"/>
          </a:p>
        </p:txBody>
      </p:sp>
      <p:sp>
        <p:nvSpPr>
          <p:cNvPr id="70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Variables and Parameters</a:t>
            </a:r>
            <a:r>
              <a:rPr lang="en-US" i="1" dirty="0"/>
              <a:t>, cont’d</a:t>
            </a:r>
          </a:p>
        </p:txBody>
      </p:sp>
      <p:sp>
        <p:nvSpPr>
          <p:cNvPr id="70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321675" cy="396237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The values of a function’s parameters are </a:t>
            </a:r>
            <a:r>
              <a:rPr lang="en-US" u="sng" dirty="0"/>
              <a:t>implicitly assigned</a:t>
            </a:r>
            <a:r>
              <a:rPr lang="en-US" dirty="0"/>
              <a:t> to slots starting with #0.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Example Java method:</a:t>
            </a:r>
          </a:p>
          <a:p>
            <a:pPr lvl="4">
              <a:lnSpc>
                <a:spcPct val="80000"/>
              </a:lnSpc>
            </a:pPr>
            <a:endParaRPr lang="en-US" sz="1200" b="1" dirty="0">
              <a:solidFill>
                <a:schemeClr val="folHlink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</a:pPr>
            <a:endParaRPr lang="en-US" b="1" dirty="0">
              <a:solidFill>
                <a:srgbClr val="0033CC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</a:pPr>
            <a:endParaRPr lang="en-US" b="1" dirty="0">
              <a:solidFill>
                <a:srgbClr val="0033CC"/>
              </a:solidFill>
              <a:latin typeface="Courier New" charset="0"/>
            </a:endParaRPr>
          </a:p>
          <a:p>
            <a:pPr lvl="1">
              <a:lnSpc>
                <a:spcPct val="80000"/>
              </a:lnSpc>
            </a:pP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k</a:t>
            </a:r>
            <a:r>
              <a:rPr lang="en-US" dirty="0"/>
              <a:t> </a:t>
            </a:r>
            <a:r>
              <a:rPr lang="en-US" dirty="0">
                <a:sym typeface="Wingdings" charset="0"/>
              </a:rPr>
              <a:t> local slot #0</a:t>
            </a:r>
            <a:br>
              <a:rPr lang="en-US" dirty="0">
                <a:sym typeface="Wingdings" charset="0"/>
              </a:rPr>
            </a:b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m</a:t>
            </a:r>
            <a:r>
              <a:rPr lang="en-US" dirty="0">
                <a:sym typeface="Wingdings" charset="0"/>
              </a:rPr>
              <a:t>  local slot #1</a:t>
            </a:r>
            <a:br>
              <a:rPr lang="en-US" dirty="0">
                <a:sym typeface="Wingdings" charset="0"/>
              </a:rPr>
            </a:b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x</a:t>
            </a:r>
            <a:r>
              <a:rPr lang="en-US" dirty="0">
                <a:sym typeface="Wingdings" charset="0"/>
              </a:rPr>
              <a:t>  local slot #3</a:t>
            </a:r>
            <a:br>
              <a:rPr lang="en-US" dirty="0">
                <a:sym typeface="Wingdings" charset="0"/>
              </a:rPr>
            </a:b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s</a:t>
            </a:r>
            <a:r>
              <a:rPr lang="en-US" dirty="0">
                <a:sym typeface="Wingdings" charset="0"/>
              </a:rPr>
              <a:t>  local slot #4</a:t>
            </a:r>
            <a:br>
              <a:rPr lang="en-US" dirty="0">
                <a:sym typeface="Wingdings" charset="0"/>
              </a:rPr>
            </a:br>
            <a:endParaRPr lang="en-US" dirty="0">
              <a:sym typeface="Wingdings" charset="0"/>
            </a:endParaRPr>
          </a:p>
          <a:p>
            <a:pPr lvl="1">
              <a:lnSpc>
                <a:spcPct val="80000"/>
              </a:lnSpc>
            </a:pPr>
            <a:r>
              <a:rPr lang="en-US" dirty="0"/>
              <a:t>Jasmin function signature:</a:t>
            </a:r>
            <a:endParaRPr lang="en-US" sz="1800" b="1" dirty="0">
              <a:solidFill>
                <a:srgbClr val="0033CC"/>
              </a:solidFill>
              <a:latin typeface="Courier New" charset="0"/>
            </a:endParaRPr>
          </a:p>
        </p:txBody>
      </p:sp>
      <p:sp>
        <p:nvSpPr>
          <p:cNvPr id="702468" name="Text Box 4"/>
          <p:cNvSpPr txBox="1">
            <a:spLocks noChangeArrowheads="1"/>
          </p:cNvSpPr>
          <p:nvPr/>
        </p:nvSpPr>
        <p:spPr bwMode="auto">
          <a:xfrm>
            <a:off x="3973322" y="3851841"/>
            <a:ext cx="3250409" cy="400110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33CC"/>
                </a:solidFill>
              </a:rPr>
              <a:t>What happened to slot #2?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85747" y="2446797"/>
            <a:ext cx="7572506" cy="707886"/>
          </a:xfrm>
          <a:prstGeom prst="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000" b="1" dirty="0">
                <a:latin typeface="Courier New" charset="0"/>
              </a:rPr>
              <a:t>public static double </a:t>
            </a:r>
            <a:r>
              <a:rPr lang="en-US" sz="2000" b="1" dirty="0" err="1">
                <a:latin typeface="Courier New" charset="0"/>
              </a:rPr>
              <a:t>func</a:t>
            </a:r>
            <a:r>
              <a:rPr lang="en-US" sz="2000" b="1" dirty="0">
                <a:latin typeface="Courier New" charset="0"/>
              </a:rPr>
              <a:t>(int k, long m, </a:t>
            </a:r>
            <a:br>
              <a:rPr lang="en-US" sz="2000" b="1" dirty="0">
                <a:latin typeface="Courier New" charset="0"/>
              </a:rPr>
            </a:br>
            <a:r>
              <a:rPr lang="en-US" sz="2000" b="1" dirty="0">
                <a:latin typeface="Courier New" charset="0"/>
              </a:rPr>
              <a:t>                          float x, String[][] 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6948" y="5314865"/>
            <a:ext cx="8186857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000" b="1" dirty="0">
                <a:latin typeface="Courier New" charset="0"/>
              </a:rPr>
              <a:t>.method public static </a:t>
            </a:r>
            <a:r>
              <a:rPr lang="en-US" sz="2000" b="1" dirty="0" err="1">
                <a:latin typeface="Courier New" charset="0"/>
              </a:rPr>
              <a:t>func</a:t>
            </a:r>
            <a:r>
              <a:rPr lang="en-US" sz="2000" b="1" dirty="0">
                <a:latin typeface="Courier New" charset="0"/>
              </a:rPr>
              <a:t>(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IJF[[</a:t>
            </a: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Ljava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/</a:t>
            </a:r>
            <a:r>
              <a:rPr lang="en-US" sz="2000" b="1" dirty="0" err="1">
                <a:solidFill>
                  <a:srgbClr val="0033CC"/>
                </a:solidFill>
                <a:latin typeface="Courier New" charset="0"/>
              </a:rPr>
              <a:t>lang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/String;</a:t>
            </a:r>
            <a:r>
              <a:rPr lang="en-US" sz="2000" b="1" dirty="0">
                <a:latin typeface="Courier New" charset="0"/>
              </a:rPr>
              <a:t>)</a:t>
            </a:r>
            <a:r>
              <a:rPr lang="en-US" sz="2000" b="1" dirty="0">
                <a:solidFill>
                  <a:srgbClr val="0033CC"/>
                </a:solidFill>
                <a:latin typeface="Courier New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15664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2468" grpId="0" animBg="1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A2304-D85F-C64B-AF31-02D465D8694B}" type="slidenum">
              <a:rPr lang="en-US"/>
              <a:pPr/>
              <a:t>26</a:t>
            </a:fld>
            <a:endParaRPr lang="en-US"/>
          </a:p>
        </p:txBody>
      </p:sp>
      <p:sp>
        <p:nvSpPr>
          <p:cNvPr id="70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Load and Store Instructions</a:t>
            </a:r>
          </a:p>
        </p:txBody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4464"/>
            <a:ext cx="8229600" cy="496820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 general:</a:t>
            </a:r>
            <a:br>
              <a:rPr lang="en-US" dirty="0"/>
            </a:br>
            <a:r>
              <a:rPr lang="en-US" sz="800" dirty="0"/>
              <a:t>  </a:t>
            </a:r>
            <a:br>
              <a:rPr lang="en-US" sz="16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</a:t>
            </a:r>
            <a:r>
              <a:rPr lang="en-US" sz="1800" b="1" dirty="0" err="1">
                <a:latin typeface="Courier New" charset="0"/>
              </a:rPr>
              <a:t>iload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i="1" dirty="0">
                <a:latin typeface="Times New Roman" charset="0"/>
              </a:rPr>
              <a:t>n</a:t>
            </a:r>
            <a:r>
              <a:rPr lang="en-US" sz="1800" b="1" dirty="0">
                <a:latin typeface="Courier New" charset="0"/>
              </a:rPr>
              <a:t>  ; push the </a:t>
            </a:r>
            <a:r>
              <a:rPr lang="en-US" sz="1800" b="1" dirty="0" err="1">
                <a:latin typeface="Courier New" charset="0"/>
              </a:rPr>
              <a:t>int</a:t>
            </a:r>
            <a:r>
              <a:rPr lang="en-US" sz="1800" b="1" dirty="0">
                <a:latin typeface="Courier New" charset="0"/>
              </a:rPr>
              <a:t> value in local slot #</a:t>
            </a:r>
            <a:r>
              <a:rPr lang="en-US" sz="1800" b="1" i="1" dirty="0">
                <a:latin typeface="Times New Roman" charset="0"/>
              </a:rPr>
              <a:t>n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</a:t>
            </a:r>
            <a:r>
              <a:rPr lang="en-US" sz="1800" b="1" dirty="0" err="1">
                <a:latin typeface="Courier New" charset="0"/>
              </a:rPr>
              <a:t>lload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i="1" dirty="0">
                <a:latin typeface="Times New Roman" charset="0"/>
              </a:rPr>
              <a:t>n</a:t>
            </a:r>
            <a:r>
              <a:rPr lang="en-US" sz="1800" b="1" dirty="0">
                <a:latin typeface="Courier New" charset="0"/>
              </a:rPr>
              <a:t>  ; push the long value in local slot #</a:t>
            </a:r>
            <a:r>
              <a:rPr lang="en-US" sz="1800" b="1" i="1" dirty="0">
                <a:latin typeface="Times New Roman" charset="0"/>
              </a:rPr>
              <a:t>n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</a:t>
            </a:r>
            <a:r>
              <a:rPr lang="en-US" sz="1800" b="1" dirty="0" err="1">
                <a:latin typeface="Courier New" charset="0"/>
              </a:rPr>
              <a:t>fload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i="1" dirty="0">
                <a:latin typeface="Times New Roman" charset="0"/>
              </a:rPr>
              <a:t>n</a:t>
            </a:r>
            <a:r>
              <a:rPr lang="en-US" sz="1800" b="1" dirty="0">
                <a:latin typeface="Courier New" charset="0"/>
              </a:rPr>
              <a:t>  ; push the float value in local slot #</a:t>
            </a:r>
            <a:r>
              <a:rPr lang="en-US" sz="1800" b="1" i="1" dirty="0">
                <a:latin typeface="Times New Roman" charset="0"/>
              </a:rPr>
              <a:t>n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</a:t>
            </a:r>
            <a:r>
              <a:rPr lang="en-US" sz="1800" b="1" dirty="0" err="1">
                <a:latin typeface="Courier New" charset="0"/>
              </a:rPr>
              <a:t>dload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i="1" dirty="0">
                <a:latin typeface="Times New Roman" charset="0"/>
              </a:rPr>
              <a:t>n</a:t>
            </a:r>
            <a:r>
              <a:rPr lang="en-US" sz="1800" b="1" dirty="0">
                <a:latin typeface="Courier New" charset="0"/>
              </a:rPr>
              <a:t>  ; push the double value in local slot #</a:t>
            </a:r>
            <a:r>
              <a:rPr lang="en-US" sz="1800" b="1" i="1" dirty="0">
                <a:latin typeface="Times New Roman" charset="0"/>
              </a:rPr>
              <a:t>n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</a:t>
            </a:r>
            <a:r>
              <a:rPr lang="en-US" sz="1800" b="1" dirty="0" err="1">
                <a:latin typeface="Courier New" charset="0"/>
              </a:rPr>
              <a:t>aload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i="1" dirty="0">
                <a:latin typeface="Times New Roman" charset="0"/>
              </a:rPr>
              <a:t>n</a:t>
            </a:r>
            <a:r>
              <a:rPr lang="en-US" sz="1800" b="1" dirty="0">
                <a:latin typeface="Courier New" charset="0"/>
              </a:rPr>
              <a:t>  ; push the reference in local slot #</a:t>
            </a:r>
            <a:r>
              <a:rPr lang="en-US" sz="1800" b="1" i="1" dirty="0">
                <a:latin typeface="Times New Roman" charset="0"/>
              </a:rPr>
              <a:t>n</a:t>
            </a:r>
            <a:r>
              <a:rPr lang="en-US" sz="1800" b="1" dirty="0">
                <a:latin typeface="Courier New" charset="0"/>
              </a:rPr>
              <a:t> </a:t>
            </a:r>
            <a:br>
              <a:rPr lang="en-US" sz="1800" b="1" dirty="0">
                <a:latin typeface="Courier New" charset="0"/>
              </a:rPr>
            </a:br>
            <a:endParaRPr lang="en-US" sz="18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/>
              <a:t>Shortcut examples </a:t>
            </a:r>
            <a:br>
              <a:rPr lang="en-US" dirty="0"/>
            </a:br>
            <a:r>
              <a:rPr lang="en-US" dirty="0"/>
              <a:t>(for certain </a:t>
            </a:r>
            <a:r>
              <a:rPr lang="en-US" u="sng" dirty="0"/>
              <a:t>small values</a:t>
            </a:r>
            <a:r>
              <a:rPr lang="en-US" dirty="0"/>
              <a:t> of slot number </a:t>
            </a:r>
            <a:r>
              <a:rPr lang="en-US" i="1" dirty="0">
                <a:latin typeface="Times New Roman" charset="0"/>
              </a:rPr>
              <a:t>n</a:t>
            </a:r>
            <a:r>
              <a:rPr lang="en-US" dirty="0"/>
              <a:t>):</a:t>
            </a:r>
            <a:br>
              <a:rPr lang="en-US" dirty="0"/>
            </a:br>
            <a:r>
              <a:rPr lang="en-US" sz="800" dirty="0"/>
              <a:t>  </a:t>
            </a:r>
            <a:br>
              <a:rPr lang="en-US" sz="800" dirty="0"/>
            </a:br>
            <a:r>
              <a:rPr lang="en-US" sz="1800" b="1" dirty="0">
                <a:latin typeface="Courier New" charset="0"/>
              </a:rPr>
              <a:t>  iload_0  ; push the </a:t>
            </a:r>
            <a:r>
              <a:rPr lang="en-US" sz="1800" b="1" dirty="0" err="1">
                <a:latin typeface="Courier New" charset="0"/>
              </a:rPr>
              <a:t>int</a:t>
            </a:r>
            <a:r>
              <a:rPr lang="en-US" sz="1800" b="1" dirty="0">
                <a:latin typeface="Courier New" charset="0"/>
              </a:rPr>
              <a:t> value in local slot #0 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lload_2  ; push the long value in local slot #2 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fload_1  ; push the float value in local slot #1 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dload_3  ; push the double value in local slot #3 </a:t>
            </a:r>
            <a:br>
              <a:rPr lang="en-US" sz="1800" b="1" dirty="0">
                <a:latin typeface="Courier New" charset="0"/>
              </a:rPr>
            </a:br>
            <a:r>
              <a:rPr lang="en-US" sz="1800" b="1" dirty="0">
                <a:latin typeface="Courier New" charset="0"/>
              </a:rPr>
              <a:t>  aload_2  ; push the reference in local slot #2 </a:t>
            </a:r>
            <a:br>
              <a:rPr lang="en-US" sz="1800" b="1" dirty="0">
                <a:latin typeface="Courier New" charset="0"/>
              </a:rPr>
            </a:br>
            <a:endParaRPr lang="en-US" sz="1800" b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US" dirty="0"/>
              <a:t>Store instructions are similar.</a:t>
            </a:r>
          </a:p>
        </p:txBody>
      </p:sp>
    </p:spTree>
    <p:extLst>
      <p:ext uri="{BB962C8B-B14F-4D97-AF65-F5344CB8AC3E}">
        <p14:creationId xmlns:p14="http://schemas.microsoft.com/office/powerpoint/2010/main" val="11608836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6F038-A128-BD41-B147-18C577332365}" type="slidenum">
              <a:rPr lang="en-US"/>
              <a:pPr/>
              <a:t>27</a:t>
            </a:fld>
            <a:endParaRPr lang="en-US"/>
          </a:p>
        </p:txBody>
      </p:sp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Arithmetic Instructions</a:t>
            </a:r>
          </a:p>
        </p:txBody>
      </p:sp>
      <p:sp>
        <p:nvSpPr>
          <p:cNvPr id="70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3749675" cy="48355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Addition</a:t>
            </a:r>
            <a:br>
              <a:rPr lang="en-US" sz="2000" dirty="0"/>
            </a:br>
            <a:br>
              <a:rPr lang="en-US" sz="1600" b="1" dirty="0">
                <a:latin typeface="Courier New" charset="0"/>
              </a:rPr>
            </a:b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iadd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ladd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fadd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dadd</a:t>
            </a:r>
            <a:br>
              <a:rPr lang="en-US" sz="1800" b="1" dirty="0">
                <a:latin typeface="Courier New" charset="0"/>
              </a:rPr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000" dirty="0"/>
              <a:t>Subtraction</a:t>
            </a:r>
            <a:br>
              <a:rPr lang="en-US" sz="1600" b="1" dirty="0">
                <a:latin typeface="Courier New" charset="0"/>
              </a:rPr>
            </a:br>
            <a:br>
              <a:rPr lang="en-US" sz="1600" b="1" dirty="0">
                <a:latin typeface="Courier New" charset="0"/>
              </a:rPr>
            </a:b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isub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lsub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fsub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dsub</a:t>
            </a:r>
            <a:br>
              <a:rPr lang="en-US" sz="1800" b="1" dirty="0">
                <a:latin typeface="Courier New" charset="0"/>
              </a:rPr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000" dirty="0"/>
              <a:t>Multiplication</a:t>
            </a:r>
            <a:br>
              <a:rPr lang="en-US" sz="1600" b="1" dirty="0">
                <a:latin typeface="Courier New" charset="0"/>
              </a:rPr>
            </a:br>
            <a:br>
              <a:rPr lang="en-US" sz="1600" b="1" dirty="0">
                <a:latin typeface="Courier New" charset="0"/>
              </a:rPr>
            </a:b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imul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lmul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fmul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dmul</a:t>
            </a:r>
            <a:br>
              <a:rPr lang="en-US" sz="1800" b="1" dirty="0">
                <a:latin typeface="Courier New" charset="0"/>
              </a:rPr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000" dirty="0"/>
              <a:t>Division and remaindering</a:t>
            </a:r>
            <a:br>
              <a:rPr lang="en-US" sz="1600" b="1" dirty="0">
                <a:latin typeface="Courier New" charset="0"/>
              </a:rPr>
            </a:br>
            <a:br>
              <a:rPr lang="en-US" sz="1600" b="1" dirty="0">
                <a:latin typeface="Courier New" charset="0"/>
              </a:rPr>
            </a:b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idiv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ldiv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fdiv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ddiv</a:t>
            </a:r>
            <a:br>
              <a:rPr lang="en-US" sz="1800" b="1" dirty="0">
                <a:latin typeface="Courier New" charset="0"/>
              </a:rPr>
            </a:b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000" dirty="0"/>
              <a:t>Negation</a:t>
            </a:r>
            <a:br>
              <a:rPr lang="en-US" sz="1600" b="1" dirty="0">
                <a:latin typeface="Courier New" charset="0"/>
              </a:rPr>
            </a:br>
            <a:br>
              <a:rPr lang="en-US" sz="1600" b="1" dirty="0">
                <a:latin typeface="Courier New" charset="0"/>
              </a:rPr>
            </a:b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ineg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lneg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fneg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</a:rPr>
              <a:t> </a:t>
            </a:r>
            <a:r>
              <a:rPr lang="en-US" sz="1800" b="1" dirty="0" err="1">
                <a:solidFill>
                  <a:srgbClr val="0033CC"/>
                </a:solidFill>
                <a:latin typeface="Courier New" charset="0"/>
              </a:rPr>
              <a:t>dneg</a:t>
            </a:r>
            <a:endParaRPr lang="en-US" sz="1800" b="1" dirty="0">
              <a:solidFill>
                <a:srgbClr val="0033CC"/>
              </a:solidFill>
              <a:latin typeface="Courier New" charset="0"/>
            </a:endParaRPr>
          </a:p>
        </p:txBody>
      </p:sp>
      <p:sp>
        <p:nvSpPr>
          <p:cNvPr id="704516" name="Rectangle 4"/>
          <p:cNvSpPr>
            <a:spLocks noChangeArrowheads="1"/>
          </p:cNvSpPr>
          <p:nvPr/>
        </p:nvSpPr>
        <p:spPr bwMode="auto">
          <a:xfrm>
            <a:off x="4297363" y="1295400"/>
            <a:ext cx="4572000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000" dirty="0"/>
              <a:t>Operands are on top of </a:t>
            </a:r>
            <a:br>
              <a:rPr lang="en-US" sz="2000" dirty="0"/>
            </a:br>
            <a:r>
              <a:rPr lang="en-US" sz="2000" dirty="0"/>
              <a:t>the operand stack.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0"/>
              <a:buChar char="o"/>
            </a:pPr>
            <a:endParaRPr lang="en-US" sz="1200" dirty="0"/>
          </a:p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000" dirty="0"/>
              <a:t>Pop off the operands and replace them with the result value.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0"/>
              <a:buChar char="o"/>
            </a:pPr>
            <a:endParaRPr lang="en-US" sz="1200" dirty="0"/>
          </a:p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000" dirty="0"/>
              <a:t>Negation has only one operand, the others each has two.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0"/>
              <a:buChar char="o"/>
            </a:pPr>
            <a:endParaRPr lang="en-US" sz="1200" dirty="0"/>
          </a:p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000" dirty="0" err="1"/>
              <a:t>Int</a:t>
            </a:r>
            <a:r>
              <a:rPr lang="en-US" sz="2000" dirty="0"/>
              <a:t> and float operands each takes a single stack element.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0"/>
              <a:buChar char="o"/>
            </a:pPr>
            <a:endParaRPr lang="en-US" sz="1200" dirty="0"/>
          </a:p>
          <a:p>
            <a:pPr marL="469900" indent="-469900"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charset="0"/>
              <a:buChar char="o"/>
            </a:pPr>
            <a:r>
              <a:rPr lang="en-US" sz="2000" dirty="0"/>
              <a:t>Long and double operands each takes two operand stack elements.</a:t>
            </a:r>
            <a:endParaRPr lang="en-US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451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0A4C-D681-374B-9732-74AD2AD115FD}" type="slidenum">
              <a:rPr lang="en-US"/>
              <a:pPr/>
              <a:t>28</a:t>
            </a:fld>
            <a:endParaRPr lang="en-US"/>
          </a:p>
        </p:txBody>
      </p:sp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Instructions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3931922" cy="4835525"/>
          </a:xfrm>
        </p:spPr>
        <p:txBody>
          <a:bodyPr/>
          <a:lstStyle/>
          <a:p>
            <a:r>
              <a:rPr lang="en-US" dirty="0"/>
              <a:t>Bitwise operations</a:t>
            </a:r>
          </a:p>
          <a:p>
            <a:pPr lvl="1"/>
            <a:r>
              <a:rPr lang="en-US" dirty="0"/>
              <a:t>Left and right shifts</a:t>
            </a:r>
          </a:p>
          <a:p>
            <a:pPr lvl="1"/>
            <a:r>
              <a:rPr lang="en-US" dirty="0"/>
              <a:t>And, or, exclusive or</a:t>
            </a:r>
          </a:p>
          <a:p>
            <a:pPr lvl="4"/>
            <a:endParaRPr lang="en-US" sz="1000" dirty="0"/>
          </a:p>
          <a:p>
            <a:r>
              <a:rPr lang="en-US" dirty="0"/>
              <a:t>Type conversions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>
                <a:sym typeface="Wingdings" charset="0"/>
              </a:rPr>
              <a:t> float</a:t>
            </a:r>
            <a:endParaRPr lang="en-US" dirty="0"/>
          </a:p>
          <a:p>
            <a:pPr lvl="4"/>
            <a:endParaRPr lang="en-US" sz="1000" dirty="0"/>
          </a:p>
          <a:p>
            <a:r>
              <a:rPr lang="en-US" dirty="0"/>
              <a:t>Widening and narrowing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>
                <a:sym typeface="Wingdings" charset="0"/>
              </a:rPr>
              <a:t> long</a:t>
            </a:r>
          </a:p>
          <a:p>
            <a:pPr lvl="1"/>
            <a:r>
              <a:rPr lang="en-US" dirty="0"/>
              <a:t>double </a:t>
            </a:r>
            <a:r>
              <a:rPr lang="en-US" dirty="0">
                <a:sym typeface="Wingdings" charset="0"/>
              </a:rPr>
              <a:t> long</a:t>
            </a:r>
            <a:endParaRPr lang="en-US" dirty="0"/>
          </a:p>
        </p:txBody>
      </p:sp>
      <p:sp>
        <p:nvSpPr>
          <p:cNvPr id="705540" name="Rectangle 4"/>
          <p:cNvSpPr>
            <a:spLocks noChangeArrowheads="1"/>
          </p:cNvSpPr>
          <p:nvPr/>
        </p:nvSpPr>
        <p:spPr bwMode="auto">
          <a:xfrm>
            <a:off x="4937125" y="1295400"/>
            <a:ext cx="4023947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rgbClr val="C00000"/>
              </a:buClr>
              <a:buSzPct val="70000"/>
              <a:buFont typeface="Wingdings" charset="0"/>
              <a:buChar char="o"/>
            </a:pPr>
            <a:r>
              <a:rPr lang="en-US" sz="2800" dirty="0"/>
              <a:t>Stack manipulations</a:t>
            </a:r>
          </a:p>
          <a:p>
            <a:pPr marL="908050" lvl="1" indent="-436563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400" dirty="0"/>
              <a:t>Push and pop</a:t>
            </a:r>
          </a:p>
          <a:p>
            <a:pPr marL="908050" lvl="1" indent="-436563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400" dirty="0"/>
              <a:t>Swap and duplicate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0"/>
              <a:buChar char="o"/>
            </a:pPr>
            <a:endParaRPr lang="en-US" sz="1000" dirty="0"/>
          </a:p>
          <a:p>
            <a:pPr marL="469900" indent="-469900" eaLnBrk="1" hangingPunct="1">
              <a:spcBef>
                <a:spcPct val="20000"/>
              </a:spcBef>
              <a:buClr>
                <a:srgbClr val="C00000"/>
              </a:buClr>
              <a:buSzPct val="70000"/>
              <a:buFont typeface="Wingdings" charset="0"/>
              <a:buChar char="o"/>
            </a:pPr>
            <a:r>
              <a:rPr lang="en-US" sz="2800" dirty="0"/>
              <a:t>Array operations</a:t>
            </a:r>
          </a:p>
          <a:p>
            <a:pPr marL="908050" lvl="1" indent="-436563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400" dirty="0"/>
              <a:t>Allocate array</a:t>
            </a:r>
          </a:p>
          <a:p>
            <a:pPr marL="908050" lvl="1" indent="-436563" eaLnBrk="1" hangingPunct="1">
              <a:spcBef>
                <a:spcPct val="20000"/>
              </a:spcBef>
              <a:buClr>
                <a:schemeClr val="accent2"/>
              </a:buClr>
              <a:buSzPct val="75000"/>
              <a:buFont typeface="Wingdings" charset="0"/>
              <a:buChar char="n"/>
            </a:pPr>
            <a:r>
              <a:rPr lang="en-US" sz="2400" dirty="0"/>
              <a:t>Index element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 charset="0"/>
              <a:buChar char="o"/>
            </a:pPr>
            <a:endParaRPr lang="en-US" sz="1000" dirty="0"/>
          </a:p>
          <a:p>
            <a:pPr marL="469900" indent="-469900" eaLnBrk="1" hangingPunct="1">
              <a:spcBef>
                <a:spcPct val="20000"/>
              </a:spcBef>
              <a:buClr>
                <a:srgbClr val="C00000"/>
              </a:buClr>
              <a:buSzPct val="70000"/>
              <a:buFont typeface="Wingdings" charset="0"/>
              <a:buChar char="o"/>
            </a:pPr>
            <a:r>
              <a:rPr lang="en-US" sz="2800" dirty="0"/>
              <a:t>Object operations</a:t>
            </a:r>
          </a:p>
          <a:p>
            <a:pPr marL="2297113" lvl="4" indent="-468313" eaLnBrk="1" hangingPunct="1">
              <a:spcBef>
                <a:spcPct val="20000"/>
              </a:spcBef>
              <a:buClr>
                <a:srgbClr val="C00000"/>
              </a:buClr>
              <a:buSzPct val="50000"/>
              <a:buFont typeface="Wingdings" charset="0"/>
              <a:buChar char="o"/>
            </a:pPr>
            <a:endParaRPr lang="en-US" sz="1000" dirty="0"/>
          </a:p>
          <a:p>
            <a:pPr marL="469900" indent="-469900" eaLnBrk="1" hangingPunct="1">
              <a:spcBef>
                <a:spcPct val="20000"/>
              </a:spcBef>
              <a:buClr>
                <a:srgbClr val="C00000"/>
              </a:buClr>
              <a:buSzPct val="70000"/>
              <a:buFont typeface="Wingdings" charset="0"/>
              <a:buChar char="o"/>
            </a:pPr>
            <a:r>
              <a:rPr lang="en-US" sz="2800" dirty="0"/>
              <a:t>Control instructions</a:t>
            </a:r>
          </a:p>
        </p:txBody>
      </p:sp>
    </p:spTree>
    <p:extLst>
      <p:ext uri="{BB962C8B-B14F-4D97-AF65-F5344CB8AC3E}">
        <p14:creationId xmlns:p14="http://schemas.microsoft.com/office/powerpoint/2010/main" val="1336158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86FE-CC2D-1C48-86EB-BA0EBA30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Compiler Project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9E27-884E-E649-BBC3-4D40C34D2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575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u="sng" dirty="0"/>
              <a:t>minimum</a:t>
            </a:r>
            <a:r>
              <a:rPr lang="en-US" dirty="0"/>
              <a:t> compiler project:</a:t>
            </a:r>
          </a:p>
          <a:p>
            <a:pPr lvl="1"/>
            <a:r>
              <a:rPr lang="en-US" dirty="0"/>
              <a:t>At least two data types with type checking.</a:t>
            </a:r>
          </a:p>
          <a:p>
            <a:pPr lvl="1"/>
            <a:r>
              <a:rPr lang="en-US" dirty="0"/>
              <a:t>Basic arithmetic operations.</a:t>
            </a:r>
          </a:p>
          <a:p>
            <a:pPr lvl="1"/>
            <a:r>
              <a:rPr lang="en-US" dirty="0"/>
              <a:t>Operator precedence.</a:t>
            </a:r>
          </a:p>
          <a:p>
            <a:pPr lvl="1"/>
            <a:r>
              <a:rPr lang="en-US" dirty="0"/>
              <a:t>Assignment statements.</a:t>
            </a:r>
          </a:p>
          <a:p>
            <a:pPr lvl="1"/>
            <a:r>
              <a:rPr lang="en-US" dirty="0"/>
              <a:t>At least one conditional control statement (e.g., IF).</a:t>
            </a:r>
          </a:p>
          <a:p>
            <a:pPr lvl="1"/>
            <a:r>
              <a:rPr lang="en-US" dirty="0"/>
              <a:t>At least one looping control statement.</a:t>
            </a:r>
          </a:p>
          <a:p>
            <a:pPr lvl="1"/>
            <a:r>
              <a:rPr lang="en-US" dirty="0"/>
              <a:t>Functions with calls and returned values.</a:t>
            </a:r>
          </a:p>
          <a:p>
            <a:pPr lvl="1"/>
            <a:r>
              <a:rPr lang="en-US" dirty="0"/>
              <a:t>Parameters passed by value.</a:t>
            </a:r>
          </a:p>
          <a:p>
            <a:pPr lvl="1"/>
            <a:r>
              <a:rPr lang="en-US" dirty="0"/>
              <a:t>Basic error recovery.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6718E-68D8-7640-94F8-B7EBC88F0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A8589-A242-9068-8A75-8DA1565B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Compiler Project Requirements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1BFC9-0228-7172-A801-1E86748867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ANTLR 4.</a:t>
            </a:r>
          </a:p>
          <a:p>
            <a:pPr lvl="4"/>
            <a:endParaRPr lang="en-US" dirty="0"/>
          </a:p>
          <a:p>
            <a:r>
              <a:rPr lang="en-US" dirty="0"/>
              <a:t>Three-tiered architecture with parse tree and symbol tables in the intermediate tier.</a:t>
            </a:r>
          </a:p>
          <a:p>
            <a:pPr lvl="1"/>
            <a:r>
              <a:rPr lang="en-US" dirty="0"/>
              <a:t>It should be </a:t>
            </a:r>
            <a:r>
              <a:rPr lang="en-US" u="sng" dirty="0"/>
              <a:t>possible</a:t>
            </a:r>
            <a:r>
              <a:rPr lang="en-US" dirty="0"/>
              <a:t> to integrate a program converter and an interpreter into your architecture.</a:t>
            </a:r>
          </a:p>
          <a:p>
            <a:pPr lvl="4"/>
            <a:endParaRPr lang="en-US" dirty="0"/>
          </a:p>
          <a:p>
            <a:r>
              <a:rPr lang="en-US" dirty="0"/>
              <a:t>Generate </a:t>
            </a:r>
            <a:r>
              <a:rPr lang="en-US" u="sng" dirty="0"/>
              <a:t>Jamin code</a:t>
            </a:r>
            <a:r>
              <a:rPr lang="en-US" dirty="0"/>
              <a:t> that you assemble to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.class</a:t>
            </a:r>
            <a:r>
              <a:rPr lang="en-US" dirty="0"/>
              <a:t> files for execution on the JVM.</a:t>
            </a:r>
          </a:p>
          <a:p>
            <a:pPr lvl="1"/>
            <a:r>
              <a:rPr lang="en-US" dirty="0"/>
              <a:t>Provide example source programs written in your chosen language.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4382A-1B36-C1C8-1587-CD4A4B64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2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CFAA-CA92-B7DB-AB68-430B87BD5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</a:t>
            </a:r>
            <a:r>
              <a:rPr lang="en-US"/>
              <a:t>Compiler Project Requirements</a:t>
            </a:r>
            <a:r>
              <a:rPr lang="en-US" i="1"/>
              <a:t>, </a:t>
            </a:r>
            <a:r>
              <a:rPr lang="en-US" i="1" dirty="0"/>
              <a:t>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5AACC-B4CD-00BF-B314-62704D0E7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Not acceptable: </a:t>
            </a:r>
            <a:r>
              <a:rPr lang="en-US" dirty="0"/>
              <a:t>Taking the Pascal compiler and simply changing all the reserved words.</a:t>
            </a:r>
          </a:p>
          <a:p>
            <a:pPr lvl="4"/>
            <a:endParaRPr lang="en-US" dirty="0"/>
          </a:p>
          <a:p>
            <a:r>
              <a:rPr lang="en-US" dirty="0"/>
              <a:t>If you do a Pascal-like language, you should change the syntax of some statements (in meaningful ways) and add new statements.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9B645-5657-54F7-7610-B1E324A05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6FDF9-C071-C8E2-7013-3C71E22DDA11}"/>
              </a:ext>
            </a:extLst>
          </p:cNvPr>
          <p:cNvSpPr txBox="1"/>
          <p:nvPr/>
        </p:nvSpPr>
        <p:spPr>
          <a:xfrm>
            <a:off x="1141683" y="4160512"/>
            <a:ext cx="6860633" cy="46166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0033CC"/>
                </a:solidFill>
              </a:rPr>
              <a:t>Final compiler project</a:t>
            </a:r>
            <a:r>
              <a:rPr lang="en-US" sz="2400" dirty="0">
                <a:solidFill>
                  <a:srgbClr val="0033CC"/>
                </a:solidFill>
              </a:rPr>
              <a:t> due </a:t>
            </a:r>
            <a:r>
              <a:rPr lang="en-US" sz="2400" dirty="0">
                <a:solidFill>
                  <a:srgbClr val="C00000"/>
                </a:solidFill>
              </a:rPr>
              <a:t>Monday, December 21</a:t>
            </a:r>
          </a:p>
        </p:txBody>
      </p:sp>
    </p:spTree>
    <p:extLst>
      <p:ext uri="{BB962C8B-B14F-4D97-AF65-F5344CB8AC3E}">
        <p14:creationId xmlns:p14="http://schemas.microsoft.com/office/powerpoint/2010/main" val="2916735920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65853</TotalTime>
  <Words>2273</Words>
  <Application>Microsoft Macintosh PowerPoint</Application>
  <PresentationFormat>On-screen Show (4:3)</PresentationFormat>
  <Paragraphs>333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Courier New</vt:lpstr>
      <vt:lpstr>Times New Roman</vt:lpstr>
      <vt:lpstr>Wingdings</vt:lpstr>
      <vt:lpstr>Quadrant</vt:lpstr>
      <vt:lpstr>CS 153: Concepts of Compiler Design October 13 Class Meeting</vt:lpstr>
      <vt:lpstr>Rest of the Semester</vt:lpstr>
      <vt:lpstr>Onward to the Compiler!</vt:lpstr>
      <vt:lpstr>Target Machines</vt:lpstr>
      <vt:lpstr>Target Machines, cont’d</vt:lpstr>
      <vt:lpstr>Target Machines, cont’d</vt:lpstr>
      <vt:lpstr>Why Assembly Language?</vt:lpstr>
      <vt:lpstr>Java Virtual Machine (JVM) Architecture</vt:lpstr>
      <vt:lpstr>Java Virtual Machine Architecture, cont’d</vt:lpstr>
      <vt:lpstr>Stack Frame Contents</vt:lpstr>
      <vt:lpstr>The JVM’s Java Runtime Stack</vt:lpstr>
      <vt:lpstr>JVM Instructions</vt:lpstr>
      <vt:lpstr>Jasmin Assembler</vt:lpstr>
      <vt:lpstr>Example Jasmin Program</vt:lpstr>
      <vt:lpstr>Jasmin Assembly Instructions</vt:lpstr>
      <vt:lpstr>Jasmin Assembly Instructions, cont’d</vt:lpstr>
      <vt:lpstr>Jasmin Assembly Instructions, cont’d</vt:lpstr>
      <vt:lpstr>Loading Constants onto the Operand Stack</vt:lpstr>
      <vt:lpstr>Shortcuts for Loading Constants</vt:lpstr>
      <vt:lpstr>Two-Level Memory Hierarchy</vt:lpstr>
      <vt:lpstr>Two-Level Memory Hierarchy, cont’d</vt:lpstr>
      <vt:lpstr>Local Variables and Parameters</vt:lpstr>
      <vt:lpstr>Local Variables and Parameters, cont’d</vt:lpstr>
      <vt:lpstr>Local Variables and Parameters, cont’d</vt:lpstr>
      <vt:lpstr>Local Variables and Parameters, cont’d</vt:lpstr>
      <vt:lpstr>Load and Store Instructions</vt:lpstr>
      <vt:lpstr>Arithmetic Instructions</vt:lpstr>
      <vt:lpstr>Other Instructions</vt:lpstr>
      <vt:lpstr>Final Compiler Project Requirements</vt:lpstr>
      <vt:lpstr>Final Compiler Project Requirements, cont’d</vt:lpstr>
      <vt:lpstr>Final Compiler Project Requirements, cont’d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711</cp:revision>
  <dcterms:created xsi:type="dcterms:W3CDTF">2008-01-12T03:52:55Z</dcterms:created>
  <dcterms:modified xsi:type="dcterms:W3CDTF">2026-10-13T07:03:26Z</dcterms:modified>
</cp:coreProperties>
</file>