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28"/>
  </p:notesMasterIdLst>
  <p:handoutMasterIdLst>
    <p:handoutMasterId r:id="rId29"/>
  </p:handoutMasterIdLst>
  <p:sldIdLst>
    <p:sldId id="256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1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14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C2"/>
    <a:srgbClr val="FFFD78"/>
    <a:srgbClr val="008000"/>
    <a:srgbClr val="DEF0F2"/>
    <a:srgbClr val="B23C00"/>
    <a:srgbClr val="6699FF"/>
    <a:srgbClr val="8F0000"/>
    <a:srgbClr val="464646"/>
    <a:srgbClr val="F2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69" autoAdjust="0"/>
    <p:restoredTop sz="97808" autoAdjust="0"/>
  </p:normalViewPr>
  <p:slideViewPr>
    <p:cSldViewPr>
      <p:cViewPr varScale="1">
        <p:scale>
          <a:sx n="93" d="100"/>
          <a:sy n="93" d="100"/>
        </p:scale>
        <p:origin x="216" y="7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EC4D-AF1D-B244-858F-FC7BB69AC3F2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7C8AE-DEBD-E641-93E8-ED065F7FB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04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5E68D8E-92B9-6647-9C13-3186C5B51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27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 b="1"/>
            </a:lvl1pPr>
          </a:lstStyle>
          <a:p>
            <a:fld id="{91E6F249-8D10-7240-A07E-F66CEC25290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62B2D-F854-104A-9535-9A504E5923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3FEEA-E4EA-8B48-84AC-27AA886F7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6CE3A-7281-7642-9900-6E16427813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CDA5C-119F-CC4B-9649-ABA59C0C1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0CE1F-3703-B242-8AD0-B0AC82B28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431D7-A35E-FE4C-978D-A4C1DB31A3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74743-FE56-7945-B44C-593C2BC72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C50-577F-4141-9922-FD2248DB0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A5FC-E46B-9C44-BC74-948B74CFAE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11163"/>
            <a:ext cx="20574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163"/>
            <a:ext cx="601980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472-7C7E-B14E-BFC5-D45A5C34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1163"/>
            <a:ext cx="8229600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46682" y="6248400"/>
            <a:ext cx="640118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516B7F-12E3-114E-9B55-66756E9F7A1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0"/>
            <a:ext cx="8686800" cy="11430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  <p:pic>
        <p:nvPicPr>
          <p:cNvPr id="29709" name="Picture 13" descr="SJSU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6172200"/>
            <a:ext cx="639762" cy="60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1097318" y="6263609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Computer</a:t>
            </a:r>
            <a:r>
              <a:rPr lang="en-US" sz="1000" baseline="0" dirty="0"/>
              <a:t> Science Dept.</a:t>
            </a:r>
          </a:p>
          <a:p>
            <a:r>
              <a:rPr lang="en-US" sz="1000" baseline="0" dirty="0"/>
              <a:t>Fall 2026: October 6</a:t>
            </a:r>
            <a:endParaRPr lang="en-US" sz="10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540637" y="6263609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CS 153: Concepts of Compiler </a:t>
            </a:r>
            <a:r>
              <a:rPr lang="en-US" sz="1000" baseline="0" dirty="0"/>
              <a:t>Design</a:t>
            </a:r>
            <a:br>
              <a:rPr lang="en-US" sz="1000" baseline="0" dirty="0"/>
            </a:br>
            <a:r>
              <a:rPr lang="en-US" sz="1000" baseline="0" dirty="0"/>
              <a:t>© R. Mak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jsu.edu/~m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CS 153: Concepts of Compiler Design</a:t>
            </a:r>
            <a:br>
              <a:rPr lang="en-US" sz="3600" dirty="0"/>
            </a:br>
            <a:r>
              <a:rPr lang="en-US" sz="2400" dirty="0"/>
              <a:t>October 6 Class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/>
              <a:t>Department of Computer Science</a:t>
            </a:r>
            <a:br>
              <a:rPr lang="en-US" dirty="0"/>
            </a:br>
            <a:r>
              <a:rPr lang="en-US" dirty="0"/>
              <a:t>San Jose State University</a:t>
            </a:r>
            <a:br>
              <a:rPr lang="en-US" dirty="0"/>
            </a:br>
            <a:br>
              <a:rPr lang="en-US" sz="1200" dirty="0"/>
            </a:br>
            <a:r>
              <a:rPr lang="en-US" dirty="0"/>
              <a:t>Fall 2026</a:t>
            </a:r>
            <a:br>
              <a:rPr lang="en-US" dirty="0"/>
            </a:br>
            <a:r>
              <a:rPr lang="en-US" dirty="0"/>
              <a:t>Instructor: Ron Mak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hlinkClick r:id="rId3"/>
              </a:rPr>
              <a:t>www.cs.sjsu.edu/~mak</a:t>
            </a:r>
            <a:endParaRPr lang="en-US" dirty="0"/>
          </a:p>
        </p:txBody>
      </p:sp>
      <p:pic>
        <p:nvPicPr>
          <p:cNvPr id="2053" name="Picture 5" descr="sjsu_log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591050"/>
            <a:ext cx="1096962" cy="10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E6F249-8D10-7240-A07E-F66CEC25290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A group of blue and yellow dots&#10;&#10;Description automatically generated">
            <a:extLst>
              <a:ext uri="{FF2B5EF4-FFF2-40B4-BE49-F238E27FC236}">
                <a16:creationId xmlns:a16="http://schemas.microsoft.com/office/drawing/2014/main" id="{5FAA6C86-7488-E635-FA96-DCD8F50B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0" y="4606925"/>
            <a:ext cx="1181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EE50B-6DB4-B618-9CE1-AD6BA4E46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Control During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BE6AA-1487-AFAD-78C9-F976D9461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64"/>
            <a:ext cx="8229600" cy="4953000"/>
          </a:xfrm>
        </p:spPr>
        <p:txBody>
          <a:bodyPr/>
          <a:lstStyle/>
          <a:p>
            <a:r>
              <a:rPr lang="en-US" dirty="0"/>
              <a:t>The interpreter has </a:t>
            </a:r>
            <a:r>
              <a:rPr lang="en-US" u="sng" dirty="0"/>
              <a:t>total control</a:t>
            </a:r>
            <a:r>
              <a:rPr lang="en-US" dirty="0"/>
              <a:t> over the execution of a source program.</a:t>
            </a:r>
          </a:p>
          <a:p>
            <a:pPr lvl="1"/>
            <a:r>
              <a:rPr lang="en-US" dirty="0"/>
              <a:t>Unlike the converter, which generates a separate Java program that then executes independently.</a:t>
            </a:r>
          </a:p>
          <a:p>
            <a:pPr lvl="4"/>
            <a:endParaRPr lang="en-US" dirty="0"/>
          </a:p>
          <a:p>
            <a:r>
              <a:rPr lang="en-US" dirty="0"/>
              <a:t>Because it has total control, an interpreter can easily incorporate an </a:t>
            </a:r>
            <a:r>
              <a:rPr lang="en-US" u="sng" dirty="0"/>
              <a:t>interactive symbolic debugger</a:t>
            </a:r>
            <a:r>
              <a:rPr lang="en-US" dirty="0"/>
              <a:t> to allow manual control.</a:t>
            </a:r>
          </a:p>
          <a:p>
            <a:pPr lvl="1"/>
            <a:r>
              <a:rPr lang="en-US" dirty="0"/>
              <a:t>Create a separate </a:t>
            </a:r>
            <a:r>
              <a:rPr lang="en-US" u="sng" dirty="0"/>
              <a:t>debugger command language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B4DAE-9EC5-C602-7C3A-F6BECC4CF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60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30DBE-A643-95E3-45BC-56784BCD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Interactive Symbolic Debugger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BC259-028C-857A-3158-77D5898B1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64"/>
            <a:ext cx="8229600" cy="4953000"/>
          </a:xfrm>
        </p:spPr>
        <p:txBody>
          <a:bodyPr/>
          <a:lstStyle/>
          <a:p>
            <a:r>
              <a:rPr lang="en-US" dirty="0"/>
              <a:t>Translator Pcl_X2 includes an </a:t>
            </a:r>
            <a:r>
              <a:rPr lang="en-US" u="sng" dirty="0"/>
              <a:t>interactive symbolic debugger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It retains all the functionality of Pcl_X1.</a:t>
            </a:r>
          </a:p>
          <a:p>
            <a:pPr lvl="1"/>
            <a:r>
              <a:rPr lang="en-US" dirty="0"/>
              <a:t>Run it with option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-convert</a:t>
            </a:r>
            <a:r>
              <a:rPr lang="en-US" dirty="0"/>
              <a:t>,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-execute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or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-debug</a:t>
            </a:r>
            <a:r>
              <a:rPr lang="en-US" dirty="0"/>
              <a:t>.</a:t>
            </a:r>
          </a:p>
          <a:p>
            <a:pPr lvl="4"/>
            <a:endParaRPr lang="en-US" dirty="0"/>
          </a:p>
          <a:p>
            <a:r>
              <a:rPr lang="en-US" dirty="0"/>
              <a:t>The debugger is </a:t>
            </a:r>
            <a:r>
              <a:rPr lang="en-US" u="sng" dirty="0"/>
              <a:t>interactive</a:t>
            </a:r>
            <a:r>
              <a:rPr lang="en-US" dirty="0"/>
              <a:t> because you issue commands to it on the terminal.</a:t>
            </a:r>
          </a:p>
          <a:p>
            <a:pPr lvl="4"/>
            <a:endParaRPr lang="en-US" dirty="0"/>
          </a:p>
          <a:p>
            <a:r>
              <a:rPr lang="en-US" dirty="0"/>
              <a:t>The debugger is </a:t>
            </a:r>
            <a:r>
              <a:rPr lang="en-US" u="sng" dirty="0"/>
              <a:t>symbolic</a:t>
            </a:r>
            <a:r>
              <a:rPr lang="en-US" dirty="0"/>
              <a:t> because it knows the contents of the symbol tables (names, etc.).</a:t>
            </a:r>
          </a:p>
          <a:p>
            <a:pPr lvl="1"/>
            <a:r>
              <a:rPr lang="en-US" dirty="0"/>
              <a:t>Also known as a </a:t>
            </a:r>
            <a:r>
              <a:rPr lang="en-US" u="sng" dirty="0"/>
              <a:t>source level debugger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CFAC70-2FE5-D6A9-97A3-7FB5941CD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95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F386-C91C-F55B-B8AB-10A2C666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Debugger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73F2-CCF1-F2AE-515F-56631E7A4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170"/>
            <a:ext cx="8229600" cy="4953000"/>
          </a:xfrm>
        </p:spPr>
        <p:txBody>
          <a:bodyPr/>
          <a:lstStyle/>
          <a:p>
            <a:r>
              <a:rPr lang="en-US" dirty="0"/>
              <a:t>Breakpoints</a:t>
            </a:r>
          </a:p>
          <a:p>
            <a:pPr lvl="1"/>
            <a:r>
              <a:rPr lang="en-US" dirty="0"/>
              <a:t>Set a breakpoint on a source line using the source line number:</a:t>
            </a:r>
          </a:p>
          <a:p>
            <a:pPr lvl="1"/>
            <a:r>
              <a:rPr lang="en-US" dirty="0"/>
              <a:t>Remove a breakpoint:</a:t>
            </a:r>
          </a:p>
          <a:p>
            <a:pPr lvl="1"/>
            <a:r>
              <a:rPr lang="en-US" dirty="0"/>
              <a:t>List all the breakpoints:</a:t>
            </a:r>
          </a:p>
          <a:p>
            <a:pPr lvl="4"/>
            <a:endParaRPr lang="en-US" dirty="0"/>
          </a:p>
          <a:p>
            <a:r>
              <a:rPr lang="en-US" dirty="0"/>
              <a:t>Single step </a:t>
            </a:r>
          </a:p>
          <a:p>
            <a:pPr lvl="1"/>
            <a:r>
              <a:rPr lang="en-US" dirty="0"/>
              <a:t>Execute the current statement:</a:t>
            </a:r>
          </a:p>
          <a:p>
            <a:pPr lvl="1"/>
            <a:r>
              <a:rPr lang="en-US" dirty="0"/>
              <a:t>Or just press carriage return</a:t>
            </a:r>
          </a:p>
          <a:p>
            <a:pPr lvl="4"/>
            <a:endParaRPr lang="en-US" dirty="0"/>
          </a:p>
          <a:p>
            <a:r>
              <a:rPr lang="en-US" dirty="0"/>
              <a:t>Stack dump</a:t>
            </a:r>
          </a:p>
          <a:p>
            <a:pPr lvl="1"/>
            <a:r>
              <a:rPr lang="en-US" dirty="0"/>
              <a:t>Display the contents of the runtime stack: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585B0F-F761-3625-C160-623712B67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E9FF81-7B6E-CDCF-F756-E4A3306D7611}"/>
              </a:ext>
            </a:extLst>
          </p:cNvPr>
          <p:cNvSpPr txBox="1"/>
          <p:nvPr/>
        </p:nvSpPr>
        <p:spPr>
          <a:xfrm>
            <a:off x="3271375" y="2148854"/>
            <a:ext cx="1295547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break 123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9652B3-BC49-AB35-12E3-9F6FC607EB68}"/>
              </a:ext>
            </a:extLst>
          </p:cNvPr>
          <p:cNvSpPr txBox="1"/>
          <p:nvPr/>
        </p:nvSpPr>
        <p:spPr>
          <a:xfrm>
            <a:off x="4619426" y="2597588"/>
            <a:ext cx="154241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unbreak 123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89F8BC-BCD1-EFC9-9F5C-D95100B7D32B}"/>
              </a:ext>
            </a:extLst>
          </p:cNvPr>
          <p:cNvSpPr txBox="1"/>
          <p:nvPr/>
        </p:nvSpPr>
        <p:spPr>
          <a:xfrm>
            <a:off x="4754878" y="3069900"/>
            <a:ext cx="801823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FDA45B-FC0D-9B52-CF32-46D9EF0E1AD9}"/>
              </a:ext>
            </a:extLst>
          </p:cNvPr>
          <p:cNvSpPr txBox="1"/>
          <p:nvPr/>
        </p:nvSpPr>
        <p:spPr>
          <a:xfrm>
            <a:off x="7244859" y="5833616"/>
            <a:ext cx="801823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A3E1D8-3DFB-F839-5D91-3C113519031F}"/>
              </a:ext>
            </a:extLst>
          </p:cNvPr>
          <p:cNvSpPr txBox="1"/>
          <p:nvPr/>
        </p:nvSpPr>
        <p:spPr>
          <a:xfrm>
            <a:off x="5805525" y="4224949"/>
            <a:ext cx="678391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step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0FFF4C-8CEC-7F99-9B63-5DF8CBC112FB}"/>
              </a:ext>
            </a:extLst>
          </p:cNvPr>
          <p:cNvSpPr txBox="1"/>
          <p:nvPr/>
        </p:nvSpPr>
        <p:spPr>
          <a:xfrm>
            <a:off x="4761508" y="2148854"/>
            <a:ext cx="1665841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break 23, 97</a:t>
            </a:r>
          </a:p>
        </p:txBody>
      </p:sp>
    </p:spTree>
    <p:extLst>
      <p:ext uri="{BB962C8B-B14F-4D97-AF65-F5344CB8AC3E}">
        <p14:creationId xmlns:p14="http://schemas.microsoft.com/office/powerpoint/2010/main" val="21807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70DD-657C-5FBC-FF6D-97B5F7BB5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Debugger Features</a:t>
            </a:r>
            <a:r>
              <a:rPr lang="en-US" i="1" dirty="0"/>
              <a:t>,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ADECE-2B6E-57EC-974F-8A651DB8D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64"/>
            <a:ext cx="8229600" cy="4953000"/>
          </a:xfrm>
        </p:spPr>
        <p:txBody>
          <a:bodyPr/>
          <a:lstStyle/>
          <a:p>
            <a:r>
              <a:rPr lang="en-US" dirty="0"/>
              <a:t>Display a variable’s value</a:t>
            </a:r>
          </a:p>
          <a:p>
            <a:pPr lvl="1"/>
            <a:r>
              <a:rPr lang="en-US" dirty="0"/>
              <a:t>Display a variable’s current value:</a:t>
            </a:r>
          </a:p>
          <a:p>
            <a:pPr lvl="5"/>
            <a:endParaRPr lang="en-US" dirty="0"/>
          </a:p>
          <a:p>
            <a:r>
              <a:rPr lang="en-US" dirty="0"/>
              <a:t>Watch a variable’s value</a:t>
            </a:r>
          </a:p>
          <a:p>
            <a:pPr lvl="1"/>
            <a:r>
              <a:rPr lang="en-US" dirty="0"/>
              <a:t>Display the current value of a variable or parameter each time it is referenced in an expression.</a:t>
            </a:r>
          </a:p>
          <a:p>
            <a:pPr lvl="1"/>
            <a:r>
              <a:rPr lang="en-US" dirty="0"/>
              <a:t>Display the new value of a variable or parameter each time it is assigned a new value (assignment statement or passed argument)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Remove a watch:</a:t>
            </a:r>
          </a:p>
          <a:p>
            <a:pPr lvl="1"/>
            <a:r>
              <a:rPr lang="en-US" dirty="0"/>
              <a:t>Display all the watches: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50F5B-9FC8-2914-5F8D-4050B0E23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B0576B-96DD-116F-D717-5DBA69BCD8B1}"/>
              </a:ext>
            </a:extLst>
          </p:cNvPr>
          <p:cNvSpPr txBox="1"/>
          <p:nvPr/>
        </p:nvSpPr>
        <p:spPr>
          <a:xfrm>
            <a:off x="1737391" y="4892024"/>
            <a:ext cx="154241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watch alpha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8E94DE-0014-9752-B22D-1F74CF030C20}"/>
              </a:ext>
            </a:extLst>
          </p:cNvPr>
          <p:cNvSpPr txBox="1"/>
          <p:nvPr/>
        </p:nvSpPr>
        <p:spPr>
          <a:xfrm>
            <a:off x="3625458" y="4892024"/>
            <a:ext cx="3517310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watch beta, gamma[12].field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05FB1-15CB-1E26-3515-A64BB92F2646}"/>
              </a:ext>
            </a:extLst>
          </p:cNvPr>
          <p:cNvSpPr txBox="1"/>
          <p:nvPr/>
        </p:nvSpPr>
        <p:spPr>
          <a:xfrm>
            <a:off x="3931927" y="5398242"/>
            <a:ext cx="1789272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unwatch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alpha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5D0E49-E0FE-51C8-FC89-5C49380CE667}"/>
              </a:ext>
            </a:extLst>
          </p:cNvPr>
          <p:cNvSpPr txBox="1"/>
          <p:nvPr/>
        </p:nvSpPr>
        <p:spPr>
          <a:xfrm>
            <a:off x="4795527" y="5855442"/>
            <a:ext cx="801823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watch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47AD0C-9F74-FE93-3448-9B144E35B011}"/>
              </a:ext>
            </a:extLst>
          </p:cNvPr>
          <p:cNvSpPr txBox="1"/>
          <p:nvPr/>
        </p:nvSpPr>
        <p:spPr>
          <a:xfrm>
            <a:off x="6173924" y="1810157"/>
            <a:ext cx="1418978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show alpha</a:t>
            </a:r>
          </a:p>
        </p:txBody>
      </p:sp>
    </p:spTree>
    <p:extLst>
      <p:ext uri="{BB962C8B-B14F-4D97-AF65-F5344CB8AC3E}">
        <p14:creationId xmlns:p14="http://schemas.microsoft.com/office/powerpoint/2010/main" val="223908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DEEC1-3824-FF8D-625A-9320250F3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Debugger Features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9EE4C-D3D3-0553-04E0-53A198B36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</a:t>
            </a:r>
          </a:p>
          <a:p>
            <a:pPr lvl="1"/>
            <a:r>
              <a:rPr lang="en-US" dirty="0"/>
              <a:t>Resume execution of the source program until the next breakpoint or program termination:</a:t>
            </a:r>
          </a:p>
          <a:p>
            <a:pPr lvl="4"/>
            <a:endParaRPr lang="en-US" dirty="0"/>
          </a:p>
          <a:p>
            <a:r>
              <a:rPr lang="en-US" dirty="0"/>
              <a:t>Quit</a:t>
            </a:r>
          </a:p>
          <a:p>
            <a:pPr lvl="1"/>
            <a:r>
              <a:rPr lang="en-US" dirty="0"/>
              <a:t>Immediately terminate the source program: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66A85-517B-6A59-928A-33293E40E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E22E1-0755-CA77-B726-EAB58F6D1B7B}"/>
              </a:ext>
            </a:extLst>
          </p:cNvPr>
          <p:cNvSpPr txBox="1"/>
          <p:nvPr/>
        </p:nvSpPr>
        <p:spPr>
          <a:xfrm>
            <a:off x="7040853" y="2240293"/>
            <a:ext cx="431528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go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7CA0AF-32BA-6D66-E49C-DF52E12DD945}"/>
              </a:ext>
            </a:extLst>
          </p:cNvPr>
          <p:cNvSpPr txBox="1"/>
          <p:nvPr/>
        </p:nvSpPr>
        <p:spPr>
          <a:xfrm>
            <a:off x="7506519" y="3408693"/>
            <a:ext cx="678391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quit</a:t>
            </a:r>
          </a:p>
        </p:txBody>
      </p:sp>
    </p:spTree>
    <p:extLst>
      <p:ext uri="{BB962C8B-B14F-4D97-AF65-F5344CB8AC3E}">
        <p14:creationId xmlns:p14="http://schemas.microsoft.com/office/powerpoint/2010/main" val="298156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CE8FF-2B9C-41DC-E5BA-A25E3E5ED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Debugger Features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4291D-37A6-3FDE-40FD-F2B796FD6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3047990"/>
          </a:xfrm>
        </p:spPr>
        <p:txBody>
          <a:bodyPr/>
          <a:lstStyle/>
          <a:p>
            <a:r>
              <a:rPr lang="en-US" dirty="0"/>
              <a:t>More features?</a:t>
            </a:r>
          </a:p>
          <a:p>
            <a:pPr lvl="1"/>
            <a:r>
              <a:rPr lang="en-US" dirty="0"/>
              <a:t>Modify the runtime value of a variable.</a:t>
            </a:r>
          </a:p>
          <a:p>
            <a:pPr lvl="1"/>
            <a:r>
              <a:rPr lang="en-US" dirty="0"/>
              <a:t>etc.</a:t>
            </a:r>
          </a:p>
          <a:p>
            <a:pPr lvl="4"/>
            <a:endParaRPr lang="en-US" dirty="0"/>
          </a:p>
          <a:p>
            <a:r>
              <a:rPr lang="en-US" dirty="0"/>
              <a:t>When you debug a source program, the debugger prompts you to enter a command before the program starts.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4323C-D82C-F613-1970-8C58D178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4B3362-6FE1-24F7-46CB-1E052436A06E}"/>
              </a:ext>
            </a:extLst>
          </p:cNvPr>
          <p:cNvSpPr txBox="1"/>
          <p:nvPr/>
        </p:nvSpPr>
        <p:spPr>
          <a:xfrm>
            <a:off x="4206355" y="4571992"/>
            <a:ext cx="731290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339478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CA1D-9C9E-539D-6649-A90930BCB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Debugger Command Language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FE3ED-9481-15C4-174C-05D55DAF1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EC3CE0-C08D-41D5-D74B-086533140D8B}"/>
              </a:ext>
            </a:extLst>
          </p:cNvPr>
          <p:cNvSpPr txBox="1"/>
          <p:nvPr/>
        </p:nvSpPr>
        <p:spPr>
          <a:xfrm>
            <a:off x="1188757" y="1211788"/>
            <a:ext cx="5452134" cy="54938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grammar 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Commander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@header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package backend.interpreter.antlr4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command :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goCommand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stepCommand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quitCommand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breakCommand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unbreakCommand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showCommand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stackCommand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watchCommand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|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unwatchCommand</a:t>
            </a:r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;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: GO NEWLINE ;</a:t>
            </a:r>
          </a:p>
          <a:p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stepCommand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: STEP NEWLINE | NEWLINE ;</a:t>
            </a:r>
          </a:p>
          <a:p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quitCommand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QUIT NEWLINE ;</a:t>
            </a:r>
          </a:p>
          <a:p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: BREAK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lineNumberList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? NEWLINE ;</a:t>
            </a:r>
          </a:p>
          <a:p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unbreakCommand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UNBREAK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lineNumberList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NEWLINE ;</a:t>
            </a:r>
          </a:p>
          <a:p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showCommand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: SHOW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variableList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NEWLINE ;</a:t>
            </a:r>
          </a:p>
          <a:p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: STACK NEWLINE ;</a:t>
            </a:r>
          </a:p>
          <a:p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watchCommand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: WATCH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simpleVariableList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? NEWLINE ;</a:t>
            </a:r>
          </a:p>
          <a:p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unwatchCommand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UNWATCH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simpleVariableList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NEWLINE 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E15D24-B437-7B9E-6792-F03850FC584F}"/>
              </a:ext>
            </a:extLst>
          </p:cNvPr>
          <p:cNvSpPr txBox="1"/>
          <p:nvPr/>
        </p:nvSpPr>
        <p:spPr>
          <a:xfrm>
            <a:off x="5029195" y="1325903"/>
            <a:ext cx="1454244" cy="338554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Commander</a:t>
            </a:r>
            <a:r>
              <a:rPr lang="en-US" dirty="0">
                <a:solidFill>
                  <a:srgbClr val="FFFF00"/>
                </a:solidFill>
              </a:rPr>
              <a:t>.g4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6450C0-220F-5332-CB08-68A44FAAF14B}"/>
              </a:ext>
            </a:extLst>
          </p:cNvPr>
          <p:cNvSpPr txBox="1"/>
          <p:nvPr/>
        </p:nvSpPr>
        <p:spPr>
          <a:xfrm>
            <a:off x="6217902" y="5270487"/>
            <a:ext cx="1904999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A carriage return</a:t>
            </a:r>
            <a:br>
              <a:rPr lang="en-US" sz="1400" dirty="0">
                <a:solidFill>
                  <a:srgbClr val="0033CC"/>
                </a:solidFill>
              </a:rPr>
            </a:br>
            <a:r>
              <a:rPr lang="en-US" sz="1400" dirty="0">
                <a:solidFill>
                  <a:srgbClr val="0033CC"/>
                </a:solidFill>
              </a:rPr>
              <a:t>ends each command.</a:t>
            </a:r>
          </a:p>
        </p:txBody>
      </p:sp>
    </p:spTree>
    <p:extLst>
      <p:ext uri="{BB962C8B-B14F-4D97-AF65-F5344CB8AC3E}">
        <p14:creationId xmlns:p14="http://schemas.microsoft.com/office/powerpoint/2010/main" val="429321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8455-56E5-0666-0920-3022D3207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Debugger Command Language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D5E01-A94A-8B0F-5890-3C04A2EF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4E0CCA-17DA-1F6F-8901-68E190793343}"/>
              </a:ext>
            </a:extLst>
          </p:cNvPr>
          <p:cNvSpPr txBox="1"/>
          <p:nvPr/>
        </p:nvSpPr>
        <p:spPr>
          <a:xfrm>
            <a:off x="1150230" y="1416308"/>
            <a:ext cx="6843540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 ','?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)*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: variable ( ','? variable )*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simpleVariableList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( ','?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)*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: INTEGER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simpleVariable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IDENTIFIER;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variable  : IDENTIFIER modifier*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modifier  : '['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']' | '.' field 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index ( ',' index )*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index     : INTEGER ;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field     : IDENTIFIER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BREAK   : B R E A K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UNBREAK : U N B R E A K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WATCH   : W A T C H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UNWATCH : U N W A T C H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SHOW    : S H O W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STACK   : S T A C K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STEP    : S T E P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GO      : G O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QUIT    : Q U I T 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367D24-4E05-C680-E1CF-F220CF4DDB68}"/>
              </a:ext>
            </a:extLst>
          </p:cNvPr>
          <p:cNvSpPr txBox="1"/>
          <p:nvPr/>
        </p:nvSpPr>
        <p:spPr>
          <a:xfrm>
            <a:off x="6400780" y="5806414"/>
            <a:ext cx="1454244" cy="338554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Commander</a:t>
            </a:r>
            <a:r>
              <a:rPr lang="en-US" dirty="0">
                <a:solidFill>
                  <a:srgbClr val="FFFF00"/>
                </a:solidFill>
              </a:rPr>
              <a:t>.g4</a:t>
            </a:r>
          </a:p>
        </p:txBody>
      </p:sp>
    </p:spTree>
    <p:extLst>
      <p:ext uri="{BB962C8B-B14F-4D97-AF65-F5344CB8AC3E}">
        <p14:creationId xmlns:p14="http://schemas.microsoft.com/office/powerpoint/2010/main" val="3003832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0E2E3-9AFA-0FB7-971A-34907ECC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Debugger Command Language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C654B-3490-624F-C178-C6CE0ACA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87F9D3-2EFF-F3FB-495F-184BAB4EC36D}"/>
              </a:ext>
            </a:extLst>
          </p:cNvPr>
          <p:cNvSpPr txBox="1"/>
          <p:nvPr/>
        </p:nvSpPr>
        <p:spPr>
          <a:xfrm>
            <a:off x="1188757" y="1405354"/>
            <a:ext cx="5577779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IDENTIFIER : [a-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zA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-Z][a-zA-Z0-9]*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    : [0-9]+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NEWLINE    : '\r'? '\n' 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WS : [ \t]+ -&gt; skip ; 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A : ('a' | 'A')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B : ('b' | 'B')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C : ('c' | 'C')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D : ('d' | 'D')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E : ('e' | 'E')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F : ('f' | 'F')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G : ('g' | 'G')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H : ('h' | 'H')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I : ('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 | 'I')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J : ('j' | 'J')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K : ('k' | 'K')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L : ('l' | 'L')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M : ('m' | 'M')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N : ('n' | 'N')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O : ('o' | 'O')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P : ('p' | 'P')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fragment Q : ('q' | 'Q') 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E578A-6032-C03A-1D16-2AEB27F96DA3}"/>
              </a:ext>
            </a:extLst>
          </p:cNvPr>
          <p:cNvSpPr txBox="1"/>
          <p:nvPr/>
        </p:nvSpPr>
        <p:spPr>
          <a:xfrm>
            <a:off x="5129414" y="1236077"/>
            <a:ext cx="1454244" cy="338554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Commander</a:t>
            </a:r>
            <a:r>
              <a:rPr lang="en-US" dirty="0">
                <a:solidFill>
                  <a:srgbClr val="FFFF00"/>
                </a:solidFill>
              </a:rPr>
              <a:t>.g4</a:t>
            </a:r>
          </a:p>
        </p:txBody>
      </p:sp>
    </p:spTree>
    <p:extLst>
      <p:ext uri="{BB962C8B-B14F-4D97-AF65-F5344CB8AC3E}">
        <p14:creationId xmlns:p14="http://schemas.microsoft.com/office/powerpoint/2010/main" val="8972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C4B60-8766-933B-EA0C-8A7841EE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Read-Eval-Print Loop (REPL)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F5890-C49A-4B9B-AA43-6836CB31E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debugger employs the classic </a:t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read-eval-print loop</a:t>
            </a:r>
            <a:r>
              <a:rPr lang="en-US" dirty="0"/>
              <a:t> (</a:t>
            </a:r>
            <a:r>
              <a:rPr lang="en-US" dirty="0">
                <a:solidFill>
                  <a:srgbClr val="C00000"/>
                </a:solidFill>
              </a:rPr>
              <a:t>REPL</a:t>
            </a:r>
            <a:r>
              <a:rPr lang="en-US" dirty="0"/>
              <a:t>).</a:t>
            </a:r>
          </a:p>
          <a:p>
            <a:pPr lvl="1"/>
            <a:r>
              <a:rPr lang="en-US" u="sng" dirty="0"/>
              <a:t>Read</a:t>
            </a:r>
            <a:r>
              <a:rPr lang="en-US" dirty="0"/>
              <a:t> a command typed at the terminal.</a:t>
            </a:r>
          </a:p>
          <a:p>
            <a:pPr lvl="1"/>
            <a:r>
              <a:rPr lang="en-US" u="sng" dirty="0"/>
              <a:t>Evaluate</a:t>
            </a:r>
            <a:r>
              <a:rPr lang="en-US" dirty="0"/>
              <a:t> the command (parse and semantic checks)</a:t>
            </a:r>
          </a:p>
          <a:p>
            <a:pPr lvl="1"/>
            <a:r>
              <a:rPr lang="en-US" u="sng" dirty="0"/>
              <a:t>Print</a:t>
            </a:r>
            <a:r>
              <a:rPr lang="en-US" dirty="0"/>
              <a:t> the results</a:t>
            </a:r>
          </a:p>
          <a:p>
            <a:pPr lvl="1"/>
            <a:r>
              <a:rPr lang="en-US" u="sng" dirty="0"/>
              <a:t>Loop</a:t>
            </a:r>
            <a:r>
              <a:rPr lang="en-US" dirty="0"/>
              <a:t> back to read another command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468331-12B3-F38D-2F45-7382CBB4D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55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03E5C-9492-E134-0BF1-A6769A58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ANTLR 4 Listener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1BB8D-19E4-A7C0-FFF7-31F19FAF9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19575"/>
          </a:xfrm>
        </p:spPr>
        <p:txBody>
          <a:bodyPr/>
          <a:lstStyle/>
          <a:p>
            <a:r>
              <a:rPr lang="en-US" dirty="0"/>
              <a:t>We will use ANTLR 4 to process the debugger command language.</a:t>
            </a:r>
          </a:p>
          <a:p>
            <a:pPr lvl="1"/>
            <a:r>
              <a:rPr lang="en-US" dirty="0"/>
              <a:t>The “eval” part of the REPL.</a:t>
            </a:r>
          </a:p>
          <a:p>
            <a:pPr lvl="4"/>
            <a:endParaRPr lang="en-US" dirty="0"/>
          </a:p>
          <a:p>
            <a:r>
              <a:rPr lang="en-US" dirty="0"/>
              <a:t>Each typed command is immediately and individually parsed.</a:t>
            </a:r>
          </a:p>
          <a:p>
            <a:pPr lvl="1"/>
            <a:r>
              <a:rPr lang="en-US" dirty="0"/>
              <a:t>Building a parse tree for each command and then walking it with visit methods will work, but that would </a:t>
            </a:r>
            <a:br>
              <a:rPr lang="en-US" dirty="0"/>
            </a:br>
            <a:r>
              <a:rPr lang="en-US" dirty="0"/>
              <a:t>be overkill.</a:t>
            </a:r>
          </a:p>
          <a:p>
            <a:pPr lvl="4"/>
            <a:endParaRPr lang="en-US" dirty="0"/>
          </a:p>
          <a:p>
            <a:r>
              <a:rPr lang="en-US" dirty="0"/>
              <a:t>We’ll use ANTLR 4 in </a:t>
            </a:r>
            <a:r>
              <a:rPr lang="en-US" u="sng" dirty="0"/>
              <a:t>listener mode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2FB72-8C72-CC11-6E80-D800C7F02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B35007-7158-2349-C630-B82475F430B3}"/>
              </a:ext>
            </a:extLst>
          </p:cNvPr>
          <p:cNvSpPr txBox="1"/>
          <p:nvPr/>
        </p:nvSpPr>
        <p:spPr>
          <a:xfrm>
            <a:off x="3032155" y="5797021"/>
            <a:ext cx="3079689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-listener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–no-visitor</a:t>
            </a:r>
          </a:p>
        </p:txBody>
      </p:sp>
    </p:spTree>
    <p:extLst>
      <p:ext uri="{BB962C8B-B14F-4D97-AF65-F5344CB8AC3E}">
        <p14:creationId xmlns:p14="http://schemas.microsoft.com/office/powerpoint/2010/main" val="298124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649F57-4BD5-96C8-8E6E-D75D069FD854}"/>
              </a:ext>
            </a:extLst>
          </p:cNvPr>
          <p:cNvSpPr txBox="1"/>
          <p:nvPr/>
        </p:nvSpPr>
        <p:spPr>
          <a:xfrm>
            <a:off x="1097318" y="2468893"/>
            <a:ext cx="7680876" cy="41857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interface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CommanderListener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extends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ParseTreeListener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enterGoCommand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CommanderParser.GoCommandContext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exitGoCommand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CommanderParser.GoCommandContext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enterStepCommand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CommanderParser.StepCommandContext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exitStepCommand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CommanderParser.StepCommandContext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enterQuitCommand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CommanderParser.QuitCommandContext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exitQuitCommand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CommanderParser.QuitCommandContext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enterBreakCommand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CommanderParser.BreakCommandContext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exitBreakCommand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CommanderParser.BreakCommandContext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98B9F-432C-AB10-69A1-411A196AE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ANTLR 4 Listener Interface</a:t>
            </a:r>
            <a:r>
              <a:rPr lang="en-US" i="1" dirty="0"/>
              <a:t>,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D4AA6-42AC-842E-2FC6-EC65E0CEA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944893"/>
          </a:xfrm>
        </p:spPr>
        <p:txBody>
          <a:bodyPr/>
          <a:lstStyle/>
          <a:p>
            <a:r>
              <a:rPr lang="en-US" dirty="0"/>
              <a:t>ANTLR 4 generates the </a:t>
            </a:r>
            <a:r>
              <a:rPr lang="en-US" u="sng" dirty="0"/>
              <a:t>listener interface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Enter and exit methods for each production rule.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A2290-7D92-368D-C86B-3CFACEE7E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005E11-0D15-EC00-39A6-0E7BB0E06978}"/>
              </a:ext>
            </a:extLst>
          </p:cNvPr>
          <p:cNvSpPr txBox="1"/>
          <p:nvPr/>
        </p:nvSpPr>
        <p:spPr>
          <a:xfrm>
            <a:off x="6400780" y="2315004"/>
            <a:ext cx="2173737" cy="307777"/>
          </a:xfrm>
          <a:prstGeom prst="rect">
            <a:avLst/>
          </a:prstGeom>
          <a:solidFill>
            <a:srgbClr val="008000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CommanderListener.java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004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B993E-F4F6-0067-F297-9222498F9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ANTLR 4 Listener Interface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8C480-2FE4-55B1-30C6-BD5F43743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944893"/>
          </a:xfrm>
        </p:spPr>
        <p:txBody>
          <a:bodyPr/>
          <a:lstStyle/>
          <a:p>
            <a:r>
              <a:rPr lang="en-US" dirty="0"/>
              <a:t>The base implementation of each interface </a:t>
            </a:r>
            <a:r>
              <a:rPr lang="en-US" u="sng" dirty="0"/>
              <a:t>does nothing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F416C-3DDF-EB4E-3585-598827158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CA4974-E56E-0B6C-F5F9-ED6AA7146C0C}"/>
              </a:ext>
            </a:extLst>
          </p:cNvPr>
          <p:cNvSpPr txBox="1"/>
          <p:nvPr/>
        </p:nvSpPr>
        <p:spPr>
          <a:xfrm>
            <a:off x="121861" y="2399735"/>
            <a:ext cx="8930650" cy="36933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CommanderBaseListener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implements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CommanderListener</a:t>
            </a:r>
            <a:r>
              <a:rPr lang="en-US" sz="13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enterGoCommand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CommanderParser.GoCommandContext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exitGoCommand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CommanderParser.GoCommandContext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enterStepCommand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CommanderParser.StepCommandContext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exitStepCommand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CommanderParser.StepCommandContext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enterQuitCommand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CommanderParser.QuitCommandContext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exitQuitCommand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CommanderParser.QuitCommandContext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enterBreakCommand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CommanderParser.BreakCommandContext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@Override public void </a:t>
            </a:r>
            <a:r>
              <a:rPr lang="en-US" sz="13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exitBreakCommand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CommanderParser.BreakCommandContext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3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{ }</a:t>
            </a:r>
          </a:p>
          <a:p>
            <a:endParaRPr lang="en-US" sz="1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3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C0649F-5EEF-5372-B7F5-062A704CDEC4}"/>
              </a:ext>
            </a:extLst>
          </p:cNvPr>
          <p:cNvSpPr txBox="1"/>
          <p:nvPr/>
        </p:nvSpPr>
        <p:spPr>
          <a:xfrm>
            <a:off x="6309341" y="5686191"/>
            <a:ext cx="2582502" cy="307777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CommanderBaseListener.java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1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7CA6E-C957-FAF1-A4B9-2B380071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ANTLR 4 Listener Interface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B5CED-3459-44E4-3EB7-F2DE26F77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the parser </a:t>
            </a:r>
            <a:r>
              <a:rPr lang="en-US" u="sng" dirty="0"/>
              <a:t>starts parsing</a:t>
            </a:r>
            <a:r>
              <a:rPr lang="en-US" dirty="0"/>
              <a:t> a command, </a:t>
            </a:r>
            <a:br>
              <a:rPr lang="en-US" dirty="0"/>
            </a:br>
            <a:r>
              <a:rPr lang="en-US" dirty="0"/>
              <a:t>it calls the command’s </a:t>
            </a:r>
            <a:r>
              <a:rPr lang="en-US" u="sng" dirty="0"/>
              <a:t>enter method</a:t>
            </a:r>
            <a:r>
              <a:rPr lang="en-US" dirty="0"/>
              <a:t>.</a:t>
            </a:r>
          </a:p>
          <a:p>
            <a:pPr lvl="1"/>
            <a:r>
              <a:rPr lang="en-US" u="sng" dirty="0"/>
              <a:t>Before</a:t>
            </a:r>
            <a:r>
              <a:rPr lang="en-US" dirty="0"/>
              <a:t> calling the enter and exit methods of any of the components (children) of the rule.</a:t>
            </a:r>
          </a:p>
          <a:p>
            <a:pPr lvl="4"/>
            <a:endParaRPr lang="en-US" dirty="0"/>
          </a:p>
          <a:p>
            <a:r>
              <a:rPr lang="en-US" dirty="0"/>
              <a:t>When the parser </a:t>
            </a:r>
            <a:r>
              <a:rPr lang="en-US" u="sng" dirty="0"/>
              <a:t>finishes parsing</a:t>
            </a:r>
            <a:r>
              <a:rPr lang="en-US" dirty="0"/>
              <a:t> a command, </a:t>
            </a:r>
            <a:br>
              <a:rPr lang="en-US" dirty="0"/>
            </a:br>
            <a:r>
              <a:rPr lang="en-US" dirty="0"/>
              <a:t>it calls the command’s </a:t>
            </a:r>
            <a:r>
              <a:rPr lang="en-US" u="sng" dirty="0"/>
              <a:t>exit method</a:t>
            </a:r>
            <a:r>
              <a:rPr lang="en-US" dirty="0"/>
              <a:t>.</a:t>
            </a:r>
          </a:p>
          <a:p>
            <a:pPr lvl="1" algn="just"/>
            <a:r>
              <a:rPr lang="en-US" u="sng" dirty="0"/>
              <a:t>After</a:t>
            </a:r>
            <a:r>
              <a:rPr lang="en-US" dirty="0"/>
              <a:t> calling the enter and exit methods of all of the components (children) of the rule.</a:t>
            </a:r>
          </a:p>
          <a:p>
            <a:pPr lvl="4"/>
            <a:endParaRPr lang="en-US" dirty="0"/>
          </a:p>
          <a:p>
            <a:r>
              <a:rPr lang="en-US" u="sng" dirty="0"/>
              <a:t>Override</a:t>
            </a:r>
            <a:r>
              <a:rPr lang="en-US" dirty="0"/>
              <a:t> one or both methods if you want the command to do something.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7870D-7F6F-604F-9687-5A0D6C4DD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1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30743-135B-5DF8-2033-0384B872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Override Enter/Exit Methods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47D8A-4E16-663D-BCDB-333B559C8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A373DE-2696-6450-03D7-94136C377220}"/>
              </a:ext>
            </a:extLst>
          </p:cNvPr>
          <p:cNvSpPr txBox="1"/>
          <p:nvPr/>
        </p:nvSpPr>
        <p:spPr>
          <a:xfrm>
            <a:off x="365806" y="1340078"/>
            <a:ext cx="8454559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exitShowCommand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ShowCommandContext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ctx.variableList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().variable())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variableCtx.IDENTIFIER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// Print the variable name and the value.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Cell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null)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Object value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variableCell.getValue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" is " + value);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("*** Undeclared or invalid: " +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resumeExecution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false;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F78C4A-D828-F68D-0CEB-697D310010DA}"/>
              </a:ext>
            </a:extLst>
          </p:cNvPr>
          <p:cNvSpPr txBox="1"/>
          <p:nvPr/>
        </p:nvSpPr>
        <p:spPr>
          <a:xfrm>
            <a:off x="6035024" y="2788927"/>
            <a:ext cx="2468853" cy="95410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For this command language, does it matter whether we override the </a:t>
            </a:r>
            <a:r>
              <a:rPr lang="en-US" sz="1400" u="sng" dirty="0">
                <a:solidFill>
                  <a:srgbClr val="0033CC"/>
                </a:solidFill>
              </a:rPr>
              <a:t>enter</a:t>
            </a:r>
            <a:r>
              <a:rPr lang="en-US" sz="1400" dirty="0">
                <a:solidFill>
                  <a:srgbClr val="0033CC"/>
                </a:solidFill>
              </a:rPr>
              <a:t> method </a:t>
            </a:r>
            <a:br>
              <a:rPr lang="en-US" sz="1400" dirty="0">
                <a:solidFill>
                  <a:srgbClr val="0033CC"/>
                </a:solidFill>
              </a:rPr>
            </a:br>
            <a:r>
              <a:rPr lang="en-US" sz="1400" dirty="0">
                <a:solidFill>
                  <a:srgbClr val="0033CC"/>
                </a:solidFill>
              </a:rPr>
              <a:t>or the </a:t>
            </a:r>
            <a:r>
              <a:rPr lang="en-US" sz="1400" u="sng" dirty="0">
                <a:solidFill>
                  <a:srgbClr val="0033CC"/>
                </a:solidFill>
              </a:rPr>
              <a:t>exit</a:t>
            </a:r>
            <a:r>
              <a:rPr lang="en-US" sz="1400" dirty="0">
                <a:solidFill>
                  <a:srgbClr val="0033CC"/>
                </a:solidFill>
              </a:rPr>
              <a:t> method?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03B8C9-F3A6-B0A4-FF62-737A90ECD1EB}"/>
              </a:ext>
            </a:extLst>
          </p:cNvPr>
          <p:cNvSpPr txBox="1"/>
          <p:nvPr/>
        </p:nvSpPr>
        <p:spPr>
          <a:xfrm>
            <a:off x="7223731" y="1201004"/>
            <a:ext cx="13385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Debugger.java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7E9DA-F6BF-F49E-CD2F-A5EABFD3293F}"/>
              </a:ext>
            </a:extLst>
          </p:cNvPr>
          <p:cNvSpPr txBox="1"/>
          <p:nvPr/>
        </p:nvSpPr>
        <p:spPr>
          <a:xfrm>
            <a:off x="3509563" y="5623536"/>
            <a:ext cx="1600118" cy="307777"/>
          </a:xfrm>
          <a:prstGeom prst="rect">
            <a:avLst/>
          </a:prstGeom>
          <a:solidFill>
            <a:srgbClr val="FFFFC2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Stay in the REPL.</a:t>
            </a:r>
          </a:p>
        </p:txBody>
      </p:sp>
    </p:spTree>
    <p:extLst>
      <p:ext uri="{BB962C8B-B14F-4D97-AF65-F5344CB8AC3E}">
        <p14:creationId xmlns:p14="http://schemas.microsoft.com/office/powerpoint/2010/main" val="246514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0ABDC-9762-4654-175E-32372FE74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Executor Hooks into the Debugger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60001-6830-ADAE-4FBE-A1B31CCBE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backend class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Executor</a:t>
            </a:r>
            <a:r>
              <a:rPr lang="en-US" dirty="0"/>
              <a:t> creates an instance of class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Debugger</a:t>
            </a:r>
            <a:r>
              <a:rPr lang="en-US" dirty="0"/>
              <a:t>.</a:t>
            </a:r>
          </a:p>
          <a:p>
            <a:pPr lvl="4"/>
            <a:endParaRPr lang="en-US" dirty="0"/>
          </a:p>
          <a:p>
            <a:r>
              <a:rPr lang="en-US" dirty="0"/>
              <a:t>At strategic places, the backend interpreter makes calls to the debugger to allow the debugger code to take over.</a:t>
            </a:r>
          </a:p>
          <a:p>
            <a:pPr lvl="1"/>
            <a:r>
              <a:rPr lang="en-US" dirty="0"/>
              <a:t>Example: At the start of method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statement()</a:t>
            </a:r>
            <a:r>
              <a:rPr lang="en-US" dirty="0"/>
              <a:t> in the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Executor</a:t>
            </a:r>
            <a:r>
              <a:rPr lang="en-US" dirty="0"/>
              <a:t> subclass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Statements</a:t>
            </a:r>
            <a:r>
              <a:rPr lang="en-US" dirty="0"/>
              <a:t>.</a:t>
            </a:r>
          </a:p>
          <a:p>
            <a:pPr lvl="5"/>
            <a:endParaRPr lang="en-US" dirty="0"/>
          </a:p>
          <a:p>
            <a:r>
              <a:rPr lang="en-US" dirty="0"/>
              <a:t>When the call to the debugger code completes, it returns control back to the source program.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90531-8276-619B-7A61-AA37151E9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358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8F06-A6C0-39CE-FB9A-22430ABC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Program Start in the Back End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44118-0A4C-A53D-B4A7-710932A51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951951-807E-23C0-25D8-E80126A8CE2B}"/>
              </a:ext>
            </a:extLst>
          </p:cNvPr>
          <p:cNvSpPr txBox="1"/>
          <p:nvPr/>
        </p:nvSpPr>
        <p:spPr>
          <a:xfrm>
            <a:off x="1311331" y="1388353"/>
            <a:ext cx="6521337" cy="289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program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StackFrame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programEntry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runtimeStack.push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programFrame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if (debugging)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debugger.start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visit(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ctx.block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compoundStatement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8B3089-8D13-C756-3520-69FE9E293F29}"/>
              </a:ext>
            </a:extLst>
          </p:cNvPr>
          <p:cNvSpPr txBox="1"/>
          <p:nvPr/>
        </p:nvSpPr>
        <p:spPr>
          <a:xfrm>
            <a:off x="6400780" y="1234464"/>
            <a:ext cx="1249060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Program.java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9990EB-9B14-1176-2EB9-D1DD914DE43A}"/>
              </a:ext>
            </a:extLst>
          </p:cNvPr>
          <p:cNvSpPr txBox="1"/>
          <p:nvPr/>
        </p:nvSpPr>
        <p:spPr>
          <a:xfrm>
            <a:off x="1311331" y="4603006"/>
            <a:ext cx="4480714" cy="11695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ParserRuleContext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readEvalPrintLoop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A879C-A284-5E22-28AA-E8BD779B7413}"/>
              </a:ext>
            </a:extLst>
          </p:cNvPr>
          <p:cNvSpPr txBox="1"/>
          <p:nvPr/>
        </p:nvSpPr>
        <p:spPr>
          <a:xfrm>
            <a:off x="4206244" y="4449117"/>
            <a:ext cx="13385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Debugger.java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8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52050-EFF2-F9A3-C569-89B9441BD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the Start of Executing Each Statement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D1E80-AC9F-5B33-A2B0-44522A613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42C079-BF56-57BA-13D9-446D20213F59}"/>
              </a:ext>
            </a:extLst>
          </p:cNvPr>
          <p:cNvSpPr txBox="1"/>
          <p:nvPr/>
        </p:nvSpPr>
        <p:spPr>
          <a:xfrm>
            <a:off x="1274620" y="1410831"/>
            <a:ext cx="4802918" cy="224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StatementContext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if (debugging)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debugger.statement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executionCount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visitChildren(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null;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06CE81-A4F8-A54D-CBA0-C9936C38D52F}"/>
              </a:ext>
            </a:extLst>
          </p:cNvPr>
          <p:cNvSpPr txBox="1"/>
          <p:nvPr/>
        </p:nvSpPr>
        <p:spPr>
          <a:xfrm>
            <a:off x="1283092" y="4001631"/>
            <a:ext cx="6628738" cy="22467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statement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(Pcl_X2Parser.StatementContext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singleStepping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||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breakpoints.contains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readEvalPrintLoop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242B67-5EFD-7874-E84A-7D52DB693346}"/>
              </a:ext>
            </a:extLst>
          </p:cNvPr>
          <p:cNvSpPr txBox="1"/>
          <p:nvPr/>
        </p:nvSpPr>
        <p:spPr>
          <a:xfrm>
            <a:off x="6400780" y="3847742"/>
            <a:ext cx="13385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Debugger.java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A3589B-1FB0-4988-F517-AAE6E29CE825}"/>
              </a:ext>
            </a:extLst>
          </p:cNvPr>
          <p:cNvSpPr txBox="1"/>
          <p:nvPr/>
        </p:nvSpPr>
        <p:spPr>
          <a:xfrm>
            <a:off x="4480561" y="1256942"/>
            <a:ext cx="137890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Statement.java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386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AF88E-2D16-CD7B-984E-77B027187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Read-Eval-Print Loop, </a:t>
            </a:r>
            <a:r>
              <a:rPr lang="en-US" i="1" dirty="0"/>
              <a:t>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19274-43B8-33C1-0324-789210833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A59FE2-09E1-CD13-92A1-9C074553A390}"/>
              </a:ext>
            </a:extLst>
          </p:cNvPr>
          <p:cNvSpPr txBox="1"/>
          <p:nvPr/>
        </p:nvSpPr>
        <p:spPr>
          <a:xfrm>
            <a:off x="237319" y="595223"/>
            <a:ext cx="8669361" cy="61247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readEvalPrintLoop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ParserRuleContext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resumeProgramExecution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false;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do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try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("Command? 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String command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console.nextLine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+ '\n';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CharStream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cs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CharStreams.fromString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(command);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CommanderLexer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lexer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CommanderLexer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(cs);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CommonTokenStream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tokens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CommonTokenStream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(lexer);   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parser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CommanderParser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(tokens);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ParseTree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tree =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parser.command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ParseTreeWalker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walker = new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ParseTreeWalker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walker.walk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(this, tree);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catch (Exception ex)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("*** Debugger command error.");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resumeExecution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false;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 while (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resumeProgramExecution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7DBD61-4047-CAB6-6B60-10C8DE6B53BC}"/>
              </a:ext>
            </a:extLst>
          </p:cNvPr>
          <p:cNvSpPr txBox="1"/>
          <p:nvPr/>
        </p:nvSpPr>
        <p:spPr>
          <a:xfrm>
            <a:off x="7348228" y="465066"/>
            <a:ext cx="13385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Debugger.java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DC95F1-DBD9-2877-E648-E17E02C1B92A}"/>
              </a:ext>
            </a:extLst>
          </p:cNvPr>
          <p:cNvSpPr txBox="1"/>
          <p:nvPr/>
        </p:nvSpPr>
        <p:spPr>
          <a:xfrm>
            <a:off x="4527995" y="6001167"/>
            <a:ext cx="3427247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Stay in the REPL until told to leave </a:t>
            </a:r>
            <a:br>
              <a:rPr lang="en-US" sz="1400" dirty="0">
                <a:solidFill>
                  <a:srgbClr val="0033CC"/>
                </a:solidFill>
              </a:rPr>
            </a:br>
            <a:r>
              <a:rPr lang="en-US" sz="1400" dirty="0">
                <a:solidFill>
                  <a:srgbClr val="0033CC"/>
                </a:solidFill>
              </a:rPr>
              <a:t>and the program can resume execution.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A0C380-489A-694A-6CB0-0C4725AF8B8B}"/>
              </a:ext>
            </a:extLst>
          </p:cNvPr>
          <p:cNvSpPr txBox="1"/>
          <p:nvPr/>
        </p:nvSpPr>
        <p:spPr>
          <a:xfrm>
            <a:off x="6675097" y="4251951"/>
            <a:ext cx="1529024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This will invoke an exit method.</a:t>
            </a:r>
          </a:p>
        </p:txBody>
      </p:sp>
    </p:spTree>
    <p:extLst>
      <p:ext uri="{BB962C8B-B14F-4D97-AF65-F5344CB8AC3E}">
        <p14:creationId xmlns:p14="http://schemas.microsoft.com/office/powerpoint/2010/main" val="3716052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2CAA4-6AE4-01E8-156E-6AA15CC57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to a Watch Variable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97C0C-665D-561F-0067-817BE7F4B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EDF14F-E430-5453-095A-A038F6448310}"/>
              </a:ext>
            </a:extLst>
          </p:cNvPr>
          <p:cNvSpPr txBox="1"/>
          <p:nvPr/>
        </p:nvSpPr>
        <p:spPr>
          <a:xfrm>
            <a:off x="1257631" y="1239522"/>
            <a:ext cx="6628738" cy="31085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protected Cell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Object value, Typespec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Typespec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variableCtx.typespec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Cell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(Cell) visit(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assignValue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value,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(debugging)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debugger.assignment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value,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valueType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targetCell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A20604-D52B-7F3F-98FF-28F3CBFBC04B}"/>
              </a:ext>
            </a:extLst>
          </p:cNvPr>
          <p:cNvSpPr txBox="1"/>
          <p:nvPr/>
        </p:nvSpPr>
        <p:spPr>
          <a:xfrm>
            <a:off x="274367" y="4617707"/>
            <a:ext cx="7917552" cy="20928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assignment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(Pcl_X2Parser.VariableContext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Object value, Typespec type)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watchpoints.contains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(": " +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ctx.entry.getName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+ " &lt;= " + value);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0FC29-DEE9-52C8-4CBF-3721209D83B8}"/>
              </a:ext>
            </a:extLst>
          </p:cNvPr>
          <p:cNvSpPr txBox="1"/>
          <p:nvPr/>
        </p:nvSpPr>
        <p:spPr>
          <a:xfrm>
            <a:off x="6728397" y="6323111"/>
            <a:ext cx="13385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Debugger.java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FF422-68C3-740D-D559-12DBB2E7D29E}"/>
              </a:ext>
            </a:extLst>
          </p:cNvPr>
          <p:cNvSpPr txBox="1"/>
          <p:nvPr/>
        </p:nvSpPr>
        <p:spPr>
          <a:xfrm>
            <a:off x="6448997" y="3910111"/>
            <a:ext cx="1260025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Executor.java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565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B1E40-03B7-769F-FD5B-E152E7E9F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a Watched Variable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80CAF-AA16-C599-522D-66AA8EE6F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35F287-321B-24E9-0003-028427462B04}"/>
              </a:ext>
            </a:extLst>
          </p:cNvPr>
          <p:cNvSpPr txBox="1"/>
          <p:nvPr/>
        </p:nvSpPr>
        <p:spPr>
          <a:xfrm>
            <a:off x="1365032" y="1417342"/>
            <a:ext cx="6413935" cy="4616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Object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FactorVariableContext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Kind kind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variableCtx.entry.getKind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else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Cell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variableCell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(Cell) visit(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Object value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variableCell.getValue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if (debugging)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{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debugger.factorVariable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variableCtx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value, 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variableCtx.typespec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return value;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F0D452-815D-2FB6-A847-C9C410859196}"/>
              </a:ext>
            </a:extLst>
          </p:cNvPr>
          <p:cNvSpPr txBox="1"/>
          <p:nvPr/>
        </p:nvSpPr>
        <p:spPr>
          <a:xfrm>
            <a:off x="6035024" y="1263453"/>
            <a:ext cx="1539204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Expressions.java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284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0526D-E42A-2B53-8C3A-A98B237E9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a Watched Variable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583E6-5C9A-A97F-A2F7-CD9696F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F6BC8E-2B9E-6511-8D1D-E9F42609C133}"/>
              </a:ext>
            </a:extLst>
          </p:cNvPr>
          <p:cNvSpPr txBox="1"/>
          <p:nvPr/>
        </p:nvSpPr>
        <p:spPr>
          <a:xfrm>
            <a:off x="613224" y="1479792"/>
            <a:ext cx="7917552" cy="3323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factorVariable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(Pcl_X2Parser.VariableContext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Object value, Typespec typespec)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watchpoints.contains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ctx.entry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ctx.getStart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getLine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(": " +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ctx.entry.getName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+ " is " + value);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(int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System.out.printf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("At line %03d",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lineNumber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85EE04-DDAD-46F4-CCE3-5B8DFFB1988D}"/>
              </a:ext>
            </a:extLst>
          </p:cNvPr>
          <p:cNvSpPr txBox="1"/>
          <p:nvPr/>
        </p:nvSpPr>
        <p:spPr>
          <a:xfrm>
            <a:off x="6949414" y="1325903"/>
            <a:ext cx="13385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Debugger.java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40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A1C23-BDE6-A92C-10F1-C6A4535FA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Resume Program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997B5-34A3-3FB6-3179-A05279D0B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929" y="1295400"/>
            <a:ext cx="8503872" cy="1859283"/>
          </a:xfrm>
        </p:spPr>
        <p:txBody>
          <a:bodyPr/>
          <a:lstStyle/>
          <a:p>
            <a:r>
              <a:rPr lang="en-US" dirty="0"/>
              <a:t>Once you’re in the REPL, stay in there and continue to process more debugger commands, unless it’s the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</a:t>
            </a:r>
            <a:r>
              <a:rPr lang="en-US" dirty="0"/>
              <a:t> or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step</a:t>
            </a:r>
            <a:r>
              <a:rPr lang="en-US" dirty="0"/>
              <a:t> command.</a:t>
            </a:r>
          </a:p>
          <a:p>
            <a:pPr lvl="1"/>
            <a:r>
              <a:rPr lang="en-US" dirty="0"/>
              <a:t>Exit the REPL and the program resumes execution.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103FE4-A641-5CFB-7783-D0978E801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C05FD3-F611-FC4F-D2D9-7639174427D0}"/>
              </a:ext>
            </a:extLst>
          </p:cNvPr>
          <p:cNvSpPr txBox="1"/>
          <p:nvPr/>
        </p:nvSpPr>
        <p:spPr>
          <a:xfrm>
            <a:off x="1740936" y="3279070"/>
            <a:ext cx="5662127" cy="289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exitGoCommand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GoCommandContext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singleStepping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false;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resumeProgramExecution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true;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@Override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void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exitStepCommand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StepCommandContext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ctx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singleStepping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true;    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resumeProgramExecution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true;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C23CFC-EECC-C685-8012-3644753AB51E}"/>
              </a:ext>
            </a:extLst>
          </p:cNvPr>
          <p:cNvSpPr txBox="1"/>
          <p:nvPr/>
        </p:nvSpPr>
        <p:spPr>
          <a:xfrm>
            <a:off x="5852146" y="3125181"/>
            <a:ext cx="133857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F00"/>
                </a:solidFill>
              </a:rPr>
              <a:t>Debugger.java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397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B2422-F02E-F90E-0618-FF69B6486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on Thursday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2374A-2C7A-5CF1-92A8-BD551ED00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Covers all the lectures and assignments through today.</a:t>
            </a:r>
          </a:p>
          <a:p>
            <a:r>
              <a:rPr lang="en-US" dirty="0"/>
              <a:t>Lockdown browser.</a:t>
            </a:r>
          </a:p>
          <a:p>
            <a:r>
              <a:rPr lang="en-US" dirty="0"/>
              <a:t>Multiple-choice + short-answer questions.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F0F69-0D17-2180-1474-056637470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96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DA11-A649-DC43-D685-05E4889F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 of the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A18C0-4231-576E-6FC2-7464B5B72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320994" cy="4835525"/>
          </a:xfrm>
        </p:spPr>
        <p:txBody>
          <a:bodyPr/>
          <a:lstStyle/>
          <a:p>
            <a:r>
              <a:rPr lang="en-US" dirty="0"/>
              <a:t>Backend compiler.</a:t>
            </a:r>
          </a:p>
          <a:p>
            <a:pPr lvl="4"/>
            <a:endParaRPr lang="en-US" dirty="0"/>
          </a:p>
          <a:p>
            <a:r>
              <a:rPr lang="en-US" dirty="0"/>
              <a:t>Generate low-level Jasmin assembly language code for the Java Virtual Machine (JVM).</a:t>
            </a:r>
          </a:p>
          <a:p>
            <a:pPr lvl="1"/>
            <a:r>
              <a:rPr lang="en-US" dirty="0"/>
              <a:t>Learn the architecture and instruction set of the JVM.</a:t>
            </a:r>
          </a:p>
          <a:p>
            <a:pPr lvl="1"/>
            <a:r>
              <a:rPr lang="en-US" dirty="0"/>
              <a:t>Code generation skills can apply to other machine architectures.</a:t>
            </a:r>
          </a:p>
          <a:p>
            <a:pPr lvl="4"/>
            <a:endParaRPr lang="en-US" dirty="0"/>
          </a:p>
          <a:p>
            <a:r>
              <a:rPr lang="en-US" dirty="0"/>
              <a:t>Work on your team compiler project.</a:t>
            </a:r>
          </a:p>
          <a:p>
            <a:pPr lvl="1"/>
            <a:r>
              <a:rPr lang="en-US" dirty="0"/>
              <a:t>Details and requirements forthcoming.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80B6F-266C-BDFA-AB3E-E39484B4C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40055"/>
      </p:ext>
    </p:extLst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adra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65549</TotalTime>
  <Words>2428</Words>
  <Application>Microsoft Macintosh PowerPoint</Application>
  <PresentationFormat>On-screen Show (4:3)</PresentationFormat>
  <Paragraphs>445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Courier New</vt:lpstr>
      <vt:lpstr>Times New Roman</vt:lpstr>
      <vt:lpstr>Wingdings</vt:lpstr>
      <vt:lpstr>Quadrant</vt:lpstr>
      <vt:lpstr>CS 153: Concepts of Compiler Design October 6 Class Meeting</vt:lpstr>
      <vt:lpstr>Total Control During Execution</vt:lpstr>
      <vt:lpstr>Interactive Symbolic Debugger</vt:lpstr>
      <vt:lpstr>Debugger Features</vt:lpstr>
      <vt:lpstr>Debugger Features, cont’d</vt:lpstr>
      <vt:lpstr>Debugger Features, cont’d</vt:lpstr>
      <vt:lpstr>Debugger Features, cont’d</vt:lpstr>
      <vt:lpstr>Debugger Command Language</vt:lpstr>
      <vt:lpstr>Debugger Command Language, cont’d</vt:lpstr>
      <vt:lpstr>Debugger Command Language, cont’d</vt:lpstr>
      <vt:lpstr>The Read-Eval-Print Loop (REPL)</vt:lpstr>
      <vt:lpstr>ANTLR 4 Listener Interface</vt:lpstr>
      <vt:lpstr>ANTLR 4 Listener Interface, cont’d</vt:lpstr>
      <vt:lpstr>ANTLR 4 Listener Interface, cont’d</vt:lpstr>
      <vt:lpstr>ANTLR 4 Listener Interface, cont’d</vt:lpstr>
      <vt:lpstr>Override Enter/Exit Methods</vt:lpstr>
      <vt:lpstr>How the Executor Hooks into the Debugger</vt:lpstr>
      <vt:lpstr>At Program Start in the Back End</vt:lpstr>
      <vt:lpstr>At the Start of Executing Each Statement</vt:lpstr>
      <vt:lpstr>The Read-Eval-Print Loop, cont’d</vt:lpstr>
      <vt:lpstr>Assignment to a Watch Variable</vt:lpstr>
      <vt:lpstr>Accessing a Watched Variable</vt:lpstr>
      <vt:lpstr>Accessing a Watched Variable, cont’d</vt:lpstr>
      <vt:lpstr>Resume Program Execution</vt:lpstr>
      <vt:lpstr>Midterm on Thursday</vt:lpstr>
      <vt:lpstr>Rest of the Semester</vt:lpstr>
    </vt:vector>
  </TitlesOfParts>
  <Company>Apropos Logic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153: Concepts of Compiler Design</dc:title>
  <dc:creator>Ronald Mak</dc:creator>
  <cp:lastModifiedBy>Ron Mak</cp:lastModifiedBy>
  <cp:revision>693</cp:revision>
  <dcterms:created xsi:type="dcterms:W3CDTF">2008-01-12T03:52:55Z</dcterms:created>
  <dcterms:modified xsi:type="dcterms:W3CDTF">2026-10-06T19:58:38Z</dcterms:modified>
</cp:coreProperties>
</file>