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</p:sldMasterIdLst>
  <p:notesMasterIdLst>
    <p:notesMasterId r:id="rId38"/>
  </p:notesMasterIdLst>
  <p:handoutMasterIdLst>
    <p:handoutMasterId r:id="rId3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0" r:id="rId9"/>
    <p:sldId id="271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2" r:id="rId18"/>
    <p:sldId id="273" r:id="rId19"/>
    <p:sldId id="274" r:id="rId20"/>
    <p:sldId id="277" r:id="rId21"/>
    <p:sldId id="278" r:id="rId22"/>
    <p:sldId id="276" r:id="rId23"/>
    <p:sldId id="279" r:id="rId24"/>
    <p:sldId id="280" r:id="rId25"/>
    <p:sldId id="281" r:id="rId26"/>
    <p:sldId id="282" r:id="rId27"/>
    <p:sldId id="283" r:id="rId28"/>
    <p:sldId id="284" r:id="rId29"/>
    <p:sldId id="292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FFFC2"/>
    <a:srgbClr val="008000"/>
    <a:srgbClr val="FFFD78"/>
    <a:srgbClr val="DEF0F2"/>
    <a:srgbClr val="B23C00"/>
    <a:srgbClr val="6699FF"/>
    <a:srgbClr val="8F0000"/>
    <a:srgbClr val="464646"/>
    <a:srgbClr val="F2E5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153" autoAdjust="0"/>
    <p:restoredTop sz="97808" autoAdjust="0"/>
  </p:normalViewPr>
  <p:slideViewPr>
    <p:cSldViewPr>
      <p:cViewPr varScale="1">
        <p:scale>
          <a:sx n="171" d="100"/>
          <a:sy n="171" d="100"/>
        </p:scale>
        <p:origin x="184" y="2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91439" cy="91439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1BEC4D-AF1D-B244-858F-FC7BB69AC3F2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17C8AE-DEBD-E641-93E8-ED065F7FB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049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F5E68D8E-92B9-6647-9C13-3186C5B514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3527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68D8E-92B9-6647-9C13-3186C5B5146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193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charset="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charset="0"/>
              <a:buNone/>
              <a:defRPr sz="2400"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1000" b="1"/>
            </a:lvl1pPr>
          </a:lstStyle>
          <a:p>
            <a:fld id="{91E6F249-8D10-7240-A07E-F66CEC252905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0728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30729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0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1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2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3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34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D62B2D-F854-104A-9535-9A504E5923E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04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D3FEEA-E4EA-8B48-84AC-27AA886F7D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908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F6CE3A-7281-7642-9900-6E16427813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862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4CDA5C-119F-CC4B-9649-ABA59C0C102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635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50CE1F-3703-B242-8AD0-B0AC82B28EE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202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1431D7-A35E-FE4C-978D-A4C1DB31A3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584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074743-FE56-7945-B44C-593C2BC728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686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85C50-577F-4141-9922-FD2248DB00C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552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FDA5FC-E46B-9C44-BC74-948B74CFAE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675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11163"/>
            <a:ext cx="2057400" cy="57197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1163"/>
            <a:ext cx="6019800" cy="57197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1E3472-7C7E-B14E-BFC5-D45A5C34A3D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0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11163"/>
            <a:ext cx="8229600" cy="655637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48355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46682" y="6248400"/>
            <a:ext cx="640118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FF516B7F-12E3-114E-9B55-66756E9F7A1D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29703" name="Group 7"/>
          <p:cNvGrpSpPr>
            <a:grpSpLocks/>
          </p:cNvGrpSpPr>
          <p:nvPr/>
        </p:nvGrpSpPr>
        <p:grpSpPr bwMode="auto">
          <a:xfrm>
            <a:off x="228600" y="0"/>
            <a:ext cx="8686800" cy="1143000"/>
            <a:chOff x="176" y="96"/>
            <a:chExt cx="5472" cy="1008"/>
          </a:xfrm>
        </p:grpSpPr>
        <p:sp>
          <p:nvSpPr>
            <p:cNvPr id="2970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0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2970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2970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2970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</p:grpSp>
      <p:pic>
        <p:nvPicPr>
          <p:cNvPr id="29709" name="Picture 13" descr="SJSU-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6172200"/>
            <a:ext cx="639762" cy="6064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 userDrawn="1"/>
        </p:nvSpPr>
        <p:spPr>
          <a:xfrm>
            <a:off x="1097318" y="6263609"/>
            <a:ext cx="15744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Computer</a:t>
            </a:r>
            <a:r>
              <a:rPr lang="en-US" sz="1000" baseline="0" dirty="0"/>
              <a:t> Science Dept.</a:t>
            </a:r>
          </a:p>
          <a:p>
            <a:r>
              <a:rPr lang="en-US" sz="1000" baseline="0" dirty="0"/>
              <a:t>Fall 2026: October 1</a:t>
            </a:r>
            <a:endParaRPr lang="en-US" sz="1000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3540637" y="6263609"/>
            <a:ext cx="23407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CS 153: Concepts of Compiler </a:t>
            </a:r>
            <a:r>
              <a:rPr lang="en-US" sz="1000" baseline="0" dirty="0"/>
              <a:t>Design</a:t>
            </a:r>
            <a:br>
              <a:rPr lang="en-US" sz="1000" baseline="0" dirty="0"/>
            </a:br>
            <a:r>
              <a:rPr lang="en-US" sz="1000" baseline="0" dirty="0"/>
              <a:t>© R. Mak</a:t>
            </a:r>
            <a:endParaRPr lang="en-US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200" baseline="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o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charset="0"/>
        <a:buChar char="n"/>
        <a:defRPr sz="2400">
          <a:solidFill>
            <a:schemeClr val="tx1"/>
          </a:solidFill>
          <a:latin typeface="+mn-lt"/>
          <a:ea typeface="+mn-ea"/>
        </a:defRPr>
      </a:lvl2pPr>
      <a:lvl3pPr marL="1377950" indent="-4683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charset="0"/>
        <a:buChar char="o"/>
        <a:defRPr sz="2000">
          <a:solidFill>
            <a:schemeClr val="tx1"/>
          </a:solidFill>
          <a:latin typeface="+mn-lt"/>
          <a:ea typeface="+mn-ea"/>
        </a:defRPr>
      </a:lvl3pPr>
      <a:lvl4pPr marL="1827213" indent="-4381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charset="0"/>
        <a:buChar char="n"/>
        <a:defRPr sz="1600">
          <a:solidFill>
            <a:schemeClr val="tx1"/>
          </a:solidFill>
          <a:latin typeface="+mn-lt"/>
          <a:ea typeface="+mn-ea"/>
        </a:defRPr>
      </a:lvl4pPr>
      <a:lvl5pPr marL="2297113" indent="-4683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sjsu.edu/~ma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dirty="0"/>
              <a:t>CS 153: Concepts of Compiler Design</a:t>
            </a:r>
            <a:br>
              <a:rPr lang="en-US" sz="3600" dirty="0"/>
            </a:br>
            <a:r>
              <a:rPr lang="en-US" sz="2400" dirty="0"/>
              <a:t>October 1 Class Meeting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dirty="0"/>
              <a:t>Department of Computer Science</a:t>
            </a:r>
            <a:br>
              <a:rPr lang="en-US" dirty="0"/>
            </a:br>
            <a:r>
              <a:rPr lang="en-US" dirty="0"/>
              <a:t>San Jose State University</a:t>
            </a:r>
            <a:br>
              <a:rPr lang="en-US" dirty="0"/>
            </a:br>
            <a:br>
              <a:rPr lang="en-US" sz="1200" dirty="0"/>
            </a:br>
            <a:r>
              <a:rPr lang="en-US" dirty="0"/>
              <a:t>Fall 2026</a:t>
            </a:r>
            <a:br>
              <a:rPr lang="en-US" dirty="0"/>
            </a:br>
            <a:r>
              <a:rPr lang="en-US" dirty="0"/>
              <a:t>Instructor: Ron Mak</a:t>
            </a:r>
          </a:p>
          <a:p>
            <a:pPr algn="ctr">
              <a:lnSpc>
                <a:spcPct val="90000"/>
              </a:lnSpc>
            </a:pPr>
            <a:r>
              <a:rPr lang="en-US" dirty="0">
                <a:hlinkClick r:id="rId3"/>
              </a:rPr>
              <a:t>www.cs.sjsu.edu/~mak</a:t>
            </a:r>
            <a:endParaRPr lang="en-US" dirty="0"/>
          </a:p>
        </p:txBody>
      </p:sp>
      <p:pic>
        <p:nvPicPr>
          <p:cNvPr id="2053" name="Picture 5" descr="sjsu_logo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38" y="4591050"/>
            <a:ext cx="1096962" cy="10318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E6F249-8D10-7240-A07E-F66CEC252905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3" name="Picture 2" descr="A group of blue and yellow dots&#10;&#10;Description automatically generated">
            <a:extLst>
              <a:ext uri="{FF2B5EF4-FFF2-40B4-BE49-F238E27FC236}">
                <a16:creationId xmlns:a16="http://schemas.microsoft.com/office/drawing/2014/main" id="{5FAA6C86-7488-E635-FA96-DCD8F50BA2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40" y="4606925"/>
            <a:ext cx="11811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D4E28-A66E-D281-8692-FD6303DA5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Pcl_X1 Interpreter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C24C6-58E5-9327-D427-261CB2BD5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4785330"/>
          </a:xfrm>
        </p:spPr>
        <p:txBody>
          <a:bodyPr/>
          <a:lstStyle/>
          <a:p>
            <a:r>
              <a:rPr lang="en-US" dirty="0"/>
              <a:t>Translator Pcl_X1 can interpret Pascal programs (X for </a:t>
            </a:r>
            <a:r>
              <a:rPr lang="en-US" dirty="0" err="1"/>
              <a:t>eXecution</a:t>
            </a:r>
            <a:r>
              <a:rPr lang="en-US" dirty="0"/>
              <a:t>).</a:t>
            </a:r>
          </a:p>
          <a:p>
            <a:pPr lvl="1"/>
            <a:r>
              <a:rPr lang="en-US" dirty="0"/>
              <a:t>It retains the ability to convert to Java.</a:t>
            </a:r>
          </a:p>
          <a:p>
            <a:pPr lvl="1"/>
            <a:r>
              <a:rPr lang="en-US" dirty="0"/>
              <a:t>To run, precede the source file name with either </a:t>
            </a:r>
            <a:br>
              <a:rPr lang="en-US" dirty="0"/>
            </a:b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-convert</a:t>
            </a:r>
            <a:r>
              <a:rPr lang="en-US" dirty="0"/>
              <a:t> or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-execute</a:t>
            </a:r>
            <a:r>
              <a:rPr lang="en-US" dirty="0"/>
              <a:t>. Examples: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The backend executor code uses the </a:t>
            </a:r>
            <a:r>
              <a:rPr lang="en-US" u="sng" dirty="0"/>
              <a:t>same</a:t>
            </a:r>
            <a:r>
              <a:rPr lang="en-US" dirty="0"/>
              <a:t> grammar, parser, parse tree, and symbol tables that we developed for the converter.</a:t>
            </a:r>
          </a:p>
          <a:p>
            <a:pPr lvl="1"/>
            <a:r>
              <a:rPr lang="en-US" dirty="0"/>
              <a:t>We </a:t>
            </a:r>
            <a:r>
              <a:rPr lang="en-US" u="sng" dirty="0"/>
              <a:t>only</a:t>
            </a:r>
            <a:r>
              <a:rPr lang="en-US" dirty="0"/>
              <a:t> need to develop the backend executor.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F4B018-03F0-08C0-AAA3-BA1CA3661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DF08AD-A663-EABC-15AE-5AF12C9F07FC}"/>
              </a:ext>
            </a:extLst>
          </p:cNvPr>
          <p:cNvSpPr txBox="1"/>
          <p:nvPr/>
        </p:nvSpPr>
        <p:spPr>
          <a:xfrm>
            <a:off x="725966" y="3575737"/>
            <a:ext cx="7960834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java -cp bin:$ANTLR_JAR </a:t>
            </a:r>
            <a:r>
              <a:rPr lang="en-US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Pcl_X1 -convert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SquareRootProcedure.pas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java -cp bin:$ANTLR_JAR </a:t>
            </a:r>
            <a:r>
              <a:rPr lang="en-US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Pcl_X1 -execute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SquareRootProcedure.pas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902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E9A57-8864-3567-682C-7A6FB907C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Shared Front End and Intermediate Tiers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39F27-8669-C84F-7CC6-D37C1D94C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7451D6-3799-28E1-91B8-63FE8A262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91659"/>
            <a:ext cx="7772400" cy="273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112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E12F7-44F0-73AF-F6F2-291F191AE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Backend Interpreter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898D7-A545-DDCB-9250-C4BDD4A36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95400"/>
            <a:ext cx="8412433" cy="4835525"/>
          </a:xfrm>
        </p:spPr>
        <p:txBody>
          <a:bodyPr/>
          <a:lstStyle/>
          <a:p>
            <a:r>
              <a:rPr lang="en-US" dirty="0"/>
              <a:t>The grammar file is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Pcl_X1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Little changed from our previous version.</a:t>
            </a:r>
          </a:p>
          <a:p>
            <a:pPr lvl="4"/>
            <a:endParaRPr lang="en-US" dirty="0"/>
          </a:p>
          <a:p>
            <a:r>
              <a:rPr lang="en-US" dirty="0"/>
              <a:t>Class </a:t>
            </a:r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backend.interpreter.Executor</a:t>
            </a:r>
            <a:r>
              <a:rPr lang="en-US" dirty="0"/>
              <a:t> is a subclass of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Pcl_X1BaseVisitor&lt;Object&gt;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Contains the </a:t>
            </a:r>
            <a:r>
              <a:rPr lang="en-US" u="sng" dirty="0"/>
              <a:t>overridden visit methods</a:t>
            </a:r>
            <a:r>
              <a:rPr lang="en-US" dirty="0"/>
              <a:t> for execution.</a:t>
            </a:r>
          </a:p>
          <a:p>
            <a:pPr lvl="4"/>
            <a:endParaRPr lang="en-US" dirty="0"/>
          </a:p>
          <a:p>
            <a:r>
              <a:rPr lang="en-US" dirty="0"/>
              <a:t>Classes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Program</a:t>
            </a:r>
            <a:r>
              <a:rPr lang="en-US" dirty="0"/>
              <a:t>,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Statement</a:t>
            </a:r>
            <a:r>
              <a:rPr lang="en-US" dirty="0"/>
              <a:t>, and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Expression</a:t>
            </a:r>
            <a:r>
              <a:rPr lang="en-US" dirty="0"/>
              <a:t> are each a subclass of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Executor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Contain the implementations of the overridden visit methods.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0A5E85-70F3-9FEA-098B-F779AE521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597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F317F-864B-048C-DBA6-67CD583CE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Classes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MemoryMap</a:t>
            </a:r>
            <a:r>
              <a:rPr lang="en-US" dirty="0"/>
              <a:t> and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Cell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2A65FC6-7ECE-C151-5F0D-02A063DBE1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2701925"/>
          </a:xfrm>
        </p:spPr>
        <p:txBody>
          <a:bodyPr/>
          <a:lstStyle/>
          <a:p>
            <a:r>
              <a:rPr lang="en-US" dirty="0"/>
              <a:t>Class </a:t>
            </a:r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MemoryMap</a:t>
            </a:r>
            <a:r>
              <a:rPr lang="en-US" dirty="0"/>
              <a:t> is a subclass of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HashMap&lt;String, Cell&gt;</a:t>
            </a:r>
          </a:p>
          <a:p>
            <a:pPr lvl="1"/>
            <a:r>
              <a:rPr lang="en-US" dirty="0"/>
              <a:t>The key is the name of the variable or parameter.</a:t>
            </a:r>
          </a:p>
          <a:p>
            <a:pPr lvl="1"/>
            <a:r>
              <a:rPr lang="en-US" dirty="0"/>
              <a:t>The value is a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Cell</a:t>
            </a:r>
            <a:r>
              <a:rPr lang="en-US" dirty="0"/>
              <a:t> object as a memory cell to hold a runtime value.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BE6C65-87EF-C412-0B3A-AFFA431B9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BF462C6-D7D7-3507-EE74-2E6130643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050" y="1275773"/>
            <a:ext cx="7327900" cy="212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260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9F102-9E32-C457-3AFE-930671061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Classes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MemoryMap</a:t>
            </a:r>
            <a:r>
              <a:rPr lang="en-US" dirty="0"/>
              <a:t> and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Cell</a:t>
            </a:r>
            <a:r>
              <a:rPr lang="en-US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4BDA69-007D-5759-F567-75E92E8D3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D51107-EF61-413D-A3A8-29C2E341054B}"/>
              </a:ext>
            </a:extLst>
          </p:cNvPr>
          <p:cNvSpPr txBox="1"/>
          <p:nvPr/>
        </p:nvSpPr>
        <p:spPr>
          <a:xfrm>
            <a:off x="365806" y="1417342"/>
            <a:ext cx="7810151" cy="5262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backend.interpreter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Cell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private Object value = null; 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// value contained in the memory cell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Cell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(Object value)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this.value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value;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/**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* Set a new value into the cell.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* @param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the new value.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*/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void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setValue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(Object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{ value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/**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* Get the value in the cell.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* @return the value.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*/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{ return value;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73EC24-6F5E-90BA-018B-751B8993C7ED}"/>
              </a:ext>
            </a:extLst>
          </p:cNvPr>
          <p:cNvSpPr txBox="1"/>
          <p:nvPr/>
        </p:nvSpPr>
        <p:spPr>
          <a:xfrm>
            <a:off x="7040853" y="1292443"/>
            <a:ext cx="872355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Cell.java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684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E1929-1C60-9C0C-3E2B-731D101D4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70266"/>
            <a:ext cx="8229600" cy="655637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1B46F5-D6E6-817E-F087-38F517ADE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E27009-8B4A-32F9-5588-5CD07CD22B7B}"/>
              </a:ext>
            </a:extLst>
          </p:cNvPr>
          <p:cNvSpPr txBox="1"/>
          <p:nvPr/>
        </p:nvSpPr>
        <p:spPr>
          <a:xfrm>
            <a:off x="1070296" y="627722"/>
            <a:ext cx="7250703" cy="60016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MemoryMap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extends HashMap&lt;String, Cell&gt;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MemoryMap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Symtab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symtab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for 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Map.Entry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&lt;String, SymtabEntry&gt;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symtabEntry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symtab.entrySet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SymtabEntry entry = (SymtabEntry)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symtabEntry.getValue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Kind kind =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entry.getKind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switch (kind)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{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case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case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case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VALUE_PARAMETER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case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RECORD_FIELD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{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String name =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entry.getName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Typespec typespec =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entry.getTypespec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put(name, new Cell(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allocateCellValue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(typespec)));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break;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}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case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REFERENCE_PARAMETER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{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String name =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entry.getName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put(name, new Cell(null));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}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default: break;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57E515-D881-5AA9-92BB-AB78BF9F318F}"/>
              </a:ext>
            </a:extLst>
          </p:cNvPr>
          <p:cNvSpPr txBox="1"/>
          <p:nvPr/>
        </p:nvSpPr>
        <p:spPr>
          <a:xfrm>
            <a:off x="6583658" y="495106"/>
            <a:ext cx="1556836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MemoryMap.java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192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DB239-36BD-EC6C-F2D7-ACF9E92AA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MemoryMap</a:t>
            </a:r>
            <a:r>
              <a:rPr lang="en-US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42E5C6-FCC0-56CC-1B64-DE051359C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A4493D-3177-2B64-AB3E-0FF98B09A7B4}"/>
              </a:ext>
            </a:extLst>
          </p:cNvPr>
          <p:cNvSpPr txBox="1"/>
          <p:nvPr/>
        </p:nvSpPr>
        <p:spPr>
          <a:xfrm>
            <a:off x="365806" y="1457825"/>
            <a:ext cx="7487947" cy="5262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private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allocateCellValue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(Typespec typespec)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switch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typespec.getForm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())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case ARRAY:  return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allocateArrayCells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(typespec);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case RECORD: return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allocateRecordMap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(typespec);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default:     return null;  // uninitialized scalar value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private Object[]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allocateArrayCells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(Typespec typespec)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int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elmtCount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typespec.getArrayElementCount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Typespec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elmtType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typespec.getArrayElementType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Cell allocation[] = new Cell[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elmtCount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for (int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&lt;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elmtCount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++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allocation[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] = new Cell(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allocateCellValue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elmtType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allocation;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07F7CE-A3D4-6258-CE99-C2ECDB2E185D}"/>
              </a:ext>
            </a:extLst>
          </p:cNvPr>
          <p:cNvSpPr txBox="1"/>
          <p:nvPr/>
        </p:nvSpPr>
        <p:spPr>
          <a:xfrm>
            <a:off x="6126463" y="1292443"/>
            <a:ext cx="1556836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MemoryMap.java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387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88D4E-E774-B390-B0E3-EB4AE8FA2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MemoryMap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155D2-9A9B-8F56-18CF-DD2C127B26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822602"/>
            <a:ext cx="8229600" cy="2308324"/>
          </a:xfrm>
        </p:spPr>
        <p:txBody>
          <a:bodyPr/>
          <a:lstStyle/>
          <a:p>
            <a:r>
              <a:rPr lang="en-US" dirty="0"/>
              <a:t>Implement and allocate a Pascal record as a memory map made from the record type’s symbol table.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995DDF-4555-A39B-851C-32B45F01D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E2F5D4-47E9-B492-270F-1C20D352B44C}"/>
              </a:ext>
            </a:extLst>
          </p:cNvPr>
          <p:cNvSpPr txBox="1"/>
          <p:nvPr/>
        </p:nvSpPr>
        <p:spPr>
          <a:xfrm>
            <a:off x="490654" y="1353015"/>
            <a:ext cx="7590539" cy="23083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private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MemoryMap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allocateRecordMap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(Typespec typespec)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Symtab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symtab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 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Symtab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typespec.getRecordSymtab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MemoryMap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memoryMap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 new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MemoryMap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symtab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memoryMap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EE88FA-F665-B668-2E94-D4FF8F44CEC8}"/>
              </a:ext>
            </a:extLst>
          </p:cNvPr>
          <p:cNvSpPr txBox="1"/>
          <p:nvPr/>
        </p:nvSpPr>
        <p:spPr>
          <a:xfrm>
            <a:off x="6309341" y="1228063"/>
            <a:ext cx="1556836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MemoryMap.java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681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5F683-CEA8-3F65-0C93-D5FC6470D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StackFrame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B2AAAC-9534-F530-2C40-C6EE87E94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C4D038-7844-BB60-8657-6D965F5B77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351503"/>
            <a:ext cx="7772400" cy="461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032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F21A5-F836-1A9C-5554-82591F62B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StackFrame</a:t>
            </a:r>
            <a:r>
              <a:rPr lang="en-US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9F795C-8D3C-48C1-C065-C4B50E93D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6328B3-E344-ACD0-219E-D5AFECBC804D}"/>
              </a:ext>
            </a:extLst>
          </p:cNvPr>
          <p:cNvSpPr txBox="1"/>
          <p:nvPr/>
        </p:nvSpPr>
        <p:spPr>
          <a:xfrm>
            <a:off x="398421" y="1417739"/>
            <a:ext cx="8347157" cy="5262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StackFrame</a:t>
            </a:r>
            <a:endParaRPr lang="en-US" sz="14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private SymtabEntry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routineEntry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 //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symtab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entry of the routine's name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private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StackFrame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backlink;       // backlink to the previous frame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private int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nestingLevel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         // scope nesting level of this frame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private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MemoryMap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memoryMap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      // memory map of this stack frame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Cell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getCell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(String name) { return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memoryMap.getCell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(name);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void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replaceCell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(String name, Cell cell)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memoryMap.replaceCell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(name, cell);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int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getNestingLevel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{ return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nestingLevel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StackFrame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backlink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{ return backlink; 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StackFrame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createBacklink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StackFrame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frame)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backlink = frame;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this;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A49F21-4523-E657-5045-66EBCB6CCD5E}"/>
              </a:ext>
            </a:extLst>
          </p:cNvPr>
          <p:cNvSpPr txBox="1"/>
          <p:nvPr/>
        </p:nvSpPr>
        <p:spPr>
          <a:xfrm>
            <a:off x="7040853" y="1263850"/>
            <a:ext cx="1527982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StackFrame.java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967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22341-2EE8-9D0E-A451-10EE52C77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RuntimeStack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C7E3C2-0C41-52BF-5DEF-E723A3C4F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6D6D3E-8203-7F0A-6623-C93898A16E4A}"/>
              </a:ext>
            </a:extLst>
          </p:cNvPr>
          <p:cNvSpPr txBox="1"/>
          <p:nvPr/>
        </p:nvSpPr>
        <p:spPr>
          <a:xfrm>
            <a:off x="828026" y="1325903"/>
            <a:ext cx="7487947" cy="48320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RuntimeStack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extends ArrayList&lt;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StackFrame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private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RuntimeDisplay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display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 // runtime display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RuntimeStack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display = new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RuntimeDisplay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StackFrame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getTopmost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(int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nestingLevel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display.getStackFrame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nestingLevel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int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currentNestingLevel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int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topIndex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size() - 1;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topIndex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&gt;= 0 ? get(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topIndex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).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getNestingLevel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: -1;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816B9F-85B6-28C0-6640-88E19C34B422}"/>
              </a:ext>
            </a:extLst>
          </p:cNvPr>
          <p:cNvSpPr txBox="1"/>
          <p:nvPr/>
        </p:nvSpPr>
        <p:spPr>
          <a:xfrm>
            <a:off x="6492219" y="1172014"/>
            <a:ext cx="1678665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RuntimeStack.java</a:t>
            </a:r>
            <a:endParaRPr lang="en-US" sz="1400" dirty="0">
              <a:solidFill>
                <a:srgbClr val="FFFF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F4D6FB-FE69-30B6-6683-42CCE2E73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3775" y="2571361"/>
            <a:ext cx="2432045" cy="215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1777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CB043-9035-D487-342E-FD9D8FE53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RuntimeStack</a:t>
            </a:r>
            <a:r>
              <a:rPr lang="en-US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0D018B-F23F-8063-A46C-EFCEF5356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4ED9DB-42B2-8D4D-007D-B35891B0BAA8}"/>
              </a:ext>
            </a:extLst>
          </p:cNvPr>
          <p:cNvSpPr txBox="1"/>
          <p:nvPr/>
        </p:nvSpPr>
        <p:spPr>
          <a:xfrm>
            <a:off x="1687236" y="1594318"/>
            <a:ext cx="5769528" cy="33239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void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push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StackFrame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frame)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int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nestingLevel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frame.getNestingLevel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add(frame);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display.callUpdate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nestingLevel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frame);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void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pop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display.returnUpdate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currentNestingLevel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remove(size() - 1);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14FDB9-9BCC-270B-72C7-AD19228CB3D7}"/>
              </a:ext>
            </a:extLst>
          </p:cNvPr>
          <p:cNvSpPr txBox="1"/>
          <p:nvPr/>
        </p:nvSpPr>
        <p:spPr>
          <a:xfrm>
            <a:off x="5577829" y="1440429"/>
            <a:ext cx="1678665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RuntimeStack.java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7726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BD18E-0DB6-DE57-62AE-DCB1C5C63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RuntimeDisplay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3FC3D2-8062-A0EC-E0FA-C39E111F5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4A9A2B-2D5B-BF38-06F6-55A057A8A0C0}"/>
              </a:ext>
            </a:extLst>
          </p:cNvPr>
          <p:cNvSpPr txBox="1"/>
          <p:nvPr/>
        </p:nvSpPr>
        <p:spPr>
          <a:xfrm>
            <a:off x="457245" y="1508781"/>
            <a:ext cx="6306535" cy="41857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RuntimeDisplay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extends ArrayList&lt;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StackFrame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RuntimeDisplay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add(null);  // dummy element 0 (never used)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/**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* Get the stack frame at a given nesting level.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* @param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nestingLevel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the nesting level.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* @return the stack frame.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*/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StackFrame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getStackFrame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(int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nestingLevel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get(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nestingLevel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73460F-5D49-D23A-951F-031C0235A028}"/>
              </a:ext>
            </a:extLst>
          </p:cNvPr>
          <p:cNvSpPr txBox="1"/>
          <p:nvPr/>
        </p:nvSpPr>
        <p:spPr>
          <a:xfrm>
            <a:off x="4799220" y="1354892"/>
            <a:ext cx="1804789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RuntimeDisplay.java</a:t>
            </a:r>
            <a:endParaRPr lang="en-US" sz="1400" dirty="0">
              <a:solidFill>
                <a:srgbClr val="FFFF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133B04-0406-89BC-949F-5840BBD0E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780" y="2522490"/>
            <a:ext cx="2432045" cy="215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2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AFB0C-E97D-DCA5-3BC2-E62DAB21F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RuntimeDisplay</a:t>
            </a:r>
            <a:r>
              <a:rPr lang="en-US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B15862-8BEE-A3A7-1728-A565E99E9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DEA985-86E0-2802-5C80-A0CD2378E75A}"/>
              </a:ext>
            </a:extLst>
          </p:cNvPr>
          <p:cNvSpPr txBox="1"/>
          <p:nvPr/>
        </p:nvSpPr>
        <p:spPr>
          <a:xfrm>
            <a:off x="457200" y="1437775"/>
            <a:ext cx="8239756" cy="44012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/**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* Update the display for a call to a routine at a given nesting level.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* @param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nestingLevel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the nesting level.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* @param frame the stack frame for the routine.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*/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void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callUpdate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(int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nestingLevel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StackFrame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frame)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// Next higher nesting level: Append a new element at the top.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if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nestingLevel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&gt;= size())  add(frame);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// Existing nesting level: Set at the specified level.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else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StackFrame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prevFrame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get(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nestingLevel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set(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nestingLevel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frame.createBacklink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prevFrame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157C7D-AA03-D67D-7790-26D783EDACBC}"/>
              </a:ext>
            </a:extLst>
          </p:cNvPr>
          <p:cNvSpPr txBox="1"/>
          <p:nvPr/>
        </p:nvSpPr>
        <p:spPr>
          <a:xfrm>
            <a:off x="6675097" y="1283886"/>
            <a:ext cx="1804789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RuntimeDisplay.java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8443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57C68-30E7-C607-D0E7-5C17ACF14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RuntimeDisplay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5D166D-70E5-2F26-3590-ED78B8371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D3B23F-943D-38A8-A79C-74F46B536AC1}"/>
              </a:ext>
            </a:extLst>
          </p:cNvPr>
          <p:cNvSpPr txBox="1"/>
          <p:nvPr/>
        </p:nvSpPr>
        <p:spPr>
          <a:xfrm>
            <a:off x="129918" y="1600220"/>
            <a:ext cx="8884163" cy="39703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/**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* Update the display for a return from a routine at a given nesting level.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* @param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nestingLevel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the nesting level.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*/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public void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returnUpdate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(int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nestingLevel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int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topIndex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size() - 1;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StackFrame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frame = get(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nestingLevel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     // frame about to be popped off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StackFrame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prevFrame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frame.backlink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  // previous frame it points to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// Point the element at that nesting level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// to the previous stack frame.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if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prevFrame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!= null)  set(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nestingLevel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prevFrame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// The top element has become null, so remove it.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else if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nestingLevel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topIndex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remove(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topIndex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5D5301-AD1D-5EF5-C4E2-823939A0DF3D}"/>
              </a:ext>
            </a:extLst>
          </p:cNvPr>
          <p:cNvSpPr txBox="1"/>
          <p:nvPr/>
        </p:nvSpPr>
        <p:spPr>
          <a:xfrm>
            <a:off x="6949414" y="1436885"/>
            <a:ext cx="1804789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RuntimeDisplay.java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6948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D14D0-DC03-DB7F-D680-4A3DE5CC7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Ready to Execute Pascal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B348E-3061-F8D8-A0B7-AE25247CB3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 we have all the infrastructure we need in the back end to execute Pascal programs.</a:t>
            </a:r>
          </a:p>
          <a:p>
            <a:pPr lvl="4"/>
            <a:endParaRPr lang="en-US" dirty="0"/>
          </a:p>
          <a:p>
            <a:r>
              <a:rPr lang="en-US" dirty="0"/>
              <a:t>Let’s time the execution of each program.</a:t>
            </a:r>
          </a:p>
          <a:p>
            <a:pPr lvl="1"/>
            <a:r>
              <a:rPr lang="en-US" dirty="0"/>
              <a:t>Use Java’s </a:t>
            </a:r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System.currentTimeMillis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DA40CF-BAFB-BD3F-4246-DBC319A42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2371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76DF0-0933-968C-39CC-3F8F8E11C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Backend Class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Program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D50EBE-31B3-5EBC-D7DE-58D2A4A06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347893-BC45-08A5-9924-4E16A9EAA8B6}"/>
              </a:ext>
            </a:extLst>
          </p:cNvPr>
          <p:cNvSpPr txBox="1"/>
          <p:nvPr/>
        </p:nvSpPr>
        <p:spPr>
          <a:xfrm>
            <a:off x="458110" y="1508781"/>
            <a:ext cx="8024954" cy="46166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Program extends Executor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Object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program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long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startTime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System.currentTimeMillis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StackFrame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programFrame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StackFr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programEntry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runtimeStack.push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programFrame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ctx.block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compoundStatement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long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elapsedTime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System.currentTimeMillis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-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startTime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System.out.printf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("\n%,20d statements executed." +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"\n%,20d runtime errors." +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"\n%,20d milliseconds execution time.\n",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executionCount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error.getCount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elapsedTime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null;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193BB5-8B8D-BB1D-80F9-697C43FE59AD}"/>
              </a:ext>
            </a:extLst>
          </p:cNvPr>
          <p:cNvSpPr txBox="1"/>
          <p:nvPr/>
        </p:nvSpPr>
        <p:spPr>
          <a:xfrm>
            <a:off x="4976109" y="1308410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23024D-4903-FA9D-43D2-9FBA360D096D}"/>
              </a:ext>
            </a:extLst>
          </p:cNvPr>
          <p:cNvSpPr txBox="1"/>
          <p:nvPr/>
        </p:nvSpPr>
        <p:spPr>
          <a:xfrm>
            <a:off x="6939440" y="1339187"/>
            <a:ext cx="1249060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Program.java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EA2E52-C3D7-AC05-3C9F-F8093B3599AC}"/>
              </a:ext>
            </a:extLst>
          </p:cNvPr>
          <p:cNvSpPr txBox="1"/>
          <p:nvPr/>
        </p:nvSpPr>
        <p:spPr>
          <a:xfrm>
            <a:off x="6159203" y="2606049"/>
            <a:ext cx="950901" cy="307777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33CC"/>
                </a:solidFill>
              </a:rPr>
              <a:t>Start time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24DA9-F162-6BD2-B37B-C0AC15C2A9C7}"/>
              </a:ext>
            </a:extLst>
          </p:cNvPr>
          <p:cNvSpPr txBox="1"/>
          <p:nvPr/>
        </p:nvSpPr>
        <p:spPr>
          <a:xfrm>
            <a:off x="5638813" y="3602224"/>
            <a:ext cx="1568058" cy="307777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33CC"/>
                </a:solidFill>
              </a:rPr>
              <a:t>Execute the code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587864-8AC3-FE1A-E163-09CFFEB99048}"/>
              </a:ext>
            </a:extLst>
          </p:cNvPr>
          <p:cNvSpPr txBox="1"/>
          <p:nvPr/>
        </p:nvSpPr>
        <p:spPr>
          <a:xfrm>
            <a:off x="7649427" y="4057962"/>
            <a:ext cx="1220206" cy="307777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33CC"/>
                </a:solidFill>
              </a:rPr>
              <a:t>Elapsed time</a:t>
            </a:r>
          </a:p>
        </p:txBody>
      </p:sp>
    </p:spTree>
    <p:extLst>
      <p:ext uri="{BB962C8B-B14F-4D97-AF65-F5344CB8AC3E}">
        <p14:creationId xmlns:p14="http://schemas.microsoft.com/office/powerpoint/2010/main" val="2642220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95C7A-A496-795D-7CAB-DA077FCEB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2" y="411163"/>
            <a:ext cx="8595311" cy="655637"/>
          </a:xfrm>
        </p:spPr>
        <p:txBody>
          <a:bodyPr/>
          <a:lstStyle/>
          <a:p>
            <a:r>
              <a:rPr lang="en-US" dirty="0"/>
              <a:t>Backend Method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AssignmentStatement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58C768-7BC7-9B5C-2181-9C9E61C94F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2133599"/>
          </a:xfrm>
        </p:spPr>
        <p:txBody>
          <a:bodyPr/>
          <a:lstStyle/>
          <a:p>
            <a:r>
              <a:rPr lang="en-US" dirty="0"/>
              <a:t>Method </a:t>
            </a:r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assignmentStatement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dirty="0"/>
              <a:t> delegates the work to a helper method </a:t>
            </a:r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assignValue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 .</a:t>
            </a:r>
          </a:p>
          <a:p>
            <a:pPr lvl="1"/>
            <a:r>
              <a:rPr lang="en-US" dirty="0"/>
              <a:t>The helper method will also be used in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dirty="0"/>
              <a:t> statements and to assign actual argument values to formal parameters during a function or a procedure call.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BA1E04-AE91-6C51-2801-13EA1F53A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5831B5-C8E9-14BA-C14D-3683BD0E994C}"/>
              </a:ext>
            </a:extLst>
          </p:cNvPr>
          <p:cNvSpPr txBox="1"/>
          <p:nvPr/>
        </p:nvSpPr>
        <p:spPr>
          <a:xfrm>
            <a:off x="1365032" y="3866528"/>
            <a:ext cx="6413935" cy="20313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assignmentStatement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AssignmentStatementContext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ExpressionContext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ctx.expression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Object value = 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assignValue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ctx.variable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(), value,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exprCtx.typespec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null;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F6A952-DD91-8A05-4EC5-0A6D245FE259}"/>
              </a:ext>
            </a:extLst>
          </p:cNvPr>
          <p:cNvSpPr txBox="1"/>
          <p:nvPr/>
        </p:nvSpPr>
        <p:spPr>
          <a:xfrm>
            <a:off x="6126463" y="3683650"/>
            <a:ext cx="1468672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Statements.java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4735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27F99-0FB4-8983-674F-1EB84F5CB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Backend Helper Method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assignValue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b="1" i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B98695-5403-10FF-D23E-F34F0EC64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DE35AD-73ED-823F-2F8E-A903808A2872}"/>
              </a:ext>
            </a:extLst>
          </p:cNvPr>
          <p:cNvSpPr txBox="1"/>
          <p:nvPr/>
        </p:nvSpPr>
        <p:spPr>
          <a:xfrm>
            <a:off x="1257631" y="1505396"/>
            <a:ext cx="6628738" cy="38472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/**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 Assign a value to a target variable's memory cell.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 @param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the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of the target.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 @param value the value to assign.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 @param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valueType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the datatype of the value.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 @return the target variable's memory cell.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*/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protected Cell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assignValue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Object value, Typespec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valueType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Typespec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targetType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Cell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targetCell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(Cell) 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assignValue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targetCell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targetType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value,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valueType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return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targetCell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EB9909-2ADE-D65C-F5EA-D20FEC5C920C}"/>
              </a:ext>
            </a:extLst>
          </p:cNvPr>
          <p:cNvSpPr txBox="1"/>
          <p:nvPr/>
        </p:nvSpPr>
        <p:spPr>
          <a:xfrm>
            <a:off x="6400780" y="1351507"/>
            <a:ext cx="1309718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Executor.java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7582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40CE7-473B-9699-3FC1-0BE4710F0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1" y="411163"/>
            <a:ext cx="8412433" cy="655637"/>
          </a:xfrm>
        </p:spPr>
        <p:txBody>
          <a:bodyPr/>
          <a:lstStyle/>
          <a:p>
            <a:r>
              <a:rPr lang="en-US" dirty="0"/>
              <a:t>Helper Method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assignValue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i="1" dirty="0"/>
              <a:t>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50F441-7350-D76F-9150-558C51E35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CB949D-AFF0-9A8A-7468-35B50912E51B}"/>
              </a:ext>
            </a:extLst>
          </p:cNvPr>
          <p:cNvSpPr txBox="1"/>
          <p:nvPr/>
        </p:nvSpPr>
        <p:spPr>
          <a:xfrm>
            <a:off x="1042805" y="1508781"/>
            <a:ext cx="7058343" cy="41857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/**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 Assign a value to a target variable's memory cell.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 @param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targetCell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the target variable's memory cell.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 @param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targetType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the datatype of the target variable.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 @param value the value to assign.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 @param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valueType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the datatype of the value.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*/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protected void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assignValue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(Cell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targetCell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Typespec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targetType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Object value, Typespec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valueType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// Assign with any necessary type conversions.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if (  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targetType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Predefined.integerType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&amp;&amp; 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valueType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==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Predefined.charType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int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charValue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(Character) value;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targetCell.setValue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charValue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0FC602-1E51-0B6E-9500-A9FBD438E639}"/>
              </a:ext>
            </a:extLst>
          </p:cNvPr>
          <p:cNvSpPr txBox="1"/>
          <p:nvPr/>
        </p:nvSpPr>
        <p:spPr>
          <a:xfrm>
            <a:off x="6554086" y="1351507"/>
            <a:ext cx="1309718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Executor.java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5800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99324-CC85-5E9B-24AE-5BA2F28FD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Helper Method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assignValue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i="1" dirty="0"/>
              <a:t>cont’d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DBDCF2-BA33-88F0-3DB2-479F57598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D5D5DB-A367-6839-6B76-06E235ED5633}"/>
              </a:ext>
            </a:extLst>
          </p:cNvPr>
          <p:cNvSpPr txBox="1"/>
          <p:nvPr/>
        </p:nvSpPr>
        <p:spPr>
          <a:xfrm>
            <a:off x="505823" y="1505395"/>
            <a:ext cx="8132354" cy="33239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else if 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targetType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Predefined.realType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double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doubleValue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valueType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Predefined.integerType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? (Integer)   value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: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valueType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Predefined.charType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   ? (Character) value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:                                         (Double)    value;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targetCell.setValue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doubleValue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else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targetCell.setValue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(value);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B23BB4-2F64-CDEA-DC49-540659BD6BA4}"/>
              </a:ext>
            </a:extLst>
          </p:cNvPr>
          <p:cNvSpPr txBox="1"/>
          <p:nvPr/>
        </p:nvSpPr>
        <p:spPr>
          <a:xfrm>
            <a:off x="7132292" y="1314643"/>
            <a:ext cx="1309718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Executor.java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5073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A5343-53AF-1856-403C-41CC8D59B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Backend Method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ifStatement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85E121-EFBE-1FA2-6552-B1CE72098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586394-583C-5F73-D28E-083D5ED90619}"/>
              </a:ext>
            </a:extLst>
          </p:cNvPr>
          <p:cNvSpPr txBox="1"/>
          <p:nvPr/>
        </p:nvSpPr>
        <p:spPr>
          <a:xfrm>
            <a:off x="1365032" y="1600220"/>
            <a:ext cx="6413935" cy="267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ifStatement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IfStatementContext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TrueStatementContext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trueCtx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ctx.trueStatement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FalseStatementContext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ctx.falseStatement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boolean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value = (Boolean) 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ctx.expression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if      (value)           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trueCtx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else if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falseCtx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!= null)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falseCtx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null;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568CB6-60C4-D89B-31F8-BE25B929F871}"/>
              </a:ext>
            </a:extLst>
          </p:cNvPr>
          <p:cNvSpPr txBox="1"/>
          <p:nvPr/>
        </p:nvSpPr>
        <p:spPr>
          <a:xfrm>
            <a:off x="6126463" y="1446331"/>
            <a:ext cx="1468672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Statements.java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3238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A57C4-2E0D-3945-972C-B3E3F5346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Backend Method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repeatStatement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C677E6-5B69-BD14-7F36-FAFCDB5CE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DDAE66-CA3A-3564-D6FC-2ADB5325F099}"/>
              </a:ext>
            </a:extLst>
          </p:cNvPr>
          <p:cNvSpPr txBox="1"/>
          <p:nvPr/>
        </p:nvSpPr>
        <p:spPr>
          <a:xfrm>
            <a:off x="1526134" y="1600220"/>
            <a:ext cx="6091732" cy="31085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repeatStatement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RepeatStatementContext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StatementListContext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listCtx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ctx.statementList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boolean value;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do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listCtx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value = (Boolean) 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ctx.expression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 while (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!value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null;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A25EF4-B096-C25D-F007-88FF77CAA9AC}"/>
              </a:ext>
            </a:extLst>
          </p:cNvPr>
          <p:cNvSpPr txBox="1"/>
          <p:nvPr/>
        </p:nvSpPr>
        <p:spPr>
          <a:xfrm>
            <a:off x="5943585" y="1446331"/>
            <a:ext cx="1468672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Statements.java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6725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DFCC3-EA3C-A817-BDC8-28BB74D93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Backend Method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whileStatement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2DC75B-852E-5C18-30D7-C75A7AFE8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C75794-8B5D-A9D2-C5D2-16A6E23DFA50}"/>
              </a:ext>
            </a:extLst>
          </p:cNvPr>
          <p:cNvSpPr txBox="1"/>
          <p:nvPr/>
        </p:nvSpPr>
        <p:spPr>
          <a:xfrm>
            <a:off x="1427356" y="1568605"/>
            <a:ext cx="5984331" cy="33239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whileStatement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WhileStatementContext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StatementContext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stmtCtx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ctx.statement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boolean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value = (Boolean) 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ctx.expression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while (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stmtCtx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value = (Boolean) 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ctx.expression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null;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9F58EA-13E1-88BA-6110-1D80ED88FA16}"/>
              </a:ext>
            </a:extLst>
          </p:cNvPr>
          <p:cNvSpPr txBox="1"/>
          <p:nvPr/>
        </p:nvSpPr>
        <p:spPr>
          <a:xfrm>
            <a:off x="5760707" y="1414716"/>
            <a:ext cx="1468672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Statements.java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9358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A7F8C-95B1-F13A-10B0-A0A7A8C59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Backend Method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forStatement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B065CE-3319-7E90-8112-674B81F9B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05169F-702B-B0BA-E435-A2DE7D9C6B4C}"/>
              </a:ext>
            </a:extLst>
          </p:cNvPr>
          <p:cNvSpPr txBox="1"/>
          <p:nvPr/>
        </p:nvSpPr>
        <p:spPr>
          <a:xfrm>
            <a:off x="1096529" y="1483151"/>
            <a:ext cx="6950942" cy="35394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forStatement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ForStatementContext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controlCtx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ctx.variable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ExpressionContext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startExprCtx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ctx.expression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().get(0);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ExpressionContext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stopExprCtx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ctx.expression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().get(1);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// Initial control value.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startValue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startExprCtx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assignValue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controlCtx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startValue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startExprCtx.typespec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// Terminal control value.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boolean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ctx.TO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!= null;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stopValue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stopExprCtx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en-US" sz="14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A2A4C2-313A-8DEC-4C43-FF10FBC85E2F}"/>
              </a:ext>
            </a:extLst>
          </p:cNvPr>
          <p:cNvSpPr txBox="1"/>
          <p:nvPr/>
        </p:nvSpPr>
        <p:spPr>
          <a:xfrm>
            <a:off x="6400780" y="1329262"/>
            <a:ext cx="1468672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Statements.java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854B76-7A25-62E3-6FDE-EE2FD76BF433}"/>
              </a:ext>
            </a:extLst>
          </p:cNvPr>
          <p:cNvSpPr txBox="1"/>
          <p:nvPr/>
        </p:nvSpPr>
        <p:spPr>
          <a:xfrm>
            <a:off x="529868" y="5333271"/>
            <a:ext cx="8084264" cy="584775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forStatement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: FOR variable ':=' expression </a:t>
            </a:r>
          </a:p>
          <a:p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( TO | DOWNTO ) expression DO statement ;</a:t>
            </a:r>
          </a:p>
        </p:txBody>
      </p:sp>
    </p:spTree>
    <p:extLst>
      <p:ext uri="{BB962C8B-B14F-4D97-AF65-F5344CB8AC3E}">
        <p14:creationId xmlns:p14="http://schemas.microsoft.com/office/powerpoint/2010/main" val="32046077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E8B66-4524-E145-4066-32FBD498A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forStatement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i="1" dirty="0"/>
              <a:t>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60D88E-3374-A5FA-A188-9D5D4327C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E45887-4131-3A87-ECF9-F9FB8C96255A}"/>
              </a:ext>
            </a:extLst>
          </p:cNvPr>
          <p:cNvSpPr txBox="1"/>
          <p:nvPr/>
        </p:nvSpPr>
        <p:spPr>
          <a:xfrm>
            <a:off x="365806" y="1227177"/>
            <a:ext cx="8239756" cy="5478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// Integer control values.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if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controlCtx.typespec.baseType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==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Predefined.integerType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int control = (Integer)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startValue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int stop    = (Integer)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stopValue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if (to)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while (control &lt;= stop)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ctx.statement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Object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nextValue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++control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assignValue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controlCtx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nextValue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Predefined.integerType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else  //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downto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while (control &gt;= stop)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{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ctx.statement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Object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nextValue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--control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assignValue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controlCtx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nextValue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Predefined.integerType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B7D242-329E-D2D9-42A9-57CBEFC50667}"/>
              </a:ext>
            </a:extLst>
          </p:cNvPr>
          <p:cNvSpPr txBox="1"/>
          <p:nvPr/>
        </p:nvSpPr>
        <p:spPr>
          <a:xfrm>
            <a:off x="6945610" y="1066800"/>
            <a:ext cx="1468672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Statements.java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970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AA2EE-9725-D54C-D041-630D1F383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forStatement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i="1" dirty="0"/>
              <a:t>cont’d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3AD15D-4A80-4D0D-B23C-E750E3DAD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C8F3F9-51D6-322D-1209-0D3E71F281EC}"/>
              </a:ext>
            </a:extLst>
          </p:cNvPr>
          <p:cNvSpPr txBox="1"/>
          <p:nvPr/>
        </p:nvSpPr>
        <p:spPr>
          <a:xfrm>
            <a:off x="1132597" y="1445246"/>
            <a:ext cx="6878806" cy="5262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// Character control values.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else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char control = (Character)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startValue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char stop    = (Character)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stopValue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if (to)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while (control &lt;= stop)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{</a:t>
            </a:r>
          </a:p>
          <a:p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visit(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ctx.statement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Object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nextValue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++control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assignValue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controlCtx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nextValue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Predefined.charType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else  //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downto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while (control &gt;= stop)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{</a:t>
            </a:r>
          </a:p>
          <a:p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visit(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ctx.statement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Object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nextValue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--cont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rol;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assignValue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controlCtx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nextValue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Predefined.charType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null;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203608-ACA4-B779-2EF5-26081B35B570}"/>
              </a:ext>
            </a:extLst>
          </p:cNvPr>
          <p:cNvSpPr txBox="1"/>
          <p:nvPr/>
        </p:nvSpPr>
        <p:spPr>
          <a:xfrm>
            <a:off x="6309341" y="1291357"/>
            <a:ext cx="1468672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Statements.java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8232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A9EA1-9BEF-5C8F-86E7-26EB82573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Backend Method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caseStatement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3D783-9544-BF18-8985-12676BE7A0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3047990"/>
          </a:xfrm>
        </p:spPr>
        <p:txBody>
          <a:bodyPr/>
          <a:lstStyle/>
          <a:p>
            <a:r>
              <a:rPr lang="en-US" dirty="0"/>
              <a:t>The first time a particular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</a:t>
            </a:r>
            <a:r>
              <a:rPr lang="en-US" dirty="0"/>
              <a:t> statement is executed, first create a </a:t>
            </a:r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hashmap</a:t>
            </a:r>
            <a:r>
              <a:rPr lang="en-US" dirty="0"/>
              <a:t> for it.</a:t>
            </a:r>
          </a:p>
          <a:p>
            <a:pPr lvl="1"/>
            <a:r>
              <a:rPr lang="en-US" dirty="0"/>
              <a:t>Key: Value of a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</a:t>
            </a:r>
            <a:r>
              <a:rPr lang="en-US" dirty="0"/>
              <a:t> constant</a:t>
            </a:r>
          </a:p>
          <a:p>
            <a:pPr lvl="1"/>
            <a:r>
              <a:rPr lang="en-US" dirty="0"/>
              <a:t>Value: The parse tree node of the corresponding statement.</a:t>
            </a:r>
          </a:p>
          <a:p>
            <a:pPr lvl="1"/>
            <a:r>
              <a:rPr lang="en-US" dirty="0"/>
              <a:t>Store the </a:t>
            </a:r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hashmap</a:t>
            </a:r>
            <a:r>
              <a:rPr lang="en-US" dirty="0"/>
              <a:t> as a local field in the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</a:t>
            </a:r>
            <a:r>
              <a:rPr lang="en-US" dirty="0"/>
              <a:t> statement’s parse tree node.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216EDD-B12B-E4AE-518C-84B847FB2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B91567-162C-FDBD-5B03-33EA0CA890C1}"/>
              </a:ext>
            </a:extLst>
          </p:cNvPr>
          <p:cNvSpPr txBox="1"/>
          <p:nvPr/>
        </p:nvSpPr>
        <p:spPr>
          <a:xfrm>
            <a:off x="529868" y="4598746"/>
            <a:ext cx="8084264" cy="1077218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caseStatement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locals [ HashMap&lt;Integer, </a:t>
            </a:r>
            <a:r>
              <a:rPr lang="en-US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StatementContext</a:t>
            </a:r>
            <a:r>
              <a:rPr lang="en-US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en-US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jumpTable</a:t>
            </a:r>
            <a:r>
              <a:rPr lang="en-US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null</a:t>
            </a:r>
          </a:p>
          <a:p>
            <a:r>
              <a:rPr lang="en-US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]</a:t>
            </a:r>
          </a:p>
          <a:p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: CASE expression OF </a:t>
            </a:r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caseBranchList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END ;</a:t>
            </a:r>
          </a:p>
        </p:txBody>
      </p:sp>
    </p:spTree>
    <p:extLst>
      <p:ext uri="{BB962C8B-B14F-4D97-AF65-F5344CB8AC3E}">
        <p14:creationId xmlns:p14="http://schemas.microsoft.com/office/powerpoint/2010/main" val="9206752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83F2F-367D-0BC7-A74A-85E6FB801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Backend Method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caseStatement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28609A-47C6-5F6E-7E7D-75598489B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4453C8-1B2D-321E-3664-F0595F5BAED2}"/>
              </a:ext>
            </a:extLst>
          </p:cNvPr>
          <p:cNvSpPr txBox="1"/>
          <p:nvPr/>
        </p:nvSpPr>
        <p:spPr>
          <a:xfrm>
            <a:off x="457200" y="1325903"/>
            <a:ext cx="8239756" cy="48320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caseStatement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CaseStatementContext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ExpressionContext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exprCtx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ctx.expression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CaseBranchListContext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branchListCtx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ctx.caseBranchList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// First time: Create the jump table.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if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ctx.jumpTable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== null)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ctx.jumpTable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createJumpTable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branchListCtx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Object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value = 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exprCtx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int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exprCtx.typespec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Predefined.integerType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? (Integer)   value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: (Character) value;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// From the jump table obtain the statement corresponding to the value.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StatementContext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stmtCtx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ctx.jumpTable.get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intValue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if 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stmtCtx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!= null) 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stmtCtx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null;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8EB752-6F82-F259-CE26-77E1C0FD74D9}"/>
              </a:ext>
            </a:extLst>
          </p:cNvPr>
          <p:cNvSpPr txBox="1"/>
          <p:nvPr/>
        </p:nvSpPr>
        <p:spPr>
          <a:xfrm>
            <a:off x="7040853" y="1147281"/>
            <a:ext cx="1468672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Statements.java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7812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10B81-EAF6-D7D4-822F-719D05B0D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caseStatement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i="1" dirty="0"/>
              <a:t>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DE5199-E26A-5335-A4DE-CD8F5A7F7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00AEDB-1017-9536-BA3B-73A8376BF4B5}"/>
              </a:ext>
            </a:extLst>
          </p:cNvPr>
          <p:cNvSpPr txBox="1"/>
          <p:nvPr/>
        </p:nvSpPr>
        <p:spPr>
          <a:xfrm>
            <a:off x="183619" y="1417342"/>
            <a:ext cx="8776762" cy="5262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private HashMap&lt;Integer,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StatementContext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createJumpTable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CaseBranchListContext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branchListCtx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HashMap&lt;Integer,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StatementContext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table = new HashMap&lt;&gt;();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// Loop over the CASE branches.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for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CaseBranchContext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branchCtx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branchListCtx.caseBranch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CaseConstantListContext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constListCtx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branchCtx.caseConstantList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StatementContext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stmtCtx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branchCtx.statement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if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constListCtx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!= null)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// Loop over the CASE constants of each CASE branch.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for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CaseConstantContext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caseConstCtx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constListCtx.caseConstant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{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table.put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caseConstCtx.value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stmtCtx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return table;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C2A97A-0E73-FB0F-ACC8-BD951E1E40C8}"/>
              </a:ext>
            </a:extLst>
          </p:cNvPr>
          <p:cNvSpPr txBox="1"/>
          <p:nvPr/>
        </p:nvSpPr>
        <p:spPr>
          <a:xfrm>
            <a:off x="7312346" y="1263453"/>
            <a:ext cx="1468672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Statements.java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9264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D08DD-9DF0-B520-33E2-57C57A7EE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procedureCallStatement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A5172B-C711-0FA2-464E-6C65B3DAA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918167-13E7-13A0-DF2D-9B766AC5F5EC}"/>
              </a:ext>
            </a:extLst>
          </p:cNvPr>
          <p:cNvSpPr txBox="1"/>
          <p:nvPr/>
        </p:nvSpPr>
        <p:spPr>
          <a:xfrm>
            <a:off x="182928" y="1412488"/>
            <a:ext cx="8776762" cy="35394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procedureCallStatement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ProcedureCallStatementContext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SymtabEntry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routineEntry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ctx.procedureName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().entry;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ArgumentListContext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argListCtx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ctx.argumentList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StackFrame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newFrame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new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StackFrame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routineEntry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// Execute any actual parameters and initialize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// the formal parameters in the routine's new stack frame.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if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argListCtx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!= null)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ArrayList&lt;SymtabEntry&gt;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parameters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routineEntry.getRoutineParameters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executeCallArguments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argListCtx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parameters,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newFrame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E261D6-CBEA-0B86-3470-7C4AFE71AEF5}"/>
              </a:ext>
            </a:extLst>
          </p:cNvPr>
          <p:cNvSpPr txBox="1"/>
          <p:nvPr/>
        </p:nvSpPr>
        <p:spPr>
          <a:xfrm>
            <a:off x="7253029" y="1253375"/>
            <a:ext cx="1468672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Statements.java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6900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E854A-6057-07D2-3A90-F9C5CB3FF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89" y="411163"/>
            <a:ext cx="8961022" cy="655637"/>
          </a:xfrm>
        </p:spPr>
        <p:txBody>
          <a:bodyPr/>
          <a:lstStyle/>
          <a:p>
            <a:r>
              <a:rPr lang="en-US" dirty="0"/>
              <a:t>Method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procedureCallStatement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i="1" dirty="0"/>
              <a:t>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026A19-EE32-564B-779C-C9F6220C0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8FFA17-FB7B-F4D8-80B3-716B73FBB023}"/>
              </a:ext>
            </a:extLst>
          </p:cNvPr>
          <p:cNvSpPr txBox="1"/>
          <p:nvPr/>
        </p:nvSpPr>
        <p:spPr>
          <a:xfrm>
            <a:off x="1042828" y="1508781"/>
            <a:ext cx="7058343" cy="35394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// Push the routine's stack frame onto the runtime stack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// and execute the procedure.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runtimeStack.push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newFrame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// Execute the routine.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CompoundStatementContext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stmtCtx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CompoundStatementContext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routineEntry.getExecutable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stmtCtx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// Pop off the routine's stack frame.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runtimeStack.pop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null;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EEE613-30D6-3501-AAFD-7DFDABCF5459}"/>
              </a:ext>
            </a:extLst>
          </p:cNvPr>
          <p:cNvSpPr txBox="1"/>
          <p:nvPr/>
        </p:nvSpPr>
        <p:spPr>
          <a:xfrm>
            <a:off x="6400780" y="1354892"/>
            <a:ext cx="1468672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Statements.java</a:t>
            </a:r>
            <a:endParaRPr lang="en-US" sz="1400" dirty="0">
              <a:solidFill>
                <a:srgbClr val="FFFF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67DEC9-8CAC-306B-7278-FFC47E65B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63" y="3969040"/>
            <a:ext cx="2432045" cy="215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6651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7DA96-3FA3-527D-098D-87ABD951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factorFunctionCall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66E0B9-A349-2145-4A4F-D9F8A1CAF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EE3EB0-015A-3286-87B8-929E42838DD8}"/>
              </a:ext>
            </a:extLst>
          </p:cNvPr>
          <p:cNvSpPr txBox="1"/>
          <p:nvPr/>
        </p:nvSpPr>
        <p:spPr>
          <a:xfrm>
            <a:off x="452122" y="1383867"/>
            <a:ext cx="8239756" cy="46166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factorFunctionCall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FactorFunctionCallContext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FunctionCallContext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callCtx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ctx.functionCall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SymtabEntry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routineEntry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callCtx.functionName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().entry;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ArgumentListContext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argListCtx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callCtx.argumentList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StackFrame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newFrame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new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StackFrame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routineEntry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// Execute any call arguments and initialize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// the parameters in the routine's new stack frame.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if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argListCtx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!= null)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ArrayList&lt;SymtabEntry&gt; parms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routineEntry.getRoutineParameters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executeCallArguments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argListCtx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parms,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newFrame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// Push the routine's stack frame onto the runtime stack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// and execute the procedure.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runtimeStack.push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newFrame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1B1F11-1516-D625-9997-170DC9AEAB81}"/>
              </a:ext>
            </a:extLst>
          </p:cNvPr>
          <p:cNvSpPr txBox="1"/>
          <p:nvPr/>
        </p:nvSpPr>
        <p:spPr>
          <a:xfrm>
            <a:off x="6949414" y="1229978"/>
            <a:ext cx="1539204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Expressions.java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2823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9C6E9-D750-255A-5F08-C53385775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factorFunctionCall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dirty="0"/>
              <a:t>, </a:t>
            </a:r>
            <a:r>
              <a:rPr lang="en-US" i="1" dirty="0"/>
              <a:t>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02EB6B-9544-425B-9EBD-6D6BB5E93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63C4CB-F009-A710-7F3B-1710D585AAEF}"/>
              </a:ext>
            </a:extLst>
          </p:cNvPr>
          <p:cNvSpPr txBox="1"/>
          <p:nvPr/>
        </p:nvSpPr>
        <p:spPr>
          <a:xfrm>
            <a:off x="1042828" y="1443841"/>
            <a:ext cx="7058343" cy="37548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// Execute the routine.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CompoundStatementContext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stmtCtx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CompoundStatementContext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routineEntry.getExecutable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visit(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stmtCtx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// Get the function value from its associated variable.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String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functionName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routineEntry.getName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Cell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valueCell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newFrame.getCell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functionName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functionValue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valueCell.getValue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// Pop off the routine's stack frame.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runtimeStack.pop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return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functionValue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9893C5-E4AA-E763-38FF-89B583648F47}"/>
              </a:ext>
            </a:extLst>
          </p:cNvPr>
          <p:cNvSpPr txBox="1"/>
          <p:nvPr/>
        </p:nvSpPr>
        <p:spPr>
          <a:xfrm>
            <a:off x="4206354" y="5554280"/>
            <a:ext cx="731290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Demo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B3ADDB-E3A2-253F-85BE-C18DE10A8C38}"/>
              </a:ext>
            </a:extLst>
          </p:cNvPr>
          <p:cNvSpPr txBox="1"/>
          <p:nvPr/>
        </p:nvSpPr>
        <p:spPr>
          <a:xfrm>
            <a:off x="6400780" y="1289952"/>
            <a:ext cx="1539204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Expressions.java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7331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EE50B-6DB4-B618-9CE1-AD6BA4E46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Control During Execution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BE6AA-1487-AFAD-78C9-F976D9461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34464"/>
            <a:ext cx="8229600" cy="4953000"/>
          </a:xfrm>
        </p:spPr>
        <p:txBody>
          <a:bodyPr/>
          <a:lstStyle/>
          <a:p>
            <a:r>
              <a:rPr lang="en-US" dirty="0"/>
              <a:t>The interpreter has </a:t>
            </a:r>
            <a:r>
              <a:rPr lang="en-US" u="sng" dirty="0"/>
              <a:t>total control</a:t>
            </a:r>
            <a:r>
              <a:rPr lang="en-US" dirty="0"/>
              <a:t> over the execution of a source program.</a:t>
            </a:r>
          </a:p>
          <a:p>
            <a:pPr lvl="1"/>
            <a:r>
              <a:rPr lang="en-US" dirty="0"/>
              <a:t>Unlike the converter, which generates a separate Java program that then executes independently.</a:t>
            </a:r>
          </a:p>
          <a:p>
            <a:pPr lvl="4"/>
            <a:endParaRPr lang="en-US" dirty="0"/>
          </a:p>
          <a:p>
            <a:r>
              <a:rPr lang="en-US" dirty="0"/>
              <a:t>Because it has total control, an interpreter can easily incorporate an </a:t>
            </a:r>
            <a:r>
              <a:rPr lang="en-US" u="sng" dirty="0"/>
              <a:t>interactive symbolic debugger</a:t>
            </a:r>
            <a:r>
              <a:rPr lang="en-US" dirty="0"/>
              <a:t> to allow manual control.</a:t>
            </a:r>
          </a:p>
          <a:p>
            <a:pPr lvl="1"/>
            <a:r>
              <a:rPr lang="en-US" u="sng" dirty="0"/>
              <a:t>Symbolic</a:t>
            </a:r>
            <a:r>
              <a:rPr lang="en-US" dirty="0"/>
              <a:t> means that the debugger can refer to the source program’s statements by their line numbers and refer to variables by their names.</a:t>
            </a:r>
          </a:p>
          <a:p>
            <a:pPr lvl="1"/>
            <a:r>
              <a:rPr lang="en-US" dirty="0"/>
              <a:t>Create a separate </a:t>
            </a:r>
            <a:r>
              <a:rPr lang="en-US" u="sng" dirty="0"/>
              <a:t>debugger command language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3B4DAE-9EC5-C602-7C3A-F6BECC4CF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060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Quadrant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Quadrant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64604</TotalTime>
  <Words>3427</Words>
  <Application>Microsoft Macintosh PowerPoint</Application>
  <PresentationFormat>On-screen Show (4:3)</PresentationFormat>
  <Paragraphs>660</Paragraphs>
  <Slides>36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Courier New</vt:lpstr>
      <vt:lpstr>Times New Roman</vt:lpstr>
      <vt:lpstr>Wingdings</vt:lpstr>
      <vt:lpstr>Quadrant</vt:lpstr>
      <vt:lpstr>CS 153: Concepts of Compiler Design October 1 Class Meeting</vt:lpstr>
      <vt:lpstr>The Pcl_X1 Interpreter</vt:lpstr>
      <vt:lpstr>Shared Front End and Intermediate Tiers</vt:lpstr>
      <vt:lpstr>Backend Interpreter Classes</vt:lpstr>
      <vt:lpstr>Classes MemoryMap and Cell</vt:lpstr>
      <vt:lpstr>Classes MemoryMap and Cell, cont’d</vt:lpstr>
      <vt:lpstr>PowerPoint Presentation</vt:lpstr>
      <vt:lpstr>Class MemoryMap, cont’d</vt:lpstr>
      <vt:lpstr>Class MemoryMap, cont’d</vt:lpstr>
      <vt:lpstr>Class StackFrame</vt:lpstr>
      <vt:lpstr>Class StackFrame, cont’d</vt:lpstr>
      <vt:lpstr>Class RuntimeStack</vt:lpstr>
      <vt:lpstr>Class RuntimeStack, cont’d</vt:lpstr>
      <vt:lpstr>Class RuntimeDisplay</vt:lpstr>
      <vt:lpstr>Class RuntimeDisplay, cont’d</vt:lpstr>
      <vt:lpstr>Class RuntimeDisplay, cont’d</vt:lpstr>
      <vt:lpstr>Ready to Execute Pascal Programs</vt:lpstr>
      <vt:lpstr>Backend Class Program</vt:lpstr>
      <vt:lpstr>Backend Method AssignmentStatement()</vt:lpstr>
      <vt:lpstr>Backend Helper Method assignValue()</vt:lpstr>
      <vt:lpstr>Helper Method assignValue(), cont’d</vt:lpstr>
      <vt:lpstr>Helper Method assignValue(), cont’d</vt:lpstr>
      <vt:lpstr>Backend Method ifStatement()</vt:lpstr>
      <vt:lpstr>Backend Method repeatStatement()</vt:lpstr>
      <vt:lpstr>Backend Method whileStatement()</vt:lpstr>
      <vt:lpstr>Backend Method forStatement()</vt:lpstr>
      <vt:lpstr>Method forStatement(), cont’d</vt:lpstr>
      <vt:lpstr>Method forStatement(), cont’d</vt:lpstr>
      <vt:lpstr>Backend Method caseStatement()</vt:lpstr>
      <vt:lpstr>Backend Method caseStatement()</vt:lpstr>
      <vt:lpstr>Method caseStatement(), cont’d</vt:lpstr>
      <vt:lpstr>Method procedureCallStatement()</vt:lpstr>
      <vt:lpstr>Method procedureCallStatement(), cont’d</vt:lpstr>
      <vt:lpstr>Method factorFunctionCall()</vt:lpstr>
      <vt:lpstr>Method factorFunctionCall(), cont’d</vt:lpstr>
      <vt:lpstr>Total Control During Execution</vt:lpstr>
    </vt:vector>
  </TitlesOfParts>
  <Company>Apropos Logic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153: Concepts of Compiler Design</dc:title>
  <dc:creator>Ronald Mak</dc:creator>
  <cp:lastModifiedBy>Ron Mak</cp:lastModifiedBy>
  <cp:revision>670</cp:revision>
  <dcterms:created xsi:type="dcterms:W3CDTF">2008-01-12T03:52:55Z</dcterms:created>
  <dcterms:modified xsi:type="dcterms:W3CDTF">2026-10-01T17:14:22Z</dcterms:modified>
</cp:coreProperties>
</file>