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9" r:id="rId1"/>
  </p:sldMasterIdLst>
  <p:notesMasterIdLst>
    <p:notesMasterId r:id="rId36"/>
  </p:notesMasterIdLst>
  <p:handoutMasterIdLst>
    <p:handoutMasterId r:id="rId37"/>
  </p:handoutMasterIdLst>
  <p:sldIdLst>
    <p:sldId id="256" r:id="rId2"/>
    <p:sldId id="355" r:id="rId3"/>
    <p:sldId id="356" r:id="rId4"/>
    <p:sldId id="351" r:id="rId5"/>
    <p:sldId id="352" r:id="rId6"/>
    <p:sldId id="353" r:id="rId7"/>
    <p:sldId id="354" r:id="rId8"/>
    <p:sldId id="257" r:id="rId9"/>
    <p:sldId id="258" r:id="rId10"/>
    <p:sldId id="259" r:id="rId11"/>
    <p:sldId id="260" r:id="rId12"/>
    <p:sldId id="261" r:id="rId13"/>
    <p:sldId id="357" r:id="rId14"/>
    <p:sldId id="330" r:id="rId15"/>
    <p:sldId id="332" r:id="rId16"/>
    <p:sldId id="349" r:id="rId17"/>
    <p:sldId id="293" r:id="rId18"/>
    <p:sldId id="348" r:id="rId19"/>
    <p:sldId id="295" r:id="rId20"/>
    <p:sldId id="296" r:id="rId21"/>
    <p:sldId id="297" r:id="rId22"/>
    <p:sldId id="298" r:id="rId23"/>
    <p:sldId id="299" r:id="rId24"/>
    <p:sldId id="300" r:id="rId25"/>
    <p:sldId id="305" r:id="rId26"/>
    <p:sldId id="306" r:id="rId27"/>
    <p:sldId id="307" r:id="rId28"/>
    <p:sldId id="316" r:id="rId29"/>
    <p:sldId id="350" r:id="rId30"/>
    <p:sldId id="265" r:id="rId31"/>
    <p:sldId id="266" r:id="rId32"/>
    <p:sldId id="267" r:id="rId33"/>
    <p:sldId id="268" r:id="rId34"/>
    <p:sldId id="281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CC"/>
    <a:srgbClr val="FFFFC2"/>
    <a:srgbClr val="FFFD78"/>
    <a:srgbClr val="DEF0F2"/>
    <a:srgbClr val="B23C00"/>
    <a:srgbClr val="6699FF"/>
    <a:srgbClr val="8F0000"/>
    <a:srgbClr val="464646"/>
    <a:srgbClr val="F2E5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912" autoAdjust="0"/>
    <p:restoredTop sz="97808" autoAdjust="0"/>
  </p:normalViewPr>
  <p:slideViewPr>
    <p:cSldViewPr>
      <p:cViewPr varScale="1">
        <p:scale>
          <a:sx n="118" d="100"/>
          <a:sy n="118" d="100"/>
        </p:scale>
        <p:origin x="512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0"/>
    </p:cViewPr>
  </p:sorterViewPr>
  <p:gridSpacing cx="91439" cy="9143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BEC4D-AF1D-B244-858F-FC7BB69AC3F2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17C8AE-DEBD-E641-93E8-ED065F7FB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049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endParaRPr 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F5E68D8E-92B9-6647-9C13-3186C5B514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35277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E68D8E-92B9-6647-9C13-3186C5B5146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1932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381000" y="990600"/>
            <a:ext cx="76200" cy="5105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 sz="2400">
              <a:latin typeface="Times New Roman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7696200" cy="2057400"/>
          </a:xfrm>
        </p:spPr>
        <p:txBody>
          <a:bodyPr/>
          <a:lstStyle>
            <a:lvl1pPr>
              <a:defRPr sz="40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3765550"/>
            <a:ext cx="7696200" cy="2057400"/>
          </a:xfrm>
        </p:spPr>
        <p:txBody>
          <a:bodyPr/>
          <a:lstStyle>
            <a:lvl1pPr marL="0" indent="0">
              <a:buFont typeface="Wingdings" charset="0"/>
              <a:buNone/>
              <a:defRPr sz="2400"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1000" b="1"/>
            </a:lvl1pPr>
          </a:lstStyle>
          <a:p>
            <a:fld id="{91E6F249-8D10-7240-A07E-F66CEC252905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30728" name="Group 8"/>
          <p:cNvGrpSpPr>
            <a:grpSpLocks/>
          </p:cNvGrpSpPr>
          <p:nvPr/>
        </p:nvGrpSpPr>
        <p:grpSpPr bwMode="auto">
          <a:xfrm>
            <a:off x="381000" y="304800"/>
            <a:ext cx="8391525" cy="5791200"/>
            <a:chOff x="240" y="192"/>
            <a:chExt cx="5286" cy="3648"/>
          </a:xfrm>
        </p:grpSpPr>
        <p:sp>
          <p:nvSpPr>
            <p:cNvPr id="30729" name="Rectangle 9"/>
            <p:cNvSpPr>
              <a:spLocks noChangeArrowheads="1"/>
            </p:cNvSpPr>
            <p:nvPr/>
          </p:nvSpPr>
          <p:spPr bwMode="auto">
            <a:xfrm flipV="1">
              <a:off x="5236" y="192"/>
              <a:ext cx="288" cy="2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0" name="Rectangle 10"/>
            <p:cNvSpPr>
              <a:spLocks noChangeArrowheads="1"/>
            </p:cNvSpPr>
            <p:nvPr/>
          </p:nvSpPr>
          <p:spPr bwMode="auto">
            <a:xfrm flipV="1">
              <a:off x="240" y="192"/>
              <a:ext cx="5004" cy="288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 flipV="1">
              <a:off x="240" y="480"/>
              <a:ext cx="500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rot="10800000"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2" name="Rectangle 12"/>
            <p:cNvSpPr>
              <a:spLocks noChangeArrowheads="1"/>
            </p:cNvSpPr>
            <p:nvPr/>
          </p:nvSpPr>
          <p:spPr bwMode="auto">
            <a:xfrm flipV="1">
              <a:off x="5242" y="480"/>
              <a:ext cx="282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30733" name="Line 13"/>
            <p:cNvSpPr>
              <a:spLocks noChangeShapeType="1"/>
            </p:cNvSpPr>
            <p:nvPr/>
          </p:nvSpPr>
          <p:spPr bwMode="auto">
            <a:xfrm flipH="1">
              <a:off x="480" y="2256"/>
              <a:ext cx="484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734" name="Rectangle 14"/>
            <p:cNvSpPr>
              <a:spLocks noChangeArrowheads="1"/>
            </p:cNvSpPr>
            <p:nvPr/>
          </p:nvSpPr>
          <p:spPr bwMode="auto">
            <a:xfrm>
              <a:off x="240" y="192"/>
              <a:ext cx="5286" cy="364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D62B2D-F854-104A-9535-9A504E5923E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404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3FEEA-E4EA-8B48-84AC-27AA886F7D9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08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4038600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F6CE3A-7281-7642-9900-6E16427813B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86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4CDA5C-119F-CC4B-9649-ABA59C0C102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635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50CE1F-3703-B242-8AD0-B0AC82B28EE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02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1431D7-A35E-FE4C-978D-A4C1DB31A3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8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74743-FE56-7945-B44C-593C2BC7280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686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885C50-577F-4141-9922-FD2248DB00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5520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FDA5FC-E46B-9C44-BC74-948B74CFAE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675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11163"/>
            <a:ext cx="2057400" cy="57197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11163"/>
            <a:ext cx="6019800" cy="57197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6963" y="6248400"/>
            <a:ext cx="21034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963" y="6248400"/>
            <a:ext cx="2636837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1E3472-7C7E-B14E-BFC5-D45A5C34A3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0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11163"/>
            <a:ext cx="8229600" cy="65563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95400"/>
            <a:ext cx="8229600" cy="4835525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46682" y="6248400"/>
            <a:ext cx="640118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F516B7F-12E3-114E-9B55-66756E9F7A1D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29703" name="Group 7"/>
          <p:cNvGrpSpPr>
            <a:grpSpLocks/>
          </p:cNvGrpSpPr>
          <p:nvPr/>
        </p:nvGrpSpPr>
        <p:grpSpPr bwMode="auto">
          <a:xfrm>
            <a:off x="228600" y="0"/>
            <a:ext cx="8686800" cy="1143000"/>
            <a:chOff x="176" y="96"/>
            <a:chExt cx="5472" cy="1008"/>
          </a:xfrm>
        </p:grpSpPr>
        <p:sp>
          <p:nvSpPr>
            <p:cNvPr id="29704" name="Line 8"/>
            <p:cNvSpPr>
              <a:spLocks noChangeShapeType="1"/>
            </p:cNvSpPr>
            <p:nvPr/>
          </p:nvSpPr>
          <p:spPr bwMode="auto">
            <a:xfrm flipH="1">
              <a:off x="288" y="1104"/>
              <a:ext cx="523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705" name="Rectangle 9"/>
            <p:cNvSpPr>
              <a:spLocks noChangeArrowheads="1"/>
            </p:cNvSpPr>
            <p:nvPr/>
          </p:nvSpPr>
          <p:spPr bwMode="auto">
            <a:xfrm>
              <a:off x="5504" y="96"/>
              <a:ext cx="144" cy="144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6" name="Rectangle 10"/>
            <p:cNvSpPr>
              <a:spLocks noChangeArrowheads="1"/>
            </p:cNvSpPr>
            <p:nvPr/>
          </p:nvSpPr>
          <p:spPr bwMode="auto">
            <a:xfrm>
              <a:off x="176" y="96"/>
              <a:ext cx="5326" cy="144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7" name="Rectangle 11"/>
            <p:cNvSpPr>
              <a:spLocks noChangeArrowheads="1"/>
            </p:cNvSpPr>
            <p:nvPr/>
          </p:nvSpPr>
          <p:spPr bwMode="auto">
            <a:xfrm>
              <a:off x="176" y="240"/>
              <a:ext cx="5326" cy="88"/>
            </a:xfrm>
            <a:prstGeom prst="rect">
              <a:avLst/>
            </a:prstGeom>
            <a:solidFill>
              <a:schemeClr val="bg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  <p:sp>
          <p:nvSpPr>
            <p:cNvPr id="29708" name="Rectangle 12"/>
            <p:cNvSpPr>
              <a:spLocks noChangeArrowheads="1"/>
            </p:cNvSpPr>
            <p:nvPr/>
          </p:nvSpPr>
          <p:spPr bwMode="auto">
            <a:xfrm>
              <a:off x="5504" y="241"/>
              <a:ext cx="144" cy="86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/>
              <a:endParaRPr lang="en-US" sz="2400">
                <a:latin typeface="Times New Roman" charset="0"/>
              </a:endParaRPr>
            </a:p>
          </p:txBody>
        </p:sp>
      </p:grpSp>
      <p:pic>
        <p:nvPicPr>
          <p:cNvPr id="29709" name="Picture 13" descr="SJSU-logo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6172200"/>
            <a:ext cx="639762" cy="6064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 userDrawn="1"/>
        </p:nvSpPr>
        <p:spPr>
          <a:xfrm>
            <a:off x="1097318" y="6263609"/>
            <a:ext cx="15744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Computer</a:t>
            </a:r>
            <a:r>
              <a:rPr lang="en-US" sz="1000" baseline="0" dirty="0"/>
              <a:t> Science Dept.</a:t>
            </a:r>
          </a:p>
          <a:p>
            <a:r>
              <a:rPr lang="en-US" sz="1000" baseline="0" dirty="0"/>
              <a:t>Fall 2026: September 29</a:t>
            </a:r>
            <a:endParaRPr lang="en-US" sz="1000" dirty="0"/>
          </a:p>
        </p:txBody>
      </p:sp>
      <p:sp>
        <p:nvSpPr>
          <p:cNvPr id="15" name="TextBox 14"/>
          <p:cNvSpPr txBox="1"/>
          <p:nvPr userDrawn="1"/>
        </p:nvSpPr>
        <p:spPr>
          <a:xfrm>
            <a:off x="3540637" y="6263609"/>
            <a:ext cx="23407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CS 153: Concepts of Compiler </a:t>
            </a:r>
            <a:r>
              <a:rPr lang="en-US" sz="1000" baseline="0" dirty="0"/>
              <a:t>Design</a:t>
            </a:r>
            <a:br>
              <a:rPr lang="en-US" sz="1000" baseline="0" dirty="0"/>
            </a:br>
            <a:r>
              <a:rPr lang="en-US" sz="1000" baseline="0" dirty="0"/>
              <a:t>© R. Mak</a:t>
            </a:r>
            <a:endParaRPr lang="en-US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aseline="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469900" indent="-469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o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2400">
          <a:solidFill>
            <a:schemeClr val="tx1"/>
          </a:solidFill>
          <a:latin typeface="+mn-lt"/>
          <a:ea typeface="+mn-ea"/>
        </a:defRPr>
      </a:lvl2pPr>
      <a:lvl3pPr marL="1377950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65000"/>
        <a:buFont typeface="Wingdings" charset="0"/>
        <a:buChar char="o"/>
        <a:defRPr sz="2000">
          <a:solidFill>
            <a:schemeClr val="tx1"/>
          </a:solidFill>
          <a:latin typeface="+mn-lt"/>
          <a:ea typeface="+mn-ea"/>
        </a:defRPr>
      </a:lvl3pPr>
      <a:lvl4pPr marL="1827213" indent="-4381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charset="0"/>
        <a:buChar char="n"/>
        <a:defRPr sz="1600">
          <a:solidFill>
            <a:schemeClr val="tx1"/>
          </a:solidFill>
          <a:latin typeface="+mn-lt"/>
          <a:ea typeface="+mn-ea"/>
        </a:defRPr>
      </a:lvl4pPr>
      <a:lvl5pPr marL="2297113" indent="-468313" algn="l" rtl="0" fontAlgn="base">
        <a:spcBef>
          <a:spcPct val="20000"/>
        </a:spcBef>
        <a:spcAft>
          <a:spcPct val="0"/>
        </a:spcAft>
        <a:buClr>
          <a:schemeClr val="accent2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5pPr>
      <a:lvl6pPr marL="27543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6pPr>
      <a:lvl7pPr marL="32115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7pPr>
      <a:lvl8pPr marL="36687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8pPr>
      <a:lvl9pPr marL="4125913" indent="-468313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charset="0"/>
        <a:buChar char="o"/>
        <a:defRPr sz="12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sjsu.edu/~ma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200" dirty="0"/>
              <a:t>CS 153: Concepts of Compiler Design</a:t>
            </a:r>
            <a:br>
              <a:rPr lang="en-US" sz="3600" dirty="0"/>
            </a:br>
            <a:r>
              <a:rPr lang="en-US" sz="2400" dirty="0"/>
              <a:t>September 29 Class Meeting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en-US" dirty="0"/>
              <a:t>Department of Computer Science</a:t>
            </a:r>
            <a:br>
              <a:rPr lang="en-US" dirty="0"/>
            </a:br>
            <a:r>
              <a:rPr lang="en-US" dirty="0"/>
              <a:t>San Jose State University</a:t>
            </a:r>
            <a:br>
              <a:rPr lang="en-US" dirty="0"/>
            </a:br>
            <a:br>
              <a:rPr lang="en-US" sz="1200" dirty="0"/>
            </a:br>
            <a:r>
              <a:rPr lang="en-US" dirty="0"/>
              <a:t>Fall 2026</a:t>
            </a:r>
            <a:br>
              <a:rPr lang="en-US" dirty="0"/>
            </a:br>
            <a:r>
              <a:rPr lang="en-US" dirty="0"/>
              <a:t>Instructor: Ron Mak</a:t>
            </a:r>
          </a:p>
          <a:p>
            <a:pPr algn="ctr">
              <a:lnSpc>
                <a:spcPct val="90000"/>
              </a:lnSpc>
            </a:pPr>
            <a:r>
              <a:rPr lang="en-US" dirty="0">
                <a:hlinkClick r:id="rId3"/>
              </a:rPr>
              <a:t>www.cs.sjsu.edu/~mak</a:t>
            </a:r>
            <a:endParaRPr lang="en-US" dirty="0"/>
          </a:p>
        </p:txBody>
      </p:sp>
      <p:pic>
        <p:nvPicPr>
          <p:cNvPr id="2053" name="Picture 5" descr="sjsu_logo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638" y="4591050"/>
            <a:ext cx="1096962" cy="1031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1E6F249-8D10-7240-A07E-F66CEC25290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Picture 2" descr="A group of blue and yellow dots&#10;&#10;Description automatically generated">
            <a:extLst>
              <a:ext uri="{FF2B5EF4-FFF2-40B4-BE49-F238E27FC236}">
                <a16:creationId xmlns:a16="http://schemas.microsoft.com/office/drawing/2014/main" id="{5FAA6C86-7488-E635-FA96-DCD8F50BA2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40" y="4606925"/>
            <a:ext cx="1181100" cy="1016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95656-4824-A98A-35FA-FA5153E32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/>
              <a:t>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AB0B5-236D-90AB-3FC0-9AB20B4553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Pascal by default passes argument values </a:t>
            </a:r>
            <a:br>
              <a:rPr lang="en-US" dirty="0"/>
            </a:br>
            <a:r>
              <a:rPr lang="en-US" u="sng" dirty="0"/>
              <a:t>by value</a:t>
            </a:r>
            <a:r>
              <a:rPr lang="en-US" dirty="0"/>
              <a:t> to a procedure or function.</a:t>
            </a:r>
          </a:p>
          <a:p>
            <a:pPr lvl="1"/>
            <a:r>
              <a:rPr lang="en-US" dirty="0"/>
              <a:t>A copy of the argument value is passed.</a:t>
            </a:r>
          </a:p>
          <a:p>
            <a:pPr lvl="1"/>
            <a:r>
              <a:rPr lang="en-US" dirty="0"/>
              <a:t>Passing an array by value can be slow.</a:t>
            </a:r>
          </a:p>
          <a:p>
            <a:pPr lvl="4"/>
            <a:endParaRPr lang="en-US" dirty="0"/>
          </a:p>
          <a:p>
            <a:r>
              <a:rPr lang="en-US" dirty="0"/>
              <a:t>In a procedure or function header, putting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/>
              <a:t> before a parameter declarations makes arguments </a:t>
            </a:r>
            <a:r>
              <a:rPr lang="en-US" u="sng" dirty="0"/>
              <a:t>pass by reference</a:t>
            </a:r>
            <a:r>
              <a:rPr lang="en-US" dirty="0"/>
              <a:t> to these parameters.</a:t>
            </a:r>
          </a:p>
          <a:p>
            <a:pPr lvl="1"/>
            <a:r>
              <a:rPr lang="en-US" dirty="0"/>
              <a:t>The argument can only be a variable.</a:t>
            </a:r>
          </a:p>
          <a:p>
            <a:pPr lvl="1"/>
            <a:r>
              <a:rPr lang="en-US" dirty="0"/>
              <a:t>Pascal can pass scalar values by reference.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9E6831-F005-BD5F-49FF-C38AFE9C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3C379-7CBD-3418-CFFD-AA595173F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dirty="0"/>
              <a:t> Parameters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6140CB-C927-3214-CFE6-DF8B33BE6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33D5CC-A588-56F7-DC93-67D4278B5116}"/>
              </a:ext>
            </a:extLst>
          </p:cNvPr>
          <p:cNvSpPr txBox="1"/>
          <p:nvPr/>
        </p:nvSpPr>
        <p:spPr>
          <a:xfrm>
            <a:off x="2381336" y="1417342"/>
            <a:ext cx="4381328" cy="15696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latin typeface="Courier New" charset="0"/>
              </a:rPr>
              <a:t>TYPE </a:t>
            </a:r>
            <a:r>
              <a:rPr lang="en-US" b="1" dirty="0" err="1">
                <a:latin typeface="Courier New" charset="0"/>
              </a:rPr>
              <a:t>arr</a:t>
            </a:r>
            <a:r>
              <a:rPr lang="en-US" b="1" dirty="0">
                <a:latin typeface="Courier New" charset="0"/>
              </a:rPr>
              <a:t> = ARRAY[1..3] OF integer;</a:t>
            </a:r>
          </a:p>
          <a:p>
            <a:r>
              <a:rPr lang="en-US" b="1" dirty="0">
                <a:latin typeface="Courier New" charset="0"/>
              </a:rPr>
              <a:t>...</a:t>
            </a:r>
          </a:p>
          <a:p>
            <a:r>
              <a:rPr lang="en-US" b="1" dirty="0">
                <a:latin typeface="Courier New" charset="0"/>
              </a:rPr>
              <a:t>PROCEDURE proc(</a:t>
            </a:r>
            <a:r>
              <a:rPr lang="en-US" b="1" dirty="0" err="1">
                <a:solidFill>
                  <a:srgbClr val="0033CC"/>
                </a:solidFill>
                <a:latin typeface="Courier New" charset="0"/>
              </a:rPr>
              <a:t>i</a:t>
            </a:r>
            <a:r>
              <a:rPr lang="en-US" b="1" dirty="0">
                <a:latin typeface="Courier New" charset="0"/>
              </a:rPr>
              <a:t>, </a:t>
            </a:r>
            <a:r>
              <a:rPr lang="en-US" b="1" dirty="0">
                <a:solidFill>
                  <a:srgbClr val="0033CC"/>
                </a:solidFill>
                <a:latin typeface="Courier New" charset="0"/>
              </a:rPr>
              <a:t>j</a:t>
            </a:r>
            <a:r>
              <a:rPr lang="en-US" b="1" dirty="0">
                <a:latin typeface="Courier New" charset="0"/>
              </a:rPr>
              <a:t> : integer; </a:t>
            </a:r>
          </a:p>
          <a:p>
            <a:r>
              <a:rPr lang="en-US" b="1" dirty="0">
                <a:latin typeface="Courier New" charset="0"/>
              </a:rPr>
              <a:t>               </a:t>
            </a:r>
            <a:r>
              <a:rPr lang="en-US" b="1" dirty="0">
                <a:solidFill>
                  <a:srgbClr val="C00000"/>
                </a:solidFill>
                <a:latin typeface="Courier New" charset="0"/>
              </a:rPr>
              <a:t>VAR</a:t>
            </a:r>
            <a:r>
              <a:rPr lang="en-US" b="1" dirty="0">
                <a:latin typeface="Courier New" charset="0"/>
              </a:rPr>
              <a:t> </a:t>
            </a:r>
            <a:r>
              <a:rPr lang="en-US" b="1" dirty="0">
                <a:solidFill>
                  <a:srgbClr val="008000"/>
                </a:solidFill>
                <a:latin typeface="Courier New" charset="0"/>
              </a:rPr>
              <a:t>x, y </a:t>
            </a:r>
            <a:r>
              <a:rPr lang="en-US" b="1" dirty="0">
                <a:latin typeface="Courier New" charset="0"/>
              </a:rPr>
              <a:t>: real;</a:t>
            </a:r>
          </a:p>
          <a:p>
            <a:r>
              <a:rPr lang="en-US" b="1" dirty="0">
                <a:latin typeface="Courier New" charset="0"/>
              </a:rPr>
              <a:t>               </a:t>
            </a:r>
            <a:r>
              <a:rPr lang="en-US" b="1" dirty="0">
                <a:solidFill>
                  <a:srgbClr val="C00000"/>
                </a:solidFill>
                <a:latin typeface="Courier New" charset="0"/>
              </a:rPr>
              <a:t>VAR</a:t>
            </a:r>
            <a:r>
              <a:rPr lang="en-US" b="1" dirty="0">
                <a:latin typeface="Courier New" charset="0"/>
              </a:rPr>
              <a:t> </a:t>
            </a:r>
            <a:r>
              <a:rPr lang="en-US" b="1" dirty="0">
                <a:solidFill>
                  <a:srgbClr val="008000"/>
                </a:solidFill>
                <a:latin typeface="Courier New" charset="0"/>
              </a:rPr>
              <a:t>a</a:t>
            </a:r>
            <a:r>
              <a:rPr lang="en-US" b="1" dirty="0">
                <a:latin typeface="Courier New" charset="0"/>
              </a:rPr>
              <a:t> : </a:t>
            </a:r>
            <a:r>
              <a:rPr lang="en-US" b="1" dirty="0" err="1">
                <a:latin typeface="Courier New" charset="0"/>
              </a:rPr>
              <a:t>arr</a:t>
            </a:r>
            <a:r>
              <a:rPr lang="en-US" b="1" dirty="0">
                <a:latin typeface="Courier New" charset="0"/>
              </a:rPr>
              <a:t>;</a:t>
            </a:r>
          </a:p>
          <a:p>
            <a:r>
              <a:rPr lang="en-US" b="1" dirty="0">
                <a:latin typeface="Courier New" charset="0"/>
              </a:rPr>
              <a:t>               </a:t>
            </a:r>
            <a:r>
              <a:rPr lang="en-US" b="1" dirty="0">
                <a:solidFill>
                  <a:srgbClr val="0033CC"/>
                </a:solidFill>
                <a:latin typeface="Courier New" charset="0"/>
              </a:rPr>
              <a:t>b</a:t>
            </a:r>
            <a:r>
              <a:rPr lang="en-US" b="1" dirty="0">
                <a:latin typeface="Courier New" charset="0"/>
              </a:rPr>
              <a:t> : </a:t>
            </a:r>
            <a:r>
              <a:rPr lang="en-US" b="1" dirty="0" err="1">
                <a:latin typeface="Courier New" charset="0"/>
              </a:rPr>
              <a:t>arr</a:t>
            </a:r>
            <a:r>
              <a:rPr lang="en-US" b="1" dirty="0">
                <a:latin typeface="Courier New" charset="0"/>
              </a:rPr>
              <a:t>);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9D1742-1D34-9798-BAA4-FEBA5327C87C}"/>
              </a:ext>
            </a:extLst>
          </p:cNvPr>
          <p:cNvSpPr txBox="1"/>
          <p:nvPr/>
        </p:nvSpPr>
        <p:spPr>
          <a:xfrm>
            <a:off x="1804652" y="3303657"/>
            <a:ext cx="5534696" cy="707886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33CC"/>
                </a:solidFill>
              </a:rPr>
              <a:t>Argument values to integer parameters </a:t>
            </a:r>
            <a:r>
              <a:rPr lang="en-US" sz="20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2000" dirty="0">
                <a:solidFill>
                  <a:srgbClr val="0033CC"/>
                </a:solidFill>
              </a:rPr>
              <a:t> and </a:t>
            </a:r>
            <a:r>
              <a:rPr lang="en-US" sz="20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</a:t>
            </a:r>
            <a:r>
              <a:rPr lang="en-US" sz="2000" dirty="0">
                <a:solidFill>
                  <a:srgbClr val="0033CC"/>
                </a:solidFill>
              </a:rPr>
              <a:t> and array parameter </a:t>
            </a:r>
            <a:r>
              <a:rPr lang="en-US" sz="20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2000" dirty="0">
                <a:solidFill>
                  <a:srgbClr val="0033CC"/>
                </a:solidFill>
              </a:rPr>
              <a:t> will be passed by value.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0DD750-8B61-C7EB-4895-7A71539910EB}"/>
              </a:ext>
            </a:extLst>
          </p:cNvPr>
          <p:cNvSpPr txBox="1"/>
          <p:nvPr/>
        </p:nvSpPr>
        <p:spPr>
          <a:xfrm>
            <a:off x="1804652" y="4232926"/>
            <a:ext cx="5534696" cy="707886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33CC"/>
                </a:solidFill>
              </a:rPr>
              <a:t>Arguments to real parameters </a:t>
            </a:r>
            <a:r>
              <a:rPr lang="en-US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</a:t>
            </a:r>
            <a:r>
              <a:rPr lang="en-US" sz="2000" dirty="0">
                <a:solidFill>
                  <a:srgbClr val="0033CC"/>
                </a:solidFill>
              </a:rPr>
              <a:t> and </a:t>
            </a:r>
            <a:r>
              <a:rPr lang="en-US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</a:t>
            </a:r>
            <a:r>
              <a:rPr lang="en-US" sz="2000" dirty="0">
                <a:solidFill>
                  <a:srgbClr val="0033CC"/>
                </a:solidFill>
              </a:rPr>
              <a:t> and array parameter </a:t>
            </a:r>
            <a:r>
              <a:rPr lang="en-US" sz="20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sz="2000" dirty="0">
                <a:solidFill>
                  <a:srgbClr val="0033CC"/>
                </a:solidFill>
              </a:rPr>
              <a:t> will be passed by reference.</a:t>
            </a:r>
          </a:p>
        </p:txBody>
      </p:sp>
    </p:spTree>
    <p:extLst>
      <p:ext uri="{BB962C8B-B14F-4D97-AF65-F5344CB8AC3E}">
        <p14:creationId xmlns:p14="http://schemas.microsoft.com/office/powerpoint/2010/main" val="2049338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34439-C915-D66C-244E-A02A00280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dirty="0"/>
              <a:t>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EE6179-3C50-C9A3-D3D0-AAC3D4A72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944893"/>
          </a:xfrm>
        </p:spPr>
        <p:txBody>
          <a:bodyPr/>
          <a:lstStyle/>
          <a:p>
            <a:r>
              <a:rPr lang="en-US" dirty="0"/>
              <a:t>Pascal’s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dirty="0"/>
              <a:t> statement opens a scope containing a record variable’s fields.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1A7FA3-2E40-3B73-850A-187C44C87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8CFB2A8-617D-D7DE-8A8E-749AE2FE84C5}"/>
              </a:ext>
            </a:extLst>
          </p:cNvPr>
          <p:cNvSpPr txBox="1"/>
          <p:nvPr/>
        </p:nvSpPr>
        <p:spPr>
          <a:xfrm>
            <a:off x="182928" y="2240493"/>
            <a:ext cx="4695516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'John';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'Doe';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john.age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24;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john.address.street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'1680 25th Street';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john.address.city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'San Pablo';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john.address.state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'CALIFORNIA';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john.address.zip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'94806';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john.phones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 := '111-1111';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john.phones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 := '222-2222';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6ADAD3-0F6E-FC07-C64C-50C9EB684C30}"/>
              </a:ext>
            </a:extLst>
          </p:cNvPr>
          <p:cNvSpPr txBox="1"/>
          <p:nvPr/>
        </p:nvSpPr>
        <p:spPr>
          <a:xfrm>
            <a:off x="4098685" y="3611878"/>
            <a:ext cx="4588115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john DO BEGIN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'John';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:= 'Doe';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age := 24;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address.street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'1680 25th Street';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address.city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:= 'San Pablo';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address.state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:= 'CALIFORNIA';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address.zip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:= '94806';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phones[0]      := '111-1111';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phones[1]      := '222-2222';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END;</a:t>
            </a:r>
          </a:p>
        </p:txBody>
      </p:sp>
    </p:spTree>
    <p:extLst>
      <p:ext uri="{BB962C8B-B14F-4D97-AF65-F5344CB8AC3E}">
        <p14:creationId xmlns:p14="http://schemas.microsoft.com/office/powerpoint/2010/main" val="1098407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B7276-A9EE-260E-28A0-EADEAB95E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dirty="0"/>
              <a:t> Statement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F1BB5-67A4-DC7C-3DA3-588573A0F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E591A8-4653-FCA8-3D11-CDC45D2BDA0D}"/>
              </a:ext>
            </a:extLst>
          </p:cNvPr>
          <p:cNvSpPr txBox="1"/>
          <p:nvPr/>
        </p:nvSpPr>
        <p:spPr>
          <a:xfrm>
            <a:off x="274367" y="1325903"/>
            <a:ext cx="4695516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'Mary';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:= 'Jane';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mary.age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22;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mary.address.street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'4899 Bela Drive 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mary.address.city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:= 'San Jose';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mary.address.state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:= 'CALIFORNIA';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mary.address.zip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:= '95129';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mary.phones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      := '333-3333';</a:t>
            </a:r>
          </a:p>
          <a:p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mary.phones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      := '444-4444';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5B78D7-4387-19D4-4F6D-6CA7CA149221}"/>
              </a:ext>
            </a:extLst>
          </p:cNvPr>
          <p:cNvSpPr txBox="1"/>
          <p:nvPr/>
        </p:nvSpPr>
        <p:spPr>
          <a:xfrm>
            <a:off x="4297683" y="3246122"/>
            <a:ext cx="4158511" cy="28931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mary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DO BEGIN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'Mary';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:= 'Jane';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age := 22;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WITH address DO BEGIN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street := '4899 Bela Drive 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city   := 'San Jose';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state  := 'CALIFORNIA';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 zip    := '95129';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    END;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phones[0]      := '333-3333';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phones[1]      := '444-4444';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END;</a:t>
            </a:r>
          </a:p>
        </p:txBody>
      </p:sp>
    </p:spTree>
    <p:extLst>
      <p:ext uri="{BB962C8B-B14F-4D97-AF65-F5344CB8AC3E}">
        <p14:creationId xmlns:p14="http://schemas.microsoft.com/office/powerpoint/2010/main" val="699744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586B2-92C0-B206-C567-BC9D3BE061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dirty="0"/>
              <a:t> Statement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696BA1-D369-52D1-BAAB-488E74EAC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428E07-0325-F134-6A33-F5A3CF01C38E}"/>
              </a:ext>
            </a:extLst>
          </p:cNvPr>
          <p:cNvSpPr txBox="1"/>
          <p:nvPr/>
        </p:nvSpPr>
        <p:spPr>
          <a:xfrm>
            <a:off x="371707" y="1353015"/>
            <a:ext cx="5125121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team[3].age       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mary.age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address.street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mary.address.street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address.city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mary.address.city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address.state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mary.address.state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address.zip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mary.address.zip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team[3].phones[0] 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mary.phones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team[3].phones[1] 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mary.phones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7830E38-281C-4401-33C4-98BD1C07404E}"/>
              </a:ext>
            </a:extLst>
          </p:cNvPr>
          <p:cNvSpPr txBox="1"/>
          <p:nvPr/>
        </p:nvSpPr>
        <p:spPr>
          <a:xfrm>
            <a:off x="4297683" y="3611878"/>
            <a:ext cx="4158511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team[3], address DO BEGIN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age  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mary.age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street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mary.address.street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city 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mary.address.city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state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mary.address.state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zip      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mary.address.zip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phones[0]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mary.phones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[0];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phones[1] :=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mary.phones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[1];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683596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EFEC3-F34A-D5AD-DF6F-0DAE72009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Pascal’s 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dirty="0"/>
              <a:t> Statement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3C8607-881C-89AC-41B7-0AE359459E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you implement the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</a:t>
            </a:r>
            <a:r>
              <a:rPr lang="en-US" dirty="0"/>
              <a:t> statement?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C08D2D-4FD2-4BFA-AD97-5C0B43B0CC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248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B84D2-7BA6-D779-31E7-D18BC4B6E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Pascal vs. Java: Variable Declarations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F7BE38-2FDD-CF5A-7AC8-1FC0598A02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34464"/>
            <a:ext cx="8229600" cy="4953000"/>
          </a:xfrm>
        </p:spPr>
        <p:txBody>
          <a:bodyPr/>
          <a:lstStyle/>
          <a:p>
            <a:r>
              <a:rPr lang="en-US" dirty="0"/>
              <a:t>In Pascal, when you declare a non-scalar variable such as an array or record, memory is automatically allocated for its data.</a:t>
            </a:r>
          </a:p>
          <a:p>
            <a:pPr lvl="1"/>
            <a:r>
              <a:rPr lang="en-US" dirty="0"/>
              <a:t>When the variable goes out of scope, it is automatically deallocated.</a:t>
            </a:r>
          </a:p>
          <a:p>
            <a:pPr lvl="4"/>
            <a:endParaRPr lang="en-US" dirty="0"/>
          </a:p>
          <a:p>
            <a:r>
              <a:rPr lang="en-US" dirty="0"/>
              <a:t>In Java, when you declare a non-scalar variable, memory is only allocated for a reference (pointer).</a:t>
            </a:r>
          </a:p>
          <a:p>
            <a:pPr lvl="1"/>
            <a:r>
              <a:rPr lang="en-US" dirty="0"/>
              <a:t>You must explicitly allocate memory for the variable’s data using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new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Explicitly allocate memory for non-scalar arrays.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944E96-874B-7766-656B-C3CA08C98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07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B19714-F7BF-4654-CC2F-76C8F90E79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1" y="411163"/>
            <a:ext cx="8412433" cy="655637"/>
          </a:xfrm>
        </p:spPr>
        <p:txBody>
          <a:bodyPr/>
          <a:lstStyle/>
          <a:p>
            <a:r>
              <a:rPr lang="en-US" dirty="0"/>
              <a:t>Pascal vs. Java: Variable Declarations</a:t>
            </a:r>
            <a:r>
              <a:rPr lang="en-US" i="1" dirty="0"/>
              <a:t>, cont’d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11603-5705-B73B-8397-3727F495B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B589C3-4CE9-2E25-A501-A4CF99DF099D}"/>
              </a:ext>
            </a:extLst>
          </p:cNvPr>
          <p:cNvSpPr txBox="1"/>
          <p:nvPr/>
        </p:nvSpPr>
        <p:spPr>
          <a:xfrm>
            <a:off x="1188757" y="1442621"/>
            <a:ext cx="5760657" cy="526297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PROGRAM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NamedRecordTest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TYPE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String2  = PACKED ARRAY [0..1 ] OF char;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String5  = PACKED ARRAY [0..4 ] OF char;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String8  = PACKED ARRAY [0..7 ] OF char;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String16 = PACKED ARRAY [0..15] OF char;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RECORD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street : String16;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city   : String16;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state  : String2;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zip    : String5;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END;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=  RECORD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</a:t>
            </a:r>
            <a:r>
              <a:rPr lang="en-US" sz="12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String16;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</a:t>
            </a:r>
            <a:r>
              <a:rPr lang="en-US" sz="12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: String16;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age       : integer;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address   : </a:t>
            </a:r>
            <a:r>
              <a:rPr lang="en-US" sz="12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phones    : ARRAY [0..1] OF String8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   END;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john : </a:t>
            </a:r>
            <a:r>
              <a:rPr lang="en-US" sz="12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mary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: </a:t>
            </a:r>
            <a:r>
              <a:rPr lang="en-US" sz="12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team : ARRAY [1..4] OF </a:t>
            </a:r>
            <a:r>
              <a:rPr lang="en-US" sz="12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2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2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CBDFB8-57AF-A67A-548C-4E3CFD34C993}"/>
              </a:ext>
            </a:extLst>
          </p:cNvPr>
          <p:cNvSpPr txBox="1"/>
          <p:nvPr/>
        </p:nvSpPr>
        <p:spPr>
          <a:xfrm>
            <a:off x="4846283" y="5806414"/>
            <a:ext cx="1280169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</a:rPr>
              <a:t>Automatically allocated.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1119858-0009-676D-C87C-CE07376D30A1}"/>
              </a:ext>
            </a:extLst>
          </p:cNvPr>
          <p:cNvSpPr txBox="1"/>
          <p:nvPr/>
        </p:nvSpPr>
        <p:spPr>
          <a:xfrm>
            <a:off x="5394929" y="4505438"/>
            <a:ext cx="1280169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</a:rPr>
              <a:t>Automatically allocated.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07BA80-83FA-CC1A-2D48-3264689E478A}"/>
              </a:ext>
            </a:extLst>
          </p:cNvPr>
          <p:cNvSpPr txBox="1"/>
          <p:nvPr/>
        </p:nvSpPr>
        <p:spPr>
          <a:xfrm>
            <a:off x="5024704" y="3211896"/>
            <a:ext cx="1280169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</a:rPr>
              <a:t>Automatically allocated.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C101D7-0439-CDC6-AD52-DB52D8310F0D}"/>
              </a:ext>
            </a:extLst>
          </p:cNvPr>
          <p:cNvSpPr txBox="1"/>
          <p:nvPr/>
        </p:nvSpPr>
        <p:spPr>
          <a:xfrm>
            <a:off x="4754878" y="1288732"/>
            <a:ext cx="2005036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NamedRecordTest.pas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85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EDE86-4845-13BC-51C8-79BB57D29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3E117A-51DE-19BA-4E03-4FD810CDD1C2}"/>
              </a:ext>
            </a:extLst>
          </p:cNvPr>
          <p:cNvSpPr txBox="1"/>
          <p:nvPr/>
        </p:nvSpPr>
        <p:spPr>
          <a:xfrm>
            <a:off x="457200" y="1234464"/>
            <a:ext cx="6091732" cy="483209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class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NamedRecordTest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static class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String city;</a:t>
            </a:r>
          </a:p>
          <a:p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String state;</a:t>
            </a:r>
          </a:p>
          <a:p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String street;</a:t>
            </a:r>
          </a:p>
          <a:p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String zip;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private static class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address = new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age;</a:t>
            </a:r>
          </a:p>
          <a:p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String </a:t>
            </a:r>
            <a:r>
              <a:rPr lang="en-US" sz="1400" b="1" dirty="0" err="1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400" b="1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String phones[] = new String[2];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static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john = new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private static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mary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new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private static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team[] = 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[4];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2AED80-E23E-5E4D-5177-27E32F255C0A}"/>
              </a:ext>
            </a:extLst>
          </p:cNvPr>
          <p:cNvSpPr txBox="1"/>
          <p:nvPr/>
        </p:nvSpPr>
        <p:spPr>
          <a:xfrm>
            <a:off x="6217902" y="5179048"/>
            <a:ext cx="2317173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Non-scalar variables: Must explicitly allocate memory.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2F0EB7-3D45-17A7-4DAD-8AA1A7F619DF}"/>
              </a:ext>
            </a:extLst>
          </p:cNvPr>
          <p:cNvSpPr txBox="1"/>
          <p:nvPr/>
        </p:nvSpPr>
        <p:spPr>
          <a:xfrm>
            <a:off x="5560721" y="3693532"/>
            <a:ext cx="2317173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Non-scalar variable: Must explicitly allocate memory.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3B989C-4315-C546-50F8-D5AFD934840B}"/>
              </a:ext>
            </a:extLst>
          </p:cNvPr>
          <p:cNvSpPr txBox="1"/>
          <p:nvPr/>
        </p:nvSpPr>
        <p:spPr>
          <a:xfrm>
            <a:off x="4921384" y="4503854"/>
            <a:ext cx="2317173" cy="523220"/>
          </a:xfrm>
          <a:prstGeom prst="rect">
            <a:avLst/>
          </a:prstGeom>
          <a:solidFill>
            <a:srgbClr val="FFFFC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Non-scalar array: Must explicitly allocate memory.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5F0243-21F5-3DFE-12A0-C3377EE9272C}"/>
              </a:ext>
            </a:extLst>
          </p:cNvPr>
          <p:cNvSpPr txBox="1"/>
          <p:nvPr/>
        </p:nvSpPr>
        <p:spPr>
          <a:xfrm>
            <a:off x="3282160" y="4069073"/>
            <a:ext cx="1254162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</a:rPr>
              <a:t>Automatically allocated.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3830E3-D488-EA90-D3AC-1D9B1E9CCAEE}"/>
              </a:ext>
            </a:extLst>
          </p:cNvPr>
          <p:cNvSpPr txBox="1"/>
          <p:nvPr/>
        </p:nvSpPr>
        <p:spPr>
          <a:xfrm>
            <a:off x="3017537" y="2265707"/>
            <a:ext cx="1254162" cy="523220"/>
          </a:xfrm>
          <a:prstGeom prst="rect">
            <a:avLst/>
          </a:prstGeom>
          <a:solidFill>
            <a:srgbClr val="FFFFC2"/>
          </a:solidFill>
          <a:ln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</a:rPr>
              <a:t>Automatically allocated.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B30698-9F5E-AC41-BA89-4117123C1B27}"/>
              </a:ext>
            </a:extLst>
          </p:cNvPr>
          <p:cNvSpPr txBox="1"/>
          <p:nvPr/>
        </p:nvSpPr>
        <p:spPr>
          <a:xfrm>
            <a:off x="6461021" y="5740389"/>
            <a:ext cx="2317173" cy="523220"/>
          </a:xfrm>
          <a:prstGeom prst="rect">
            <a:avLst/>
          </a:prstGeom>
          <a:solidFill>
            <a:srgbClr val="FFFFC2"/>
          </a:solid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Non-scalar array: Must explicitly allocate memory.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2841FD0-2AAB-089E-7169-D3951668D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1" y="411163"/>
            <a:ext cx="8412433" cy="655637"/>
          </a:xfrm>
        </p:spPr>
        <p:txBody>
          <a:bodyPr/>
          <a:lstStyle/>
          <a:p>
            <a:r>
              <a:rPr lang="en-US" dirty="0"/>
              <a:t>Pascal vs. Java: Variable Declarations</a:t>
            </a:r>
            <a:r>
              <a:rPr lang="en-US" i="1" dirty="0"/>
              <a:t>, cont’d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F98E02F-8129-0E64-4FAC-D32FB922BAAF}"/>
              </a:ext>
            </a:extLst>
          </p:cNvPr>
          <p:cNvSpPr txBox="1"/>
          <p:nvPr/>
        </p:nvSpPr>
        <p:spPr>
          <a:xfrm>
            <a:off x="4297683" y="1124875"/>
            <a:ext cx="2045112" cy="307777"/>
          </a:xfrm>
          <a:prstGeom prst="rect">
            <a:avLst/>
          </a:prstGeom>
          <a:solidFill>
            <a:srgbClr val="0033CC"/>
          </a:solidFill>
        </p:spPr>
        <p:txBody>
          <a:bodyPr wrap="none" rtlCol="0">
            <a:spAutoFit/>
          </a:bodyPr>
          <a:lstStyle/>
          <a:p>
            <a:r>
              <a:rPr lang="en-US" sz="1400" dirty="0" err="1">
                <a:solidFill>
                  <a:srgbClr val="FFFD78"/>
                </a:solidFill>
              </a:rPr>
              <a:t>NamedRecordTest.java</a:t>
            </a:r>
            <a:endParaRPr lang="en-US" sz="1400" dirty="0">
              <a:solidFill>
                <a:srgbClr val="FFFD7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79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A4A6130-592E-E3D8-8CFF-53BE452B8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251951"/>
            <a:ext cx="8229600" cy="1878974"/>
          </a:xfrm>
        </p:spPr>
        <p:txBody>
          <a:bodyPr/>
          <a:lstStyle/>
          <a:p>
            <a:r>
              <a:rPr lang="en-US" dirty="0"/>
              <a:t>Only an array of four </a:t>
            </a:r>
            <a:r>
              <a:rPr lang="en-US" u="sng" dirty="0"/>
              <a:t>references</a:t>
            </a:r>
            <a:r>
              <a:rPr lang="en-US" dirty="0"/>
              <a:t> to 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dirty="0"/>
              <a:t> objects was allocated.</a:t>
            </a:r>
          </a:p>
          <a:p>
            <a:r>
              <a:rPr lang="en-US" dirty="0"/>
              <a:t>We still must explicitly allocate memory for each </a:t>
            </a:r>
            <a:r>
              <a:rPr lang="en-US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team</a:t>
            </a:r>
            <a:r>
              <a:rPr lang="en-US" dirty="0"/>
              <a:t> element’s </a:t>
            </a:r>
            <a:r>
              <a:rPr lang="en-US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dirty="0"/>
              <a:t> data.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00C3FF-FD99-158E-24E3-4AD3DB0C9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E9B12A-7A62-931B-9E80-F134D47EF31A}"/>
              </a:ext>
            </a:extLst>
          </p:cNvPr>
          <p:cNvSpPr txBox="1"/>
          <p:nvPr/>
        </p:nvSpPr>
        <p:spPr>
          <a:xfrm>
            <a:off x="1740936" y="1417342"/>
            <a:ext cx="5662127" cy="267765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static class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address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int age;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phones[] = new String[2];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static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team[] = 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[4];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97357E2-1004-A036-B26A-D339F060D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1" y="411163"/>
            <a:ext cx="8412433" cy="655637"/>
          </a:xfrm>
        </p:spPr>
        <p:txBody>
          <a:bodyPr/>
          <a:lstStyle/>
          <a:p>
            <a:r>
              <a:rPr lang="en-US" dirty="0"/>
              <a:t>Pascal vs. Java: Variable Declarations</a:t>
            </a:r>
            <a:r>
              <a:rPr lang="en-US" i="1" dirty="0"/>
              <a:t>, cont’d</a:t>
            </a:r>
          </a:p>
        </p:txBody>
      </p:sp>
    </p:spTree>
    <p:extLst>
      <p:ext uri="{BB962C8B-B14F-4D97-AF65-F5344CB8AC3E}">
        <p14:creationId xmlns:p14="http://schemas.microsoft.com/office/powerpoint/2010/main" val="161103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D5D46-E62A-61E0-D697-432DF5B79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1BCB83-EF60-D3DC-A9BA-D4E6C3A0AE37}"/>
              </a:ext>
            </a:extLst>
          </p:cNvPr>
          <p:cNvSpPr txBox="1"/>
          <p:nvPr/>
        </p:nvSpPr>
        <p:spPr>
          <a:xfrm>
            <a:off x="365806" y="1209729"/>
            <a:ext cx="6091732" cy="547842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private static class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address = new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AddressRec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int age;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firstName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lastName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String phones[] = new String[2];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private static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team[] = new </a:t>
            </a:r>
            <a:r>
              <a:rPr lang="en-US" sz="1400" b="1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[4];</a:t>
            </a:r>
          </a:p>
          <a:p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...</a:t>
            </a:r>
          </a:p>
          <a:p>
            <a:endParaRPr lang="en-US" sz="1400" b="1" dirty="0">
              <a:solidFill>
                <a:srgbClr val="C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public static void main(String[]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args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java.time.Instant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_start = </a:t>
            </a:r>
            <a:r>
              <a:rPr lang="en-US" sz="14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java.time.Instant.now</a:t>
            </a:r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endParaRPr lang="en-US" sz="14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for (int _i1 = 0; _i1 &lt; 4; _i1++)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{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team[_i1] = new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</a:p>
          <a:p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endParaRPr lang="en-US" sz="14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4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...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98B21C-6A21-3C59-A0B5-632C14D0BB65}"/>
              </a:ext>
            </a:extLst>
          </p:cNvPr>
          <p:cNvSpPr txBox="1"/>
          <p:nvPr/>
        </p:nvSpPr>
        <p:spPr>
          <a:xfrm>
            <a:off x="4572000" y="5171217"/>
            <a:ext cx="3748999" cy="954107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Generate this loop to explicitly allocate </a:t>
            </a:r>
            <a:r>
              <a:rPr lang="en-US" sz="1400" b="1" dirty="0" err="1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PersonRec</a:t>
            </a:r>
            <a:r>
              <a:rPr lang="en-US" sz="1400" dirty="0">
                <a:solidFill>
                  <a:srgbClr val="0033CC"/>
                </a:solidFill>
              </a:rPr>
              <a:t> data for each element of </a:t>
            </a:r>
            <a:r>
              <a:rPr lang="en-US" sz="14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team</a:t>
            </a:r>
            <a:r>
              <a:rPr lang="en-US" sz="1400" dirty="0">
                <a:solidFill>
                  <a:srgbClr val="0033CC"/>
                </a:solidFill>
              </a:rPr>
              <a:t>.</a:t>
            </a:r>
          </a:p>
          <a:p>
            <a:r>
              <a:rPr lang="en-US" sz="1400" dirty="0">
                <a:solidFill>
                  <a:srgbClr val="0033CC"/>
                </a:solidFill>
              </a:rPr>
              <a:t>Generate nested loops for multidimensional arrays.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02C18F-87B6-D036-301D-0FAE9D8FE5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1" y="411163"/>
            <a:ext cx="8412433" cy="655637"/>
          </a:xfrm>
        </p:spPr>
        <p:txBody>
          <a:bodyPr/>
          <a:lstStyle/>
          <a:p>
            <a:r>
              <a:rPr lang="en-US" dirty="0"/>
              <a:t>Pascal vs. Java: Variable Declarations</a:t>
            </a:r>
            <a:r>
              <a:rPr lang="en-US" i="1" dirty="0"/>
              <a:t>, cont’d</a:t>
            </a:r>
          </a:p>
        </p:txBody>
      </p:sp>
    </p:spTree>
    <p:extLst>
      <p:ext uri="{BB962C8B-B14F-4D97-AF65-F5344CB8AC3E}">
        <p14:creationId xmlns:p14="http://schemas.microsoft.com/office/powerpoint/2010/main" val="174828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C4459C-8026-B1B5-54F5-6D4C46C66E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would you convert a Pascal record has one or more fields each of which is an array of non-scalar values?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5DA30-0320-3842-EBC0-11860CA8A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22C08D-219E-032D-8214-4721DD4FE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61" y="411163"/>
            <a:ext cx="8412433" cy="655637"/>
          </a:xfrm>
        </p:spPr>
        <p:txBody>
          <a:bodyPr/>
          <a:lstStyle/>
          <a:p>
            <a:r>
              <a:rPr lang="en-US" dirty="0"/>
              <a:t>Pascal vs. Java: Variable Declarations</a:t>
            </a:r>
            <a:r>
              <a:rPr lang="en-US" i="1" dirty="0"/>
              <a:t>, cont’d</a:t>
            </a:r>
          </a:p>
        </p:txBody>
      </p:sp>
    </p:spTree>
    <p:extLst>
      <p:ext uri="{BB962C8B-B14F-4D97-AF65-F5344CB8AC3E}">
        <p14:creationId xmlns:p14="http://schemas.microsoft.com/office/powerpoint/2010/main" val="1030870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Resolving Rule Ambiguities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1"/>
            <a:ext cx="8229600" cy="4785330"/>
          </a:xfrm>
        </p:spPr>
        <p:txBody>
          <a:bodyPr/>
          <a:lstStyle/>
          <a:p>
            <a:r>
              <a:rPr lang="en-US" dirty="0"/>
              <a:t>Is </a:t>
            </a:r>
            <a:r>
              <a:rPr lang="en-US" b="1" dirty="0">
                <a:solidFill>
                  <a:srgbClr val="0033CC"/>
                </a:solidFill>
                <a:latin typeface="Courier New" charset="0"/>
                <a:ea typeface="Courier New" charset="0"/>
                <a:cs typeface="Courier New" charset="0"/>
              </a:rPr>
              <a:t>begin</a:t>
            </a:r>
            <a:r>
              <a:rPr lang="en-US" dirty="0"/>
              <a:t> a reserved word or an identifier?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ANTLR resolves an ambiguity by choosing </a:t>
            </a:r>
            <a:br>
              <a:rPr lang="en-US" dirty="0"/>
            </a:br>
            <a:r>
              <a:rPr lang="en-US" dirty="0"/>
              <a:t>the </a:t>
            </a:r>
            <a:r>
              <a:rPr lang="en-US" u="sng" dirty="0"/>
              <a:t>first alternative</a:t>
            </a:r>
            <a:r>
              <a:rPr lang="en-US" dirty="0"/>
              <a:t> in the grammar.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430501" y="1965976"/>
            <a:ext cx="2282997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ourier New" charset="0"/>
                <a:ea typeface="Courier New" charset="0"/>
                <a:cs typeface="Courier New" charset="0"/>
              </a:rPr>
              <a:t>BEGIN</a:t>
            </a:r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 : 'begin' ;</a:t>
            </a:r>
          </a:p>
          <a:p>
            <a:r>
              <a:rPr lang="en-US" b="1" dirty="0">
                <a:solidFill>
                  <a:srgbClr val="C00000"/>
                </a:solidFill>
                <a:latin typeface="Courier New" charset="0"/>
                <a:ea typeface="Courier New" charset="0"/>
                <a:cs typeface="Courier New" charset="0"/>
              </a:rPr>
              <a:t>ID</a:t>
            </a:r>
            <a:r>
              <a:rPr lang="en-US" b="1" dirty="0">
                <a:latin typeface="Courier New" charset="0"/>
                <a:ea typeface="Courier New" charset="0"/>
                <a:cs typeface="Courier New" charset="0"/>
              </a:rPr>
              <a:t>    : [a-z]+  ;</a:t>
            </a:r>
          </a:p>
        </p:txBody>
      </p:sp>
    </p:spTree>
    <p:extLst>
      <p:ext uri="{BB962C8B-B14F-4D97-AF65-F5344CB8AC3E}">
        <p14:creationId xmlns:p14="http://schemas.microsoft.com/office/powerpoint/2010/main" val="3688890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FEDAA-90CD-AA2E-8721-FD1D7EAD1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are We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AB4888-252E-B2AC-37D9-F68AB4E77F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3505185"/>
          </a:xfrm>
        </p:spPr>
        <p:txBody>
          <a:bodyPr/>
          <a:lstStyle/>
          <a:p>
            <a:r>
              <a:rPr lang="en-US" dirty="0"/>
              <a:t>A converter for a subset of Pascal.</a:t>
            </a:r>
          </a:p>
          <a:p>
            <a:pPr lvl="1"/>
            <a:r>
              <a:rPr lang="en-US" dirty="0"/>
              <a:t>ANTLR 4 grammar file virtually complete.</a:t>
            </a:r>
          </a:p>
          <a:p>
            <a:pPr lvl="1"/>
            <a:r>
              <a:rPr lang="en-US" dirty="0"/>
              <a:t>Intermediate tier virtually complete.</a:t>
            </a:r>
          </a:p>
          <a:p>
            <a:pPr lvl="1"/>
            <a:r>
              <a:rPr lang="en-US" dirty="0"/>
              <a:t>Skills to perform Pass 1 and Pass 2 operations.</a:t>
            </a:r>
          </a:p>
          <a:p>
            <a:pPr lvl="4"/>
            <a:endParaRPr lang="en-US" dirty="0"/>
          </a:p>
          <a:p>
            <a:r>
              <a:rPr lang="en-US" dirty="0"/>
              <a:t>We’re ready to </a:t>
            </a:r>
            <a:r>
              <a:rPr lang="en-US" u="sng" dirty="0"/>
              <a:t>go back to the interpreter</a:t>
            </a:r>
            <a:r>
              <a:rPr lang="en-US" dirty="0"/>
              <a:t> in the back end and complete what we started a few weeks ago.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7ACE66-2DD1-D7A7-8C21-EB6FBB16A7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297957-46F8-9AA6-B7F2-E318D755F8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465" y="4213834"/>
            <a:ext cx="5720851" cy="203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63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9F150-AF79-9F47-6D35-7E299FF73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 to the Interpreter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34DA5-7B45-F532-F115-100D409A8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Reuse the work</a:t>
            </a:r>
            <a:r>
              <a:rPr lang="en-US" dirty="0"/>
              <a:t> of Pass 1 and Pass 2.</a:t>
            </a:r>
          </a:p>
          <a:p>
            <a:pPr lvl="1"/>
            <a:r>
              <a:rPr lang="en-US" dirty="0"/>
              <a:t>Use the </a:t>
            </a:r>
            <a:r>
              <a:rPr lang="en-US" u="sng" dirty="0"/>
              <a:t>same</a:t>
            </a:r>
            <a:r>
              <a:rPr lang="en-US" dirty="0"/>
              <a:t> parse tree and symbol tables </a:t>
            </a:r>
            <a:br>
              <a:rPr lang="en-US" dirty="0"/>
            </a:br>
            <a:r>
              <a:rPr lang="en-US" dirty="0"/>
              <a:t>in the intermediate tier.</a:t>
            </a:r>
          </a:p>
          <a:p>
            <a:r>
              <a:rPr lang="en-US" dirty="0"/>
              <a:t>Because an interpreter executes a source program, it has </a:t>
            </a:r>
            <a:r>
              <a:rPr lang="en-US" u="sng" dirty="0"/>
              <a:t>complete control</a:t>
            </a:r>
            <a:r>
              <a:rPr lang="en-US" dirty="0"/>
              <a:t> over how the program executes.</a:t>
            </a:r>
          </a:p>
          <a:p>
            <a:pPr lvl="1"/>
            <a:r>
              <a:rPr lang="en-US" dirty="0"/>
              <a:t>We can incorporate an </a:t>
            </a:r>
            <a:r>
              <a:rPr lang="en-US" u="sng" dirty="0"/>
              <a:t>interactive debugger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Faster turnaround: We don’t first convert the source program to high-level target language and then run the target language’s compiler.</a:t>
            </a:r>
          </a:p>
          <a:p>
            <a:pPr lvl="1"/>
            <a:r>
              <a:rPr lang="en-US" dirty="0"/>
              <a:t>But slower execution.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D0F1FD-1149-A0E0-1A1E-109DBA21B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100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DBA2B1-C100-3E4D-959C-5C74A0AAFD3A}" type="slidenum">
              <a:rPr lang="en-US"/>
              <a:pPr/>
              <a:t>17</a:t>
            </a:fld>
            <a:endParaRPr lang="en-US"/>
          </a:p>
        </p:txBody>
      </p:sp>
      <p:sp>
        <p:nvSpPr>
          <p:cNvPr id="458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Runtime Memory Management</a:t>
            </a:r>
          </a:p>
        </p:txBody>
      </p:sp>
      <p:sp>
        <p:nvSpPr>
          <p:cNvPr id="458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interpreter must </a:t>
            </a:r>
            <a:r>
              <a:rPr lang="en-US" u="sng" dirty="0"/>
              <a:t>manage the memory </a:t>
            </a:r>
            <a:br>
              <a:rPr lang="en-US" dirty="0"/>
            </a:br>
            <a:r>
              <a:rPr lang="en-US" dirty="0"/>
              <a:t>that the source program uses during run time.</a:t>
            </a:r>
          </a:p>
          <a:p>
            <a:pPr lvl="3"/>
            <a:endParaRPr lang="en-US" dirty="0"/>
          </a:p>
          <a:p>
            <a:r>
              <a:rPr lang="en-US" dirty="0"/>
              <a:t>Up until now, we</a:t>
            </a:r>
            <a:r>
              <a:rPr lang="en-US" altLang="ja-JP" dirty="0">
                <a:latin typeface="Arial"/>
              </a:rPr>
              <a:t>’</a:t>
            </a:r>
            <a:r>
              <a:rPr lang="en-US" dirty="0"/>
              <a:t>ve used the hack of </a:t>
            </a:r>
            <a:br>
              <a:rPr lang="en-US" dirty="0"/>
            </a:br>
            <a:r>
              <a:rPr lang="en-US" dirty="0"/>
              <a:t>storing values computed during run time </a:t>
            </a:r>
            <a:br>
              <a:rPr lang="en-US" dirty="0"/>
            </a:br>
            <a:r>
              <a:rPr lang="en-US" dirty="0"/>
              <a:t>into the symbol table.</a:t>
            </a:r>
          </a:p>
          <a:p>
            <a:pPr lvl="5"/>
            <a:endParaRPr lang="en-US" dirty="0"/>
          </a:p>
          <a:p>
            <a:r>
              <a:rPr lang="en-US" dirty="0"/>
              <a:t>Why is this a bad idea?</a:t>
            </a:r>
          </a:p>
          <a:p>
            <a:pPr lvl="1"/>
            <a:r>
              <a:rPr lang="en-US" dirty="0"/>
              <a:t>This will fail miserably if the source program </a:t>
            </a:r>
            <a:br>
              <a:rPr lang="en-US" dirty="0"/>
            </a:br>
            <a:r>
              <a:rPr lang="en-US" dirty="0"/>
              <a:t>has recursive procedure and function calls.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19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8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8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8E320-F258-5540-B6AF-CD9AFCE718BA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459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Symbol Table Stack vs. Runtime Stack</a:t>
            </a:r>
          </a:p>
        </p:txBody>
      </p:sp>
      <p:sp>
        <p:nvSpPr>
          <p:cNvPr id="459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234464"/>
            <a:ext cx="8320995" cy="4835525"/>
          </a:xfrm>
        </p:spPr>
        <p:txBody>
          <a:bodyPr/>
          <a:lstStyle/>
          <a:p>
            <a:r>
              <a:rPr lang="en-US" dirty="0"/>
              <a:t>Pass 2 builds symbol tables and manages the </a:t>
            </a:r>
            <a:r>
              <a:rPr lang="en-US" dirty="0">
                <a:solidFill>
                  <a:srgbClr val="C00000"/>
                </a:solidFill>
              </a:rPr>
              <a:t>symbol table stack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as it parses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the source program.</a:t>
            </a:r>
          </a:p>
          <a:p>
            <a:pPr lvl="1"/>
            <a:r>
              <a:rPr lang="en-US" dirty="0"/>
              <a:t>As Pass 2 analyzes a source program from top to bottom, it pushes and pops </a:t>
            </a:r>
            <a:r>
              <a:rPr lang="en-US" u="sng" dirty="0"/>
              <a:t>symbol tables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as it </a:t>
            </a:r>
            <a:r>
              <a:rPr lang="en-US" u="sng" dirty="0"/>
              <a:t>enters and exits</a:t>
            </a:r>
            <a:r>
              <a:rPr lang="en-US" dirty="0"/>
              <a:t> nested scopes.</a:t>
            </a:r>
          </a:p>
          <a:p>
            <a:r>
              <a:rPr lang="en-US" dirty="0"/>
              <a:t>The </a:t>
            </a:r>
            <a:r>
              <a:rPr lang="en-US" u="sng" dirty="0"/>
              <a:t>backend executor</a:t>
            </a:r>
            <a:r>
              <a:rPr lang="en-US" dirty="0"/>
              <a:t> during Pass 3 manages the </a:t>
            </a:r>
            <a:r>
              <a:rPr lang="en-US" dirty="0">
                <a:solidFill>
                  <a:srgbClr val="C00000"/>
                </a:solidFill>
              </a:rPr>
              <a:t>runtime stack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as it executes the source program.</a:t>
            </a:r>
          </a:p>
          <a:p>
            <a:pPr lvl="1"/>
            <a:r>
              <a:rPr lang="en-US" dirty="0"/>
              <a:t>The executor pushes and pops </a:t>
            </a:r>
            <a:r>
              <a:rPr lang="en-US" u="sng" dirty="0"/>
              <a:t>stack frames</a:t>
            </a:r>
            <a:r>
              <a:rPr lang="en-US" dirty="0"/>
              <a:t> as it </a:t>
            </a:r>
            <a:r>
              <a:rPr lang="en-US" u="sng" dirty="0"/>
              <a:t>calls and returns</a:t>
            </a:r>
            <a:r>
              <a:rPr lang="en-US" dirty="0"/>
              <a:t> from procedures and functions.</a:t>
            </a:r>
          </a:p>
        </p:txBody>
      </p:sp>
      <p:sp>
        <p:nvSpPr>
          <p:cNvPr id="459780" name="Text Box 4"/>
          <p:cNvSpPr txBox="1">
            <a:spLocks noChangeArrowheads="1"/>
          </p:cNvSpPr>
          <p:nvPr/>
        </p:nvSpPr>
        <p:spPr bwMode="auto">
          <a:xfrm>
            <a:off x="2693932" y="5961648"/>
            <a:ext cx="3847528" cy="338554"/>
          </a:xfrm>
          <a:prstGeom prst="rect">
            <a:avLst/>
          </a:prstGeom>
          <a:solidFill>
            <a:srgbClr val="FFFFC2"/>
          </a:solidFill>
          <a:ln w="9525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C00000"/>
                </a:solidFill>
              </a:rPr>
              <a:t>Don’t confuse these two stack concepts!</a:t>
            </a:r>
          </a:p>
        </p:txBody>
      </p:sp>
    </p:spTree>
    <p:extLst>
      <p:ext uri="{BB962C8B-B14F-4D97-AF65-F5344CB8AC3E}">
        <p14:creationId xmlns:p14="http://schemas.microsoft.com/office/powerpoint/2010/main" val="141522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9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59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9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9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978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2365-673F-DE49-B194-5681575FCCF4}" type="slidenum">
              <a:rPr lang="en-US"/>
              <a:pPr/>
              <a:t>19</a:t>
            </a:fld>
            <a:endParaRPr lang="en-US"/>
          </a:p>
        </p:txBody>
      </p:sp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Stack Frame</a:t>
            </a:r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dirty="0">
                <a:solidFill>
                  <a:srgbClr val="B23C00"/>
                </a:solidFill>
              </a:rPr>
              <a:t>stack frame</a:t>
            </a:r>
            <a:r>
              <a:rPr lang="en-US" dirty="0"/>
              <a:t> maintains </a:t>
            </a:r>
            <a:r>
              <a:rPr lang="en-US" u="sng" dirty="0"/>
              <a:t>runtime information</a:t>
            </a:r>
            <a:r>
              <a:rPr lang="en-US" dirty="0"/>
              <a:t> about the </a:t>
            </a:r>
            <a:r>
              <a:rPr lang="en-US" u="sng" dirty="0"/>
              <a:t>currently executing routine</a:t>
            </a:r>
            <a:r>
              <a:rPr lang="en-US" dirty="0"/>
              <a:t>:</a:t>
            </a:r>
            <a:endParaRPr lang="en-US" dirty="0">
              <a:solidFill>
                <a:srgbClr val="B23C00"/>
              </a:solidFill>
            </a:endParaRPr>
          </a:p>
          <a:p>
            <a:pPr lvl="4"/>
            <a:endParaRPr lang="en-US" dirty="0"/>
          </a:p>
          <a:p>
            <a:pPr lvl="1"/>
            <a:r>
              <a:rPr lang="en-US" dirty="0"/>
              <a:t>a procedure</a:t>
            </a:r>
          </a:p>
          <a:p>
            <a:pPr lvl="1"/>
            <a:r>
              <a:rPr lang="en-US" dirty="0"/>
              <a:t>a function</a:t>
            </a:r>
          </a:p>
          <a:p>
            <a:pPr lvl="1"/>
            <a:r>
              <a:rPr lang="en-US" dirty="0"/>
              <a:t>the main program itself</a:t>
            </a:r>
          </a:p>
        </p:txBody>
      </p:sp>
    </p:spTree>
    <p:extLst>
      <p:ext uri="{BB962C8B-B14F-4D97-AF65-F5344CB8AC3E}">
        <p14:creationId xmlns:p14="http://schemas.microsoft.com/office/powerpoint/2010/main" val="10629337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2365-673F-DE49-B194-5681575FCCF4}" type="slidenum">
              <a:rPr lang="en-US"/>
              <a:pPr/>
              <a:t>20</a:t>
            </a:fld>
            <a:endParaRPr lang="en-US" dirty="0"/>
          </a:p>
        </p:txBody>
      </p:sp>
      <p:sp>
        <p:nvSpPr>
          <p:cNvPr id="460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Stack Frames</a:t>
            </a:r>
            <a:r>
              <a:rPr lang="en-US" i="1" dirty="0"/>
              <a:t>, cont’d</a:t>
            </a:r>
            <a:endParaRPr lang="en-US" dirty="0"/>
          </a:p>
        </p:txBody>
      </p:sp>
      <p:sp>
        <p:nvSpPr>
          <p:cNvPr id="460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295400"/>
            <a:ext cx="8229600" cy="4236697"/>
          </a:xfrm>
        </p:spPr>
        <p:txBody>
          <a:bodyPr/>
          <a:lstStyle/>
          <a:p>
            <a:r>
              <a:rPr lang="en-US" dirty="0"/>
              <a:t>A stack frame contains the routine’s</a:t>
            </a:r>
            <a:r>
              <a:rPr lang="en-US" u="sng" dirty="0"/>
              <a:t> </a:t>
            </a:r>
            <a:br>
              <a:rPr lang="en-US" u="sng" dirty="0"/>
            </a:br>
            <a:r>
              <a:rPr lang="en-US" u="sng" dirty="0"/>
              <a:t>local memory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current runtime values of formal parameters</a:t>
            </a:r>
          </a:p>
          <a:p>
            <a:pPr lvl="1"/>
            <a:r>
              <a:rPr lang="en-US" dirty="0"/>
              <a:t>current runtime values of local variables</a:t>
            </a:r>
          </a:p>
          <a:p>
            <a:pPr lvl="6"/>
            <a:endParaRPr lang="en-US" dirty="0">
              <a:solidFill>
                <a:schemeClr val="folHlink"/>
              </a:solidFill>
            </a:endParaRPr>
          </a:p>
          <a:p>
            <a:r>
              <a:rPr lang="en-US" dirty="0"/>
              <a:t>This local memory is a </a:t>
            </a:r>
            <a:r>
              <a:rPr lang="en-US" u="sng" dirty="0"/>
              <a:t>memory map</a:t>
            </a:r>
            <a:r>
              <a:rPr lang="en-US" dirty="0"/>
              <a:t>.</a:t>
            </a:r>
          </a:p>
          <a:p>
            <a:pPr lvl="1"/>
            <a:r>
              <a:rPr lang="en-US" b="1" dirty="0"/>
              <a:t>Key</a:t>
            </a:r>
            <a:r>
              <a:rPr lang="en-US" dirty="0"/>
              <a:t>: The </a:t>
            </a:r>
            <a:r>
              <a:rPr lang="en-US" u="sng" dirty="0"/>
              <a:t>name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of the local variable </a:t>
            </a:r>
            <a:br>
              <a:rPr lang="en-US" dirty="0"/>
            </a:br>
            <a:r>
              <a:rPr lang="en-US" dirty="0"/>
              <a:t>or formal parameter.</a:t>
            </a:r>
          </a:p>
          <a:p>
            <a:pPr lvl="1"/>
            <a:r>
              <a:rPr lang="en-US" b="1" dirty="0"/>
              <a:t>Value</a:t>
            </a:r>
            <a:r>
              <a:rPr lang="en-US" dirty="0"/>
              <a:t>: The </a:t>
            </a:r>
            <a:r>
              <a:rPr lang="en-US" u="sng" dirty="0"/>
              <a:t>current runtime value</a:t>
            </a:r>
            <a:r>
              <a:rPr lang="en-US" dirty="0">
                <a:solidFill>
                  <a:srgbClr val="B23C00"/>
                </a:solidFill>
              </a:rPr>
              <a:t> </a:t>
            </a:r>
            <a:br>
              <a:rPr lang="en-US" dirty="0">
                <a:solidFill>
                  <a:srgbClr val="B23C00"/>
                </a:solidFill>
              </a:rPr>
            </a:br>
            <a:r>
              <a:rPr lang="en-US" dirty="0"/>
              <a:t>of the variable or parameter.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44893" y="5562600"/>
            <a:ext cx="4854214" cy="400110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pPr marL="0" lvl="1"/>
            <a:r>
              <a:rPr lang="en-US" sz="2000" dirty="0">
                <a:solidFill>
                  <a:srgbClr val="0033CC"/>
                </a:solidFill>
              </a:rPr>
              <a:t>Implement local memory as a hash table!</a:t>
            </a:r>
          </a:p>
        </p:txBody>
      </p:sp>
    </p:spTree>
    <p:extLst>
      <p:ext uri="{BB962C8B-B14F-4D97-AF65-F5344CB8AC3E}">
        <p14:creationId xmlns:p14="http://schemas.microsoft.com/office/powerpoint/2010/main" val="2538247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C0B76C-B5E1-DF4D-BFBD-4C6931A6CB86}" type="slidenum">
              <a:rPr lang="en-US"/>
              <a:pPr/>
              <a:t>21</a:t>
            </a:fld>
            <a:endParaRPr lang="en-US"/>
          </a:p>
        </p:txBody>
      </p:sp>
      <p:sp>
        <p:nvSpPr>
          <p:cNvPr id="461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Stack Frames, </a:t>
            </a:r>
            <a:r>
              <a:rPr lang="en-US" i="1" dirty="0" err="1"/>
              <a:t>cont</a:t>
            </a:r>
            <a:r>
              <a:rPr lang="ja-JP" altLang="en-US" i="1">
                <a:latin typeface="Arial"/>
              </a:rPr>
              <a:t>’</a:t>
            </a:r>
            <a:r>
              <a:rPr lang="en-US" i="1" dirty="0"/>
              <a:t>d</a:t>
            </a:r>
          </a:p>
        </p:txBody>
      </p:sp>
      <p:sp>
        <p:nvSpPr>
          <p:cNvPr id="461827" name="Rectangle 3"/>
          <p:cNvSpPr>
            <a:spLocks noChangeArrowheads="1"/>
          </p:cNvSpPr>
          <p:nvPr/>
        </p:nvSpPr>
        <p:spPr bwMode="auto">
          <a:xfrm>
            <a:off x="1287463" y="1235075"/>
            <a:ext cx="2560637" cy="493712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828" name="Rectangle 4"/>
          <p:cNvSpPr>
            <a:spLocks noChangeArrowheads="1"/>
          </p:cNvSpPr>
          <p:nvPr/>
        </p:nvSpPr>
        <p:spPr bwMode="auto">
          <a:xfrm>
            <a:off x="1377950" y="4251325"/>
            <a:ext cx="2378075" cy="100647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829" name="Rectangle 5"/>
          <p:cNvSpPr>
            <a:spLocks noChangeArrowheads="1"/>
          </p:cNvSpPr>
          <p:nvPr/>
        </p:nvSpPr>
        <p:spPr bwMode="auto">
          <a:xfrm>
            <a:off x="1377950" y="1782763"/>
            <a:ext cx="2378075" cy="22860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830" name="Rectangle 6"/>
          <p:cNvSpPr>
            <a:spLocks noChangeArrowheads="1"/>
          </p:cNvSpPr>
          <p:nvPr/>
        </p:nvSpPr>
        <p:spPr bwMode="auto">
          <a:xfrm>
            <a:off x="1652588" y="2239963"/>
            <a:ext cx="2011362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831" name="Text Box 7"/>
          <p:cNvSpPr txBox="1">
            <a:spLocks noChangeArrowheads="1"/>
          </p:cNvSpPr>
          <p:nvPr/>
        </p:nvSpPr>
        <p:spPr bwMode="auto">
          <a:xfrm>
            <a:off x="1470025" y="1279525"/>
            <a:ext cx="2241550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500" b="1">
                <a:latin typeface="Courier New" charset="0"/>
              </a:rPr>
              <a:t>PROGRAM main1;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PROCEDURE proc2a;</a:t>
            </a:r>
          </a:p>
          <a:p>
            <a:r>
              <a:rPr lang="en-US" sz="1500" b="1">
                <a:latin typeface="Courier New" charset="0"/>
              </a:rPr>
              <a:t>    </a:t>
            </a:r>
          </a:p>
          <a:p>
            <a:r>
              <a:rPr lang="en-US" sz="1500" b="1">
                <a:latin typeface="Courier New" charset="0"/>
              </a:rPr>
              <a:t>  PROCEDURE proc3;</a:t>
            </a:r>
          </a:p>
          <a:p>
            <a:r>
              <a:rPr lang="en-US" sz="1500" b="1">
                <a:latin typeface="Courier New" charset="0"/>
              </a:rPr>
              <a:t>      BEGIN</a:t>
            </a:r>
          </a:p>
          <a:p>
            <a:r>
              <a:rPr lang="en-US" sz="1500" b="1">
                <a:latin typeface="Courier New" charset="0"/>
              </a:rPr>
              <a:t>        ...</a:t>
            </a:r>
          </a:p>
          <a:p>
            <a:r>
              <a:rPr lang="en-US" sz="1500" b="1">
                <a:latin typeface="Courier New" charset="0"/>
              </a:rPr>
              <a:t>      END;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  BEGIN {proc2a}</a:t>
            </a:r>
          </a:p>
          <a:p>
            <a:r>
              <a:rPr lang="en-US" sz="1500" b="1">
                <a:latin typeface="Courier New" charset="0"/>
              </a:rPr>
              <a:t>    proc3;</a:t>
            </a:r>
          </a:p>
          <a:p>
            <a:r>
              <a:rPr lang="en-US" sz="1500" b="1">
                <a:latin typeface="Courier New" charset="0"/>
              </a:rPr>
              <a:t>  END;</a:t>
            </a:r>
          </a:p>
          <a:p>
            <a:r>
              <a:rPr lang="en-US" sz="1500" b="1">
                <a:latin typeface="Courier New" charset="0"/>
              </a:rPr>
              <a:t>    </a:t>
            </a:r>
          </a:p>
          <a:p>
            <a:r>
              <a:rPr lang="en-US" sz="1500" b="1">
                <a:latin typeface="Courier New" charset="0"/>
              </a:rPr>
              <a:t>PROCEDURE proc2b;</a:t>
            </a:r>
          </a:p>
          <a:p>
            <a:r>
              <a:rPr lang="en-US" sz="1500" b="1">
                <a:latin typeface="Courier New" charset="0"/>
              </a:rPr>
              <a:t>  BEGIN</a:t>
            </a:r>
          </a:p>
          <a:p>
            <a:r>
              <a:rPr lang="en-US" sz="1500" b="1">
                <a:latin typeface="Courier New" charset="0"/>
              </a:rPr>
              <a:t>    proc2a;</a:t>
            </a:r>
          </a:p>
          <a:p>
            <a:r>
              <a:rPr lang="en-US" sz="1500" b="1">
                <a:latin typeface="Courier New" charset="0"/>
              </a:rPr>
              <a:t>  END;</a:t>
            </a:r>
          </a:p>
          <a:p>
            <a:endParaRPr lang="en-US" sz="1500" b="1">
              <a:latin typeface="Courier New" charset="0"/>
            </a:endParaRPr>
          </a:p>
          <a:p>
            <a:r>
              <a:rPr lang="en-US" sz="1500" b="1">
                <a:latin typeface="Courier New" charset="0"/>
              </a:rPr>
              <a:t>BEGIN {main1}</a:t>
            </a:r>
          </a:p>
          <a:p>
            <a:r>
              <a:rPr lang="en-US" sz="1500" b="1">
                <a:latin typeface="Courier New" charset="0"/>
              </a:rPr>
              <a:t>  proc2b;</a:t>
            </a:r>
          </a:p>
          <a:p>
            <a:r>
              <a:rPr lang="en-US" sz="1500" b="1">
                <a:latin typeface="Courier New" charset="0"/>
              </a:rPr>
              <a:t>END.</a:t>
            </a:r>
          </a:p>
        </p:txBody>
      </p:sp>
      <p:sp>
        <p:nvSpPr>
          <p:cNvPr id="461832" name="Rectangle 8"/>
          <p:cNvSpPr>
            <a:spLocks noChangeArrowheads="1"/>
          </p:cNvSpPr>
          <p:nvPr/>
        </p:nvSpPr>
        <p:spPr bwMode="auto">
          <a:xfrm>
            <a:off x="3938588" y="1235075"/>
            <a:ext cx="2925762" cy="38417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1833" name="AutoShape 9"/>
          <p:cNvSpPr>
            <a:spLocks noChangeArrowheads="1"/>
          </p:cNvSpPr>
          <p:nvPr/>
        </p:nvSpPr>
        <p:spPr bwMode="auto">
          <a:xfrm>
            <a:off x="4121150" y="4435475"/>
            <a:ext cx="2560638" cy="5492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main1</a:t>
            </a:r>
          </a:p>
        </p:txBody>
      </p:sp>
      <p:sp>
        <p:nvSpPr>
          <p:cNvPr id="461834" name="AutoShape 10"/>
          <p:cNvSpPr>
            <a:spLocks noChangeArrowheads="1"/>
          </p:cNvSpPr>
          <p:nvPr/>
        </p:nvSpPr>
        <p:spPr bwMode="auto">
          <a:xfrm>
            <a:off x="4121150" y="3705225"/>
            <a:ext cx="2560638" cy="54927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proc2b</a:t>
            </a:r>
          </a:p>
        </p:txBody>
      </p:sp>
      <p:sp>
        <p:nvSpPr>
          <p:cNvPr id="461835" name="AutoShape 11"/>
          <p:cNvSpPr>
            <a:spLocks noChangeArrowheads="1"/>
          </p:cNvSpPr>
          <p:nvPr/>
        </p:nvSpPr>
        <p:spPr bwMode="auto">
          <a:xfrm>
            <a:off x="4121150" y="2971800"/>
            <a:ext cx="2560638" cy="549275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proc2a</a:t>
            </a:r>
          </a:p>
        </p:txBody>
      </p:sp>
      <p:sp>
        <p:nvSpPr>
          <p:cNvPr id="461836" name="AutoShape 12"/>
          <p:cNvSpPr>
            <a:spLocks noChangeArrowheads="1"/>
          </p:cNvSpPr>
          <p:nvPr/>
        </p:nvSpPr>
        <p:spPr bwMode="auto">
          <a:xfrm>
            <a:off x="4121150" y="2241550"/>
            <a:ext cx="2560638" cy="549275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proc3</a:t>
            </a:r>
          </a:p>
        </p:txBody>
      </p:sp>
      <p:sp>
        <p:nvSpPr>
          <p:cNvPr id="461837" name="Text Box 13"/>
          <p:cNvSpPr txBox="1">
            <a:spLocks noChangeArrowheads="1"/>
          </p:cNvSpPr>
          <p:nvPr/>
        </p:nvSpPr>
        <p:spPr bwMode="auto">
          <a:xfrm>
            <a:off x="4487863" y="5167313"/>
            <a:ext cx="18399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RUNTIME STACK</a:t>
            </a:r>
          </a:p>
        </p:txBody>
      </p:sp>
      <p:sp>
        <p:nvSpPr>
          <p:cNvPr id="461838" name="Text Box 14"/>
          <p:cNvSpPr txBox="1">
            <a:spLocks noChangeArrowheads="1"/>
          </p:cNvSpPr>
          <p:nvPr/>
        </p:nvSpPr>
        <p:spPr bwMode="auto">
          <a:xfrm>
            <a:off x="190500" y="1874838"/>
            <a:ext cx="998538" cy="2228850"/>
          </a:xfrm>
          <a:prstGeom prst="rect">
            <a:avLst/>
          </a:prstGeom>
          <a:solidFill>
            <a:srgbClr val="FFFFC2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dirty="0">
                <a:solidFill>
                  <a:srgbClr val="0033CC"/>
                </a:solidFill>
              </a:rPr>
              <a:t>In this example, the names</a:t>
            </a:r>
          </a:p>
          <a:p>
            <a:r>
              <a:rPr lang="en-US" sz="1400" dirty="0">
                <a:solidFill>
                  <a:srgbClr val="0033CC"/>
                </a:solidFill>
              </a:rPr>
              <a:t>of the routines</a:t>
            </a:r>
          </a:p>
          <a:p>
            <a:r>
              <a:rPr lang="en-US" sz="1400" dirty="0">
                <a:solidFill>
                  <a:srgbClr val="0033CC"/>
                </a:solidFill>
              </a:rPr>
              <a:t>indicate their</a:t>
            </a:r>
          </a:p>
          <a:p>
            <a:r>
              <a:rPr lang="en-US" sz="1400" dirty="0">
                <a:solidFill>
                  <a:srgbClr val="0033CC"/>
                </a:solidFill>
              </a:rPr>
              <a:t>nesting levels.</a:t>
            </a:r>
          </a:p>
        </p:txBody>
      </p:sp>
      <p:sp>
        <p:nvSpPr>
          <p:cNvPr id="461839" name="Text Box 15"/>
          <p:cNvSpPr txBox="1">
            <a:spLocks noChangeArrowheads="1"/>
          </p:cNvSpPr>
          <p:nvPr/>
        </p:nvSpPr>
        <p:spPr bwMode="auto">
          <a:xfrm>
            <a:off x="7048500" y="2606675"/>
            <a:ext cx="1994457" cy="1631216"/>
          </a:xfrm>
          <a:prstGeom prst="rect">
            <a:avLst/>
          </a:prstGeom>
          <a:solidFill>
            <a:srgbClr val="FFFFC2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b="1" dirty="0">
                <a:solidFill>
                  <a:srgbClr val="0033CC"/>
                </a:solidFill>
              </a:rPr>
              <a:t>Call a routine:</a:t>
            </a:r>
          </a:p>
          <a:p>
            <a:r>
              <a:rPr lang="en-US" sz="1400" dirty="0">
                <a:solidFill>
                  <a:srgbClr val="0033CC"/>
                </a:solidFill>
              </a:rPr>
              <a:t>Push its stack frame</a:t>
            </a:r>
            <a:br>
              <a:rPr lang="en-US" sz="1400" dirty="0">
                <a:solidFill>
                  <a:srgbClr val="0033CC"/>
                </a:solidFill>
              </a:rPr>
            </a:br>
            <a:r>
              <a:rPr lang="en-US" sz="1400" dirty="0">
                <a:solidFill>
                  <a:srgbClr val="0033CC"/>
                </a:solidFill>
              </a:rPr>
              <a:t>onto the runtime stack.</a:t>
            </a:r>
          </a:p>
          <a:p>
            <a:endParaRPr lang="en-US" sz="1400" dirty="0">
              <a:solidFill>
                <a:srgbClr val="0033CC"/>
              </a:solidFill>
            </a:endParaRPr>
          </a:p>
          <a:p>
            <a:r>
              <a:rPr lang="en-US" sz="1400" b="1" dirty="0">
                <a:solidFill>
                  <a:srgbClr val="0033CC"/>
                </a:solidFill>
              </a:rPr>
              <a:t>Return from a</a:t>
            </a:r>
          </a:p>
          <a:p>
            <a:r>
              <a:rPr lang="en-US" sz="1400" b="1" dirty="0">
                <a:solidFill>
                  <a:srgbClr val="0033CC"/>
                </a:solidFill>
              </a:rPr>
              <a:t>routine:</a:t>
            </a:r>
            <a:r>
              <a:rPr lang="en-US" sz="1400" dirty="0">
                <a:solidFill>
                  <a:srgbClr val="0033CC"/>
                </a:solidFill>
              </a:rPr>
              <a:t> Pop off its</a:t>
            </a:r>
          </a:p>
          <a:p>
            <a:r>
              <a:rPr lang="en-US" sz="1400" dirty="0">
                <a:solidFill>
                  <a:srgbClr val="0033CC"/>
                </a:solidFill>
              </a:rPr>
              <a:t>stack frame.</a:t>
            </a:r>
          </a:p>
        </p:txBody>
      </p:sp>
      <p:sp>
        <p:nvSpPr>
          <p:cNvPr id="461840" name="Text Box 16"/>
          <p:cNvSpPr txBox="1">
            <a:spLocks noChangeArrowheads="1"/>
          </p:cNvSpPr>
          <p:nvPr/>
        </p:nvSpPr>
        <p:spPr bwMode="auto">
          <a:xfrm>
            <a:off x="4022725" y="5807075"/>
            <a:ext cx="474157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latin typeface="Courier New" charset="0"/>
              </a:rPr>
              <a:t>main1 </a:t>
            </a:r>
            <a:r>
              <a:rPr lang="en-US" sz="1800" b="1" dirty="0">
                <a:latin typeface="Courier New" charset="0"/>
                <a:sym typeface="Wingdings" charset="0"/>
              </a:rPr>
              <a:t> 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proc2b</a:t>
            </a:r>
            <a:r>
              <a:rPr lang="en-US" sz="1800" b="1" dirty="0">
                <a:latin typeface="Courier New" charset="0"/>
                <a:sym typeface="Wingdings" charset="0"/>
              </a:rPr>
              <a:t>  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proc2a</a:t>
            </a:r>
            <a:r>
              <a:rPr lang="en-US" sz="1800" b="1" dirty="0">
                <a:latin typeface="Courier New" charset="0"/>
                <a:sym typeface="Wingdings" charset="0"/>
              </a:rPr>
              <a:t>  </a:t>
            </a:r>
            <a:r>
              <a:rPr lang="en-US" sz="1800" b="1" dirty="0">
                <a:solidFill>
                  <a:srgbClr val="008000"/>
                </a:solidFill>
                <a:latin typeface="Courier New" charset="0"/>
                <a:sym typeface="Wingdings" charset="0"/>
              </a:rPr>
              <a:t>proc3</a:t>
            </a:r>
            <a:endParaRPr lang="en-US" sz="1800" b="1" dirty="0">
              <a:solidFill>
                <a:srgbClr val="008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00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1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1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1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1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1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61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61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61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1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61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461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61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1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1833" grpId="0" animBg="1"/>
      <p:bldP spid="461833" grpId="1" animBg="1"/>
      <p:bldP spid="461834" grpId="0" animBg="1"/>
      <p:bldP spid="461834" grpId="1" animBg="1"/>
      <p:bldP spid="461835" grpId="0" animBg="1"/>
      <p:bldP spid="461835" grpId="1" animBg="1"/>
      <p:bldP spid="461836" grpId="0" animBg="1"/>
      <p:bldP spid="461836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565F6-58B7-9441-ACAE-BD86C86C6C86}" type="slidenum">
              <a:rPr lang="en-US"/>
              <a:pPr/>
              <a:t>22</a:t>
            </a:fld>
            <a:endParaRPr lang="en-US"/>
          </a:p>
        </p:txBody>
      </p:sp>
      <p:grpSp>
        <p:nvGrpSpPr>
          <p:cNvPr id="462850" name="Group 2"/>
          <p:cNvGrpSpPr>
            <a:grpSpLocks/>
          </p:cNvGrpSpPr>
          <p:nvPr/>
        </p:nvGrpSpPr>
        <p:grpSpPr bwMode="auto">
          <a:xfrm>
            <a:off x="274638" y="1782763"/>
            <a:ext cx="2560637" cy="3292475"/>
            <a:chOff x="173" y="1123"/>
            <a:chExt cx="1613" cy="2074"/>
          </a:xfrm>
        </p:grpSpPr>
        <p:sp>
          <p:nvSpPr>
            <p:cNvPr id="462851" name="Rectangle 3"/>
            <p:cNvSpPr>
              <a:spLocks noChangeArrowheads="1"/>
            </p:cNvSpPr>
            <p:nvPr/>
          </p:nvSpPr>
          <p:spPr bwMode="auto">
            <a:xfrm>
              <a:off x="173" y="1123"/>
              <a:ext cx="1613" cy="2074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2852" name="Rectangle 4"/>
            <p:cNvSpPr>
              <a:spLocks noChangeArrowheads="1"/>
            </p:cNvSpPr>
            <p:nvPr/>
          </p:nvSpPr>
          <p:spPr bwMode="auto">
            <a:xfrm>
              <a:off x="288" y="1584"/>
              <a:ext cx="1382" cy="864"/>
            </a:xfrm>
            <a:prstGeom prst="rect">
              <a:avLst/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2853" name="Text Box 5"/>
            <p:cNvSpPr txBox="1">
              <a:spLocks noChangeArrowheads="1"/>
            </p:cNvSpPr>
            <p:nvPr/>
          </p:nvSpPr>
          <p:spPr bwMode="auto">
            <a:xfrm>
              <a:off x="288" y="1123"/>
              <a:ext cx="1412" cy="20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500" b="1" dirty="0">
                  <a:latin typeface="Courier New" charset="0"/>
                </a:rPr>
                <a:t>PROGRAM main1;</a:t>
              </a:r>
            </a:p>
            <a:p>
              <a:r>
                <a:rPr lang="en-US" sz="1500" b="1" dirty="0">
                  <a:latin typeface="Courier New" charset="0"/>
                </a:rPr>
                <a:t>VAR j : integer;</a:t>
              </a:r>
            </a:p>
            <a:p>
              <a:endParaRPr lang="en-US" sz="1500" b="1" dirty="0">
                <a:latin typeface="Courier New" charset="0"/>
              </a:endParaRPr>
            </a:p>
            <a:p>
              <a:r>
                <a:rPr lang="en-US" sz="1500" b="1" dirty="0">
                  <a:latin typeface="Courier New" charset="0"/>
                </a:rPr>
                <a:t>PROCEDURE proc2b;</a:t>
              </a:r>
            </a:p>
            <a:p>
              <a:r>
                <a:rPr lang="en-US" sz="1500" b="1" dirty="0">
                  <a:latin typeface="Courier New" charset="0"/>
                </a:rPr>
                <a:t>  VAR j : integer;</a:t>
              </a:r>
            </a:p>
            <a:p>
              <a:endParaRPr lang="en-US" sz="1500" b="1" dirty="0">
                <a:latin typeface="Courier New" charset="0"/>
              </a:endParaRPr>
            </a:p>
            <a:p>
              <a:r>
                <a:rPr lang="en-US" sz="1500" b="1" dirty="0">
                  <a:latin typeface="Courier New" charset="0"/>
                </a:rPr>
                <a:t>  BEGIN</a:t>
              </a:r>
            </a:p>
            <a:p>
              <a:r>
                <a:rPr lang="en-US" sz="1500" b="1" dirty="0">
                  <a:latin typeface="Courier New" charset="0"/>
                </a:rPr>
                <a:t>    j := 14;</a:t>
              </a:r>
            </a:p>
            <a:p>
              <a:r>
                <a:rPr lang="en-US" sz="1500" b="1" dirty="0">
                  <a:latin typeface="Courier New" charset="0"/>
                </a:rPr>
                <a:t>  END;</a:t>
              </a:r>
            </a:p>
            <a:p>
              <a:endParaRPr lang="en-US" sz="1500" b="1" dirty="0">
                <a:latin typeface="Courier New" charset="0"/>
              </a:endParaRPr>
            </a:p>
            <a:p>
              <a:r>
                <a:rPr lang="en-US" sz="1500" b="1" dirty="0">
                  <a:latin typeface="Courier New" charset="0"/>
                </a:rPr>
                <a:t>BEGIN {main1}</a:t>
              </a:r>
            </a:p>
            <a:p>
              <a:r>
                <a:rPr lang="en-US" sz="1500" b="1" dirty="0">
                  <a:latin typeface="Courier New" charset="0"/>
                </a:rPr>
                <a:t>  j := 55;</a:t>
              </a:r>
            </a:p>
            <a:p>
              <a:r>
                <a:rPr lang="en-US" sz="1500" b="1" dirty="0">
                  <a:latin typeface="Courier New" charset="0"/>
                </a:rPr>
                <a:t>  proc2b;</a:t>
              </a:r>
            </a:p>
            <a:p>
              <a:r>
                <a:rPr lang="en-US" sz="1500" b="1" dirty="0">
                  <a:latin typeface="Courier New" charset="0"/>
                </a:rPr>
                <a:t>END.</a:t>
              </a:r>
            </a:p>
          </p:txBody>
        </p:sp>
      </p:grpSp>
      <p:sp>
        <p:nvSpPr>
          <p:cNvPr id="462854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Runtime Access to </a:t>
            </a:r>
            <a:r>
              <a:rPr lang="en-US" u="sng" dirty="0"/>
              <a:t>Local</a:t>
            </a:r>
            <a:r>
              <a:rPr lang="en-US" dirty="0"/>
              <a:t> Variables</a:t>
            </a:r>
          </a:p>
        </p:txBody>
      </p:sp>
      <p:sp>
        <p:nvSpPr>
          <p:cNvPr id="462855" name="Rectangle 7"/>
          <p:cNvSpPr>
            <a:spLocks noChangeArrowheads="1"/>
          </p:cNvSpPr>
          <p:nvPr/>
        </p:nvSpPr>
        <p:spPr bwMode="auto">
          <a:xfrm>
            <a:off x="3108325" y="1417638"/>
            <a:ext cx="2925763" cy="38417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856" name="Text Box 8"/>
          <p:cNvSpPr txBox="1">
            <a:spLocks noChangeArrowheads="1"/>
          </p:cNvSpPr>
          <p:nvPr/>
        </p:nvSpPr>
        <p:spPr bwMode="auto">
          <a:xfrm>
            <a:off x="3657600" y="5349875"/>
            <a:ext cx="1839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RUNTIME STACK</a:t>
            </a:r>
          </a:p>
        </p:txBody>
      </p:sp>
      <p:sp>
        <p:nvSpPr>
          <p:cNvPr id="462857" name="AutoShape 9"/>
          <p:cNvSpPr>
            <a:spLocks noChangeArrowheads="1"/>
          </p:cNvSpPr>
          <p:nvPr/>
        </p:nvSpPr>
        <p:spPr bwMode="auto">
          <a:xfrm>
            <a:off x="3292475" y="4618038"/>
            <a:ext cx="2560638" cy="549275"/>
          </a:xfrm>
          <a:prstGeom prst="roundRect">
            <a:avLst>
              <a:gd name="adj" fmla="val 16667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62858" name="Text Box 10"/>
          <p:cNvSpPr txBox="1">
            <a:spLocks noChangeArrowheads="1"/>
          </p:cNvSpPr>
          <p:nvPr/>
        </p:nvSpPr>
        <p:spPr bwMode="auto">
          <a:xfrm>
            <a:off x="4938713" y="4618038"/>
            <a:ext cx="92044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/>
              <a:t>SF: main1</a:t>
            </a:r>
          </a:p>
        </p:txBody>
      </p:sp>
      <p:sp>
        <p:nvSpPr>
          <p:cNvPr id="462859" name="Text Box 11"/>
          <p:cNvSpPr txBox="1">
            <a:spLocks noChangeArrowheads="1"/>
          </p:cNvSpPr>
          <p:nvPr/>
        </p:nvSpPr>
        <p:spPr bwMode="auto">
          <a:xfrm>
            <a:off x="3476625" y="4711700"/>
            <a:ext cx="276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latin typeface="Courier New" charset="0"/>
              </a:rPr>
              <a:t>j</a:t>
            </a:r>
          </a:p>
        </p:txBody>
      </p:sp>
      <p:sp>
        <p:nvSpPr>
          <p:cNvPr id="462860" name="Text Box 12"/>
          <p:cNvSpPr txBox="1">
            <a:spLocks noChangeArrowheads="1"/>
          </p:cNvSpPr>
          <p:nvPr/>
        </p:nvSpPr>
        <p:spPr bwMode="auto">
          <a:xfrm>
            <a:off x="3754438" y="4708525"/>
            <a:ext cx="360362" cy="284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1200"/>
          </a:p>
        </p:txBody>
      </p:sp>
      <p:sp>
        <p:nvSpPr>
          <p:cNvPr id="462861" name="AutoShape 13"/>
          <p:cNvSpPr>
            <a:spLocks noChangeArrowheads="1"/>
          </p:cNvSpPr>
          <p:nvPr/>
        </p:nvSpPr>
        <p:spPr bwMode="auto">
          <a:xfrm>
            <a:off x="3290888" y="3886200"/>
            <a:ext cx="2560637" cy="549275"/>
          </a:xfrm>
          <a:prstGeom prst="roundRect">
            <a:avLst>
              <a:gd name="adj" fmla="val 16667"/>
            </a:avLst>
          </a:prstGeom>
          <a:solidFill>
            <a:srgbClr val="96C8FB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462862" name="Text Box 14"/>
          <p:cNvSpPr txBox="1">
            <a:spLocks noChangeArrowheads="1"/>
          </p:cNvSpPr>
          <p:nvPr/>
        </p:nvSpPr>
        <p:spPr bwMode="auto">
          <a:xfrm>
            <a:off x="4846638" y="3886200"/>
            <a:ext cx="98937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 dirty="0"/>
              <a:t>SF: proc2b</a:t>
            </a:r>
          </a:p>
        </p:txBody>
      </p:sp>
      <p:sp>
        <p:nvSpPr>
          <p:cNvPr id="462863" name="Text Box 15"/>
          <p:cNvSpPr txBox="1">
            <a:spLocks noChangeArrowheads="1"/>
          </p:cNvSpPr>
          <p:nvPr/>
        </p:nvSpPr>
        <p:spPr bwMode="auto">
          <a:xfrm>
            <a:off x="3475038" y="3981450"/>
            <a:ext cx="276225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>
                <a:latin typeface="Courier New" charset="0"/>
              </a:rPr>
              <a:t>j</a:t>
            </a:r>
          </a:p>
        </p:txBody>
      </p:sp>
      <p:sp>
        <p:nvSpPr>
          <p:cNvPr id="462864" name="Text Box 16"/>
          <p:cNvSpPr txBox="1">
            <a:spLocks noChangeArrowheads="1"/>
          </p:cNvSpPr>
          <p:nvPr/>
        </p:nvSpPr>
        <p:spPr bwMode="auto">
          <a:xfrm>
            <a:off x="3752850" y="3978275"/>
            <a:ext cx="361950" cy="2841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1200"/>
          </a:p>
        </p:txBody>
      </p:sp>
      <p:sp>
        <p:nvSpPr>
          <p:cNvPr id="462865" name="Line 17"/>
          <p:cNvSpPr>
            <a:spLocks noChangeShapeType="1"/>
          </p:cNvSpPr>
          <p:nvPr/>
        </p:nvSpPr>
        <p:spPr bwMode="auto">
          <a:xfrm>
            <a:off x="1736725" y="4525963"/>
            <a:ext cx="1814513" cy="31115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66" name="Line 18"/>
          <p:cNvSpPr>
            <a:spLocks noChangeShapeType="1"/>
          </p:cNvSpPr>
          <p:nvPr/>
        </p:nvSpPr>
        <p:spPr bwMode="auto">
          <a:xfrm>
            <a:off x="1920875" y="3611563"/>
            <a:ext cx="1600200" cy="485775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67" name="Text Box 19"/>
          <p:cNvSpPr txBox="1">
            <a:spLocks noChangeArrowheads="1"/>
          </p:cNvSpPr>
          <p:nvPr/>
        </p:nvSpPr>
        <p:spPr bwMode="auto">
          <a:xfrm>
            <a:off x="6400800" y="3429000"/>
            <a:ext cx="2244525" cy="1569660"/>
          </a:xfrm>
          <a:prstGeom prst="rect">
            <a:avLst/>
          </a:prstGeom>
          <a:solidFill>
            <a:srgbClr val="FFFFC2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Accessing </a:t>
            </a:r>
            <a:r>
              <a:rPr lang="en-US" u="sng" dirty="0">
                <a:solidFill>
                  <a:srgbClr val="0033CC"/>
                </a:solidFill>
              </a:rPr>
              <a:t>local values</a:t>
            </a:r>
            <a:endParaRPr lang="en-US" b="1" u="sng" dirty="0">
              <a:solidFill>
                <a:srgbClr val="0033CC"/>
              </a:solidFill>
            </a:endParaRPr>
          </a:p>
          <a:p>
            <a:r>
              <a:rPr lang="en-US" dirty="0">
                <a:solidFill>
                  <a:srgbClr val="0033CC"/>
                </a:solidFill>
              </a:rPr>
              <a:t>is simple, because the</a:t>
            </a:r>
          </a:p>
          <a:p>
            <a:r>
              <a:rPr lang="en-US" dirty="0">
                <a:solidFill>
                  <a:srgbClr val="0033CC"/>
                </a:solidFill>
              </a:rPr>
              <a:t>currently executing</a:t>
            </a:r>
          </a:p>
          <a:p>
            <a:r>
              <a:rPr lang="en-US" dirty="0">
                <a:solidFill>
                  <a:srgbClr val="0033CC"/>
                </a:solidFill>
              </a:rPr>
              <a:t>routine</a:t>
            </a:r>
            <a:r>
              <a:rPr lang="en-US" dirty="0">
                <a:solidFill>
                  <a:srgbClr val="0033CC"/>
                </a:solidFill>
                <a:latin typeface="Arial"/>
              </a:rPr>
              <a:t>’</a:t>
            </a:r>
            <a:r>
              <a:rPr lang="en-US" dirty="0">
                <a:solidFill>
                  <a:srgbClr val="0033CC"/>
                </a:solidFill>
              </a:rPr>
              <a:t>s stack frame </a:t>
            </a:r>
            <a:br>
              <a:rPr lang="en-US" dirty="0">
                <a:solidFill>
                  <a:srgbClr val="0033CC"/>
                </a:solidFill>
              </a:rPr>
            </a:br>
            <a:r>
              <a:rPr lang="en-US" dirty="0">
                <a:solidFill>
                  <a:srgbClr val="0033CC"/>
                </a:solidFill>
              </a:rPr>
              <a:t>is on top of the </a:t>
            </a:r>
          </a:p>
          <a:p>
            <a:r>
              <a:rPr lang="en-US" dirty="0">
                <a:solidFill>
                  <a:srgbClr val="0033CC"/>
                </a:solidFill>
              </a:rPr>
              <a:t>runtime stack.</a:t>
            </a:r>
          </a:p>
        </p:txBody>
      </p:sp>
      <p:sp>
        <p:nvSpPr>
          <p:cNvPr id="462868" name="Rectangle 20"/>
          <p:cNvSpPr>
            <a:spLocks noChangeArrowheads="1"/>
          </p:cNvSpPr>
          <p:nvPr/>
        </p:nvSpPr>
        <p:spPr bwMode="auto">
          <a:xfrm>
            <a:off x="731838" y="4343400"/>
            <a:ext cx="1004887" cy="274638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869" name="Text Box 21"/>
          <p:cNvSpPr txBox="1">
            <a:spLocks noChangeArrowheads="1"/>
          </p:cNvSpPr>
          <p:nvPr/>
        </p:nvSpPr>
        <p:spPr bwMode="auto">
          <a:xfrm>
            <a:off x="3757613" y="4708525"/>
            <a:ext cx="35242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55</a:t>
            </a:r>
          </a:p>
        </p:txBody>
      </p:sp>
      <p:sp>
        <p:nvSpPr>
          <p:cNvPr id="462870" name="Rectangle 22"/>
          <p:cNvSpPr>
            <a:spLocks noChangeArrowheads="1"/>
          </p:cNvSpPr>
          <p:nvPr/>
        </p:nvSpPr>
        <p:spPr bwMode="auto">
          <a:xfrm>
            <a:off x="1006475" y="3429000"/>
            <a:ext cx="914400" cy="274638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2871" name="Text Box 23"/>
          <p:cNvSpPr txBox="1">
            <a:spLocks noChangeArrowheads="1"/>
          </p:cNvSpPr>
          <p:nvPr/>
        </p:nvSpPr>
        <p:spPr bwMode="auto">
          <a:xfrm>
            <a:off x="3757613" y="3978275"/>
            <a:ext cx="35242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14</a:t>
            </a:r>
          </a:p>
        </p:txBody>
      </p:sp>
      <p:sp>
        <p:nvSpPr>
          <p:cNvPr id="462872" name="Text Box 24"/>
          <p:cNvSpPr txBox="1">
            <a:spLocks noChangeArrowheads="1"/>
          </p:cNvSpPr>
          <p:nvPr/>
        </p:nvSpPr>
        <p:spPr bwMode="auto">
          <a:xfrm>
            <a:off x="457245" y="5257800"/>
            <a:ext cx="221155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800" b="1" dirty="0">
                <a:latin typeface="Courier New" charset="0"/>
              </a:rPr>
              <a:t>main1 </a:t>
            </a:r>
            <a:r>
              <a:rPr lang="en-US" sz="1800" b="1" dirty="0">
                <a:latin typeface="Courier New" charset="0"/>
                <a:sym typeface="Wingdings" charset="0"/>
              </a:rPr>
              <a:t> </a:t>
            </a:r>
            <a:r>
              <a:rPr lang="en-US" sz="1800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proc2b</a:t>
            </a:r>
            <a:endParaRPr lang="en-US" sz="1800" b="1" dirty="0">
              <a:solidFill>
                <a:srgbClr val="0033CC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289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462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462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4" dur="500"/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8" dur="500"/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462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/>
                                        <p:tgtEl>
                                          <p:spTgt spid="462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7" grpId="0" animBg="1"/>
      <p:bldP spid="462857" grpId="1" animBg="1"/>
      <p:bldP spid="462858" grpId="0"/>
      <p:bldP spid="462858" grpId="1"/>
      <p:bldP spid="462859" grpId="0"/>
      <p:bldP spid="462859" grpId="1"/>
      <p:bldP spid="462860" grpId="0" animBg="1"/>
      <p:bldP spid="462860" grpId="1" animBg="1"/>
      <p:bldP spid="462861" grpId="0" animBg="1"/>
      <p:bldP spid="462861" grpId="1" animBg="1"/>
      <p:bldP spid="462862" grpId="0"/>
      <p:bldP spid="462862" grpId="1"/>
      <p:bldP spid="462863" grpId="0"/>
      <p:bldP spid="462863" grpId="1"/>
      <p:bldP spid="462864" grpId="0" animBg="1"/>
      <p:bldP spid="462864" grpId="1" animBg="1"/>
      <p:bldP spid="462865" grpId="0" animBg="1"/>
      <p:bldP spid="462865" grpId="1" animBg="1"/>
      <p:bldP spid="462866" grpId="0" animBg="1"/>
      <p:bldP spid="462866" grpId="1" animBg="1"/>
      <p:bldP spid="462868" grpId="0" animBg="1"/>
      <p:bldP spid="462868" grpId="1" animBg="1"/>
      <p:bldP spid="462869" grpId="0" animBg="1"/>
      <p:bldP spid="462869" grpId="1" animBg="1"/>
      <p:bldP spid="462870" grpId="0" animBg="1"/>
      <p:bldP spid="462870" grpId="1" animBg="1"/>
      <p:bldP spid="462871" grpId="0" animBg="1"/>
      <p:bldP spid="462871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C2ECF7-9242-194A-9FCD-D5F92D81AFAD}" type="slidenum">
              <a:rPr lang="en-US"/>
              <a:pPr/>
              <a:t>23</a:t>
            </a:fld>
            <a:endParaRPr lang="en-US"/>
          </a:p>
        </p:txBody>
      </p:sp>
      <p:sp>
        <p:nvSpPr>
          <p:cNvPr id="463874" name="Rectangle 2"/>
          <p:cNvSpPr>
            <a:spLocks noChangeArrowheads="1"/>
          </p:cNvSpPr>
          <p:nvPr/>
        </p:nvSpPr>
        <p:spPr bwMode="auto">
          <a:xfrm>
            <a:off x="274638" y="593725"/>
            <a:ext cx="2559050" cy="6111875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875" name="Rectangle 3"/>
          <p:cNvSpPr>
            <a:spLocks noChangeArrowheads="1"/>
          </p:cNvSpPr>
          <p:nvPr/>
        </p:nvSpPr>
        <p:spPr bwMode="auto">
          <a:xfrm>
            <a:off x="365125" y="1235075"/>
            <a:ext cx="2378075" cy="25590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876" name="Rectangle 4"/>
          <p:cNvSpPr>
            <a:spLocks noChangeArrowheads="1"/>
          </p:cNvSpPr>
          <p:nvPr/>
        </p:nvSpPr>
        <p:spPr bwMode="auto">
          <a:xfrm>
            <a:off x="547688" y="1782763"/>
            <a:ext cx="2012950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877" name="Rectangle 5"/>
          <p:cNvSpPr>
            <a:spLocks noChangeArrowheads="1"/>
          </p:cNvSpPr>
          <p:nvPr/>
        </p:nvSpPr>
        <p:spPr bwMode="auto">
          <a:xfrm>
            <a:off x="365125" y="3978275"/>
            <a:ext cx="2378075" cy="1279525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878" name="Text Box 6"/>
          <p:cNvSpPr txBox="1">
            <a:spLocks noChangeArrowheads="1"/>
          </p:cNvSpPr>
          <p:nvPr/>
        </p:nvSpPr>
        <p:spPr bwMode="auto">
          <a:xfrm>
            <a:off x="457200" y="657225"/>
            <a:ext cx="2117725" cy="575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200" b="1" dirty="0">
                <a:latin typeface="Courier New" charset="0"/>
              </a:rPr>
              <a:t>PROGRAM main1;</a:t>
            </a:r>
          </a:p>
          <a:p>
            <a:r>
              <a:rPr lang="en-US" sz="1200" b="1" dirty="0">
                <a:latin typeface="Courier New" charset="0"/>
              </a:rPr>
              <a:t>VAR </a:t>
            </a:r>
            <a:r>
              <a:rPr lang="en-US" sz="1200" b="1" dirty="0" err="1">
                <a:latin typeface="Courier New" charset="0"/>
              </a:rPr>
              <a:t>i</a:t>
            </a:r>
            <a:r>
              <a:rPr lang="en-US" sz="1200" b="1" dirty="0">
                <a:latin typeface="Courier New" charset="0"/>
              </a:rPr>
              <a:t>, j : integer;</a:t>
            </a:r>
          </a:p>
          <a:p>
            <a:endParaRPr lang="en-US" sz="1200" b="1" dirty="0">
              <a:latin typeface="Courier New" charset="0"/>
            </a:endParaRPr>
          </a:p>
          <a:p>
            <a:r>
              <a:rPr lang="en-US" sz="1200" b="1" dirty="0">
                <a:latin typeface="Courier New" charset="0"/>
              </a:rPr>
              <a:t>PROCEDURE proc2a;</a:t>
            </a:r>
          </a:p>
          <a:p>
            <a:r>
              <a:rPr lang="en-US" sz="1200" b="1" dirty="0">
                <a:latin typeface="Courier New" charset="0"/>
              </a:rPr>
              <a:t>  VAR m : integer;</a:t>
            </a:r>
          </a:p>
          <a:p>
            <a:r>
              <a:rPr lang="en-US" sz="1200" b="1" dirty="0">
                <a:latin typeface="Courier New" charset="0"/>
              </a:rPr>
              <a:t>    </a:t>
            </a:r>
          </a:p>
          <a:p>
            <a:r>
              <a:rPr lang="en-US" sz="1200" b="1" dirty="0">
                <a:latin typeface="Courier New" charset="0"/>
              </a:rPr>
              <a:t>  PROCEDURE proc3;</a:t>
            </a:r>
          </a:p>
          <a:p>
            <a:r>
              <a:rPr lang="en-US" sz="1200" b="1" dirty="0">
                <a:latin typeface="Courier New" charset="0"/>
              </a:rPr>
              <a:t>      VAR j : integer</a:t>
            </a:r>
          </a:p>
          <a:p>
            <a:r>
              <a:rPr lang="en-US" sz="1200" b="1" dirty="0">
                <a:latin typeface="Courier New" charset="0"/>
              </a:rPr>
              <a:t>      BEGIN</a:t>
            </a:r>
          </a:p>
          <a:p>
            <a:r>
              <a:rPr lang="en-US" sz="1200" b="1" dirty="0">
                <a:latin typeface="Courier New" charset="0"/>
              </a:rPr>
              <a:t>        j := </a:t>
            </a:r>
            <a:r>
              <a:rPr lang="en-US" sz="1200" b="1" dirty="0" err="1">
                <a:latin typeface="Courier New" charset="0"/>
              </a:rPr>
              <a:t>i</a:t>
            </a:r>
            <a:r>
              <a:rPr lang="en-US" sz="1200" b="1" dirty="0">
                <a:latin typeface="Courier New" charset="0"/>
              </a:rPr>
              <a:t> + m;</a:t>
            </a:r>
          </a:p>
          <a:p>
            <a:r>
              <a:rPr lang="en-US" sz="1200" b="1" dirty="0">
                <a:latin typeface="Courier New" charset="0"/>
              </a:rPr>
              <a:t>      END;</a:t>
            </a:r>
          </a:p>
          <a:p>
            <a:endParaRPr lang="en-US" sz="1200" b="1" dirty="0">
              <a:latin typeface="Courier New" charset="0"/>
            </a:endParaRPr>
          </a:p>
          <a:p>
            <a:r>
              <a:rPr lang="en-US" sz="1200" b="1" dirty="0">
                <a:latin typeface="Courier New" charset="0"/>
              </a:rPr>
              <a:t>  BEGIN {proc2a}</a:t>
            </a:r>
          </a:p>
          <a:p>
            <a:r>
              <a:rPr lang="en-US" sz="1200" b="1" dirty="0">
                <a:latin typeface="Courier New" charset="0"/>
              </a:rPr>
              <a:t>    </a:t>
            </a:r>
            <a:r>
              <a:rPr lang="en-US" sz="1200" b="1" dirty="0" err="1">
                <a:latin typeface="Courier New" charset="0"/>
              </a:rPr>
              <a:t>i</a:t>
            </a:r>
            <a:r>
              <a:rPr lang="en-US" sz="1200" b="1" dirty="0">
                <a:latin typeface="Courier New" charset="0"/>
              </a:rPr>
              <a:t> := 11;</a:t>
            </a:r>
          </a:p>
          <a:p>
            <a:r>
              <a:rPr lang="en-US" sz="1200" b="1" dirty="0">
                <a:latin typeface="Courier New" charset="0"/>
              </a:rPr>
              <a:t>    m := j;</a:t>
            </a:r>
          </a:p>
          <a:p>
            <a:r>
              <a:rPr lang="en-US" sz="1200" b="1" dirty="0">
                <a:latin typeface="Courier New" charset="0"/>
              </a:rPr>
              <a:t>    proc3;</a:t>
            </a:r>
          </a:p>
          <a:p>
            <a:r>
              <a:rPr lang="en-US" sz="1200" b="1" dirty="0">
                <a:latin typeface="Courier New" charset="0"/>
              </a:rPr>
              <a:t>  END;</a:t>
            </a:r>
          </a:p>
          <a:p>
            <a:r>
              <a:rPr lang="en-US" sz="1200" b="1" dirty="0">
                <a:latin typeface="Courier New" charset="0"/>
              </a:rPr>
              <a:t>    </a:t>
            </a:r>
          </a:p>
          <a:p>
            <a:r>
              <a:rPr lang="en-US" sz="1200" b="1" dirty="0">
                <a:latin typeface="Courier New" charset="0"/>
              </a:rPr>
              <a:t>PROCEDURE proc2b;</a:t>
            </a:r>
          </a:p>
          <a:p>
            <a:r>
              <a:rPr lang="en-US" sz="1200" b="1" dirty="0">
                <a:latin typeface="Courier New" charset="0"/>
              </a:rPr>
              <a:t>  VAR j, m : integer;</a:t>
            </a:r>
          </a:p>
          <a:p>
            <a:r>
              <a:rPr lang="en-US" sz="1200" b="1" dirty="0">
                <a:latin typeface="Courier New" charset="0"/>
              </a:rPr>
              <a:t>  BEGIN</a:t>
            </a:r>
          </a:p>
          <a:p>
            <a:r>
              <a:rPr lang="en-US" sz="1200" b="1" dirty="0">
                <a:latin typeface="Courier New" charset="0"/>
              </a:rPr>
              <a:t>    j := 14;</a:t>
            </a:r>
          </a:p>
          <a:p>
            <a:r>
              <a:rPr lang="en-US" sz="1200" b="1" dirty="0">
                <a:latin typeface="Courier New" charset="0"/>
              </a:rPr>
              <a:t>    m := 5;</a:t>
            </a:r>
          </a:p>
          <a:p>
            <a:r>
              <a:rPr lang="en-US" sz="1200" b="1" dirty="0">
                <a:latin typeface="Courier New" charset="0"/>
              </a:rPr>
              <a:t>    proc2a;</a:t>
            </a:r>
          </a:p>
          <a:p>
            <a:r>
              <a:rPr lang="en-US" sz="1200" b="1" dirty="0">
                <a:latin typeface="Courier New" charset="0"/>
              </a:rPr>
              <a:t>  END;</a:t>
            </a:r>
          </a:p>
          <a:p>
            <a:endParaRPr lang="en-US" sz="1200" b="1" dirty="0">
              <a:latin typeface="Courier New" charset="0"/>
            </a:endParaRPr>
          </a:p>
          <a:p>
            <a:r>
              <a:rPr lang="en-US" sz="1200" b="1" dirty="0">
                <a:latin typeface="Courier New" charset="0"/>
              </a:rPr>
              <a:t>BEGIN {main1}</a:t>
            </a:r>
          </a:p>
          <a:p>
            <a:r>
              <a:rPr lang="en-US" sz="1200" b="1" dirty="0">
                <a:latin typeface="Courier New" charset="0"/>
              </a:rPr>
              <a:t>  </a:t>
            </a:r>
            <a:r>
              <a:rPr lang="en-US" sz="1200" b="1" dirty="0" err="1">
                <a:latin typeface="Courier New" charset="0"/>
              </a:rPr>
              <a:t>i</a:t>
            </a:r>
            <a:r>
              <a:rPr lang="en-US" sz="1200" b="1" dirty="0">
                <a:latin typeface="Courier New" charset="0"/>
              </a:rPr>
              <a:t> := 33;</a:t>
            </a:r>
          </a:p>
          <a:p>
            <a:r>
              <a:rPr lang="en-US" sz="1200" b="1" dirty="0">
                <a:latin typeface="Courier New" charset="0"/>
              </a:rPr>
              <a:t>  j := 55;</a:t>
            </a:r>
          </a:p>
          <a:p>
            <a:r>
              <a:rPr lang="en-US" sz="1200" b="1" dirty="0">
                <a:latin typeface="Courier New" charset="0"/>
              </a:rPr>
              <a:t>  proc2b;</a:t>
            </a:r>
          </a:p>
          <a:p>
            <a:r>
              <a:rPr lang="en-US" sz="1200" b="1" dirty="0">
                <a:latin typeface="Courier New" charset="0"/>
              </a:rPr>
              <a:t>END.</a:t>
            </a:r>
          </a:p>
        </p:txBody>
      </p:sp>
      <p:sp>
        <p:nvSpPr>
          <p:cNvPr id="463879" name="Rectangle 7"/>
          <p:cNvSpPr>
            <a:spLocks noGrp="1" noChangeArrowheads="1"/>
          </p:cNvSpPr>
          <p:nvPr>
            <p:ph type="title"/>
          </p:nvPr>
        </p:nvSpPr>
        <p:spPr>
          <a:xfrm>
            <a:off x="2832100" y="411163"/>
            <a:ext cx="5854700" cy="655637"/>
          </a:xfrm>
        </p:spPr>
        <p:txBody>
          <a:bodyPr/>
          <a:lstStyle/>
          <a:p>
            <a:r>
              <a:rPr lang="en-US" sz="2400" dirty="0"/>
              <a:t>Runtime Access to </a:t>
            </a:r>
            <a:r>
              <a:rPr lang="en-US" sz="2400" u="sng" dirty="0"/>
              <a:t>Nonlocal</a:t>
            </a:r>
            <a:r>
              <a:rPr lang="en-US" sz="2400" dirty="0"/>
              <a:t> Variables</a:t>
            </a:r>
          </a:p>
        </p:txBody>
      </p:sp>
      <p:sp>
        <p:nvSpPr>
          <p:cNvPr id="463880" name="Rectangle 8"/>
          <p:cNvSpPr>
            <a:spLocks noChangeArrowheads="1"/>
          </p:cNvSpPr>
          <p:nvPr/>
        </p:nvSpPr>
        <p:spPr bwMode="auto">
          <a:xfrm>
            <a:off x="2925763" y="1417638"/>
            <a:ext cx="2925762" cy="38417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881" name="Text Box 9"/>
          <p:cNvSpPr txBox="1">
            <a:spLocks noChangeArrowheads="1"/>
          </p:cNvSpPr>
          <p:nvPr/>
        </p:nvSpPr>
        <p:spPr bwMode="auto">
          <a:xfrm>
            <a:off x="3475038" y="5349875"/>
            <a:ext cx="18399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RUNTIME STACK</a:t>
            </a:r>
          </a:p>
        </p:txBody>
      </p:sp>
      <p:grpSp>
        <p:nvGrpSpPr>
          <p:cNvPr id="463882" name="Group 10"/>
          <p:cNvGrpSpPr>
            <a:grpSpLocks/>
          </p:cNvGrpSpPr>
          <p:nvPr/>
        </p:nvGrpSpPr>
        <p:grpSpPr bwMode="auto">
          <a:xfrm>
            <a:off x="3108326" y="4618038"/>
            <a:ext cx="2560638" cy="549275"/>
            <a:chOff x="1843" y="2909"/>
            <a:chExt cx="1613" cy="346"/>
          </a:xfrm>
          <a:solidFill>
            <a:schemeClr val="bg1">
              <a:lumMod val="85000"/>
            </a:schemeClr>
          </a:solidFill>
        </p:grpSpPr>
        <p:sp>
          <p:nvSpPr>
            <p:cNvPr id="463883" name="AutoShape 11"/>
            <p:cNvSpPr>
              <a:spLocks noChangeArrowheads="1"/>
            </p:cNvSpPr>
            <p:nvPr/>
          </p:nvSpPr>
          <p:spPr bwMode="auto">
            <a:xfrm>
              <a:off x="1843" y="2909"/>
              <a:ext cx="1613" cy="34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grpSp>
          <p:nvGrpSpPr>
            <p:cNvPr id="463885" name="Group 13"/>
            <p:cNvGrpSpPr>
              <a:grpSpLocks/>
            </p:cNvGrpSpPr>
            <p:nvPr/>
          </p:nvGrpSpPr>
          <p:grpSpPr bwMode="auto">
            <a:xfrm>
              <a:off x="1959" y="2966"/>
              <a:ext cx="405" cy="179"/>
              <a:chOff x="979" y="3485"/>
              <a:chExt cx="405" cy="179"/>
            </a:xfrm>
            <a:grpFill/>
          </p:grpSpPr>
          <p:sp>
            <p:nvSpPr>
              <p:cNvPr id="463886" name="Text Box 14"/>
              <p:cNvSpPr txBox="1">
                <a:spLocks noChangeArrowheads="1"/>
              </p:cNvSpPr>
              <p:nvPr/>
            </p:nvSpPr>
            <p:spPr bwMode="auto">
              <a:xfrm>
                <a:off x="979" y="3487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i</a:t>
                </a:r>
              </a:p>
            </p:txBody>
          </p:sp>
          <p:sp>
            <p:nvSpPr>
              <p:cNvPr id="463887" name="Text Box 15"/>
              <p:cNvSpPr txBox="1">
                <a:spLocks noChangeArrowheads="1"/>
              </p:cNvSpPr>
              <p:nvPr/>
            </p:nvSpPr>
            <p:spPr bwMode="auto">
              <a:xfrm>
                <a:off x="1154" y="3485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  <p:grpSp>
          <p:nvGrpSpPr>
            <p:cNvPr id="463888" name="Group 16"/>
            <p:cNvGrpSpPr>
              <a:grpSpLocks/>
            </p:cNvGrpSpPr>
            <p:nvPr/>
          </p:nvGrpSpPr>
          <p:grpSpPr bwMode="auto">
            <a:xfrm>
              <a:off x="2419" y="2966"/>
              <a:ext cx="405" cy="179"/>
              <a:chOff x="979" y="3485"/>
              <a:chExt cx="405" cy="179"/>
            </a:xfrm>
            <a:grpFill/>
          </p:grpSpPr>
          <p:sp>
            <p:nvSpPr>
              <p:cNvPr id="463889" name="Text Box 17"/>
              <p:cNvSpPr txBox="1">
                <a:spLocks noChangeArrowheads="1"/>
              </p:cNvSpPr>
              <p:nvPr/>
            </p:nvSpPr>
            <p:spPr bwMode="auto">
              <a:xfrm>
                <a:off x="979" y="3487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j</a:t>
                </a:r>
              </a:p>
            </p:txBody>
          </p:sp>
          <p:sp>
            <p:nvSpPr>
              <p:cNvPr id="463890" name="Text Box 18"/>
              <p:cNvSpPr txBox="1">
                <a:spLocks noChangeArrowheads="1"/>
              </p:cNvSpPr>
              <p:nvPr/>
            </p:nvSpPr>
            <p:spPr bwMode="auto">
              <a:xfrm>
                <a:off x="1154" y="3485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  <p:sp>
          <p:nvSpPr>
            <p:cNvPr id="2" name="Text Box 12">
              <a:extLst>
                <a:ext uri="{FF2B5EF4-FFF2-40B4-BE49-F238E27FC236}">
                  <a16:creationId xmlns:a16="http://schemas.microsoft.com/office/drawing/2014/main" id="{FCE1EDC3-C7F7-02F3-06DA-D2AB0E6D91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52" y="2931"/>
              <a:ext cx="580" cy="17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SF: main1</a:t>
              </a:r>
            </a:p>
          </p:txBody>
        </p:sp>
      </p:grpSp>
      <p:grpSp>
        <p:nvGrpSpPr>
          <p:cNvPr id="463891" name="Group 19"/>
          <p:cNvGrpSpPr>
            <a:grpSpLocks/>
          </p:cNvGrpSpPr>
          <p:nvPr/>
        </p:nvGrpSpPr>
        <p:grpSpPr bwMode="auto">
          <a:xfrm>
            <a:off x="3108325" y="3154363"/>
            <a:ext cx="2560638" cy="549275"/>
            <a:chOff x="1843" y="1987"/>
            <a:chExt cx="1613" cy="346"/>
          </a:xfrm>
          <a:solidFill>
            <a:srgbClr val="96C8FB"/>
          </a:solidFill>
        </p:grpSpPr>
        <p:sp>
          <p:nvSpPr>
            <p:cNvPr id="463892" name="AutoShape 20"/>
            <p:cNvSpPr>
              <a:spLocks noChangeArrowheads="1"/>
            </p:cNvSpPr>
            <p:nvPr/>
          </p:nvSpPr>
          <p:spPr bwMode="auto">
            <a:xfrm>
              <a:off x="1843" y="1987"/>
              <a:ext cx="1613" cy="34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63893" name="Text Box 21"/>
            <p:cNvSpPr txBox="1">
              <a:spLocks noChangeArrowheads="1"/>
            </p:cNvSpPr>
            <p:nvPr/>
          </p:nvSpPr>
          <p:spPr bwMode="auto">
            <a:xfrm>
              <a:off x="2823" y="1999"/>
              <a:ext cx="617" cy="17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SF: proc2a</a:t>
              </a:r>
            </a:p>
          </p:txBody>
        </p:sp>
        <p:grpSp>
          <p:nvGrpSpPr>
            <p:cNvPr id="463894" name="Group 22"/>
            <p:cNvGrpSpPr>
              <a:grpSpLocks/>
            </p:cNvGrpSpPr>
            <p:nvPr/>
          </p:nvGrpSpPr>
          <p:grpSpPr bwMode="auto">
            <a:xfrm>
              <a:off x="1959" y="2045"/>
              <a:ext cx="405" cy="179"/>
              <a:chOff x="977" y="3197"/>
              <a:chExt cx="405" cy="179"/>
            </a:xfrm>
            <a:grpFill/>
          </p:grpSpPr>
          <p:sp>
            <p:nvSpPr>
              <p:cNvPr id="463895" name="Text Box 23"/>
              <p:cNvSpPr txBox="1">
                <a:spLocks noChangeArrowheads="1"/>
              </p:cNvSpPr>
              <p:nvPr/>
            </p:nvSpPr>
            <p:spPr bwMode="auto">
              <a:xfrm>
                <a:off x="977" y="3199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m</a:t>
                </a:r>
              </a:p>
            </p:txBody>
          </p:sp>
          <p:sp>
            <p:nvSpPr>
              <p:cNvPr id="463896" name="Text Box 24"/>
              <p:cNvSpPr txBox="1">
                <a:spLocks noChangeArrowheads="1"/>
              </p:cNvSpPr>
              <p:nvPr/>
            </p:nvSpPr>
            <p:spPr bwMode="auto">
              <a:xfrm>
                <a:off x="1152" y="3197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</p:grpSp>
      <p:grpSp>
        <p:nvGrpSpPr>
          <p:cNvPr id="463897" name="Group 25"/>
          <p:cNvGrpSpPr>
            <a:grpSpLocks/>
          </p:cNvGrpSpPr>
          <p:nvPr/>
        </p:nvGrpSpPr>
        <p:grpSpPr bwMode="auto">
          <a:xfrm>
            <a:off x="3108325" y="2422525"/>
            <a:ext cx="2560638" cy="549275"/>
            <a:chOff x="1843" y="1526"/>
            <a:chExt cx="1613" cy="346"/>
          </a:xfrm>
          <a:solidFill>
            <a:srgbClr val="CDFFCC"/>
          </a:solidFill>
        </p:grpSpPr>
        <p:sp>
          <p:nvSpPr>
            <p:cNvPr id="463898" name="AutoShape 26"/>
            <p:cNvSpPr>
              <a:spLocks noChangeArrowheads="1"/>
            </p:cNvSpPr>
            <p:nvPr/>
          </p:nvSpPr>
          <p:spPr bwMode="auto">
            <a:xfrm>
              <a:off x="1843" y="1526"/>
              <a:ext cx="1613" cy="34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63899" name="Text Box 27"/>
            <p:cNvSpPr txBox="1">
              <a:spLocks noChangeArrowheads="1"/>
            </p:cNvSpPr>
            <p:nvPr/>
          </p:nvSpPr>
          <p:spPr bwMode="auto">
            <a:xfrm>
              <a:off x="2817" y="1546"/>
              <a:ext cx="564" cy="17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SF: proc3</a:t>
              </a:r>
            </a:p>
          </p:txBody>
        </p:sp>
        <p:grpSp>
          <p:nvGrpSpPr>
            <p:cNvPr id="463900" name="Group 28"/>
            <p:cNvGrpSpPr>
              <a:grpSpLocks/>
            </p:cNvGrpSpPr>
            <p:nvPr/>
          </p:nvGrpSpPr>
          <p:grpSpPr bwMode="auto">
            <a:xfrm>
              <a:off x="1959" y="1584"/>
              <a:ext cx="405" cy="179"/>
              <a:chOff x="977" y="3197"/>
              <a:chExt cx="405" cy="179"/>
            </a:xfrm>
            <a:grpFill/>
          </p:grpSpPr>
          <p:sp>
            <p:nvSpPr>
              <p:cNvPr id="463901" name="Text Box 29"/>
              <p:cNvSpPr txBox="1">
                <a:spLocks noChangeArrowheads="1"/>
              </p:cNvSpPr>
              <p:nvPr/>
            </p:nvSpPr>
            <p:spPr bwMode="auto">
              <a:xfrm>
                <a:off x="977" y="3199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j</a:t>
                </a:r>
              </a:p>
            </p:txBody>
          </p:sp>
          <p:sp>
            <p:nvSpPr>
              <p:cNvPr id="463902" name="Text Box 30"/>
              <p:cNvSpPr txBox="1">
                <a:spLocks noChangeArrowheads="1"/>
              </p:cNvSpPr>
              <p:nvPr/>
            </p:nvSpPr>
            <p:spPr bwMode="auto">
              <a:xfrm>
                <a:off x="1152" y="3197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</p:grpSp>
      <p:sp>
        <p:nvSpPr>
          <p:cNvPr id="463903" name="Rectangle 31"/>
          <p:cNvSpPr>
            <a:spLocks noChangeArrowheads="1"/>
          </p:cNvSpPr>
          <p:nvPr/>
        </p:nvSpPr>
        <p:spPr bwMode="auto">
          <a:xfrm>
            <a:off x="627063" y="5626100"/>
            <a:ext cx="914400" cy="401638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904" name="Text Box 32"/>
          <p:cNvSpPr txBox="1">
            <a:spLocks noChangeArrowheads="1"/>
          </p:cNvSpPr>
          <p:nvPr/>
        </p:nvSpPr>
        <p:spPr bwMode="auto">
          <a:xfrm>
            <a:off x="3571875" y="4706938"/>
            <a:ext cx="352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33</a:t>
            </a:r>
          </a:p>
        </p:txBody>
      </p:sp>
      <p:sp>
        <p:nvSpPr>
          <p:cNvPr id="463905" name="Text Box 33"/>
          <p:cNvSpPr txBox="1">
            <a:spLocks noChangeArrowheads="1"/>
          </p:cNvSpPr>
          <p:nvPr/>
        </p:nvSpPr>
        <p:spPr bwMode="auto">
          <a:xfrm>
            <a:off x="4297363" y="4714875"/>
            <a:ext cx="352425" cy="2746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55</a:t>
            </a:r>
          </a:p>
        </p:txBody>
      </p:sp>
      <p:sp>
        <p:nvSpPr>
          <p:cNvPr id="463906" name="Rectangle 34"/>
          <p:cNvSpPr>
            <a:spLocks noChangeArrowheads="1"/>
          </p:cNvSpPr>
          <p:nvPr/>
        </p:nvSpPr>
        <p:spPr bwMode="auto">
          <a:xfrm>
            <a:off x="773113" y="4506913"/>
            <a:ext cx="914400" cy="385762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907" name="Text Box 35"/>
          <p:cNvSpPr txBox="1">
            <a:spLocks noChangeArrowheads="1"/>
          </p:cNvSpPr>
          <p:nvPr/>
        </p:nvSpPr>
        <p:spPr bwMode="auto">
          <a:xfrm>
            <a:off x="3576688" y="4737099"/>
            <a:ext cx="352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11</a:t>
            </a:r>
          </a:p>
        </p:txBody>
      </p:sp>
      <p:sp>
        <p:nvSpPr>
          <p:cNvPr id="463908" name="Rectangle 36"/>
          <p:cNvSpPr>
            <a:spLocks noChangeArrowheads="1"/>
          </p:cNvSpPr>
          <p:nvPr/>
        </p:nvSpPr>
        <p:spPr bwMode="auto">
          <a:xfrm>
            <a:off x="781050" y="3049588"/>
            <a:ext cx="914400" cy="203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909" name="Line 37"/>
          <p:cNvSpPr>
            <a:spLocks noChangeShapeType="1"/>
          </p:cNvSpPr>
          <p:nvPr/>
        </p:nvSpPr>
        <p:spPr bwMode="auto">
          <a:xfrm>
            <a:off x="1719263" y="3219450"/>
            <a:ext cx="1784350" cy="1573213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910" name="Rectangle 38"/>
          <p:cNvSpPr>
            <a:spLocks noChangeArrowheads="1"/>
          </p:cNvSpPr>
          <p:nvPr/>
        </p:nvSpPr>
        <p:spPr bwMode="auto">
          <a:xfrm>
            <a:off x="781050" y="3241675"/>
            <a:ext cx="914400" cy="203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911" name="Text Box 39"/>
          <p:cNvSpPr txBox="1">
            <a:spLocks noChangeArrowheads="1"/>
          </p:cNvSpPr>
          <p:nvPr/>
        </p:nvSpPr>
        <p:spPr bwMode="auto">
          <a:xfrm>
            <a:off x="3578225" y="3249613"/>
            <a:ext cx="352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55</a:t>
            </a:r>
          </a:p>
        </p:txBody>
      </p:sp>
      <p:sp>
        <p:nvSpPr>
          <p:cNvPr id="463912" name="Line 40"/>
          <p:cNvSpPr>
            <a:spLocks noChangeShapeType="1"/>
          </p:cNvSpPr>
          <p:nvPr/>
        </p:nvSpPr>
        <p:spPr bwMode="auto">
          <a:xfrm>
            <a:off x="1703388" y="3357563"/>
            <a:ext cx="1609725" cy="0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63913" name="Group 41"/>
          <p:cNvGrpSpPr>
            <a:grpSpLocks/>
          </p:cNvGrpSpPr>
          <p:nvPr/>
        </p:nvGrpSpPr>
        <p:grpSpPr bwMode="auto">
          <a:xfrm>
            <a:off x="1543050" y="5018088"/>
            <a:ext cx="2706688" cy="628650"/>
            <a:chOff x="857" y="3161"/>
            <a:chExt cx="1705" cy="396"/>
          </a:xfrm>
        </p:grpSpPr>
        <p:sp>
          <p:nvSpPr>
            <p:cNvPr id="463914" name="Line 42"/>
            <p:cNvSpPr>
              <a:spLocks noChangeShapeType="1"/>
            </p:cNvSpPr>
            <p:nvPr/>
          </p:nvSpPr>
          <p:spPr bwMode="auto">
            <a:xfrm flipV="1">
              <a:off x="857" y="3166"/>
              <a:ext cx="1212" cy="391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3915" name="Line 43"/>
            <p:cNvSpPr>
              <a:spLocks noChangeShapeType="1"/>
            </p:cNvSpPr>
            <p:nvPr/>
          </p:nvSpPr>
          <p:spPr bwMode="auto">
            <a:xfrm flipV="1">
              <a:off x="857" y="3161"/>
              <a:ext cx="1705" cy="396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3916" name="Rectangle 44"/>
          <p:cNvSpPr>
            <a:spLocks noChangeArrowheads="1"/>
          </p:cNvSpPr>
          <p:nvPr/>
        </p:nvSpPr>
        <p:spPr bwMode="auto">
          <a:xfrm>
            <a:off x="1198563" y="2327275"/>
            <a:ext cx="1103312" cy="203200"/>
          </a:xfrm>
          <a:prstGeom prst="rect">
            <a:avLst/>
          </a:prstGeom>
          <a:noFill/>
          <a:ln w="19050">
            <a:solidFill>
              <a:schemeClr val="fol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63917" name="Text Box 45"/>
          <p:cNvSpPr txBox="1">
            <a:spLocks noChangeArrowheads="1"/>
          </p:cNvSpPr>
          <p:nvPr/>
        </p:nvSpPr>
        <p:spPr bwMode="auto">
          <a:xfrm>
            <a:off x="3579813" y="2519363"/>
            <a:ext cx="352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66</a:t>
            </a:r>
          </a:p>
        </p:txBody>
      </p:sp>
      <p:sp>
        <p:nvSpPr>
          <p:cNvPr id="463919" name="Line 47"/>
          <p:cNvSpPr>
            <a:spLocks noChangeShapeType="1"/>
          </p:cNvSpPr>
          <p:nvPr/>
        </p:nvSpPr>
        <p:spPr bwMode="auto">
          <a:xfrm>
            <a:off x="2281238" y="2457450"/>
            <a:ext cx="1076325" cy="168275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920" name="Line 48"/>
          <p:cNvSpPr>
            <a:spLocks noChangeShapeType="1"/>
          </p:cNvSpPr>
          <p:nvPr/>
        </p:nvSpPr>
        <p:spPr bwMode="auto">
          <a:xfrm>
            <a:off x="2287588" y="2471738"/>
            <a:ext cx="1230312" cy="936625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63921" name="Group 49"/>
          <p:cNvGrpSpPr>
            <a:grpSpLocks/>
          </p:cNvGrpSpPr>
          <p:nvPr/>
        </p:nvGrpSpPr>
        <p:grpSpPr bwMode="auto">
          <a:xfrm>
            <a:off x="3108325" y="3886200"/>
            <a:ext cx="2560638" cy="549275"/>
            <a:chOff x="1958" y="2448"/>
            <a:chExt cx="1613" cy="346"/>
          </a:xfrm>
          <a:solidFill>
            <a:srgbClr val="96C8FB"/>
          </a:solidFill>
        </p:grpSpPr>
        <p:grpSp>
          <p:nvGrpSpPr>
            <p:cNvPr id="463922" name="Group 50"/>
            <p:cNvGrpSpPr>
              <a:grpSpLocks/>
            </p:cNvGrpSpPr>
            <p:nvPr/>
          </p:nvGrpSpPr>
          <p:grpSpPr bwMode="auto">
            <a:xfrm>
              <a:off x="1958" y="2448"/>
              <a:ext cx="1613" cy="346"/>
              <a:chOff x="1843" y="2448"/>
              <a:chExt cx="1613" cy="346"/>
            </a:xfrm>
            <a:grpFill/>
          </p:grpSpPr>
          <p:sp>
            <p:nvSpPr>
              <p:cNvPr id="463923" name="AutoShape 51"/>
              <p:cNvSpPr>
                <a:spLocks noChangeArrowheads="1"/>
              </p:cNvSpPr>
              <p:nvPr/>
            </p:nvSpPr>
            <p:spPr bwMode="auto">
              <a:xfrm>
                <a:off x="1843" y="2448"/>
                <a:ext cx="1613" cy="346"/>
              </a:xfrm>
              <a:prstGeom prst="roundRect">
                <a:avLst>
                  <a:gd name="adj" fmla="val 16667"/>
                </a:avLst>
              </a:prstGeom>
              <a:grp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/>
              </a:p>
            </p:txBody>
          </p:sp>
          <p:sp>
            <p:nvSpPr>
              <p:cNvPr id="463924" name="Text Box 52"/>
              <p:cNvSpPr txBox="1">
                <a:spLocks noChangeArrowheads="1"/>
              </p:cNvSpPr>
              <p:nvPr/>
            </p:nvSpPr>
            <p:spPr bwMode="auto">
              <a:xfrm>
                <a:off x="2828" y="2467"/>
                <a:ext cx="623" cy="174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 dirty="0"/>
                  <a:t>SF: proc2b</a:t>
                </a:r>
              </a:p>
            </p:txBody>
          </p:sp>
          <p:grpSp>
            <p:nvGrpSpPr>
              <p:cNvPr id="463925" name="Group 53"/>
              <p:cNvGrpSpPr>
                <a:grpSpLocks/>
              </p:cNvGrpSpPr>
              <p:nvPr/>
            </p:nvGrpSpPr>
            <p:grpSpPr bwMode="auto">
              <a:xfrm>
                <a:off x="1959" y="2506"/>
                <a:ext cx="405" cy="179"/>
                <a:chOff x="977" y="3197"/>
                <a:chExt cx="405" cy="179"/>
              </a:xfrm>
              <a:grpFill/>
            </p:grpSpPr>
            <p:sp>
              <p:nvSpPr>
                <p:cNvPr id="463926" name="Text Box 54"/>
                <p:cNvSpPr txBox="1">
                  <a:spLocks noChangeArrowheads="1"/>
                </p:cNvSpPr>
                <p:nvPr/>
              </p:nvSpPr>
              <p:spPr bwMode="auto">
                <a:xfrm>
                  <a:off x="977" y="3199"/>
                  <a:ext cx="174" cy="173"/>
                </a:xfrm>
                <a:prstGeom prst="rect">
                  <a:avLst/>
                </a:prstGeom>
                <a:grpFill/>
                <a:ln>
                  <a:noFill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=""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200" b="1">
                      <a:latin typeface="Courier New" charset="0"/>
                    </a:rPr>
                    <a:t>j</a:t>
                  </a:r>
                </a:p>
              </p:txBody>
            </p:sp>
            <p:sp>
              <p:nvSpPr>
                <p:cNvPr id="463927" name="Text Box 55"/>
                <p:cNvSpPr txBox="1">
                  <a:spLocks noChangeArrowheads="1"/>
                </p:cNvSpPr>
                <p:nvPr/>
              </p:nvSpPr>
              <p:spPr bwMode="auto">
                <a:xfrm>
                  <a:off x="1152" y="3197"/>
                  <a:ext cx="230" cy="179"/>
                </a:xfrm>
                <a:prstGeom prst="rect">
                  <a:avLst/>
                </a:prstGeom>
                <a:grp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=""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sz="1200"/>
                    <a:t>    </a:t>
                  </a:r>
                </a:p>
              </p:txBody>
            </p:sp>
          </p:grpSp>
        </p:grpSp>
        <p:grpSp>
          <p:nvGrpSpPr>
            <p:cNvPr id="463928" name="Group 56"/>
            <p:cNvGrpSpPr>
              <a:grpSpLocks/>
            </p:cNvGrpSpPr>
            <p:nvPr/>
          </p:nvGrpSpPr>
          <p:grpSpPr bwMode="auto">
            <a:xfrm>
              <a:off x="2534" y="2505"/>
              <a:ext cx="404" cy="174"/>
              <a:chOff x="2534" y="2505"/>
              <a:chExt cx="404" cy="174"/>
            </a:xfrm>
            <a:grpFill/>
          </p:grpSpPr>
          <p:sp>
            <p:nvSpPr>
              <p:cNvPr id="463929" name="Rectangle 57"/>
              <p:cNvSpPr>
                <a:spLocks noChangeArrowheads="1"/>
              </p:cNvSpPr>
              <p:nvPr/>
            </p:nvSpPr>
            <p:spPr bwMode="auto">
              <a:xfrm>
                <a:off x="2707" y="2506"/>
                <a:ext cx="231" cy="173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463930" name="Text Box 58"/>
              <p:cNvSpPr txBox="1">
                <a:spLocks noChangeArrowheads="1"/>
              </p:cNvSpPr>
              <p:nvPr/>
            </p:nvSpPr>
            <p:spPr bwMode="auto">
              <a:xfrm>
                <a:off x="2534" y="2505"/>
                <a:ext cx="173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en-US" sz="1200"/>
                  <a:t>m</a:t>
                </a:r>
              </a:p>
            </p:txBody>
          </p:sp>
        </p:grpSp>
      </p:grpSp>
      <p:sp>
        <p:nvSpPr>
          <p:cNvPr id="463931" name="Rectangle 59"/>
          <p:cNvSpPr>
            <a:spLocks noGrp="1" noChangeArrowheads="1"/>
          </p:cNvSpPr>
          <p:nvPr>
            <p:ph type="body" idx="1"/>
          </p:nvPr>
        </p:nvSpPr>
        <p:spPr>
          <a:xfrm>
            <a:off x="5943600" y="1295401"/>
            <a:ext cx="3017838" cy="4511014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/>
              <a:t>Each parse tree node for a variable contains a pointer to the variable</a:t>
            </a:r>
            <a:r>
              <a:rPr lang="en-US" sz="1800" dirty="0">
                <a:latin typeface="Arial"/>
              </a:rPr>
              <a:t>’</a:t>
            </a:r>
            <a:r>
              <a:rPr lang="en-US" sz="1800" dirty="0"/>
              <a:t>s symbol table entry.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Each symbol table entry has the variable</a:t>
            </a:r>
            <a:r>
              <a:rPr lang="en-US" sz="1600" dirty="0">
                <a:latin typeface="Arial"/>
              </a:rPr>
              <a:t>’</a:t>
            </a:r>
            <a:r>
              <a:rPr lang="en-US" sz="1600" dirty="0"/>
              <a:t>s </a:t>
            </a:r>
            <a:br>
              <a:rPr lang="en-US" sz="1600" dirty="0"/>
            </a:br>
            <a:r>
              <a:rPr lang="en-US" sz="1600" dirty="0"/>
              <a:t>nesting level</a:t>
            </a:r>
            <a:r>
              <a:rPr lang="en-US" sz="1600" dirty="0">
                <a:solidFill>
                  <a:schemeClr val="folHlink"/>
                </a:solidFill>
              </a:rPr>
              <a:t> </a:t>
            </a:r>
            <a:r>
              <a:rPr lang="en-US" sz="1600" b="1" i="1" dirty="0">
                <a:solidFill>
                  <a:srgbClr val="0033CC"/>
                </a:solidFill>
              </a:rPr>
              <a:t>n</a:t>
            </a:r>
            <a:r>
              <a:rPr lang="en-US" sz="1600" dirty="0"/>
              <a:t>.</a:t>
            </a:r>
          </a:p>
          <a:p>
            <a:pPr lvl="2">
              <a:lnSpc>
                <a:spcPct val="80000"/>
              </a:lnSpc>
            </a:pPr>
            <a:endParaRPr lang="en-US" sz="1400" dirty="0"/>
          </a:p>
          <a:p>
            <a:pPr>
              <a:lnSpc>
                <a:spcPct val="80000"/>
              </a:lnSpc>
            </a:pPr>
            <a:r>
              <a:rPr lang="en-US" sz="1800" dirty="0"/>
              <a:t>To access the value of a variable at nesting level </a:t>
            </a:r>
            <a:r>
              <a:rPr lang="en-US" sz="1800" b="1" i="1" dirty="0">
                <a:solidFill>
                  <a:srgbClr val="0033CC"/>
                </a:solidFill>
              </a:rPr>
              <a:t>n</a:t>
            </a:r>
            <a:r>
              <a:rPr lang="en-US" sz="1800" dirty="0"/>
              <a:t>, the value must come from the </a:t>
            </a:r>
            <a:r>
              <a:rPr lang="en-US" sz="1800" u="sng" dirty="0"/>
              <a:t>topmost stack frame at level </a:t>
            </a:r>
            <a:r>
              <a:rPr lang="en-US" sz="1800" b="1" i="1" u="sng" dirty="0"/>
              <a:t>n</a:t>
            </a:r>
            <a:r>
              <a:rPr lang="en-US" sz="1800" dirty="0"/>
              <a:t>.</a:t>
            </a:r>
          </a:p>
          <a:p>
            <a:pPr lvl="1">
              <a:lnSpc>
                <a:spcPct val="80000"/>
              </a:lnSpc>
            </a:pPr>
            <a:r>
              <a:rPr lang="en-US" sz="1600" dirty="0"/>
              <a:t>Search the runtime stack from top to bottom for the topmost stack frame at level </a:t>
            </a:r>
            <a:r>
              <a:rPr lang="en-US" sz="1800" b="1" i="1" dirty="0">
                <a:solidFill>
                  <a:srgbClr val="0033CC"/>
                </a:solidFill>
              </a:rPr>
              <a:t>n</a:t>
            </a:r>
            <a:r>
              <a:rPr lang="en-US" sz="1600" dirty="0"/>
              <a:t>.</a:t>
            </a:r>
          </a:p>
        </p:txBody>
      </p:sp>
      <p:sp>
        <p:nvSpPr>
          <p:cNvPr id="463932" name="Text Box 60"/>
          <p:cNvSpPr txBox="1">
            <a:spLocks noChangeArrowheads="1"/>
          </p:cNvSpPr>
          <p:nvPr/>
        </p:nvSpPr>
        <p:spPr bwMode="auto">
          <a:xfrm>
            <a:off x="2835275" y="5832475"/>
            <a:ext cx="42352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latin typeface="Courier New" charset="0"/>
              </a:rPr>
              <a:t>main1 </a:t>
            </a:r>
            <a:r>
              <a:rPr lang="en-US" b="1" dirty="0">
                <a:latin typeface="Courier New" charset="0"/>
                <a:sym typeface="Wingdings" charset="0"/>
              </a:rPr>
              <a:t> </a:t>
            </a:r>
            <a:r>
              <a:rPr lang="en-US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proc2b</a:t>
            </a:r>
            <a:r>
              <a:rPr lang="en-US" b="1" dirty="0">
                <a:latin typeface="Courier New" charset="0"/>
                <a:sym typeface="Wingdings" charset="0"/>
              </a:rPr>
              <a:t>  </a:t>
            </a:r>
            <a:r>
              <a:rPr lang="en-US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proc2a</a:t>
            </a:r>
            <a:r>
              <a:rPr lang="en-US" b="1" dirty="0">
                <a:latin typeface="Courier New" charset="0"/>
                <a:sym typeface="Wingdings" charset="0"/>
              </a:rPr>
              <a:t>  </a:t>
            </a:r>
            <a:r>
              <a:rPr lang="en-US" b="1" dirty="0">
                <a:solidFill>
                  <a:srgbClr val="008000"/>
                </a:solidFill>
                <a:latin typeface="Courier New" charset="0"/>
                <a:sym typeface="Wingdings" charset="0"/>
              </a:rPr>
              <a:t>proc3</a:t>
            </a:r>
            <a:endParaRPr lang="en-US" b="1" dirty="0">
              <a:solidFill>
                <a:srgbClr val="008000"/>
              </a:solidFill>
              <a:latin typeface="Courier New" charset="0"/>
            </a:endParaRPr>
          </a:p>
        </p:txBody>
      </p:sp>
      <p:sp>
        <p:nvSpPr>
          <p:cNvPr id="463933" name="Line 61"/>
          <p:cNvSpPr>
            <a:spLocks noChangeShapeType="1"/>
          </p:cNvSpPr>
          <p:nvPr/>
        </p:nvSpPr>
        <p:spPr bwMode="auto">
          <a:xfrm>
            <a:off x="1697038" y="3357563"/>
            <a:ext cx="2544762" cy="1354137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934" name="Line 62"/>
          <p:cNvSpPr>
            <a:spLocks noChangeShapeType="1"/>
          </p:cNvSpPr>
          <p:nvPr/>
        </p:nvSpPr>
        <p:spPr bwMode="auto">
          <a:xfrm>
            <a:off x="2289175" y="2444750"/>
            <a:ext cx="1295400" cy="2208213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935" name="Text Box 63"/>
          <p:cNvSpPr txBox="1">
            <a:spLocks noChangeArrowheads="1"/>
          </p:cNvSpPr>
          <p:nvPr/>
        </p:nvSpPr>
        <p:spPr bwMode="auto">
          <a:xfrm>
            <a:off x="3581400" y="3989388"/>
            <a:ext cx="352425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/>
              <a:t>14</a:t>
            </a:r>
          </a:p>
        </p:txBody>
      </p:sp>
      <p:grpSp>
        <p:nvGrpSpPr>
          <p:cNvPr id="463936" name="Group 64"/>
          <p:cNvGrpSpPr>
            <a:grpSpLocks/>
          </p:cNvGrpSpPr>
          <p:nvPr/>
        </p:nvGrpSpPr>
        <p:grpSpPr bwMode="auto">
          <a:xfrm>
            <a:off x="1687513" y="4162425"/>
            <a:ext cx="2609850" cy="438150"/>
            <a:chOff x="1063" y="2622"/>
            <a:chExt cx="1644" cy="276"/>
          </a:xfrm>
        </p:grpSpPr>
        <p:sp>
          <p:nvSpPr>
            <p:cNvPr id="463937" name="Line 65"/>
            <p:cNvSpPr>
              <a:spLocks noChangeShapeType="1"/>
            </p:cNvSpPr>
            <p:nvPr/>
          </p:nvSpPr>
          <p:spPr bwMode="auto">
            <a:xfrm flipV="1">
              <a:off x="1064" y="2622"/>
              <a:ext cx="1046" cy="276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3938" name="Line 66"/>
            <p:cNvSpPr>
              <a:spLocks noChangeShapeType="1"/>
            </p:cNvSpPr>
            <p:nvPr/>
          </p:nvSpPr>
          <p:spPr bwMode="auto">
            <a:xfrm flipV="1">
              <a:off x="1063" y="2678"/>
              <a:ext cx="1644" cy="219"/>
            </a:xfrm>
            <a:prstGeom prst="line">
              <a:avLst/>
            </a:prstGeom>
            <a:noFill/>
            <a:ln w="19050">
              <a:solidFill>
                <a:schemeClr val="folHlink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63939" name="Text Box 67"/>
          <p:cNvSpPr txBox="1">
            <a:spLocks noChangeArrowheads="1"/>
          </p:cNvSpPr>
          <p:nvPr/>
        </p:nvSpPr>
        <p:spPr bwMode="auto">
          <a:xfrm>
            <a:off x="4337050" y="3989388"/>
            <a:ext cx="268288" cy="27463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dirty="0"/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896795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6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6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63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63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463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63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463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463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463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463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 nodeType="clickPar">
                      <p:stCondLst>
                        <p:cond delay="indefinite"/>
                      </p:stCondLst>
                      <p:childTnLst>
                        <p:par>
                          <p:cTn id="1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463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63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2" dur="500"/>
                                        <p:tgtEl>
                                          <p:spTgt spid="463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463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463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463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463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463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463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463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2" dur="500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2" presetClass="exit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6" dur="500"/>
                                        <p:tgtEl>
                                          <p:spTgt spid="4639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4639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0" dur="500"/>
                                        <p:tgtEl>
                                          <p:spTgt spid="4639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639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2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4" dur="500"/>
                                        <p:tgtEl>
                                          <p:spTgt spid="4639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4639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3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3903" grpId="0" animBg="1"/>
      <p:bldP spid="463903" grpId="1" animBg="1"/>
      <p:bldP spid="463904" grpId="0" animBg="1"/>
      <p:bldP spid="463904" grpId="1" animBg="1"/>
      <p:bldP spid="463904" grpId="2" animBg="1"/>
      <p:bldP spid="463905" grpId="0" animBg="1"/>
      <p:bldP spid="463905" grpId="1" animBg="1"/>
      <p:bldP spid="463906" grpId="0" animBg="1"/>
      <p:bldP spid="463906" grpId="1" animBg="1"/>
      <p:bldP spid="463907" grpId="0" animBg="1"/>
      <p:bldP spid="463907" grpId="1" animBg="1"/>
      <p:bldP spid="463908" grpId="0" animBg="1"/>
      <p:bldP spid="463908" grpId="1" animBg="1"/>
      <p:bldP spid="463909" grpId="0" animBg="1"/>
      <p:bldP spid="463909" grpId="1" animBg="1"/>
      <p:bldP spid="463910" grpId="0" animBg="1"/>
      <p:bldP spid="463910" grpId="1" animBg="1"/>
      <p:bldP spid="463911" grpId="0" animBg="1"/>
      <p:bldP spid="463911" grpId="1" animBg="1"/>
      <p:bldP spid="463912" grpId="0" animBg="1"/>
      <p:bldP spid="463912" grpId="1" animBg="1"/>
      <p:bldP spid="463916" grpId="0" animBg="1"/>
      <p:bldP spid="463916" grpId="1" animBg="1"/>
      <p:bldP spid="463917" grpId="0" animBg="1"/>
      <p:bldP spid="463917" grpId="1" animBg="1"/>
      <p:bldP spid="463919" grpId="0" animBg="1"/>
      <p:bldP spid="463919" grpId="1" animBg="1"/>
      <p:bldP spid="463920" grpId="0" animBg="1"/>
      <p:bldP spid="463920" grpId="1" animBg="1"/>
      <p:bldP spid="463933" grpId="0" animBg="1"/>
      <p:bldP spid="463933" grpId="1" animBg="1"/>
      <p:bldP spid="463934" grpId="0" animBg="1"/>
      <p:bldP spid="463934" grpId="1" animBg="1"/>
      <p:bldP spid="463935" grpId="0" animBg="1"/>
      <p:bldP spid="463935" grpId="1" animBg="1"/>
      <p:bldP spid="463939" grpId="0" animBg="1"/>
      <p:bldP spid="463939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6D79-C47A-6246-B45C-0B7BACC07C9F}" type="slidenum">
              <a:rPr lang="en-US"/>
              <a:pPr/>
              <a:t>24</a:t>
            </a:fld>
            <a:endParaRPr lang="en-US"/>
          </a:p>
        </p:txBody>
      </p:sp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Runtime Display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412163" cy="4835525"/>
          </a:xfrm>
        </p:spPr>
        <p:txBody>
          <a:bodyPr/>
          <a:lstStyle/>
          <a:p>
            <a:r>
              <a:rPr lang="en-US" dirty="0"/>
              <a:t>A vector called the </a:t>
            </a:r>
            <a:r>
              <a:rPr lang="en-US" dirty="0">
                <a:solidFill>
                  <a:srgbClr val="B23C00"/>
                </a:solidFill>
              </a:rPr>
              <a:t>runtime display </a:t>
            </a:r>
            <a:r>
              <a:rPr lang="en-US" dirty="0"/>
              <a:t>makes it quicker to access </a:t>
            </a:r>
            <a:r>
              <a:rPr lang="en-US" u="sng" dirty="0"/>
              <a:t>nonlocal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values.</a:t>
            </a:r>
          </a:p>
          <a:p>
            <a:pPr lvl="5"/>
            <a:endParaRPr lang="en-US" dirty="0"/>
          </a:p>
          <a:p>
            <a:pPr lvl="1"/>
            <a:r>
              <a:rPr lang="en-US" dirty="0"/>
              <a:t>This has nothing to do with video displays!</a:t>
            </a:r>
          </a:p>
        </p:txBody>
      </p:sp>
    </p:spTree>
    <p:extLst>
      <p:ext uri="{BB962C8B-B14F-4D97-AF65-F5344CB8AC3E}">
        <p14:creationId xmlns:p14="http://schemas.microsoft.com/office/powerpoint/2010/main" val="63502111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6D79-C47A-6246-B45C-0B7BACC07C9F}" type="slidenum">
              <a:rPr lang="en-US"/>
              <a:pPr/>
              <a:t>25</a:t>
            </a:fld>
            <a:endParaRPr lang="en-US"/>
          </a:p>
        </p:txBody>
      </p:sp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Runtime Display</a:t>
            </a:r>
            <a:r>
              <a:rPr lang="en-US" i="1" dirty="0"/>
              <a:t>, cont’d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503872" cy="4835525"/>
          </a:xfrm>
        </p:spPr>
        <p:txBody>
          <a:bodyPr/>
          <a:lstStyle/>
          <a:p>
            <a:r>
              <a:rPr lang="en-US" dirty="0"/>
              <a:t>Element</a:t>
            </a:r>
            <a:r>
              <a:rPr lang="en-US" dirty="0">
                <a:solidFill>
                  <a:srgbClr val="0033CC"/>
                </a:solidFill>
              </a:rPr>
              <a:t> </a:t>
            </a:r>
            <a:r>
              <a:rPr lang="en-US" i="1" dirty="0"/>
              <a:t>n</a:t>
            </a:r>
            <a:r>
              <a:rPr lang="en-US" dirty="0">
                <a:solidFill>
                  <a:srgbClr val="B23C00"/>
                </a:solidFill>
              </a:rPr>
              <a:t> </a:t>
            </a:r>
            <a:r>
              <a:rPr lang="en-US" dirty="0"/>
              <a:t>of the display always points to the</a:t>
            </a:r>
            <a:br>
              <a:rPr lang="en-US" dirty="0"/>
            </a:br>
            <a:r>
              <a:rPr lang="en-US" u="sng" dirty="0"/>
              <a:t>topmost stack frame at scope nesting level </a:t>
            </a:r>
            <a:r>
              <a:rPr lang="en-US" i="1" u="sng" dirty="0"/>
              <a:t>n</a:t>
            </a:r>
            <a:r>
              <a:rPr lang="en-US" u="sng" dirty="0"/>
              <a:t> </a:t>
            </a:r>
            <a:br>
              <a:rPr lang="en-US" dirty="0">
                <a:solidFill>
                  <a:srgbClr val="B23C00"/>
                </a:solidFill>
              </a:rPr>
            </a:br>
            <a:r>
              <a:rPr lang="en-US" dirty="0"/>
              <a:t>on the runtime stack.</a:t>
            </a:r>
          </a:p>
          <a:p>
            <a:pPr lvl="5"/>
            <a:endParaRPr lang="en-US" dirty="0"/>
          </a:p>
          <a:p>
            <a:r>
              <a:rPr lang="en-US" dirty="0"/>
              <a:t>The display must be updated </a:t>
            </a:r>
            <a:br>
              <a:rPr lang="en-US" dirty="0"/>
            </a:br>
            <a:r>
              <a:rPr lang="en-US" dirty="0"/>
              <a:t>as stack frames are pushed onto </a:t>
            </a:r>
            <a:br>
              <a:rPr lang="en-US" dirty="0"/>
            </a:br>
            <a:r>
              <a:rPr lang="en-US" dirty="0"/>
              <a:t>and popped off the runtime stack.</a:t>
            </a:r>
          </a:p>
        </p:txBody>
      </p:sp>
    </p:spTree>
    <p:extLst>
      <p:ext uri="{BB962C8B-B14F-4D97-AF65-F5344CB8AC3E}">
        <p14:creationId xmlns:p14="http://schemas.microsoft.com/office/powerpoint/2010/main" val="1300177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F6D79-C47A-6246-B45C-0B7BACC07C9F}" type="slidenum">
              <a:rPr lang="en-US"/>
              <a:pPr/>
              <a:t>26</a:t>
            </a:fld>
            <a:endParaRPr lang="en-US"/>
          </a:p>
        </p:txBody>
      </p:sp>
      <p:sp>
        <p:nvSpPr>
          <p:cNvPr id="474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Runtime Display</a:t>
            </a:r>
            <a:r>
              <a:rPr lang="en-US" i="1" dirty="0"/>
              <a:t>, cont’d</a:t>
            </a:r>
          </a:p>
        </p:txBody>
      </p:sp>
      <p:sp>
        <p:nvSpPr>
          <p:cNvPr id="4741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503872" cy="4835525"/>
          </a:xfrm>
        </p:spPr>
        <p:txBody>
          <a:bodyPr/>
          <a:lstStyle/>
          <a:p>
            <a:r>
              <a:rPr lang="en-US" dirty="0"/>
              <a:t>Whenever a new stack frame </a:t>
            </a:r>
            <a:br>
              <a:rPr lang="en-US" dirty="0"/>
            </a:br>
            <a:r>
              <a:rPr lang="en-US" dirty="0"/>
              <a:t>at level </a:t>
            </a:r>
            <a:r>
              <a:rPr lang="en-US" i="1" dirty="0"/>
              <a:t>n</a:t>
            </a:r>
            <a:r>
              <a:rPr lang="en-US" dirty="0"/>
              <a:t> is pushed onto the stack, </a:t>
            </a:r>
            <a:br>
              <a:rPr lang="en-US" dirty="0"/>
            </a:br>
            <a:r>
              <a:rPr lang="en-US" dirty="0"/>
              <a:t>it links to the previous topmost </a:t>
            </a:r>
            <a:br>
              <a:rPr lang="en-US" dirty="0"/>
            </a:br>
            <a:r>
              <a:rPr lang="en-US" dirty="0"/>
              <a:t>stack frame at level </a:t>
            </a:r>
            <a:r>
              <a:rPr lang="en-US" i="1" dirty="0"/>
              <a:t>n.</a:t>
            </a:r>
          </a:p>
          <a:p>
            <a:pPr lvl="5"/>
            <a:endParaRPr lang="en-US" i="1" dirty="0"/>
          </a:p>
          <a:p>
            <a:r>
              <a:rPr lang="en-US" dirty="0"/>
              <a:t>This link helps to restore the runtime stack </a:t>
            </a:r>
            <a:br>
              <a:rPr lang="en-US" dirty="0"/>
            </a:br>
            <a:r>
              <a:rPr lang="en-US" dirty="0"/>
              <a:t>as stack frames are popped off when returning from procedures and functions.</a:t>
            </a:r>
          </a:p>
        </p:txBody>
      </p:sp>
    </p:spTree>
    <p:extLst>
      <p:ext uri="{BB962C8B-B14F-4D97-AF65-F5344CB8AC3E}">
        <p14:creationId xmlns:p14="http://schemas.microsoft.com/office/powerpoint/2010/main" val="2370908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356269-53DD-A84B-86C1-7D3D70EF2213}" type="slidenum">
              <a:rPr lang="en-US"/>
              <a:pPr/>
              <a:t>27</a:t>
            </a:fld>
            <a:endParaRPr lang="en-US"/>
          </a:p>
        </p:txBody>
      </p:sp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>
          <a:xfrm>
            <a:off x="2832100" y="411163"/>
            <a:ext cx="5854700" cy="655637"/>
          </a:xfrm>
        </p:spPr>
        <p:txBody>
          <a:bodyPr/>
          <a:lstStyle/>
          <a:p>
            <a:r>
              <a:rPr lang="en-US" sz="2400"/>
              <a:t>Runtime Access to Nonlocal Variables</a:t>
            </a:r>
          </a:p>
        </p:txBody>
      </p:sp>
      <p:sp>
        <p:nvSpPr>
          <p:cNvPr id="475139" name="Rectangle 3"/>
          <p:cNvSpPr>
            <a:spLocks noChangeArrowheads="1"/>
          </p:cNvSpPr>
          <p:nvPr/>
        </p:nvSpPr>
        <p:spPr bwMode="auto">
          <a:xfrm>
            <a:off x="3108325" y="1417638"/>
            <a:ext cx="2925763" cy="384175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75140" name="Group 4"/>
          <p:cNvGrpSpPr>
            <a:grpSpLocks/>
          </p:cNvGrpSpPr>
          <p:nvPr/>
        </p:nvGrpSpPr>
        <p:grpSpPr bwMode="auto">
          <a:xfrm>
            <a:off x="3290888" y="4618038"/>
            <a:ext cx="2560637" cy="549275"/>
            <a:chOff x="1843" y="2909"/>
            <a:chExt cx="1613" cy="346"/>
          </a:xfrm>
          <a:solidFill>
            <a:schemeClr val="bg1">
              <a:lumMod val="85000"/>
            </a:schemeClr>
          </a:solidFill>
        </p:grpSpPr>
        <p:sp>
          <p:nvSpPr>
            <p:cNvPr id="475141" name="AutoShape 5"/>
            <p:cNvSpPr>
              <a:spLocks noChangeArrowheads="1"/>
            </p:cNvSpPr>
            <p:nvPr/>
          </p:nvSpPr>
          <p:spPr bwMode="auto">
            <a:xfrm>
              <a:off x="1843" y="2909"/>
              <a:ext cx="1613" cy="34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75142" name="Text Box 6"/>
            <p:cNvSpPr txBox="1">
              <a:spLocks noChangeArrowheads="1"/>
            </p:cNvSpPr>
            <p:nvPr/>
          </p:nvSpPr>
          <p:spPr bwMode="auto">
            <a:xfrm>
              <a:off x="2866" y="2925"/>
              <a:ext cx="580" cy="17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SF: main1</a:t>
              </a:r>
            </a:p>
          </p:txBody>
        </p:sp>
        <p:grpSp>
          <p:nvGrpSpPr>
            <p:cNvPr id="475143" name="Group 7"/>
            <p:cNvGrpSpPr>
              <a:grpSpLocks/>
            </p:cNvGrpSpPr>
            <p:nvPr/>
          </p:nvGrpSpPr>
          <p:grpSpPr bwMode="auto">
            <a:xfrm>
              <a:off x="1959" y="2966"/>
              <a:ext cx="405" cy="179"/>
              <a:chOff x="979" y="3485"/>
              <a:chExt cx="405" cy="179"/>
            </a:xfrm>
            <a:grpFill/>
          </p:grpSpPr>
          <p:sp>
            <p:nvSpPr>
              <p:cNvPr id="475144" name="Text Box 8"/>
              <p:cNvSpPr txBox="1">
                <a:spLocks noChangeArrowheads="1"/>
              </p:cNvSpPr>
              <p:nvPr/>
            </p:nvSpPr>
            <p:spPr bwMode="auto">
              <a:xfrm>
                <a:off x="979" y="3487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i</a:t>
                </a:r>
              </a:p>
            </p:txBody>
          </p:sp>
          <p:sp>
            <p:nvSpPr>
              <p:cNvPr id="475145" name="Text Box 9"/>
              <p:cNvSpPr txBox="1">
                <a:spLocks noChangeArrowheads="1"/>
              </p:cNvSpPr>
              <p:nvPr/>
            </p:nvSpPr>
            <p:spPr bwMode="auto">
              <a:xfrm>
                <a:off x="1154" y="3485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  <p:grpSp>
          <p:nvGrpSpPr>
            <p:cNvPr id="475146" name="Group 10"/>
            <p:cNvGrpSpPr>
              <a:grpSpLocks/>
            </p:cNvGrpSpPr>
            <p:nvPr/>
          </p:nvGrpSpPr>
          <p:grpSpPr bwMode="auto">
            <a:xfrm>
              <a:off x="2419" y="2966"/>
              <a:ext cx="405" cy="179"/>
              <a:chOff x="979" y="3485"/>
              <a:chExt cx="405" cy="179"/>
            </a:xfrm>
            <a:grpFill/>
          </p:grpSpPr>
          <p:sp>
            <p:nvSpPr>
              <p:cNvPr id="475147" name="Text Box 11"/>
              <p:cNvSpPr txBox="1">
                <a:spLocks noChangeArrowheads="1"/>
              </p:cNvSpPr>
              <p:nvPr/>
            </p:nvSpPr>
            <p:spPr bwMode="auto">
              <a:xfrm>
                <a:off x="979" y="3487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j</a:t>
                </a:r>
              </a:p>
            </p:txBody>
          </p:sp>
          <p:sp>
            <p:nvSpPr>
              <p:cNvPr id="475148" name="Text Box 12"/>
              <p:cNvSpPr txBox="1">
                <a:spLocks noChangeArrowheads="1"/>
              </p:cNvSpPr>
              <p:nvPr/>
            </p:nvSpPr>
            <p:spPr bwMode="auto">
              <a:xfrm>
                <a:off x="1154" y="3485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</p:grpSp>
      <p:grpSp>
        <p:nvGrpSpPr>
          <p:cNvPr id="475149" name="Group 13"/>
          <p:cNvGrpSpPr>
            <a:grpSpLocks/>
          </p:cNvGrpSpPr>
          <p:nvPr/>
        </p:nvGrpSpPr>
        <p:grpSpPr bwMode="auto">
          <a:xfrm>
            <a:off x="3290888" y="3154363"/>
            <a:ext cx="2560637" cy="549275"/>
            <a:chOff x="1843" y="1987"/>
            <a:chExt cx="1613" cy="346"/>
          </a:xfrm>
          <a:solidFill>
            <a:srgbClr val="96C8FB"/>
          </a:solidFill>
        </p:grpSpPr>
        <p:sp>
          <p:nvSpPr>
            <p:cNvPr id="475150" name="AutoShape 14"/>
            <p:cNvSpPr>
              <a:spLocks noChangeArrowheads="1"/>
            </p:cNvSpPr>
            <p:nvPr/>
          </p:nvSpPr>
          <p:spPr bwMode="auto">
            <a:xfrm>
              <a:off x="1843" y="1987"/>
              <a:ext cx="1613" cy="34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75151" name="Text Box 15"/>
            <p:cNvSpPr txBox="1">
              <a:spLocks noChangeArrowheads="1"/>
            </p:cNvSpPr>
            <p:nvPr/>
          </p:nvSpPr>
          <p:spPr bwMode="auto">
            <a:xfrm>
              <a:off x="2823" y="1999"/>
              <a:ext cx="617" cy="17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SF: proc2a</a:t>
              </a:r>
            </a:p>
          </p:txBody>
        </p:sp>
        <p:grpSp>
          <p:nvGrpSpPr>
            <p:cNvPr id="475152" name="Group 16"/>
            <p:cNvGrpSpPr>
              <a:grpSpLocks/>
            </p:cNvGrpSpPr>
            <p:nvPr/>
          </p:nvGrpSpPr>
          <p:grpSpPr bwMode="auto">
            <a:xfrm>
              <a:off x="1959" y="2045"/>
              <a:ext cx="405" cy="179"/>
              <a:chOff x="977" y="3197"/>
              <a:chExt cx="405" cy="179"/>
            </a:xfrm>
            <a:grpFill/>
          </p:grpSpPr>
          <p:sp>
            <p:nvSpPr>
              <p:cNvPr id="475153" name="Text Box 17"/>
              <p:cNvSpPr txBox="1">
                <a:spLocks noChangeArrowheads="1"/>
              </p:cNvSpPr>
              <p:nvPr/>
            </p:nvSpPr>
            <p:spPr bwMode="auto">
              <a:xfrm>
                <a:off x="977" y="3199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m</a:t>
                </a:r>
              </a:p>
            </p:txBody>
          </p:sp>
          <p:sp>
            <p:nvSpPr>
              <p:cNvPr id="475154" name="Text Box 18"/>
              <p:cNvSpPr txBox="1">
                <a:spLocks noChangeArrowheads="1"/>
              </p:cNvSpPr>
              <p:nvPr/>
            </p:nvSpPr>
            <p:spPr bwMode="auto">
              <a:xfrm>
                <a:off x="1152" y="3197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</p:grpSp>
      <p:grpSp>
        <p:nvGrpSpPr>
          <p:cNvPr id="475155" name="Group 19"/>
          <p:cNvGrpSpPr>
            <a:grpSpLocks/>
          </p:cNvGrpSpPr>
          <p:nvPr/>
        </p:nvGrpSpPr>
        <p:grpSpPr bwMode="auto">
          <a:xfrm>
            <a:off x="3290888" y="2422525"/>
            <a:ext cx="2560637" cy="549275"/>
            <a:chOff x="1843" y="1526"/>
            <a:chExt cx="1613" cy="346"/>
          </a:xfrm>
          <a:solidFill>
            <a:srgbClr val="CDFFCC"/>
          </a:solidFill>
        </p:grpSpPr>
        <p:sp>
          <p:nvSpPr>
            <p:cNvPr id="475156" name="AutoShape 20"/>
            <p:cNvSpPr>
              <a:spLocks noChangeArrowheads="1"/>
            </p:cNvSpPr>
            <p:nvPr/>
          </p:nvSpPr>
          <p:spPr bwMode="auto">
            <a:xfrm>
              <a:off x="1843" y="1526"/>
              <a:ext cx="1613" cy="34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75157" name="Text Box 21"/>
            <p:cNvSpPr txBox="1">
              <a:spLocks noChangeArrowheads="1"/>
            </p:cNvSpPr>
            <p:nvPr/>
          </p:nvSpPr>
          <p:spPr bwMode="auto">
            <a:xfrm>
              <a:off x="2823" y="1554"/>
              <a:ext cx="564" cy="17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SF: proc3</a:t>
              </a:r>
            </a:p>
          </p:txBody>
        </p:sp>
        <p:grpSp>
          <p:nvGrpSpPr>
            <p:cNvPr id="475158" name="Group 22"/>
            <p:cNvGrpSpPr>
              <a:grpSpLocks/>
            </p:cNvGrpSpPr>
            <p:nvPr/>
          </p:nvGrpSpPr>
          <p:grpSpPr bwMode="auto">
            <a:xfrm>
              <a:off x="1959" y="1584"/>
              <a:ext cx="405" cy="179"/>
              <a:chOff x="977" y="3197"/>
              <a:chExt cx="405" cy="179"/>
            </a:xfrm>
            <a:grpFill/>
          </p:grpSpPr>
          <p:sp>
            <p:nvSpPr>
              <p:cNvPr id="475159" name="Text Box 23"/>
              <p:cNvSpPr txBox="1">
                <a:spLocks noChangeArrowheads="1"/>
              </p:cNvSpPr>
              <p:nvPr/>
            </p:nvSpPr>
            <p:spPr bwMode="auto">
              <a:xfrm>
                <a:off x="977" y="3199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j</a:t>
                </a:r>
              </a:p>
            </p:txBody>
          </p:sp>
          <p:sp>
            <p:nvSpPr>
              <p:cNvPr id="475160" name="Text Box 24"/>
              <p:cNvSpPr txBox="1">
                <a:spLocks noChangeArrowheads="1"/>
              </p:cNvSpPr>
              <p:nvPr/>
            </p:nvSpPr>
            <p:spPr bwMode="auto">
              <a:xfrm>
                <a:off x="1152" y="3197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</p:grpSp>
      <p:sp>
        <p:nvSpPr>
          <p:cNvPr id="475161" name="Rectangle 25"/>
          <p:cNvSpPr>
            <a:spLocks noChangeArrowheads="1"/>
          </p:cNvSpPr>
          <p:nvPr/>
        </p:nvSpPr>
        <p:spPr bwMode="auto">
          <a:xfrm>
            <a:off x="182563" y="723900"/>
            <a:ext cx="2651125" cy="5722938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5162" name="Rectangle 26"/>
          <p:cNvSpPr>
            <a:spLocks noChangeArrowheads="1"/>
          </p:cNvSpPr>
          <p:nvPr/>
        </p:nvSpPr>
        <p:spPr bwMode="auto">
          <a:xfrm>
            <a:off x="274638" y="1273175"/>
            <a:ext cx="2468562" cy="255905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5163" name="Rectangle 27"/>
          <p:cNvSpPr>
            <a:spLocks noChangeArrowheads="1"/>
          </p:cNvSpPr>
          <p:nvPr/>
        </p:nvSpPr>
        <p:spPr bwMode="auto">
          <a:xfrm>
            <a:off x="639763" y="1820863"/>
            <a:ext cx="1920875" cy="9144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5164" name="Rectangle 28"/>
          <p:cNvSpPr>
            <a:spLocks noChangeArrowheads="1"/>
          </p:cNvSpPr>
          <p:nvPr/>
        </p:nvSpPr>
        <p:spPr bwMode="auto">
          <a:xfrm>
            <a:off x="274638" y="4016375"/>
            <a:ext cx="2468562" cy="1281113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5165" name="Text Box 29"/>
          <p:cNvSpPr txBox="1">
            <a:spLocks noChangeArrowheads="1"/>
          </p:cNvSpPr>
          <p:nvPr/>
        </p:nvSpPr>
        <p:spPr bwMode="auto">
          <a:xfrm>
            <a:off x="457200" y="695325"/>
            <a:ext cx="2117725" cy="575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200" b="1">
                <a:latin typeface="Courier New" charset="0"/>
              </a:rPr>
              <a:t>PROGRAM main1;</a:t>
            </a:r>
          </a:p>
          <a:p>
            <a:r>
              <a:rPr lang="en-US" sz="1200" b="1">
                <a:latin typeface="Courier New" charset="0"/>
              </a:rPr>
              <a:t>VAR i, j : integer;</a:t>
            </a:r>
          </a:p>
          <a:p>
            <a:endParaRPr lang="en-US" sz="1200" b="1">
              <a:latin typeface="Courier New" charset="0"/>
            </a:endParaRPr>
          </a:p>
          <a:p>
            <a:r>
              <a:rPr lang="en-US" sz="1200" b="1">
                <a:latin typeface="Courier New" charset="0"/>
              </a:rPr>
              <a:t>PROCEDURE proc2a;</a:t>
            </a:r>
          </a:p>
          <a:p>
            <a:r>
              <a:rPr lang="en-US" sz="1200" b="1">
                <a:latin typeface="Courier New" charset="0"/>
              </a:rPr>
              <a:t>  VAR m : integer;</a:t>
            </a:r>
          </a:p>
          <a:p>
            <a:r>
              <a:rPr lang="en-US" sz="1200" b="1">
                <a:latin typeface="Courier New" charset="0"/>
              </a:rPr>
              <a:t>    </a:t>
            </a:r>
          </a:p>
          <a:p>
            <a:r>
              <a:rPr lang="en-US" sz="1200" b="1">
                <a:latin typeface="Courier New" charset="0"/>
              </a:rPr>
              <a:t>  PROCEDURE proc3;</a:t>
            </a:r>
          </a:p>
          <a:p>
            <a:r>
              <a:rPr lang="en-US" sz="1200" b="1">
                <a:latin typeface="Courier New" charset="0"/>
              </a:rPr>
              <a:t>      VAR j : integer</a:t>
            </a:r>
          </a:p>
          <a:p>
            <a:r>
              <a:rPr lang="en-US" sz="1200" b="1">
                <a:latin typeface="Courier New" charset="0"/>
              </a:rPr>
              <a:t>      BEGIN</a:t>
            </a:r>
          </a:p>
          <a:p>
            <a:r>
              <a:rPr lang="en-US" sz="1200" b="1">
                <a:latin typeface="Courier New" charset="0"/>
              </a:rPr>
              <a:t>        j := i + m;</a:t>
            </a:r>
          </a:p>
          <a:p>
            <a:r>
              <a:rPr lang="en-US" sz="1200" b="1">
                <a:latin typeface="Courier New" charset="0"/>
              </a:rPr>
              <a:t>      END;</a:t>
            </a:r>
          </a:p>
          <a:p>
            <a:endParaRPr lang="en-US" sz="1200" b="1">
              <a:latin typeface="Courier New" charset="0"/>
            </a:endParaRPr>
          </a:p>
          <a:p>
            <a:r>
              <a:rPr lang="en-US" sz="1200" b="1">
                <a:latin typeface="Courier New" charset="0"/>
              </a:rPr>
              <a:t>  BEGIN {proc2a}</a:t>
            </a:r>
          </a:p>
          <a:p>
            <a:r>
              <a:rPr lang="en-US" sz="1200" b="1">
                <a:latin typeface="Courier New" charset="0"/>
              </a:rPr>
              <a:t>    i := 11;</a:t>
            </a:r>
          </a:p>
          <a:p>
            <a:r>
              <a:rPr lang="en-US" sz="1200" b="1">
                <a:latin typeface="Courier New" charset="0"/>
              </a:rPr>
              <a:t>    m := j;</a:t>
            </a:r>
          </a:p>
          <a:p>
            <a:r>
              <a:rPr lang="en-US" sz="1200" b="1">
                <a:latin typeface="Courier New" charset="0"/>
              </a:rPr>
              <a:t>    proc3;</a:t>
            </a:r>
          </a:p>
          <a:p>
            <a:r>
              <a:rPr lang="en-US" sz="1200" b="1">
                <a:latin typeface="Courier New" charset="0"/>
              </a:rPr>
              <a:t>  END;</a:t>
            </a:r>
          </a:p>
          <a:p>
            <a:r>
              <a:rPr lang="en-US" sz="1200" b="1">
                <a:latin typeface="Courier New" charset="0"/>
              </a:rPr>
              <a:t>    </a:t>
            </a:r>
          </a:p>
          <a:p>
            <a:r>
              <a:rPr lang="en-US" sz="1200" b="1">
                <a:latin typeface="Courier New" charset="0"/>
              </a:rPr>
              <a:t>PROCEDURE proc2b;</a:t>
            </a:r>
          </a:p>
          <a:p>
            <a:r>
              <a:rPr lang="en-US" sz="1200" b="1">
                <a:latin typeface="Courier New" charset="0"/>
              </a:rPr>
              <a:t>  VAR j, m : integer;</a:t>
            </a:r>
          </a:p>
          <a:p>
            <a:r>
              <a:rPr lang="en-US" sz="1200" b="1">
                <a:latin typeface="Courier New" charset="0"/>
              </a:rPr>
              <a:t>  BEGIN</a:t>
            </a:r>
          </a:p>
          <a:p>
            <a:r>
              <a:rPr lang="en-US" sz="1200" b="1">
                <a:latin typeface="Courier New" charset="0"/>
              </a:rPr>
              <a:t>    j := 14;</a:t>
            </a:r>
          </a:p>
          <a:p>
            <a:r>
              <a:rPr lang="en-US" sz="1200" b="1">
                <a:latin typeface="Courier New" charset="0"/>
              </a:rPr>
              <a:t>    m := 5;</a:t>
            </a:r>
          </a:p>
          <a:p>
            <a:r>
              <a:rPr lang="en-US" sz="1200" b="1">
                <a:latin typeface="Courier New" charset="0"/>
              </a:rPr>
              <a:t>    proc2a;</a:t>
            </a:r>
          </a:p>
          <a:p>
            <a:r>
              <a:rPr lang="en-US" sz="1200" b="1">
                <a:latin typeface="Courier New" charset="0"/>
              </a:rPr>
              <a:t>  END;</a:t>
            </a:r>
          </a:p>
          <a:p>
            <a:endParaRPr lang="en-US" sz="1200" b="1">
              <a:latin typeface="Courier New" charset="0"/>
            </a:endParaRPr>
          </a:p>
          <a:p>
            <a:r>
              <a:rPr lang="en-US" sz="1200" b="1">
                <a:latin typeface="Courier New" charset="0"/>
              </a:rPr>
              <a:t>BEGIN {main1}</a:t>
            </a:r>
          </a:p>
          <a:p>
            <a:r>
              <a:rPr lang="en-US" sz="1200" b="1">
                <a:latin typeface="Courier New" charset="0"/>
              </a:rPr>
              <a:t>  i := 33;</a:t>
            </a:r>
          </a:p>
          <a:p>
            <a:r>
              <a:rPr lang="en-US" sz="1200" b="1">
                <a:latin typeface="Courier New" charset="0"/>
              </a:rPr>
              <a:t>  j := 55;</a:t>
            </a:r>
          </a:p>
          <a:p>
            <a:r>
              <a:rPr lang="en-US" sz="1200" b="1">
                <a:latin typeface="Courier New" charset="0"/>
              </a:rPr>
              <a:t>  proc2b;</a:t>
            </a:r>
          </a:p>
          <a:p>
            <a:r>
              <a:rPr lang="en-US" sz="1200" b="1">
                <a:latin typeface="Courier New" charset="0"/>
              </a:rPr>
              <a:t>END.</a:t>
            </a:r>
          </a:p>
        </p:txBody>
      </p:sp>
      <p:sp>
        <p:nvSpPr>
          <p:cNvPr id="475166" name="Rectangle 30"/>
          <p:cNvSpPr>
            <a:spLocks noChangeArrowheads="1"/>
          </p:cNvSpPr>
          <p:nvPr/>
        </p:nvSpPr>
        <p:spPr bwMode="auto">
          <a:xfrm>
            <a:off x="7680325" y="2514600"/>
            <a:ext cx="457200" cy="18288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5167" name="Rectangle 31"/>
          <p:cNvSpPr>
            <a:spLocks noChangeArrowheads="1"/>
          </p:cNvSpPr>
          <p:nvPr/>
        </p:nvSpPr>
        <p:spPr bwMode="auto">
          <a:xfrm>
            <a:off x="7680325" y="4068763"/>
            <a:ext cx="457200" cy="27463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5168" name="Rectangle 32"/>
          <p:cNvSpPr>
            <a:spLocks noChangeArrowheads="1"/>
          </p:cNvSpPr>
          <p:nvPr/>
        </p:nvSpPr>
        <p:spPr bwMode="auto">
          <a:xfrm>
            <a:off x="7680325" y="3794125"/>
            <a:ext cx="457200" cy="274638"/>
          </a:xfrm>
          <a:prstGeom prst="rect">
            <a:avLst/>
          </a:prstGeom>
          <a:solidFill>
            <a:srgbClr val="96C8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5169" name="Rectangle 33"/>
          <p:cNvSpPr>
            <a:spLocks noChangeArrowheads="1"/>
          </p:cNvSpPr>
          <p:nvPr/>
        </p:nvSpPr>
        <p:spPr bwMode="auto">
          <a:xfrm>
            <a:off x="7680325" y="3521075"/>
            <a:ext cx="457200" cy="274638"/>
          </a:xfrm>
          <a:prstGeom prst="rect">
            <a:avLst/>
          </a:prstGeom>
          <a:solidFill>
            <a:srgbClr val="CD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5170" name="Text Box 34"/>
          <p:cNvSpPr txBox="1">
            <a:spLocks noChangeArrowheads="1"/>
          </p:cNvSpPr>
          <p:nvPr/>
        </p:nvSpPr>
        <p:spPr bwMode="auto">
          <a:xfrm>
            <a:off x="7394575" y="4373563"/>
            <a:ext cx="1108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/>
              <a:t>RUNTIME</a:t>
            </a:r>
          </a:p>
          <a:p>
            <a:pPr algn="ctr"/>
            <a:r>
              <a:rPr lang="en-US"/>
              <a:t>DISPLAY</a:t>
            </a:r>
          </a:p>
        </p:txBody>
      </p:sp>
      <p:sp>
        <p:nvSpPr>
          <p:cNvPr id="475171" name="Line 35"/>
          <p:cNvSpPr>
            <a:spLocks noChangeShapeType="1"/>
          </p:cNvSpPr>
          <p:nvPr/>
        </p:nvSpPr>
        <p:spPr bwMode="auto">
          <a:xfrm flipH="1">
            <a:off x="5851525" y="4160838"/>
            <a:ext cx="2011363" cy="547687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5172" name="Line 36"/>
          <p:cNvSpPr>
            <a:spLocks noChangeShapeType="1"/>
          </p:cNvSpPr>
          <p:nvPr/>
        </p:nvSpPr>
        <p:spPr bwMode="auto">
          <a:xfrm flipH="1">
            <a:off x="5851525" y="3886200"/>
            <a:ext cx="2011363" cy="365125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5173" name="Line 37"/>
          <p:cNvSpPr>
            <a:spLocks noChangeShapeType="1"/>
          </p:cNvSpPr>
          <p:nvPr/>
        </p:nvSpPr>
        <p:spPr bwMode="auto">
          <a:xfrm flipH="1" flipV="1">
            <a:off x="5851525" y="2789238"/>
            <a:ext cx="2011363" cy="914400"/>
          </a:xfrm>
          <a:prstGeom prst="line">
            <a:avLst/>
          </a:prstGeom>
          <a:noFill/>
          <a:ln w="381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5174" name="Text Box 38"/>
          <p:cNvSpPr txBox="1">
            <a:spLocks noChangeArrowheads="1"/>
          </p:cNvSpPr>
          <p:nvPr/>
        </p:nvSpPr>
        <p:spPr bwMode="auto">
          <a:xfrm>
            <a:off x="8137525" y="4068763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1</a:t>
            </a:r>
          </a:p>
        </p:txBody>
      </p:sp>
      <p:sp>
        <p:nvSpPr>
          <p:cNvPr id="475175" name="Text Box 39"/>
          <p:cNvSpPr txBox="1">
            <a:spLocks noChangeArrowheads="1"/>
          </p:cNvSpPr>
          <p:nvPr/>
        </p:nvSpPr>
        <p:spPr bwMode="auto">
          <a:xfrm>
            <a:off x="8137525" y="379412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2</a:t>
            </a:r>
          </a:p>
        </p:txBody>
      </p:sp>
      <p:sp>
        <p:nvSpPr>
          <p:cNvPr id="475176" name="Text Box 40"/>
          <p:cNvSpPr txBox="1">
            <a:spLocks noChangeArrowheads="1"/>
          </p:cNvSpPr>
          <p:nvPr/>
        </p:nvSpPr>
        <p:spPr bwMode="auto">
          <a:xfrm>
            <a:off x="8137525" y="3521075"/>
            <a:ext cx="2825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 b="1"/>
              <a:t>3</a:t>
            </a:r>
          </a:p>
        </p:txBody>
      </p:sp>
      <p:sp>
        <p:nvSpPr>
          <p:cNvPr id="475177" name="Line 41"/>
          <p:cNvSpPr>
            <a:spLocks noChangeShapeType="1"/>
          </p:cNvSpPr>
          <p:nvPr/>
        </p:nvSpPr>
        <p:spPr bwMode="auto">
          <a:xfrm flipH="1" flipV="1">
            <a:off x="5851525" y="3336925"/>
            <a:ext cx="2011363" cy="549275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5178" name="Group 42"/>
          <p:cNvGrpSpPr>
            <a:grpSpLocks/>
          </p:cNvGrpSpPr>
          <p:nvPr/>
        </p:nvGrpSpPr>
        <p:grpSpPr bwMode="auto">
          <a:xfrm flipH="1">
            <a:off x="2921001" y="3521075"/>
            <a:ext cx="366712" cy="547688"/>
            <a:chOff x="3456" y="2218"/>
            <a:chExt cx="230" cy="345"/>
          </a:xfrm>
        </p:grpSpPr>
        <p:sp>
          <p:nvSpPr>
            <p:cNvPr id="475179" name="Line 43"/>
            <p:cNvSpPr>
              <a:spLocks noChangeShapeType="1"/>
            </p:cNvSpPr>
            <p:nvPr/>
          </p:nvSpPr>
          <p:spPr bwMode="auto">
            <a:xfrm>
              <a:off x="3456" y="2218"/>
              <a:ext cx="230" cy="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5180" name="Line 44"/>
            <p:cNvSpPr>
              <a:spLocks noChangeShapeType="1"/>
            </p:cNvSpPr>
            <p:nvPr/>
          </p:nvSpPr>
          <p:spPr bwMode="auto">
            <a:xfrm>
              <a:off x="3686" y="2218"/>
              <a:ext cx="0" cy="345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5181" name="Line 45"/>
            <p:cNvSpPr>
              <a:spLocks noChangeShapeType="1"/>
            </p:cNvSpPr>
            <p:nvPr/>
          </p:nvSpPr>
          <p:spPr bwMode="auto">
            <a:xfrm flipH="1">
              <a:off x="3456" y="2563"/>
              <a:ext cx="230" cy="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5182" name="Text Box 46"/>
          <p:cNvSpPr txBox="1">
            <a:spLocks noChangeArrowheads="1"/>
          </p:cNvSpPr>
          <p:nvPr/>
        </p:nvSpPr>
        <p:spPr bwMode="auto">
          <a:xfrm>
            <a:off x="3473450" y="5349875"/>
            <a:ext cx="2286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/>
              <a:t>RUNTIME STACK</a:t>
            </a:r>
          </a:p>
        </p:txBody>
      </p:sp>
      <p:grpSp>
        <p:nvGrpSpPr>
          <p:cNvPr id="475183" name="Group 47"/>
          <p:cNvGrpSpPr>
            <a:grpSpLocks/>
          </p:cNvGrpSpPr>
          <p:nvPr/>
        </p:nvGrpSpPr>
        <p:grpSpPr bwMode="auto">
          <a:xfrm>
            <a:off x="3290888" y="3886200"/>
            <a:ext cx="2560637" cy="549275"/>
            <a:chOff x="2189" y="2448"/>
            <a:chExt cx="1613" cy="346"/>
          </a:xfrm>
          <a:solidFill>
            <a:srgbClr val="96C8FB"/>
          </a:solidFill>
        </p:grpSpPr>
        <p:sp>
          <p:nvSpPr>
            <p:cNvPr id="475184" name="AutoShape 48"/>
            <p:cNvSpPr>
              <a:spLocks noChangeArrowheads="1"/>
            </p:cNvSpPr>
            <p:nvPr/>
          </p:nvSpPr>
          <p:spPr bwMode="auto">
            <a:xfrm>
              <a:off x="2189" y="2448"/>
              <a:ext cx="1613" cy="346"/>
            </a:xfrm>
            <a:prstGeom prst="roundRect">
              <a:avLst>
                <a:gd name="adj" fmla="val 16667"/>
              </a:avLst>
            </a:prstGeom>
            <a:grp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/>
            </a:p>
          </p:txBody>
        </p:sp>
        <p:sp>
          <p:nvSpPr>
            <p:cNvPr id="475185" name="Text Box 49"/>
            <p:cNvSpPr txBox="1">
              <a:spLocks noChangeArrowheads="1"/>
            </p:cNvSpPr>
            <p:nvPr/>
          </p:nvSpPr>
          <p:spPr bwMode="auto">
            <a:xfrm>
              <a:off x="3169" y="2462"/>
              <a:ext cx="623" cy="174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SF: proc2b</a:t>
              </a:r>
            </a:p>
          </p:txBody>
        </p:sp>
        <p:grpSp>
          <p:nvGrpSpPr>
            <p:cNvPr id="475186" name="Group 50"/>
            <p:cNvGrpSpPr>
              <a:grpSpLocks/>
            </p:cNvGrpSpPr>
            <p:nvPr/>
          </p:nvGrpSpPr>
          <p:grpSpPr bwMode="auto">
            <a:xfrm>
              <a:off x="2305" y="2506"/>
              <a:ext cx="405" cy="179"/>
              <a:chOff x="977" y="3197"/>
              <a:chExt cx="405" cy="179"/>
            </a:xfrm>
            <a:grpFill/>
          </p:grpSpPr>
          <p:sp>
            <p:nvSpPr>
              <p:cNvPr id="475187" name="Text Box 51"/>
              <p:cNvSpPr txBox="1">
                <a:spLocks noChangeArrowheads="1"/>
              </p:cNvSpPr>
              <p:nvPr/>
            </p:nvSpPr>
            <p:spPr bwMode="auto">
              <a:xfrm>
                <a:off x="977" y="3199"/>
                <a:ext cx="174" cy="173"/>
              </a:xfrm>
              <a:prstGeom prst="rect">
                <a:avLst/>
              </a:prstGeom>
              <a:grp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 b="1">
                    <a:latin typeface="Courier New" charset="0"/>
                  </a:rPr>
                  <a:t>j</a:t>
                </a:r>
              </a:p>
            </p:txBody>
          </p:sp>
          <p:sp>
            <p:nvSpPr>
              <p:cNvPr id="475188" name="Text Box 52"/>
              <p:cNvSpPr txBox="1">
                <a:spLocks noChangeArrowheads="1"/>
              </p:cNvSpPr>
              <p:nvPr/>
            </p:nvSpPr>
            <p:spPr bwMode="auto">
              <a:xfrm>
                <a:off x="1152" y="3197"/>
                <a:ext cx="230" cy="179"/>
              </a:xfrm>
              <a:prstGeom prst="rect">
                <a:avLst/>
              </a:prstGeom>
              <a:grp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US" sz="1200"/>
                  <a:t>    </a:t>
                </a:r>
              </a:p>
            </p:txBody>
          </p:sp>
        </p:grpSp>
        <p:sp>
          <p:nvSpPr>
            <p:cNvPr id="475189" name="Rectangle 53"/>
            <p:cNvSpPr>
              <a:spLocks noChangeArrowheads="1"/>
            </p:cNvSpPr>
            <p:nvPr/>
          </p:nvSpPr>
          <p:spPr bwMode="auto">
            <a:xfrm>
              <a:off x="2924" y="2506"/>
              <a:ext cx="231" cy="172"/>
            </a:xfrm>
            <a:prstGeom prst="rect">
              <a:avLst/>
            </a:prstGeom>
            <a:grp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75190" name="Text Box 54"/>
            <p:cNvSpPr txBox="1">
              <a:spLocks noChangeArrowheads="1"/>
            </p:cNvSpPr>
            <p:nvPr/>
          </p:nvSpPr>
          <p:spPr bwMode="auto">
            <a:xfrm>
              <a:off x="2722" y="2502"/>
              <a:ext cx="194" cy="173"/>
            </a:xfrm>
            <a:prstGeom prst="rect">
              <a:avLst/>
            </a:prstGeom>
            <a:grp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sz="1200" b="1" dirty="0"/>
                <a:t>m</a:t>
              </a:r>
            </a:p>
          </p:txBody>
        </p:sp>
      </p:grpSp>
      <p:sp>
        <p:nvSpPr>
          <p:cNvPr id="475191" name="Text Box 55"/>
          <p:cNvSpPr txBox="1">
            <a:spLocks noChangeArrowheads="1"/>
          </p:cNvSpPr>
          <p:nvPr/>
        </p:nvSpPr>
        <p:spPr bwMode="auto">
          <a:xfrm>
            <a:off x="6848622" y="5010150"/>
            <a:ext cx="2020105" cy="830997"/>
          </a:xfrm>
          <a:prstGeom prst="rect">
            <a:avLst/>
          </a:prstGeom>
          <a:solidFill>
            <a:srgbClr val="FFFFC2"/>
          </a:solidFill>
          <a:ln w="9525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folHlink"/>
                </a:solidFill>
              </a:rPr>
              <a:t>The runtime display</a:t>
            </a:r>
          </a:p>
          <a:p>
            <a:r>
              <a:rPr lang="en-US" dirty="0">
                <a:solidFill>
                  <a:schemeClr val="folHlink"/>
                </a:solidFill>
              </a:rPr>
              <a:t>allows </a:t>
            </a:r>
            <a:r>
              <a:rPr lang="en-US" u="sng" dirty="0">
                <a:solidFill>
                  <a:schemeClr val="folHlink"/>
                </a:solidFill>
              </a:rPr>
              <a:t>faster access</a:t>
            </a:r>
          </a:p>
          <a:p>
            <a:r>
              <a:rPr lang="en-US" dirty="0">
                <a:solidFill>
                  <a:schemeClr val="folHlink"/>
                </a:solidFill>
              </a:rPr>
              <a:t>to</a:t>
            </a:r>
            <a:r>
              <a:rPr lang="en-US" b="1" dirty="0">
                <a:solidFill>
                  <a:schemeClr val="folHlink"/>
                </a:solidFill>
              </a:rPr>
              <a:t> </a:t>
            </a:r>
            <a:r>
              <a:rPr lang="en-US" u="sng" dirty="0">
                <a:solidFill>
                  <a:schemeClr val="folHlink"/>
                </a:solidFill>
              </a:rPr>
              <a:t>nonlocal</a:t>
            </a:r>
            <a:r>
              <a:rPr lang="en-US" dirty="0">
                <a:solidFill>
                  <a:schemeClr val="folHlink"/>
                </a:solidFill>
              </a:rPr>
              <a:t> values.</a:t>
            </a:r>
          </a:p>
        </p:txBody>
      </p:sp>
      <p:sp>
        <p:nvSpPr>
          <p:cNvPr id="475192" name="Text Box 56"/>
          <p:cNvSpPr txBox="1">
            <a:spLocks noChangeArrowheads="1"/>
          </p:cNvSpPr>
          <p:nvPr/>
        </p:nvSpPr>
        <p:spPr bwMode="auto">
          <a:xfrm>
            <a:off x="2835275" y="5832475"/>
            <a:ext cx="4235254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latin typeface="Courier New" charset="0"/>
              </a:rPr>
              <a:t>main1 </a:t>
            </a:r>
            <a:r>
              <a:rPr lang="en-US" b="1" dirty="0">
                <a:latin typeface="Courier New" charset="0"/>
                <a:sym typeface="Wingdings" charset="0"/>
              </a:rPr>
              <a:t> </a:t>
            </a:r>
            <a:r>
              <a:rPr lang="en-US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proc2b</a:t>
            </a:r>
            <a:r>
              <a:rPr lang="en-US" b="1" dirty="0">
                <a:latin typeface="Courier New" charset="0"/>
                <a:sym typeface="Wingdings" charset="0"/>
              </a:rPr>
              <a:t>  </a:t>
            </a:r>
            <a:r>
              <a:rPr lang="en-US" b="1" dirty="0">
                <a:solidFill>
                  <a:srgbClr val="0033CC"/>
                </a:solidFill>
                <a:latin typeface="Courier New" charset="0"/>
                <a:sym typeface="Wingdings" charset="0"/>
              </a:rPr>
              <a:t>proc2a</a:t>
            </a:r>
            <a:r>
              <a:rPr lang="en-US" b="1" dirty="0">
                <a:latin typeface="Courier New" charset="0"/>
                <a:sym typeface="Wingdings" charset="0"/>
              </a:rPr>
              <a:t>  </a:t>
            </a:r>
            <a:r>
              <a:rPr lang="en-US" b="1" dirty="0">
                <a:solidFill>
                  <a:srgbClr val="008000"/>
                </a:solidFill>
                <a:latin typeface="Courier New" charset="0"/>
                <a:sym typeface="Wingdings" charset="0"/>
              </a:rPr>
              <a:t>proc3</a:t>
            </a:r>
            <a:endParaRPr lang="en-US" b="1" dirty="0">
              <a:solidFill>
                <a:srgbClr val="008000"/>
              </a:solidFill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9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5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75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75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5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7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7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75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75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75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75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475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475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4" dur="500"/>
                                        <p:tgtEl>
                                          <p:spTgt spid="475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/>
                                        <p:tgtEl>
                                          <p:spTgt spid="475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 nodeType="clickPar">
                      <p:stCondLst>
                        <p:cond delay="indefinite"/>
                      </p:stCondLst>
                      <p:childTnLst>
                        <p:par>
                          <p:cTn id="1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7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75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/>
                                        <p:tgtEl>
                                          <p:spTgt spid="475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39" grpId="0" animBg="1"/>
      <p:bldP spid="475166" grpId="0" animBg="1"/>
      <p:bldP spid="475167" grpId="0" animBg="1"/>
      <p:bldP spid="475167" grpId="1" animBg="1"/>
      <p:bldP spid="475168" grpId="0" animBg="1"/>
      <p:bldP spid="475168" grpId="1" animBg="1"/>
      <p:bldP spid="475169" grpId="0" animBg="1"/>
      <p:bldP spid="475169" grpId="1" animBg="1"/>
      <p:bldP spid="475170" grpId="0"/>
      <p:bldP spid="475171" grpId="0" animBg="1"/>
      <p:bldP spid="475171" grpId="1" animBg="1"/>
      <p:bldP spid="475172" grpId="0" animBg="1"/>
      <p:bldP spid="475172" grpId="1" animBg="1"/>
      <p:bldP spid="475172" grpId="2" animBg="1"/>
      <p:bldP spid="475172" grpId="3" animBg="1"/>
      <p:bldP spid="475173" grpId="0" animBg="1"/>
      <p:bldP spid="475173" grpId="1" animBg="1"/>
      <p:bldP spid="475174" grpId="0"/>
      <p:bldP spid="475174" grpId="1"/>
      <p:bldP spid="475175" grpId="0"/>
      <p:bldP spid="475175" grpId="1"/>
      <p:bldP spid="475176" grpId="0"/>
      <p:bldP spid="475176" grpId="1"/>
      <p:bldP spid="475177" grpId="0" animBg="1"/>
      <p:bldP spid="475177" grpId="1" animBg="1"/>
      <p:bldP spid="475182" grpId="0"/>
      <p:bldP spid="47519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55C87-E17F-1848-83D2-FF43D326C3A9}" type="slidenum">
              <a:rPr lang="en-US"/>
              <a:pPr/>
              <a:t>28</a:t>
            </a:fld>
            <a:endParaRPr lang="en-US"/>
          </a:p>
        </p:txBody>
      </p:sp>
      <p:sp>
        <p:nvSpPr>
          <p:cNvPr id="476162" name="Rectangle 2"/>
          <p:cNvSpPr>
            <a:spLocks noChangeArrowheads="1"/>
          </p:cNvSpPr>
          <p:nvPr/>
        </p:nvSpPr>
        <p:spPr bwMode="auto">
          <a:xfrm>
            <a:off x="433388" y="1417638"/>
            <a:ext cx="2835275" cy="3840162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63" name="Rectangle 3"/>
          <p:cNvSpPr>
            <a:spLocks noChangeArrowheads="1"/>
          </p:cNvSpPr>
          <p:nvPr/>
        </p:nvSpPr>
        <p:spPr bwMode="auto">
          <a:xfrm>
            <a:off x="615950" y="3336925"/>
            <a:ext cx="2468563" cy="1371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64" name="Rectangle 4"/>
          <p:cNvSpPr>
            <a:spLocks noChangeArrowheads="1"/>
          </p:cNvSpPr>
          <p:nvPr/>
        </p:nvSpPr>
        <p:spPr bwMode="auto">
          <a:xfrm>
            <a:off x="615950" y="1874838"/>
            <a:ext cx="2468563" cy="13716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65" name="Rectangle 5"/>
          <p:cNvSpPr>
            <a:spLocks noChangeArrowheads="1"/>
          </p:cNvSpPr>
          <p:nvPr/>
        </p:nvSpPr>
        <p:spPr bwMode="auto">
          <a:xfrm>
            <a:off x="890588" y="3794125"/>
            <a:ext cx="2011362" cy="731838"/>
          </a:xfrm>
          <a:prstGeom prst="rect">
            <a:avLst/>
          </a:prstGeom>
          <a:solidFill>
            <a:srgbClr val="CD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66" name="Rectangle 6"/>
          <p:cNvSpPr>
            <a:spLocks noChangeArrowheads="1"/>
          </p:cNvSpPr>
          <p:nvPr/>
        </p:nvSpPr>
        <p:spPr bwMode="auto">
          <a:xfrm>
            <a:off x="890588" y="2332038"/>
            <a:ext cx="2011362" cy="731837"/>
          </a:xfrm>
          <a:prstGeom prst="rect">
            <a:avLst/>
          </a:prstGeom>
          <a:solidFill>
            <a:srgbClr val="CD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6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Recursive Calls</a:t>
            </a:r>
          </a:p>
        </p:txBody>
      </p:sp>
      <p:sp>
        <p:nvSpPr>
          <p:cNvPr id="476168" name="Text Box 8"/>
          <p:cNvSpPr txBox="1">
            <a:spLocks noChangeArrowheads="1"/>
          </p:cNvSpPr>
          <p:nvPr/>
        </p:nvSpPr>
        <p:spPr bwMode="auto">
          <a:xfrm>
            <a:off x="433388" y="1373188"/>
            <a:ext cx="2506662" cy="302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 dirty="0">
                <a:latin typeface="Courier New" charset="0"/>
              </a:rPr>
              <a:t>PROGRAM main1</a:t>
            </a:r>
          </a:p>
          <a:p>
            <a:endParaRPr lang="en-US" b="1" dirty="0">
              <a:latin typeface="Courier New" charset="0"/>
            </a:endParaRPr>
          </a:p>
          <a:p>
            <a:r>
              <a:rPr lang="en-US" b="1" dirty="0">
                <a:latin typeface="Courier New" charset="0"/>
              </a:rPr>
              <a:t>  FUNCTION func2</a:t>
            </a:r>
          </a:p>
          <a:p>
            <a:endParaRPr lang="en-US" b="1" dirty="0">
              <a:latin typeface="Courier New" charset="0"/>
            </a:endParaRPr>
          </a:p>
          <a:p>
            <a:r>
              <a:rPr lang="en-US" b="1" dirty="0">
                <a:latin typeface="Courier New" charset="0"/>
              </a:rPr>
              <a:t>    FUNCTION func3</a:t>
            </a:r>
          </a:p>
          <a:p>
            <a:endParaRPr lang="en-US" b="1" dirty="0">
              <a:latin typeface="Courier New" charset="0"/>
            </a:endParaRPr>
          </a:p>
          <a:p>
            <a:endParaRPr lang="en-US" b="1" dirty="0">
              <a:latin typeface="Courier New" charset="0"/>
            </a:endParaRPr>
          </a:p>
          <a:p>
            <a:endParaRPr lang="en-US" b="1" dirty="0">
              <a:latin typeface="Courier New" charset="0"/>
            </a:endParaRPr>
          </a:p>
          <a:p>
            <a:r>
              <a:rPr lang="en-US" b="1" dirty="0">
                <a:latin typeface="Courier New" charset="0"/>
              </a:rPr>
              <a:t>  PROCEDURE proc2</a:t>
            </a:r>
          </a:p>
          <a:p>
            <a:endParaRPr lang="en-US" b="1" dirty="0">
              <a:latin typeface="Courier New" charset="0"/>
            </a:endParaRPr>
          </a:p>
          <a:p>
            <a:r>
              <a:rPr lang="en-US" b="1" dirty="0">
                <a:latin typeface="Courier New" charset="0"/>
              </a:rPr>
              <a:t>    PROCEDURE proc3</a:t>
            </a:r>
          </a:p>
          <a:p>
            <a:endParaRPr lang="en-US" b="1" dirty="0">
              <a:latin typeface="Courier New" charset="0"/>
            </a:endParaRPr>
          </a:p>
        </p:txBody>
      </p:sp>
      <p:sp>
        <p:nvSpPr>
          <p:cNvPr id="476169" name="Rectangle 9"/>
          <p:cNvSpPr>
            <a:spLocks noChangeArrowheads="1"/>
          </p:cNvSpPr>
          <p:nvPr/>
        </p:nvSpPr>
        <p:spPr bwMode="auto">
          <a:xfrm>
            <a:off x="4114800" y="1416050"/>
            <a:ext cx="1828800" cy="36576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70" name="Rectangle 10"/>
          <p:cNvSpPr>
            <a:spLocks noChangeArrowheads="1"/>
          </p:cNvSpPr>
          <p:nvPr/>
        </p:nvSpPr>
        <p:spPr bwMode="auto">
          <a:xfrm>
            <a:off x="7315200" y="1782763"/>
            <a:ext cx="457200" cy="2652712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71" name="Text Box 11"/>
          <p:cNvSpPr txBox="1">
            <a:spLocks noChangeArrowheads="1"/>
          </p:cNvSpPr>
          <p:nvPr/>
        </p:nvSpPr>
        <p:spPr bwMode="auto">
          <a:xfrm>
            <a:off x="4114800" y="5103813"/>
            <a:ext cx="18399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/>
              <a:t>RUNTIME STACK</a:t>
            </a:r>
          </a:p>
        </p:txBody>
      </p:sp>
      <p:sp>
        <p:nvSpPr>
          <p:cNvPr id="476172" name="Text Box 12"/>
          <p:cNvSpPr txBox="1">
            <a:spLocks noChangeArrowheads="1"/>
          </p:cNvSpPr>
          <p:nvPr/>
        </p:nvSpPr>
        <p:spPr bwMode="auto">
          <a:xfrm>
            <a:off x="7029450" y="4464050"/>
            <a:ext cx="1108075" cy="581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/>
              <a:t>RUNTIME</a:t>
            </a:r>
          </a:p>
          <a:p>
            <a:pPr algn="ctr"/>
            <a:r>
              <a:rPr lang="en-US"/>
              <a:t>DISPLAY</a:t>
            </a:r>
          </a:p>
        </p:txBody>
      </p:sp>
      <p:sp>
        <p:nvSpPr>
          <p:cNvPr id="476173" name="Rectangle 13"/>
          <p:cNvSpPr>
            <a:spLocks noChangeArrowheads="1"/>
          </p:cNvSpPr>
          <p:nvPr/>
        </p:nvSpPr>
        <p:spPr bwMode="auto">
          <a:xfrm>
            <a:off x="4114800" y="4525963"/>
            <a:ext cx="1828800" cy="54927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/>
              <a:t>SF: main1</a:t>
            </a:r>
            <a:endParaRPr lang="en-US" dirty="0"/>
          </a:p>
        </p:txBody>
      </p:sp>
      <p:sp>
        <p:nvSpPr>
          <p:cNvPr id="476174" name="Rectangle 14"/>
          <p:cNvSpPr>
            <a:spLocks noChangeArrowheads="1"/>
          </p:cNvSpPr>
          <p:nvPr/>
        </p:nvSpPr>
        <p:spPr bwMode="auto">
          <a:xfrm>
            <a:off x="4114800" y="3978275"/>
            <a:ext cx="1828800" cy="549275"/>
          </a:xfrm>
          <a:prstGeom prst="rect">
            <a:avLst/>
          </a:prstGeom>
          <a:solidFill>
            <a:srgbClr val="96C8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proc2</a:t>
            </a:r>
          </a:p>
        </p:txBody>
      </p:sp>
      <p:sp>
        <p:nvSpPr>
          <p:cNvPr id="476175" name="Rectangle 15"/>
          <p:cNvSpPr>
            <a:spLocks noChangeArrowheads="1"/>
          </p:cNvSpPr>
          <p:nvPr/>
        </p:nvSpPr>
        <p:spPr bwMode="auto">
          <a:xfrm>
            <a:off x="4114800" y="3429000"/>
            <a:ext cx="1828800" cy="549275"/>
          </a:xfrm>
          <a:prstGeom prst="rect">
            <a:avLst/>
          </a:prstGeom>
          <a:solidFill>
            <a:srgbClr val="CD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proc3</a:t>
            </a:r>
          </a:p>
        </p:txBody>
      </p:sp>
      <p:sp>
        <p:nvSpPr>
          <p:cNvPr id="476176" name="Rectangle 16"/>
          <p:cNvSpPr>
            <a:spLocks noChangeArrowheads="1"/>
          </p:cNvSpPr>
          <p:nvPr/>
        </p:nvSpPr>
        <p:spPr bwMode="auto">
          <a:xfrm>
            <a:off x="4114800" y="2879725"/>
            <a:ext cx="1828800" cy="549275"/>
          </a:xfrm>
          <a:prstGeom prst="rect">
            <a:avLst/>
          </a:prstGeom>
          <a:solidFill>
            <a:srgbClr val="CD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proc3</a:t>
            </a:r>
          </a:p>
        </p:txBody>
      </p:sp>
      <p:sp>
        <p:nvSpPr>
          <p:cNvPr id="476177" name="Rectangle 17"/>
          <p:cNvSpPr>
            <a:spLocks noChangeArrowheads="1"/>
          </p:cNvSpPr>
          <p:nvPr/>
        </p:nvSpPr>
        <p:spPr bwMode="auto">
          <a:xfrm>
            <a:off x="4114800" y="2332038"/>
            <a:ext cx="1828800" cy="549275"/>
          </a:xfrm>
          <a:prstGeom prst="rect">
            <a:avLst/>
          </a:prstGeom>
          <a:solidFill>
            <a:srgbClr val="CD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func3</a:t>
            </a:r>
          </a:p>
        </p:txBody>
      </p:sp>
      <p:sp>
        <p:nvSpPr>
          <p:cNvPr id="476178" name="Rectangle 18"/>
          <p:cNvSpPr>
            <a:spLocks noChangeArrowheads="1"/>
          </p:cNvSpPr>
          <p:nvPr/>
        </p:nvSpPr>
        <p:spPr bwMode="auto">
          <a:xfrm>
            <a:off x="4114173" y="2879725"/>
            <a:ext cx="1828800" cy="549275"/>
          </a:xfrm>
          <a:prstGeom prst="rect">
            <a:avLst/>
          </a:prstGeom>
          <a:solidFill>
            <a:srgbClr val="96C8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func2</a:t>
            </a:r>
          </a:p>
        </p:txBody>
      </p:sp>
      <p:sp>
        <p:nvSpPr>
          <p:cNvPr id="476179" name="Rectangle 19"/>
          <p:cNvSpPr>
            <a:spLocks noChangeArrowheads="1"/>
          </p:cNvSpPr>
          <p:nvPr/>
        </p:nvSpPr>
        <p:spPr bwMode="auto">
          <a:xfrm>
            <a:off x="7315200" y="4160838"/>
            <a:ext cx="457200" cy="274637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80" name="Rectangle 20"/>
          <p:cNvSpPr>
            <a:spLocks noChangeArrowheads="1"/>
          </p:cNvSpPr>
          <p:nvPr/>
        </p:nvSpPr>
        <p:spPr bwMode="auto">
          <a:xfrm>
            <a:off x="7315200" y="3886200"/>
            <a:ext cx="457200" cy="274638"/>
          </a:xfrm>
          <a:prstGeom prst="rect">
            <a:avLst/>
          </a:prstGeom>
          <a:solidFill>
            <a:srgbClr val="96C8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81" name="Rectangle 21"/>
          <p:cNvSpPr>
            <a:spLocks noChangeArrowheads="1"/>
          </p:cNvSpPr>
          <p:nvPr/>
        </p:nvSpPr>
        <p:spPr bwMode="auto">
          <a:xfrm>
            <a:off x="7315200" y="3611563"/>
            <a:ext cx="457200" cy="274637"/>
          </a:xfrm>
          <a:prstGeom prst="rect">
            <a:avLst/>
          </a:prstGeom>
          <a:solidFill>
            <a:srgbClr val="CD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76182" name="Text Box 22"/>
          <p:cNvSpPr txBox="1">
            <a:spLocks noChangeArrowheads="1"/>
          </p:cNvSpPr>
          <p:nvPr/>
        </p:nvSpPr>
        <p:spPr bwMode="auto">
          <a:xfrm>
            <a:off x="7772400" y="4160838"/>
            <a:ext cx="268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/>
              <a:t>1</a:t>
            </a:r>
          </a:p>
        </p:txBody>
      </p:sp>
      <p:sp>
        <p:nvSpPr>
          <p:cNvPr id="476183" name="Text Box 23"/>
          <p:cNvSpPr txBox="1">
            <a:spLocks noChangeArrowheads="1"/>
          </p:cNvSpPr>
          <p:nvPr/>
        </p:nvSpPr>
        <p:spPr bwMode="auto">
          <a:xfrm>
            <a:off x="7772400" y="3886200"/>
            <a:ext cx="26828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/>
              <a:t>2</a:t>
            </a:r>
          </a:p>
        </p:txBody>
      </p:sp>
      <p:sp>
        <p:nvSpPr>
          <p:cNvPr id="476184" name="Text Box 24"/>
          <p:cNvSpPr txBox="1">
            <a:spLocks noChangeArrowheads="1"/>
          </p:cNvSpPr>
          <p:nvPr/>
        </p:nvSpPr>
        <p:spPr bwMode="auto">
          <a:xfrm>
            <a:off x="7772400" y="3611563"/>
            <a:ext cx="26828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200" b="1"/>
              <a:t>3</a:t>
            </a:r>
          </a:p>
        </p:txBody>
      </p:sp>
      <p:sp>
        <p:nvSpPr>
          <p:cNvPr id="476185" name="Text Box 25"/>
          <p:cNvSpPr txBox="1">
            <a:spLocks noChangeArrowheads="1"/>
          </p:cNvSpPr>
          <p:nvPr/>
        </p:nvSpPr>
        <p:spPr bwMode="auto">
          <a:xfrm>
            <a:off x="1457325" y="5622925"/>
            <a:ext cx="79533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Courier New" charset="0"/>
              </a:rPr>
              <a:t>main1</a:t>
            </a:r>
          </a:p>
        </p:txBody>
      </p:sp>
      <p:sp>
        <p:nvSpPr>
          <p:cNvPr id="476186" name="Text Box 26"/>
          <p:cNvSpPr txBox="1">
            <a:spLocks noChangeArrowheads="1"/>
          </p:cNvSpPr>
          <p:nvPr/>
        </p:nvSpPr>
        <p:spPr bwMode="auto">
          <a:xfrm>
            <a:off x="2189163" y="5619750"/>
            <a:ext cx="1135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Courier New" charset="0"/>
                <a:sym typeface="Wingdings" charset="0"/>
              </a:rPr>
              <a:t> proc2</a:t>
            </a:r>
            <a:endParaRPr lang="en-US" b="1">
              <a:latin typeface="Courier New" charset="0"/>
            </a:endParaRPr>
          </a:p>
        </p:txBody>
      </p:sp>
      <p:sp>
        <p:nvSpPr>
          <p:cNvPr id="476187" name="Text Box 27"/>
          <p:cNvSpPr txBox="1">
            <a:spLocks noChangeArrowheads="1"/>
          </p:cNvSpPr>
          <p:nvPr/>
        </p:nvSpPr>
        <p:spPr bwMode="auto">
          <a:xfrm>
            <a:off x="3286125" y="5619750"/>
            <a:ext cx="11350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Courier New" charset="0"/>
                <a:sym typeface="Wingdings" charset="0"/>
              </a:rPr>
              <a:t> proc3</a:t>
            </a:r>
            <a:endParaRPr lang="en-US" b="1">
              <a:latin typeface="Courier New" charset="0"/>
            </a:endParaRPr>
          </a:p>
        </p:txBody>
      </p:sp>
      <p:sp>
        <p:nvSpPr>
          <p:cNvPr id="476188" name="Text Box 28"/>
          <p:cNvSpPr txBox="1">
            <a:spLocks noChangeArrowheads="1"/>
          </p:cNvSpPr>
          <p:nvPr/>
        </p:nvSpPr>
        <p:spPr bwMode="auto">
          <a:xfrm>
            <a:off x="4383088" y="5619750"/>
            <a:ext cx="1135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Courier New" charset="0"/>
                <a:sym typeface="Wingdings" charset="0"/>
              </a:rPr>
              <a:t> proc3</a:t>
            </a:r>
            <a:endParaRPr lang="en-US" b="1">
              <a:latin typeface="Courier New" charset="0"/>
            </a:endParaRPr>
          </a:p>
        </p:txBody>
      </p:sp>
      <p:sp>
        <p:nvSpPr>
          <p:cNvPr id="476189" name="Line 29"/>
          <p:cNvSpPr>
            <a:spLocks noChangeShapeType="1"/>
          </p:cNvSpPr>
          <p:nvPr/>
        </p:nvSpPr>
        <p:spPr bwMode="auto">
          <a:xfrm flipH="1">
            <a:off x="5943600" y="4251325"/>
            <a:ext cx="1554163" cy="549275"/>
          </a:xfrm>
          <a:prstGeom prst="line">
            <a:avLst/>
          </a:prstGeom>
          <a:noFill/>
          <a:ln w="38100">
            <a:solidFill>
              <a:schemeClr val="bg1">
                <a:lumMod val="50000"/>
              </a:scheme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90" name="Line 30"/>
          <p:cNvSpPr>
            <a:spLocks noChangeShapeType="1"/>
          </p:cNvSpPr>
          <p:nvPr/>
        </p:nvSpPr>
        <p:spPr bwMode="auto">
          <a:xfrm flipH="1">
            <a:off x="5943600" y="4068763"/>
            <a:ext cx="1463675" cy="182562"/>
          </a:xfrm>
          <a:prstGeom prst="line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76191" name="Line 31"/>
          <p:cNvSpPr>
            <a:spLocks noChangeShapeType="1"/>
          </p:cNvSpPr>
          <p:nvPr/>
        </p:nvSpPr>
        <p:spPr bwMode="auto">
          <a:xfrm flipH="1" flipV="1">
            <a:off x="5943600" y="3794125"/>
            <a:ext cx="1554163" cy="0"/>
          </a:xfrm>
          <a:prstGeom prst="line">
            <a:avLst/>
          </a:prstGeom>
          <a:noFill/>
          <a:ln w="381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76192" name="Group 32"/>
          <p:cNvGrpSpPr>
            <a:grpSpLocks/>
          </p:cNvGrpSpPr>
          <p:nvPr/>
        </p:nvGrpSpPr>
        <p:grpSpPr bwMode="auto">
          <a:xfrm flipH="1">
            <a:off x="3931927" y="3246438"/>
            <a:ext cx="182878" cy="365125"/>
            <a:chOff x="3744" y="2390"/>
            <a:chExt cx="230" cy="230"/>
          </a:xfrm>
        </p:grpSpPr>
        <p:sp>
          <p:nvSpPr>
            <p:cNvPr id="476193" name="Line 33"/>
            <p:cNvSpPr>
              <a:spLocks noChangeShapeType="1"/>
            </p:cNvSpPr>
            <p:nvPr/>
          </p:nvSpPr>
          <p:spPr bwMode="auto">
            <a:xfrm>
              <a:off x="3744" y="2390"/>
              <a:ext cx="230" cy="0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6194" name="Line 34"/>
            <p:cNvSpPr>
              <a:spLocks noChangeShapeType="1"/>
            </p:cNvSpPr>
            <p:nvPr/>
          </p:nvSpPr>
          <p:spPr bwMode="auto">
            <a:xfrm>
              <a:off x="3974" y="2390"/>
              <a:ext cx="0" cy="230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6195" name="Line 35"/>
            <p:cNvSpPr>
              <a:spLocks noChangeShapeType="1"/>
            </p:cNvSpPr>
            <p:nvPr/>
          </p:nvSpPr>
          <p:spPr bwMode="auto">
            <a:xfrm flipH="1">
              <a:off x="3744" y="2620"/>
              <a:ext cx="230" cy="0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476197" name="AutoShape 37"/>
          <p:cNvCxnSpPr>
            <a:cxnSpLocks noChangeShapeType="1"/>
            <a:endCxn id="476178" idx="3"/>
          </p:cNvCxnSpPr>
          <p:nvPr/>
        </p:nvCxnSpPr>
        <p:spPr bwMode="auto">
          <a:xfrm rot="10800000">
            <a:off x="5942973" y="3154363"/>
            <a:ext cx="1552408" cy="656432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6198" name="Text Box 38"/>
          <p:cNvSpPr txBox="1">
            <a:spLocks noChangeArrowheads="1"/>
          </p:cNvSpPr>
          <p:nvPr/>
        </p:nvSpPr>
        <p:spPr bwMode="auto">
          <a:xfrm>
            <a:off x="4383088" y="5622925"/>
            <a:ext cx="1135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Courier New" charset="0"/>
                <a:sym typeface="Wingdings" charset="0"/>
              </a:rPr>
              <a:t> func2</a:t>
            </a:r>
            <a:endParaRPr lang="en-US" b="1">
              <a:latin typeface="Courier New" charset="0"/>
            </a:endParaRPr>
          </a:p>
        </p:txBody>
      </p:sp>
      <p:grpSp>
        <p:nvGrpSpPr>
          <p:cNvPr id="476199" name="Group 39"/>
          <p:cNvGrpSpPr>
            <a:grpSpLocks/>
          </p:cNvGrpSpPr>
          <p:nvPr/>
        </p:nvGrpSpPr>
        <p:grpSpPr bwMode="auto">
          <a:xfrm flipH="1">
            <a:off x="3749049" y="2697163"/>
            <a:ext cx="365124" cy="914400"/>
            <a:chOff x="3744" y="2390"/>
            <a:chExt cx="230" cy="230"/>
          </a:xfrm>
        </p:grpSpPr>
        <p:sp>
          <p:nvSpPr>
            <p:cNvPr id="476200" name="Line 40"/>
            <p:cNvSpPr>
              <a:spLocks noChangeShapeType="1"/>
            </p:cNvSpPr>
            <p:nvPr/>
          </p:nvSpPr>
          <p:spPr bwMode="auto">
            <a:xfrm>
              <a:off x="3744" y="2390"/>
              <a:ext cx="230" cy="0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6201" name="Line 41"/>
            <p:cNvSpPr>
              <a:spLocks noChangeShapeType="1"/>
            </p:cNvSpPr>
            <p:nvPr/>
          </p:nvSpPr>
          <p:spPr bwMode="auto">
            <a:xfrm>
              <a:off x="3974" y="2390"/>
              <a:ext cx="0" cy="230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6202" name="Line 42"/>
            <p:cNvSpPr>
              <a:spLocks noChangeShapeType="1"/>
            </p:cNvSpPr>
            <p:nvPr/>
          </p:nvSpPr>
          <p:spPr bwMode="auto">
            <a:xfrm flipH="1">
              <a:off x="3744" y="2620"/>
              <a:ext cx="230" cy="0"/>
            </a:xfrm>
            <a:prstGeom prst="line">
              <a:avLst/>
            </a:prstGeom>
            <a:noFill/>
            <a:ln w="38100">
              <a:solidFill>
                <a:srgbClr val="92D05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76203" name="Group 43"/>
          <p:cNvGrpSpPr>
            <a:grpSpLocks/>
          </p:cNvGrpSpPr>
          <p:nvPr/>
        </p:nvGrpSpPr>
        <p:grpSpPr bwMode="auto">
          <a:xfrm flipH="1">
            <a:off x="3931927" y="3246438"/>
            <a:ext cx="182876" cy="822325"/>
            <a:chOff x="3744" y="2390"/>
            <a:chExt cx="230" cy="230"/>
          </a:xfrm>
        </p:grpSpPr>
        <p:sp>
          <p:nvSpPr>
            <p:cNvPr id="476204" name="Line 44"/>
            <p:cNvSpPr>
              <a:spLocks noChangeShapeType="1"/>
            </p:cNvSpPr>
            <p:nvPr/>
          </p:nvSpPr>
          <p:spPr bwMode="auto">
            <a:xfrm>
              <a:off x="3744" y="2390"/>
              <a:ext cx="230" cy="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6205" name="Line 45"/>
            <p:cNvSpPr>
              <a:spLocks noChangeShapeType="1"/>
            </p:cNvSpPr>
            <p:nvPr/>
          </p:nvSpPr>
          <p:spPr bwMode="auto">
            <a:xfrm>
              <a:off x="3974" y="2390"/>
              <a:ext cx="0" cy="23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6206" name="Line 46"/>
            <p:cNvSpPr>
              <a:spLocks noChangeShapeType="1"/>
            </p:cNvSpPr>
            <p:nvPr/>
          </p:nvSpPr>
          <p:spPr bwMode="auto">
            <a:xfrm flipH="1">
              <a:off x="3744" y="2620"/>
              <a:ext cx="230" cy="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6208" name="Text Box 48"/>
          <p:cNvSpPr txBox="1">
            <a:spLocks noChangeArrowheads="1"/>
          </p:cNvSpPr>
          <p:nvPr/>
        </p:nvSpPr>
        <p:spPr bwMode="auto">
          <a:xfrm>
            <a:off x="5389563" y="5622925"/>
            <a:ext cx="11350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Courier New" charset="0"/>
                <a:sym typeface="Wingdings" charset="0"/>
              </a:rPr>
              <a:t> func3</a:t>
            </a:r>
            <a:endParaRPr lang="en-US" b="1">
              <a:latin typeface="Courier New" charset="0"/>
            </a:endParaRPr>
          </a:p>
        </p:txBody>
      </p:sp>
      <p:cxnSp>
        <p:nvCxnSpPr>
          <p:cNvPr id="476209" name="AutoShape 49"/>
          <p:cNvCxnSpPr>
            <a:cxnSpLocks noChangeShapeType="1"/>
            <a:stCxn id="476191" idx="0"/>
            <a:endCxn id="476177" idx="3"/>
          </p:cNvCxnSpPr>
          <p:nvPr/>
        </p:nvCxnSpPr>
        <p:spPr bwMode="auto">
          <a:xfrm rot="16200000" flipV="1">
            <a:off x="6118225" y="2432050"/>
            <a:ext cx="1206500" cy="1555750"/>
          </a:xfrm>
          <a:prstGeom prst="curvedConnector4">
            <a:avLst>
              <a:gd name="adj1" fmla="val 100130"/>
              <a:gd name="adj2" fmla="val 85306"/>
            </a:avLst>
          </a:prstGeom>
          <a:noFill/>
          <a:ln w="38100">
            <a:solidFill>
              <a:srgbClr val="92D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76210" name="Text Box 50"/>
          <p:cNvSpPr txBox="1">
            <a:spLocks noChangeArrowheads="1"/>
          </p:cNvSpPr>
          <p:nvPr/>
        </p:nvSpPr>
        <p:spPr bwMode="auto">
          <a:xfrm>
            <a:off x="6394450" y="5622925"/>
            <a:ext cx="11350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1">
                <a:latin typeface="Courier New" charset="0"/>
                <a:sym typeface="Wingdings" charset="0"/>
              </a:rPr>
              <a:t> proc2</a:t>
            </a:r>
            <a:endParaRPr lang="en-US" b="1">
              <a:latin typeface="Courier New" charset="0"/>
            </a:endParaRPr>
          </a:p>
        </p:txBody>
      </p:sp>
      <p:sp>
        <p:nvSpPr>
          <p:cNvPr id="476211" name="Rectangle 51"/>
          <p:cNvSpPr>
            <a:spLocks noChangeArrowheads="1"/>
          </p:cNvSpPr>
          <p:nvPr/>
        </p:nvSpPr>
        <p:spPr bwMode="auto">
          <a:xfrm>
            <a:off x="4114800" y="1874838"/>
            <a:ext cx="1828800" cy="457200"/>
          </a:xfrm>
          <a:prstGeom prst="rect">
            <a:avLst/>
          </a:prstGeom>
          <a:solidFill>
            <a:srgbClr val="96C8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dirty="0"/>
              <a:t>SF: proc2</a:t>
            </a:r>
          </a:p>
        </p:txBody>
      </p:sp>
      <p:grpSp>
        <p:nvGrpSpPr>
          <p:cNvPr id="476212" name="Group 52"/>
          <p:cNvGrpSpPr>
            <a:grpSpLocks/>
          </p:cNvGrpSpPr>
          <p:nvPr/>
        </p:nvGrpSpPr>
        <p:grpSpPr bwMode="auto">
          <a:xfrm flipH="1">
            <a:off x="3931927" y="2241550"/>
            <a:ext cx="182876" cy="730250"/>
            <a:chOff x="3744" y="2390"/>
            <a:chExt cx="230" cy="230"/>
          </a:xfrm>
        </p:grpSpPr>
        <p:sp>
          <p:nvSpPr>
            <p:cNvPr id="476213" name="Line 53"/>
            <p:cNvSpPr>
              <a:spLocks noChangeShapeType="1"/>
            </p:cNvSpPr>
            <p:nvPr/>
          </p:nvSpPr>
          <p:spPr bwMode="auto">
            <a:xfrm>
              <a:off x="3744" y="2390"/>
              <a:ext cx="230" cy="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6214" name="Line 54"/>
            <p:cNvSpPr>
              <a:spLocks noChangeShapeType="1"/>
            </p:cNvSpPr>
            <p:nvPr/>
          </p:nvSpPr>
          <p:spPr bwMode="auto">
            <a:xfrm>
              <a:off x="3974" y="2390"/>
              <a:ext cx="0" cy="23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6215" name="Line 55"/>
            <p:cNvSpPr>
              <a:spLocks noChangeShapeType="1"/>
            </p:cNvSpPr>
            <p:nvPr/>
          </p:nvSpPr>
          <p:spPr bwMode="auto">
            <a:xfrm flipH="1">
              <a:off x="3744" y="2620"/>
              <a:ext cx="230" cy="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476216" name="AutoShape 56"/>
          <p:cNvCxnSpPr>
            <a:cxnSpLocks noChangeShapeType="1"/>
          </p:cNvCxnSpPr>
          <p:nvPr/>
        </p:nvCxnSpPr>
        <p:spPr bwMode="auto">
          <a:xfrm rot="5400000" flipH="1">
            <a:off x="5838825" y="2162175"/>
            <a:ext cx="1946275" cy="1736725"/>
          </a:xfrm>
          <a:prstGeom prst="curvedConnector2">
            <a:avLst/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6" name="AutoShape 37">
            <a:extLst>
              <a:ext uri="{FF2B5EF4-FFF2-40B4-BE49-F238E27FC236}">
                <a16:creationId xmlns:a16="http://schemas.microsoft.com/office/drawing/2014/main" id="{30925797-CC7F-F8E4-D38B-FC273F0BD2AB}"/>
              </a:ext>
            </a:extLst>
          </p:cNvPr>
          <p:cNvCxnSpPr>
            <a:cxnSpLocks noChangeShapeType="1"/>
            <a:endCxn id="476178" idx="3"/>
          </p:cNvCxnSpPr>
          <p:nvPr/>
        </p:nvCxnSpPr>
        <p:spPr bwMode="auto">
          <a:xfrm rot="10800000">
            <a:off x="5942973" y="3154364"/>
            <a:ext cx="1552408" cy="883011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0033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666467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 nodeType="clickPar">
                      <p:stCondLst>
                        <p:cond delay="indefinite"/>
                      </p:stCondLst>
                      <p:childTnLst>
                        <p:par>
                          <p:cTn id="1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 nodeType="clickPar">
                      <p:stCondLst>
                        <p:cond delay="indefinite"/>
                      </p:stCondLst>
                      <p:childTnLst>
                        <p:par>
                          <p:cTn id="1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 nodeType="clickPar">
                      <p:stCondLst>
                        <p:cond delay="indefinite"/>
                      </p:stCondLst>
                      <p:childTnLst>
                        <p:par>
                          <p:cTn id="1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 nodeType="clickPar">
                      <p:stCondLst>
                        <p:cond delay="indefinite"/>
                      </p:stCondLst>
                      <p:childTnLst>
                        <p:par>
                          <p:cTn id="1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 nodeType="clickPar">
                      <p:stCondLst>
                        <p:cond delay="indefinite"/>
                      </p:stCondLst>
                      <p:childTnLst>
                        <p:par>
                          <p:cTn id="1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 nodeType="clickPar">
                      <p:stCondLst>
                        <p:cond delay="indefinite"/>
                      </p:stCondLst>
                      <p:childTnLst>
                        <p:par>
                          <p:cTn id="1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 nodeType="clickPar">
                      <p:stCondLst>
                        <p:cond delay="indefinite"/>
                      </p:stCondLst>
                      <p:childTnLst>
                        <p:par>
                          <p:cTn id="1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 nodeType="clickPar">
                      <p:stCondLst>
                        <p:cond delay="indefinite"/>
                      </p:stCondLst>
                      <p:childTnLst>
                        <p:par>
                          <p:cTn id="1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 nodeType="clickPar">
                      <p:stCondLst>
                        <p:cond delay="indefinite"/>
                      </p:stCondLst>
                      <p:childTnLst>
                        <p:par>
                          <p:cTn id="1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 nodeType="clickPar">
                      <p:stCondLst>
                        <p:cond delay="indefinite"/>
                      </p:stCondLst>
                      <p:childTnLst>
                        <p:par>
                          <p:cTn id="1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 nodeType="clickPar">
                      <p:stCondLst>
                        <p:cond delay="indefinite"/>
                      </p:stCondLst>
                      <p:childTnLst>
                        <p:par>
                          <p:cTn id="1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 nodeType="clickPar">
                      <p:stCondLst>
                        <p:cond delay="indefinite"/>
                      </p:stCondLst>
                      <p:childTnLst>
                        <p:par>
                          <p:cTn id="1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1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 nodeType="clickPar">
                      <p:stCondLst>
                        <p:cond delay="indefinite"/>
                      </p:stCondLst>
                      <p:childTnLst>
                        <p:par>
                          <p:cTn id="1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 nodeType="clickPar">
                      <p:stCondLst>
                        <p:cond delay="indefinite"/>
                      </p:stCondLst>
                      <p:childTnLst>
                        <p:par>
                          <p:cTn id="1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 nodeType="clickPar">
                      <p:stCondLst>
                        <p:cond delay="indefinite"/>
                      </p:stCondLst>
                      <p:childTnLst>
                        <p:par>
                          <p:cTn id="20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 nodeType="clickPar">
                      <p:stCondLst>
                        <p:cond delay="indefinite"/>
                      </p:stCondLst>
                      <p:childTnLst>
                        <p:par>
                          <p:cTn id="2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 nodeType="clickPar">
                      <p:stCondLst>
                        <p:cond delay="indefinite"/>
                      </p:stCondLst>
                      <p:childTnLst>
                        <p:par>
                          <p:cTn id="2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 nodeType="clickPar">
                      <p:stCondLst>
                        <p:cond delay="indefinite"/>
                      </p:stCondLst>
                      <p:childTnLst>
                        <p:par>
                          <p:cTn id="2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 nodeType="clickPar">
                      <p:stCondLst>
                        <p:cond delay="indefinite"/>
                      </p:stCondLst>
                      <p:childTnLst>
                        <p:par>
                          <p:cTn id="2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 nodeType="clickPar">
                      <p:stCondLst>
                        <p:cond delay="indefinite"/>
                      </p:stCondLst>
                      <p:childTnLst>
                        <p:par>
                          <p:cTn id="2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 nodeType="clickPar">
                      <p:stCondLst>
                        <p:cond delay="indefinite"/>
                      </p:stCondLst>
                      <p:childTnLst>
                        <p:par>
                          <p:cTn id="2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 nodeType="clickPar">
                      <p:stCondLst>
                        <p:cond delay="indefinite"/>
                      </p:stCondLst>
                      <p:childTnLst>
                        <p:par>
                          <p:cTn id="2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 nodeType="clickPar">
                      <p:stCondLst>
                        <p:cond delay="indefinite"/>
                      </p:stCondLst>
                      <p:childTnLst>
                        <p:par>
                          <p:cTn id="2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 nodeType="clickPar">
                      <p:stCondLst>
                        <p:cond delay="indefinite"/>
                      </p:stCondLst>
                      <p:childTnLst>
                        <p:par>
                          <p:cTn id="2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6173" grpId="0" animBg="1"/>
      <p:bldP spid="476173" grpId="1" animBg="1"/>
      <p:bldP spid="476174" grpId="0" animBg="1"/>
      <p:bldP spid="476174" grpId="1" animBg="1"/>
      <p:bldP spid="476175" grpId="0" animBg="1"/>
      <p:bldP spid="476175" grpId="1" animBg="1"/>
      <p:bldP spid="476176" grpId="0" animBg="1"/>
      <p:bldP spid="476176" grpId="1" animBg="1"/>
      <p:bldP spid="476177" grpId="0" animBg="1"/>
      <p:bldP spid="476177" grpId="1" animBg="1"/>
      <p:bldP spid="476178" grpId="0" animBg="1"/>
      <p:bldP spid="476178" grpId="1" animBg="1"/>
      <p:bldP spid="476179" grpId="0" animBg="1"/>
      <p:bldP spid="476179" grpId="1" animBg="1"/>
      <p:bldP spid="476180" grpId="0" animBg="1"/>
      <p:bldP spid="476180" grpId="1" animBg="1"/>
      <p:bldP spid="476181" grpId="0" animBg="1"/>
      <p:bldP spid="476181" grpId="1" animBg="1"/>
      <p:bldP spid="476182" grpId="0"/>
      <p:bldP spid="476182" grpId="1"/>
      <p:bldP spid="476183" grpId="0"/>
      <p:bldP spid="476183" grpId="1"/>
      <p:bldP spid="476184" grpId="0"/>
      <p:bldP spid="476184" grpId="1"/>
      <p:bldP spid="476185" grpId="0"/>
      <p:bldP spid="476185" grpId="1"/>
      <p:bldP spid="476186" grpId="0"/>
      <p:bldP spid="476186" grpId="1"/>
      <p:bldP spid="476187" grpId="0"/>
      <p:bldP spid="476187" grpId="1"/>
      <p:bldP spid="476188" grpId="0"/>
      <p:bldP spid="476188" grpId="1"/>
      <p:bldP spid="476189" grpId="0" animBg="1"/>
      <p:bldP spid="476189" grpId="1" animBg="1"/>
      <p:bldP spid="476190" grpId="0" animBg="1"/>
      <p:bldP spid="476190" grpId="1" animBg="1"/>
      <p:bldP spid="476190" grpId="2" animBg="1"/>
      <p:bldP spid="476190" grpId="3" animBg="1"/>
      <p:bldP spid="476191" grpId="0" animBg="1"/>
      <p:bldP spid="476191" grpId="1" animBg="1"/>
      <p:bldP spid="476191" grpId="2" animBg="1"/>
      <p:bldP spid="476191" grpId="3" animBg="1"/>
      <p:bldP spid="476191" grpId="4" animBg="1"/>
      <p:bldP spid="476191" grpId="5" animBg="1"/>
      <p:bldP spid="476198" grpId="0"/>
      <p:bldP spid="476198" grpId="1"/>
      <p:bldP spid="476208" grpId="0"/>
      <p:bldP spid="476208" grpId="1"/>
      <p:bldP spid="476210" grpId="0"/>
      <p:bldP spid="476210" grpId="1"/>
      <p:bldP spid="476211" grpId="0" animBg="1"/>
      <p:bldP spid="476211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C4D0E-1B90-12BC-FB27-64C51A998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Nested Procedures and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C0E9FD-B3CD-7402-971C-D84AB04E4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Accessing </a:t>
            </a:r>
            <a:r>
              <a:rPr lang="en-US" u="sng" dirty="0"/>
              <a:t>local</a:t>
            </a:r>
            <a:r>
              <a:rPr lang="en-US" dirty="0"/>
              <a:t> parameters and variables is quick and efficient.</a:t>
            </a:r>
          </a:p>
          <a:p>
            <a:pPr lvl="1"/>
            <a:r>
              <a:rPr lang="en-US" dirty="0"/>
              <a:t>Their values are in the </a:t>
            </a:r>
            <a:r>
              <a:rPr lang="en-US" u="sng" dirty="0"/>
              <a:t>local stack frame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which is at the top of the runtime stack.</a:t>
            </a:r>
          </a:p>
          <a:p>
            <a:r>
              <a:rPr lang="en-US" dirty="0"/>
              <a:t>Accessing </a:t>
            </a:r>
            <a:r>
              <a:rPr lang="en-US" u="sng" dirty="0"/>
              <a:t>nonloca</a:t>
            </a:r>
            <a:r>
              <a:rPr lang="en-US" dirty="0"/>
              <a:t>l parameters and variables can be much less efficient.</a:t>
            </a:r>
          </a:p>
          <a:p>
            <a:pPr lvl="1"/>
            <a:r>
              <a:rPr lang="en-US" dirty="0"/>
              <a:t>Must first obtain the </a:t>
            </a:r>
            <a:r>
              <a:rPr lang="en-US" u="sng" dirty="0"/>
              <a:t>correct stack frame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on the runtime stack.</a:t>
            </a:r>
          </a:p>
          <a:p>
            <a:r>
              <a:rPr lang="en-US" dirty="0"/>
              <a:t>Many programming languages don’t allow nested procedures and functions.</a:t>
            </a:r>
          </a:p>
          <a:p>
            <a:pPr lvl="1"/>
            <a:r>
              <a:rPr lang="en-US" dirty="0"/>
              <a:t>Especially the languages that are interpreted.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D60CF9-D623-C199-E797-55AEA197A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62B2D-F854-104A-9535-9A504E5923E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158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4C912-9AC5-9D41-A7F2-3C72D3DF60E8}" type="slidenum">
              <a:rPr lang="en-US"/>
              <a:pPr/>
              <a:t>30</a:t>
            </a:fld>
            <a:endParaRPr lang="en-US"/>
          </a:p>
        </p:txBody>
      </p:sp>
      <p:sp>
        <p:nvSpPr>
          <p:cNvPr id="548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Allocating a Stack Frame</a:t>
            </a:r>
          </a:p>
        </p:txBody>
      </p:sp>
      <p:sp>
        <p:nvSpPr>
          <p:cNvPr id="548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7150"/>
            <a:ext cx="8229600" cy="2284728"/>
          </a:xfrm>
        </p:spPr>
        <p:txBody>
          <a:bodyPr/>
          <a:lstStyle/>
          <a:p>
            <a:r>
              <a:rPr lang="en-US" dirty="0"/>
              <a:t>The stack frame for a routine (procedure, function, or the main program) needs one or more </a:t>
            </a:r>
            <a:r>
              <a:rPr lang="en-US" u="sng" dirty="0"/>
              <a:t>data cells</a:t>
            </a:r>
            <a:r>
              <a:rPr lang="en-US" dirty="0"/>
              <a:t> to store the runtime value </a:t>
            </a:r>
            <a:br>
              <a:rPr lang="en-US" dirty="0"/>
            </a:br>
            <a:r>
              <a:rPr lang="en-US" dirty="0"/>
              <a:t>of each of the routine</a:t>
            </a:r>
            <a:r>
              <a:rPr lang="en-US" dirty="0">
                <a:latin typeface="Arial"/>
              </a:rPr>
              <a:t>’</a:t>
            </a:r>
            <a:r>
              <a:rPr lang="en-US" dirty="0"/>
              <a:t>s </a:t>
            </a:r>
            <a:r>
              <a:rPr lang="en-US" u="sng" dirty="0"/>
              <a:t>local variables</a:t>
            </a:r>
            <a:r>
              <a:rPr lang="en-US" dirty="0"/>
              <a:t> and </a:t>
            </a:r>
            <a:r>
              <a:rPr lang="en-US" u="sng" dirty="0"/>
              <a:t>formal parameters</a:t>
            </a:r>
            <a:r>
              <a:rPr lang="en-US" dirty="0"/>
              <a:t>.</a:t>
            </a:r>
          </a:p>
        </p:txBody>
      </p:sp>
      <p:sp>
        <p:nvSpPr>
          <p:cNvPr id="548868" name="Text Box 4"/>
          <p:cNvSpPr txBox="1">
            <a:spLocks noChangeArrowheads="1"/>
          </p:cNvSpPr>
          <p:nvPr/>
        </p:nvSpPr>
        <p:spPr bwMode="auto">
          <a:xfrm>
            <a:off x="274367" y="3696942"/>
            <a:ext cx="4389438" cy="2292350"/>
          </a:xfrm>
          <a:prstGeom prst="rect">
            <a:avLst/>
          </a:prstGeom>
          <a:solidFill>
            <a:srgbClr val="D6FFFF"/>
          </a:solidFill>
          <a:ln>
            <a:solidFill>
              <a:srgbClr val="0033CC"/>
            </a:solidFill>
          </a:ln>
          <a:effectLst/>
        </p:spPr>
        <p:txBody>
          <a:bodyPr>
            <a:spAutoFit/>
          </a:bodyPr>
          <a:lstStyle/>
          <a:p>
            <a:r>
              <a:rPr lang="en-US" sz="1600" b="1" dirty="0">
                <a:latin typeface="Courier New" charset="0"/>
              </a:rPr>
              <a:t>TYPE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 = ARRAY[1..3] OF integer;</a:t>
            </a:r>
          </a:p>
          <a:p>
            <a:r>
              <a:rPr lang="en-US" sz="1600" b="1" dirty="0">
                <a:latin typeface="Courier New" charset="0"/>
              </a:rPr>
              <a:t>...</a:t>
            </a:r>
          </a:p>
          <a:p>
            <a:r>
              <a:rPr lang="en-US" sz="1600" b="1" dirty="0">
                <a:latin typeface="Courier New" charset="0"/>
              </a:rPr>
              <a:t>PROCEDURE </a:t>
            </a:r>
            <a:r>
              <a:rPr lang="en-US" sz="1600" b="1" dirty="0" err="1">
                <a:latin typeface="Courier New" charset="0"/>
              </a:rPr>
              <a:t>proc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solidFill>
                  <a:srgbClr val="0033CC"/>
                </a:solidFill>
                <a:latin typeface="Courier New" charset="0"/>
              </a:rPr>
              <a:t>i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j</a:t>
            </a:r>
            <a:r>
              <a:rPr lang="en-US" sz="1600" b="1" dirty="0">
                <a:latin typeface="Courier New" charset="0"/>
              </a:rPr>
              <a:t> : integer; </a:t>
            </a:r>
          </a:p>
          <a:p>
            <a:r>
              <a:rPr lang="en-US" sz="1600" b="1" dirty="0">
                <a:latin typeface="Courier New" charset="0"/>
              </a:rPr>
              <a:t>               VAR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x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y</a:t>
            </a:r>
            <a:r>
              <a:rPr lang="en-US" sz="1600" b="1" dirty="0">
                <a:latin typeface="Courier New" charset="0"/>
              </a:rPr>
              <a:t> : real;</a:t>
            </a:r>
          </a:p>
          <a:p>
            <a:r>
              <a:rPr lang="en-US" sz="1600" b="1" dirty="0">
                <a:latin typeface="Courier New" charset="0"/>
              </a:rPr>
              <a:t>               VAR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a</a:t>
            </a:r>
            <a:r>
              <a:rPr lang="en-US" sz="1600" b="1" dirty="0">
                <a:latin typeface="Courier New" charset="0"/>
              </a:rPr>
              <a:t> :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r>
              <a:rPr lang="en-US" sz="1600" b="1" dirty="0">
                <a:latin typeface="Courier New" charset="0"/>
              </a:rPr>
              <a:t>           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b</a:t>
            </a:r>
            <a:r>
              <a:rPr lang="en-US" sz="1600" b="1" dirty="0">
                <a:latin typeface="Courier New" charset="0"/>
              </a:rPr>
              <a:t> :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);</a:t>
            </a:r>
          </a:p>
          <a:p>
            <a:r>
              <a:rPr lang="en-US" sz="1600" b="1" dirty="0">
                <a:latin typeface="Courier New" charset="0"/>
              </a:rPr>
              <a:t>VAR</a:t>
            </a:r>
          </a:p>
          <a:p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k</a:t>
            </a:r>
            <a:r>
              <a:rPr lang="en-US" sz="1600" b="1" dirty="0">
                <a:latin typeface="Courier New" charset="0"/>
              </a:rPr>
              <a:t> : integer;</a:t>
            </a:r>
          </a:p>
          <a:p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z</a:t>
            </a:r>
            <a:r>
              <a:rPr lang="en-US" sz="1600" b="1" dirty="0">
                <a:latin typeface="Courier New" charset="0"/>
              </a:rPr>
              <a:t> : real;</a:t>
            </a:r>
          </a:p>
        </p:txBody>
      </p:sp>
      <p:sp>
        <p:nvSpPr>
          <p:cNvPr id="548869" name="AutoShape 5"/>
          <p:cNvSpPr>
            <a:spLocks noChangeArrowheads="1"/>
          </p:cNvSpPr>
          <p:nvPr/>
        </p:nvSpPr>
        <p:spPr bwMode="auto">
          <a:xfrm>
            <a:off x="4846638" y="3702666"/>
            <a:ext cx="3840162" cy="14636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70" name="Text Box 6"/>
          <p:cNvSpPr txBox="1">
            <a:spLocks noChangeArrowheads="1"/>
          </p:cNvSpPr>
          <p:nvPr/>
        </p:nvSpPr>
        <p:spPr bwMode="auto">
          <a:xfrm>
            <a:off x="5851525" y="3824903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i</a:t>
            </a:r>
          </a:p>
        </p:txBody>
      </p:sp>
      <p:sp>
        <p:nvSpPr>
          <p:cNvPr id="548871" name="Rectangle 7"/>
          <p:cNvSpPr>
            <a:spLocks noChangeArrowheads="1"/>
          </p:cNvSpPr>
          <p:nvPr/>
        </p:nvSpPr>
        <p:spPr bwMode="auto">
          <a:xfrm>
            <a:off x="6126163" y="38868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72" name="Text Box 8"/>
          <p:cNvSpPr txBox="1">
            <a:spLocks noChangeArrowheads="1"/>
          </p:cNvSpPr>
          <p:nvPr/>
        </p:nvSpPr>
        <p:spPr bwMode="auto">
          <a:xfrm>
            <a:off x="5851525" y="4282103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j</a:t>
            </a:r>
          </a:p>
        </p:txBody>
      </p:sp>
      <p:sp>
        <p:nvSpPr>
          <p:cNvPr id="548873" name="Rectangle 9"/>
          <p:cNvSpPr>
            <a:spLocks noChangeArrowheads="1"/>
          </p:cNvSpPr>
          <p:nvPr/>
        </p:nvSpPr>
        <p:spPr bwMode="auto">
          <a:xfrm>
            <a:off x="6126163" y="43440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74" name="Text Box 10"/>
          <p:cNvSpPr txBox="1">
            <a:spLocks noChangeArrowheads="1"/>
          </p:cNvSpPr>
          <p:nvPr/>
        </p:nvSpPr>
        <p:spPr bwMode="auto">
          <a:xfrm>
            <a:off x="6765925" y="3824903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x</a:t>
            </a:r>
          </a:p>
        </p:txBody>
      </p:sp>
      <p:sp>
        <p:nvSpPr>
          <p:cNvPr id="548875" name="Rectangle 11"/>
          <p:cNvSpPr>
            <a:spLocks noChangeArrowheads="1"/>
          </p:cNvSpPr>
          <p:nvPr/>
        </p:nvSpPr>
        <p:spPr bwMode="auto">
          <a:xfrm>
            <a:off x="7040563" y="38868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76" name="Text Box 12"/>
          <p:cNvSpPr txBox="1">
            <a:spLocks noChangeArrowheads="1"/>
          </p:cNvSpPr>
          <p:nvPr/>
        </p:nvSpPr>
        <p:spPr bwMode="auto">
          <a:xfrm>
            <a:off x="6765925" y="4282103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y</a:t>
            </a:r>
          </a:p>
        </p:txBody>
      </p:sp>
      <p:sp>
        <p:nvSpPr>
          <p:cNvPr id="548877" name="Rectangle 13"/>
          <p:cNvSpPr>
            <a:spLocks noChangeArrowheads="1"/>
          </p:cNvSpPr>
          <p:nvPr/>
        </p:nvSpPr>
        <p:spPr bwMode="auto">
          <a:xfrm>
            <a:off x="7040563" y="43440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78" name="Text Box 14"/>
          <p:cNvSpPr txBox="1">
            <a:spLocks noChangeArrowheads="1"/>
          </p:cNvSpPr>
          <p:nvPr/>
        </p:nvSpPr>
        <p:spPr bwMode="auto">
          <a:xfrm>
            <a:off x="7680325" y="3824903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k</a:t>
            </a:r>
          </a:p>
        </p:txBody>
      </p:sp>
      <p:sp>
        <p:nvSpPr>
          <p:cNvPr id="548879" name="Rectangle 15"/>
          <p:cNvSpPr>
            <a:spLocks noChangeArrowheads="1"/>
          </p:cNvSpPr>
          <p:nvPr/>
        </p:nvSpPr>
        <p:spPr bwMode="auto">
          <a:xfrm>
            <a:off x="7954963" y="38868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80" name="Text Box 16"/>
          <p:cNvSpPr txBox="1">
            <a:spLocks noChangeArrowheads="1"/>
          </p:cNvSpPr>
          <p:nvPr/>
        </p:nvSpPr>
        <p:spPr bwMode="auto">
          <a:xfrm>
            <a:off x="7680325" y="4282103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z</a:t>
            </a:r>
          </a:p>
        </p:txBody>
      </p:sp>
      <p:sp>
        <p:nvSpPr>
          <p:cNvPr id="548881" name="Rectangle 17"/>
          <p:cNvSpPr>
            <a:spLocks noChangeArrowheads="1"/>
          </p:cNvSpPr>
          <p:nvPr/>
        </p:nvSpPr>
        <p:spPr bwMode="auto">
          <a:xfrm>
            <a:off x="7954963" y="43440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82" name="Text Box 18"/>
          <p:cNvSpPr txBox="1">
            <a:spLocks noChangeArrowheads="1"/>
          </p:cNvSpPr>
          <p:nvPr/>
        </p:nvSpPr>
        <p:spPr bwMode="auto">
          <a:xfrm>
            <a:off x="6767513" y="4739303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b</a:t>
            </a:r>
          </a:p>
        </p:txBody>
      </p:sp>
      <p:sp>
        <p:nvSpPr>
          <p:cNvPr id="548883" name="Rectangle 19"/>
          <p:cNvSpPr>
            <a:spLocks noChangeArrowheads="1"/>
          </p:cNvSpPr>
          <p:nvPr/>
        </p:nvSpPr>
        <p:spPr bwMode="auto">
          <a:xfrm>
            <a:off x="7042150" y="48012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84" name="Rectangle 20"/>
          <p:cNvSpPr>
            <a:spLocks noChangeArrowheads="1"/>
          </p:cNvSpPr>
          <p:nvPr/>
        </p:nvSpPr>
        <p:spPr bwMode="auto">
          <a:xfrm>
            <a:off x="7499350" y="48012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85" name="Rectangle 21"/>
          <p:cNvSpPr>
            <a:spLocks noChangeArrowheads="1"/>
          </p:cNvSpPr>
          <p:nvPr/>
        </p:nvSpPr>
        <p:spPr bwMode="auto">
          <a:xfrm>
            <a:off x="7956550" y="480121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8886" name="Text Box 22"/>
          <p:cNvSpPr txBox="1">
            <a:spLocks noChangeArrowheads="1"/>
          </p:cNvSpPr>
          <p:nvPr/>
        </p:nvSpPr>
        <p:spPr bwMode="auto">
          <a:xfrm>
            <a:off x="4846638" y="3702666"/>
            <a:ext cx="10166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/>
              <a:t>SF: proc</a:t>
            </a:r>
          </a:p>
        </p:txBody>
      </p:sp>
      <p:sp>
        <p:nvSpPr>
          <p:cNvPr id="548887" name="Text Box 23"/>
          <p:cNvSpPr txBox="1">
            <a:spLocks noChangeArrowheads="1"/>
          </p:cNvSpPr>
          <p:nvPr/>
        </p:nvSpPr>
        <p:spPr bwMode="auto">
          <a:xfrm>
            <a:off x="5830888" y="4737716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a</a:t>
            </a:r>
          </a:p>
        </p:txBody>
      </p:sp>
      <p:sp>
        <p:nvSpPr>
          <p:cNvPr id="548888" name="Rectangle 24"/>
          <p:cNvSpPr>
            <a:spLocks noChangeArrowheads="1"/>
          </p:cNvSpPr>
          <p:nvPr/>
        </p:nvSpPr>
        <p:spPr bwMode="auto">
          <a:xfrm>
            <a:off x="6126163" y="4799628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B67FBC6-2C73-8F74-80C5-093A2E52E21A}"/>
              </a:ext>
            </a:extLst>
          </p:cNvPr>
          <p:cNvSpPr txBox="1"/>
          <p:nvPr/>
        </p:nvSpPr>
        <p:spPr>
          <a:xfrm>
            <a:off x="5310246" y="5315149"/>
            <a:ext cx="2089033" cy="584775"/>
          </a:xfrm>
          <a:prstGeom prst="rect">
            <a:avLst/>
          </a:prstGeom>
          <a:solidFill>
            <a:srgbClr val="FFFFC2"/>
          </a:solidFill>
          <a:ln>
            <a:solidFill>
              <a:srgbClr val="0033CC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Why only </a:t>
            </a:r>
            <a:r>
              <a:rPr lang="en-US" u="sng" dirty="0">
                <a:solidFill>
                  <a:srgbClr val="0033CC"/>
                </a:solidFill>
              </a:rPr>
              <a:t>one</a:t>
            </a:r>
            <a:r>
              <a:rPr lang="en-US" dirty="0">
                <a:solidFill>
                  <a:srgbClr val="0033CC"/>
                </a:solidFill>
              </a:rPr>
              <a:t> cell for</a:t>
            </a:r>
          </a:p>
          <a:p>
            <a:r>
              <a:rPr lang="en-US" dirty="0">
                <a:solidFill>
                  <a:srgbClr val="0033CC"/>
                </a:solidFill>
              </a:rPr>
              <a:t>array parameter </a:t>
            </a:r>
            <a:r>
              <a:rPr lang="en-US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lang="en-US" dirty="0">
                <a:solidFill>
                  <a:srgbClr val="0033CC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3917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48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548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48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48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548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48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548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548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548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548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548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548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548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54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4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54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54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548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54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8869" grpId="0" animBg="1"/>
      <p:bldP spid="548870" grpId="0"/>
      <p:bldP spid="548871" grpId="0" animBg="1"/>
      <p:bldP spid="548872" grpId="0"/>
      <p:bldP spid="548873" grpId="0" animBg="1"/>
      <p:bldP spid="548874" grpId="0"/>
      <p:bldP spid="548875" grpId="0" animBg="1"/>
      <p:bldP spid="548876" grpId="0"/>
      <p:bldP spid="548877" grpId="0" animBg="1"/>
      <p:bldP spid="548878" grpId="0"/>
      <p:bldP spid="548879" grpId="0" animBg="1"/>
      <p:bldP spid="548880" grpId="0"/>
      <p:bldP spid="548881" grpId="0" animBg="1"/>
      <p:bldP spid="548882" grpId="0"/>
      <p:bldP spid="548883" grpId="0" animBg="1"/>
      <p:bldP spid="548884" grpId="0" animBg="1"/>
      <p:bldP spid="548885" grpId="0" animBg="1"/>
      <p:bldP spid="548886" grpId="0"/>
      <p:bldP spid="548887" grpId="0"/>
      <p:bldP spid="548888" grpId="0" animBg="1"/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586F-9441-CE45-97B6-08F678940AF4}" type="slidenum">
              <a:rPr lang="en-US"/>
              <a:pPr/>
              <a:t>31</a:t>
            </a:fld>
            <a:endParaRPr lang="en-US"/>
          </a:p>
        </p:txBody>
      </p:sp>
      <p:sp>
        <p:nvSpPr>
          <p:cNvPr id="54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Allocating a Stack Frame</a:t>
            </a:r>
            <a:r>
              <a:rPr lang="en-US" i="1" dirty="0"/>
              <a:t>, cont’d</a:t>
            </a:r>
          </a:p>
        </p:txBody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794756"/>
            <a:ext cx="8229600" cy="2285976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Obtain the names and types </a:t>
            </a:r>
            <a:br>
              <a:rPr lang="en-US" dirty="0"/>
            </a:br>
            <a:r>
              <a:rPr lang="en-US" dirty="0"/>
              <a:t>of the local variables and </a:t>
            </a:r>
            <a:br>
              <a:rPr lang="en-US" dirty="0"/>
            </a:br>
            <a:r>
              <a:rPr lang="en-US" dirty="0"/>
              <a:t>formal parameters from </a:t>
            </a:r>
            <a:br>
              <a:rPr lang="en-US" dirty="0"/>
            </a:br>
            <a:r>
              <a:rPr lang="en-US" dirty="0"/>
              <a:t>the routine’s symbol table.</a:t>
            </a:r>
          </a:p>
          <a:p>
            <a:pPr lvl="4">
              <a:lnSpc>
                <a:spcPct val="90000"/>
              </a:lnSpc>
            </a:pPr>
            <a:endParaRPr lang="en-US" dirty="0"/>
          </a:p>
        </p:txBody>
      </p:sp>
      <p:sp>
        <p:nvSpPr>
          <p:cNvPr id="549892" name="Text Box 4"/>
          <p:cNvSpPr txBox="1">
            <a:spLocks noChangeArrowheads="1"/>
          </p:cNvSpPr>
          <p:nvPr/>
        </p:nvSpPr>
        <p:spPr bwMode="auto">
          <a:xfrm>
            <a:off x="457200" y="1235075"/>
            <a:ext cx="4389438" cy="2292350"/>
          </a:xfrm>
          <a:prstGeom prst="rect">
            <a:avLst/>
          </a:prstGeom>
          <a:solidFill>
            <a:srgbClr val="D6FFFF"/>
          </a:solidFill>
          <a:ln>
            <a:solidFill>
              <a:srgbClr val="0033CC"/>
            </a:solidFill>
          </a:ln>
          <a:effectLst/>
        </p:spPr>
        <p:txBody>
          <a:bodyPr>
            <a:spAutoFit/>
          </a:bodyPr>
          <a:lstStyle/>
          <a:p>
            <a:r>
              <a:rPr lang="en-US" sz="1600" b="1" dirty="0">
                <a:latin typeface="Courier New" charset="0"/>
              </a:rPr>
              <a:t>TYPE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 = ARRAY[1..3] OF integer;</a:t>
            </a:r>
          </a:p>
          <a:p>
            <a:r>
              <a:rPr lang="en-US" sz="1600" b="1" dirty="0">
                <a:latin typeface="Courier New" charset="0"/>
              </a:rPr>
              <a:t>...</a:t>
            </a:r>
          </a:p>
          <a:p>
            <a:r>
              <a:rPr lang="en-US" sz="1600" b="1" dirty="0">
                <a:latin typeface="Courier New" charset="0"/>
              </a:rPr>
              <a:t>PROCEDURE </a:t>
            </a:r>
            <a:r>
              <a:rPr lang="en-US" sz="1600" b="1" dirty="0" err="1">
                <a:latin typeface="Courier New" charset="0"/>
              </a:rPr>
              <a:t>proc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solidFill>
                  <a:srgbClr val="0033CC"/>
                </a:solidFill>
                <a:latin typeface="Courier New" charset="0"/>
              </a:rPr>
              <a:t>i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j</a:t>
            </a:r>
            <a:r>
              <a:rPr lang="en-US" sz="1600" b="1" dirty="0">
                <a:latin typeface="Courier New" charset="0"/>
              </a:rPr>
              <a:t> : integer; </a:t>
            </a:r>
          </a:p>
          <a:p>
            <a:r>
              <a:rPr lang="en-US" sz="1600" b="1" dirty="0">
                <a:latin typeface="Courier New" charset="0"/>
              </a:rPr>
              <a:t>               VAR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x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y</a:t>
            </a:r>
            <a:r>
              <a:rPr lang="en-US" sz="1600" b="1" dirty="0">
                <a:latin typeface="Courier New" charset="0"/>
              </a:rPr>
              <a:t> : real;</a:t>
            </a:r>
          </a:p>
          <a:p>
            <a:r>
              <a:rPr lang="en-US" sz="1600" b="1" dirty="0">
                <a:latin typeface="Courier New" charset="0"/>
              </a:rPr>
              <a:t>               VAR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a</a:t>
            </a:r>
            <a:r>
              <a:rPr lang="en-US" sz="1600" b="1" dirty="0">
                <a:latin typeface="Courier New" charset="0"/>
              </a:rPr>
              <a:t> :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r>
              <a:rPr lang="en-US" sz="1600" b="1" dirty="0">
                <a:latin typeface="Courier New" charset="0"/>
              </a:rPr>
              <a:t>           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b</a:t>
            </a:r>
            <a:r>
              <a:rPr lang="en-US" sz="1600" b="1" dirty="0">
                <a:latin typeface="Courier New" charset="0"/>
              </a:rPr>
              <a:t> :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);</a:t>
            </a:r>
          </a:p>
          <a:p>
            <a:r>
              <a:rPr lang="en-US" sz="1600" b="1" dirty="0">
                <a:latin typeface="Courier New" charset="0"/>
              </a:rPr>
              <a:t>VAR</a:t>
            </a:r>
          </a:p>
          <a:p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k</a:t>
            </a:r>
            <a:r>
              <a:rPr lang="en-US" sz="1600" b="1" dirty="0">
                <a:latin typeface="Courier New" charset="0"/>
              </a:rPr>
              <a:t> : integer;</a:t>
            </a:r>
          </a:p>
          <a:p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z</a:t>
            </a:r>
            <a:r>
              <a:rPr lang="en-US" sz="1600" b="1" dirty="0">
                <a:latin typeface="Courier New" charset="0"/>
              </a:rPr>
              <a:t> : real;</a:t>
            </a:r>
          </a:p>
        </p:txBody>
      </p:sp>
      <p:sp>
        <p:nvSpPr>
          <p:cNvPr id="549893" name="AutoShape 5"/>
          <p:cNvSpPr>
            <a:spLocks noChangeArrowheads="1"/>
          </p:cNvSpPr>
          <p:nvPr/>
        </p:nvSpPr>
        <p:spPr bwMode="auto">
          <a:xfrm>
            <a:off x="4938032" y="1325252"/>
            <a:ext cx="3840162" cy="14636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894" name="Text Box 6"/>
          <p:cNvSpPr txBox="1">
            <a:spLocks noChangeArrowheads="1"/>
          </p:cNvSpPr>
          <p:nvPr/>
        </p:nvSpPr>
        <p:spPr bwMode="auto">
          <a:xfrm>
            <a:off x="6033091" y="1454471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i</a:t>
            </a:r>
          </a:p>
        </p:txBody>
      </p:sp>
      <p:sp>
        <p:nvSpPr>
          <p:cNvPr id="549895" name="Rectangle 7"/>
          <p:cNvSpPr>
            <a:spLocks noChangeArrowheads="1"/>
          </p:cNvSpPr>
          <p:nvPr/>
        </p:nvSpPr>
        <p:spPr bwMode="auto">
          <a:xfrm>
            <a:off x="6307729" y="15163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896" name="Text Box 8"/>
          <p:cNvSpPr txBox="1">
            <a:spLocks noChangeArrowheads="1"/>
          </p:cNvSpPr>
          <p:nvPr/>
        </p:nvSpPr>
        <p:spPr bwMode="auto">
          <a:xfrm>
            <a:off x="6033091" y="1911671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j</a:t>
            </a:r>
          </a:p>
        </p:txBody>
      </p:sp>
      <p:sp>
        <p:nvSpPr>
          <p:cNvPr id="549897" name="Rectangle 9"/>
          <p:cNvSpPr>
            <a:spLocks noChangeArrowheads="1"/>
          </p:cNvSpPr>
          <p:nvPr/>
        </p:nvSpPr>
        <p:spPr bwMode="auto">
          <a:xfrm>
            <a:off x="6307729" y="19735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898" name="Text Box 10"/>
          <p:cNvSpPr txBox="1">
            <a:spLocks noChangeArrowheads="1"/>
          </p:cNvSpPr>
          <p:nvPr/>
        </p:nvSpPr>
        <p:spPr bwMode="auto">
          <a:xfrm>
            <a:off x="6947491" y="1454471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x</a:t>
            </a:r>
          </a:p>
        </p:txBody>
      </p:sp>
      <p:sp>
        <p:nvSpPr>
          <p:cNvPr id="549899" name="Rectangle 11"/>
          <p:cNvSpPr>
            <a:spLocks noChangeArrowheads="1"/>
          </p:cNvSpPr>
          <p:nvPr/>
        </p:nvSpPr>
        <p:spPr bwMode="auto">
          <a:xfrm>
            <a:off x="7222129" y="15163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0" name="Text Box 12"/>
          <p:cNvSpPr txBox="1">
            <a:spLocks noChangeArrowheads="1"/>
          </p:cNvSpPr>
          <p:nvPr/>
        </p:nvSpPr>
        <p:spPr bwMode="auto">
          <a:xfrm>
            <a:off x="6947491" y="1911671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y</a:t>
            </a:r>
          </a:p>
        </p:txBody>
      </p:sp>
      <p:sp>
        <p:nvSpPr>
          <p:cNvPr id="549901" name="Rectangle 13"/>
          <p:cNvSpPr>
            <a:spLocks noChangeArrowheads="1"/>
          </p:cNvSpPr>
          <p:nvPr/>
        </p:nvSpPr>
        <p:spPr bwMode="auto">
          <a:xfrm>
            <a:off x="7222129" y="19735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2" name="Text Box 14"/>
          <p:cNvSpPr txBox="1">
            <a:spLocks noChangeArrowheads="1"/>
          </p:cNvSpPr>
          <p:nvPr/>
        </p:nvSpPr>
        <p:spPr bwMode="auto">
          <a:xfrm>
            <a:off x="7861891" y="1454471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k</a:t>
            </a:r>
          </a:p>
        </p:txBody>
      </p:sp>
      <p:sp>
        <p:nvSpPr>
          <p:cNvPr id="549903" name="Rectangle 15"/>
          <p:cNvSpPr>
            <a:spLocks noChangeArrowheads="1"/>
          </p:cNvSpPr>
          <p:nvPr/>
        </p:nvSpPr>
        <p:spPr bwMode="auto">
          <a:xfrm>
            <a:off x="8136529" y="15163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4" name="Text Box 16"/>
          <p:cNvSpPr txBox="1">
            <a:spLocks noChangeArrowheads="1"/>
          </p:cNvSpPr>
          <p:nvPr/>
        </p:nvSpPr>
        <p:spPr bwMode="auto">
          <a:xfrm>
            <a:off x="7861891" y="1911671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z</a:t>
            </a:r>
          </a:p>
        </p:txBody>
      </p:sp>
      <p:sp>
        <p:nvSpPr>
          <p:cNvPr id="549905" name="Rectangle 17"/>
          <p:cNvSpPr>
            <a:spLocks noChangeArrowheads="1"/>
          </p:cNvSpPr>
          <p:nvPr/>
        </p:nvSpPr>
        <p:spPr bwMode="auto">
          <a:xfrm>
            <a:off x="8136529" y="19735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6" name="Text Box 18"/>
          <p:cNvSpPr txBox="1">
            <a:spLocks noChangeArrowheads="1"/>
          </p:cNvSpPr>
          <p:nvPr/>
        </p:nvSpPr>
        <p:spPr bwMode="auto">
          <a:xfrm>
            <a:off x="6949079" y="2368871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b</a:t>
            </a:r>
          </a:p>
        </p:txBody>
      </p:sp>
      <p:sp>
        <p:nvSpPr>
          <p:cNvPr id="549907" name="Rectangle 19"/>
          <p:cNvSpPr>
            <a:spLocks noChangeArrowheads="1"/>
          </p:cNvSpPr>
          <p:nvPr/>
        </p:nvSpPr>
        <p:spPr bwMode="auto">
          <a:xfrm>
            <a:off x="7223716" y="24307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8" name="Rectangle 20"/>
          <p:cNvSpPr>
            <a:spLocks noChangeArrowheads="1"/>
          </p:cNvSpPr>
          <p:nvPr/>
        </p:nvSpPr>
        <p:spPr bwMode="auto">
          <a:xfrm>
            <a:off x="7680916" y="24307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9" name="Rectangle 21"/>
          <p:cNvSpPr>
            <a:spLocks noChangeArrowheads="1"/>
          </p:cNvSpPr>
          <p:nvPr/>
        </p:nvSpPr>
        <p:spPr bwMode="auto">
          <a:xfrm>
            <a:off x="8138116" y="24307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10" name="Text Box 22"/>
          <p:cNvSpPr txBox="1">
            <a:spLocks noChangeArrowheads="1"/>
          </p:cNvSpPr>
          <p:nvPr/>
        </p:nvSpPr>
        <p:spPr bwMode="auto">
          <a:xfrm>
            <a:off x="5028204" y="1332233"/>
            <a:ext cx="10166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/>
              <a:t>SF: proc</a:t>
            </a:r>
          </a:p>
        </p:txBody>
      </p:sp>
      <p:sp>
        <p:nvSpPr>
          <p:cNvPr id="549911" name="Text Box 23"/>
          <p:cNvSpPr txBox="1">
            <a:spLocks noChangeArrowheads="1"/>
          </p:cNvSpPr>
          <p:nvPr/>
        </p:nvSpPr>
        <p:spPr bwMode="auto">
          <a:xfrm>
            <a:off x="6012454" y="2367283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a</a:t>
            </a:r>
          </a:p>
        </p:txBody>
      </p:sp>
      <p:sp>
        <p:nvSpPr>
          <p:cNvPr id="549912" name="Rectangle 24"/>
          <p:cNvSpPr>
            <a:spLocks noChangeArrowheads="1"/>
          </p:cNvSpPr>
          <p:nvPr/>
        </p:nvSpPr>
        <p:spPr bwMode="auto">
          <a:xfrm>
            <a:off x="6307729" y="242919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626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4586F-9441-CE45-97B6-08F678940AF4}" type="slidenum">
              <a:rPr lang="en-US"/>
              <a:pPr/>
              <a:t>32</a:t>
            </a:fld>
            <a:endParaRPr lang="en-US"/>
          </a:p>
        </p:txBody>
      </p:sp>
      <p:sp>
        <p:nvSpPr>
          <p:cNvPr id="549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Allocating a Stack Frame</a:t>
            </a:r>
            <a:r>
              <a:rPr lang="en-US" i="1" dirty="0"/>
              <a:t>, cont’d</a:t>
            </a:r>
          </a:p>
        </p:txBody>
      </p:sp>
      <p:sp>
        <p:nvSpPr>
          <p:cNvPr id="549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703318"/>
            <a:ext cx="8229600" cy="237741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Whenever we call a procedure or function:</a:t>
            </a:r>
          </a:p>
          <a:p>
            <a:pPr lvl="4">
              <a:lnSpc>
                <a:spcPct val="90000"/>
              </a:lnSpc>
            </a:pPr>
            <a:endParaRPr lang="en-US" dirty="0"/>
          </a:p>
          <a:p>
            <a:pPr lvl="1">
              <a:lnSpc>
                <a:spcPct val="90000"/>
              </a:lnSpc>
            </a:pPr>
            <a:r>
              <a:rPr lang="en-US" u="sng" dirty="0"/>
              <a:t>Create</a:t>
            </a:r>
            <a:r>
              <a:rPr lang="en-US" dirty="0"/>
              <a:t> a stack frame.</a:t>
            </a:r>
          </a:p>
          <a:p>
            <a:pPr lvl="1">
              <a:lnSpc>
                <a:spcPct val="90000"/>
              </a:lnSpc>
            </a:pPr>
            <a:r>
              <a:rPr lang="en-US" u="sng" dirty="0"/>
              <a:t>Push</a:t>
            </a:r>
            <a:r>
              <a:rPr lang="en-US" dirty="0"/>
              <a:t> the stack frame onto the runtime stack.</a:t>
            </a:r>
          </a:p>
          <a:p>
            <a:pPr lvl="1">
              <a:lnSpc>
                <a:spcPct val="90000"/>
              </a:lnSpc>
            </a:pPr>
            <a:r>
              <a:rPr lang="en-US" u="sng" dirty="0"/>
              <a:t>Allocate</a:t>
            </a:r>
            <a:r>
              <a:rPr lang="en-US" dirty="0"/>
              <a:t> the memory map of data cells </a:t>
            </a:r>
            <a:br>
              <a:rPr lang="en-US" dirty="0"/>
            </a:br>
            <a:r>
              <a:rPr lang="en-US" dirty="0"/>
              <a:t>based on the symbol table.</a:t>
            </a:r>
            <a:endParaRPr lang="en-US" sz="2400" dirty="0"/>
          </a:p>
        </p:txBody>
      </p:sp>
      <p:sp>
        <p:nvSpPr>
          <p:cNvPr id="549892" name="Text Box 4"/>
          <p:cNvSpPr txBox="1">
            <a:spLocks noChangeArrowheads="1"/>
          </p:cNvSpPr>
          <p:nvPr/>
        </p:nvSpPr>
        <p:spPr bwMode="auto">
          <a:xfrm>
            <a:off x="457200" y="1235075"/>
            <a:ext cx="4389438" cy="2292350"/>
          </a:xfrm>
          <a:prstGeom prst="rect">
            <a:avLst/>
          </a:prstGeom>
          <a:solidFill>
            <a:srgbClr val="D6FFFF"/>
          </a:solidFill>
          <a:ln>
            <a:solidFill>
              <a:srgbClr val="0033CC"/>
            </a:solidFill>
          </a:ln>
          <a:effectLst/>
        </p:spPr>
        <p:txBody>
          <a:bodyPr>
            <a:spAutoFit/>
          </a:bodyPr>
          <a:lstStyle/>
          <a:p>
            <a:r>
              <a:rPr lang="en-US" sz="1600" b="1" dirty="0">
                <a:latin typeface="Courier New" charset="0"/>
              </a:rPr>
              <a:t>TYPE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 = ARRAY[1..3] OF integer;</a:t>
            </a:r>
          </a:p>
          <a:p>
            <a:r>
              <a:rPr lang="en-US" sz="1600" b="1" dirty="0">
                <a:latin typeface="Courier New" charset="0"/>
              </a:rPr>
              <a:t>...</a:t>
            </a:r>
          </a:p>
          <a:p>
            <a:r>
              <a:rPr lang="en-US" sz="1600" b="1" dirty="0">
                <a:latin typeface="Courier New" charset="0"/>
              </a:rPr>
              <a:t>PROCEDURE </a:t>
            </a:r>
            <a:r>
              <a:rPr lang="en-US" sz="1600" b="1" dirty="0" err="1">
                <a:latin typeface="Courier New" charset="0"/>
              </a:rPr>
              <a:t>proc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solidFill>
                  <a:srgbClr val="0033CC"/>
                </a:solidFill>
                <a:latin typeface="Courier New" charset="0"/>
              </a:rPr>
              <a:t>i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j</a:t>
            </a:r>
            <a:r>
              <a:rPr lang="en-US" sz="1600" b="1" dirty="0">
                <a:latin typeface="Courier New" charset="0"/>
              </a:rPr>
              <a:t> : integer; </a:t>
            </a:r>
          </a:p>
          <a:p>
            <a:r>
              <a:rPr lang="en-US" sz="1600" b="1" dirty="0">
                <a:latin typeface="Courier New" charset="0"/>
              </a:rPr>
              <a:t>               VAR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x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y</a:t>
            </a:r>
            <a:r>
              <a:rPr lang="en-US" sz="1600" b="1" dirty="0">
                <a:latin typeface="Courier New" charset="0"/>
              </a:rPr>
              <a:t> : real;</a:t>
            </a:r>
          </a:p>
          <a:p>
            <a:r>
              <a:rPr lang="en-US" sz="1600" b="1" dirty="0">
                <a:latin typeface="Courier New" charset="0"/>
              </a:rPr>
              <a:t>               VAR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a</a:t>
            </a:r>
            <a:r>
              <a:rPr lang="en-US" sz="1600" b="1" dirty="0">
                <a:latin typeface="Courier New" charset="0"/>
              </a:rPr>
              <a:t> :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r>
              <a:rPr lang="en-US" sz="1600" b="1" dirty="0">
                <a:latin typeface="Courier New" charset="0"/>
              </a:rPr>
              <a:t>           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b</a:t>
            </a:r>
            <a:r>
              <a:rPr lang="en-US" sz="1600" b="1" dirty="0">
                <a:latin typeface="Courier New" charset="0"/>
              </a:rPr>
              <a:t> : </a:t>
            </a:r>
            <a:r>
              <a:rPr lang="en-US" sz="1600" b="1" dirty="0" err="1">
                <a:latin typeface="Courier New" charset="0"/>
              </a:rPr>
              <a:t>arr</a:t>
            </a:r>
            <a:r>
              <a:rPr lang="en-US" sz="1600" b="1" dirty="0">
                <a:latin typeface="Courier New" charset="0"/>
              </a:rPr>
              <a:t>);</a:t>
            </a:r>
          </a:p>
          <a:p>
            <a:r>
              <a:rPr lang="en-US" sz="1600" b="1" dirty="0">
                <a:latin typeface="Courier New" charset="0"/>
              </a:rPr>
              <a:t>VAR</a:t>
            </a:r>
          </a:p>
          <a:p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k</a:t>
            </a:r>
            <a:r>
              <a:rPr lang="en-US" sz="1600" b="1" dirty="0">
                <a:latin typeface="Courier New" charset="0"/>
              </a:rPr>
              <a:t> : integer;</a:t>
            </a:r>
          </a:p>
          <a:p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>
                <a:solidFill>
                  <a:srgbClr val="0033CC"/>
                </a:solidFill>
                <a:latin typeface="Courier New" charset="0"/>
              </a:rPr>
              <a:t>z</a:t>
            </a:r>
            <a:r>
              <a:rPr lang="en-US" sz="1600" b="1" dirty="0">
                <a:latin typeface="Courier New" charset="0"/>
              </a:rPr>
              <a:t> : real;</a:t>
            </a:r>
          </a:p>
        </p:txBody>
      </p:sp>
      <p:sp>
        <p:nvSpPr>
          <p:cNvPr id="549893" name="AutoShape 5"/>
          <p:cNvSpPr>
            <a:spLocks noChangeArrowheads="1"/>
          </p:cNvSpPr>
          <p:nvPr/>
        </p:nvSpPr>
        <p:spPr bwMode="auto">
          <a:xfrm>
            <a:off x="4938032" y="1325252"/>
            <a:ext cx="3840162" cy="14636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894" name="Text Box 6"/>
          <p:cNvSpPr txBox="1">
            <a:spLocks noChangeArrowheads="1"/>
          </p:cNvSpPr>
          <p:nvPr/>
        </p:nvSpPr>
        <p:spPr bwMode="auto">
          <a:xfrm>
            <a:off x="6033091" y="1454471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i</a:t>
            </a:r>
          </a:p>
        </p:txBody>
      </p:sp>
      <p:sp>
        <p:nvSpPr>
          <p:cNvPr id="549895" name="Rectangle 7"/>
          <p:cNvSpPr>
            <a:spLocks noChangeArrowheads="1"/>
          </p:cNvSpPr>
          <p:nvPr/>
        </p:nvSpPr>
        <p:spPr bwMode="auto">
          <a:xfrm>
            <a:off x="6307729" y="15163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896" name="Text Box 8"/>
          <p:cNvSpPr txBox="1">
            <a:spLocks noChangeArrowheads="1"/>
          </p:cNvSpPr>
          <p:nvPr/>
        </p:nvSpPr>
        <p:spPr bwMode="auto">
          <a:xfrm>
            <a:off x="6033091" y="1911671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j</a:t>
            </a:r>
          </a:p>
        </p:txBody>
      </p:sp>
      <p:sp>
        <p:nvSpPr>
          <p:cNvPr id="549897" name="Rectangle 9"/>
          <p:cNvSpPr>
            <a:spLocks noChangeArrowheads="1"/>
          </p:cNvSpPr>
          <p:nvPr/>
        </p:nvSpPr>
        <p:spPr bwMode="auto">
          <a:xfrm>
            <a:off x="6307729" y="19735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898" name="Text Box 10"/>
          <p:cNvSpPr txBox="1">
            <a:spLocks noChangeArrowheads="1"/>
          </p:cNvSpPr>
          <p:nvPr/>
        </p:nvSpPr>
        <p:spPr bwMode="auto">
          <a:xfrm>
            <a:off x="6947491" y="1454471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x</a:t>
            </a:r>
          </a:p>
        </p:txBody>
      </p:sp>
      <p:sp>
        <p:nvSpPr>
          <p:cNvPr id="549899" name="Rectangle 11"/>
          <p:cNvSpPr>
            <a:spLocks noChangeArrowheads="1"/>
          </p:cNvSpPr>
          <p:nvPr/>
        </p:nvSpPr>
        <p:spPr bwMode="auto">
          <a:xfrm>
            <a:off x="7222129" y="15163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0" name="Text Box 12"/>
          <p:cNvSpPr txBox="1">
            <a:spLocks noChangeArrowheads="1"/>
          </p:cNvSpPr>
          <p:nvPr/>
        </p:nvSpPr>
        <p:spPr bwMode="auto">
          <a:xfrm>
            <a:off x="6947491" y="1911671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y</a:t>
            </a:r>
          </a:p>
        </p:txBody>
      </p:sp>
      <p:sp>
        <p:nvSpPr>
          <p:cNvPr id="549901" name="Rectangle 13"/>
          <p:cNvSpPr>
            <a:spLocks noChangeArrowheads="1"/>
          </p:cNvSpPr>
          <p:nvPr/>
        </p:nvSpPr>
        <p:spPr bwMode="auto">
          <a:xfrm>
            <a:off x="7222129" y="19735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2" name="Text Box 14"/>
          <p:cNvSpPr txBox="1">
            <a:spLocks noChangeArrowheads="1"/>
          </p:cNvSpPr>
          <p:nvPr/>
        </p:nvSpPr>
        <p:spPr bwMode="auto">
          <a:xfrm>
            <a:off x="7861891" y="1454471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k</a:t>
            </a:r>
          </a:p>
        </p:txBody>
      </p:sp>
      <p:sp>
        <p:nvSpPr>
          <p:cNvPr id="549903" name="Rectangle 15"/>
          <p:cNvSpPr>
            <a:spLocks noChangeArrowheads="1"/>
          </p:cNvSpPr>
          <p:nvPr/>
        </p:nvSpPr>
        <p:spPr bwMode="auto">
          <a:xfrm>
            <a:off x="8136529" y="15163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4" name="Text Box 16"/>
          <p:cNvSpPr txBox="1">
            <a:spLocks noChangeArrowheads="1"/>
          </p:cNvSpPr>
          <p:nvPr/>
        </p:nvSpPr>
        <p:spPr bwMode="auto">
          <a:xfrm>
            <a:off x="7861891" y="1911671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z</a:t>
            </a:r>
          </a:p>
        </p:txBody>
      </p:sp>
      <p:sp>
        <p:nvSpPr>
          <p:cNvPr id="549905" name="Rectangle 17"/>
          <p:cNvSpPr>
            <a:spLocks noChangeArrowheads="1"/>
          </p:cNvSpPr>
          <p:nvPr/>
        </p:nvSpPr>
        <p:spPr bwMode="auto">
          <a:xfrm>
            <a:off x="8136529" y="19735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6" name="Text Box 18"/>
          <p:cNvSpPr txBox="1">
            <a:spLocks noChangeArrowheads="1"/>
          </p:cNvSpPr>
          <p:nvPr/>
        </p:nvSpPr>
        <p:spPr bwMode="auto">
          <a:xfrm>
            <a:off x="6949079" y="2368871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b</a:t>
            </a:r>
          </a:p>
        </p:txBody>
      </p:sp>
      <p:sp>
        <p:nvSpPr>
          <p:cNvPr id="549907" name="Rectangle 19"/>
          <p:cNvSpPr>
            <a:spLocks noChangeArrowheads="1"/>
          </p:cNvSpPr>
          <p:nvPr/>
        </p:nvSpPr>
        <p:spPr bwMode="auto">
          <a:xfrm>
            <a:off x="7223716" y="24307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8" name="Rectangle 20"/>
          <p:cNvSpPr>
            <a:spLocks noChangeArrowheads="1"/>
          </p:cNvSpPr>
          <p:nvPr/>
        </p:nvSpPr>
        <p:spPr bwMode="auto">
          <a:xfrm>
            <a:off x="7680916" y="24307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09" name="Rectangle 21"/>
          <p:cNvSpPr>
            <a:spLocks noChangeArrowheads="1"/>
          </p:cNvSpPr>
          <p:nvPr/>
        </p:nvSpPr>
        <p:spPr bwMode="auto">
          <a:xfrm>
            <a:off x="8138116" y="2430783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10" name="Text Box 22"/>
          <p:cNvSpPr txBox="1">
            <a:spLocks noChangeArrowheads="1"/>
          </p:cNvSpPr>
          <p:nvPr/>
        </p:nvSpPr>
        <p:spPr bwMode="auto">
          <a:xfrm>
            <a:off x="5028204" y="1332233"/>
            <a:ext cx="101662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/>
              <a:t>SF: proc</a:t>
            </a:r>
          </a:p>
        </p:txBody>
      </p:sp>
      <p:sp>
        <p:nvSpPr>
          <p:cNvPr id="549911" name="Text Box 23"/>
          <p:cNvSpPr txBox="1">
            <a:spLocks noChangeArrowheads="1"/>
          </p:cNvSpPr>
          <p:nvPr/>
        </p:nvSpPr>
        <p:spPr bwMode="auto">
          <a:xfrm>
            <a:off x="6012454" y="2367283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a</a:t>
            </a:r>
          </a:p>
        </p:txBody>
      </p:sp>
      <p:sp>
        <p:nvSpPr>
          <p:cNvPr id="549912" name="Rectangle 24"/>
          <p:cNvSpPr>
            <a:spLocks noChangeArrowheads="1"/>
          </p:cNvSpPr>
          <p:nvPr/>
        </p:nvSpPr>
        <p:spPr bwMode="auto">
          <a:xfrm>
            <a:off x="6307729" y="2429196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49913" name="Text Box 25"/>
          <p:cNvSpPr txBox="1">
            <a:spLocks noChangeArrowheads="1"/>
          </p:cNvSpPr>
          <p:nvPr/>
        </p:nvSpPr>
        <p:spPr bwMode="auto">
          <a:xfrm>
            <a:off x="6164411" y="5702300"/>
            <a:ext cx="1952778" cy="830997"/>
          </a:xfrm>
          <a:prstGeom prst="rect">
            <a:avLst/>
          </a:prstGeom>
          <a:solidFill>
            <a:srgbClr val="FFFFC2"/>
          </a:solidFill>
          <a:ln w="9525">
            <a:solidFill>
              <a:srgbClr val="0033CC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>
                <a:solidFill>
                  <a:srgbClr val="0033CC"/>
                </a:solidFill>
              </a:rPr>
              <a:t>No more storing</a:t>
            </a:r>
          </a:p>
          <a:p>
            <a:pPr algn="ctr"/>
            <a:r>
              <a:rPr lang="en-US">
                <a:solidFill>
                  <a:srgbClr val="0033CC"/>
                </a:solidFill>
              </a:rPr>
              <a:t>runtime values</a:t>
            </a:r>
          </a:p>
          <a:p>
            <a:pPr algn="ctr"/>
            <a:r>
              <a:rPr lang="en-US">
                <a:solidFill>
                  <a:srgbClr val="0033CC"/>
                </a:solidFill>
              </a:rPr>
              <a:t>in the symbol table!</a:t>
            </a:r>
          </a:p>
        </p:txBody>
      </p:sp>
    </p:spTree>
    <p:extLst>
      <p:ext uri="{BB962C8B-B14F-4D97-AF65-F5344CB8AC3E}">
        <p14:creationId xmlns:p14="http://schemas.microsoft.com/office/powerpoint/2010/main" val="39973303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2674-34CE-A846-B982-1F334B29B35D}" type="slidenum">
              <a:rPr lang="en-US"/>
              <a:pPr/>
              <a:t>33</a:t>
            </a:fld>
            <a:endParaRPr lang="en-US"/>
          </a:p>
        </p:txBody>
      </p:sp>
      <p:sp>
        <p:nvSpPr>
          <p:cNvPr id="550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Passing Parameters During a Call</a:t>
            </a:r>
          </a:p>
        </p:txBody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638" y="5391150"/>
            <a:ext cx="8412162" cy="781050"/>
          </a:xfr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33CC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sz="2000" dirty="0">
                <a:solidFill>
                  <a:srgbClr val="0033CC"/>
                </a:solidFill>
              </a:rPr>
              <a:t>Value parameters:</a:t>
            </a:r>
            <a:r>
              <a:rPr lang="en-US" sz="2000" dirty="0"/>
              <a:t> A </a:t>
            </a:r>
            <a:r>
              <a:rPr lang="en-US" sz="2000" u="sng" dirty="0"/>
              <a:t>copy</a:t>
            </a:r>
            <a:r>
              <a:rPr lang="en-US" sz="2000" dirty="0"/>
              <a:t> of the value is passed.</a:t>
            </a:r>
          </a:p>
          <a:p>
            <a:r>
              <a:rPr lang="en-US" sz="2000" dirty="0">
                <a:solidFill>
                  <a:srgbClr val="B23C00"/>
                </a:solidFill>
              </a:rPr>
              <a:t>VAR parameters:</a:t>
            </a:r>
            <a:r>
              <a:rPr lang="en-US" sz="2000" dirty="0"/>
              <a:t> A </a:t>
            </a:r>
            <a:r>
              <a:rPr lang="en-US" sz="2000" u="sng" dirty="0"/>
              <a:t>reference</a:t>
            </a:r>
            <a:r>
              <a:rPr lang="en-US" sz="2000" dirty="0"/>
              <a:t> to the actual parameter is passed.</a:t>
            </a:r>
          </a:p>
        </p:txBody>
      </p:sp>
      <p:sp>
        <p:nvSpPr>
          <p:cNvPr id="550916" name="Text Box 4"/>
          <p:cNvSpPr txBox="1">
            <a:spLocks noChangeArrowheads="1"/>
          </p:cNvSpPr>
          <p:nvPr/>
        </p:nvSpPr>
        <p:spPr bwMode="auto">
          <a:xfrm>
            <a:off x="365125" y="1233783"/>
            <a:ext cx="4024313" cy="4206875"/>
          </a:xfrm>
          <a:prstGeom prst="rect">
            <a:avLst/>
          </a:prstGeom>
          <a:solidFill>
            <a:srgbClr val="D6FFFF"/>
          </a:solidFill>
          <a:ln>
            <a:solidFill>
              <a:srgbClr val="0033CC"/>
            </a:solidFill>
          </a:ln>
          <a:effectLst/>
        </p:spPr>
        <p:txBody>
          <a:bodyPr>
            <a:spAutoFit/>
          </a:bodyPr>
          <a:lstStyle/>
          <a:p>
            <a:r>
              <a:rPr lang="en-US" sz="1500" b="1" dirty="0">
                <a:latin typeface="Courier New" charset="0"/>
              </a:rPr>
              <a:t>PROGRAM main;</a:t>
            </a:r>
          </a:p>
          <a:p>
            <a:r>
              <a:rPr lang="en-US" sz="1500" b="1" dirty="0">
                <a:latin typeface="Courier New" charset="0"/>
              </a:rPr>
              <a:t>TYPE</a:t>
            </a:r>
          </a:p>
          <a:p>
            <a:r>
              <a:rPr lang="en-US" sz="1500" b="1" dirty="0">
                <a:latin typeface="Courier New" charset="0"/>
              </a:rPr>
              <a:t>  </a:t>
            </a:r>
            <a:r>
              <a:rPr lang="en-US" sz="1500" b="1" dirty="0" err="1">
                <a:latin typeface="Courier New" charset="0"/>
              </a:rPr>
              <a:t>arr</a:t>
            </a:r>
            <a:r>
              <a:rPr lang="en-US" sz="1500" b="1" dirty="0">
                <a:latin typeface="Courier New" charset="0"/>
              </a:rPr>
              <a:t> = ARRAY[1..3] OF integer;</a:t>
            </a:r>
          </a:p>
          <a:p>
            <a:r>
              <a:rPr lang="en-US" sz="1500" b="1" dirty="0">
                <a:latin typeface="Courier New" charset="0"/>
              </a:rPr>
              <a:t>VAR</a:t>
            </a:r>
          </a:p>
          <a:p>
            <a:r>
              <a:rPr lang="en-US" sz="1500" b="1" dirty="0">
                <a:latin typeface="Courier New" charset="0"/>
              </a:rPr>
              <a:t>  index, count : integer;</a:t>
            </a:r>
          </a:p>
          <a:p>
            <a:r>
              <a:rPr lang="en-US" sz="1500" b="1" dirty="0">
                <a:latin typeface="Courier New" charset="0"/>
              </a:rPr>
              <a:t>  epsilon, delta : real;</a:t>
            </a:r>
          </a:p>
          <a:p>
            <a:r>
              <a:rPr lang="en-US" sz="1500" b="1" dirty="0">
                <a:latin typeface="Courier New" charset="0"/>
              </a:rPr>
              <a:t>  triplet : </a:t>
            </a:r>
            <a:r>
              <a:rPr lang="en-US" sz="1500" b="1" dirty="0" err="1">
                <a:latin typeface="Courier New" charset="0"/>
              </a:rPr>
              <a:t>arr</a:t>
            </a:r>
            <a:r>
              <a:rPr lang="en-US" sz="1500" b="1" dirty="0">
                <a:latin typeface="Courier New" charset="0"/>
              </a:rPr>
              <a:t>;</a:t>
            </a:r>
          </a:p>
          <a:p>
            <a:endParaRPr lang="en-US" sz="1500" b="1" dirty="0">
              <a:latin typeface="Courier New" charset="0"/>
            </a:endParaRPr>
          </a:p>
          <a:p>
            <a:r>
              <a:rPr lang="en-US" sz="1500" b="1" dirty="0">
                <a:latin typeface="Courier New" charset="0"/>
              </a:rPr>
              <a:t>PROCEDURE </a:t>
            </a:r>
            <a:r>
              <a:rPr lang="en-US" sz="1500" b="1" dirty="0" err="1">
                <a:latin typeface="Courier New" charset="0"/>
              </a:rPr>
              <a:t>proc</a:t>
            </a:r>
            <a:r>
              <a:rPr lang="en-US" sz="1500" b="1" dirty="0">
                <a:latin typeface="Courier New" charset="0"/>
              </a:rPr>
              <a:t>(</a:t>
            </a:r>
            <a:r>
              <a:rPr lang="en-US" sz="1500" b="1" dirty="0" err="1">
                <a:solidFill>
                  <a:srgbClr val="0033CC"/>
                </a:solidFill>
                <a:latin typeface="Courier New" charset="0"/>
              </a:rPr>
              <a:t>i</a:t>
            </a:r>
            <a:r>
              <a:rPr lang="en-US" sz="1500" b="1" dirty="0">
                <a:latin typeface="Courier New" charset="0"/>
              </a:rPr>
              <a:t>, </a:t>
            </a:r>
            <a:r>
              <a:rPr lang="en-US" sz="1500" b="1" dirty="0">
                <a:solidFill>
                  <a:srgbClr val="0033CC"/>
                </a:solidFill>
                <a:latin typeface="Courier New" charset="0"/>
              </a:rPr>
              <a:t>j</a:t>
            </a:r>
            <a:r>
              <a:rPr lang="en-US" sz="1500" b="1" dirty="0">
                <a:latin typeface="Courier New" charset="0"/>
              </a:rPr>
              <a:t> : integer; </a:t>
            </a:r>
          </a:p>
          <a:p>
            <a:r>
              <a:rPr lang="en-US" sz="1500" b="1" dirty="0">
                <a:latin typeface="Courier New" charset="0"/>
              </a:rPr>
              <a:t>               VAR </a:t>
            </a:r>
            <a:r>
              <a:rPr lang="en-US" sz="1500" b="1" dirty="0">
                <a:solidFill>
                  <a:schemeClr val="folHlink"/>
                </a:solidFill>
                <a:latin typeface="Courier New" charset="0"/>
              </a:rPr>
              <a:t>x</a:t>
            </a:r>
            <a:r>
              <a:rPr lang="en-US" sz="1500" b="1" dirty="0">
                <a:latin typeface="Courier New" charset="0"/>
              </a:rPr>
              <a:t>, </a:t>
            </a:r>
            <a:r>
              <a:rPr lang="en-US" sz="1500" b="1" dirty="0">
                <a:solidFill>
                  <a:schemeClr val="folHlink"/>
                </a:solidFill>
                <a:latin typeface="Courier New" charset="0"/>
              </a:rPr>
              <a:t>y</a:t>
            </a:r>
            <a:r>
              <a:rPr lang="en-US" sz="1500" b="1" dirty="0">
                <a:latin typeface="Courier New" charset="0"/>
              </a:rPr>
              <a:t> : real;</a:t>
            </a:r>
          </a:p>
          <a:p>
            <a:r>
              <a:rPr lang="en-US" sz="1500" b="1" dirty="0">
                <a:latin typeface="Courier New" charset="0"/>
              </a:rPr>
              <a:t>               VAR a : </a:t>
            </a:r>
            <a:r>
              <a:rPr lang="en-US" sz="1500" b="1" dirty="0" err="1">
                <a:latin typeface="Courier New" charset="0"/>
              </a:rPr>
              <a:t>arr</a:t>
            </a:r>
            <a:r>
              <a:rPr lang="en-US" sz="1500" b="1" dirty="0">
                <a:latin typeface="Courier New" charset="0"/>
              </a:rPr>
              <a:t>;</a:t>
            </a:r>
          </a:p>
          <a:p>
            <a:r>
              <a:rPr lang="en-US" sz="1500" b="1" dirty="0">
                <a:latin typeface="Courier New" charset="0"/>
              </a:rPr>
              <a:t>               </a:t>
            </a:r>
            <a:r>
              <a:rPr lang="en-US" sz="1500" b="1" dirty="0">
                <a:solidFill>
                  <a:srgbClr val="0033CC"/>
                </a:solidFill>
                <a:latin typeface="Courier New" charset="0"/>
              </a:rPr>
              <a:t>b</a:t>
            </a:r>
            <a:r>
              <a:rPr lang="en-US" sz="1500" b="1" dirty="0">
                <a:latin typeface="Courier New" charset="0"/>
              </a:rPr>
              <a:t> : </a:t>
            </a:r>
            <a:r>
              <a:rPr lang="en-US" sz="1500" b="1" dirty="0" err="1">
                <a:latin typeface="Courier New" charset="0"/>
              </a:rPr>
              <a:t>arr</a:t>
            </a:r>
            <a:r>
              <a:rPr lang="en-US" sz="1500" b="1" dirty="0">
                <a:latin typeface="Courier New" charset="0"/>
              </a:rPr>
              <a:t>);</a:t>
            </a:r>
          </a:p>
          <a:p>
            <a:r>
              <a:rPr lang="en-US" sz="1500" b="1" dirty="0">
                <a:latin typeface="Courier New" charset="0"/>
              </a:rPr>
              <a:t>  ...</a:t>
            </a:r>
          </a:p>
          <a:p>
            <a:r>
              <a:rPr lang="en-US" sz="1500" b="1" dirty="0">
                <a:latin typeface="Courier New" charset="0"/>
              </a:rPr>
              <a:t>BEGIN {main}</a:t>
            </a:r>
          </a:p>
          <a:p>
            <a:r>
              <a:rPr lang="en-US" sz="1500" b="1" dirty="0">
                <a:latin typeface="Courier New" charset="0"/>
              </a:rPr>
              <a:t>  ...</a:t>
            </a:r>
          </a:p>
          <a:p>
            <a:r>
              <a:rPr lang="en-US" sz="1500" b="1" dirty="0">
                <a:latin typeface="Courier New" charset="0"/>
              </a:rPr>
              <a:t>  </a:t>
            </a:r>
            <a:r>
              <a:rPr lang="en-US" sz="1500" b="1" dirty="0" err="1">
                <a:latin typeface="Courier New" charset="0"/>
              </a:rPr>
              <a:t>proc</a:t>
            </a:r>
            <a:r>
              <a:rPr lang="en-US" sz="1500" b="1" dirty="0">
                <a:latin typeface="Courier New" charset="0"/>
              </a:rPr>
              <a:t>(</a:t>
            </a:r>
            <a:r>
              <a:rPr lang="en-US" sz="1500" b="1" dirty="0">
                <a:solidFill>
                  <a:srgbClr val="0033CC"/>
                </a:solidFill>
                <a:latin typeface="Courier New" charset="0"/>
              </a:rPr>
              <a:t>index + 2</a:t>
            </a:r>
            <a:r>
              <a:rPr lang="en-US" sz="1500" b="1" dirty="0">
                <a:latin typeface="Courier New" charset="0"/>
              </a:rPr>
              <a:t>, </a:t>
            </a:r>
            <a:r>
              <a:rPr lang="en-US" sz="1500" b="1" dirty="0">
                <a:solidFill>
                  <a:srgbClr val="0033CC"/>
                </a:solidFill>
                <a:latin typeface="Courier New" charset="0"/>
              </a:rPr>
              <a:t>count</a:t>
            </a:r>
            <a:r>
              <a:rPr lang="en-US" sz="1500" b="1" dirty="0">
                <a:latin typeface="Courier New" charset="0"/>
              </a:rPr>
              <a:t>, </a:t>
            </a:r>
            <a:r>
              <a:rPr lang="en-US" sz="1500" b="1" dirty="0">
                <a:solidFill>
                  <a:schemeClr val="folHlink"/>
                </a:solidFill>
                <a:latin typeface="Courier New" charset="0"/>
              </a:rPr>
              <a:t>epsilon</a:t>
            </a:r>
            <a:r>
              <a:rPr lang="en-US" sz="1500" b="1" dirty="0">
                <a:latin typeface="Courier New" charset="0"/>
              </a:rPr>
              <a:t>,</a:t>
            </a:r>
          </a:p>
          <a:p>
            <a:r>
              <a:rPr lang="en-US" sz="1500" b="1" dirty="0">
                <a:latin typeface="Courier New" charset="0"/>
              </a:rPr>
              <a:t>       </a:t>
            </a:r>
            <a:r>
              <a:rPr lang="en-US" sz="1500" b="1" dirty="0">
                <a:solidFill>
                  <a:schemeClr val="folHlink"/>
                </a:solidFill>
                <a:latin typeface="Courier New" charset="0"/>
              </a:rPr>
              <a:t>delta</a:t>
            </a:r>
            <a:r>
              <a:rPr lang="en-US" sz="1500" b="1" dirty="0">
                <a:latin typeface="Courier New" charset="0"/>
              </a:rPr>
              <a:t>, </a:t>
            </a:r>
            <a:r>
              <a:rPr lang="en-US" sz="1500" b="1" dirty="0">
                <a:solidFill>
                  <a:schemeClr val="folHlink"/>
                </a:solidFill>
                <a:latin typeface="Courier New" charset="0"/>
              </a:rPr>
              <a:t>triplet</a:t>
            </a:r>
            <a:r>
              <a:rPr lang="en-US" sz="1500" b="1" dirty="0">
                <a:latin typeface="Courier New" charset="0"/>
              </a:rPr>
              <a:t>, </a:t>
            </a:r>
            <a:r>
              <a:rPr lang="en-US" sz="1500" b="1" dirty="0">
                <a:solidFill>
                  <a:srgbClr val="0033CC"/>
                </a:solidFill>
                <a:latin typeface="Courier New" charset="0"/>
              </a:rPr>
              <a:t>triplet</a:t>
            </a:r>
            <a:r>
              <a:rPr lang="en-US" sz="1500" b="1" dirty="0">
                <a:latin typeface="Courier New" charset="0"/>
              </a:rPr>
              <a:t>);</a:t>
            </a:r>
          </a:p>
          <a:p>
            <a:r>
              <a:rPr lang="en-US" sz="1500" b="1" dirty="0">
                <a:latin typeface="Courier New" charset="0"/>
              </a:rPr>
              <a:t>END.</a:t>
            </a:r>
          </a:p>
        </p:txBody>
      </p:sp>
      <p:grpSp>
        <p:nvGrpSpPr>
          <p:cNvPr id="550917" name="Group 5"/>
          <p:cNvGrpSpPr>
            <a:grpSpLocks/>
          </p:cNvGrpSpPr>
          <p:nvPr/>
        </p:nvGrpSpPr>
        <p:grpSpPr bwMode="auto">
          <a:xfrm>
            <a:off x="4664075" y="2971800"/>
            <a:ext cx="3840163" cy="1828800"/>
            <a:chOff x="2938" y="1872"/>
            <a:chExt cx="2419" cy="1152"/>
          </a:xfrm>
        </p:grpSpPr>
        <p:sp>
          <p:nvSpPr>
            <p:cNvPr id="550918" name="AutoShape 6"/>
            <p:cNvSpPr>
              <a:spLocks noChangeArrowheads="1"/>
            </p:cNvSpPr>
            <p:nvPr/>
          </p:nvSpPr>
          <p:spPr bwMode="auto">
            <a:xfrm>
              <a:off x="2938" y="1872"/>
              <a:ext cx="2419" cy="1152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0919" name="Text Box 7"/>
            <p:cNvSpPr txBox="1">
              <a:spLocks noChangeArrowheads="1"/>
            </p:cNvSpPr>
            <p:nvPr/>
          </p:nvSpPr>
          <p:spPr bwMode="auto">
            <a:xfrm>
              <a:off x="3323" y="1930"/>
              <a:ext cx="42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/>
                <a:t>index</a:t>
              </a:r>
            </a:p>
          </p:txBody>
        </p:sp>
        <p:sp>
          <p:nvSpPr>
            <p:cNvPr id="550920" name="Text Box 8"/>
            <p:cNvSpPr txBox="1">
              <a:spLocks noChangeArrowheads="1"/>
            </p:cNvSpPr>
            <p:nvPr/>
          </p:nvSpPr>
          <p:spPr bwMode="auto">
            <a:xfrm>
              <a:off x="3315" y="2218"/>
              <a:ext cx="4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/>
                <a:t>count</a:t>
              </a:r>
            </a:p>
          </p:txBody>
        </p:sp>
        <p:sp>
          <p:nvSpPr>
            <p:cNvPr id="550921" name="Text Box 9"/>
            <p:cNvSpPr txBox="1">
              <a:spLocks noChangeArrowheads="1"/>
            </p:cNvSpPr>
            <p:nvPr/>
          </p:nvSpPr>
          <p:spPr bwMode="auto">
            <a:xfrm>
              <a:off x="4090" y="1930"/>
              <a:ext cx="52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/>
                <a:t>epsilon</a:t>
              </a:r>
            </a:p>
          </p:txBody>
        </p:sp>
        <p:sp>
          <p:nvSpPr>
            <p:cNvPr id="550922" name="Text Box 10"/>
            <p:cNvSpPr txBox="1">
              <a:spLocks noChangeArrowheads="1"/>
            </p:cNvSpPr>
            <p:nvPr/>
          </p:nvSpPr>
          <p:spPr bwMode="auto">
            <a:xfrm>
              <a:off x="4215" y="2218"/>
              <a:ext cx="393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/>
                <a:t>delta</a:t>
              </a:r>
            </a:p>
          </p:txBody>
        </p:sp>
        <p:grpSp>
          <p:nvGrpSpPr>
            <p:cNvPr id="550923" name="Group 11"/>
            <p:cNvGrpSpPr>
              <a:grpSpLocks/>
            </p:cNvGrpSpPr>
            <p:nvPr/>
          </p:nvGrpSpPr>
          <p:grpSpPr bwMode="auto">
            <a:xfrm>
              <a:off x="3744" y="1969"/>
              <a:ext cx="1152" cy="767"/>
              <a:chOff x="3744" y="1969"/>
              <a:chExt cx="1152" cy="767"/>
            </a:xfrm>
          </p:grpSpPr>
          <p:sp>
            <p:nvSpPr>
              <p:cNvPr id="550924" name="Rectangle 12"/>
              <p:cNvSpPr>
                <a:spLocks noChangeArrowheads="1"/>
              </p:cNvSpPr>
              <p:nvPr/>
            </p:nvSpPr>
            <p:spPr bwMode="auto">
              <a:xfrm>
                <a:off x="3744" y="1969"/>
                <a:ext cx="288" cy="1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0925" name="Rectangle 13"/>
              <p:cNvSpPr>
                <a:spLocks noChangeArrowheads="1"/>
              </p:cNvSpPr>
              <p:nvPr/>
            </p:nvSpPr>
            <p:spPr bwMode="auto">
              <a:xfrm>
                <a:off x="3744" y="2257"/>
                <a:ext cx="288" cy="1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0926" name="Rectangle 14"/>
              <p:cNvSpPr>
                <a:spLocks noChangeArrowheads="1"/>
              </p:cNvSpPr>
              <p:nvPr/>
            </p:nvSpPr>
            <p:spPr bwMode="auto">
              <a:xfrm>
                <a:off x="4608" y="1969"/>
                <a:ext cx="288" cy="1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0927" name="Rectangle 15"/>
              <p:cNvSpPr>
                <a:spLocks noChangeArrowheads="1"/>
              </p:cNvSpPr>
              <p:nvPr/>
            </p:nvSpPr>
            <p:spPr bwMode="auto">
              <a:xfrm>
                <a:off x="4608" y="2257"/>
                <a:ext cx="288" cy="1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0928" name="Rectangle 16"/>
              <p:cNvSpPr>
                <a:spLocks noChangeArrowheads="1"/>
              </p:cNvSpPr>
              <p:nvPr/>
            </p:nvSpPr>
            <p:spPr bwMode="auto">
              <a:xfrm>
                <a:off x="3744" y="2563"/>
                <a:ext cx="288" cy="1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0929" name="Rectangle 17"/>
              <p:cNvSpPr>
                <a:spLocks noChangeArrowheads="1"/>
              </p:cNvSpPr>
              <p:nvPr/>
            </p:nvSpPr>
            <p:spPr bwMode="auto">
              <a:xfrm>
                <a:off x="4032" y="2563"/>
                <a:ext cx="288" cy="1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550930" name="Rectangle 18"/>
              <p:cNvSpPr>
                <a:spLocks noChangeArrowheads="1"/>
              </p:cNvSpPr>
              <p:nvPr/>
            </p:nvSpPr>
            <p:spPr bwMode="auto">
              <a:xfrm>
                <a:off x="4320" y="2563"/>
                <a:ext cx="288" cy="173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/>
                <a:endParaRPr lang="en-US" sz="1600"/>
              </a:p>
            </p:txBody>
          </p:sp>
        </p:grpSp>
        <p:sp>
          <p:nvSpPr>
            <p:cNvPr id="550931" name="Text Box 19"/>
            <p:cNvSpPr txBox="1">
              <a:spLocks noChangeArrowheads="1"/>
            </p:cNvSpPr>
            <p:nvPr/>
          </p:nvSpPr>
          <p:spPr bwMode="auto">
            <a:xfrm>
              <a:off x="3008" y="2812"/>
              <a:ext cx="6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 b="1" dirty="0"/>
                <a:t>SF: main</a:t>
              </a:r>
            </a:p>
          </p:txBody>
        </p:sp>
        <p:sp>
          <p:nvSpPr>
            <p:cNvPr id="550932" name="Text Box 20"/>
            <p:cNvSpPr txBox="1">
              <a:spLocks noChangeArrowheads="1"/>
            </p:cNvSpPr>
            <p:nvPr/>
          </p:nvSpPr>
          <p:spPr bwMode="auto">
            <a:xfrm>
              <a:off x="3315" y="2563"/>
              <a:ext cx="429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600"/>
                <a:t>triplet</a:t>
              </a:r>
            </a:p>
          </p:txBody>
        </p:sp>
      </p:grpSp>
      <p:sp>
        <p:nvSpPr>
          <p:cNvPr id="550933" name="AutoShape 21"/>
          <p:cNvSpPr>
            <a:spLocks noChangeArrowheads="1"/>
          </p:cNvSpPr>
          <p:nvPr/>
        </p:nvSpPr>
        <p:spPr bwMode="auto">
          <a:xfrm>
            <a:off x="4664075" y="1417638"/>
            <a:ext cx="3840163" cy="1463675"/>
          </a:xfrm>
          <a:prstGeom prst="roundRect">
            <a:avLst>
              <a:gd name="adj" fmla="val 16667"/>
            </a:avLst>
          </a:prstGeom>
          <a:solidFill>
            <a:srgbClr val="DDDDDD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0934" name="Text Box 22"/>
          <p:cNvSpPr txBox="1">
            <a:spLocks noChangeArrowheads="1"/>
          </p:cNvSpPr>
          <p:nvPr/>
        </p:nvSpPr>
        <p:spPr bwMode="auto">
          <a:xfrm>
            <a:off x="5668963" y="1539875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33CC"/>
                </a:solidFill>
              </a:rPr>
              <a:t>i</a:t>
            </a:r>
          </a:p>
        </p:txBody>
      </p:sp>
      <p:sp>
        <p:nvSpPr>
          <p:cNvPr id="550935" name="Rectangle 23"/>
          <p:cNvSpPr>
            <a:spLocks noChangeArrowheads="1"/>
          </p:cNvSpPr>
          <p:nvPr/>
        </p:nvSpPr>
        <p:spPr bwMode="auto">
          <a:xfrm>
            <a:off x="5943600" y="1601788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550936" name="Text Box 24"/>
          <p:cNvSpPr txBox="1">
            <a:spLocks noChangeArrowheads="1"/>
          </p:cNvSpPr>
          <p:nvPr/>
        </p:nvSpPr>
        <p:spPr bwMode="auto">
          <a:xfrm>
            <a:off x="5668963" y="1997075"/>
            <a:ext cx="228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33CC"/>
                </a:solidFill>
              </a:rPr>
              <a:t>j</a:t>
            </a:r>
          </a:p>
        </p:txBody>
      </p:sp>
      <p:sp>
        <p:nvSpPr>
          <p:cNvPr id="550937" name="Rectangle 25"/>
          <p:cNvSpPr>
            <a:spLocks noChangeArrowheads="1"/>
          </p:cNvSpPr>
          <p:nvPr/>
        </p:nvSpPr>
        <p:spPr bwMode="auto">
          <a:xfrm>
            <a:off x="5943600" y="2057400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1600"/>
          </a:p>
        </p:txBody>
      </p:sp>
      <p:sp>
        <p:nvSpPr>
          <p:cNvPr id="550938" name="Text Box 26"/>
          <p:cNvSpPr txBox="1">
            <a:spLocks noChangeArrowheads="1"/>
          </p:cNvSpPr>
          <p:nvPr/>
        </p:nvSpPr>
        <p:spPr bwMode="auto">
          <a:xfrm>
            <a:off x="6583363" y="1539875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x</a:t>
            </a:r>
          </a:p>
        </p:txBody>
      </p:sp>
      <p:sp>
        <p:nvSpPr>
          <p:cNvPr id="550939" name="Rectangle 27"/>
          <p:cNvSpPr>
            <a:spLocks noChangeArrowheads="1"/>
          </p:cNvSpPr>
          <p:nvPr/>
        </p:nvSpPr>
        <p:spPr bwMode="auto">
          <a:xfrm>
            <a:off x="6858000" y="1601788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0940" name="Text Box 28"/>
          <p:cNvSpPr txBox="1">
            <a:spLocks noChangeArrowheads="1"/>
          </p:cNvSpPr>
          <p:nvPr/>
        </p:nvSpPr>
        <p:spPr bwMode="auto">
          <a:xfrm>
            <a:off x="6583363" y="1997075"/>
            <a:ext cx="2857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y</a:t>
            </a:r>
          </a:p>
        </p:txBody>
      </p:sp>
      <p:sp>
        <p:nvSpPr>
          <p:cNvPr id="550941" name="Rectangle 29"/>
          <p:cNvSpPr>
            <a:spLocks noChangeArrowheads="1"/>
          </p:cNvSpPr>
          <p:nvPr/>
        </p:nvSpPr>
        <p:spPr bwMode="auto">
          <a:xfrm>
            <a:off x="6858000" y="2058988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0942" name="Text Box 30"/>
          <p:cNvSpPr txBox="1">
            <a:spLocks noChangeArrowheads="1"/>
          </p:cNvSpPr>
          <p:nvPr/>
        </p:nvSpPr>
        <p:spPr bwMode="auto">
          <a:xfrm>
            <a:off x="6584950" y="2454275"/>
            <a:ext cx="29686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rgbClr val="0033CC"/>
                </a:solidFill>
              </a:rPr>
              <a:t>b</a:t>
            </a:r>
          </a:p>
        </p:txBody>
      </p:sp>
      <p:sp>
        <p:nvSpPr>
          <p:cNvPr id="550943" name="Rectangle 31"/>
          <p:cNvSpPr>
            <a:spLocks noChangeArrowheads="1"/>
          </p:cNvSpPr>
          <p:nvPr/>
        </p:nvSpPr>
        <p:spPr bwMode="auto">
          <a:xfrm>
            <a:off x="6859588" y="2516188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0944" name="Rectangle 32"/>
          <p:cNvSpPr>
            <a:spLocks noChangeArrowheads="1"/>
          </p:cNvSpPr>
          <p:nvPr/>
        </p:nvSpPr>
        <p:spPr bwMode="auto">
          <a:xfrm>
            <a:off x="7316788" y="2516188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0945" name="Rectangle 33"/>
          <p:cNvSpPr>
            <a:spLocks noChangeArrowheads="1"/>
          </p:cNvSpPr>
          <p:nvPr/>
        </p:nvSpPr>
        <p:spPr bwMode="auto">
          <a:xfrm>
            <a:off x="7773988" y="2516188"/>
            <a:ext cx="457200" cy="274637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0946" name="Text Box 34"/>
          <p:cNvSpPr txBox="1">
            <a:spLocks noChangeArrowheads="1"/>
          </p:cNvSpPr>
          <p:nvPr/>
        </p:nvSpPr>
        <p:spPr bwMode="auto">
          <a:xfrm>
            <a:off x="4664075" y="1417638"/>
            <a:ext cx="1041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 b="1" dirty="0"/>
              <a:t>SF: proc</a:t>
            </a:r>
          </a:p>
        </p:txBody>
      </p:sp>
      <p:sp>
        <p:nvSpPr>
          <p:cNvPr id="550947" name="Text Box 35"/>
          <p:cNvSpPr txBox="1">
            <a:spLocks noChangeArrowheads="1"/>
          </p:cNvSpPr>
          <p:nvPr/>
        </p:nvSpPr>
        <p:spPr bwMode="auto">
          <a:xfrm>
            <a:off x="5646738" y="2452688"/>
            <a:ext cx="296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folHlink"/>
                </a:solidFill>
              </a:rPr>
              <a:t>a</a:t>
            </a:r>
          </a:p>
        </p:txBody>
      </p:sp>
      <p:sp>
        <p:nvSpPr>
          <p:cNvPr id="550948" name="Rectangle 36"/>
          <p:cNvSpPr>
            <a:spLocks noChangeArrowheads="1"/>
          </p:cNvSpPr>
          <p:nvPr/>
        </p:nvSpPr>
        <p:spPr bwMode="auto">
          <a:xfrm>
            <a:off x="5943600" y="2514600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0949" name="Text Box 37"/>
          <p:cNvSpPr txBox="1">
            <a:spLocks noChangeArrowheads="1"/>
          </p:cNvSpPr>
          <p:nvPr/>
        </p:nvSpPr>
        <p:spPr bwMode="auto">
          <a:xfrm>
            <a:off x="5668963" y="4830763"/>
            <a:ext cx="18399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600"/>
              <a:t>RUNTIME STACK</a:t>
            </a:r>
          </a:p>
        </p:txBody>
      </p:sp>
      <p:sp>
        <p:nvSpPr>
          <p:cNvPr id="550950" name="Rectangle 38"/>
          <p:cNvSpPr>
            <a:spLocks noChangeArrowheads="1"/>
          </p:cNvSpPr>
          <p:nvPr/>
        </p:nvSpPr>
        <p:spPr bwMode="auto">
          <a:xfrm>
            <a:off x="6858000" y="2514600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10</a:t>
            </a:r>
          </a:p>
        </p:txBody>
      </p:sp>
      <p:sp>
        <p:nvSpPr>
          <p:cNvPr id="550951" name="Rectangle 39"/>
          <p:cNvSpPr>
            <a:spLocks noChangeArrowheads="1"/>
          </p:cNvSpPr>
          <p:nvPr/>
        </p:nvSpPr>
        <p:spPr bwMode="auto">
          <a:xfrm>
            <a:off x="5943600" y="1600200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12</a:t>
            </a:r>
          </a:p>
        </p:txBody>
      </p:sp>
      <p:sp>
        <p:nvSpPr>
          <p:cNvPr id="550952" name="Rectangle 40"/>
          <p:cNvSpPr>
            <a:spLocks noChangeArrowheads="1"/>
          </p:cNvSpPr>
          <p:nvPr/>
        </p:nvSpPr>
        <p:spPr bwMode="auto">
          <a:xfrm>
            <a:off x="5943600" y="2057400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84</a:t>
            </a:r>
          </a:p>
        </p:txBody>
      </p:sp>
      <p:sp>
        <p:nvSpPr>
          <p:cNvPr id="550953" name="Rectangle 41"/>
          <p:cNvSpPr>
            <a:spLocks noChangeArrowheads="1"/>
          </p:cNvSpPr>
          <p:nvPr/>
        </p:nvSpPr>
        <p:spPr bwMode="auto">
          <a:xfrm>
            <a:off x="7315200" y="2514600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20</a:t>
            </a:r>
          </a:p>
        </p:txBody>
      </p:sp>
      <p:sp>
        <p:nvSpPr>
          <p:cNvPr id="550954" name="Rectangle 42"/>
          <p:cNvSpPr>
            <a:spLocks noChangeArrowheads="1"/>
          </p:cNvSpPr>
          <p:nvPr/>
        </p:nvSpPr>
        <p:spPr bwMode="auto">
          <a:xfrm>
            <a:off x="7772400" y="2514600"/>
            <a:ext cx="457200" cy="2746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sz="1600"/>
              <a:t>30</a:t>
            </a:r>
          </a:p>
        </p:txBody>
      </p:sp>
      <p:sp>
        <p:nvSpPr>
          <p:cNvPr id="550955" name="Line 43"/>
          <p:cNvSpPr>
            <a:spLocks noChangeShapeType="1"/>
          </p:cNvSpPr>
          <p:nvPr/>
        </p:nvSpPr>
        <p:spPr bwMode="auto">
          <a:xfrm>
            <a:off x="7132638" y="1782763"/>
            <a:ext cx="365125" cy="1371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956" name="Line 44"/>
          <p:cNvSpPr>
            <a:spLocks noChangeShapeType="1"/>
          </p:cNvSpPr>
          <p:nvPr/>
        </p:nvSpPr>
        <p:spPr bwMode="auto">
          <a:xfrm>
            <a:off x="7040563" y="2239963"/>
            <a:ext cx="366712" cy="13716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0957" name="Oval 45"/>
          <p:cNvSpPr>
            <a:spLocks noChangeArrowheads="1"/>
          </p:cNvSpPr>
          <p:nvPr/>
        </p:nvSpPr>
        <p:spPr bwMode="auto">
          <a:xfrm>
            <a:off x="6126163" y="2606675"/>
            <a:ext cx="92075" cy="90488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550958" name="AutoShape 46"/>
          <p:cNvCxnSpPr>
            <a:cxnSpLocks noChangeShapeType="1"/>
            <a:stCxn id="550957" idx="2"/>
            <a:endCxn id="550928" idx="1"/>
          </p:cNvCxnSpPr>
          <p:nvPr/>
        </p:nvCxnSpPr>
        <p:spPr bwMode="auto">
          <a:xfrm rot="10800000" flipV="1">
            <a:off x="5943600" y="2652713"/>
            <a:ext cx="182563" cy="1554162"/>
          </a:xfrm>
          <a:prstGeom prst="curvedConnector3">
            <a:avLst>
              <a:gd name="adj1" fmla="val 225218"/>
            </a:avLst>
          </a:prstGeom>
          <a:noFill/>
          <a:ln w="38100">
            <a:solidFill>
              <a:schemeClr val="folHlink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550959" name="Group 47"/>
          <p:cNvGrpSpPr>
            <a:grpSpLocks/>
          </p:cNvGrpSpPr>
          <p:nvPr/>
        </p:nvGrpSpPr>
        <p:grpSpPr bwMode="auto">
          <a:xfrm>
            <a:off x="5935663" y="3128963"/>
            <a:ext cx="1828800" cy="1217612"/>
            <a:chOff x="3744" y="1969"/>
            <a:chExt cx="1152" cy="767"/>
          </a:xfrm>
        </p:grpSpPr>
        <p:sp>
          <p:nvSpPr>
            <p:cNvPr id="550960" name="Rectangle 48"/>
            <p:cNvSpPr>
              <a:spLocks noChangeArrowheads="1"/>
            </p:cNvSpPr>
            <p:nvPr/>
          </p:nvSpPr>
          <p:spPr bwMode="auto">
            <a:xfrm>
              <a:off x="3744" y="1969"/>
              <a:ext cx="288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/>
                <a:t>10</a:t>
              </a:r>
            </a:p>
          </p:txBody>
        </p:sp>
        <p:sp>
          <p:nvSpPr>
            <p:cNvPr id="550961" name="Rectangle 49"/>
            <p:cNvSpPr>
              <a:spLocks noChangeArrowheads="1"/>
            </p:cNvSpPr>
            <p:nvPr/>
          </p:nvSpPr>
          <p:spPr bwMode="auto">
            <a:xfrm>
              <a:off x="3744" y="2257"/>
              <a:ext cx="288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/>
                <a:t>84</a:t>
              </a:r>
            </a:p>
          </p:txBody>
        </p:sp>
        <p:sp>
          <p:nvSpPr>
            <p:cNvPr id="550962" name="Rectangle 50"/>
            <p:cNvSpPr>
              <a:spLocks noChangeArrowheads="1"/>
            </p:cNvSpPr>
            <p:nvPr/>
          </p:nvSpPr>
          <p:spPr bwMode="auto">
            <a:xfrm>
              <a:off x="4608" y="1969"/>
              <a:ext cx="288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/>
                <a:t>-3.1</a:t>
              </a:r>
            </a:p>
          </p:txBody>
        </p:sp>
        <p:sp>
          <p:nvSpPr>
            <p:cNvPr id="550963" name="Rectangle 51"/>
            <p:cNvSpPr>
              <a:spLocks noChangeArrowheads="1"/>
            </p:cNvSpPr>
            <p:nvPr/>
          </p:nvSpPr>
          <p:spPr bwMode="auto">
            <a:xfrm>
              <a:off x="4608" y="2257"/>
              <a:ext cx="288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/>
                <a:t>0.07</a:t>
              </a:r>
            </a:p>
          </p:txBody>
        </p:sp>
        <p:sp>
          <p:nvSpPr>
            <p:cNvPr id="550964" name="Rectangle 52"/>
            <p:cNvSpPr>
              <a:spLocks noChangeArrowheads="1"/>
            </p:cNvSpPr>
            <p:nvPr/>
          </p:nvSpPr>
          <p:spPr bwMode="auto">
            <a:xfrm>
              <a:off x="3744" y="2563"/>
              <a:ext cx="288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/>
                <a:t>10</a:t>
              </a:r>
            </a:p>
          </p:txBody>
        </p:sp>
        <p:sp>
          <p:nvSpPr>
            <p:cNvPr id="550965" name="Rectangle 53"/>
            <p:cNvSpPr>
              <a:spLocks noChangeArrowheads="1"/>
            </p:cNvSpPr>
            <p:nvPr/>
          </p:nvSpPr>
          <p:spPr bwMode="auto">
            <a:xfrm>
              <a:off x="4032" y="2563"/>
              <a:ext cx="288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/>
                <a:t>20</a:t>
              </a:r>
            </a:p>
          </p:txBody>
        </p:sp>
        <p:sp>
          <p:nvSpPr>
            <p:cNvPr id="550966" name="Rectangle 54"/>
            <p:cNvSpPr>
              <a:spLocks noChangeArrowheads="1"/>
            </p:cNvSpPr>
            <p:nvPr/>
          </p:nvSpPr>
          <p:spPr bwMode="auto">
            <a:xfrm>
              <a:off x="4320" y="2563"/>
              <a:ext cx="288" cy="17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sz="1600"/>
                <a:t>30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284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0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0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50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509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509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509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509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5509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5509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5509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550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5509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509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550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550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550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550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550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550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550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550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550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55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50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50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 nodeType="clickPar">
                      <p:stCondLst>
                        <p:cond delay="indefinite"/>
                      </p:stCondLst>
                      <p:childTnLst>
                        <p:par>
                          <p:cTn id="1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933" grpId="0" animBg="1"/>
      <p:bldP spid="550934" grpId="0"/>
      <p:bldP spid="550935" grpId="0" build="allAtOnce" animBg="1"/>
      <p:bldP spid="550936" grpId="0"/>
      <p:bldP spid="550937" grpId="0" build="allAtOnce" animBg="1"/>
      <p:bldP spid="550938" grpId="0"/>
      <p:bldP spid="550939" grpId="0" animBg="1"/>
      <p:bldP spid="550940" grpId="0"/>
      <p:bldP spid="550941" grpId="0" animBg="1"/>
      <p:bldP spid="550942" grpId="0"/>
      <p:bldP spid="550943" grpId="0" animBg="1"/>
      <p:bldP spid="550944" grpId="0" animBg="1"/>
      <p:bldP spid="550945" grpId="0" animBg="1"/>
      <p:bldP spid="550946" grpId="0"/>
      <p:bldP spid="550947" grpId="0"/>
      <p:bldP spid="550948" grpId="0" animBg="1"/>
      <p:bldP spid="550950" grpId="0" animBg="1"/>
      <p:bldP spid="550951" grpId="0" animBg="1"/>
      <p:bldP spid="550952" grpId="0" animBg="1"/>
      <p:bldP spid="550953" grpId="0" animBg="1"/>
      <p:bldP spid="550954" grpId="0" animBg="1"/>
      <p:bldP spid="550955" grpId="0" animBg="1"/>
      <p:bldP spid="55095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1C18CC-DCE3-9244-811F-F2D6B2F5D655}" type="slidenum">
              <a:rPr lang="en-US"/>
              <a:pPr/>
              <a:t>34</a:t>
            </a:fld>
            <a:endParaRPr lang="en-US"/>
          </a:p>
        </p:txBody>
      </p:sp>
      <p:sp>
        <p:nvSpPr>
          <p:cNvPr id="56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Runtime Error Checking</a:t>
            </a:r>
          </a:p>
        </p:txBody>
      </p:sp>
      <p:sp>
        <p:nvSpPr>
          <p:cNvPr id="564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Range error</a:t>
            </a:r>
          </a:p>
          <a:p>
            <a:pPr lvl="1"/>
            <a:r>
              <a:rPr lang="en-US" dirty="0"/>
              <a:t>Assign a value to a variable with a subrange type.</a:t>
            </a:r>
          </a:p>
          <a:p>
            <a:pPr lvl="1"/>
            <a:r>
              <a:rPr lang="en-US" dirty="0"/>
              <a:t>Verify the value is within range: not less than the minimum value and not greater than the maximum value.</a:t>
            </a:r>
          </a:p>
          <a:p>
            <a:pPr lvl="6"/>
            <a:endParaRPr lang="en-US" dirty="0"/>
          </a:p>
          <a:p>
            <a:r>
              <a:rPr lang="en-US" dirty="0"/>
              <a:t>Division by zero error</a:t>
            </a:r>
          </a:p>
          <a:p>
            <a:pPr lvl="1"/>
            <a:r>
              <a:rPr lang="en-US" dirty="0"/>
              <a:t>Before executing a division operation, </a:t>
            </a:r>
            <a:br>
              <a:rPr lang="en-US" dirty="0"/>
            </a:br>
            <a:r>
              <a:rPr lang="en-US" dirty="0"/>
              <a:t>check that the divisor</a:t>
            </a:r>
            <a:r>
              <a:rPr lang="en-US" dirty="0">
                <a:latin typeface="Arial"/>
              </a:rPr>
              <a:t>’</a:t>
            </a:r>
            <a:r>
              <a:rPr lang="en-US" dirty="0"/>
              <a:t>s value is not zero.</a:t>
            </a:r>
          </a:p>
        </p:txBody>
      </p:sp>
    </p:spTree>
    <p:extLst>
      <p:ext uri="{BB962C8B-B14F-4D97-AF65-F5344CB8AC3E}">
        <p14:creationId xmlns:p14="http://schemas.microsoft.com/office/powerpoint/2010/main" val="1343502541"/>
      </p:ext>
    </p:extLst>
  </p:cSld>
  <p:clrMapOvr>
    <a:masterClrMapping/>
  </p:clrMapOvr>
</p:sld>
</file>

<file path=ppt/theme/theme1.xml><?xml version="1.0" encoding="utf-8"?>
<a:theme xmlns:a="http://schemas.openxmlformats.org/drawingml/2006/main" name="Quadrant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Quadra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Quadrant 1">
        <a:dk1>
          <a:srgbClr val="5C5674"/>
        </a:dk1>
        <a:lt1>
          <a:srgbClr val="FFFFFF"/>
        </a:lt1>
        <a:dk2>
          <a:srgbClr val="85986A"/>
        </a:dk2>
        <a:lt2>
          <a:srgbClr val="FFFFFF"/>
        </a:lt2>
        <a:accent1>
          <a:srgbClr val="666633"/>
        </a:accent1>
        <a:accent2>
          <a:srgbClr val="ADC5B8"/>
        </a:accent2>
        <a:accent3>
          <a:srgbClr val="C2CAB9"/>
        </a:accent3>
        <a:accent4>
          <a:srgbClr val="DADADA"/>
        </a:accent4>
        <a:accent5>
          <a:srgbClr val="B8B8AD"/>
        </a:accent5>
        <a:accent6>
          <a:srgbClr val="9CB2A6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2">
        <a:dk1>
          <a:srgbClr val="000000"/>
        </a:dk1>
        <a:lt1>
          <a:srgbClr val="FFFFFF"/>
        </a:lt1>
        <a:dk2>
          <a:srgbClr val="420000"/>
        </a:dk2>
        <a:lt2>
          <a:srgbClr val="660000"/>
        </a:lt2>
        <a:accent1>
          <a:srgbClr val="CCCC00"/>
        </a:accent1>
        <a:accent2>
          <a:srgbClr val="999966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8A8A5C"/>
        </a:accent6>
        <a:hlink>
          <a:srgbClr val="996633"/>
        </a:hlink>
        <a:folHlink>
          <a:srgbClr val="99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3">
        <a:dk1>
          <a:srgbClr val="618052"/>
        </a:dk1>
        <a:lt1>
          <a:srgbClr val="FFFFE3"/>
        </a:lt1>
        <a:dk2>
          <a:srgbClr val="162E36"/>
        </a:dk2>
        <a:lt2>
          <a:srgbClr val="FFFFFF"/>
        </a:lt2>
        <a:accent1>
          <a:srgbClr val="336699"/>
        </a:accent1>
        <a:accent2>
          <a:srgbClr val="69888B"/>
        </a:accent2>
        <a:accent3>
          <a:srgbClr val="ABADAE"/>
        </a:accent3>
        <a:accent4>
          <a:srgbClr val="DADAC2"/>
        </a:accent4>
        <a:accent5>
          <a:srgbClr val="ADB8CA"/>
        </a:accent5>
        <a:accent6>
          <a:srgbClr val="5E7B7D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4">
        <a:dk1>
          <a:srgbClr val="000000"/>
        </a:dk1>
        <a:lt1>
          <a:srgbClr val="FFFFFF"/>
        </a:lt1>
        <a:dk2>
          <a:srgbClr val="000000"/>
        </a:dk2>
        <a:lt2>
          <a:srgbClr val="CC0000"/>
        </a:lt2>
        <a:accent1>
          <a:srgbClr val="FFCC00"/>
        </a:accent1>
        <a:accent2>
          <a:srgbClr val="3366CC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2D5CB9"/>
        </a:accent6>
        <a:hlink>
          <a:srgbClr val="666699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5">
        <a:dk1>
          <a:srgbClr val="666699"/>
        </a:dk1>
        <a:lt1>
          <a:srgbClr val="FFFFFF"/>
        </a:lt1>
        <a:dk2>
          <a:srgbClr val="000033"/>
        </a:dk2>
        <a:lt2>
          <a:srgbClr val="FFFFFF"/>
        </a:lt2>
        <a:accent1>
          <a:srgbClr val="9966FF"/>
        </a:accent1>
        <a:accent2>
          <a:srgbClr val="CCCCFF"/>
        </a:accent2>
        <a:accent3>
          <a:srgbClr val="AAAAAD"/>
        </a:accent3>
        <a:accent4>
          <a:srgbClr val="DADADA"/>
        </a:accent4>
        <a:accent5>
          <a:srgbClr val="CAB8FF"/>
        </a:accent5>
        <a:accent6>
          <a:srgbClr val="B9B9E7"/>
        </a:accent6>
        <a:hlink>
          <a:srgbClr val="CC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6">
        <a:dk1>
          <a:srgbClr val="000000"/>
        </a:dk1>
        <a:lt1>
          <a:srgbClr val="FFFFFF"/>
        </a:lt1>
        <a:dk2>
          <a:srgbClr val="000000"/>
        </a:dk2>
        <a:lt2>
          <a:srgbClr val="669966"/>
        </a:lt2>
        <a:accent1>
          <a:srgbClr val="CCCC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8A8AB9"/>
        </a:accent6>
        <a:hlink>
          <a:srgbClr val="000066"/>
        </a:hlink>
        <a:folHlink>
          <a:srgbClr val="3333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7">
        <a:dk1>
          <a:srgbClr val="0099CC"/>
        </a:dk1>
        <a:lt1>
          <a:srgbClr val="FFFFFF"/>
        </a:lt1>
        <a:dk2>
          <a:srgbClr val="000099"/>
        </a:dk2>
        <a:lt2>
          <a:srgbClr val="FFFFFF"/>
        </a:lt2>
        <a:accent1>
          <a:srgbClr val="0099CC"/>
        </a:accent1>
        <a:accent2>
          <a:srgbClr val="6600FF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5C00E7"/>
        </a:accent6>
        <a:hlink>
          <a:srgbClr val="FFCC00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Quadrant 8">
        <a:dk1>
          <a:srgbClr val="000033"/>
        </a:dk1>
        <a:lt1>
          <a:srgbClr val="FFFFFF"/>
        </a:lt1>
        <a:dk2>
          <a:srgbClr val="003366"/>
        </a:dk2>
        <a:lt2>
          <a:srgbClr val="275C6D"/>
        </a:lt2>
        <a:accent1>
          <a:srgbClr val="A7D2DF"/>
        </a:accent1>
        <a:accent2>
          <a:srgbClr val="108DA6"/>
        </a:accent2>
        <a:accent3>
          <a:srgbClr val="FFFFFF"/>
        </a:accent3>
        <a:accent4>
          <a:srgbClr val="00002A"/>
        </a:accent4>
        <a:accent5>
          <a:srgbClr val="D0E5EC"/>
        </a:accent5>
        <a:accent6>
          <a:srgbClr val="0D7F96"/>
        </a:accent6>
        <a:hlink>
          <a:srgbClr val="666699"/>
        </a:hlink>
        <a:folHlink>
          <a:srgbClr val="99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Quadrant 9">
        <a:dk1>
          <a:srgbClr val="CC3300"/>
        </a:dk1>
        <a:lt1>
          <a:srgbClr val="FFFFFF"/>
        </a:lt1>
        <a:dk2>
          <a:srgbClr val="000000"/>
        </a:dk2>
        <a:lt2>
          <a:srgbClr val="FFFFCC"/>
        </a:lt2>
        <a:accent1>
          <a:srgbClr val="FF9900"/>
        </a:accent1>
        <a:accent2>
          <a:srgbClr val="993300"/>
        </a:accent2>
        <a:accent3>
          <a:srgbClr val="AAAAAA"/>
        </a:accent3>
        <a:accent4>
          <a:srgbClr val="DADADA"/>
        </a:accent4>
        <a:accent5>
          <a:srgbClr val="FFCAAA"/>
        </a:accent5>
        <a:accent6>
          <a:srgbClr val="8A2D00"/>
        </a:accent6>
        <a:hlink>
          <a:srgbClr val="CEC5A2"/>
        </a:hlink>
        <a:folHlink>
          <a:srgbClr val="DDDDDD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Quadrant</Template>
  <TotalTime>61895</TotalTime>
  <Words>3199</Words>
  <Application>Microsoft Macintosh PowerPoint</Application>
  <PresentationFormat>On-screen Show (4:3)</PresentationFormat>
  <Paragraphs>644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Courier New</vt:lpstr>
      <vt:lpstr>Times New Roman</vt:lpstr>
      <vt:lpstr>Wingdings</vt:lpstr>
      <vt:lpstr>Quadrant</vt:lpstr>
      <vt:lpstr>CS 153: Concepts of Compiler Design September 29 Class Meeting</vt:lpstr>
      <vt:lpstr>Pascal’s VAR Parameters</vt:lpstr>
      <vt:lpstr>Pascal’s VAR Parameters, cont’d</vt:lpstr>
      <vt:lpstr>Pascal’s WITH Statement</vt:lpstr>
      <vt:lpstr>Pascal’s WITH Statement, cont’d</vt:lpstr>
      <vt:lpstr>Pascal’s WITH Statement, cont’d</vt:lpstr>
      <vt:lpstr>Pascal’s WITH Statement, cont’d</vt:lpstr>
      <vt:lpstr>Pascal vs. Java: Variable Declarations</vt:lpstr>
      <vt:lpstr>Pascal vs. Java: Variable Declarations, cont’d</vt:lpstr>
      <vt:lpstr>Pascal vs. Java: Variable Declarations, cont’d</vt:lpstr>
      <vt:lpstr>Pascal vs. Java: Variable Declarations, cont’d</vt:lpstr>
      <vt:lpstr>Pascal vs. Java: Variable Declarations, cont’d</vt:lpstr>
      <vt:lpstr>Pascal vs. Java: Variable Declarations, cont’d</vt:lpstr>
      <vt:lpstr>Resolving Rule Ambiguities</vt:lpstr>
      <vt:lpstr>Where are We Now</vt:lpstr>
      <vt:lpstr>Back to the Interpreter</vt:lpstr>
      <vt:lpstr>Runtime Memory Management</vt:lpstr>
      <vt:lpstr>Symbol Table Stack vs. Runtime Stack</vt:lpstr>
      <vt:lpstr>Runtime Stack Frame</vt:lpstr>
      <vt:lpstr>Runtime Stack Frames, cont’d</vt:lpstr>
      <vt:lpstr>Runtime Stack Frames, cont’d</vt:lpstr>
      <vt:lpstr>Runtime Access to Local Variables</vt:lpstr>
      <vt:lpstr>Runtime Access to Nonlocal Variables</vt:lpstr>
      <vt:lpstr>The Runtime Display</vt:lpstr>
      <vt:lpstr>The Runtime Display, cont’d</vt:lpstr>
      <vt:lpstr>The Runtime Display, cont’d</vt:lpstr>
      <vt:lpstr>Runtime Access to Nonlocal Variables</vt:lpstr>
      <vt:lpstr>Recursive Calls</vt:lpstr>
      <vt:lpstr>Nested Procedures and Functions</vt:lpstr>
      <vt:lpstr>Allocating a Stack Frame</vt:lpstr>
      <vt:lpstr>Allocating a Stack Frame, cont’d</vt:lpstr>
      <vt:lpstr>Allocating a Stack Frame, cont’d</vt:lpstr>
      <vt:lpstr>Passing Parameters During a Call</vt:lpstr>
      <vt:lpstr>Runtime Error Checking</vt:lpstr>
    </vt:vector>
  </TitlesOfParts>
  <Company>Apropos Logic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153: Concepts of Compiler Design</dc:title>
  <dc:creator>Ronald Mak</dc:creator>
  <cp:lastModifiedBy>Ron Mak</cp:lastModifiedBy>
  <cp:revision>638</cp:revision>
  <dcterms:created xsi:type="dcterms:W3CDTF">2008-01-12T03:52:55Z</dcterms:created>
  <dcterms:modified xsi:type="dcterms:W3CDTF">2026-09-29T20:05:30Z</dcterms:modified>
</cp:coreProperties>
</file>