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256" r:id="rId2"/>
    <p:sldId id="314" r:id="rId3"/>
    <p:sldId id="315" r:id="rId4"/>
    <p:sldId id="350" r:id="rId5"/>
    <p:sldId id="352" r:id="rId6"/>
    <p:sldId id="353" r:id="rId7"/>
    <p:sldId id="357" r:id="rId8"/>
    <p:sldId id="354" r:id="rId9"/>
    <p:sldId id="355" r:id="rId10"/>
    <p:sldId id="356" r:id="rId11"/>
    <p:sldId id="358" r:id="rId12"/>
    <p:sldId id="257" r:id="rId13"/>
    <p:sldId id="318" r:id="rId14"/>
    <p:sldId id="258" r:id="rId15"/>
    <p:sldId id="259" r:id="rId16"/>
    <p:sldId id="320" r:id="rId17"/>
    <p:sldId id="321" r:id="rId18"/>
    <p:sldId id="348" r:id="rId19"/>
    <p:sldId id="293" r:id="rId20"/>
    <p:sldId id="349" r:id="rId21"/>
    <p:sldId id="295" r:id="rId22"/>
    <p:sldId id="296" r:id="rId23"/>
    <p:sldId id="319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C2"/>
    <a:srgbClr val="FFFD78"/>
    <a:srgbClr val="DEF0F2"/>
    <a:srgbClr val="008000"/>
    <a:srgbClr val="B23C00"/>
    <a:srgbClr val="6699FF"/>
    <a:srgbClr val="8F0000"/>
    <a:srgbClr val="464646"/>
    <a:srgbClr val="F2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588" autoAdjust="0"/>
    <p:restoredTop sz="97808" autoAdjust="0"/>
  </p:normalViewPr>
  <p:slideViewPr>
    <p:cSldViewPr>
      <p:cViewPr varScale="1">
        <p:scale>
          <a:sx n="170" d="100"/>
          <a:sy n="170" d="100"/>
        </p:scale>
        <p:origin x="176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BEC4D-AF1D-B244-858F-FC7BB69AC3F2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7C8AE-DEBD-E641-93E8-ED065F7FB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04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5E68D8E-92B9-6647-9C13-3186C5B514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527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charset="0"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 b="1"/>
            </a:lvl1pPr>
          </a:lstStyle>
          <a:p>
            <a:fld id="{91E6F249-8D10-7240-A07E-F66CEC25290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28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62B2D-F854-104A-9535-9A504E5923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3FEEA-E4EA-8B48-84AC-27AA886F7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6CE3A-7281-7642-9900-6E16427813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CDA5C-119F-CC4B-9649-ABA59C0C10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0CE1F-3703-B242-8AD0-B0AC82B28E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431D7-A35E-FE4C-978D-A4C1DB31A3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74743-FE56-7945-B44C-593C2BC72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85C50-577F-4141-9922-FD2248DB0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5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A5FC-E46B-9C44-BC74-948B74CFAE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7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11163"/>
            <a:ext cx="20574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163"/>
            <a:ext cx="601980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E3472-7C7E-B14E-BFC5-D45A5C34A3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1163"/>
            <a:ext cx="8229600" cy="6556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55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46682" y="6248400"/>
            <a:ext cx="640118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F516B7F-12E3-114E-9B55-66756E9F7A1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0"/>
            <a:ext cx="8686800" cy="11430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  <p:pic>
        <p:nvPicPr>
          <p:cNvPr id="29709" name="Picture 13" descr="SJSU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6172200"/>
            <a:ext cx="639762" cy="60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1097318" y="6263609"/>
            <a:ext cx="157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Computer</a:t>
            </a:r>
            <a:r>
              <a:rPr lang="en-US" sz="1000" baseline="0" dirty="0"/>
              <a:t> Science Dept.</a:t>
            </a:r>
          </a:p>
          <a:p>
            <a:r>
              <a:rPr lang="en-US" sz="1000" baseline="0" dirty="0"/>
              <a:t>Fall 2026: September 24</a:t>
            </a:r>
            <a:endParaRPr lang="en-US" sz="10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540637" y="6263609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CS 153: Concepts of Compiler </a:t>
            </a:r>
            <a:r>
              <a:rPr lang="en-US" sz="1000" baseline="0" dirty="0"/>
              <a:t>Design</a:t>
            </a:r>
            <a:br>
              <a:rPr lang="en-US" sz="1000" baseline="0" dirty="0"/>
            </a:br>
            <a:r>
              <a:rPr lang="en-US" sz="1000" baseline="0" dirty="0"/>
              <a:t>© R. Mak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sjsu.edu/~ma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CS 153: Concepts of Compiler Design</a:t>
            </a:r>
            <a:br>
              <a:rPr lang="en-US" sz="3600" dirty="0"/>
            </a:br>
            <a:r>
              <a:rPr lang="en-US" sz="2400" dirty="0"/>
              <a:t>September 24 Class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dirty="0"/>
              <a:t>Department of Computer Science</a:t>
            </a:r>
            <a:br>
              <a:rPr lang="en-US" dirty="0"/>
            </a:br>
            <a:r>
              <a:rPr lang="en-US" dirty="0"/>
              <a:t>San Jose State University</a:t>
            </a:r>
            <a:br>
              <a:rPr lang="en-US" dirty="0"/>
            </a:br>
            <a:br>
              <a:rPr lang="en-US" sz="1200" dirty="0"/>
            </a:br>
            <a:r>
              <a:rPr lang="en-US" dirty="0"/>
              <a:t>Fall 2026</a:t>
            </a:r>
            <a:br>
              <a:rPr lang="en-US" dirty="0"/>
            </a:br>
            <a:r>
              <a:rPr lang="en-US" dirty="0"/>
              <a:t>Instructor: Ron Mak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hlinkClick r:id="rId3"/>
              </a:rPr>
              <a:t>www.cs.sjsu.edu/~mak</a:t>
            </a:r>
            <a:endParaRPr lang="en-US" dirty="0"/>
          </a:p>
        </p:txBody>
      </p:sp>
      <p:pic>
        <p:nvPicPr>
          <p:cNvPr id="2053" name="Picture 5" descr="sjsu_log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591050"/>
            <a:ext cx="1096962" cy="103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E6F249-8D10-7240-A07E-F66CEC25290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 descr="A group of blue and yellow dots&#10;&#10;Description automatically generated">
            <a:extLst>
              <a:ext uri="{FF2B5EF4-FFF2-40B4-BE49-F238E27FC236}">
                <a16:creationId xmlns:a16="http://schemas.microsoft.com/office/drawing/2014/main" id="{5FAA6C86-7488-E635-FA96-DCD8F50BA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40" y="4606925"/>
            <a:ext cx="11811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11C3C-22E0-EE49-9620-D138E9936248}" type="slidenum">
              <a:rPr lang="en-US"/>
              <a:pPr/>
              <a:t>2</a:t>
            </a:fld>
            <a:endParaRPr lang="en-US"/>
          </a:p>
        </p:txBody>
      </p:sp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Pascal Record Type Definitions</a:t>
            </a: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166342"/>
            <a:ext cx="8229600" cy="915372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u="sng" dirty="0"/>
              <a:t>record field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can be any type.</a:t>
            </a:r>
          </a:p>
          <a:p>
            <a:pPr lvl="1"/>
            <a:r>
              <a:rPr lang="en-US" dirty="0"/>
              <a:t>Including another record type (nested records).</a:t>
            </a:r>
          </a:p>
        </p:txBody>
      </p:sp>
      <p:pic>
        <p:nvPicPr>
          <p:cNvPr id="325636" name="Picture 4" descr="CS153-080924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1325563"/>
            <a:ext cx="4389437" cy="3752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768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83DBB-BBA2-E44F-9867-BABBEAC53FD7}" type="slidenum">
              <a:rPr lang="en-US"/>
              <a:pPr/>
              <a:t>3</a:t>
            </a:fld>
            <a:endParaRPr lang="en-US"/>
          </a:p>
        </p:txBody>
      </p:sp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Named Record Type Definitions</a:t>
            </a:r>
            <a:endParaRPr lang="en-US" i="1" dirty="0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396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Examples of named </a:t>
            </a:r>
            <a:r>
              <a:rPr lang="en-US" u="sng" dirty="0"/>
              <a:t>record definitions</a:t>
            </a:r>
            <a:r>
              <a:rPr lang="en-US" sz="2400" dirty="0"/>
              <a:t>:</a:t>
            </a:r>
          </a:p>
        </p:txBody>
      </p:sp>
      <p:sp>
        <p:nvSpPr>
          <p:cNvPr id="327684" name="Text Box 4"/>
          <p:cNvSpPr txBox="1">
            <a:spLocks noChangeArrowheads="1"/>
          </p:cNvSpPr>
          <p:nvPr/>
        </p:nvSpPr>
        <p:spPr bwMode="auto">
          <a:xfrm>
            <a:off x="901700" y="1870075"/>
            <a:ext cx="7526332" cy="3693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>
                <a:latin typeface="Courier New" charset="0"/>
              </a:rPr>
              <a:t>TYPE</a:t>
            </a:r>
          </a:p>
          <a:p>
            <a:r>
              <a:rPr lang="en-US" sz="1800" b="1" dirty="0">
                <a:latin typeface="Courier New" charset="0"/>
              </a:rPr>
              <a:t>    rec1 = RECORD</a:t>
            </a:r>
          </a:p>
          <a:p>
            <a:r>
              <a:rPr lang="en-US" sz="1800" b="1" dirty="0">
                <a:latin typeface="Courier New" charset="0"/>
              </a:rPr>
              <a:t>               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 : integer;</a:t>
            </a:r>
          </a:p>
          <a:p>
            <a:r>
              <a:rPr lang="en-US" sz="1800" b="1" dirty="0">
                <a:latin typeface="Courier New" charset="0"/>
              </a:rPr>
              <a:t>               r : real;</a:t>
            </a:r>
          </a:p>
          <a:p>
            <a:r>
              <a:rPr lang="en-US" sz="1800" b="1" dirty="0">
                <a:latin typeface="Courier New" charset="0"/>
              </a:rPr>
              <a:t>               b1, b2 : </a:t>
            </a:r>
            <a:r>
              <a:rPr lang="en-US" sz="1800" b="1" dirty="0" err="1">
                <a:latin typeface="Courier New" charset="0"/>
              </a:rPr>
              <a:t>boolean</a:t>
            </a:r>
            <a:r>
              <a:rPr lang="en-US" sz="1800" b="1" dirty="0">
                <a:latin typeface="Courier New" charset="0"/>
              </a:rPr>
              <a:t>;</a:t>
            </a:r>
          </a:p>
          <a:p>
            <a:r>
              <a:rPr lang="en-US" sz="1800" b="1" dirty="0">
                <a:latin typeface="Courier New" charset="0"/>
              </a:rPr>
              <a:t>               c : char</a:t>
            </a:r>
          </a:p>
          <a:p>
            <a:r>
              <a:rPr lang="en-US" sz="1800" b="1" dirty="0">
                <a:latin typeface="Courier New" charset="0"/>
              </a:rPr>
              <a:t>           END;</a:t>
            </a:r>
            <a:br>
              <a:rPr lang="en-US" sz="1800" b="1" dirty="0">
                <a:latin typeface="Courier New" charset="0"/>
              </a:rPr>
            </a:br>
            <a:endParaRPr lang="en-US" sz="1800" b="1" dirty="0">
              <a:latin typeface="Courier New" charset="0"/>
            </a:endParaRPr>
          </a:p>
          <a:p>
            <a:r>
              <a:rPr lang="en-US" sz="1800" b="1" dirty="0">
                <a:latin typeface="Courier New" charset="0"/>
              </a:rPr>
              <a:t>    rec2 = RECORD</a:t>
            </a:r>
          </a:p>
          <a:p>
            <a:r>
              <a:rPr lang="en-US" sz="1800" b="1" dirty="0">
                <a:latin typeface="Courier New" charset="0"/>
              </a:rPr>
              <a:t>               ten : integer;</a:t>
            </a:r>
          </a:p>
          <a:p>
            <a:r>
              <a:rPr lang="en-US" sz="1800" b="1" dirty="0">
                <a:latin typeface="Courier New" charset="0"/>
              </a:rPr>
              <a:t>               </a:t>
            </a:r>
            <a:r>
              <a:rPr lang="en-US" sz="1800" b="1" dirty="0">
                <a:solidFill>
                  <a:srgbClr val="B23C00"/>
                </a:solidFill>
                <a:latin typeface="Courier New" charset="0"/>
              </a:rPr>
              <a:t>r : rec1;</a:t>
            </a:r>
          </a:p>
          <a:p>
            <a:r>
              <a:rPr lang="en-US" sz="1800" b="1" dirty="0">
                <a:latin typeface="Courier New" charset="0"/>
              </a:rPr>
              <a:t>               a1, a2, a3 : ARRAY [range3] OF range2;</a:t>
            </a:r>
          </a:p>
          <a:p>
            <a:r>
              <a:rPr lang="en-US" sz="1800" b="1" dirty="0">
                <a:latin typeface="Courier New" charset="0"/>
              </a:rPr>
              <a:t>           END;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23CAD1-547E-63A9-52D2-099BD0CE3EEA}"/>
              </a:ext>
            </a:extLst>
          </p:cNvPr>
          <p:cNvSpPr txBox="1"/>
          <p:nvPr/>
        </p:nvSpPr>
        <p:spPr>
          <a:xfrm>
            <a:off x="5669268" y="2340607"/>
            <a:ext cx="3108926" cy="738664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Classic Pascal is not object-oriented. A record type contains only fields, not procedures or functions.</a:t>
            </a:r>
          </a:p>
        </p:txBody>
      </p:sp>
    </p:spTree>
    <p:extLst>
      <p:ext uri="{BB962C8B-B14F-4D97-AF65-F5344CB8AC3E}">
        <p14:creationId xmlns:p14="http://schemas.microsoft.com/office/powerpoint/2010/main" val="185332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1C5E9-F0C3-7BA2-43A1-8FBF92CC3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Unnamed Record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85D0B-9914-4554-8D80-57CE1D73E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1036332"/>
          </a:xfrm>
        </p:spPr>
        <p:txBody>
          <a:bodyPr/>
          <a:lstStyle/>
          <a:p>
            <a:r>
              <a:rPr lang="en-US" dirty="0"/>
              <a:t>Like the other types, a record type can be unnamed.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3F579-72DD-4A48-3A51-C0502915E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D94F17-E9CD-314C-E145-4B0F92344160}"/>
              </a:ext>
            </a:extLst>
          </p:cNvPr>
          <p:cNvSpPr txBox="1"/>
          <p:nvPr/>
        </p:nvSpPr>
        <p:spPr>
          <a:xfrm>
            <a:off x="2689914" y="2332496"/>
            <a:ext cx="3887603" cy="28007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rec : RECORD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alpha : integer;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beta  : real;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gamma : char;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END;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rec.alpha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5;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rec.beta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:= 3.14;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rec.gamma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'g';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1078140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A9C30-22DF-19EC-8DA0-6F754B6EB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Record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2A818-11A2-B193-A569-F10588268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610BB4-31DA-694B-13D4-684C5D206BD0}"/>
              </a:ext>
            </a:extLst>
          </p:cNvPr>
          <p:cNvSpPr txBox="1"/>
          <p:nvPr/>
        </p:nvSpPr>
        <p:spPr>
          <a:xfrm>
            <a:off x="4572000" y="1281394"/>
            <a:ext cx="4461478" cy="4708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john :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john.firstName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'John';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john.lastName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:= 'Doe';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john.age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24;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john.address.street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'1680 25th Street';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john.address.city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:= 'San Pablo';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john.address.state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:= 'CALIFORNIA';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john.address.zip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:= '94806';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john.phones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      := '111-1111';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john.phones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[1]      := '222-2222';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mary.firstName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'Mary';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mary.lastName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:= 'Jane';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mary.age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22;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mary.address.street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'4899 Bela Drive 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mary.address.city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:= 'San Jose';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mary.address.state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:= 'CALIFORNIA';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mary.address.zip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:= '95129';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mary.phones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      := '333-3333';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mary.phones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[1]      := '444-4444';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48772-AC94-E521-910D-3D9AC66CF3F6}"/>
              </a:ext>
            </a:extLst>
          </p:cNvPr>
          <p:cNvSpPr txBox="1"/>
          <p:nvPr/>
        </p:nvSpPr>
        <p:spPr>
          <a:xfrm>
            <a:off x="34489" y="1288153"/>
            <a:ext cx="4461478" cy="4339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RecordTest1;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String2  = PACKED ARRAY [0..1 ] OF char;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String5  = PACKED ARRAY [0..4 ] OF char;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String8  = PACKED ARRAY [0..7 ] OF char;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String16 = PACKED ARRAY [0..15] OF char;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RECORD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street : String16;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city   : String16;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state  : String2;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zip    : String5;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END;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 RECORD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String16;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: String16;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age       : integer;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address   :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phones    : ARRAY [0..1]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OF String8;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END;</a:t>
            </a:r>
          </a:p>
        </p:txBody>
      </p:sp>
    </p:spTree>
    <p:extLst>
      <p:ext uri="{BB962C8B-B14F-4D97-AF65-F5344CB8AC3E}">
        <p14:creationId xmlns:p14="http://schemas.microsoft.com/office/powerpoint/2010/main" val="921050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9923D-D104-3048-2B67-4DE33B814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Record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10AD8-EB87-AAF8-677E-BBCE99E76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record field can be any type, including arrays and other record types.</a:t>
            </a:r>
          </a:p>
          <a:p>
            <a:pPr lvl="4"/>
            <a:endParaRPr lang="en-US" dirty="0"/>
          </a:p>
          <a:p>
            <a:r>
              <a:rPr lang="en-US" dirty="0"/>
              <a:t>Type check a field reference such as</a:t>
            </a:r>
          </a:p>
          <a:p>
            <a:pPr marL="471487" lvl="1" indent="0">
              <a:buNone/>
            </a:pPr>
            <a:endParaRPr lang="en-US" dirty="0"/>
          </a:p>
          <a:p>
            <a:pPr lvl="1"/>
            <a:r>
              <a:rPr lang="en-US" dirty="0"/>
              <a:t>Is the variable a record variable?</a:t>
            </a:r>
          </a:p>
          <a:p>
            <a:pPr lvl="1"/>
            <a:r>
              <a:rPr lang="en-US" dirty="0"/>
              <a:t>Is the field one of the record type’s fields.</a:t>
            </a:r>
          </a:p>
          <a:p>
            <a:pPr lvl="1"/>
            <a:r>
              <a:rPr lang="en-US" dirty="0"/>
              <a:t>Does the data type of the field match the record type’s definition?</a:t>
            </a:r>
          </a:p>
          <a:p>
            <a:pPr lvl="1"/>
            <a:r>
              <a:rPr lang="en-US" dirty="0"/>
              <a:t>Assignment compatible?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86482-0F77-0FAD-CA77-B7810CA61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118B68-3005-F304-E167-3CD6A725002F}"/>
              </a:ext>
            </a:extLst>
          </p:cNvPr>
          <p:cNvSpPr txBox="1"/>
          <p:nvPr/>
        </p:nvSpPr>
        <p:spPr>
          <a:xfrm>
            <a:off x="1584643" y="3042433"/>
            <a:ext cx="5974713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john.address.street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'1680 25th Street';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23134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7C84E-64AB-1617-6EE3-E7EFDA5D2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Converting Pascal Records to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549E4-8527-D326-9DFD-3E3BAEA6E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1767844"/>
          </a:xfrm>
        </p:spPr>
        <p:txBody>
          <a:bodyPr/>
          <a:lstStyle/>
          <a:p>
            <a:r>
              <a:rPr lang="en-US" dirty="0"/>
              <a:t>Each Pascal record type will become a nested Java class.</a:t>
            </a:r>
          </a:p>
          <a:p>
            <a:pPr lvl="1"/>
            <a:r>
              <a:rPr lang="en-US" dirty="0"/>
              <a:t>The nested class will have public fields but no methods.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2BF36-D7A6-73DE-01CE-F3E3FB41F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CFE7B5-7129-D037-FE69-E5AECFAE1DDD}"/>
              </a:ext>
            </a:extLst>
          </p:cNvPr>
          <p:cNvSpPr txBox="1"/>
          <p:nvPr/>
        </p:nvSpPr>
        <p:spPr>
          <a:xfrm>
            <a:off x="2171343" y="3291846"/>
            <a:ext cx="4801314" cy="40011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33CC"/>
                </a:solidFill>
              </a:rPr>
              <a:t>Conversion not yet completed in Pcl_P6.</a:t>
            </a:r>
          </a:p>
        </p:txBody>
      </p:sp>
    </p:spTree>
    <p:extLst>
      <p:ext uri="{BB962C8B-B14F-4D97-AF65-F5344CB8AC3E}">
        <p14:creationId xmlns:p14="http://schemas.microsoft.com/office/powerpoint/2010/main" val="208330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A93A5-2B2F-CE26-756E-C3E0E4EF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Functions and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5F848-DDCB-F371-960E-5D412A1FB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944893"/>
          </a:xfrm>
        </p:spPr>
        <p:txBody>
          <a:bodyPr/>
          <a:lstStyle/>
          <a:p>
            <a:r>
              <a:rPr lang="en-US" dirty="0"/>
              <a:t>A Pascal procedure is a function that doesn’t return a value.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05395-ADB0-D51C-8C59-27675CF5B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09FDD1-ECD3-F771-0870-77220A55F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001" y="2423171"/>
            <a:ext cx="7680876" cy="268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32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7018E-B588-4E0D-7463-3C4B4DCBC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Functions and Procedures</a:t>
            </a:r>
            <a:r>
              <a:rPr lang="en-US" i="1" dirty="0"/>
              <a:t>,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0E4F2-E6B2-7F11-0D42-DE9EAD6BD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2316478"/>
          </a:xfrm>
        </p:spPr>
        <p:txBody>
          <a:bodyPr/>
          <a:lstStyle/>
          <a:p>
            <a:r>
              <a:rPr lang="en-US" dirty="0"/>
              <a:t>A procedure call is a statement.</a:t>
            </a:r>
          </a:p>
          <a:p>
            <a:r>
              <a:rPr lang="en-US" dirty="0"/>
              <a:t>Each function has a local associated variable with the same name as the function. The last value assigned to that variable during a call becomes the return value of the call.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B0D8C-4D25-1D19-5714-FBF9D08BE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D630EA-A56C-C963-B2BE-55B974D48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79" y="3150994"/>
            <a:ext cx="7772400" cy="357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10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3B65C-E39E-D374-771B-0EAE4C76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Functions and Procedures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BF229-9F43-F5EF-F28F-7DBE2234F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79137"/>
          </a:xfrm>
        </p:spPr>
        <p:txBody>
          <a:bodyPr/>
          <a:lstStyle/>
          <a:p>
            <a:r>
              <a:rPr lang="en-US" dirty="0"/>
              <a:t>A function call is a factor.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3A258B-2680-CB68-061B-9FE37B9C1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0608D9-99B4-DA32-5756-5C567C470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17263"/>
            <a:ext cx="8516830" cy="170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47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07CB-C728-2C76-5B76-48F91B38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CA85A-B0D1-2311-77CC-B92CB6FF5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identifier the name of a procedure or function?</a:t>
            </a:r>
          </a:p>
          <a:p>
            <a:pPr lvl="1"/>
            <a:r>
              <a:rPr lang="en-US" dirty="0"/>
              <a:t>Is the procedure call a statement?</a:t>
            </a:r>
          </a:p>
          <a:p>
            <a:pPr lvl="1"/>
            <a:r>
              <a:rPr lang="en-US" dirty="0"/>
              <a:t>Is the function call a factor of an expression?</a:t>
            </a:r>
          </a:p>
          <a:p>
            <a:r>
              <a:rPr lang="en-US" dirty="0"/>
              <a:t>Type check the data type of the function.</a:t>
            </a:r>
          </a:p>
          <a:p>
            <a:r>
              <a:rPr lang="en-US" dirty="0"/>
              <a:t>Type check the arguments of the call.</a:t>
            </a:r>
          </a:p>
          <a:p>
            <a:r>
              <a:rPr lang="en-US" dirty="0"/>
              <a:t>Ensure the correct number of arguments.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188C6-9D2C-F463-4B8E-7C6553D8B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89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5845-83D3-505B-A5CE-128D5A8A8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Scopes and Symbol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BB01F-0723-647B-3C98-1A43F2A2A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last remaining symbol table hack: that there is only one symbol table.</a:t>
            </a:r>
          </a:p>
          <a:p>
            <a:pPr lvl="4"/>
            <a:endParaRPr lang="en-US" dirty="0"/>
          </a:p>
          <a:p>
            <a:r>
              <a:rPr lang="en-US" dirty="0"/>
              <a:t>There needs to be a symbol table for </a:t>
            </a:r>
            <a:br>
              <a:rPr lang="en-US" dirty="0"/>
            </a:br>
            <a:r>
              <a:rPr lang="en-US" u="sng" dirty="0"/>
              <a:t>each scope</a:t>
            </a:r>
            <a:r>
              <a:rPr lang="en-US" dirty="0"/>
              <a:t> in a program, one for</a:t>
            </a:r>
          </a:p>
          <a:p>
            <a:pPr lvl="1"/>
            <a:r>
              <a:rPr lang="en-US" u="sng" dirty="0"/>
              <a:t>Predefined names</a:t>
            </a:r>
            <a:r>
              <a:rPr lang="en-US" dirty="0"/>
              <a:t>, such as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/>
              <a:t>,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</a:t>
            </a:r>
            <a:r>
              <a:rPr lang="en-US" dirty="0"/>
              <a:t>,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dirty="0"/>
              <a:t>,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dirty="0"/>
              <a:t>,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dirty="0"/>
              <a:t>, etc.</a:t>
            </a:r>
          </a:p>
          <a:p>
            <a:pPr lvl="1"/>
            <a:r>
              <a:rPr lang="en-US" u="sng" dirty="0"/>
              <a:t>Global program names</a:t>
            </a:r>
            <a:r>
              <a:rPr lang="en-US" dirty="0"/>
              <a:t>, including for constants, types, variables, procedures, and functions.</a:t>
            </a:r>
          </a:p>
          <a:p>
            <a:pPr lvl="1"/>
            <a:r>
              <a:rPr lang="en-US" u="sng" dirty="0"/>
              <a:t>Local names</a:t>
            </a:r>
            <a:r>
              <a:rPr lang="en-US" dirty="0"/>
              <a:t> inside procedures and functions</a:t>
            </a:r>
          </a:p>
          <a:p>
            <a:pPr lvl="1"/>
            <a:r>
              <a:rPr lang="en-US" u="sng" dirty="0"/>
              <a:t>Field names</a:t>
            </a:r>
            <a:r>
              <a:rPr lang="en-US" dirty="0"/>
              <a:t> of each record type.</a:t>
            </a:r>
          </a:p>
          <a:p>
            <a:pPr lvl="4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F5CB0-4D25-FEBB-92A7-9B8A4010B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92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F34B-AC0E-4C43-8FB9-182BBDCE9D78}" type="slidenum">
              <a:rPr lang="en-US"/>
              <a:pPr/>
              <a:t>13</a:t>
            </a:fld>
            <a:endParaRPr lang="en-US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and the Symbol Table Stack</a:t>
            </a:r>
            <a:endParaRPr lang="en-US" i="1" dirty="0"/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Global scope</a:t>
            </a:r>
          </a:p>
          <a:p>
            <a:pPr lvl="5">
              <a:lnSpc>
                <a:spcPct val="90000"/>
              </a:lnSpc>
            </a:pPr>
            <a:endParaRPr lang="en-US" dirty="0">
              <a:solidFill>
                <a:srgbClr val="B23C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/>
              <a:t>Nesting level 0: </a:t>
            </a:r>
            <a:br>
              <a:rPr lang="en-US" dirty="0"/>
            </a:br>
            <a:r>
              <a:rPr lang="en-US" dirty="0"/>
              <a:t>At the bottom of the symbol table stack.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All predefined global identifiers such as </a:t>
            </a:r>
            <a:br>
              <a:rPr lang="en-US" dirty="0"/>
            </a:br>
            <a:r>
              <a:rPr lang="en-US" b="1" dirty="0">
                <a:solidFill>
                  <a:srgbClr val="0033CC"/>
                </a:solidFill>
                <a:latin typeface="Courier New" charset="0"/>
              </a:rPr>
              <a:t>integer</a:t>
            </a:r>
            <a:r>
              <a:rPr lang="en-US" dirty="0"/>
              <a:t>, </a:t>
            </a:r>
            <a:r>
              <a:rPr lang="en-US" b="1" dirty="0">
                <a:solidFill>
                  <a:srgbClr val="0033CC"/>
                </a:solidFill>
                <a:latin typeface="Courier New" charset="0"/>
              </a:rPr>
              <a:t>real</a:t>
            </a:r>
            <a:r>
              <a:rPr lang="en-US" dirty="0"/>
              <a:t>, </a:t>
            </a:r>
            <a:r>
              <a:rPr lang="en-US" b="1" dirty="0" err="1">
                <a:solidFill>
                  <a:srgbClr val="0033CC"/>
                </a:solidFill>
                <a:latin typeface="Courier New" charset="0"/>
              </a:rPr>
              <a:t>boolean</a:t>
            </a:r>
            <a:r>
              <a:rPr lang="en-US" dirty="0"/>
              <a:t>, </a:t>
            </a:r>
            <a:r>
              <a:rPr lang="en-US" b="1" dirty="0">
                <a:solidFill>
                  <a:srgbClr val="0033CC"/>
                </a:solidFill>
                <a:latin typeface="Courier New" charset="0"/>
              </a:rPr>
              <a:t>char</a:t>
            </a:r>
            <a:r>
              <a:rPr lang="en-US" dirty="0"/>
              <a:t>.</a:t>
            </a:r>
          </a:p>
          <a:p>
            <a:pPr lvl="4">
              <a:lnSpc>
                <a:spcPct val="90000"/>
              </a:lnSpc>
            </a:pPr>
            <a:endParaRPr lang="en-US" sz="1050" dirty="0"/>
          </a:p>
          <a:p>
            <a:pPr>
              <a:lnSpc>
                <a:spcPct val="90000"/>
              </a:lnSpc>
            </a:pPr>
            <a:r>
              <a:rPr lang="en-US" dirty="0"/>
              <a:t>Program scope</a:t>
            </a:r>
          </a:p>
          <a:p>
            <a:pPr lvl="5">
              <a:lnSpc>
                <a:spcPct val="90000"/>
              </a:lnSpc>
            </a:pPr>
            <a:endParaRPr lang="en-US" dirty="0">
              <a:solidFill>
                <a:srgbClr val="B23C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/>
              <a:t>Nesting level 1: </a:t>
            </a:r>
            <a:br>
              <a:rPr lang="en-US" dirty="0"/>
            </a:br>
            <a:r>
              <a:rPr lang="en-US" dirty="0"/>
              <a:t>One up from the bottom of the stack.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All identifiers declared at the </a:t>
            </a:r>
            <a:r>
              <a:rPr lang="ja-JP" altLang="en-US" dirty="0">
                <a:solidFill>
                  <a:srgbClr val="B23C00"/>
                </a:solidFill>
                <a:latin typeface="Arial"/>
              </a:rPr>
              <a:t>“</a:t>
            </a:r>
            <a:r>
              <a:rPr lang="en-US" dirty="0">
                <a:solidFill>
                  <a:srgbClr val="B23C00"/>
                </a:solidFill>
              </a:rPr>
              <a:t>top level</a:t>
            </a:r>
            <a:r>
              <a:rPr lang="ja-JP" altLang="en-US" dirty="0">
                <a:solidFill>
                  <a:srgbClr val="B23C00"/>
                </a:solidFill>
                <a:latin typeface="Arial"/>
              </a:rPr>
              <a:t>”</a:t>
            </a:r>
            <a:r>
              <a:rPr lang="en-US" dirty="0">
                <a:solidFill>
                  <a:srgbClr val="B23C00"/>
                </a:solidFill>
              </a:rPr>
              <a:t> </a:t>
            </a:r>
            <a:br>
              <a:rPr lang="en-US" dirty="0">
                <a:solidFill>
                  <a:srgbClr val="B23C00"/>
                </a:solidFill>
              </a:rPr>
            </a:br>
            <a:r>
              <a:rPr lang="en-US" dirty="0"/>
              <a:t>of a program (not in a procedure or function).</a:t>
            </a:r>
          </a:p>
          <a:p>
            <a:pPr lvl="4">
              <a:lnSpc>
                <a:spcPct val="90000"/>
              </a:lnSpc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8244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5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5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5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5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5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5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5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646AE-348A-9337-CDA8-34C4162FC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Symbol Table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61596-068F-D659-F8FF-4EF5469F6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important to know which symbol table each name belongs in.</a:t>
            </a:r>
          </a:p>
          <a:p>
            <a:pPr lvl="1"/>
            <a:r>
              <a:rPr lang="en-US" dirty="0"/>
              <a:t>The local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entry</a:t>
            </a:r>
            <a:r>
              <a:rPr lang="en-US" dirty="0"/>
              <a:t> field of each context (parse tree) node must reference the correct symbol table entry.</a:t>
            </a:r>
          </a:p>
          <a:p>
            <a:pPr lvl="1"/>
            <a:r>
              <a:rPr lang="en-US" dirty="0"/>
              <a:t>It’s possible for multiple variables in different scopes to have the same name but different data types.</a:t>
            </a:r>
          </a:p>
          <a:p>
            <a:pPr lvl="4"/>
            <a:endParaRPr lang="en-US" dirty="0"/>
          </a:p>
          <a:p>
            <a:r>
              <a:rPr lang="en-US" dirty="0"/>
              <a:t>During the pass 2 parse tree walk to create and populate symbol tables, the symbols are managed on the </a:t>
            </a:r>
            <a:r>
              <a:rPr lang="en-US" u="sng" dirty="0"/>
              <a:t>symbol table stack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DF842-EC2C-DD78-3667-CA572BC32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3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26D90-C541-8630-FE2B-B103BF1B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Symbol Table Stack</a:t>
            </a:r>
            <a:r>
              <a:rPr lang="en-US" i="1" dirty="0"/>
              <a:t>,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46367-4B1D-780A-DF63-D89FF78C5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503872" cy="4511013"/>
          </a:xfrm>
        </p:spPr>
        <p:txBody>
          <a:bodyPr/>
          <a:lstStyle/>
          <a:p>
            <a:r>
              <a:rPr lang="en-US" dirty="0"/>
              <a:t>As you semantically analyze the source program from top to bottom </a:t>
            </a:r>
            <a:r>
              <a:rPr lang="en-US" u="sng" dirty="0"/>
              <a:t>during pass 2’s tree walk</a:t>
            </a:r>
            <a:r>
              <a:rPr lang="en-US" dirty="0"/>
              <a:t>:</a:t>
            </a:r>
          </a:p>
          <a:p>
            <a:pPr lvl="1"/>
            <a:r>
              <a:rPr lang="en-US" sz="2000" dirty="0"/>
              <a:t>First create the </a:t>
            </a:r>
            <a:r>
              <a:rPr lang="en-US" sz="2000" u="sng" dirty="0"/>
              <a:t>global symbol table</a:t>
            </a:r>
            <a:r>
              <a:rPr lang="en-US" sz="2000" dirty="0"/>
              <a:t> at the stack bottom.</a:t>
            </a:r>
          </a:p>
          <a:p>
            <a:pPr lvl="1"/>
            <a:r>
              <a:rPr lang="en-US" sz="2000" dirty="0"/>
              <a:t>Upon entering each new scope, create a new </a:t>
            </a:r>
            <a:r>
              <a:rPr lang="en-US" sz="2000" u="sng" dirty="0"/>
              <a:t>local symbol table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for the scope and push it onto the symbol table stack.</a:t>
            </a:r>
          </a:p>
          <a:p>
            <a:pPr lvl="4"/>
            <a:endParaRPr lang="en-US" dirty="0"/>
          </a:p>
          <a:p>
            <a:r>
              <a:rPr lang="en-US" dirty="0"/>
              <a:t>Enter local names of the scope into the local symbol table at the top of the stack.</a:t>
            </a:r>
          </a:p>
          <a:p>
            <a:pPr lvl="1"/>
            <a:r>
              <a:rPr lang="en-US" sz="2000" dirty="0"/>
              <a:t>Look up already declared local names in the local symbol table</a:t>
            </a:r>
          </a:p>
          <a:p>
            <a:pPr lvl="1"/>
            <a:r>
              <a:rPr lang="en-US" sz="2000" dirty="0"/>
              <a:t>Look up already declared nonlocal names in symbol tables below the top one.</a:t>
            </a:r>
          </a:p>
          <a:p>
            <a:pPr lvl="1"/>
            <a:r>
              <a:rPr lang="en-US" sz="2000" dirty="0"/>
              <a:t>Pop off the local symbol table upon leaving the scope.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17D93-7D71-FDB2-1C79-BF4B9F1A1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37468C-E6D1-1EFB-9B96-B9D3F36D444F}"/>
              </a:ext>
            </a:extLst>
          </p:cNvPr>
          <p:cNvSpPr txBox="1"/>
          <p:nvPr/>
        </p:nvSpPr>
        <p:spPr>
          <a:xfrm>
            <a:off x="1797121" y="5856555"/>
            <a:ext cx="5824030" cy="40011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The symbol table stack has </a:t>
            </a:r>
            <a:r>
              <a:rPr lang="en-US" sz="2000" u="sng" dirty="0">
                <a:solidFill>
                  <a:srgbClr val="C00000"/>
                </a:solidFill>
              </a:rPr>
              <a:t>no role</a:t>
            </a:r>
            <a:r>
              <a:rPr lang="en-US" sz="2000" dirty="0">
                <a:solidFill>
                  <a:srgbClr val="C00000"/>
                </a:solidFill>
              </a:rPr>
              <a:t> during pass 3.</a:t>
            </a:r>
          </a:p>
        </p:txBody>
      </p:sp>
    </p:spTree>
    <p:extLst>
      <p:ext uri="{BB962C8B-B14F-4D97-AF65-F5344CB8AC3E}">
        <p14:creationId xmlns:p14="http://schemas.microsoft.com/office/powerpoint/2010/main" val="186790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DFABD-32BA-CD4A-8551-18BF40C16CB1}" type="slidenum">
              <a:rPr lang="en-US"/>
              <a:pPr/>
              <a:t>16</a:t>
            </a:fld>
            <a:endParaRPr lang="en-US"/>
          </a:p>
        </p:txBody>
      </p:sp>
      <p:sp>
        <p:nvSpPr>
          <p:cNvPr id="422914" name="Text Box 2"/>
          <p:cNvSpPr txBox="1">
            <a:spLocks noChangeArrowheads="1"/>
          </p:cNvSpPr>
          <p:nvPr/>
        </p:nvSpPr>
        <p:spPr bwMode="auto">
          <a:xfrm>
            <a:off x="365125" y="1279525"/>
            <a:ext cx="3613150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500" b="1">
                <a:latin typeface="Courier New" charset="0"/>
              </a:rPr>
              <a:t>PROGRAM Test;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VAR i, j, k, n : integer;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PROCEDURE p(j : real);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VAR k : char;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FUNCTION f(x : real) : real;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VAR i:real;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BEGIN {f}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  f := i + j + n + x;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END {f};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BEGIN {p}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k := chr(i + trunc(f(n)));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END {p};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BEGIN {test}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p(j + k + n)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END {test}.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Nested Scopes and the Symbol Table Stack</a:t>
            </a:r>
          </a:p>
        </p:txBody>
      </p:sp>
      <p:pic>
        <p:nvPicPr>
          <p:cNvPr id="422916" name="Picture 4" descr="CS153-081013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950" y="1273175"/>
            <a:ext cx="4298950" cy="493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>
            <a:extLst>
              <a:ext uri="{FF2B5EF4-FFF2-40B4-BE49-F238E27FC236}">
                <a16:creationId xmlns:a16="http://schemas.microsoft.com/office/drawing/2014/main" id="{C5D5EBA5-6D88-8D4C-A4C9-711A0C2D1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3849" y="5966936"/>
            <a:ext cx="2444900" cy="738664"/>
          </a:xfrm>
          <a:prstGeom prst="rect">
            <a:avLst/>
          </a:prstGeom>
          <a:solidFill>
            <a:srgbClr val="FFFFC2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Note that the program name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charset="0"/>
              </a:rPr>
              <a:t>Test</a:t>
            </a:r>
            <a:r>
              <a:rPr lang="en-US" sz="1400" dirty="0">
                <a:solidFill>
                  <a:srgbClr val="0033CC"/>
                </a:solidFill>
              </a:rPr>
              <a:t> is defined in the </a:t>
            </a:r>
            <a:r>
              <a:rPr lang="en-US" sz="1400" u="sng" dirty="0">
                <a:solidFill>
                  <a:srgbClr val="0033CC"/>
                </a:solidFill>
              </a:rPr>
              <a:t>global</a:t>
            </a:r>
          </a:p>
          <a:p>
            <a:r>
              <a:rPr lang="en-US" sz="1400" u="sng" dirty="0">
                <a:solidFill>
                  <a:srgbClr val="0033CC"/>
                </a:solidFill>
              </a:rPr>
              <a:t>scope</a:t>
            </a:r>
            <a:r>
              <a:rPr lang="en-US" sz="1400" dirty="0">
                <a:solidFill>
                  <a:srgbClr val="0033CC"/>
                </a:solidFill>
              </a:rPr>
              <a:t> at level 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924BC5-C3A1-61A5-808B-7DAC1B6F9519}"/>
              </a:ext>
            </a:extLst>
          </p:cNvPr>
          <p:cNvSpPr txBox="1"/>
          <p:nvPr/>
        </p:nvSpPr>
        <p:spPr>
          <a:xfrm>
            <a:off x="2280601" y="5156537"/>
            <a:ext cx="1926199" cy="1015663"/>
          </a:xfrm>
          <a:prstGeom prst="rect">
            <a:avLst/>
          </a:prstGeom>
          <a:solidFill>
            <a:srgbClr val="FFFFC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33CC"/>
                </a:solidFill>
              </a:rPr>
              <a:t>During pass 2, you’re walking the parse tree to analyze the program from top to bottom in order to build the symbol tables.</a:t>
            </a:r>
          </a:p>
        </p:txBody>
      </p:sp>
    </p:spTree>
    <p:extLst>
      <p:ext uri="{BB962C8B-B14F-4D97-AF65-F5344CB8AC3E}">
        <p14:creationId xmlns:p14="http://schemas.microsoft.com/office/powerpoint/2010/main" val="500056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23FE2-D7CD-C84B-84ED-B52B6D3B4AAA}" type="slidenum">
              <a:rPr lang="en-US"/>
              <a:pPr/>
              <a:t>17</a:t>
            </a:fld>
            <a:endParaRPr lang="en-US"/>
          </a:p>
        </p:txBody>
      </p:sp>
      <p:sp>
        <p:nvSpPr>
          <p:cNvPr id="423938" name="Text Box 2"/>
          <p:cNvSpPr txBox="1">
            <a:spLocks noChangeArrowheads="1"/>
          </p:cNvSpPr>
          <p:nvPr/>
        </p:nvSpPr>
        <p:spPr bwMode="auto">
          <a:xfrm>
            <a:off x="365125" y="1279525"/>
            <a:ext cx="3613150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500" b="1">
                <a:latin typeface="Courier New" charset="0"/>
              </a:rPr>
              <a:t>PROGRAM Test;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VAR i, j, k, n : integer;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PROCEDURE p</a:t>
            </a:r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(j : real);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VAR k : char;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FUNCTION f(x : real) : real;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VAR i:real;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BEGIN {f}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  f := i + j + n + x;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END {f};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BEGIN {p}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k := chr(i + trunc(f(n)));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END {p};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BEGIN {test}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p(j + k + n)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END {test}.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Nested Scopes and the Symbol Table Stack</a:t>
            </a:r>
          </a:p>
        </p:txBody>
      </p:sp>
      <p:pic>
        <p:nvPicPr>
          <p:cNvPr id="423940" name="Picture 4" descr="CS153-081013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525" y="1250950"/>
            <a:ext cx="4283075" cy="4918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AE9622-2719-FE08-33A0-9C55453C0F5D}"/>
              </a:ext>
            </a:extLst>
          </p:cNvPr>
          <p:cNvSpPr txBox="1"/>
          <p:nvPr/>
        </p:nvSpPr>
        <p:spPr>
          <a:xfrm>
            <a:off x="2280601" y="5156537"/>
            <a:ext cx="1926199" cy="1015663"/>
          </a:xfrm>
          <a:prstGeom prst="rect">
            <a:avLst/>
          </a:prstGeom>
          <a:solidFill>
            <a:srgbClr val="FFFFC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33CC"/>
                </a:solidFill>
              </a:rPr>
              <a:t>During pass 2, you’re walking the parse tree to analyze the program from top to bottom in order to build the symbol tables.</a:t>
            </a:r>
          </a:p>
        </p:txBody>
      </p:sp>
    </p:spTree>
    <p:extLst>
      <p:ext uri="{BB962C8B-B14F-4D97-AF65-F5344CB8AC3E}">
        <p14:creationId xmlns:p14="http://schemas.microsoft.com/office/powerpoint/2010/main" val="4213912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6BE4-65A9-1940-A612-83C8AB517DCB}" type="slidenum">
              <a:rPr lang="en-US"/>
              <a:pPr/>
              <a:t>18</a:t>
            </a:fld>
            <a:endParaRPr lang="en-US"/>
          </a:p>
        </p:txBody>
      </p:sp>
      <p:sp>
        <p:nvSpPr>
          <p:cNvPr id="424962" name="Text Box 2"/>
          <p:cNvSpPr txBox="1">
            <a:spLocks noChangeArrowheads="1"/>
          </p:cNvSpPr>
          <p:nvPr/>
        </p:nvSpPr>
        <p:spPr bwMode="auto">
          <a:xfrm>
            <a:off x="365125" y="1279525"/>
            <a:ext cx="3613150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500" b="1">
                <a:latin typeface="Courier New" charset="0"/>
              </a:rPr>
              <a:t>PROGRAM Test;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VAR i, j, k, n : integer;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PROCEDURE p(j : real);</a:t>
            </a:r>
          </a:p>
          <a:p>
            <a:r>
              <a:rPr lang="en-US" sz="1500" b="1">
                <a:latin typeface="Courier New" charset="0"/>
              </a:rPr>
              <a:t>  VAR k : char;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  FUNCTION f</a:t>
            </a:r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(x : real) : real;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VAR i:real;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BEGIN {f}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  f := i + j + n + x;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END {f};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BEGIN {p}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k := chr(i + trunc(f(n)));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END {p};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BEGIN {test}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p(j + k + n)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END {test}.</a:t>
            </a:r>
          </a:p>
        </p:txBody>
      </p:sp>
      <p:pic>
        <p:nvPicPr>
          <p:cNvPr id="424963" name="Picture 3" descr="CS153-081013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525" y="1301750"/>
            <a:ext cx="4259263" cy="4889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4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Nested Scopes and the Symbol Table Stack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D53FFD-CBFC-CA08-FD07-4C417DB5AD7B}"/>
              </a:ext>
            </a:extLst>
          </p:cNvPr>
          <p:cNvSpPr txBox="1"/>
          <p:nvPr/>
        </p:nvSpPr>
        <p:spPr>
          <a:xfrm>
            <a:off x="2280601" y="5156537"/>
            <a:ext cx="1926199" cy="1015663"/>
          </a:xfrm>
          <a:prstGeom prst="rect">
            <a:avLst/>
          </a:prstGeom>
          <a:solidFill>
            <a:srgbClr val="FFFFC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33CC"/>
                </a:solidFill>
              </a:rPr>
              <a:t>During pass 2, you’re walking the parse tree to analyze the program from top to bottom in order to build the symbol tables.</a:t>
            </a:r>
          </a:p>
        </p:txBody>
      </p:sp>
    </p:spTree>
    <p:extLst>
      <p:ext uri="{BB962C8B-B14F-4D97-AF65-F5344CB8AC3E}">
        <p14:creationId xmlns:p14="http://schemas.microsoft.com/office/powerpoint/2010/main" val="2932510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B4E01-B686-4E43-AC33-D1AE122C02AF}" type="slidenum">
              <a:rPr lang="en-US"/>
              <a:pPr/>
              <a:t>19</a:t>
            </a:fld>
            <a:endParaRPr lang="en-US"/>
          </a:p>
        </p:txBody>
      </p:sp>
      <p:pic>
        <p:nvPicPr>
          <p:cNvPr id="425986" name="Picture 2" descr="CS153-08101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688" y="1209675"/>
            <a:ext cx="4311650" cy="4949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987" name="Text Box 3"/>
          <p:cNvSpPr txBox="1">
            <a:spLocks noChangeArrowheads="1"/>
          </p:cNvSpPr>
          <p:nvPr/>
        </p:nvSpPr>
        <p:spPr bwMode="auto">
          <a:xfrm>
            <a:off x="365125" y="1279525"/>
            <a:ext cx="3613150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500" b="1">
                <a:latin typeface="Courier New" charset="0"/>
              </a:rPr>
              <a:t>PROGRAM Test;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VAR i, j, k, n : integer;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PROCEDURE p(j : real);</a:t>
            </a:r>
          </a:p>
          <a:p>
            <a:r>
              <a:rPr lang="en-US" sz="1500" b="1">
                <a:latin typeface="Courier New" charset="0"/>
              </a:rPr>
              <a:t>  VAR k : char;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  FUNCTION f(x : real) : real;</a:t>
            </a:r>
          </a:p>
          <a:p>
            <a:r>
              <a:rPr lang="en-US" sz="1500" b="1">
                <a:latin typeface="Courier New" charset="0"/>
              </a:rPr>
              <a:t>    VAR i:real;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    BEGIN {f}</a:t>
            </a:r>
          </a:p>
          <a:p>
            <a:r>
              <a:rPr lang="en-US" sz="1500" b="1">
                <a:latin typeface="Courier New" charset="0"/>
              </a:rPr>
              <a:t>      f := i + j + n + x;</a:t>
            </a:r>
          </a:p>
          <a:p>
            <a:r>
              <a:rPr lang="en-US" sz="1500" b="1">
                <a:latin typeface="Courier New" charset="0"/>
              </a:rPr>
              <a:t>    </a:t>
            </a:r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END {f};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BEGIN {p}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  k := chr(i + trunc(f(n)));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END {p};</a:t>
            </a:r>
          </a:p>
          <a:p>
            <a:endParaRPr lang="en-US" sz="1500" b="1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BEGIN {test}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  p(j + k + n)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END {test}.</a:t>
            </a:r>
          </a:p>
        </p:txBody>
      </p:sp>
      <p:sp>
        <p:nvSpPr>
          <p:cNvPr id="425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Nested Scopes and the Symbol Table Stack</a:t>
            </a:r>
          </a:p>
        </p:txBody>
      </p:sp>
      <p:grpSp>
        <p:nvGrpSpPr>
          <p:cNvPr id="425989" name="Group 5"/>
          <p:cNvGrpSpPr>
            <a:grpSpLocks/>
          </p:cNvGrpSpPr>
          <p:nvPr/>
        </p:nvGrpSpPr>
        <p:grpSpPr bwMode="auto">
          <a:xfrm>
            <a:off x="1646238" y="2651125"/>
            <a:ext cx="3924300" cy="1441450"/>
            <a:chOff x="1037" y="1670"/>
            <a:chExt cx="2472" cy="908"/>
          </a:xfrm>
        </p:grpSpPr>
        <p:sp>
          <p:nvSpPr>
            <p:cNvPr id="425990" name="Oval 6"/>
            <p:cNvSpPr>
              <a:spLocks noChangeArrowheads="1"/>
            </p:cNvSpPr>
            <p:nvPr/>
          </p:nvSpPr>
          <p:spPr bwMode="auto">
            <a:xfrm>
              <a:off x="1037" y="2405"/>
              <a:ext cx="173" cy="173"/>
            </a:xfrm>
            <a:prstGeom prst="ellips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5991" name="Line 7"/>
            <p:cNvSpPr>
              <a:spLocks noChangeShapeType="1"/>
            </p:cNvSpPr>
            <p:nvPr/>
          </p:nvSpPr>
          <p:spPr bwMode="auto">
            <a:xfrm flipV="1">
              <a:off x="1191" y="1670"/>
              <a:ext cx="2318" cy="765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5992" name="Group 8"/>
          <p:cNvGrpSpPr>
            <a:grpSpLocks/>
          </p:cNvGrpSpPr>
          <p:nvPr/>
        </p:nvGrpSpPr>
        <p:grpSpPr bwMode="auto">
          <a:xfrm>
            <a:off x="3008313" y="2643188"/>
            <a:ext cx="1909762" cy="1449387"/>
            <a:chOff x="1895" y="1665"/>
            <a:chExt cx="1203" cy="913"/>
          </a:xfrm>
        </p:grpSpPr>
        <p:sp>
          <p:nvSpPr>
            <p:cNvPr id="425993" name="Oval 9"/>
            <p:cNvSpPr>
              <a:spLocks noChangeArrowheads="1"/>
            </p:cNvSpPr>
            <p:nvPr/>
          </p:nvSpPr>
          <p:spPr bwMode="auto">
            <a:xfrm>
              <a:off x="1895" y="2405"/>
              <a:ext cx="173" cy="173"/>
            </a:xfrm>
            <a:prstGeom prst="ellipse">
              <a:avLst/>
            </a:prstGeom>
            <a:noFill/>
            <a:ln w="12700">
              <a:solidFill>
                <a:srgbClr val="CC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5994" name="Line 10"/>
            <p:cNvSpPr>
              <a:spLocks noChangeShapeType="1"/>
            </p:cNvSpPr>
            <p:nvPr/>
          </p:nvSpPr>
          <p:spPr bwMode="auto">
            <a:xfrm flipV="1">
              <a:off x="2018" y="1665"/>
              <a:ext cx="1080" cy="750"/>
            </a:xfrm>
            <a:prstGeom prst="line">
              <a:avLst/>
            </a:prstGeom>
            <a:noFill/>
            <a:ln w="12700">
              <a:solidFill>
                <a:srgbClr val="CC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5995" name="Group 11"/>
          <p:cNvGrpSpPr>
            <a:grpSpLocks/>
          </p:cNvGrpSpPr>
          <p:nvPr/>
        </p:nvGrpSpPr>
        <p:grpSpPr bwMode="auto">
          <a:xfrm>
            <a:off x="2554288" y="3817938"/>
            <a:ext cx="4230687" cy="769937"/>
            <a:chOff x="1609" y="2405"/>
            <a:chExt cx="2665" cy="485"/>
          </a:xfrm>
        </p:grpSpPr>
        <p:sp>
          <p:nvSpPr>
            <p:cNvPr id="425996" name="Oval 12"/>
            <p:cNvSpPr>
              <a:spLocks noChangeArrowheads="1"/>
            </p:cNvSpPr>
            <p:nvPr/>
          </p:nvSpPr>
          <p:spPr bwMode="auto">
            <a:xfrm>
              <a:off x="1609" y="2405"/>
              <a:ext cx="173" cy="173"/>
            </a:xfrm>
            <a:prstGeom prst="ellips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5997" name="Line 13"/>
            <p:cNvSpPr>
              <a:spLocks noChangeShapeType="1"/>
            </p:cNvSpPr>
            <p:nvPr/>
          </p:nvSpPr>
          <p:spPr bwMode="auto">
            <a:xfrm>
              <a:off x="1752" y="2551"/>
              <a:ext cx="2522" cy="339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5998" name="Group 14"/>
          <p:cNvGrpSpPr>
            <a:grpSpLocks/>
          </p:cNvGrpSpPr>
          <p:nvPr/>
        </p:nvGrpSpPr>
        <p:grpSpPr bwMode="auto">
          <a:xfrm>
            <a:off x="2100263" y="3565525"/>
            <a:ext cx="2786062" cy="527050"/>
            <a:chOff x="1323" y="2246"/>
            <a:chExt cx="1755" cy="332"/>
          </a:xfrm>
        </p:grpSpPr>
        <p:sp>
          <p:nvSpPr>
            <p:cNvPr id="425999" name="Oval 15"/>
            <p:cNvSpPr>
              <a:spLocks noChangeArrowheads="1"/>
            </p:cNvSpPr>
            <p:nvPr/>
          </p:nvSpPr>
          <p:spPr bwMode="auto">
            <a:xfrm>
              <a:off x="1323" y="2405"/>
              <a:ext cx="173" cy="173"/>
            </a:xfrm>
            <a:prstGeom prst="ellipse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6000" name="Line 16"/>
            <p:cNvSpPr>
              <a:spLocks noChangeShapeType="1"/>
            </p:cNvSpPr>
            <p:nvPr/>
          </p:nvSpPr>
          <p:spPr bwMode="auto">
            <a:xfrm flipV="1">
              <a:off x="1462" y="2246"/>
              <a:ext cx="1616" cy="179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6001" name="Oval 17"/>
          <p:cNvSpPr>
            <a:spLocks noChangeArrowheads="1"/>
          </p:cNvSpPr>
          <p:nvPr/>
        </p:nvSpPr>
        <p:spPr bwMode="auto">
          <a:xfrm>
            <a:off x="6218238" y="3433763"/>
            <a:ext cx="274637" cy="27463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26002" name="Group 18"/>
          <p:cNvGrpSpPr>
            <a:grpSpLocks/>
          </p:cNvGrpSpPr>
          <p:nvPr/>
        </p:nvGrpSpPr>
        <p:grpSpPr bwMode="auto">
          <a:xfrm>
            <a:off x="1077913" y="3708400"/>
            <a:ext cx="5278437" cy="384175"/>
            <a:chOff x="679" y="2336"/>
            <a:chExt cx="3325" cy="242"/>
          </a:xfrm>
        </p:grpSpPr>
        <p:sp>
          <p:nvSpPr>
            <p:cNvPr id="426003" name="Oval 19"/>
            <p:cNvSpPr>
              <a:spLocks noChangeArrowheads="1"/>
            </p:cNvSpPr>
            <p:nvPr/>
          </p:nvSpPr>
          <p:spPr bwMode="auto">
            <a:xfrm>
              <a:off x="679" y="2405"/>
              <a:ext cx="173" cy="17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26004" name="AutoShape 20"/>
            <p:cNvCxnSpPr>
              <a:cxnSpLocks noChangeShapeType="1"/>
              <a:stCxn id="426003" idx="5"/>
              <a:endCxn id="426001" idx="4"/>
            </p:cNvCxnSpPr>
            <p:nvPr/>
          </p:nvCxnSpPr>
          <p:spPr bwMode="auto">
            <a:xfrm rot="5400000" flipH="1" flipV="1">
              <a:off x="2307" y="856"/>
              <a:ext cx="217" cy="3177"/>
            </a:xfrm>
            <a:prstGeom prst="curvedConnector3">
              <a:avLst>
                <a:gd name="adj1" fmla="val -77421"/>
              </a:avLst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EDBCEC7-A0E2-88C0-E69C-5F40096F373E}"/>
              </a:ext>
            </a:extLst>
          </p:cNvPr>
          <p:cNvSpPr txBox="1"/>
          <p:nvPr/>
        </p:nvSpPr>
        <p:spPr>
          <a:xfrm>
            <a:off x="2280601" y="5156537"/>
            <a:ext cx="1926199" cy="1015663"/>
          </a:xfrm>
          <a:prstGeom prst="rect">
            <a:avLst/>
          </a:prstGeom>
          <a:solidFill>
            <a:srgbClr val="FFFFC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33CC"/>
                </a:solidFill>
              </a:rPr>
              <a:t>During pass 2, you’re walking the parse tree to analyze the program from top to bottom in order to build the symbol tables.</a:t>
            </a:r>
          </a:p>
        </p:txBody>
      </p:sp>
    </p:spTree>
    <p:extLst>
      <p:ext uri="{BB962C8B-B14F-4D97-AF65-F5344CB8AC3E}">
        <p14:creationId xmlns:p14="http://schemas.microsoft.com/office/powerpoint/2010/main" val="200404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5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5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5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5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6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85747-FCC0-0A40-8A4C-C30F26B5405B}" type="slidenum">
              <a:rPr lang="en-US"/>
              <a:pPr/>
              <a:t>20</a:t>
            </a:fld>
            <a:endParaRPr lang="en-US"/>
          </a:p>
        </p:txBody>
      </p:sp>
      <p:sp>
        <p:nvSpPr>
          <p:cNvPr id="427010" name="Text Box 2"/>
          <p:cNvSpPr txBox="1">
            <a:spLocks noChangeArrowheads="1"/>
          </p:cNvSpPr>
          <p:nvPr/>
        </p:nvSpPr>
        <p:spPr bwMode="auto">
          <a:xfrm>
            <a:off x="365125" y="1279525"/>
            <a:ext cx="3613150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500" b="1" dirty="0">
                <a:latin typeface="Courier New" charset="0"/>
              </a:rPr>
              <a:t>PROGRAM Test;</a:t>
            </a:r>
          </a:p>
          <a:p>
            <a:endParaRPr lang="en-US" sz="1500" b="1" dirty="0">
              <a:latin typeface="Courier New" charset="0"/>
            </a:endParaRPr>
          </a:p>
          <a:p>
            <a:r>
              <a:rPr lang="en-US" sz="1500" b="1" dirty="0">
                <a:latin typeface="Courier New" charset="0"/>
              </a:rPr>
              <a:t>VAR </a:t>
            </a:r>
            <a:r>
              <a:rPr lang="en-US" sz="1500" b="1" dirty="0" err="1">
                <a:latin typeface="Courier New" charset="0"/>
              </a:rPr>
              <a:t>i</a:t>
            </a:r>
            <a:r>
              <a:rPr lang="en-US" sz="1500" b="1" dirty="0">
                <a:latin typeface="Courier New" charset="0"/>
              </a:rPr>
              <a:t>, j, k, n : integer;</a:t>
            </a:r>
          </a:p>
          <a:p>
            <a:endParaRPr lang="en-US" sz="1500" b="1" dirty="0">
              <a:latin typeface="Courier New" charset="0"/>
            </a:endParaRPr>
          </a:p>
          <a:p>
            <a:r>
              <a:rPr lang="en-US" sz="1500" b="1" dirty="0">
                <a:latin typeface="Courier New" charset="0"/>
              </a:rPr>
              <a:t>PROCEDURE p(j : real);</a:t>
            </a:r>
          </a:p>
          <a:p>
            <a:r>
              <a:rPr lang="en-US" sz="1500" b="1" dirty="0">
                <a:latin typeface="Courier New" charset="0"/>
              </a:rPr>
              <a:t>  VAR k : char;</a:t>
            </a:r>
          </a:p>
          <a:p>
            <a:endParaRPr lang="en-US" sz="1500" b="1" dirty="0">
              <a:latin typeface="Courier New" charset="0"/>
            </a:endParaRPr>
          </a:p>
          <a:p>
            <a:r>
              <a:rPr lang="en-US" sz="1500" b="1" dirty="0">
                <a:latin typeface="Courier New" charset="0"/>
              </a:rPr>
              <a:t>  FUNCTION f(x : real) : real;</a:t>
            </a:r>
          </a:p>
          <a:p>
            <a:r>
              <a:rPr lang="en-US" sz="1500" b="1" dirty="0">
                <a:latin typeface="Courier New" charset="0"/>
              </a:rPr>
              <a:t>    VAR </a:t>
            </a:r>
            <a:r>
              <a:rPr lang="en-US" sz="1500" b="1" dirty="0" err="1">
                <a:latin typeface="Courier New" charset="0"/>
              </a:rPr>
              <a:t>i:real</a:t>
            </a:r>
            <a:r>
              <a:rPr lang="en-US" sz="1500" b="1" dirty="0">
                <a:latin typeface="Courier New" charset="0"/>
              </a:rPr>
              <a:t>;</a:t>
            </a:r>
          </a:p>
          <a:p>
            <a:endParaRPr lang="en-US" sz="1500" b="1" dirty="0">
              <a:latin typeface="Courier New" charset="0"/>
            </a:endParaRPr>
          </a:p>
          <a:p>
            <a:r>
              <a:rPr lang="en-US" sz="1500" b="1" dirty="0">
                <a:latin typeface="Courier New" charset="0"/>
              </a:rPr>
              <a:t>    BEGIN {f}</a:t>
            </a:r>
          </a:p>
          <a:p>
            <a:r>
              <a:rPr lang="en-US" sz="1500" b="1" dirty="0">
                <a:latin typeface="Courier New" charset="0"/>
              </a:rPr>
              <a:t>      f := </a:t>
            </a:r>
            <a:r>
              <a:rPr lang="en-US" sz="1500" b="1" dirty="0" err="1">
                <a:latin typeface="Courier New" charset="0"/>
              </a:rPr>
              <a:t>i</a:t>
            </a:r>
            <a:r>
              <a:rPr lang="en-US" sz="1500" b="1" dirty="0">
                <a:latin typeface="Courier New" charset="0"/>
              </a:rPr>
              <a:t> + j + n + x;</a:t>
            </a:r>
          </a:p>
          <a:p>
            <a:r>
              <a:rPr lang="en-US" sz="1500" b="1" dirty="0">
                <a:latin typeface="Courier New" charset="0"/>
              </a:rPr>
              <a:t>    END {f};</a:t>
            </a:r>
          </a:p>
          <a:p>
            <a:endParaRPr lang="en-US" sz="1500" b="1" dirty="0">
              <a:latin typeface="Courier New" charset="0"/>
            </a:endParaRPr>
          </a:p>
          <a:p>
            <a:r>
              <a:rPr lang="en-US" sz="1500" b="1" dirty="0">
                <a:latin typeface="Courier New" charset="0"/>
              </a:rPr>
              <a:t>  BEGIN {p}</a:t>
            </a:r>
          </a:p>
          <a:p>
            <a:r>
              <a:rPr lang="en-US" sz="1500" b="1" dirty="0">
                <a:latin typeface="Courier New" charset="0"/>
              </a:rPr>
              <a:t>    k := chr(</a:t>
            </a:r>
            <a:r>
              <a:rPr lang="en-US" sz="1500" b="1" dirty="0" err="1">
                <a:latin typeface="Courier New" charset="0"/>
              </a:rPr>
              <a:t>i</a:t>
            </a:r>
            <a:r>
              <a:rPr lang="en-US" sz="1500" b="1" dirty="0">
                <a:latin typeface="Courier New" charset="0"/>
              </a:rPr>
              <a:t> + </a:t>
            </a:r>
            <a:r>
              <a:rPr lang="en-US" sz="1500" b="1" dirty="0" err="1">
                <a:latin typeface="Courier New" charset="0"/>
              </a:rPr>
              <a:t>trunc</a:t>
            </a:r>
            <a:r>
              <a:rPr lang="en-US" sz="1500" b="1" dirty="0">
                <a:latin typeface="Courier New" charset="0"/>
              </a:rPr>
              <a:t>(f(n)));</a:t>
            </a:r>
          </a:p>
          <a:p>
            <a:r>
              <a:rPr lang="en-US" sz="1500" b="1" dirty="0">
                <a:latin typeface="Courier New" charset="0"/>
              </a:rPr>
              <a:t>  </a:t>
            </a:r>
            <a:r>
              <a:rPr lang="en-US" sz="1500" b="1" dirty="0">
                <a:solidFill>
                  <a:srgbClr val="969696"/>
                </a:solidFill>
                <a:latin typeface="Courier New" charset="0"/>
              </a:rPr>
              <a:t>END {p};</a:t>
            </a:r>
          </a:p>
          <a:p>
            <a:endParaRPr lang="en-US" sz="1500" b="1" dirty="0">
              <a:solidFill>
                <a:srgbClr val="969696"/>
              </a:solidFill>
              <a:latin typeface="Courier New" charset="0"/>
            </a:endParaRPr>
          </a:p>
          <a:p>
            <a:r>
              <a:rPr lang="en-US" sz="1500" b="1" dirty="0">
                <a:solidFill>
                  <a:srgbClr val="969696"/>
                </a:solidFill>
                <a:latin typeface="Courier New" charset="0"/>
              </a:rPr>
              <a:t>BEGIN {test}</a:t>
            </a:r>
          </a:p>
          <a:p>
            <a:r>
              <a:rPr lang="en-US" sz="1500" b="1" dirty="0">
                <a:solidFill>
                  <a:srgbClr val="969696"/>
                </a:solidFill>
                <a:latin typeface="Courier New" charset="0"/>
              </a:rPr>
              <a:t>  p(j + k + n)</a:t>
            </a:r>
          </a:p>
          <a:p>
            <a:r>
              <a:rPr lang="en-US" sz="1500" b="1" dirty="0">
                <a:solidFill>
                  <a:srgbClr val="969696"/>
                </a:solidFill>
                <a:latin typeface="Courier New" charset="0"/>
              </a:rPr>
              <a:t>END {test}.</a:t>
            </a:r>
          </a:p>
        </p:txBody>
      </p:sp>
      <p:pic>
        <p:nvPicPr>
          <p:cNvPr id="427011" name="Picture 3" descr="CS153-081013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525" y="1301750"/>
            <a:ext cx="4259263" cy="4889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7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Nested Scopes and the Symbol Table Stack</a:t>
            </a:r>
          </a:p>
        </p:txBody>
      </p:sp>
      <p:sp>
        <p:nvSpPr>
          <p:cNvPr id="427013" name="Oval 5"/>
          <p:cNvSpPr>
            <a:spLocks noChangeArrowheads="1"/>
          </p:cNvSpPr>
          <p:nvPr/>
        </p:nvSpPr>
        <p:spPr bwMode="auto">
          <a:xfrm>
            <a:off x="4905375" y="4508500"/>
            <a:ext cx="274638" cy="27463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folHlink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folHlink"/>
              </a:solidFill>
            </a:endParaRPr>
          </a:p>
        </p:txBody>
      </p:sp>
      <p:grpSp>
        <p:nvGrpSpPr>
          <p:cNvPr id="427014" name="Group 6"/>
          <p:cNvGrpSpPr>
            <a:grpSpLocks/>
          </p:cNvGrpSpPr>
          <p:nvPr/>
        </p:nvGrpSpPr>
        <p:grpSpPr bwMode="auto">
          <a:xfrm>
            <a:off x="1870075" y="4724400"/>
            <a:ext cx="3074988" cy="274638"/>
            <a:chOff x="1178" y="2976"/>
            <a:chExt cx="1937" cy="173"/>
          </a:xfrm>
        </p:grpSpPr>
        <p:sp>
          <p:nvSpPr>
            <p:cNvPr id="427015" name="Oval 7"/>
            <p:cNvSpPr>
              <a:spLocks noChangeArrowheads="1"/>
            </p:cNvSpPr>
            <p:nvPr/>
          </p:nvSpPr>
          <p:spPr bwMode="auto">
            <a:xfrm>
              <a:off x="1178" y="2976"/>
              <a:ext cx="173" cy="173"/>
            </a:xfrm>
            <a:prstGeom prst="ellips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folHlink"/>
                </a:solidFill>
              </a:endParaRPr>
            </a:p>
          </p:txBody>
        </p:sp>
        <p:cxnSp>
          <p:nvCxnSpPr>
            <p:cNvPr id="427016" name="AutoShape 8"/>
            <p:cNvCxnSpPr>
              <a:cxnSpLocks noChangeShapeType="1"/>
              <a:stCxn id="427015" idx="5"/>
              <a:endCxn id="427013" idx="3"/>
            </p:cNvCxnSpPr>
            <p:nvPr/>
          </p:nvCxnSpPr>
          <p:spPr bwMode="auto">
            <a:xfrm rot="5400000" flipH="1" flipV="1">
              <a:off x="2153" y="2161"/>
              <a:ext cx="136" cy="1789"/>
            </a:xfrm>
            <a:prstGeom prst="curvedConnector3">
              <a:avLst>
                <a:gd name="adj1" fmla="val -123528"/>
              </a:avLst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427017" name="Group 9"/>
          <p:cNvGrpSpPr>
            <a:grpSpLocks/>
          </p:cNvGrpSpPr>
          <p:nvPr/>
        </p:nvGrpSpPr>
        <p:grpSpPr bwMode="auto">
          <a:xfrm>
            <a:off x="2998788" y="3733800"/>
            <a:ext cx="3148012" cy="1265238"/>
            <a:chOff x="1889" y="2352"/>
            <a:chExt cx="1983" cy="797"/>
          </a:xfrm>
        </p:grpSpPr>
        <p:sp>
          <p:nvSpPr>
            <p:cNvPr id="427018" name="Oval 10"/>
            <p:cNvSpPr>
              <a:spLocks noChangeArrowheads="1"/>
            </p:cNvSpPr>
            <p:nvPr/>
          </p:nvSpPr>
          <p:spPr bwMode="auto">
            <a:xfrm>
              <a:off x="1889" y="2976"/>
              <a:ext cx="173" cy="173"/>
            </a:xfrm>
            <a:prstGeom prst="ellipse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folHlink"/>
                </a:solidFill>
              </a:endParaRPr>
            </a:p>
          </p:txBody>
        </p:sp>
        <p:sp>
          <p:nvSpPr>
            <p:cNvPr id="427019" name="Line 11"/>
            <p:cNvSpPr>
              <a:spLocks noChangeShapeType="1"/>
            </p:cNvSpPr>
            <p:nvPr/>
          </p:nvSpPr>
          <p:spPr bwMode="auto">
            <a:xfrm flipV="1">
              <a:off x="2028" y="2352"/>
              <a:ext cx="1844" cy="649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7020" name="Oval 12"/>
          <p:cNvSpPr>
            <a:spLocks noChangeArrowheads="1"/>
          </p:cNvSpPr>
          <p:nvPr/>
        </p:nvSpPr>
        <p:spPr bwMode="auto">
          <a:xfrm>
            <a:off x="6796088" y="4508500"/>
            <a:ext cx="274637" cy="27463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8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folHlink"/>
              </a:solidFill>
            </a:endParaRPr>
          </a:p>
        </p:txBody>
      </p:sp>
      <p:grpSp>
        <p:nvGrpSpPr>
          <p:cNvPr id="427021" name="Group 13"/>
          <p:cNvGrpSpPr>
            <a:grpSpLocks/>
          </p:cNvGrpSpPr>
          <p:nvPr/>
        </p:nvGrpSpPr>
        <p:grpSpPr bwMode="auto">
          <a:xfrm>
            <a:off x="3244850" y="4724400"/>
            <a:ext cx="3590925" cy="274638"/>
            <a:chOff x="2044" y="2976"/>
            <a:chExt cx="2262" cy="173"/>
          </a:xfrm>
        </p:grpSpPr>
        <p:sp>
          <p:nvSpPr>
            <p:cNvPr id="427022" name="Oval 14"/>
            <p:cNvSpPr>
              <a:spLocks noChangeArrowheads="1"/>
            </p:cNvSpPr>
            <p:nvPr/>
          </p:nvSpPr>
          <p:spPr bwMode="auto">
            <a:xfrm>
              <a:off x="2044" y="2976"/>
              <a:ext cx="173" cy="173"/>
            </a:xfrm>
            <a:prstGeom prst="ellips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folHlink"/>
                </a:solidFill>
              </a:endParaRPr>
            </a:p>
          </p:txBody>
        </p:sp>
        <p:cxnSp>
          <p:nvCxnSpPr>
            <p:cNvPr id="427023" name="AutoShape 15"/>
            <p:cNvCxnSpPr>
              <a:cxnSpLocks noChangeShapeType="1"/>
              <a:stCxn id="427022" idx="5"/>
              <a:endCxn id="427020" idx="3"/>
            </p:cNvCxnSpPr>
            <p:nvPr/>
          </p:nvCxnSpPr>
          <p:spPr bwMode="auto">
            <a:xfrm rot="5400000" flipH="1" flipV="1">
              <a:off x="3181" y="1999"/>
              <a:ext cx="136" cy="2114"/>
            </a:xfrm>
            <a:prstGeom prst="curvedConnector3">
              <a:avLst>
                <a:gd name="adj1" fmla="val -123528"/>
              </a:avLst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427024" name="Group 16"/>
          <p:cNvGrpSpPr>
            <a:grpSpLocks/>
          </p:cNvGrpSpPr>
          <p:nvPr/>
        </p:nvGrpSpPr>
        <p:grpSpPr bwMode="auto">
          <a:xfrm>
            <a:off x="839788" y="3695700"/>
            <a:ext cx="4662487" cy="1303338"/>
            <a:chOff x="529" y="2328"/>
            <a:chExt cx="2937" cy="821"/>
          </a:xfrm>
        </p:grpSpPr>
        <p:sp>
          <p:nvSpPr>
            <p:cNvPr id="427025" name="Oval 17"/>
            <p:cNvSpPr>
              <a:spLocks noChangeArrowheads="1"/>
            </p:cNvSpPr>
            <p:nvPr/>
          </p:nvSpPr>
          <p:spPr bwMode="auto">
            <a:xfrm>
              <a:off x="529" y="2976"/>
              <a:ext cx="173" cy="173"/>
            </a:xfrm>
            <a:prstGeom prst="ellipse">
              <a:avLst/>
            </a:prstGeom>
            <a:noFill/>
            <a:ln w="12700">
              <a:solidFill>
                <a:srgbClr val="CC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folHlink"/>
                </a:solidFill>
              </a:endParaRPr>
            </a:p>
          </p:txBody>
        </p:sp>
        <p:sp>
          <p:nvSpPr>
            <p:cNvPr id="427026" name="Line 18"/>
            <p:cNvSpPr>
              <a:spLocks noChangeShapeType="1"/>
            </p:cNvSpPr>
            <p:nvPr/>
          </p:nvSpPr>
          <p:spPr bwMode="auto">
            <a:xfrm flipV="1">
              <a:off x="687" y="2328"/>
              <a:ext cx="2779" cy="688"/>
            </a:xfrm>
            <a:prstGeom prst="line">
              <a:avLst/>
            </a:prstGeom>
            <a:noFill/>
            <a:ln w="12700">
              <a:solidFill>
                <a:srgbClr val="CC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7027" name="Oval 19"/>
          <p:cNvSpPr>
            <a:spLocks noChangeArrowheads="1"/>
          </p:cNvSpPr>
          <p:nvPr/>
        </p:nvSpPr>
        <p:spPr bwMode="auto">
          <a:xfrm>
            <a:off x="6243638" y="5522913"/>
            <a:ext cx="274637" cy="27463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8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folHlink"/>
              </a:solidFill>
            </a:endParaRPr>
          </a:p>
        </p:txBody>
      </p:sp>
      <p:grpSp>
        <p:nvGrpSpPr>
          <p:cNvPr id="427028" name="Group 20"/>
          <p:cNvGrpSpPr>
            <a:grpSpLocks/>
          </p:cNvGrpSpPr>
          <p:nvPr/>
        </p:nvGrpSpPr>
        <p:grpSpPr bwMode="auto">
          <a:xfrm>
            <a:off x="1436688" y="4746625"/>
            <a:ext cx="4846637" cy="1011238"/>
            <a:chOff x="905" y="2990"/>
            <a:chExt cx="3053" cy="637"/>
          </a:xfrm>
        </p:grpSpPr>
        <p:sp>
          <p:nvSpPr>
            <p:cNvPr id="427029" name="Oval 21"/>
            <p:cNvSpPr>
              <a:spLocks noChangeArrowheads="1"/>
            </p:cNvSpPr>
            <p:nvPr/>
          </p:nvSpPr>
          <p:spPr bwMode="auto">
            <a:xfrm>
              <a:off x="905" y="2990"/>
              <a:ext cx="300" cy="16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27030" name="AutoShape 22"/>
            <p:cNvCxnSpPr>
              <a:cxnSpLocks noChangeShapeType="1"/>
              <a:stCxn id="427029" idx="4"/>
              <a:endCxn id="427027" idx="3"/>
            </p:cNvCxnSpPr>
            <p:nvPr/>
          </p:nvCxnSpPr>
          <p:spPr bwMode="auto">
            <a:xfrm rot="16200000" flipH="1">
              <a:off x="2268" y="1937"/>
              <a:ext cx="477" cy="2903"/>
            </a:xfrm>
            <a:prstGeom prst="curvedConnector3">
              <a:avLst>
                <a:gd name="adj1" fmla="val 135222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32814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7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7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7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7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DA8A-5F06-CF4B-BBDC-9403CE710D63}" type="slidenum">
              <a:rPr lang="en-US"/>
              <a:pPr/>
              <a:t>21</a:t>
            </a:fld>
            <a:endParaRPr lang="en-US"/>
          </a:p>
        </p:txBody>
      </p:sp>
      <p:sp>
        <p:nvSpPr>
          <p:cNvPr id="428034" name="Text Box 2"/>
          <p:cNvSpPr txBox="1">
            <a:spLocks noChangeArrowheads="1"/>
          </p:cNvSpPr>
          <p:nvPr/>
        </p:nvSpPr>
        <p:spPr bwMode="auto">
          <a:xfrm>
            <a:off x="365125" y="1279525"/>
            <a:ext cx="3613150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500" b="1">
                <a:latin typeface="Courier New" charset="0"/>
              </a:rPr>
              <a:t>PROGRAM Test;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VAR i, j, k, n : integer;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PROCEDURE p(j : real);</a:t>
            </a:r>
          </a:p>
          <a:p>
            <a:r>
              <a:rPr lang="en-US" sz="1500" b="1">
                <a:latin typeface="Courier New" charset="0"/>
              </a:rPr>
              <a:t>  VAR k : char;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  FUNCTION f(x : real) : real;</a:t>
            </a:r>
          </a:p>
          <a:p>
            <a:r>
              <a:rPr lang="en-US" sz="1500" b="1">
                <a:latin typeface="Courier New" charset="0"/>
              </a:rPr>
              <a:t>    VAR i:real;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    BEGIN {f}</a:t>
            </a:r>
          </a:p>
          <a:p>
            <a:r>
              <a:rPr lang="en-US" sz="1500" b="1">
                <a:latin typeface="Courier New" charset="0"/>
              </a:rPr>
              <a:t>      f := i + j + n + x;</a:t>
            </a:r>
          </a:p>
          <a:p>
            <a:r>
              <a:rPr lang="en-US" sz="1500" b="1">
                <a:latin typeface="Courier New" charset="0"/>
              </a:rPr>
              <a:t>    END {f};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  BEGIN {p}</a:t>
            </a:r>
          </a:p>
          <a:p>
            <a:r>
              <a:rPr lang="en-US" sz="1500" b="1">
                <a:latin typeface="Courier New" charset="0"/>
              </a:rPr>
              <a:t>    k := chr(i + trunc(f(n)));</a:t>
            </a:r>
          </a:p>
          <a:p>
            <a:r>
              <a:rPr lang="en-US" sz="1500" b="1">
                <a:latin typeface="Courier New" charset="0"/>
              </a:rPr>
              <a:t>  END {p};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BEGIN {test}</a:t>
            </a:r>
          </a:p>
          <a:p>
            <a:r>
              <a:rPr lang="en-US" sz="1500" b="1">
                <a:latin typeface="Courier New" charset="0"/>
              </a:rPr>
              <a:t>  p(j + k + n)</a:t>
            </a:r>
          </a:p>
          <a:p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END {test}.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Nested Scopes and the Symbol Table Stack</a:t>
            </a:r>
          </a:p>
        </p:txBody>
      </p:sp>
      <p:pic>
        <p:nvPicPr>
          <p:cNvPr id="428036" name="Picture 4" descr="CS153-081013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525" y="1250950"/>
            <a:ext cx="4283075" cy="4918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8037" name="Group 5"/>
          <p:cNvGrpSpPr>
            <a:grpSpLocks/>
          </p:cNvGrpSpPr>
          <p:nvPr/>
        </p:nvGrpSpPr>
        <p:grpSpPr bwMode="auto">
          <a:xfrm>
            <a:off x="844550" y="4687888"/>
            <a:ext cx="4651375" cy="1241425"/>
            <a:chOff x="532" y="2953"/>
            <a:chExt cx="2930" cy="782"/>
          </a:xfrm>
        </p:grpSpPr>
        <p:sp>
          <p:nvSpPr>
            <p:cNvPr id="428038" name="Oval 6"/>
            <p:cNvSpPr>
              <a:spLocks noChangeArrowheads="1"/>
            </p:cNvSpPr>
            <p:nvPr/>
          </p:nvSpPr>
          <p:spPr bwMode="auto">
            <a:xfrm>
              <a:off x="532" y="3562"/>
              <a:ext cx="173" cy="173"/>
            </a:xfrm>
            <a:prstGeom prst="ellips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folHlink"/>
                </a:solidFill>
              </a:endParaRPr>
            </a:p>
          </p:txBody>
        </p:sp>
        <p:sp>
          <p:nvSpPr>
            <p:cNvPr id="428039" name="Line 7"/>
            <p:cNvSpPr>
              <a:spLocks noChangeShapeType="1"/>
            </p:cNvSpPr>
            <p:nvPr/>
          </p:nvSpPr>
          <p:spPr bwMode="auto">
            <a:xfrm flipV="1">
              <a:off x="696" y="2953"/>
              <a:ext cx="2766" cy="648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8040" name="Line 8"/>
          <p:cNvSpPr>
            <a:spLocks noChangeShapeType="1"/>
          </p:cNvSpPr>
          <p:nvPr/>
        </p:nvSpPr>
        <p:spPr bwMode="auto">
          <a:xfrm>
            <a:off x="1898650" y="57483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28041" name="Group 9"/>
          <p:cNvGrpSpPr>
            <a:grpSpLocks/>
          </p:cNvGrpSpPr>
          <p:nvPr/>
        </p:nvGrpSpPr>
        <p:grpSpPr bwMode="auto">
          <a:xfrm>
            <a:off x="1296988" y="4718050"/>
            <a:ext cx="4865687" cy="1211263"/>
            <a:chOff x="817" y="2972"/>
            <a:chExt cx="3065" cy="763"/>
          </a:xfrm>
        </p:grpSpPr>
        <p:sp>
          <p:nvSpPr>
            <p:cNvPr id="428042" name="Oval 10"/>
            <p:cNvSpPr>
              <a:spLocks noChangeArrowheads="1"/>
            </p:cNvSpPr>
            <p:nvPr/>
          </p:nvSpPr>
          <p:spPr bwMode="auto">
            <a:xfrm>
              <a:off x="817" y="3562"/>
              <a:ext cx="173" cy="173"/>
            </a:xfrm>
            <a:prstGeom prst="ellipse">
              <a:avLst/>
            </a:prstGeom>
            <a:noFill/>
            <a:ln w="12700">
              <a:solidFill>
                <a:srgbClr val="CC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folHlink"/>
                </a:solidFill>
              </a:endParaRPr>
            </a:p>
          </p:txBody>
        </p:sp>
        <p:sp>
          <p:nvSpPr>
            <p:cNvPr id="428043" name="Line 11"/>
            <p:cNvSpPr>
              <a:spLocks noChangeShapeType="1"/>
            </p:cNvSpPr>
            <p:nvPr/>
          </p:nvSpPr>
          <p:spPr bwMode="auto">
            <a:xfrm flipV="1">
              <a:off x="983" y="2972"/>
              <a:ext cx="2899" cy="639"/>
            </a:xfrm>
            <a:prstGeom prst="line">
              <a:avLst/>
            </a:prstGeom>
            <a:noFill/>
            <a:ln w="12700">
              <a:solidFill>
                <a:srgbClr val="CC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8044" name="Group 12"/>
          <p:cNvGrpSpPr>
            <a:grpSpLocks/>
          </p:cNvGrpSpPr>
          <p:nvPr/>
        </p:nvGrpSpPr>
        <p:grpSpPr bwMode="auto">
          <a:xfrm>
            <a:off x="1762125" y="4725988"/>
            <a:ext cx="5060950" cy="1203325"/>
            <a:chOff x="1110" y="2977"/>
            <a:chExt cx="3188" cy="758"/>
          </a:xfrm>
        </p:grpSpPr>
        <p:sp>
          <p:nvSpPr>
            <p:cNvPr id="428045" name="Oval 13"/>
            <p:cNvSpPr>
              <a:spLocks noChangeArrowheads="1"/>
            </p:cNvSpPr>
            <p:nvPr/>
          </p:nvSpPr>
          <p:spPr bwMode="auto">
            <a:xfrm>
              <a:off x="1110" y="3562"/>
              <a:ext cx="173" cy="173"/>
            </a:xfrm>
            <a:prstGeom prst="ellipse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rgbClr val="0033CC"/>
                </a:solidFill>
              </a:endParaRPr>
            </a:p>
          </p:txBody>
        </p:sp>
        <p:sp>
          <p:nvSpPr>
            <p:cNvPr id="428046" name="Line 14"/>
            <p:cNvSpPr>
              <a:spLocks noChangeShapeType="1"/>
            </p:cNvSpPr>
            <p:nvPr/>
          </p:nvSpPr>
          <p:spPr bwMode="auto">
            <a:xfrm flipV="1">
              <a:off x="1273" y="2977"/>
              <a:ext cx="3025" cy="639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8047" name="Oval 15"/>
          <p:cNvSpPr>
            <a:spLocks noChangeArrowheads="1"/>
          </p:cNvSpPr>
          <p:nvPr/>
        </p:nvSpPr>
        <p:spPr bwMode="auto">
          <a:xfrm>
            <a:off x="7448550" y="4486275"/>
            <a:ext cx="274638" cy="27463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folHlink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0033CC"/>
              </a:solidFill>
            </a:endParaRPr>
          </a:p>
        </p:txBody>
      </p:sp>
      <p:grpSp>
        <p:nvGrpSpPr>
          <p:cNvPr id="428048" name="Group 16"/>
          <p:cNvGrpSpPr>
            <a:grpSpLocks/>
          </p:cNvGrpSpPr>
          <p:nvPr/>
        </p:nvGrpSpPr>
        <p:grpSpPr bwMode="auto">
          <a:xfrm>
            <a:off x="609600" y="4760913"/>
            <a:ext cx="6977063" cy="1168400"/>
            <a:chOff x="384" y="2999"/>
            <a:chExt cx="4395" cy="736"/>
          </a:xfrm>
        </p:grpSpPr>
        <p:sp>
          <p:nvSpPr>
            <p:cNvPr id="428049" name="Oval 17"/>
            <p:cNvSpPr>
              <a:spLocks noChangeArrowheads="1"/>
            </p:cNvSpPr>
            <p:nvPr/>
          </p:nvSpPr>
          <p:spPr bwMode="auto">
            <a:xfrm>
              <a:off x="384" y="3562"/>
              <a:ext cx="173" cy="173"/>
            </a:xfrm>
            <a:prstGeom prst="ellips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rgbClr val="0033CC"/>
                </a:solidFill>
              </a:endParaRPr>
            </a:p>
          </p:txBody>
        </p:sp>
        <p:cxnSp>
          <p:nvCxnSpPr>
            <p:cNvPr id="428050" name="AutoShape 18"/>
            <p:cNvCxnSpPr>
              <a:cxnSpLocks noChangeShapeType="1"/>
              <a:stCxn id="428049" idx="4"/>
              <a:endCxn id="428047" idx="4"/>
            </p:cNvCxnSpPr>
            <p:nvPr/>
          </p:nvCxnSpPr>
          <p:spPr bwMode="auto">
            <a:xfrm rot="5400000" flipH="1" flipV="1">
              <a:off x="2257" y="1213"/>
              <a:ext cx="736" cy="4308"/>
            </a:xfrm>
            <a:prstGeom prst="curvedConnector3">
              <a:avLst>
                <a:gd name="adj1" fmla="val -19431"/>
              </a:avLst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16463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8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8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8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8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E25D-C73F-CA4E-B72E-AD8594272D72}" type="slidenum">
              <a:rPr lang="en-US"/>
              <a:pPr/>
              <a:t>22</a:t>
            </a:fld>
            <a:endParaRPr lang="en-US"/>
          </a:p>
        </p:txBody>
      </p:sp>
      <p:sp>
        <p:nvSpPr>
          <p:cNvPr id="429058" name="Text Box 2"/>
          <p:cNvSpPr txBox="1">
            <a:spLocks noChangeArrowheads="1"/>
          </p:cNvSpPr>
          <p:nvPr/>
        </p:nvSpPr>
        <p:spPr bwMode="auto">
          <a:xfrm>
            <a:off x="365125" y="1279525"/>
            <a:ext cx="3613150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500" b="1">
                <a:latin typeface="Courier New" charset="0"/>
              </a:rPr>
              <a:t>PROGRAM Test;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VAR i, j, k, n : integer;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PROCEDURE p(j : real);</a:t>
            </a:r>
          </a:p>
          <a:p>
            <a:r>
              <a:rPr lang="en-US" sz="1500" b="1">
                <a:latin typeface="Courier New" charset="0"/>
              </a:rPr>
              <a:t>  VAR k : char;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  FUNCTION f(x : real) : real;</a:t>
            </a:r>
          </a:p>
          <a:p>
            <a:r>
              <a:rPr lang="en-US" sz="1500" b="1">
                <a:latin typeface="Courier New" charset="0"/>
              </a:rPr>
              <a:t>    VAR i:real;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    BEGIN {f}</a:t>
            </a:r>
          </a:p>
          <a:p>
            <a:r>
              <a:rPr lang="en-US" sz="1500" b="1">
                <a:latin typeface="Courier New" charset="0"/>
              </a:rPr>
              <a:t>      f := i + j + n + x;</a:t>
            </a:r>
          </a:p>
          <a:p>
            <a:r>
              <a:rPr lang="en-US" sz="1500" b="1">
                <a:latin typeface="Courier New" charset="0"/>
              </a:rPr>
              <a:t>    END {f};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  BEGIN {p}</a:t>
            </a:r>
          </a:p>
          <a:p>
            <a:r>
              <a:rPr lang="en-US" sz="1500" b="1">
                <a:latin typeface="Courier New" charset="0"/>
              </a:rPr>
              <a:t>    k := chr(i + trunc(f(n)));</a:t>
            </a:r>
          </a:p>
          <a:p>
            <a:r>
              <a:rPr lang="en-US" sz="1500" b="1">
                <a:latin typeface="Courier New" charset="0"/>
              </a:rPr>
              <a:t>  END {p};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BEGIN {test}</a:t>
            </a:r>
          </a:p>
          <a:p>
            <a:r>
              <a:rPr lang="en-US" sz="1500" b="1">
                <a:latin typeface="Courier New" charset="0"/>
              </a:rPr>
              <a:t>  p(j + k + n)</a:t>
            </a:r>
          </a:p>
          <a:p>
            <a:r>
              <a:rPr lang="en-US" sz="1500" b="1">
                <a:latin typeface="Courier New" charset="0"/>
              </a:rPr>
              <a:t>END {test}</a:t>
            </a:r>
            <a:r>
              <a:rPr lang="en-US" sz="1500" b="1">
                <a:solidFill>
                  <a:srgbClr val="969696"/>
                </a:solidFill>
                <a:latin typeface="Courier New" charset="0"/>
              </a:rPr>
              <a:t>.</a:t>
            </a:r>
          </a:p>
        </p:txBody>
      </p:sp>
      <p:sp>
        <p:nvSpPr>
          <p:cNvPr id="4290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Nested Scopes and the Symbol Table Stack</a:t>
            </a:r>
          </a:p>
        </p:txBody>
      </p:sp>
      <p:pic>
        <p:nvPicPr>
          <p:cNvPr id="429060" name="Picture 4" descr="CS153-081013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950" y="1273175"/>
            <a:ext cx="4298950" cy="493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397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6BDD5-5D8B-3C4B-89D7-4540C450349E}" type="slidenum">
              <a:rPr lang="en-US"/>
              <a:pPr/>
              <a:t>23</a:t>
            </a:fld>
            <a:endParaRPr lang="en-US"/>
          </a:p>
        </p:txBody>
      </p:sp>
      <p:pic>
        <p:nvPicPr>
          <p:cNvPr id="387074" name="Picture 2" descr="CS153-080929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1691659"/>
            <a:ext cx="8139112" cy="448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70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Scope of Record Fields</a:t>
            </a:r>
          </a:p>
        </p:txBody>
      </p:sp>
      <p:sp>
        <p:nvSpPr>
          <p:cNvPr id="3870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396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Each record type has a symbol table:</a:t>
            </a:r>
          </a:p>
        </p:txBody>
      </p:sp>
      <p:sp>
        <p:nvSpPr>
          <p:cNvPr id="387077" name="Text Box 5"/>
          <p:cNvSpPr txBox="1">
            <a:spLocks noChangeArrowheads="1"/>
          </p:cNvSpPr>
          <p:nvPr/>
        </p:nvSpPr>
        <p:spPr bwMode="auto">
          <a:xfrm>
            <a:off x="1371635" y="5153892"/>
            <a:ext cx="2444900" cy="738664"/>
          </a:xfrm>
          <a:prstGeom prst="rect">
            <a:avLst/>
          </a:prstGeom>
          <a:solidFill>
            <a:srgbClr val="FFFFC2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Note that the program name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charset="0"/>
              </a:rPr>
              <a:t>Test</a:t>
            </a:r>
            <a:r>
              <a:rPr lang="en-US" sz="1400" dirty="0">
                <a:solidFill>
                  <a:srgbClr val="0033CC"/>
                </a:solidFill>
              </a:rPr>
              <a:t> is defined in the global</a:t>
            </a:r>
          </a:p>
          <a:p>
            <a:r>
              <a:rPr lang="en-US" sz="1400" dirty="0">
                <a:solidFill>
                  <a:srgbClr val="0033CC"/>
                </a:solidFill>
              </a:rPr>
              <a:t>scope at level 0.</a:t>
            </a:r>
          </a:p>
        </p:txBody>
      </p:sp>
      <p:sp>
        <p:nvSpPr>
          <p:cNvPr id="387078" name="Text Box 6"/>
          <p:cNvSpPr txBox="1">
            <a:spLocks noChangeArrowheads="1"/>
          </p:cNvSpPr>
          <p:nvPr/>
        </p:nvSpPr>
        <p:spPr bwMode="auto">
          <a:xfrm>
            <a:off x="6710363" y="4892675"/>
            <a:ext cx="1976437" cy="3460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Global symbol table</a:t>
            </a:r>
          </a:p>
        </p:txBody>
      </p:sp>
      <p:sp>
        <p:nvSpPr>
          <p:cNvPr id="387079" name="Text Box 7"/>
          <p:cNvSpPr txBox="1">
            <a:spLocks noChangeArrowheads="1"/>
          </p:cNvSpPr>
          <p:nvPr/>
        </p:nvSpPr>
        <p:spPr bwMode="auto">
          <a:xfrm>
            <a:off x="6516688" y="3722688"/>
            <a:ext cx="2170112" cy="3460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Program symbol table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E7C392-0F69-C019-47DE-AF78FAA7A4F0}"/>
              </a:ext>
            </a:extLst>
          </p:cNvPr>
          <p:cNvGrpSpPr/>
          <p:nvPr/>
        </p:nvGrpSpPr>
        <p:grpSpPr>
          <a:xfrm>
            <a:off x="274367" y="3154683"/>
            <a:ext cx="1644080" cy="534279"/>
            <a:chOff x="274367" y="3154683"/>
            <a:chExt cx="1644080" cy="53427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51B55DF-A734-7BCC-1EDF-693EBBA0CF1F}"/>
                </a:ext>
              </a:extLst>
            </p:cNvPr>
            <p:cNvSpPr txBox="1"/>
            <p:nvPr/>
          </p:nvSpPr>
          <p:spPr>
            <a:xfrm>
              <a:off x="274367" y="3154683"/>
              <a:ext cx="923996" cy="461665"/>
            </a:xfrm>
            <a:prstGeom prst="rect">
              <a:avLst/>
            </a:prstGeom>
            <a:solidFill>
              <a:srgbClr val="FFFFC2"/>
            </a:solidFill>
            <a:ln>
              <a:solidFill>
                <a:srgbClr val="0033CC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33CC"/>
                  </a:solidFill>
                </a:rPr>
                <a:t>Tree walk is here!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46DB78B-80A6-4CCC-D1E0-0D4BBD7F63FA}"/>
                </a:ext>
              </a:extLst>
            </p:cNvPr>
            <p:cNvSpPr/>
            <p:nvPr/>
          </p:nvSpPr>
          <p:spPr bwMode="auto">
            <a:xfrm>
              <a:off x="1735614" y="3414645"/>
              <a:ext cx="182833" cy="27431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cxnSp>
          <p:nvCxnSpPr>
            <p:cNvPr id="19" name="Curved Connector 18">
              <a:extLst>
                <a:ext uri="{FF2B5EF4-FFF2-40B4-BE49-F238E27FC236}">
                  <a16:creationId xmlns:a16="http://schemas.microsoft.com/office/drawing/2014/main" id="{F92C4A84-A1C1-C00B-4D61-D10DF4497D95}"/>
                </a:ext>
              </a:extLst>
            </p:cNvPr>
            <p:cNvCxnSpPr>
              <a:stCxn id="3" idx="3"/>
              <a:endCxn id="17" idx="1"/>
            </p:cNvCxnSpPr>
            <p:nvPr/>
          </p:nvCxnSpPr>
          <p:spPr bwMode="auto">
            <a:xfrm>
              <a:off x="1198363" y="3385516"/>
              <a:ext cx="537251" cy="166288"/>
            </a:xfrm>
            <a:prstGeom prst="curvedConnector3">
              <a:avLst/>
            </a:prstGeom>
            <a:solidFill>
              <a:schemeClr val="accent1"/>
            </a:solidFill>
            <a:ln w="9525" cap="flat" cmpd="sng" algn="ctr">
              <a:solidFill>
                <a:srgbClr val="0033CC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723253848"/>
      </p:ext>
    </p:extLst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adra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60586</TotalTime>
  <Words>2069</Words>
  <Application>Microsoft Macintosh PowerPoint</Application>
  <PresentationFormat>On-screen Show (4:3)</PresentationFormat>
  <Paragraphs>338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Courier New</vt:lpstr>
      <vt:lpstr>Times New Roman</vt:lpstr>
      <vt:lpstr>Wingdings</vt:lpstr>
      <vt:lpstr>Quadrant</vt:lpstr>
      <vt:lpstr>CS 153: Concepts of Compiler Design September 24 Class Meeting</vt:lpstr>
      <vt:lpstr>Pascal Record Type Definitions</vt:lpstr>
      <vt:lpstr>Named Record Type Definitions</vt:lpstr>
      <vt:lpstr>Unnamed Record Types</vt:lpstr>
      <vt:lpstr>Pascal Record Example</vt:lpstr>
      <vt:lpstr>Type Check Record Fields</vt:lpstr>
      <vt:lpstr>Converting Pascal Records to Java</vt:lpstr>
      <vt:lpstr>Pascal Functions and Procedures</vt:lpstr>
      <vt:lpstr>Pascal Functions and Procedures, cont’d</vt:lpstr>
      <vt:lpstr>Pascal Functions and Procedures, cont’d</vt:lpstr>
      <vt:lpstr>Type Check Calls</vt:lpstr>
      <vt:lpstr>Scopes and Symbol Tables</vt:lpstr>
      <vt:lpstr>Scope and the Symbol Table Stack</vt:lpstr>
      <vt:lpstr>The Symbol Table Stack</vt:lpstr>
      <vt:lpstr>The Symbol Table Stack, cont’d</vt:lpstr>
      <vt:lpstr>Nested Scopes and the Symbol Table Stack</vt:lpstr>
      <vt:lpstr>Nested Scopes and the Symbol Table Stack</vt:lpstr>
      <vt:lpstr>Nested Scopes and the Symbol Table Stack</vt:lpstr>
      <vt:lpstr>Nested Scopes and the Symbol Table Stack</vt:lpstr>
      <vt:lpstr>Nested Scopes and the Symbol Table Stack</vt:lpstr>
      <vt:lpstr>Nested Scopes and the Symbol Table Stack</vt:lpstr>
      <vt:lpstr>Nested Scopes and the Symbol Table Stack</vt:lpstr>
      <vt:lpstr>The Scope of Record Fields</vt:lpstr>
    </vt:vector>
  </TitlesOfParts>
  <Company>Apropos Logic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153: Concepts of Compiler Design</dc:title>
  <dc:creator>Ronald Mak</dc:creator>
  <cp:lastModifiedBy>Ron Mak</cp:lastModifiedBy>
  <cp:revision>614</cp:revision>
  <dcterms:created xsi:type="dcterms:W3CDTF">2008-01-12T03:52:55Z</dcterms:created>
  <dcterms:modified xsi:type="dcterms:W3CDTF">2026-09-24T17:21:37Z</dcterms:modified>
</cp:coreProperties>
</file>