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1" r:id="rId16"/>
    <p:sldId id="272" r:id="rId17"/>
    <p:sldId id="279" r:id="rId18"/>
    <p:sldId id="273" r:id="rId19"/>
    <p:sldId id="274" r:id="rId20"/>
    <p:sldId id="276" r:id="rId21"/>
    <p:sldId id="277" r:id="rId22"/>
    <p:sldId id="278" r:id="rId23"/>
    <p:sldId id="280" r:id="rId24"/>
    <p:sldId id="275" r:id="rId25"/>
    <p:sldId id="281" r:id="rId26"/>
    <p:sldId id="282" r:id="rId27"/>
    <p:sldId id="283" r:id="rId28"/>
    <p:sldId id="270" r:id="rId29"/>
    <p:sldId id="284" r:id="rId30"/>
    <p:sldId id="285" r:id="rId31"/>
    <p:sldId id="286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2"/>
    <a:srgbClr val="FFFD78"/>
    <a:srgbClr val="DEF0F2"/>
    <a:srgbClr val="008000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51" autoAdjust="0"/>
    <p:restoredTop sz="97808" autoAdjust="0"/>
  </p:normalViewPr>
  <p:slideViewPr>
    <p:cSldViewPr>
      <p:cViewPr varScale="1">
        <p:scale>
          <a:sx n="144" d="100"/>
          <a:sy n="144" d="100"/>
        </p:scale>
        <p:origin x="208" y="8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September 22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September 22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7B66-416C-DBA3-6F90-DCFE1069B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Statements and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93CDF-6F3B-A5F5-9560-26FFCD59C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can parse Pascal declarations and enter the appropriate information into the symbol table.</a:t>
            </a:r>
          </a:p>
          <a:p>
            <a:pPr lvl="4"/>
            <a:endParaRPr lang="en-US" dirty="0"/>
          </a:p>
          <a:p>
            <a:r>
              <a:rPr lang="en-US" dirty="0"/>
              <a:t>We’re ready to use ANTLR 4 to parse statements and expressions and, in the backend tier, convert them to equivalent Java.</a:t>
            </a:r>
          </a:p>
          <a:p>
            <a:pPr lvl="1"/>
            <a:r>
              <a:rPr lang="en-US" dirty="0"/>
              <a:t>Start with compound, assignment, and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</a:t>
            </a:r>
            <a:r>
              <a:rPr lang="en-US" dirty="0"/>
              <a:t> statements.</a:t>
            </a:r>
          </a:p>
          <a:p>
            <a:pPr lvl="4"/>
            <a:endParaRPr lang="en-US" dirty="0"/>
          </a:p>
          <a:p>
            <a:r>
              <a:rPr lang="en-US" dirty="0"/>
              <a:t>Jump from Pcl_P2 to Pcl_P5.</a:t>
            </a:r>
          </a:p>
          <a:p>
            <a:pPr lvl="1"/>
            <a:r>
              <a:rPr lang="en-US" dirty="0"/>
              <a:t>Skip over intermediate steps that are in my book.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AEF84C-E777-76B4-80DA-637F560EE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4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AC2A0-4AE5-B807-F8E8-BDB13231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Syntax Diagrams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69B86-34BB-FF31-5388-3870AE2D2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 descr="CS153-080919a">
            <a:extLst>
              <a:ext uri="{FF2B5EF4-FFF2-40B4-BE49-F238E27FC236}">
                <a16:creationId xmlns:a16="http://schemas.microsoft.com/office/drawing/2014/main" id="{65DC5A44-047A-242D-0D46-7A792FC31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23" y="1417342"/>
            <a:ext cx="3721400" cy="15544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S153-080910c">
            <a:extLst>
              <a:ext uri="{FF2B5EF4-FFF2-40B4-BE49-F238E27FC236}">
                <a16:creationId xmlns:a16="http://schemas.microsoft.com/office/drawing/2014/main" id="{45844239-F87B-2C38-39FF-35BC9A424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428" y="1339686"/>
            <a:ext cx="3990372" cy="245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S153-080910d">
            <a:extLst>
              <a:ext uri="{FF2B5EF4-FFF2-40B4-BE49-F238E27FC236}">
                <a16:creationId xmlns:a16="http://schemas.microsoft.com/office/drawing/2014/main" id="{E5C6BDFE-0BEB-EFBF-3551-3546DB0E5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32" y="4097083"/>
            <a:ext cx="3578691" cy="197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S153-080910e">
            <a:extLst>
              <a:ext uri="{FF2B5EF4-FFF2-40B4-BE49-F238E27FC236}">
                <a16:creationId xmlns:a16="http://schemas.microsoft.com/office/drawing/2014/main" id="{56E89533-FFA4-3D19-22F2-ACBBC7752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359" y="3945507"/>
            <a:ext cx="2925758" cy="197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S153-080917c">
            <a:extLst>
              <a:ext uri="{FF2B5EF4-FFF2-40B4-BE49-F238E27FC236}">
                <a16:creationId xmlns:a16="http://schemas.microsoft.com/office/drawing/2014/main" id="{C3A67249-66B7-D3D8-AB42-E0E523862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24" y="3166763"/>
            <a:ext cx="3657560" cy="48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473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B889E-E825-964F-F946-DF066C33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ANTLR 4 Grammar File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AA171-DC57-75B9-D111-4C2406A15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C2A93-1AAE-0785-C6AA-02B655FC7DBF}"/>
              </a:ext>
            </a:extLst>
          </p:cNvPr>
          <p:cNvSpPr txBox="1"/>
          <p:nvPr/>
        </p:nvSpPr>
        <p:spPr>
          <a:xfrm>
            <a:off x="1418732" y="1508781"/>
            <a:ext cx="6306535" cy="35394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compoundStatement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BEGIN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END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: statement ( ';' statement )*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statement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compoundStatement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|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|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repeatStatement</a:t>
            </a: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writeStatement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writelnStatement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emptyStatement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variable ':=' expression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REPEAT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UNTIL expression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8BA80E-7D5A-1D74-89C7-76435FD699EF}"/>
              </a:ext>
            </a:extLst>
          </p:cNvPr>
          <p:cNvSpPr txBox="1"/>
          <p:nvPr/>
        </p:nvSpPr>
        <p:spPr>
          <a:xfrm>
            <a:off x="6583658" y="1354892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Pcl_P5.g4</a:t>
            </a:r>
          </a:p>
        </p:txBody>
      </p:sp>
    </p:spTree>
    <p:extLst>
      <p:ext uri="{BB962C8B-B14F-4D97-AF65-F5344CB8AC3E}">
        <p14:creationId xmlns:p14="http://schemas.microsoft.com/office/powerpoint/2010/main" val="3995282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71782-79B6-CE18-8DD8-17DF414DA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ANTLR 4 Grammar File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7815A-5394-3094-3535-13042432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B1C09C-C479-89E8-10E0-1BB08E5374C6}"/>
              </a:ext>
            </a:extLst>
          </p:cNvPr>
          <p:cNvSpPr txBox="1"/>
          <p:nvPr/>
        </p:nvSpPr>
        <p:spPr>
          <a:xfrm>
            <a:off x="1005879" y="1242381"/>
            <a:ext cx="6521337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locals [ Typespec_P4 typespec = null ]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)?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locals [ Typespec_P4 typespec = null ]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sign? term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term)*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locals [ Typespec_P4 typespec = null ]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factor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factor)*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'=' | '&lt;&gt;' | '&lt;' | '&lt;=' | '&gt;' | '&gt;='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'+' | '-' | OR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'*' | '/' | DIV | MOD | AND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locals [ Typespec_P5 typespec = null ]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variable       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factorVariable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factorConstantIdentifier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factorIntegerConstant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factorRealConstant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characterConstant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factorCharacterConstant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factorStringConstant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factorBooleanConstant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NOT factor     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factorNot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'(' expression ')'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factorParens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7A7DEB-B2A3-585C-F337-8365284FA91C}"/>
              </a:ext>
            </a:extLst>
          </p:cNvPr>
          <p:cNvSpPr txBox="1"/>
          <p:nvPr/>
        </p:nvSpPr>
        <p:spPr>
          <a:xfrm>
            <a:off x="6309341" y="1088492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Pcl_P5.g4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E2B32-0BF4-6C66-764A-FB817E10995A}"/>
              </a:ext>
            </a:extLst>
          </p:cNvPr>
          <p:cNvSpPr txBox="1"/>
          <p:nvPr/>
        </p:nvSpPr>
        <p:spPr>
          <a:xfrm>
            <a:off x="6949414" y="4617707"/>
            <a:ext cx="1925298" cy="138499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If you label one alternative of a rule, you must label all of the rule’s alternatives. But you don’t have to use all of them.</a:t>
            </a:r>
          </a:p>
        </p:txBody>
      </p:sp>
    </p:spTree>
    <p:extLst>
      <p:ext uri="{BB962C8B-B14F-4D97-AF65-F5344CB8AC3E}">
        <p14:creationId xmlns:p14="http://schemas.microsoft.com/office/powerpoint/2010/main" val="277476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7DC2-4410-80B7-F6EC-75A15F45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ANTLR 4 Grammar File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9E4F4-6D2D-0EF9-41E1-7877C0EF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F6E0F2-5C12-8BD6-75A5-B014D02B5541}"/>
              </a:ext>
            </a:extLst>
          </p:cNvPr>
          <p:cNvSpPr txBox="1"/>
          <p:nvPr/>
        </p:nvSpPr>
        <p:spPr>
          <a:xfrm>
            <a:off x="1365032" y="1385530"/>
            <a:ext cx="6413935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locals [ Typespec_P4 typespec = null,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SymtabEntry entry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]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identifier modifier*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modifier  : '['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']'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index ( ',' index )*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index     : expression ; 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locals [ Typespec_P5 typespec = null,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Object value = null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]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sign?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constantSignedIdentifier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sign?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constantSignedInteger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sign?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constantSignedReal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characterConstant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constantCharacter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constantString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#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constantBoolean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369E5D-E643-1CE5-03B3-0553CEAEF1AD}"/>
              </a:ext>
            </a:extLst>
          </p:cNvPr>
          <p:cNvSpPr txBox="1"/>
          <p:nvPr/>
        </p:nvSpPr>
        <p:spPr>
          <a:xfrm>
            <a:off x="6583658" y="1231641"/>
            <a:ext cx="1002197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Pcl_P5.g4</a:t>
            </a:r>
          </a:p>
        </p:txBody>
      </p:sp>
    </p:spTree>
    <p:extLst>
      <p:ext uri="{BB962C8B-B14F-4D97-AF65-F5344CB8AC3E}">
        <p14:creationId xmlns:p14="http://schemas.microsoft.com/office/powerpoint/2010/main" val="57007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65C73-C871-645D-B1C1-C34F13A2F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69178-F213-B094-22B0-DE2BC2BAA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r>
              <a:rPr lang="en-US" dirty="0"/>
              <a:t>Along with creating the symbol table, another important semantic operation during Pass 2 is </a:t>
            </a:r>
            <a:r>
              <a:rPr lang="en-US" dirty="0">
                <a:solidFill>
                  <a:srgbClr val="C00000"/>
                </a:solidFill>
              </a:rPr>
              <a:t>type checking</a:t>
            </a:r>
            <a:r>
              <a:rPr lang="en-US" dirty="0"/>
              <a:t> statements and expressions.</a:t>
            </a:r>
          </a:p>
          <a:p>
            <a:pPr lvl="4"/>
            <a:endParaRPr lang="en-US" dirty="0"/>
          </a:p>
          <a:p>
            <a:r>
              <a:rPr lang="en-US" dirty="0"/>
              <a:t>Are the data types of the operands in an expression compatible with each other?</a:t>
            </a:r>
          </a:p>
          <a:p>
            <a:pPr lvl="1"/>
            <a:r>
              <a:rPr lang="en-US" dirty="0"/>
              <a:t>Can you assign that value to this variable?</a:t>
            </a:r>
          </a:p>
          <a:p>
            <a:pPr lvl="1"/>
            <a:r>
              <a:rPr lang="en-US" dirty="0"/>
              <a:t>Example: OK to add or multiply an integer operand and a real operand.</a:t>
            </a:r>
          </a:p>
          <a:p>
            <a:pPr lvl="1"/>
            <a:r>
              <a:rPr lang="en-US" dirty="0"/>
              <a:t>Example: Not OK to multiply a string by an integer.</a:t>
            </a:r>
          </a:p>
          <a:p>
            <a:pPr lvl="1"/>
            <a:r>
              <a:rPr lang="en-US" dirty="0"/>
              <a:t>Example: The expression in the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UNTIL</a:t>
            </a:r>
            <a:r>
              <a:rPr lang="en-US" dirty="0"/>
              <a:t> part of a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</a:t>
            </a:r>
            <a:r>
              <a:rPr lang="en-US" dirty="0"/>
              <a:t> statement must be boolean.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87497-829B-A760-03AC-29594DAD0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0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193F3-AF56-E499-765C-24F4BCA18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1" y="411163"/>
            <a:ext cx="8412433" cy="655637"/>
          </a:xfrm>
        </p:spPr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intermediate.type.TypeChecker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97050-C7EA-ED05-028E-B7F52A44F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210867-5CD1-86ED-4806-CB966C0DB87D}"/>
              </a:ext>
            </a:extLst>
          </p:cNvPr>
          <p:cNvSpPr txBox="1"/>
          <p:nvPr/>
        </p:nvSpPr>
        <p:spPr>
          <a:xfrm>
            <a:off x="1188757" y="1388353"/>
            <a:ext cx="6744154" cy="4693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TypeChecker</a:t>
            </a:r>
            <a:endParaRPr lang="en-US" sz="13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boolean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areBothInteger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(Typespec_P5 typespec1,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Typespec_P5 typespec2)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typespec1.isInteger() &amp;&amp; typespec2.isInteger();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boolean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isAtLeastOneReal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(Typespec_P5 typespec1,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Typespec_P5 typespec2)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   (typespec1.isReal()    &amp;&amp; typespec2.isReal())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|| (typespec1.isReal()    &amp;&amp; typespec2.isInteger())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|| (typespec1.isInteger() &amp;&amp; typespec2.isReal());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boolean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areBothChar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(Typespec_P5 typespec1,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Typespec_P5 typespec2)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typespec1.isChar() &amp;&amp; typespec2.isChar();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356354-4FF3-A88F-A8F4-EC071E561D30}"/>
              </a:ext>
            </a:extLst>
          </p:cNvPr>
          <p:cNvSpPr txBox="1"/>
          <p:nvPr/>
        </p:nvSpPr>
        <p:spPr>
          <a:xfrm>
            <a:off x="6126463" y="1234464"/>
            <a:ext cx="1607620" cy="307777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TypeChecker.java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060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A6085-8AC2-7667-935B-AB31C46EA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TypeChecker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983CB-E4F1-C4AF-DCE6-6A601EA70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81C5E7-399C-6610-17FD-AB06D9F09604}"/>
              </a:ext>
            </a:extLst>
          </p:cNvPr>
          <p:cNvSpPr txBox="1"/>
          <p:nvPr/>
        </p:nvSpPr>
        <p:spPr>
          <a:xfrm>
            <a:off x="1042828" y="1479792"/>
            <a:ext cx="7058343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boolean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areBothBoolean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(Typespec_P5 typespec1,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Typespec_P5 typespec2)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typespec1.isBoolean() &amp;&amp; typespec2.isBoolean();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boolean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areBothString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(Typespec_P5 typespec1,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Typespec_P5 typespec2)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typespec1.isString() &amp;&amp; typespec2.isString();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54A7F4-51AE-04C8-74C0-E607AD681B33}"/>
              </a:ext>
            </a:extLst>
          </p:cNvPr>
          <p:cNvSpPr txBox="1"/>
          <p:nvPr/>
        </p:nvSpPr>
        <p:spPr>
          <a:xfrm>
            <a:off x="6309341" y="1325903"/>
            <a:ext cx="1607620" cy="307777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TypeChecker.java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16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A8DE-4F6B-4046-86D7-47DB5A6FA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TypeChecker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B1E40-8BF2-BC3E-6E83-D43277FA8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C0E9B4-4F8D-463F-C96D-19578429E103}"/>
              </a:ext>
            </a:extLst>
          </p:cNvPr>
          <p:cNvSpPr txBox="1"/>
          <p:nvPr/>
        </p:nvSpPr>
        <p:spPr>
          <a:xfrm>
            <a:off x="447044" y="1483371"/>
            <a:ext cx="8239756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boolean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assignmentCompatible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(Typespec_P5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Typespec_P5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  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null)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||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null)) return false;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targetTypespec.baseType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valueTypespec.baseType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targetTypespec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return true;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(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targetTypespec.isReal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&amp;&amp;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valueTypespec.isInteger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return true;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return false;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A8D229-7FCB-E6FA-73D9-239D18FE1CD4}"/>
              </a:ext>
            </a:extLst>
          </p:cNvPr>
          <p:cNvSpPr txBox="1"/>
          <p:nvPr/>
        </p:nvSpPr>
        <p:spPr>
          <a:xfrm>
            <a:off x="6896257" y="1320027"/>
            <a:ext cx="1607620" cy="307777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TypeChecker.java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9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5A4D6-636E-27DC-F167-890F6BA02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TypeChecker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FADED-38E2-0577-1BED-FCF97CB62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03A940-F7CC-0768-B77B-CCF60C5F25EE}"/>
              </a:ext>
            </a:extLst>
          </p:cNvPr>
          <p:cNvSpPr txBox="1"/>
          <p:nvPr/>
        </p:nvSpPr>
        <p:spPr>
          <a:xfrm>
            <a:off x="413657" y="1457825"/>
            <a:ext cx="8454559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static boolean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comparisonCompatible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(Typespec_P5 typespec1,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Typespec_P5 typespec2)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((typespec1 == null) || (typespec2 == null)) return false;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typespec1 = typespec1.baseType();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typespec2 = typespec2.baseType();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isAtLeastOneReal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(typespec1, typespec2)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||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sameScalarOrEnumerated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(typespec1, typespec2)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return true;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return false;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static boolean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sameScalarOrEnumerated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(Typespec_P5 typespec1,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Typespec_P5 typespec2)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Form form = typespec1.getForm();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(typespec1 == typespec2)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&amp;&amp; ((form == SCALAR) || (form == ENUMERATED)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EF710D-85F0-DF7D-07BC-F1830D000446}"/>
              </a:ext>
            </a:extLst>
          </p:cNvPr>
          <p:cNvSpPr txBox="1"/>
          <p:nvPr/>
        </p:nvSpPr>
        <p:spPr>
          <a:xfrm>
            <a:off x="7121239" y="1303936"/>
            <a:ext cx="1607620" cy="307777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TypeChecker.java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84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F6B24-5EBD-1042-1903-EB4E1CCC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Semantics_P5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39A95-29C8-471A-7FF6-CCD2FD7B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5DD1E-3D97-8C3E-024F-9E8BB269B688}"/>
              </a:ext>
            </a:extLst>
          </p:cNvPr>
          <p:cNvSpPr txBox="1"/>
          <p:nvPr/>
        </p:nvSpPr>
        <p:spPr>
          <a:xfrm>
            <a:off x="1130803" y="1143025"/>
            <a:ext cx="7190196" cy="56784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Semantics_P5 extends Pcl_P5BaseVisitor&lt;Object&gt;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public static SymtabEntry </a:t>
            </a:r>
            <a:r>
              <a:rPr lang="en-US" sz="11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programEntry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protected static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protected static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SemanticErrorHandler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error;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protected static Program_P5        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programDeclarations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protected static ConstantDefinitions_P5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protected static TypeDefinitions_P5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protected static VariableDeclarations_P5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variableDeclarations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protected static Statements_P5           statements;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protected static Expressions_P5          expressions;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static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error  = new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SemanticErrorHandler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programDeclarations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= new Program_P5();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= new ConstantDefinitions_P5();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...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Predefined.initialize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...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1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visitProgramHeader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ProgramHeaderContext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</a:p>
          <a:p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1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programEntry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(SymtabEntry) </a:t>
            </a:r>
            <a:r>
              <a:rPr lang="en-US" sz="11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programDeclarations.programHeader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1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1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null;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2D54F9-EA47-F696-CECB-1B2E220762DE}"/>
              </a:ext>
            </a:extLst>
          </p:cNvPr>
          <p:cNvSpPr txBox="1"/>
          <p:nvPr/>
        </p:nvSpPr>
        <p:spPr>
          <a:xfrm>
            <a:off x="6400780" y="989136"/>
            <a:ext cx="171874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C2"/>
                </a:solidFill>
              </a:rPr>
              <a:t>Semantics_P5.java</a:t>
            </a:r>
          </a:p>
        </p:txBody>
      </p:sp>
    </p:spTree>
    <p:extLst>
      <p:ext uri="{BB962C8B-B14F-4D97-AF65-F5344CB8AC3E}">
        <p14:creationId xmlns:p14="http://schemas.microsoft.com/office/powerpoint/2010/main" val="2962108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081DB-1245-F9B1-D20B-4455AAFED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Semantics_P5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CDE40-3523-01EC-85D4-ED4AAF6E5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B0D877-0DA0-AB00-3FDF-90EBB4BCB3C3}"/>
              </a:ext>
            </a:extLst>
          </p:cNvPr>
          <p:cNvSpPr txBox="1"/>
          <p:nvPr/>
        </p:nvSpPr>
        <p:spPr>
          <a:xfrm>
            <a:off x="91489" y="1417342"/>
            <a:ext cx="8239756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visitAssignmentStatement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AssignmentStatementContext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statements.assignmentStatement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visitRepeatStatement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statements.repeatStatement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expressions.expression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visitSimpleExpression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expressions.simpleExpression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7A74CD-1E63-36AD-0FFD-F1FD838A81F3}"/>
              </a:ext>
            </a:extLst>
          </p:cNvPr>
          <p:cNvSpPr txBox="1"/>
          <p:nvPr/>
        </p:nvSpPr>
        <p:spPr>
          <a:xfrm>
            <a:off x="6400780" y="1234464"/>
            <a:ext cx="171874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C2"/>
                </a:solidFill>
              </a:rPr>
              <a:t>Semantics_P5.java</a:t>
            </a:r>
          </a:p>
        </p:txBody>
      </p:sp>
    </p:spTree>
    <p:extLst>
      <p:ext uri="{BB962C8B-B14F-4D97-AF65-F5344CB8AC3E}">
        <p14:creationId xmlns:p14="http://schemas.microsoft.com/office/powerpoint/2010/main" val="9805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AAF64-1125-CC16-5674-252D149AE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Semantics_P5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F6F79-4CBC-0A8D-A259-BA3269B46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69C2B6-413D-D77D-B3FF-F4B74AC2448C}"/>
              </a:ext>
            </a:extLst>
          </p:cNvPr>
          <p:cNvSpPr txBox="1"/>
          <p:nvPr/>
        </p:nvSpPr>
        <p:spPr>
          <a:xfrm>
            <a:off x="91489" y="1325903"/>
            <a:ext cx="6628738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visitTerm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expressions.term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expressions.variable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visitFactorNot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FactorNotContext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expressions.factorNot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visitFactorParens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FactorParensContext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expressions.factorParens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C52B2-EE72-5A32-7162-152B775A3243}"/>
              </a:ext>
            </a:extLst>
          </p:cNvPr>
          <p:cNvSpPr txBox="1"/>
          <p:nvPr/>
        </p:nvSpPr>
        <p:spPr>
          <a:xfrm>
            <a:off x="4846317" y="1172014"/>
            <a:ext cx="171874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C2"/>
                </a:solidFill>
              </a:rPr>
              <a:t>Semantics_P5.java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4361D-FF17-24E9-7394-99D3471F4EA0}"/>
              </a:ext>
            </a:extLst>
          </p:cNvPr>
          <p:cNvSpPr txBox="1"/>
          <p:nvPr/>
        </p:nvSpPr>
        <p:spPr>
          <a:xfrm>
            <a:off x="5303512" y="1525255"/>
            <a:ext cx="3778599" cy="14465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factor              locals [ Typespec_P5 typespec = null ] 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              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factorVariable</a:t>
            </a:r>
            <a:endParaRPr 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#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factorConstantIdentifier</a:t>
            </a:r>
            <a:endParaRPr 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integerConstant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#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factorIntegerConstant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realConstant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#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factorRealConstant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characterConstant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#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factorCharacterConstant</a:t>
            </a:r>
            <a:endParaRPr 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stringConstant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#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factorStringConstant</a:t>
            </a:r>
            <a:endParaRPr lang="en-US" sz="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booleanConstant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# </a:t>
            </a:r>
            <a:r>
              <a:rPr lang="en-US" sz="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factorBooleanConstant</a:t>
            </a:r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NOT factor            # </a:t>
            </a:r>
            <a:r>
              <a:rPr lang="en-US" sz="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factorNot</a:t>
            </a:r>
            <a:endParaRPr lang="en-US" sz="8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| '(' expression ')'    # </a:t>
            </a:r>
            <a:r>
              <a:rPr lang="en-US" sz="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factorParens</a:t>
            </a:r>
            <a:endParaRPr lang="en-US" sz="8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01FF18-F500-3206-FD4A-B07A952CA0C0}"/>
              </a:ext>
            </a:extLst>
          </p:cNvPr>
          <p:cNvSpPr txBox="1"/>
          <p:nvPr/>
        </p:nvSpPr>
        <p:spPr>
          <a:xfrm>
            <a:off x="6035024" y="4303290"/>
            <a:ext cx="2926047" cy="1169551"/>
          </a:xfrm>
          <a:prstGeom prst="rect">
            <a:avLst/>
          </a:prstGeom>
          <a:solidFill>
            <a:srgbClr val="FFFD78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Rules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sz="1400" dirty="0">
                <a:solidFill>
                  <a:srgbClr val="C00000"/>
                </a:solidFill>
              </a:rPr>
              <a:t>,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factorNot</a:t>
            </a:r>
            <a:r>
              <a:rPr lang="en-US" sz="1400" dirty="0">
                <a:solidFill>
                  <a:srgbClr val="C00000"/>
                </a:solidFill>
              </a:rPr>
              <a:t>, and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factorParens</a:t>
            </a:r>
            <a:r>
              <a:rPr lang="en-US" sz="1400" dirty="0">
                <a:solidFill>
                  <a:srgbClr val="C00000"/>
                </a:solidFill>
              </a:rPr>
              <a:t> need “special treatment” beyond the overridden visit methods we had already provided earlier for the other rules.</a:t>
            </a:r>
          </a:p>
        </p:txBody>
      </p:sp>
    </p:spTree>
    <p:extLst>
      <p:ext uri="{BB962C8B-B14F-4D97-AF65-F5344CB8AC3E}">
        <p14:creationId xmlns:p14="http://schemas.microsoft.com/office/powerpoint/2010/main" val="247738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C5933-5058-6DAF-CE02-9154436AA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Assignment Statement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82306-23C0-5533-1E4F-F54E01FFE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00C50E-9A04-6F6C-B6AE-269FE7495CEA}"/>
              </a:ext>
            </a:extLst>
          </p:cNvPr>
          <p:cNvSpPr txBox="1"/>
          <p:nvPr/>
        </p:nvSpPr>
        <p:spPr>
          <a:xfrm>
            <a:off x="613224" y="1417342"/>
            <a:ext cx="7917552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Statements_P5 extends Semantics_P5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AssignmentStatementContext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ctx.variable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Typespec_P5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(Typespec_P5)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Typespec_P5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(Typespec_P5)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assignmentCompatible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INCOMPATIBLE_ASSIGNMENT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22D4BD-990B-2775-08A8-8C097F915EA2}"/>
              </a:ext>
            </a:extLst>
          </p:cNvPr>
          <p:cNvSpPr txBox="1"/>
          <p:nvPr/>
        </p:nvSpPr>
        <p:spPr>
          <a:xfrm>
            <a:off x="5157208" y="1263453"/>
            <a:ext cx="32095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intermediate.semantics.Statement_P5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4E9EC9-E686-FC47-2298-22C32259B57E}"/>
              </a:ext>
            </a:extLst>
          </p:cNvPr>
          <p:cNvSpPr txBox="1"/>
          <p:nvPr/>
        </p:nvSpPr>
        <p:spPr>
          <a:xfrm>
            <a:off x="1902038" y="5897853"/>
            <a:ext cx="5339923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':='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59BD7C-309D-E1E4-4ABC-477F3798ED3F}"/>
              </a:ext>
            </a:extLst>
          </p:cNvPr>
          <p:cNvSpPr txBox="1"/>
          <p:nvPr/>
        </p:nvSpPr>
        <p:spPr>
          <a:xfrm>
            <a:off x="6583658" y="2423171"/>
            <a:ext cx="2377414" cy="646331"/>
          </a:xfrm>
          <a:prstGeom prst="rect">
            <a:avLst/>
          </a:prstGeom>
          <a:solidFill>
            <a:srgbClr val="FFFFC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Each overridden semantic visit method generally returns either a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</a:t>
            </a:r>
            <a:r>
              <a:rPr lang="en-US" sz="1200" dirty="0">
                <a:solidFill>
                  <a:srgbClr val="C00000"/>
                </a:solidFill>
              </a:rPr>
              <a:t> object or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2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2287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67F3-38E5-9252-A339-3E82CCA46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REPEAT</a:t>
            </a:r>
            <a:r>
              <a:rPr lang="en-US" dirty="0"/>
              <a:t> Statement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844D0-D7B5-F681-BAC9-A9953640A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77C13-9720-AAEE-483A-03B16C65A98B}"/>
              </a:ext>
            </a:extLst>
          </p:cNvPr>
          <p:cNvSpPr txBox="1"/>
          <p:nvPr/>
        </p:nvSpPr>
        <p:spPr>
          <a:xfrm>
            <a:off x="1042828" y="1568037"/>
            <a:ext cx="7058343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Typespec_P5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(Typespec_P5)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exprTypespec.isBoolean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TYPE_MUST_BE_BOOLEAN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7711CF-6E73-1B38-0021-AB1E4EFDB8AA}"/>
              </a:ext>
            </a:extLst>
          </p:cNvPr>
          <p:cNvSpPr txBox="1"/>
          <p:nvPr/>
        </p:nvSpPr>
        <p:spPr>
          <a:xfrm>
            <a:off x="4754878" y="1414148"/>
            <a:ext cx="32095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intermediate.semantics.Statement_P5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86AF1E-F0C4-B6BB-35F6-7A0890923AD5}"/>
              </a:ext>
            </a:extLst>
          </p:cNvPr>
          <p:cNvSpPr txBox="1"/>
          <p:nvPr/>
        </p:nvSpPr>
        <p:spPr>
          <a:xfrm>
            <a:off x="1418731" y="5085484"/>
            <a:ext cx="6306535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repeatStatement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REPEAT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statementList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UNTIL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</p:txBody>
      </p:sp>
    </p:spTree>
    <p:extLst>
      <p:ext uri="{BB962C8B-B14F-4D97-AF65-F5344CB8AC3E}">
        <p14:creationId xmlns:p14="http://schemas.microsoft.com/office/powerpoint/2010/main" val="2407720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8DD78-A9E1-50D0-5FB8-3210B21BB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65831-56D5-F8EE-C4B3-4C4FCCC09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320994" cy="4835525"/>
          </a:xfrm>
        </p:spPr>
        <p:txBody>
          <a:bodyPr/>
          <a:lstStyle/>
          <a:p>
            <a:r>
              <a:rPr lang="en-US" u="sng" dirty="0"/>
              <a:t>Very tricky</a:t>
            </a:r>
            <a:r>
              <a:rPr lang="en-US" dirty="0"/>
              <a:t> to get expression type checking right.</a:t>
            </a:r>
          </a:p>
          <a:p>
            <a:pPr lvl="1"/>
            <a:r>
              <a:rPr lang="en-US" dirty="0"/>
              <a:t>Too many combinations of operands that are wrong.</a:t>
            </a:r>
          </a:p>
          <a:p>
            <a:pPr lvl="1"/>
            <a:r>
              <a:rPr lang="en-US" dirty="0"/>
              <a:t>Hard to flag all possible errors precisely.</a:t>
            </a:r>
          </a:p>
          <a:p>
            <a:pPr lvl="1"/>
            <a:r>
              <a:rPr lang="en-US" dirty="0"/>
              <a:t>Trial and error.</a:t>
            </a:r>
          </a:p>
          <a:p>
            <a:pPr lvl="4"/>
            <a:endParaRPr lang="en-US" dirty="0"/>
          </a:p>
          <a:p>
            <a:r>
              <a:rPr lang="en-US" dirty="0"/>
              <a:t>If there is a type error, be sure to set the type specification of the expression to a default type, such as integer.</a:t>
            </a:r>
          </a:p>
          <a:p>
            <a:pPr lvl="1"/>
            <a:r>
              <a:rPr lang="en-US" dirty="0"/>
              <a:t>Otherwise, there can be a subsequent null pointer exception.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F886E-E48D-8309-815C-D291B6D5B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2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8A646-122F-70C8-1A65-827E72A0C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Expression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505D9-2E8F-8B3C-ADD5-8DF83EB4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EDD828-30DC-AF37-367F-009C8E9C0130}"/>
              </a:ext>
            </a:extLst>
          </p:cNvPr>
          <p:cNvSpPr txBox="1"/>
          <p:nvPr/>
        </p:nvSpPr>
        <p:spPr>
          <a:xfrm>
            <a:off x="419477" y="1364598"/>
            <a:ext cx="7622600" cy="54476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Expressions_P5 extends Semantics_P5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Typespec_P5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simpleExprCtx1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ctx.simpleExpression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First simple expression.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Typespec_P5 simpleTypespec1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(Typespec_P5) visit(simpleExprCtx1);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simpleTypespec1;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RelOpContext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relOpCtx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ctx.relOp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Second simple expression?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relOpCtx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simpleExprCtx2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ctx.simpleExpression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Typespec_P5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simpleTypespec2 = (Typespec_P5) visit(simpleExprCtx2);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comparisonCompatible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(simpleTypespec1, simpleTypespec2))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INCOMPATIBLE_COMPARISON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Predefined.booleanType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9DA3E2-5420-1131-1E58-A04C1AAC26DD}"/>
              </a:ext>
            </a:extLst>
          </p:cNvPr>
          <p:cNvSpPr txBox="1"/>
          <p:nvPr/>
        </p:nvSpPr>
        <p:spPr>
          <a:xfrm>
            <a:off x="4480561" y="1234464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2468E-4D1F-D030-0D10-B0DB7FB40471}"/>
              </a:ext>
            </a:extLst>
          </p:cNvPr>
          <p:cNvSpPr txBox="1"/>
          <p:nvPr/>
        </p:nvSpPr>
        <p:spPr>
          <a:xfrm>
            <a:off x="3931927" y="3934531"/>
            <a:ext cx="2926048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Compare two simple expressions.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A0E31D-05BD-F8DC-5D0C-98D548C86F69}"/>
              </a:ext>
            </a:extLst>
          </p:cNvPr>
          <p:cNvSpPr txBox="1"/>
          <p:nvPr/>
        </p:nvSpPr>
        <p:spPr>
          <a:xfrm>
            <a:off x="5852146" y="5132881"/>
            <a:ext cx="2751902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Must be comparison compatible.</a:t>
            </a:r>
          </a:p>
        </p:txBody>
      </p:sp>
    </p:spTree>
    <p:extLst>
      <p:ext uri="{BB962C8B-B14F-4D97-AF65-F5344CB8AC3E}">
        <p14:creationId xmlns:p14="http://schemas.microsoft.com/office/powerpoint/2010/main" val="123010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1512-4EBE-5461-6B4F-28775C92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Simple Expression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7A155-F840-8356-E397-30ED1581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B4813E-5E47-E5BC-43D8-C20500C70B60}"/>
              </a:ext>
            </a:extLst>
          </p:cNvPr>
          <p:cNvSpPr txBox="1"/>
          <p:nvPr/>
        </p:nvSpPr>
        <p:spPr>
          <a:xfrm>
            <a:off x="960159" y="1220688"/>
            <a:ext cx="7223681" cy="50783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Typespec_P5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ctx.term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().size();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ctx.sign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Boolean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hasSign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First term.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termCtx1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ctx.term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Typespec_P5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termTypespec1 = (Typespec_P5) visit(termCtx1);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termTypespec1;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Loop over any subsequent terms.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count;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ctx.addOp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().get(i-1).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termCtx2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ctx.term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Typespec_P5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termTypespec2 = (Typespec_P5) visit(termCtx2);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736636-19B5-119A-43EC-5805585D4AD4}"/>
              </a:ext>
            </a:extLst>
          </p:cNvPr>
          <p:cNvSpPr txBox="1"/>
          <p:nvPr/>
        </p:nvSpPr>
        <p:spPr>
          <a:xfrm>
            <a:off x="1110244" y="6233875"/>
            <a:ext cx="6521337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simpleExpression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locals [ Typespec_P5 typespec = null ] 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?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addOp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)* 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4C215F-6DAC-A1A1-1938-2AFA2411E188}"/>
              </a:ext>
            </a:extLst>
          </p:cNvPr>
          <p:cNvSpPr txBox="1"/>
          <p:nvPr/>
        </p:nvSpPr>
        <p:spPr>
          <a:xfrm>
            <a:off x="4676849" y="1066800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281721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7B3EB-DDDE-E411-2EC0-62AF2AC84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Simple Expression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144A9-3C60-A340-03E3-443B5844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6F7853-BEA9-6222-E8E2-7E325B5370AE}"/>
              </a:ext>
            </a:extLst>
          </p:cNvPr>
          <p:cNvSpPr txBox="1"/>
          <p:nvPr/>
        </p:nvSpPr>
        <p:spPr>
          <a:xfrm>
            <a:off x="1416180" y="1417342"/>
            <a:ext cx="6521337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("or")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(!termTypespec1.isBoolean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TYPE_MUST_BE_BOOLEAN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termCtx1);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(!termTypespec2.isBoolean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TYPE_MUST_BE_BOOLEAN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termCtx2);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hasSign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INVALID_SIGN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Predefined.booleanType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A5177F-A08E-4557-FC77-BAD361D92BEA}"/>
              </a:ext>
            </a:extLst>
          </p:cNvPr>
          <p:cNvSpPr txBox="1"/>
          <p:nvPr/>
        </p:nvSpPr>
        <p:spPr>
          <a:xfrm>
            <a:off x="4420724" y="1263453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2224726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50E8-F578-B564-7194-42BCDD200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Simple Expression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18134-0C4E-89BA-7C8A-C83D9BA3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6F65A-59F6-FB91-D45A-AB8736B35248}"/>
              </a:ext>
            </a:extLst>
          </p:cNvPr>
          <p:cNvSpPr txBox="1"/>
          <p:nvPr/>
        </p:nvSpPr>
        <p:spPr>
          <a:xfrm>
            <a:off x="411503" y="1416308"/>
            <a:ext cx="8320994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areBothInteger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(termTypespec1, termTypespec2))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isAtLeastOneReal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(termTypespec1, termTypespec2))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Predefined.realType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areBothString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(termTypespec1, termTypespec2))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("+"))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TYPE_MUST_BE_NUMERIC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termCtx1);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hasSign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INVALID_SIGN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        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Predefined.stringType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2F50B0-88CB-351C-7594-3738DE57FC41}"/>
              </a:ext>
            </a:extLst>
          </p:cNvPr>
          <p:cNvSpPr txBox="1"/>
          <p:nvPr/>
        </p:nvSpPr>
        <p:spPr>
          <a:xfrm>
            <a:off x="5212073" y="1262419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141389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37D1-C26C-1339-8CD5-67E1E7A2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Simple Expression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F9B16-38A8-01B3-92DC-B57F3C5D9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525BBF-C917-E084-D8B9-9C794D7EB592}"/>
              </a:ext>
            </a:extLst>
          </p:cNvPr>
          <p:cNvSpPr txBox="1"/>
          <p:nvPr/>
        </p:nvSpPr>
        <p:spPr>
          <a:xfrm>
            <a:off x="1311331" y="1600219"/>
            <a:ext cx="6521337" cy="3108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(!termTypespec1.isNumeric())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TYPE_MUST_BE_NUMERIC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termCtx1);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(!termTypespec2.isNumeric(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TYPE_MUST_BE_NUMERIC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termCtx2);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ECB43E-429E-4A3D-9CCA-9C8BDFCA872B}"/>
              </a:ext>
            </a:extLst>
          </p:cNvPr>
          <p:cNvSpPr txBox="1"/>
          <p:nvPr/>
        </p:nvSpPr>
        <p:spPr>
          <a:xfrm>
            <a:off x="4206244" y="1446331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1805959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3867D-D206-A0BA-B756-5916176D1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Term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2FE2-9755-0855-0CDE-8A04C3EB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0EEC0B-CA43-9A5D-A4F9-706C35D20BD9}"/>
              </a:ext>
            </a:extLst>
          </p:cNvPr>
          <p:cNvSpPr txBox="1"/>
          <p:nvPr/>
        </p:nvSpPr>
        <p:spPr>
          <a:xfrm>
            <a:off x="720625" y="1377007"/>
            <a:ext cx="7702750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Typespec_P5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int count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ctx.factor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().size();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First factor.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factorCtx1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ctx.factor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Typespec_P5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factorTypespec1 = (Typespec_P5) visit(factorCtx1);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factorTypespec1;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Loop over any subsequent factors.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count;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ctx.mulOp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(i-1).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factorCtx2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ctx.factor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Typespec_P5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factorTypespec2 = (Typespec_P5) visit(factorCtx2);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6656A1-5809-1D5F-BD51-D9431B57D780}"/>
              </a:ext>
            </a:extLst>
          </p:cNvPr>
          <p:cNvSpPr txBox="1"/>
          <p:nvPr/>
        </p:nvSpPr>
        <p:spPr>
          <a:xfrm>
            <a:off x="1188757" y="6172170"/>
            <a:ext cx="5189241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	locals [ Typespec_P5 typespec = null ]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mulOp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)* 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D4CF5D-CD35-9E99-54BD-5CEACC5619A4}"/>
              </a:ext>
            </a:extLst>
          </p:cNvPr>
          <p:cNvSpPr txBox="1"/>
          <p:nvPr/>
        </p:nvSpPr>
        <p:spPr>
          <a:xfrm>
            <a:off x="4846317" y="1234464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394243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73129-3B9B-C852-D556-AC926C6A4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Term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1F4C4-F002-89BF-492D-6D84E04FD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E89585-9325-07FD-91B9-73EA59A5C6D1}"/>
              </a:ext>
            </a:extLst>
          </p:cNvPr>
          <p:cNvSpPr txBox="1"/>
          <p:nvPr/>
        </p:nvSpPr>
        <p:spPr>
          <a:xfrm>
            <a:off x="1203930" y="1446331"/>
            <a:ext cx="6736139" cy="289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("and"))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(!factorTypespec1.isBoolean())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(TYPE_MUST_BE_BOOLEAN, factorCtx1);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(!factorTypespec2.isBoolean())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(TYPE_MUST_BE_BOOLEAN, factorCtx2);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u="sng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.booleanType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BC406E-4131-19DC-CEA3-8D61D14137FF}"/>
              </a:ext>
            </a:extLst>
          </p:cNvPr>
          <p:cNvSpPr txBox="1"/>
          <p:nvPr/>
        </p:nvSpPr>
        <p:spPr>
          <a:xfrm>
            <a:off x="4389122" y="1292442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1656855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B0D8-6A62-A37A-A574-7C592F8D2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Term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9EFE-B132-6E43-39FB-1A24C26E1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9B14D0-B965-F323-4BC8-C6AEAC9C4D6C}"/>
              </a:ext>
            </a:extLst>
          </p:cNvPr>
          <p:cNvSpPr txBox="1"/>
          <p:nvPr/>
        </p:nvSpPr>
        <p:spPr>
          <a:xfrm>
            <a:off x="341787" y="1437462"/>
            <a:ext cx="8024954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("*"))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areBothInteger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(factorTypespec1, factorTypespec2))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isAtLeastOneReal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(factorTypespec1, factorTypespec2))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Predefined.realType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(!factorTypespec1.isNumeric())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TYPE_MUST_BE_NUMERIC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factorCtx1);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(!factorTypespec2.isNumeric())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TYPE_MUST_BE_NUMERIC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factorCtx2);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C7E6D4-5861-D456-5E79-08C6B96DF88A}"/>
              </a:ext>
            </a:extLst>
          </p:cNvPr>
          <p:cNvSpPr txBox="1"/>
          <p:nvPr/>
        </p:nvSpPr>
        <p:spPr>
          <a:xfrm>
            <a:off x="4846317" y="1278414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85285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D6BA4-2EF2-330E-B7F8-B0B739EA9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Term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7E3C3-EFD6-CA5B-D91E-3B3E7CD9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56218-54BA-1283-C700-078D6EEEFED0}"/>
              </a:ext>
            </a:extLst>
          </p:cNvPr>
          <p:cNvSpPr txBox="1"/>
          <p:nvPr/>
        </p:nvSpPr>
        <p:spPr>
          <a:xfrm>
            <a:off x="720625" y="1456997"/>
            <a:ext cx="7702750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("/"))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areBothInteger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(factorTypespec1, factorTypespec2)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||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isAtLeastOneReal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(factorTypespec1, factorTypespec2))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Predefined.realType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else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(!factorTypespec1.isNumeric())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TYPE_MUST_BE_NUMERIC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factorCtx1);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(!factorTypespec2.isNumeric())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TYPE_MUST_BE_NUMERIC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factorCtx2);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Predefined.realType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A350A5-5E6E-402F-20CE-701382BBA1EC}"/>
              </a:ext>
            </a:extLst>
          </p:cNvPr>
          <p:cNvSpPr txBox="1"/>
          <p:nvPr/>
        </p:nvSpPr>
        <p:spPr>
          <a:xfrm>
            <a:off x="4937756" y="1303108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278143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A3008-300B-0B0E-D425-0CE3A83B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Term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250FD-CA75-6C82-379C-7A0C56D09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AF35F7-22C4-3FAD-1796-3D5259A23037}"/>
              </a:ext>
            </a:extLst>
          </p:cNvPr>
          <p:cNvSpPr txBox="1"/>
          <p:nvPr/>
        </p:nvSpPr>
        <p:spPr>
          <a:xfrm>
            <a:off x="1203930" y="1600220"/>
            <a:ext cx="6736139" cy="289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("div") ||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("mod"))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(!factorTypespec1.isInteger())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TYPE_MUST_BE_INTEGER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factorCtx1);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(!factorTypespec2.isInteger())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TYPE_MUST_BE_INTEGER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factorCtx2);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4EAF2A-33D6-ACBE-BFF5-3AD01A28E314}"/>
              </a:ext>
            </a:extLst>
          </p:cNvPr>
          <p:cNvSpPr txBox="1"/>
          <p:nvPr/>
        </p:nvSpPr>
        <p:spPr>
          <a:xfrm>
            <a:off x="4402532" y="1446331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2896783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6D393-88CA-1D15-77E5-4CD4F8862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en-US" dirty="0"/>
              <a:t> Factor and Parenthesized Expression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AE0EC-6896-3D01-FDC2-FD3EEAEF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EC0193-C9B3-DE6E-78F4-A4716A89BD25}"/>
              </a:ext>
            </a:extLst>
          </p:cNvPr>
          <p:cNvSpPr txBox="1"/>
          <p:nvPr/>
        </p:nvSpPr>
        <p:spPr>
          <a:xfrm>
            <a:off x="823001" y="1386114"/>
            <a:ext cx="5876930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Typespec_P5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factorNot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FactorNotContext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ctx.factor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(Typespec_P5)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Predefined.booleanType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TYPE_MUST_BE_BOOLEAN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Typespec_P5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factorParens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FactorParensContext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(Typespec_P5)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4182BF-3789-5336-48E8-3A62218587C0}"/>
              </a:ext>
            </a:extLst>
          </p:cNvPr>
          <p:cNvSpPr txBox="1"/>
          <p:nvPr/>
        </p:nvSpPr>
        <p:spPr>
          <a:xfrm>
            <a:off x="3212154" y="1232225"/>
            <a:ext cx="328006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intermediate.semantics.Expression_P5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3125B0-FC12-46EF-8CDB-7A8521CEE595}"/>
              </a:ext>
            </a:extLst>
          </p:cNvPr>
          <p:cNvSpPr txBox="1"/>
          <p:nvPr/>
        </p:nvSpPr>
        <p:spPr>
          <a:xfrm>
            <a:off x="3566171" y="5349219"/>
            <a:ext cx="3778599" cy="144655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              locals [ Typespec_P5 typespec = null ] 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: variable              #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factorVariable</a:t>
            </a:r>
            <a:endParaRPr lang="en-US" sz="8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constantIdentifier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factorConstantIdentifier</a:t>
            </a:r>
            <a:endParaRPr lang="en-US" sz="8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integerConstant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#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factorIntegerConstant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realConstant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#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factorRealConstant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characterConstant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#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factorCharacterConstant</a:t>
            </a:r>
            <a:endParaRPr lang="en-US" sz="8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stringConstant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#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factorStringConstant</a:t>
            </a:r>
            <a:endParaRPr lang="en-US" sz="8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|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booleanConstant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#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factorBooleanConstant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| NOT factor            # </a:t>
            </a:r>
            <a:r>
              <a:rPr lang="en-US" sz="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factorNot</a:t>
            </a:r>
            <a:endParaRPr lang="en-US" sz="8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| '(' expression ')'    # </a:t>
            </a:r>
            <a:r>
              <a:rPr lang="en-US" sz="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factorParens</a:t>
            </a:r>
            <a:endParaRPr lang="en-US" sz="8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</a:t>
            </a:r>
          </a:p>
        </p:txBody>
      </p:sp>
    </p:spTree>
    <p:extLst>
      <p:ext uri="{BB962C8B-B14F-4D97-AF65-F5344CB8AC3E}">
        <p14:creationId xmlns:p14="http://schemas.microsoft.com/office/powerpoint/2010/main" val="2701735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3731B-FB43-E3AE-4F33-86D82D77E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Check Term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7A0EE-3529-DB82-A926-2B305F6A6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variable can have subscripts.</a:t>
            </a:r>
          </a:p>
          <a:p>
            <a:pPr lvl="1"/>
            <a:r>
              <a:rPr lang="en-US" dirty="0"/>
              <a:t>Must check if it’s an array type.</a:t>
            </a:r>
          </a:p>
          <a:p>
            <a:pPr lvl="1"/>
            <a:r>
              <a:rPr lang="en-US" dirty="0"/>
              <a:t>Does each subscript have the right type?</a:t>
            </a:r>
          </a:p>
          <a:p>
            <a:pPr lvl="1"/>
            <a:r>
              <a:rPr lang="en-US" dirty="0"/>
              <a:t>Does the number of subscripts exceed the number of array dimensions?</a:t>
            </a:r>
          </a:p>
          <a:p>
            <a:pPr lvl="4"/>
            <a:endParaRPr lang="en-US" dirty="0"/>
          </a:p>
          <a:p>
            <a:r>
              <a:rPr lang="en-US" dirty="0"/>
              <a:t>Later: A variable can have a record field.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80C02-507B-6283-C991-FAECF8669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76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D5EC6-6668-FFB0-5B31-BA9116E38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1163"/>
            <a:ext cx="8229600" cy="614881"/>
          </a:xfrm>
        </p:spPr>
        <p:txBody>
          <a:bodyPr/>
          <a:lstStyle/>
          <a:p>
            <a:r>
              <a:rPr lang="en-US" dirty="0"/>
              <a:t>Type Check Variable</a:t>
            </a: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921CD-6EA6-4F2D-7B83-B1BE59125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DDD2A3-0C5F-9573-D8D6-F96267F47A4F}"/>
              </a:ext>
            </a:extLst>
          </p:cNvPr>
          <p:cNvSpPr txBox="1"/>
          <p:nvPr/>
        </p:nvSpPr>
        <p:spPr>
          <a:xfrm>
            <a:off x="1188757" y="1026044"/>
            <a:ext cx="6417141" cy="57861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Typespec_P5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idCtx.getText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SymtabEntry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variableEntry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symtab.lookup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ctx.entry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idCtx.entry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idCtx.typespec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variableEntry.getTypespec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modifiedVariableTypespec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idCtx.typespec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</a:t>
            </a:r>
          </a:p>
          <a:p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int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ctx.getStart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variableEntry.appendLineNumber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Kind kind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variableEntry.getKind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switch (kind)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case TYPE: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case PROGRAM: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case PROGRAM_PARAMETER: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case PROCEDURE: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case UNDEFINED: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INVALID_VARIABLE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break;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default: break;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else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UNDECLARED_IDENTIFIER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ctx.typespec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3D3405-A2B8-366C-1F33-88B1E49ED887}"/>
              </a:ext>
            </a:extLst>
          </p:cNvPr>
          <p:cNvSpPr txBox="1"/>
          <p:nvPr/>
        </p:nvSpPr>
        <p:spPr>
          <a:xfrm>
            <a:off x="5212073" y="3429000"/>
            <a:ext cx="3717684" cy="1200329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            locals [ Typespec_P5 typespec = null, 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SymtabEntry entry = null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] 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: 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identifier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modifier* ;</a:t>
            </a:r>
          </a:p>
          <a:p>
            <a:endParaRPr lang="en-US" sz="8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modifier  : '[' </a:t>
            </a:r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indexList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']' ;</a:t>
            </a:r>
          </a:p>
          <a:p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indexList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index ( ',' index )* ;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     : expression ; </a:t>
            </a:r>
          </a:p>
          <a:p>
            <a:endParaRPr lang="en-US" sz="8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8AC0A7-8060-EE69-D0BE-9B5E64447E9B}"/>
              </a:ext>
            </a:extLst>
          </p:cNvPr>
          <p:cNvSpPr txBox="1"/>
          <p:nvPr/>
        </p:nvSpPr>
        <p:spPr>
          <a:xfrm>
            <a:off x="4114805" y="6440661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1978922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1C4B-2372-6475-51E1-420EB19AF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1163"/>
            <a:ext cx="8229600" cy="457545"/>
          </a:xfrm>
        </p:spPr>
        <p:txBody>
          <a:bodyPr/>
          <a:lstStyle/>
          <a:p>
            <a:r>
              <a:rPr lang="en-US" dirty="0"/>
              <a:t>Type Check Variables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9CB97-C5BD-8E77-F26E-55AF5384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345B6B-D29C-35C6-AD5E-80C10026D8F1}"/>
              </a:ext>
            </a:extLst>
          </p:cNvPr>
          <p:cNvSpPr txBox="1"/>
          <p:nvPr/>
        </p:nvSpPr>
        <p:spPr>
          <a:xfrm>
            <a:off x="274367" y="868708"/>
            <a:ext cx="6109365" cy="5940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Typespec_P5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modifiedVariableTypespec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Typespec_P5 typespec)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Loop over the modifiers.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ModifierContext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varCtx.modifier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Subscripts.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modCtx.indexList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!= null)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IndexListContext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indexListCtx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modCtx.indexList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Loop over the subscripts.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for (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IndexContext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indexListCtx.index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typespec.getForm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== ARRAY)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Typespec_P5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indexTypespec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typespec.getArrayIndexType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indexCtx.expression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Typespec_P5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exprTypespec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(Typespec_P5) visit(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if 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indexTypespec.baseType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!= </a:t>
            </a:r>
            <a:r>
              <a:rPr lang="en-US" sz="10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exprTypespec.baseType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TYPE_MISMATCH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}</a:t>
            </a:r>
          </a:p>
          <a:p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// Datatype of the next dimension.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typespec =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typespec.getArrayElementType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else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error.flag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TOO_MANY_SUBSCRIPTS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indexCtx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typespec;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D5EF1C-CD05-F83C-C756-44C2738BAB00}"/>
              </a:ext>
            </a:extLst>
          </p:cNvPr>
          <p:cNvSpPr txBox="1"/>
          <p:nvPr/>
        </p:nvSpPr>
        <p:spPr>
          <a:xfrm>
            <a:off x="5282305" y="1325903"/>
            <a:ext cx="3717684" cy="1200329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            locals [ Typespec_P5 typespec = null, 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SymtabEntry entry = null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] 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: identifier 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modifier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;</a:t>
            </a:r>
          </a:p>
          <a:p>
            <a:endParaRPr lang="en-US" sz="8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modifier  : '[' </a:t>
            </a:r>
            <a:r>
              <a:rPr lang="en-US" sz="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indexList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']' ;</a:t>
            </a:r>
          </a:p>
          <a:p>
            <a:r>
              <a:rPr lang="en-US" sz="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indexList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 ',' 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  <a:p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     : </a:t>
            </a:r>
            <a:r>
              <a:rPr lang="en-US" sz="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sz="8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 </a:t>
            </a:r>
          </a:p>
          <a:p>
            <a:endParaRPr lang="en-US" sz="8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87343-8D53-3F5A-BEA1-2A3B0BD734B4}"/>
              </a:ext>
            </a:extLst>
          </p:cNvPr>
          <p:cNvSpPr txBox="1"/>
          <p:nvPr/>
        </p:nvSpPr>
        <p:spPr>
          <a:xfrm>
            <a:off x="2926098" y="6397823"/>
            <a:ext cx="336983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D78"/>
                </a:solidFill>
              </a:rPr>
              <a:t>intermediate.semantics.Expressions_P5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89137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673C6-7513-AD4E-25C4-F10D0894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Statements and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5293F-BC37-39D3-C68E-7F23D52F2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we’re ready to start converting Pascal statements and expressions to Java!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AD072-8CBD-9687-B79A-C6786083F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063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394C3-05B9-09A3-8AC2-8B0AD0EAE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dirty="0"/>
              <a:t>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backend.converter.Converter_P5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6EB02-86E0-B29C-330C-76D52D5CF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EBFF3B-2CC6-F42C-9A6A-D0A57DD8EE0B}"/>
              </a:ext>
            </a:extLst>
          </p:cNvPr>
          <p:cNvSpPr txBox="1"/>
          <p:nvPr/>
        </p:nvSpPr>
        <p:spPr>
          <a:xfrm>
            <a:off x="305447" y="1427047"/>
            <a:ext cx="8533105" cy="5293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Converter_P5 extends Pcl_P5BaseVisitor&lt;Object&gt;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visitProgram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programEntry.getName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code = new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JavaEmitter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programName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"java");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program.program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visitConstantDefinition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constantDefinitions.constantDefinition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visitConstantSignedIdentifier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(ConstantSignedIdentifierContext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constantDefinitions.constantSignedIdentifier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C8E1CB-1CF1-F423-4150-8C329910CB47}"/>
              </a:ext>
            </a:extLst>
          </p:cNvPr>
          <p:cNvSpPr txBox="1"/>
          <p:nvPr/>
        </p:nvSpPr>
        <p:spPr>
          <a:xfrm>
            <a:off x="7000488" y="1273158"/>
            <a:ext cx="166744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Converter_P5.java</a:t>
            </a:r>
          </a:p>
        </p:txBody>
      </p:sp>
    </p:spTree>
    <p:extLst>
      <p:ext uri="{BB962C8B-B14F-4D97-AF65-F5344CB8AC3E}">
        <p14:creationId xmlns:p14="http://schemas.microsoft.com/office/powerpoint/2010/main" val="1481816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0B5FE-DC64-8F50-95AC-2A8C49A2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Converter_P5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9528E-8BB8-8C84-D80E-44AB41989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9A8CB9-C7B9-FFA8-2E4C-6C05035547FC}"/>
              </a:ext>
            </a:extLst>
          </p:cNvPr>
          <p:cNvSpPr txBox="1"/>
          <p:nvPr/>
        </p:nvSpPr>
        <p:spPr>
          <a:xfrm>
            <a:off x="1079914" y="1427047"/>
            <a:ext cx="7638630" cy="5293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visitTypeDefinition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typeDefinitions.typeDefinition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visitEnumeratedType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EnumeratedTypeContext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typeDefinitions.enumeratedType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visitAssignmentStatement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AssignmentStatementContext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statements.assignmentStatement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visitRepeatStatement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RepeatStatementContext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statements.repeatStatement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171CC4-B0A8-6127-5DAF-C9BC0B2550F5}"/>
              </a:ext>
            </a:extLst>
          </p:cNvPr>
          <p:cNvSpPr txBox="1"/>
          <p:nvPr/>
        </p:nvSpPr>
        <p:spPr>
          <a:xfrm>
            <a:off x="6474815" y="1273158"/>
            <a:ext cx="166744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Converter_P5.java</a:t>
            </a:r>
          </a:p>
        </p:txBody>
      </p:sp>
    </p:spTree>
    <p:extLst>
      <p:ext uri="{BB962C8B-B14F-4D97-AF65-F5344CB8AC3E}">
        <p14:creationId xmlns:p14="http://schemas.microsoft.com/office/powerpoint/2010/main" val="794756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9CB67-BE82-9A12-F33E-C25C6CCFE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 Statement and Statement List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6FC99-9061-ADD9-7F16-4C188609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881965-966F-C13A-FA5F-A1A23D969073}"/>
              </a:ext>
            </a:extLst>
          </p:cNvPr>
          <p:cNvSpPr txBox="1"/>
          <p:nvPr/>
        </p:nvSpPr>
        <p:spPr>
          <a:xfrm>
            <a:off x="1084113" y="1234464"/>
            <a:ext cx="7054008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Statements_P5 extends Converter_P5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compoundStatement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CompoundStatementContext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code.indent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code.dedent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stmtCtx.emptyStatement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27E1CD-AA11-BAD7-38E5-91AD543E788B}"/>
              </a:ext>
            </a:extLst>
          </p:cNvPr>
          <p:cNvSpPr txBox="1"/>
          <p:nvPr/>
        </p:nvSpPr>
        <p:spPr>
          <a:xfrm>
            <a:off x="5029195" y="6323111"/>
            <a:ext cx="292073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backend.converter.Statements_P5</a:t>
            </a:r>
          </a:p>
        </p:txBody>
      </p:sp>
    </p:spTree>
    <p:extLst>
      <p:ext uri="{BB962C8B-B14F-4D97-AF65-F5344CB8AC3E}">
        <p14:creationId xmlns:p14="http://schemas.microsoft.com/office/powerpoint/2010/main" val="261443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04FD-CA99-022A-F899-56A6F25A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Assignment Statement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6C342-88D5-1CFF-29DC-E04C31F0F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3829D9-088B-CC9D-DA2E-7CFC0C1ED18A}"/>
              </a:ext>
            </a:extLst>
          </p:cNvPr>
          <p:cNvSpPr txBox="1"/>
          <p:nvPr/>
        </p:nvSpPr>
        <p:spPr>
          <a:xfrm>
            <a:off x="1150230" y="1410830"/>
            <a:ext cx="6843540" cy="224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AssignmentStatementContext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lhs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= (String)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ctx.variable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 = (String)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lhs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"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" +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code.emitEnd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D573ED-06A2-28DD-3DA8-645F6018AF20}"/>
              </a:ext>
            </a:extLst>
          </p:cNvPr>
          <p:cNvSpPr txBox="1"/>
          <p:nvPr/>
        </p:nvSpPr>
        <p:spPr>
          <a:xfrm>
            <a:off x="4846317" y="1256941"/>
            <a:ext cx="292073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backend.converter.Statements_P5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F256AE-7357-086D-DBD8-D9C69836B87D}"/>
              </a:ext>
            </a:extLst>
          </p:cNvPr>
          <p:cNvSpPr txBox="1"/>
          <p:nvPr/>
        </p:nvSpPr>
        <p:spPr>
          <a:xfrm>
            <a:off x="2176355" y="3847740"/>
            <a:ext cx="5339923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':='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</p:txBody>
      </p:sp>
    </p:spTree>
    <p:extLst>
      <p:ext uri="{BB962C8B-B14F-4D97-AF65-F5344CB8AC3E}">
        <p14:creationId xmlns:p14="http://schemas.microsoft.com/office/powerpoint/2010/main" val="23530370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C788-D25F-1D8C-47E7-B9D95C948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REPEAT</a:t>
            </a:r>
            <a:r>
              <a:rPr lang="en-US" dirty="0"/>
              <a:t> Statement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59AD7-9117-747A-8A4C-19AD64908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E92B8-4317-AE96-90CD-EF646B495BD5}"/>
              </a:ext>
            </a:extLst>
          </p:cNvPr>
          <p:cNvSpPr txBox="1"/>
          <p:nvPr/>
        </p:nvSpPr>
        <p:spPr>
          <a:xfrm>
            <a:off x="613224" y="1388353"/>
            <a:ext cx="7917552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boolean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needBraces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ctx.statementList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().statement().size() &gt; 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needBraces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code.indent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code.dedent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needBraces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(!(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((String)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code.emitEnd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EC9E5-8172-1643-5555-512B733E2364}"/>
              </a:ext>
            </a:extLst>
          </p:cNvPr>
          <p:cNvSpPr txBox="1"/>
          <p:nvPr/>
        </p:nvSpPr>
        <p:spPr>
          <a:xfrm>
            <a:off x="5486390" y="1234464"/>
            <a:ext cx="292073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backend.converter.Statements_P5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A54053-E9D3-1C96-3801-1D335DE8DEFE}"/>
              </a:ext>
            </a:extLst>
          </p:cNvPr>
          <p:cNvSpPr txBox="1"/>
          <p:nvPr/>
        </p:nvSpPr>
        <p:spPr>
          <a:xfrm>
            <a:off x="1418732" y="5897853"/>
            <a:ext cx="6306535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repeatStatement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REPEAT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statementList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UNTIL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</p:txBody>
      </p:sp>
    </p:spTree>
    <p:extLst>
      <p:ext uri="{BB962C8B-B14F-4D97-AF65-F5344CB8AC3E}">
        <p14:creationId xmlns:p14="http://schemas.microsoft.com/office/powerpoint/2010/main" val="39504597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F11FE-2AA0-D5A2-003A-6CA5A8B47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Expression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1297A-FD1D-C3E1-C168-701AE134F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E39F4-5F2A-D736-E98C-1CEDF1FDF52C}"/>
              </a:ext>
            </a:extLst>
          </p:cNvPr>
          <p:cNvSpPr txBox="1"/>
          <p:nvPr/>
        </p:nvSpPr>
        <p:spPr>
          <a:xfrm>
            <a:off x="771392" y="1501244"/>
            <a:ext cx="7595349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Expressions_P5 extends Converter_P5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simpleCtx1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ctx.simpleExpression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RelOpContext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relOpCtx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ctx.relOp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simpleText1 = (String) visit(simpleCtx1);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String text = simpleText1;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Second simple expression?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relOpCtx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return text;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72E75-C80A-EDC7-53E0-1F5741B2DC30}"/>
              </a:ext>
            </a:extLst>
          </p:cNvPr>
          <p:cNvSpPr txBox="1"/>
          <p:nvPr/>
        </p:nvSpPr>
        <p:spPr>
          <a:xfrm>
            <a:off x="5212073" y="1319924"/>
            <a:ext cx="299126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57007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3FDAC-B99E-20E4-9724-BD4EB846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Expression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98F3D-3332-5EB8-B281-2924B491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811CDE-A254-C606-466E-83218B7A2008}"/>
              </a:ext>
            </a:extLst>
          </p:cNvPr>
          <p:cNvSpPr txBox="1"/>
          <p:nvPr/>
        </p:nvSpPr>
        <p:spPr>
          <a:xfrm>
            <a:off x="274367" y="1442621"/>
            <a:ext cx="8024954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Second simple expression?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relOpCtx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String op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relOpCtx.getText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    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("="))  op =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else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op.equals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("&lt;&gt;")) op =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simpleCtx2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ctx.simpleExpression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simpleText2 = (String) visit(simpleCtx2);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Java uses the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compareTo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method for strings.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(simpleCtx1.typespec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Predefined.stringType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text =  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simpleText1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+ "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compareTo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simpleText2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+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text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simpleText1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 " +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 " +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simpleText2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126377-EB55-6401-5B92-336DAFD56095}"/>
              </a:ext>
            </a:extLst>
          </p:cNvPr>
          <p:cNvSpPr txBox="1"/>
          <p:nvPr/>
        </p:nvSpPr>
        <p:spPr>
          <a:xfrm>
            <a:off x="5120634" y="1288732"/>
            <a:ext cx="299126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13772191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F3226-0316-34E5-AC47-31A6661F9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Simple Expression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A8410-3244-9EDD-65F2-3E84F1A2B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1AF72-EB80-B3E2-1D9C-58F2EFC13D1A}"/>
              </a:ext>
            </a:extLst>
          </p:cNvPr>
          <p:cNvSpPr txBox="1"/>
          <p:nvPr/>
        </p:nvSpPr>
        <p:spPr>
          <a:xfrm>
            <a:off x="1087861" y="1211788"/>
            <a:ext cx="6942926" cy="5493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simpleExpression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SimpleExpressionContext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int count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ctx.term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().size();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text = "";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((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ctx.sign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!= null) &amp;&amp; 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ctx.sign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().equals("-")))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text += "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Loop over the terms.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(int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count;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termCtx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ctx.term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text += (String) visit(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termCtx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count-1)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String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addOp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ctx.addOp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addOp.equals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("or"))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addOp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||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text += " " +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addOp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" ";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text;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2BA347-8755-3D7D-6226-661A7C7B3C34}"/>
              </a:ext>
            </a:extLst>
          </p:cNvPr>
          <p:cNvSpPr txBox="1"/>
          <p:nvPr/>
        </p:nvSpPr>
        <p:spPr>
          <a:xfrm>
            <a:off x="4846317" y="6292948"/>
            <a:ext cx="299126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364825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DAEF-809C-D25D-83F0-49B7A6FC4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Term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BDC0B-6462-1952-0EF9-3B84ABD9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94C0E6-DD56-51EB-282E-E0387E003AF2}"/>
              </a:ext>
            </a:extLst>
          </p:cNvPr>
          <p:cNvSpPr txBox="1"/>
          <p:nvPr/>
        </p:nvSpPr>
        <p:spPr>
          <a:xfrm>
            <a:off x="1063816" y="1325903"/>
            <a:ext cx="7165744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TermContext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int count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ctx.factor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().size();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text = "";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Loop over the factors.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count;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ctx.factor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text += (String)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count-1)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ctx.mulOp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toLowerCase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    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mulOp.equals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("and"))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"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&amp;&amp;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else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mulOp.equals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("div"))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else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mulOp.equals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("mod"))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text +=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text;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A37C5-31B4-641E-F451-0734A0742753}"/>
              </a:ext>
            </a:extLst>
          </p:cNvPr>
          <p:cNvSpPr txBox="1"/>
          <p:nvPr/>
        </p:nvSpPr>
        <p:spPr>
          <a:xfrm>
            <a:off x="5088916" y="1172014"/>
            <a:ext cx="299126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189810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A5BC-6851-416F-7F08-8ABBB1DA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Variable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61643-5A77-0C40-6B45-CFC7AD2B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810D22-FE6F-CE31-59A0-DC241DCA446D}"/>
              </a:ext>
            </a:extLst>
          </p:cNvPr>
          <p:cNvSpPr txBox="1"/>
          <p:nvPr/>
        </p:nvSpPr>
        <p:spPr>
          <a:xfrm>
            <a:off x="1095740" y="1325903"/>
            <a:ext cx="6950942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IdentifierContext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variableEntry.getName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Typespec_P5 typespec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    (typespec !=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Predefined.booleanType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&amp;&amp;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variableEntry.getKind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ENUMERATED_CONSTANT))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typeIdName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typeIdName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 Loop over any subscript and field modifiers.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ModifierContext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ctx.modifier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398D0-54C3-F095-16E3-E2133ED3BFD6}"/>
              </a:ext>
            </a:extLst>
          </p:cNvPr>
          <p:cNvSpPr txBox="1"/>
          <p:nvPr/>
        </p:nvSpPr>
        <p:spPr>
          <a:xfrm>
            <a:off x="4937756" y="5741532"/>
            <a:ext cx="299126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26664645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5B9AB-E80D-C8C9-6035-C7F0E9EDB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 Variable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BEABB-0B7A-843B-3A6A-3D884F1F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B97ABF-11F1-B257-2DC6-F37A3D5B467E}"/>
              </a:ext>
            </a:extLst>
          </p:cNvPr>
          <p:cNvSpPr txBox="1"/>
          <p:nvPr/>
        </p:nvSpPr>
        <p:spPr>
          <a:xfrm>
            <a:off x="182928" y="1257955"/>
            <a:ext cx="6971780" cy="54476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Loop over any subscript and field modifiers.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ModifierContext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ctx.modifier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Subscripts.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modCtx.indexList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!= null)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for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modCtx.indexList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().index())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Typespec_P5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typespec.getArrayIndexType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int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minIndex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if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indexType.getForm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SUBRANGE)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minIndex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(Integer)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indexType.getSubrangeMinValue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indexCtx.expression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String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 = (String) visit(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String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subscript =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minIndex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0) ?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: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minIndex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0)  ? "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)+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minIndex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:                   "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)-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minIndex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+= "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subscript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typespec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typespec.getArrayElementType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71792D-21A0-25A6-18A5-4FF993DED731}"/>
              </a:ext>
            </a:extLst>
          </p:cNvPr>
          <p:cNvSpPr txBox="1"/>
          <p:nvPr/>
        </p:nvSpPr>
        <p:spPr>
          <a:xfrm>
            <a:off x="6939293" y="4892024"/>
            <a:ext cx="1838901" cy="461665"/>
          </a:xfrm>
          <a:prstGeom prst="rect">
            <a:avLst/>
          </a:prstGeom>
          <a:solidFill>
            <a:srgbClr val="FFFFC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Map Pascal subscript ranges to 0-based Java.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D934AB-8E28-9256-45CF-E809AEAA1923}"/>
              </a:ext>
            </a:extLst>
          </p:cNvPr>
          <p:cNvSpPr txBox="1"/>
          <p:nvPr/>
        </p:nvSpPr>
        <p:spPr>
          <a:xfrm>
            <a:off x="4034574" y="6292948"/>
            <a:ext cx="299126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backend.converter.Expressions_P5</a:t>
            </a:r>
          </a:p>
        </p:txBody>
      </p:sp>
    </p:spTree>
    <p:extLst>
      <p:ext uri="{BB962C8B-B14F-4D97-AF65-F5344CB8AC3E}">
        <p14:creationId xmlns:p14="http://schemas.microsoft.com/office/powerpoint/2010/main" val="33841353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5D0EC-4410-9260-D831-BCD7989E3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en-US" dirty="0"/>
              <a:t> Factor and Parenthesized Expression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2A365-28E0-EBE9-4793-4E204A56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DD8167-6B97-860B-1B44-58BC51737D05}"/>
              </a:ext>
            </a:extLst>
          </p:cNvPr>
          <p:cNvSpPr txBox="1"/>
          <p:nvPr/>
        </p:nvSpPr>
        <p:spPr>
          <a:xfrm>
            <a:off x="1418732" y="1605209"/>
            <a:ext cx="6306535" cy="224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factorNot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FactorNotContext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(String)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ctx.factor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")";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factorParens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FactorParensContext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 + (String)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"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8D17E9-7927-5CEF-DA82-61875A29AA29}"/>
              </a:ext>
            </a:extLst>
          </p:cNvPr>
          <p:cNvSpPr txBox="1"/>
          <p:nvPr/>
        </p:nvSpPr>
        <p:spPr>
          <a:xfrm>
            <a:off x="4572000" y="1451320"/>
            <a:ext cx="299126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backend.converter.Expressions_P5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A8348B-010A-1E95-0F8C-183C4B577162}"/>
              </a:ext>
            </a:extLst>
          </p:cNvPr>
          <p:cNvSpPr txBox="1"/>
          <p:nvPr/>
        </p:nvSpPr>
        <p:spPr>
          <a:xfrm>
            <a:off x="6993977" y="4051833"/>
            <a:ext cx="73129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443088338"/>
      </p:ext>
    </p:extLst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57856</TotalTime>
  <Words>5320</Words>
  <Application>Microsoft Macintosh PowerPoint</Application>
  <PresentationFormat>On-screen Show (4:3)</PresentationFormat>
  <Paragraphs>1023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Courier New</vt:lpstr>
      <vt:lpstr>Times New Roman</vt:lpstr>
      <vt:lpstr>Wingdings</vt:lpstr>
      <vt:lpstr>Quadrant</vt:lpstr>
      <vt:lpstr>CS 153: Concepts of Compiler Design September 22 Class Meeting</vt:lpstr>
      <vt:lpstr>Statements and Expressions</vt:lpstr>
      <vt:lpstr>Pascal Syntax Diagrams</vt:lpstr>
      <vt:lpstr>ANTLR 4 Grammar File</vt:lpstr>
      <vt:lpstr>ANTLR 4 Grammar File, cont’d</vt:lpstr>
      <vt:lpstr>ANTLR 4 Grammar File, cont’d</vt:lpstr>
      <vt:lpstr>Type Checking</vt:lpstr>
      <vt:lpstr>Class intermediate.type.TypeChecker</vt:lpstr>
      <vt:lpstr>Class TypeChecker, cont’d</vt:lpstr>
      <vt:lpstr>Class TypeChecker, cont’d</vt:lpstr>
      <vt:lpstr>Class TypeChecker, cont’d</vt:lpstr>
      <vt:lpstr>Class Semantics_P5</vt:lpstr>
      <vt:lpstr>Class Semantics_P5, cont’d</vt:lpstr>
      <vt:lpstr>Class Semantics_P5, cont’d</vt:lpstr>
      <vt:lpstr>Type Check Assignment Statement</vt:lpstr>
      <vt:lpstr>Type Check REPEAT Statement</vt:lpstr>
      <vt:lpstr>Type Check Expression</vt:lpstr>
      <vt:lpstr>Type Check Expression, cont’d</vt:lpstr>
      <vt:lpstr>Type Check Simple Expression</vt:lpstr>
      <vt:lpstr>Type Check Simple Expression, cont’d</vt:lpstr>
      <vt:lpstr>Type Check Simple Expression, cont’d</vt:lpstr>
      <vt:lpstr>Type Check Simple Expression, cont’d</vt:lpstr>
      <vt:lpstr>Type Check Term</vt:lpstr>
      <vt:lpstr>Type Check Term, cont’d</vt:lpstr>
      <vt:lpstr>Type Check Term, cont’d</vt:lpstr>
      <vt:lpstr>Type Check Term, cont’d</vt:lpstr>
      <vt:lpstr>Type Check Term, cont’d</vt:lpstr>
      <vt:lpstr>NOT Factor and Parenthesized Expression</vt:lpstr>
      <vt:lpstr>Type Check Term, cont’d</vt:lpstr>
      <vt:lpstr>Type Check Variable</vt:lpstr>
      <vt:lpstr>Type Check Variables, cont’d</vt:lpstr>
      <vt:lpstr>Converting Statements and Expressions</vt:lpstr>
      <vt:lpstr>Class backend.converter.Converter_P5</vt:lpstr>
      <vt:lpstr>Converter_P5, cont’d</vt:lpstr>
      <vt:lpstr>Compound Statement and Statement List </vt:lpstr>
      <vt:lpstr>Convert Assignment Statement</vt:lpstr>
      <vt:lpstr>Convert REPEAT Statement</vt:lpstr>
      <vt:lpstr>Convert Expression</vt:lpstr>
      <vt:lpstr>Convert Expression, cont’d</vt:lpstr>
      <vt:lpstr>Convert Simple Expression</vt:lpstr>
      <vt:lpstr>Convert Term</vt:lpstr>
      <vt:lpstr>Convert Variable</vt:lpstr>
      <vt:lpstr>Convert Variable, cont’d</vt:lpstr>
      <vt:lpstr>NOT Factor and Parenthesized Expression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603</cp:revision>
  <dcterms:created xsi:type="dcterms:W3CDTF">2008-01-12T03:52:55Z</dcterms:created>
  <dcterms:modified xsi:type="dcterms:W3CDTF">2026-09-22T17:17:41Z</dcterms:modified>
</cp:coreProperties>
</file>