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46"/>
  </p:notesMasterIdLst>
  <p:handoutMasterIdLst>
    <p:handoutMasterId r:id="rId47"/>
  </p:handoutMasterIdLst>
  <p:sldIdLst>
    <p:sldId id="256" r:id="rId2"/>
    <p:sldId id="309" r:id="rId3"/>
    <p:sldId id="310" r:id="rId4"/>
    <p:sldId id="312" r:id="rId5"/>
    <p:sldId id="308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2" r:id="rId14"/>
    <p:sldId id="320" r:id="rId15"/>
    <p:sldId id="321" r:id="rId16"/>
    <p:sldId id="331" r:id="rId17"/>
    <p:sldId id="332" r:id="rId18"/>
    <p:sldId id="326" r:id="rId19"/>
    <p:sldId id="323" r:id="rId20"/>
    <p:sldId id="324" r:id="rId21"/>
    <p:sldId id="325" r:id="rId22"/>
    <p:sldId id="327" r:id="rId23"/>
    <p:sldId id="328" r:id="rId24"/>
    <p:sldId id="333" r:id="rId25"/>
    <p:sldId id="329" r:id="rId26"/>
    <p:sldId id="330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5" r:id="rId36"/>
    <p:sldId id="347" r:id="rId37"/>
    <p:sldId id="348" r:id="rId38"/>
    <p:sldId id="342" r:id="rId39"/>
    <p:sldId id="343" r:id="rId40"/>
    <p:sldId id="344" r:id="rId41"/>
    <p:sldId id="346" r:id="rId42"/>
    <p:sldId id="349" r:id="rId43"/>
    <p:sldId id="350" r:id="rId44"/>
    <p:sldId id="351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2"/>
    <a:srgbClr val="0033CC"/>
    <a:srgbClr val="DEF0F2"/>
    <a:srgbClr val="FFFD78"/>
    <a:srgbClr val="008000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305" autoAdjust="0"/>
    <p:restoredTop sz="97808" autoAdjust="0"/>
  </p:normalViewPr>
  <p:slideViewPr>
    <p:cSldViewPr>
      <p:cViewPr varScale="1">
        <p:scale>
          <a:sx n="146" d="100"/>
          <a:sy n="146" d="100"/>
        </p:scale>
        <p:origin x="192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September 17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pascal.hansotten.com/uploads/books/Pascal_User_Manual_and_Report_Fourth_Edition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September 17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7DBF7-9798-6D0A-2487-6265C9EEA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Pascal Program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D70EE-3887-6FA9-DF22-09546C554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4A4819-D9A4-7D1D-B925-7F3EE8CB5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91659"/>
            <a:ext cx="7772400" cy="318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871DB-4AED-6284-AE07-233847E1E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Declarations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48714-B585-210F-653E-A691C3A0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7ADB48-0DC1-DDC3-713E-34B7B3FF8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25903"/>
            <a:ext cx="7772400" cy="39483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5662C7-5529-E188-2FA7-051B7AEA46FE}"/>
              </a:ext>
            </a:extLst>
          </p:cNvPr>
          <p:cNvSpPr txBox="1"/>
          <p:nvPr/>
        </p:nvSpPr>
        <p:spPr>
          <a:xfrm>
            <a:off x="777281" y="5404517"/>
            <a:ext cx="7589437" cy="58477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All the parts are optional, but they must come in this order. Note that variables are </a:t>
            </a:r>
            <a:r>
              <a:rPr lang="en-US" u="sng" dirty="0">
                <a:solidFill>
                  <a:srgbClr val="0033CC"/>
                </a:solidFill>
              </a:rPr>
              <a:t>declared</a:t>
            </a:r>
            <a:r>
              <a:rPr lang="en-US" dirty="0">
                <a:solidFill>
                  <a:srgbClr val="0033CC"/>
                </a:solidFill>
              </a:rPr>
              <a:t> and the others are </a:t>
            </a:r>
            <a:r>
              <a:rPr lang="en-US" u="sng" dirty="0">
                <a:solidFill>
                  <a:srgbClr val="0033CC"/>
                </a:solidFill>
              </a:rPr>
              <a:t>defined</a:t>
            </a:r>
            <a:r>
              <a:rPr lang="en-US" dirty="0">
                <a:solidFill>
                  <a:srgbClr val="0033CC"/>
                </a:solidFill>
              </a:rPr>
              <a:t>. Collectively, refer to all as </a:t>
            </a:r>
            <a:r>
              <a:rPr lang="en-US" u="sng" dirty="0">
                <a:solidFill>
                  <a:srgbClr val="0033CC"/>
                </a:solidFill>
              </a:rPr>
              <a:t>declarations</a:t>
            </a:r>
            <a:r>
              <a:rPr lang="en-US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9B2505-2562-B4E0-BFB1-6021295D07BD}"/>
              </a:ext>
            </a:extLst>
          </p:cNvPr>
          <p:cNvSpPr txBox="1"/>
          <p:nvPr/>
        </p:nvSpPr>
        <p:spPr>
          <a:xfrm>
            <a:off x="292894" y="603646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D57D3F-C359-AAAD-4BF5-B73C3779C1A8}"/>
              </a:ext>
            </a:extLst>
          </p:cNvPr>
          <p:cNvSpPr/>
          <p:nvPr/>
        </p:nvSpPr>
        <p:spPr bwMode="auto">
          <a:xfrm>
            <a:off x="2103147" y="2148854"/>
            <a:ext cx="5852096" cy="914390"/>
          </a:xfrm>
          <a:prstGeom prst="rect">
            <a:avLst/>
          </a:prstGeom>
          <a:solidFill>
            <a:srgbClr val="00B050">
              <a:alpha val="1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43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6700-66F8-D7BB-1AFE-BE96B6FD5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New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C6836-2B06-2AF4-0CB6-31B39EC08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6104"/>
            <a:ext cx="8229600" cy="3944822"/>
          </a:xfrm>
        </p:spPr>
        <p:txBody>
          <a:bodyPr/>
          <a:lstStyle/>
          <a:p>
            <a:r>
              <a:rPr lang="en-US" dirty="0"/>
              <a:t>Pascal allows you to define new types.</a:t>
            </a:r>
          </a:p>
          <a:p>
            <a:pPr lvl="1"/>
            <a:r>
              <a:rPr lang="en-US" dirty="0"/>
              <a:t>Built from the predefined types, structured types, and previously defined types.</a:t>
            </a:r>
          </a:p>
          <a:p>
            <a:r>
              <a:rPr lang="en-US" dirty="0"/>
              <a:t>Type definitions of a programming language are often the </a:t>
            </a:r>
            <a:r>
              <a:rPr lang="en-US" u="sng" dirty="0"/>
              <a:t>most challenging</a:t>
            </a:r>
            <a:r>
              <a:rPr lang="en-US" dirty="0"/>
              <a:t> to parse.</a:t>
            </a:r>
          </a:p>
          <a:p>
            <a:pPr lvl="1"/>
            <a:r>
              <a:rPr lang="en-US" dirty="0"/>
              <a:t>Syntax is often difficult.</a:t>
            </a:r>
          </a:p>
          <a:p>
            <a:pPr lvl="1"/>
            <a:r>
              <a:rPr lang="en-US" dirty="0"/>
              <a:t>Recursive definitions.</a:t>
            </a:r>
          </a:p>
          <a:p>
            <a:pPr lvl="1"/>
            <a:r>
              <a:rPr lang="en-US" dirty="0"/>
              <a:t>Diverse information to keep track of.</a:t>
            </a:r>
          </a:p>
          <a:p>
            <a:pPr lvl="1"/>
            <a:r>
              <a:rPr lang="en-US" dirty="0"/>
              <a:t>Many new items to enter into the symbol table.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E745B-93C1-95DB-70BF-8CBCC1EF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478F6E-008B-6BBE-03F8-C3B2010E1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709" y="1244280"/>
            <a:ext cx="5126582" cy="95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54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189F8-3F93-6908-1819-2E69B299F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Data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5F7CB-683C-FB69-5D69-079D554D3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32D1DA-3230-1EB4-CBAF-74365D095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17342"/>
            <a:ext cx="7772400" cy="266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53B12-58C9-C457-D9DF-CE457B8B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Type Definition Grammar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14C95-7923-43B2-7AA0-E328A49B7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799E13-239B-90F9-1301-39E3A0382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89" y="1234464"/>
            <a:ext cx="3840438" cy="30894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264DAF-3F01-0960-E8B9-71D666639562}"/>
              </a:ext>
            </a:extLst>
          </p:cNvPr>
          <p:cNvSpPr txBox="1"/>
          <p:nvPr/>
        </p:nvSpPr>
        <p:spPr>
          <a:xfrm>
            <a:off x="3108976" y="2431124"/>
            <a:ext cx="5856090" cy="3785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identifier '='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locals [ Typespec_P2 typespec = null ]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typeIdentifier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ordinalType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structuredType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identifier 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ordinalType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      locals [ Typespec_P2 typespec = null ]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enumeratedType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structuredType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locals [ Typespec_P2 typespec = null ]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recordType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204BF-364F-E42E-28F6-D2DC702848F1}"/>
              </a:ext>
            </a:extLst>
          </p:cNvPr>
          <p:cNvSpPr txBox="1"/>
          <p:nvPr/>
        </p:nvSpPr>
        <p:spPr>
          <a:xfrm>
            <a:off x="7894619" y="2292624"/>
            <a:ext cx="883575" cy="276999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Pcl_P2.g4</a:t>
            </a:r>
          </a:p>
        </p:txBody>
      </p:sp>
    </p:spTree>
    <p:extLst>
      <p:ext uri="{BB962C8B-B14F-4D97-AF65-F5344CB8AC3E}">
        <p14:creationId xmlns:p14="http://schemas.microsoft.com/office/powerpoint/2010/main" val="3490048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CB29E-C9ED-2155-5CC7-B2B371986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Enumerated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96767-C849-FFDF-A035-C4FFC9D6A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04ADD-AD3F-5E92-13D8-99FCC12AC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641" y="1325903"/>
            <a:ext cx="4962718" cy="9143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4F2D14-61C6-896D-99A2-24A1A84AA80E}"/>
              </a:ext>
            </a:extLst>
          </p:cNvPr>
          <p:cNvSpPr txBox="1"/>
          <p:nvPr/>
        </p:nvSpPr>
        <p:spPr>
          <a:xfrm>
            <a:off x="1203930" y="2499396"/>
            <a:ext cx="6736139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locals [ Typespec_P2 typespec = null ]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'(' identifier ( ',' identifier )* ')' 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8E9756-118A-F5C1-9671-097A09F5AD35}"/>
              </a:ext>
            </a:extLst>
          </p:cNvPr>
          <p:cNvSpPr txBox="1"/>
          <p:nvPr/>
        </p:nvSpPr>
        <p:spPr>
          <a:xfrm>
            <a:off x="6766536" y="2345507"/>
            <a:ext cx="1002197" cy="307777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Pcl_P2.g4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1CBAD2-20A1-36B5-CA2E-DB3580C08111}"/>
              </a:ext>
            </a:extLst>
          </p:cNvPr>
          <p:cNvSpPr txBox="1"/>
          <p:nvPr/>
        </p:nvSpPr>
        <p:spPr>
          <a:xfrm>
            <a:off x="1902037" y="3866995"/>
            <a:ext cx="5339923" cy="1600438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TestEnumerated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(ALPHA, BETA, GAMMA);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days  = (SUN, MON, TUE, WED, THU, FRI, SAT);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BBDDF9-6ED7-89E9-0168-432D164D26DC}"/>
              </a:ext>
            </a:extLst>
          </p:cNvPr>
          <p:cNvSpPr txBox="1"/>
          <p:nvPr/>
        </p:nvSpPr>
        <p:spPr>
          <a:xfrm>
            <a:off x="5227859" y="3703317"/>
            <a:ext cx="182550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  <a:latin typeface="+mj-lt"/>
                <a:cs typeface="Courier New" panose="02070309020205020404" pitchFamily="49" charset="0"/>
              </a:rPr>
              <a:t>TestEnumerated.pas</a:t>
            </a:r>
            <a:endParaRPr lang="en-US" sz="14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4924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546DC-A07F-CEC9-126E-6C435009A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Named vs. Unnamed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48F24-462F-71FD-BFAE-368399332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493527"/>
          </a:xfrm>
        </p:spPr>
        <p:txBody>
          <a:bodyPr/>
          <a:lstStyle/>
          <a:p>
            <a:r>
              <a:rPr lang="en-US" dirty="0"/>
              <a:t>A Pascal type can be named or unnamed.</a:t>
            </a:r>
          </a:p>
          <a:p>
            <a:pPr lvl="1"/>
            <a:r>
              <a:rPr lang="en-US" dirty="0"/>
              <a:t>A type defined in the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dirty="0"/>
              <a:t> section is </a:t>
            </a:r>
            <a:r>
              <a:rPr lang="en-US" u="sng" dirty="0"/>
              <a:t>named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 type specification used elsewhere is </a:t>
            </a:r>
            <a:r>
              <a:rPr lang="en-US" u="sng" dirty="0"/>
              <a:t>unnamed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B7226-08D2-4045-CA66-BB96437C7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5AF63C-2305-319D-4F6A-EAE3D0AF9FDF}"/>
              </a:ext>
            </a:extLst>
          </p:cNvPr>
          <p:cNvGrpSpPr/>
          <p:nvPr/>
        </p:nvGrpSpPr>
        <p:grpSpPr>
          <a:xfrm>
            <a:off x="1902038" y="2880366"/>
            <a:ext cx="5339923" cy="3108543"/>
            <a:chOff x="823001" y="2880366"/>
            <a:chExt cx="5339923" cy="310854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889FEC-2409-4862-2C13-9060740E045B}"/>
                </a:ext>
              </a:extLst>
            </p:cNvPr>
            <p:cNvSpPr txBox="1"/>
            <p:nvPr/>
          </p:nvSpPr>
          <p:spPr>
            <a:xfrm>
              <a:off x="823001" y="2880366"/>
              <a:ext cx="5339923" cy="31085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PROGRAM </a:t>
              </a:r>
              <a:r>
                <a:rPr lang="en-US" sz="14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TestEnumerated</a:t>
              </a:r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;</a:t>
              </a:r>
            </a:p>
            <a:p>
              <a:endParaRPr lang="en-US" sz="14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TYPE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    </a:t>
              </a:r>
              <a:r>
                <a:rPr lang="en-US" sz="14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greek</a:t>
              </a:r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(ALPHA, BETA, GAMMA);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    days  = (SUN, MON, TUE, WED, THU, FRI, SAT);</a:t>
              </a:r>
              <a:b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</a:br>
              <a:endParaRPr lang="en-US" sz="14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VAR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    g : </a:t>
              </a:r>
              <a:r>
                <a:rPr lang="en-US" sz="14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greek</a:t>
              </a:r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;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    d : days;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    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    r : (IV, V, VI);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    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BEGIN</a:t>
              </a:r>
            </a:p>
            <a:p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END.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CABCAED-9A3A-4A0B-E31A-CABA548677D6}"/>
                </a:ext>
              </a:extLst>
            </p:cNvPr>
            <p:cNvSpPr/>
            <p:nvPr/>
          </p:nvSpPr>
          <p:spPr bwMode="auto">
            <a:xfrm>
              <a:off x="2121377" y="3520439"/>
              <a:ext cx="3931877" cy="548635"/>
            </a:xfrm>
            <a:prstGeom prst="rect">
              <a:avLst/>
            </a:prstGeom>
            <a:noFill/>
            <a:ln w="28575" cap="flat" cmpd="sng" algn="ctr">
              <a:solidFill>
                <a:srgbClr val="00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84FDEC-72AD-96B1-3206-ED225A9DA926}"/>
                </a:ext>
              </a:extLst>
            </p:cNvPr>
            <p:cNvSpPr txBox="1"/>
            <p:nvPr/>
          </p:nvSpPr>
          <p:spPr>
            <a:xfrm>
              <a:off x="3745908" y="4144721"/>
              <a:ext cx="2292615" cy="307777"/>
            </a:xfrm>
            <a:prstGeom prst="rect">
              <a:avLst/>
            </a:prstGeom>
            <a:solidFill>
              <a:srgbClr val="FFFFC2"/>
            </a:solidFill>
            <a:ln>
              <a:solidFill>
                <a:srgbClr val="0033CC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u="sng" dirty="0">
                  <a:solidFill>
                    <a:srgbClr val="0033CC"/>
                  </a:solidFill>
                </a:rPr>
                <a:t>Named</a:t>
              </a:r>
              <a:r>
                <a:rPr lang="en-US" sz="1400" dirty="0">
                  <a:solidFill>
                    <a:srgbClr val="0033CC"/>
                  </a:solidFill>
                </a:rPr>
                <a:t> enumerated types.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6A6E2F-FF6D-7597-0253-2D4377D62E52}"/>
                </a:ext>
              </a:extLst>
            </p:cNvPr>
            <p:cNvSpPr/>
            <p:nvPr/>
          </p:nvSpPr>
          <p:spPr bwMode="auto">
            <a:xfrm>
              <a:off x="1737391" y="4983463"/>
              <a:ext cx="1188707" cy="365756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A572B74-A3B1-E165-6D73-8386B812E6BD}"/>
                </a:ext>
              </a:extLst>
            </p:cNvPr>
            <p:cNvSpPr txBox="1"/>
            <p:nvPr/>
          </p:nvSpPr>
          <p:spPr>
            <a:xfrm>
              <a:off x="3125810" y="5005243"/>
              <a:ext cx="2491388" cy="307777"/>
            </a:xfrm>
            <a:prstGeom prst="rect">
              <a:avLst/>
            </a:prstGeom>
            <a:solidFill>
              <a:srgbClr val="FFFFC2"/>
            </a:solidFill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u="sng" dirty="0">
                  <a:solidFill>
                    <a:srgbClr val="C00000"/>
                  </a:solidFill>
                </a:rPr>
                <a:t>Unnamed</a:t>
              </a:r>
              <a:r>
                <a:rPr lang="en-US" sz="1400" dirty="0">
                  <a:solidFill>
                    <a:srgbClr val="C00000"/>
                  </a:solidFill>
                </a:rPr>
                <a:t> enumerated type.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6177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8F319-064C-4129-1F0E-3E22A7E2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2" y="411163"/>
            <a:ext cx="8595311" cy="655637"/>
          </a:xfrm>
        </p:spPr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Typespec_P2</a:t>
            </a:r>
            <a:r>
              <a:rPr lang="en-US" dirty="0"/>
              <a:t> Support for Enumerated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CA4CD-5850-A99A-BD0D-C78B64388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E1B461-5D24-D60D-FE73-5F9512EF4A65}"/>
              </a:ext>
            </a:extLst>
          </p:cNvPr>
          <p:cNvSpPr txBox="1"/>
          <p:nvPr/>
        </p:nvSpPr>
        <p:spPr>
          <a:xfrm>
            <a:off x="452099" y="1405209"/>
            <a:ext cx="8239756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Typespec_P2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enum Form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SCALAR,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SUBRANGE, STRING, ARRAY, RECORD, UNKNOWN;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public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super.toString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interface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{}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class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EnumeratedInfo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implements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private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ArrayList&lt;SymtabEntry&gt; constants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class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implements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class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implements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C79982-92F8-09E8-580F-EDA152E69609}"/>
              </a:ext>
            </a:extLst>
          </p:cNvPr>
          <p:cNvSpPr txBox="1"/>
          <p:nvPr/>
        </p:nvSpPr>
        <p:spPr>
          <a:xfrm>
            <a:off x="6766536" y="1251320"/>
            <a:ext cx="171181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Typespec_P2.java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749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C281F-28D8-077B-9FF9-D21D3EAD7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Typespec_P2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221F5-85F8-C492-8D47-4299B51BA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2EB48D-4A3C-248A-5865-53AEA75CC0FD}"/>
              </a:ext>
            </a:extLst>
          </p:cNvPr>
          <p:cNvSpPr txBox="1"/>
          <p:nvPr/>
        </p:nvSpPr>
        <p:spPr>
          <a:xfrm>
            <a:off x="1203930" y="1443841"/>
            <a:ext cx="6736139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(Form form)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form;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switch (form)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case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info = 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((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info).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 =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    new ArrayList&lt;SymtabEntry&gt;()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break;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case SUBRANGE: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case ARRAY: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3CFC8-AC35-A3AB-DD09-1F2D9A760920}"/>
              </a:ext>
            </a:extLst>
          </p:cNvPr>
          <p:cNvSpPr txBox="1"/>
          <p:nvPr/>
        </p:nvSpPr>
        <p:spPr>
          <a:xfrm>
            <a:off x="6035024" y="1251320"/>
            <a:ext cx="171181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Typespec_P2.java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8494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8E23A-6BDB-820A-6AD6-E9856C73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Overrides in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Semantics_P2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1B0A1-C648-41FF-952B-35F3C8BD0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841F97-BD11-723F-E366-2885CF193508}"/>
              </a:ext>
            </a:extLst>
          </p:cNvPr>
          <p:cNvSpPr txBox="1"/>
          <p:nvPr/>
        </p:nvSpPr>
        <p:spPr>
          <a:xfrm>
            <a:off x="666924" y="1340078"/>
            <a:ext cx="7810151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Semantics_P2 extends Pcl_P2BaseVisitor&lt;Object&gt;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visitTypeDefinition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typeDefinitions.typeDefinition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visitTypeSpecification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typeDefinitions.typeSpecification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visitTypeIdentifier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typeDefinitions.typeIdentifier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752BAF-020B-BB93-6171-1D9517A1AF2D}"/>
              </a:ext>
            </a:extLst>
          </p:cNvPr>
          <p:cNvSpPr txBox="1"/>
          <p:nvPr/>
        </p:nvSpPr>
        <p:spPr>
          <a:xfrm>
            <a:off x="6614540" y="1186189"/>
            <a:ext cx="171874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Semantics_P2.java</a:t>
            </a:r>
          </a:p>
        </p:txBody>
      </p:sp>
    </p:spTree>
    <p:extLst>
      <p:ext uri="{BB962C8B-B14F-4D97-AF65-F5344CB8AC3E}">
        <p14:creationId xmlns:p14="http://schemas.microsoft.com/office/powerpoint/2010/main" val="965571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92648-BA8E-C74D-8B39-C6D8AD705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Semantics_P2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B77B7-56BD-0ABE-1775-EE28A6CFA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86FD8F-E1A5-6F1A-2547-BBB03C0A7E2D}"/>
              </a:ext>
            </a:extLst>
          </p:cNvPr>
          <p:cNvSpPr txBox="1"/>
          <p:nvPr/>
        </p:nvSpPr>
        <p:spPr>
          <a:xfrm>
            <a:off x="935427" y="1417342"/>
            <a:ext cx="7273145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visitEnumeratedType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…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typeDefinitions.enumeratedType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visitSubrangeType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typeDefinitions.subrangeType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visitArrayType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typeDefinitions.arrayType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1A6080-7464-7B54-EE91-8DA941D52311}"/>
              </a:ext>
            </a:extLst>
          </p:cNvPr>
          <p:cNvSpPr txBox="1"/>
          <p:nvPr/>
        </p:nvSpPr>
        <p:spPr>
          <a:xfrm>
            <a:off x="6306955" y="1234464"/>
            <a:ext cx="171874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Semantics_P2.java</a:t>
            </a:r>
          </a:p>
        </p:txBody>
      </p:sp>
    </p:spTree>
    <p:extLst>
      <p:ext uri="{BB962C8B-B14F-4D97-AF65-F5344CB8AC3E}">
        <p14:creationId xmlns:p14="http://schemas.microsoft.com/office/powerpoint/2010/main" val="1498736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0AA3-0F01-C56D-D03F-D986FACF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Enumerated Types in the Symbol Table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971BBC-5B8A-FA54-EA74-C39F4FEAB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1036332"/>
          </a:xfrm>
        </p:spPr>
        <p:txBody>
          <a:bodyPr/>
          <a:lstStyle/>
          <a:p>
            <a:r>
              <a:rPr lang="en-US" dirty="0"/>
              <a:t>Type information is also entered </a:t>
            </a:r>
            <a:br>
              <a:rPr lang="en-US" dirty="0"/>
            </a:br>
            <a:r>
              <a:rPr lang="en-US" dirty="0"/>
              <a:t>into the symbol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644FD-360C-B71B-D65D-3EA2591B9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883AA49-B45C-2EFE-F6D4-4E017B181528}"/>
              </a:ext>
            </a:extLst>
          </p:cNvPr>
          <p:cNvGrpSpPr/>
          <p:nvPr/>
        </p:nvGrpSpPr>
        <p:grpSpPr>
          <a:xfrm>
            <a:off x="677213" y="2459060"/>
            <a:ext cx="7789573" cy="3438793"/>
            <a:chOff x="668627" y="1417342"/>
            <a:chExt cx="7789573" cy="34387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14E3A1-3982-0F46-4687-634747F2F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417342"/>
              <a:ext cx="7772400" cy="343879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BAA53C-2B22-0E5D-D665-6F50E04F870C}"/>
                </a:ext>
              </a:extLst>
            </p:cNvPr>
            <p:cNvSpPr txBox="1"/>
            <p:nvPr/>
          </p:nvSpPr>
          <p:spPr>
            <a:xfrm>
              <a:off x="668627" y="2880366"/>
              <a:ext cx="2380177" cy="830997"/>
            </a:xfrm>
            <a:prstGeom prst="rect">
              <a:avLst/>
            </a:prstGeom>
            <a:solidFill>
              <a:srgbClr val="FFFFC2"/>
            </a:solidFill>
            <a:ln>
              <a:solidFill>
                <a:srgbClr val="0033CC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33CC"/>
                  </a:solidFill>
                </a:rPr>
                <a:t>The </a:t>
              </a:r>
              <a:r>
                <a:rPr lang="en-US" b="1" dirty="0">
                  <a:solidFill>
                    <a:srgbClr val="0033CC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SymtabEntry</a:t>
              </a:r>
              <a:r>
                <a:rPr lang="en-US" dirty="0">
                  <a:solidFill>
                    <a:srgbClr val="0033CC"/>
                  </a:solidFill>
                </a:rPr>
                <a:t> and </a:t>
              </a:r>
              <a:r>
                <a:rPr lang="en-US" b="1" dirty="0">
                  <a:solidFill>
                    <a:srgbClr val="0033CC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Typespec_P2</a:t>
              </a:r>
              <a:r>
                <a:rPr lang="en-US" dirty="0">
                  <a:solidFill>
                    <a:srgbClr val="0033CC"/>
                  </a:solidFill>
                </a:rPr>
                <a:t> objects are cross-linked.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5702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94C6E-4BA5-2932-8608-AD9FD8D7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intermediate.semantics.TypeDefinitions_P2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17498-8721-EAAF-45CD-F68499C0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DE6DB5-289C-5BE1-C128-F68B11D29F11}"/>
              </a:ext>
            </a:extLst>
          </p:cNvPr>
          <p:cNvSpPr txBox="1"/>
          <p:nvPr/>
        </p:nvSpPr>
        <p:spPr>
          <a:xfrm>
            <a:off x="420996" y="1549264"/>
            <a:ext cx="7810151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TypeDefinitions_P2 extends Semantics_P2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typeIdCtx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typeIdCtx.getText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symtab.lookup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ctx.typeSpecification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Typespec_P2 typespec =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typespec = (Typespec_P2)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TYPE);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typeEntry.setTypespec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typespec.setIdentifier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 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534291-909F-F859-CA20-A4B267B8039F}"/>
              </a:ext>
            </a:extLst>
          </p:cNvPr>
          <p:cNvSpPr txBox="1"/>
          <p:nvPr/>
        </p:nvSpPr>
        <p:spPr>
          <a:xfrm>
            <a:off x="5940272" y="6382579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3EB731-7B6B-FAE0-4DBA-643C46D47431}"/>
              </a:ext>
            </a:extLst>
          </p:cNvPr>
          <p:cNvSpPr txBox="1"/>
          <p:nvPr/>
        </p:nvSpPr>
        <p:spPr>
          <a:xfrm>
            <a:off x="1495007" y="1201201"/>
            <a:ext cx="5662127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typeDefinition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'='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</p:txBody>
      </p:sp>
    </p:spTree>
    <p:extLst>
      <p:ext uri="{BB962C8B-B14F-4D97-AF65-F5344CB8AC3E}">
        <p14:creationId xmlns:p14="http://schemas.microsoft.com/office/powerpoint/2010/main" val="269207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C554C-3139-F621-908E-0D4FCE328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TypeDefinitions_P2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DAD18-EA6E-91AE-4D6A-DFE219D3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E69094-B987-5D41-4FE3-A6445F2EFF32}"/>
              </a:ext>
            </a:extLst>
          </p:cNvPr>
          <p:cNvSpPr txBox="1"/>
          <p:nvPr/>
        </p:nvSpPr>
        <p:spPr>
          <a:xfrm>
            <a:off x="774325" y="1450290"/>
            <a:ext cx="7595349" cy="289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REDECLARED_IDENTIFIER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Predefined.undefinedType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typeIdCtx.entry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typeIdCtx.typespec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typespec;</a:t>
            </a:r>
          </a:p>
          <a:p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typeEntry.appendLineNumber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 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typespec;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154D91-9D34-65C7-F3BA-7C3B219FFB1B}"/>
              </a:ext>
            </a:extLst>
          </p:cNvPr>
          <p:cNvSpPr txBox="1"/>
          <p:nvPr/>
        </p:nvSpPr>
        <p:spPr>
          <a:xfrm>
            <a:off x="6031711" y="1281013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958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7828C-A606-E471-FFC9-2A5566DBD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TypeDefinitions_P2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068E5-AD5C-559D-3A55-D91D63BEB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27DA05-763F-6C44-1B4F-2B06376C8717}"/>
              </a:ext>
            </a:extLst>
          </p:cNvPr>
          <p:cNvSpPr txBox="1"/>
          <p:nvPr/>
        </p:nvSpPr>
        <p:spPr>
          <a:xfrm>
            <a:off x="1095740" y="2119865"/>
            <a:ext cx="6950942" cy="39395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Typespec_P2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Typespec_P2(ENUMERATED);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ArrayList&lt;SymtabEntry&gt;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 = new ArrayList&lt;&gt;();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int value = -1;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...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enumTypespec.setEnumeratedConstants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(constants);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EF79FC-C75C-B199-D072-A05A4AFB23D4}"/>
              </a:ext>
            </a:extLst>
          </p:cNvPr>
          <p:cNvSpPr txBox="1"/>
          <p:nvPr/>
        </p:nvSpPr>
        <p:spPr>
          <a:xfrm>
            <a:off x="5760707" y="1965976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8E153E-3E7A-7068-D01D-41C5324DC1AA}"/>
              </a:ext>
            </a:extLst>
          </p:cNvPr>
          <p:cNvSpPr txBox="1"/>
          <p:nvPr/>
        </p:nvSpPr>
        <p:spPr>
          <a:xfrm>
            <a:off x="1203141" y="1287735"/>
            <a:ext cx="6736139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enumeratedType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locals [ Typespec_P2 typespec = null ] 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: '('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 ','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)* ')' ;</a:t>
            </a:r>
          </a:p>
        </p:txBody>
      </p:sp>
    </p:spTree>
    <p:extLst>
      <p:ext uri="{BB962C8B-B14F-4D97-AF65-F5344CB8AC3E}">
        <p14:creationId xmlns:p14="http://schemas.microsoft.com/office/powerpoint/2010/main" val="2040079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B9E29-511C-356D-ED8A-7BFD7F6B6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TypeDefinitions_P2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C21F4-E5F4-9495-1834-BCA421B79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1F672C-52FC-4F4E-887C-2046D961A01D}"/>
              </a:ext>
            </a:extLst>
          </p:cNvPr>
          <p:cNvSpPr txBox="1"/>
          <p:nvPr/>
        </p:nvSpPr>
        <p:spPr>
          <a:xfrm>
            <a:off x="182928" y="1457825"/>
            <a:ext cx="8776762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String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constIdCtx.getText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symtab.lookup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ENUMERATED_CONSTANT);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constantEntry.setTypespec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constantEntry.setValue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(++value);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constants.add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REDECLARED_IDENTIFIER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constIdCtx.entry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constIdCtx.typespec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constantEntry.appendLineNumber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48E1F6-EFFE-7B42-02B3-A789765E2DFA}"/>
              </a:ext>
            </a:extLst>
          </p:cNvPr>
          <p:cNvSpPr txBox="1"/>
          <p:nvPr/>
        </p:nvSpPr>
        <p:spPr>
          <a:xfrm>
            <a:off x="6671784" y="1281013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6388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C9231-0AD8-9847-7A96-421968A8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Enumerated Type Conversion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80FC-6C09-576D-44F0-73787CF22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7264AE-C6E7-4103-7C0B-B78D1CD701A2}"/>
              </a:ext>
            </a:extLst>
          </p:cNvPr>
          <p:cNvSpPr txBox="1"/>
          <p:nvPr/>
        </p:nvSpPr>
        <p:spPr>
          <a:xfrm>
            <a:off x="274367" y="1234464"/>
            <a:ext cx="4647426" cy="2677656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TestEnumerated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(ALPHA, BETA, GAMMA);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days  = (SUN, MON, TUE, WED, THU, FRI, SAT);</a:t>
            </a:r>
          </a:p>
          <a:p>
            <a:endParaRPr lang="en-US" sz="12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g : </a:t>
            </a:r>
            <a:r>
              <a:rPr lang="en-US" sz="1200" b="1" u="sng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d : days;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 : (IV, V, VI);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41B348-8810-C3D1-5618-913C9C727620}"/>
              </a:ext>
            </a:extLst>
          </p:cNvPr>
          <p:cNvSpPr txBox="1"/>
          <p:nvPr/>
        </p:nvSpPr>
        <p:spPr>
          <a:xfrm>
            <a:off x="1097318" y="3621808"/>
            <a:ext cx="7165744" cy="3108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TestEnumerated</a:t>
            </a: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enum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{ALPHA, BETA, GAMMA};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enum days {SUN, MON, TUE, WED, THU, FRI, SAT};</a:t>
            </a:r>
            <a:b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g;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days d;</a:t>
            </a:r>
          </a:p>
          <a:p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int r;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void main(String[]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("Done!");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F3732E-96FE-1043-DB5D-4C10821DCE6C}"/>
              </a:ext>
            </a:extLst>
          </p:cNvPr>
          <p:cNvSpPr txBox="1"/>
          <p:nvPr/>
        </p:nvSpPr>
        <p:spPr>
          <a:xfrm>
            <a:off x="2897244" y="1080575"/>
            <a:ext cx="182550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TestEnumerated.pas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5ABA-7AF6-AEBF-5F07-7EB9F0437DC5}"/>
              </a:ext>
            </a:extLst>
          </p:cNvPr>
          <p:cNvSpPr txBox="1"/>
          <p:nvPr/>
        </p:nvSpPr>
        <p:spPr>
          <a:xfrm>
            <a:off x="6181107" y="3443168"/>
            <a:ext cx="186557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TestEnumerated.java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2739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15C5-76BD-B43D-48A8-3001F9D89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Method Overrides in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Converter_P2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C077A-950F-D953-B6D1-3B054633D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E8796-BC6F-672F-19B3-6A0E3B73AC00}"/>
              </a:ext>
            </a:extLst>
          </p:cNvPr>
          <p:cNvSpPr txBox="1"/>
          <p:nvPr/>
        </p:nvSpPr>
        <p:spPr>
          <a:xfrm>
            <a:off x="989128" y="1508781"/>
            <a:ext cx="7165744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visitTypeDefinition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typeDefinitions.typeDefinition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visitEnumeratedType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typeDefinitions.enumeratedType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9E55D-410E-982D-A230-2A8CD3D89CCD}"/>
              </a:ext>
            </a:extLst>
          </p:cNvPr>
          <p:cNvSpPr txBox="1"/>
          <p:nvPr/>
        </p:nvSpPr>
        <p:spPr>
          <a:xfrm>
            <a:off x="6361151" y="1354892"/>
            <a:ext cx="166744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Converter_P2.java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5691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61BE-8D10-8573-C8BF-286ABBF3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backend.converter.TypeDefinitions_P2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D683C-3382-E0C7-1B54-F9C0D9F6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FA3E2-6613-5208-84C5-1B0BD497FA7D}"/>
              </a:ext>
            </a:extLst>
          </p:cNvPr>
          <p:cNvSpPr txBox="1"/>
          <p:nvPr/>
        </p:nvSpPr>
        <p:spPr>
          <a:xfrm>
            <a:off x="91489" y="1348965"/>
            <a:ext cx="8239756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TypeDefinitions_P2 extends Converter_P2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boolean first = true;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Typespec_P2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Form form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(form ==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typeIdCtx.entry.getName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ctx.typeSpecification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static enum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813FC-1D20-28B0-9BAE-AA2CFC39BA30}"/>
              </a:ext>
            </a:extLst>
          </p:cNvPr>
          <p:cNvSpPr txBox="1"/>
          <p:nvPr/>
        </p:nvSpPr>
        <p:spPr>
          <a:xfrm>
            <a:off x="6035024" y="1195077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E54F1F-8CD0-5D48-965C-B6CE5309CD59}"/>
              </a:ext>
            </a:extLst>
          </p:cNvPr>
          <p:cNvSpPr txBox="1"/>
          <p:nvPr/>
        </p:nvSpPr>
        <p:spPr>
          <a:xfrm>
            <a:off x="3108976" y="1785019"/>
            <a:ext cx="5662127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typeDefinition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'='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</p:txBody>
      </p:sp>
    </p:spTree>
    <p:extLst>
      <p:ext uri="{BB962C8B-B14F-4D97-AF65-F5344CB8AC3E}">
        <p14:creationId xmlns:p14="http://schemas.microsoft.com/office/powerpoint/2010/main" val="405710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4216C-36F1-BDCE-DF7D-05E3EC39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TypeDefinitions_P2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47F10B-DFFB-B065-1AAB-A745AC3C6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CB6E5-CED5-ED14-3026-1CFC0D1E9276}"/>
              </a:ext>
            </a:extLst>
          </p:cNvPr>
          <p:cNvSpPr txBox="1"/>
          <p:nvPr/>
        </p:nvSpPr>
        <p:spPr>
          <a:xfrm>
            <a:off x="1203930" y="2299549"/>
            <a:ext cx="6736139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separator = "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constIdCtx.entry.getName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separator + 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separator =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code.emitEnd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067D2-CD75-BB1D-0B3A-6B4F43464082}"/>
              </a:ext>
            </a:extLst>
          </p:cNvPr>
          <p:cNvSpPr txBox="1"/>
          <p:nvPr/>
        </p:nvSpPr>
        <p:spPr>
          <a:xfrm>
            <a:off x="5669268" y="2145660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E35F01-459F-A18A-B6CF-93E5F069AB01}"/>
              </a:ext>
            </a:extLst>
          </p:cNvPr>
          <p:cNvSpPr txBox="1"/>
          <p:nvPr/>
        </p:nvSpPr>
        <p:spPr>
          <a:xfrm>
            <a:off x="1203929" y="1437775"/>
            <a:ext cx="6736139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enumeratedType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locals [ Typespec_P2 typespec = null ] 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: '('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 ','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)* ')' ;</a:t>
            </a:r>
          </a:p>
        </p:txBody>
      </p:sp>
    </p:spTree>
    <p:extLst>
      <p:ext uri="{BB962C8B-B14F-4D97-AF65-F5344CB8AC3E}">
        <p14:creationId xmlns:p14="http://schemas.microsoft.com/office/powerpoint/2010/main" val="1018388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D7B1-0BF9-ABCD-C784-601818E6A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Subrange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AB251-FE92-F258-24EE-5F3C15D50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740DD0-3AFA-00EE-A49D-4E31933BD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27" y="1246200"/>
            <a:ext cx="5166346" cy="598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204A3-6019-F49C-392C-01E67C409BE3}"/>
              </a:ext>
            </a:extLst>
          </p:cNvPr>
          <p:cNvSpPr txBox="1"/>
          <p:nvPr/>
        </p:nvSpPr>
        <p:spPr>
          <a:xfrm>
            <a:off x="1203930" y="2240293"/>
            <a:ext cx="6736139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locals [ Typespec_P2 typespec = null ]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constant '..' constant 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834615-7C57-1570-F04B-2EFEDFC8A8F9}"/>
              </a:ext>
            </a:extLst>
          </p:cNvPr>
          <p:cNvSpPr txBox="1"/>
          <p:nvPr/>
        </p:nvSpPr>
        <p:spPr>
          <a:xfrm>
            <a:off x="6766536" y="2057415"/>
            <a:ext cx="1002197" cy="307777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Pcl_P2.g4</a:t>
            </a:r>
          </a:p>
        </p:txBody>
      </p:sp>
    </p:spTree>
    <p:extLst>
      <p:ext uri="{BB962C8B-B14F-4D97-AF65-F5344CB8AC3E}">
        <p14:creationId xmlns:p14="http://schemas.microsoft.com/office/powerpoint/2010/main" val="4226700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BF4E-363F-360D-5F4D-EF67E5935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Subrange Types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25D08-EF27-8CCA-BBBF-C05C4F15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FC426-2564-D3B6-CDF3-392C4643DCB1}"/>
              </a:ext>
            </a:extLst>
          </p:cNvPr>
          <p:cNvSpPr txBox="1"/>
          <p:nvPr/>
        </p:nvSpPr>
        <p:spPr>
          <a:xfrm>
            <a:off x="1955738" y="1222164"/>
            <a:ext cx="5232523" cy="5047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TestSubrange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MINUSFIVE = -5;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TEN = 10;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days = (SUN, MON, TUE, WED, THU, FRI, SAT);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weekdays = MON..FRI;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sr1 = 5..25;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sr2 = MINUSFIVE..TEN;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sr3 = -TEN..-3;</a:t>
            </a:r>
            <a:b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k : sr1;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w : weekdays;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n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45..50;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grade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'A'..'F';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midweek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TUE..THU;</a:t>
            </a:r>
            <a:b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1897603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ABCD5-DF70-BAE5-3208-5D447844B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6A623-8F95-45F3-BD60-2251C205A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2" y="411163"/>
            <a:ext cx="8595311" cy="655637"/>
          </a:xfrm>
        </p:spPr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Typespec_P2</a:t>
            </a:r>
            <a:r>
              <a:rPr lang="en-US" dirty="0"/>
              <a:t> Support for Subrange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4CA15-4BF2-EF9F-60C9-342DE9A8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DD2E02-ADDB-1688-2DB7-1E39A61910B8}"/>
              </a:ext>
            </a:extLst>
          </p:cNvPr>
          <p:cNvSpPr txBox="1"/>
          <p:nvPr/>
        </p:nvSpPr>
        <p:spPr>
          <a:xfrm>
            <a:off x="1056522" y="1325903"/>
            <a:ext cx="5984331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class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SubrangeInfo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implements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private 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private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private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(Form form)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form;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switch (form)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case ENUMERATED: ...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case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SUBRANGE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info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((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info).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((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info).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((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info).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break;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case ARRAY: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BC544-2A9C-2879-F1AA-11180B9B8A23}"/>
              </a:ext>
            </a:extLst>
          </p:cNvPr>
          <p:cNvSpPr txBox="1"/>
          <p:nvPr/>
        </p:nvSpPr>
        <p:spPr>
          <a:xfrm>
            <a:off x="5212073" y="1172014"/>
            <a:ext cx="171181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Typespec_P2.java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101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6C65-EACF-E8EA-5540-F135F3B29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Subrange Types in the Symbol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7605C-14C6-9EC4-3C31-10E71BFB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629AE5-9DD8-E73C-69D8-0267DA048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59018"/>
            <a:ext cx="7772400" cy="459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67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77EAD-5469-14AA-80A0-5417F89B9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2E9E5-B9B0-73A1-AFD0-864E633F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intermediate.semantics.TypeDefinitions_P2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E2117-37C1-04A0-7F49-BDF895BBB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C2F8A6-4ACA-605A-77B7-8A0DB4D9E872}"/>
              </a:ext>
            </a:extLst>
          </p:cNvPr>
          <p:cNvSpPr txBox="1"/>
          <p:nvPr/>
        </p:nvSpPr>
        <p:spPr>
          <a:xfrm>
            <a:off x="1203930" y="1234464"/>
            <a:ext cx="6736139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subrangeType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locals [ Typespec_P2 typespec = null ] 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'..'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940A92-1C15-414C-D9D7-C4768C883D1E}"/>
              </a:ext>
            </a:extLst>
          </p:cNvPr>
          <p:cNvSpPr txBox="1"/>
          <p:nvPr/>
        </p:nvSpPr>
        <p:spPr>
          <a:xfrm>
            <a:off x="989127" y="2028426"/>
            <a:ext cx="7165744" cy="41857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subrangeType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Typespec_P2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Typespec_P2(SUBRANGE);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ConstantContext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().get(0);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ConstantContext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().get(1);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(Typespec_P2)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(Typespec_P2)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boolean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badMin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false;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boolean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false;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if (!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minTypespec.isOrdinal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badMin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true;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if (!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maxTypespec.isOrdinal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true;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true;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B606E3-06B0-B5A7-DC6F-54803775A8B6}"/>
              </a:ext>
            </a:extLst>
          </p:cNvPr>
          <p:cNvSpPr txBox="1"/>
          <p:nvPr/>
        </p:nvSpPr>
        <p:spPr>
          <a:xfrm>
            <a:off x="5757394" y="1874537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7708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305D8-F1AC-2D98-6C11-4869EAFA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F35D82-2451-E21B-EBA3-2DFA67D98EC7}"/>
              </a:ext>
            </a:extLst>
          </p:cNvPr>
          <p:cNvSpPr txBox="1"/>
          <p:nvPr/>
        </p:nvSpPr>
        <p:spPr>
          <a:xfrm>
            <a:off x="1097318" y="1227177"/>
            <a:ext cx="5984331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if (!(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badMin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||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  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||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minTypespec.getForm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ENUMERATED))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(Integer)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(Integer)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(Character)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(Character)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&gt;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INVALID_SUBRANGE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badMin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true;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else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badMin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||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INVALID_SUBRANGE_CONSTANT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badMin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?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4B0DE-422B-550D-6E62-B6E11BB91686}"/>
              </a:ext>
            </a:extLst>
          </p:cNvPr>
          <p:cNvSpPr txBox="1"/>
          <p:nvPr/>
        </p:nvSpPr>
        <p:spPr>
          <a:xfrm>
            <a:off x="4754878" y="1073288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40DA02-2178-CC32-1558-96D58B796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intermediate.semantics.TypeDefinitions_P2</a:t>
            </a:r>
          </a:p>
        </p:txBody>
      </p:sp>
    </p:spTree>
    <p:extLst>
      <p:ext uri="{BB962C8B-B14F-4D97-AF65-F5344CB8AC3E}">
        <p14:creationId xmlns:p14="http://schemas.microsoft.com/office/powerpoint/2010/main" val="3208833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3B982-4300-2F1C-F2F7-C1FFD8495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FFCEB3-5B70-0D26-E41E-4DCDF89D0B23}"/>
              </a:ext>
            </a:extLst>
          </p:cNvPr>
          <p:cNvSpPr txBox="1">
            <a:spLocks/>
          </p:cNvSpPr>
          <p:nvPr/>
        </p:nvSpPr>
        <p:spPr bwMode="auto">
          <a:xfrm>
            <a:off x="91489" y="411163"/>
            <a:ext cx="8961022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kern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intermediate.semantics.TypeDefinitions_P2</a:t>
            </a:r>
            <a:endParaRPr lang="en-US" sz="2800" b="1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9DB11A-5091-36AA-7B5E-04ACBFC57F13}"/>
              </a:ext>
            </a:extLst>
          </p:cNvPr>
          <p:cNvSpPr txBox="1"/>
          <p:nvPr/>
        </p:nvSpPr>
        <p:spPr>
          <a:xfrm>
            <a:off x="1311331" y="1508781"/>
            <a:ext cx="6521337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badMin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||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badMax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subrangeTypespec.setSubrangeBaseType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subrangeTypespec.setSubrangeMinValue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subrangeTypespec.setSubrangeMaxValue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subrangeTypespec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subrangeTypespec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E8892C-2BBB-32F7-A929-72A112D6A012}"/>
              </a:ext>
            </a:extLst>
          </p:cNvPr>
          <p:cNvSpPr txBox="1"/>
          <p:nvPr/>
        </p:nvSpPr>
        <p:spPr>
          <a:xfrm>
            <a:off x="5486390" y="1350145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4D3B90-248F-CA54-9692-46744363B00E}"/>
              </a:ext>
            </a:extLst>
          </p:cNvPr>
          <p:cNvSpPr txBox="1"/>
          <p:nvPr/>
        </p:nvSpPr>
        <p:spPr>
          <a:xfrm>
            <a:off x="7723616" y="1965976"/>
            <a:ext cx="643125" cy="307777"/>
          </a:xfrm>
          <a:prstGeom prst="rect">
            <a:avLst/>
          </a:prstGeom>
          <a:solidFill>
            <a:srgbClr val="FFFFC2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55426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E5451-1663-AEA5-E44B-1E4C1A901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Subrange Type Conversion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1CD0E-2B06-0DC9-B6D5-83082AD0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EEE09C-2589-DA4C-F374-075C8BEE5759}"/>
              </a:ext>
            </a:extLst>
          </p:cNvPr>
          <p:cNvSpPr txBox="1"/>
          <p:nvPr/>
        </p:nvSpPr>
        <p:spPr>
          <a:xfrm>
            <a:off x="274367" y="1222164"/>
            <a:ext cx="4177747" cy="3985706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TestSubrange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MINUSFIVE = -5;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TEN = 10;</a:t>
            </a:r>
            <a:b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days = (SUN, MON, TUE, WED, THU, FRI, SAT);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weekdays = MON..FRI;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sr1 = 5..25;    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sr2 = MINUSFIVE..TEN;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sr3 = -TEN..-3;</a:t>
            </a:r>
            <a:b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1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k : sr1;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w : weekdays;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1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n : 45..50;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grade : 'A'..'F';</a:t>
            </a:r>
          </a:p>
          <a:p>
            <a:r>
              <a:rPr lang="en-US" sz="11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midweek : TUE..THU;</a:t>
            </a:r>
            <a:br>
              <a:rPr lang="en-US" sz="11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CDC46-E1C3-5A91-6A8C-6C7B18EAEB4E}"/>
              </a:ext>
            </a:extLst>
          </p:cNvPr>
          <p:cNvSpPr txBox="1"/>
          <p:nvPr/>
        </p:nvSpPr>
        <p:spPr>
          <a:xfrm>
            <a:off x="2743220" y="2735282"/>
            <a:ext cx="6227987" cy="3416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TestSubrange</a:t>
            </a:r>
            <a:endParaRPr lang="en-US" sz="12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int MINUSFIVE = -5;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int TEN = 10;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enum days {SUN, MON, TUE, WED, THU, FRI, SAT};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int k;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days w;</a:t>
            </a:r>
          </a:p>
          <a:p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int n;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char grade;</a:t>
            </a:r>
          </a:p>
          <a:p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days midweek;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void main(String[]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("Done!");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4EEDCA-3EB8-A101-8D13-48AE06B77F5C}"/>
              </a:ext>
            </a:extLst>
          </p:cNvPr>
          <p:cNvSpPr txBox="1"/>
          <p:nvPr/>
        </p:nvSpPr>
        <p:spPr>
          <a:xfrm>
            <a:off x="7323372" y="2579918"/>
            <a:ext cx="1454822" cy="276999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FFC2"/>
                </a:solidFill>
                <a:latin typeface="+mn-lt"/>
                <a:cs typeface="Courier New" panose="02070309020205020404" pitchFamily="49" charset="0"/>
              </a:rPr>
              <a:t>TestSubrange.java</a:t>
            </a:r>
            <a:endParaRPr lang="en-US" sz="1200" dirty="0">
              <a:solidFill>
                <a:srgbClr val="FFFFC2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8EBA6D-8351-A998-10C1-D16097BC0441}"/>
              </a:ext>
            </a:extLst>
          </p:cNvPr>
          <p:cNvSpPr txBox="1"/>
          <p:nvPr/>
        </p:nvSpPr>
        <p:spPr>
          <a:xfrm>
            <a:off x="2926098" y="1125348"/>
            <a:ext cx="1421158" cy="276999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FFC2"/>
                </a:solidFill>
                <a:latin typeface="+mn-lt"/>
                <a:cs typeface="Courier New" panose="02070309020205020404" pitchFamily="49" charset="0"/>
              </a:rPr>
              <a:t>TestSubrange.pas</a:t>
            </a:r>
            <a:endParaRPr lang="en-US" sz="1200" dirty="0">
              <a:solidFill>
                <a:srgbClr val="FFFFC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5484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CC40-29F9-EACE-8623-B4AFB806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Array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97F72-5761-CC5E-51A5-A0161084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0F0884-02CE-0480-BB1E-A530FA4DF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34464"/>
            <a:ext cx="7772400" cy="18933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4D3CD6-6D86-3A2D-7178-4D16019A04A9}"/>
              </a:ext>
            </a:extLst>
          </p:cNvPr>
          <p:cNvSpPr txBox="1"/>
          <p:nvPr/>
        </p:nvSpPr>
        <p:spPr>
          <a:xfrm>
            <a:off x="1203930" y="3582889"/>
            <a:ext cx="6736139" cy="18158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        locals [ Typespec_P2 typespec = null ]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PACKED? ARRAY '['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dimensionList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']' OF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dimensionList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 ','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ordinalType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4F5BFD-8C75-4306-E6F6-D94127120114}"/>
              </a:ext>
            </a:extLst>
          </p:cNvPr>
          <p:cNvSpPr txBox="1"/>
          <p:nvPr/>
        </p:nvSpPr>
        <p:spPr>
          <a:xfrm>
            <a:off x="6770168" y="3429000"/>
            <a:ext cx="1002197" cy="307777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Pcl_P2.g4</a:t>
            </a:r>
          </a:p>
        </p:txBody>
      </p:sp>
    </p:spTree>
    <p:extLst>
      <p:ext uri="{BB962C8B-B14F-4D97-AF65-F5344CB8AC3E}">
        <p14:creationId xmlns:p14="http://schemas.microsoft.com/office/powerpoint/2010/main" val="8508935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5E4F4-1A8B-D0FA-A9FF-E2E4B8976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/>
              <a:t>Pascal Array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82699-88D7-4759-4C6A-C1493D857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F0D3B2-2B8A-8D07-6B76-6F32DA2EC519}"/>
              </a:ext>
            </a:extLst>
          </p:cNvPr>
          <p:cNvSpPr txBox="1"/>
          <p:nvPr/>
        </p:nvSpPr>
        <p:spPr>
          <a:xfrm>
            <a:off x="182928" y="296132"/>
            <a:ext cx="5669218" cy="65248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TestArrays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MINUSFIVE = -5;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TEN = 10;</a:t>
            </a:r>
            <a:b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(ALPHA, BETA, GAMMA);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days = (MON, TUE, WED, THU, FRI, SAT, SUN);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weekdays = MON..FRI;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sr1 = 5..25;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sr2 = MINUSFIVE..TEN;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sr3 = -TEN..-3;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ar1 = ARRAY [1..TEN] OF integer;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ar2 = ARRAY [sr1] OF real;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ar3 = ARRAY [WED..SAT] of boolean;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ar4 = ARRAY [(SMALL, MEDIUM, LARGE)] OF </a:t>
            </a:r>
            <a:r>
              <a:rPr lang="en-US" sz="11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char32 = ARRAY [1..32] OF char;                  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ar5 = ARRAY [sr1] OF ARRAY [sr2] OF weekdays;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ar6 = ARRAY [sr1, sr2, sr3] OF weekdays;</a:t>
            </a:r>
          </a:p>
          <a:p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a1a, a1b : ar1;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a2 : ar2;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a3 : ar3;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a4 : ar4;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a5 : ar5;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a6 : ar6;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chs : char32;</a:t>
            </a:r>
            <a:b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ua1 : ARRAY ['</a:t>
            </a:r>
            <a:r>
              <a:rPr lang="en-US" sz="11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a'..'z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'] OF (JAN, FEB, MAR, APR);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ua2 : ARRAY [sr1] OF ARRAY [8..12] OF JAN..APR;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ua3 : ARRAY [boolean, sr1, (RED, WHITE, BLUE)] OF </a:t>
            </a:r>
            <a:r>
              <a:rPr lang="en-US" sz="11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8B9EA7-DC50-5597-408A-359D5DD2F267}"/>
              </a:ext>
            </a:extLst>
          </p:cNvPr>
          <p:cNvSpPr txBox="1"/>
          <p:nvPr/>
        </p:nvSpPr>
        <p:spPr>
          <a:xfrm>
            <a:off x="3604361" y="2757125"/>
            <a:ext cx="1207382" cy="246221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</a:rPr>
              <a:t>1-D named arrays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2BCDA6-8882-A439-E5A2-948DFDD05A19}"/>
              </a:ext>
            </a:extLst>
          </p:cNvPr>
          <p:cNvSpPr txBox="1"/>
          <p:nvPr/>
        </p:nvSpPr>
        <p:spPr>
          <a:xfrm>
            <a:off x="4434117" y="3639974"/>
            <a:ext cx="1143262" cy="246221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</a:rPr>
              <a:t>2-D named array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26F656-2CF1-ADDB-4691-EF89A66279E7}"/>
              </a:ext>
            </a:extLst>
          </p:cNvPr>
          <p:cNvSpPr txBox="1"/>
          <p:nvPr/>
        </p:nvSpPr>
        <p:spPr>
          <a:xfrm>
            <a:off x="4027715" y="3865545"/>
            <a:ext cx="1143262" cy="246221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</a:rPr>
              <a:t>3-D named array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EA6B49-1F60-06C6-EE3C-3B4A07907790}"/>
              </a:ext>
            </a:extLst>
          </p:cNvPr>
          <p:cNvSpPr txBox="1"/>
          <p:nvPr/>
        </p:nvSpPr>
        <p:spPr>
          <a:xfrm>
            <a:off x="1766424" y="5453409"/>
            <a:ext cx="2805576" cy="246221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</a:rPr>
              <a:t>1-D unnamed array of unnamed enumeration0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2373B2-B1E9-C1DF-7DB3-F3F5FCEF2DFC}"/>
              </a:ext>
            </a:extLst>
          </p:cNvPr>
          <p:cNvSpPr txBox="1"/>
          <p:nvPr/>
        </p:nvSpPr>
        <p:spPr>
          <a:xfrm>
            <a:off x="4666621" y="5806414"/>
            <a:ext cx="2557110" cy="246221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</a:rPr>
              <a:t>2-D unnamed array of unnamed subrange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A18AC4-D3B9-9594-ED13-3998AC0194A2}"/>
              </a:ext>
            </a:extLst>
          </p:cNvPr>
          <p:cNvSpPr txBox="1"/>
          <p:nvPr/>
        </p:nvSpPr>
        <p:spPr>
          <a:xfrm>
            <a:off x="2375374" y="6198413"/>
            <a:ext cx="1284326" cy="246221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</a:rPr>
              <a:t>3-D unnamed array</a:t>
            </a:r>
          </a:p>
        </p:txBody>
      </p:sp>
    </p:spTree>
    <p:extLst>
      <p:ext uri="{BB962C8B-B14F-4D97-AF65-F5344CB8AC3E}">
        <p14:creationId xmlns:p14="http://schemas.microsoft.com/office/powerpoint/2010/main" val="3148530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E2BD1-03B9-EC20-68D8-62E5CAE22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BBB2E-602D-EB11-DF55-E604F0587885}"/>
              </a:ext>
            </a:extLst>
          </p:cNvPr>
          <p:cNvSpPr txBox="1"/>
          <p:nvPr/>
        </p:nvSpPr>
        <p:spPr>
          <a:xfrm>
            <a:off x="914440" y="1549264"/>
            <a:ext cx="7380547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DimensionListContext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dimListCtx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ctx.dimensionList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int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dimensionsCount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dimListCtx.indexType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().size();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ctx.PACKED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!= null)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packedArray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dimensionsCount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new Typespec_P2(ARRAY);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for 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dimensionsCount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Typespec_P2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(Typespec_P2)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ctx.elmtType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arrayTypespec.setArrayElementType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elmtTypespec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FB1ED1-89AB-5E9B-275B-EFC19DD87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intermediate.semantics.TypeDefinitions_P2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5D6AA-2F3C-99AF-2023-18DA51AA8311}"/>
              </a:ext>
            </a:extLst>
          </p:cNvPr>
          <p:cNvSpPr txBox="1"/>
          <p:nvPr/>
        </p:nvSpPr>
        <p:spPr>
          <a:xfrm>
            <a:off x="6031711" y="1395375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13EEF6-A2A6-2890-4FB3-937A758952DB}"/>
              </a:ext>
            </a:extLst>
          </p:cNvPr>
          <p:cNvSpPr txBox="1"/>
          <p:nvPr/>
        </p:nvSpPr>
        <p:spPr>
          <a:xfrm>
            <a:off x="4206244" y="2788927"/>
            <a:ext cx="1040670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String type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C95B03-D276-6970-0C7C-4DA144824ECA}"/>
              </a:ext>
            </a:extLst>
          </p:cNvPr>
          <p:cNvSpPr txBox="1"/>
          <p:nvPr/>
        </p:nvSpPr>
        <p:spPr>
          <a:xfrm>
            <a:off x="84154" y="1056821"/>
            <a:ext cx="5856090" cy="646331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arrayType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            locals [ Typespec_P2 typespec = null ] </a:t>
            </a:r>
          </a:p>
          <a:p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: PACKED? ARRAY '['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dimensionList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']' OF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elmtType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2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elmtType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: </a:t>
            </a:r>
            <a:r>
              <a:rPr lang="en-US" sz="12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12337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75BB9-58F2-65B0-9082-C0176CE7E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36CBF-1C0C-A848-BBB6-1BBFE5C71300}"/>
              </a:ext>
            </a:extLst>
          </p:cNvPr>
          <p:cNvSpPr txBox="1"/>
          <p:nvPr/>
        </p:nvSpPr>
        <p:spPr>
          <a:xfrm>
            <a:off x="613224" y="1373247"/>
            <a:ext cx="7917552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for 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dimensionsCount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dimListCtx.indexType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().get(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Typespec_P2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(Typespec_P2)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(!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indexTypespec.isOrdinal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INVALID_INDEX_TYPE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Predefined.booleanType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arrayTypespec.setArrayIndexType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arrayTypespec.setArrayElementCount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elementCount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dimensionsCount-1)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Typespec_P2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Typespec_P2(ARRAY);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arrayTypespec.setArrayElementType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BA3AF2-B988-4781-9612-1BE793A7AF2D}"/>
              </a:ext>
            </a:extLst>
          </p:cNvPr>
          <p:cNvSpPr txBox="1"/>
          <p:nvPr/>
        </p:nvSpPr>
        <p:spPr>
          <a:xfrm>
            <a:off x="2865120" y="6087291"/>
            <a:ext cx="5125121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dimensionList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indexType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 ','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indexType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indexType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    :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typeIdentifier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ordinalType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9E49-0ED6-4D6B-244D-91232A392A0E}"/>
              </a:ext>
            </a:extLst>
          </p:cNvPr>
          <p:cNvSpPr txBox="1"/>
          <p:nvPr/>
        </p:nvSpPr>
        <p:spPr>
          <a:xfrm>
            <a:off x="6214589" y="1234464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F7958F-B377-77D4-5761-5F27246BB63E}"/>
              </a:ext>
            </a:extLst>
          </p:cNvPr>
          <p:cNvSpPr txBox="1"/>
          <p:nvPr/>
        </p:nvSpPr>
        <p:spPr>
          <a:xfrm>
            <a:off x="4754921" y="4492808"/>
            <a:ext cx="2651688" cy="307777"/>
          </a:xfrm>
          <a:prstGeom prst="rect">
            <a:avLst/>
          </a:prstGeom>
          <a:solidFill>
            <a:srgbClr val="FFFFC2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Dimensions other than the last.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6743D1F-A62E-1968-A54F-17C765097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intermediate.semantics.TypeDefinitions_P2</a:t>
            </a:r>
          </a:p>
        </p:txBody>
      </p:sp>
    </p:spTree>
    <p:extLst>
      <p:ext uri="{BB962C8B-B14F-4D97-AF65-F5344CB8AC3E}">
        <p14:creationId xmlns:p14="http://schemas.microsoft.com/office/powerpoint/2010/main" val="306010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E65C8-A98C-6205-EA72-A66549A96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Type Conversion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9BAF3-A93D-29AE-0DDB-3F6028886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D09539-4806-8F4F-4C68-83A06A887F34}"/>
              </a:ext>
            </a:extLst>
          </p:cNvPr>
          <p:cNvSpPr txBox="1"/>
          <p:nvPr/>
        </p:nvSpPr>
        <p:spPr>
          <a:xfrm>
            <a:off x="182928" y="1401633"/>
            <a:ext cx="3931877" cy="4770537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TestArrays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MINUSFIVE = -5;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TEN = 10;</a:t>
            </a:r>
            <a:b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(ALPHA, BETA, GAMMA);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days = (MON, TUE, WED, THU, FRI, SAT, SUN);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weekdays = MON..FRI;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sr1 = 5..25;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sr2 = MINUSFIVE..TEN;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sr3 = -TEN..-3;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ar1 = ARRAY [1..TEN] OF integer;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ar2 = ARRAY [sr1] OF real;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ar3 = ARRAY [WED..SAT] of boolean;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ar4 = ARRAY [(SMALL, MEDIUM, LARGE)] OF </a:t>
            </a:r>
            <a:r>
              <a:rPr lang="en-US" sz="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char32 = ARRAY [1..32] OF char;                  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ar5 = ARRAY [sr1] OF ARRAY [sr2] OF weekdays;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ar6 = ARRAY [sr1, sr2, sr3] OF weekdays;</a:t>
            </a:r>
          </a:p>
          <a:p>
            <a:endParaRPr 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a1a, a1b : ar1;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a2 : ar2;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a3 : ar3;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a4 : ar4;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a5 : ar5;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a6 : ar6;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chs : char32;</a:t>
            </a:r>
            <a:b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ua1 : ARRAY ['</a:t>
            </a:r>
            <a:r>
              <a:rPr lang="en-US" sz="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a'..'z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'] OF (JAN, FEB, MAR, APR);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ua2 : ARRAY [sr1] OF ARRAY [8..12] OF JAN..APR;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ua3 : ARRAY [boolean, sr1, (RED, WHITE, BLUE)] OF </a:t>
            </a:r>
            <a:r>
              <a:rPr lang="en-US" sz="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AF55D5-7BF2-07F3-6E65-52B684197B89}"/>
              </a:ext>
            </a:extLst>
          </p:cNvPr>
          <p:cNvSpPr txBox="1"/>
          <p:nvPr/>
        </p:nvSpPr>
        <p:spPr>
          <a:xfrm>
            <a:off x="3474732" y="1234464"/>
            <a:ext cx="5394425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05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TestArrays</a:t>
            </a:r>
            <a:endParaRPr lang="en-US" sz="105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int MINUSFIVE = -5;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int TEN = 10;</a:t>
            </a:r>
            <a:b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0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enum 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 {ALPHA, BETA, GAMMA};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enum days {MON, TUE, WED, THU, FRI, SAT, SUN};</a:t>
            </a:r>
            <a:b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0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static int a1a[] = new int[10], a1b[] = new int[10];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double a2[] = new double[21];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boolean a3[] = new boolean[4];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</a:t>
            </a:r>
            <a:r>
              <a:rPr lang="en-US" sz="105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a4[] = new </a:t>
            </a:r>
            <a:r>
              <a:rPr lang="en-US" sz="105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[3];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days a5[][] = new days[21][16];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days a6[][][] = new days[21][16][8];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char chs[] = new char[32];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int ua1[] = new int[26];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int ua2[][] = new int[21][5];</a:t>
            </a:r>
          </a:p>
          <a:p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</a:t>
            </a:r>
            <a:r>
              <a:rPr lang="en-US" sz="105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ua3[][][] = new </a:t>
            </a:r>
            <a:r>
              <a:rPr lang="en-US" sz="105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greek</a:t>
            </a:r>
            <a:r>
              <a:rPr lang="en-US" sz="105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[2][21][3];</a:t>
            </a:r>
            <a:b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0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void main(String[] 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("Done!");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724224-993B-E947-08E2-2291C9606D96}"/>
              </a:ext>
            </a:extLst>
          </p:cNvPr>
          <p:cNvSpPr txBox="1"/>
          <p:nvPr/>
        </p:nvSpPr>
        <p:spPr>
          <a:xfrm>
            <a:off x="2834659" y="5806414"/>
            <a:ext cx="1201547" cy="276999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FF00"/>
                </a:solidFill>
              </a:rPr>
              <a:t>TestArrays.pas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A1F7BA-0726-DD7C-E1FB-8EFDD46300D5}"/>
              </a:ext>
            </a:extLst>
          </p:cNvPr>
          <p:cNvSpPr txBox="1"/>
          <p:nvPr/>
        </p:nvSpPr>
        <p:spPr>
          <a:xfrm>
            <a:off x="7451590" y="4800585"/>
            <a:ext cx="1235210" cy="276999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FF00"/>
                </a:solidFill>
              </a:rPr>
              <a:t>TestArrays.java</a:t>
            </a:r>
            <a:endParaRPr lang="en-US" sz="1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925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8041-DD1A-184F-BB8D-77AB0D27F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7BC1A-2048-73FB-B10E-B627F13F6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Pascal string type is a “packed array” of characters.</a:t>
            </a:r>
          </a:p>
          <a:p>
            <a:pPr lvl="1"/>
            <a:r>
              <a:rPr lang="en-US" dirty="0"/>
              <a:t>If it’s not packed, it’s just an array of characters.</a:t>
            </a:r>
          </a:p>
          <a:p>
            <a:pPr lvl="1"/>
            <a:r>
              <a:rPr lang="en-US" dirty="0"/>
              <a:t>For convenience, we created a predefined type named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4A12F-9564-5461-8464-6E9C4C40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54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0578-CEE3-CF60-DE61-DCC41DED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000" dirty="0"/>
              <a:t>String Type Conversion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AC1D2-C8FA-422A-7798-3372F804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47BC2-5D6D-DD0F-E2A9-D3BC27ABDFBC}"/>
              </a:ext>
            </a:extLst>
          </p:cNvPr>
          <p:cNvSpPr txBox="1"/>
          <p:nvPr/>
        </p:nvSpPr>
        <p:spPr>
          <a:xfrm>
            <a:off x="187779" y="687107"/>
            <a:ext cx="5570756" cy="3016210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TestStrings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days = (MON, TUE, WED, THU, FRI, SAT, SUN);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weekdays = MON..FRI;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sr1 = 5..25;    </a:t>
            </a:r>
          </a:p>
          <a:p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string32 = PACKED ARRAY [1..32] OF char;</a:t>
            </a:r>
          </a:p>
          <a:p>
            <a:r>
              <a:rPr lang="en-US" sz="10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char32 = ARRAY [1..32] OF char;</a:t>
            </a:r>
            <a:br>
              <a:rPr lang="en-US" sz="10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0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str   : string32;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chars : char32;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msg  : ARRAY [sr1] OF string32;</a:t>
            </a:r>
          </a:p>
          <a:p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ustr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ARRAY [sr1, weekdays] OF PACKED ARRAY [THU..SUN] OF char;</a:t>
            </a:r>
          </a:p>
          <a:p>
            <a:r>
              <a:rPr lang="en-US" sz="10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0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carr</a:t>
            </a:r>
            <a:r>
              <a:rPr lang="en-US" sz="10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ARRAY [sr1, weekdays] OF ARRAY [THU..SUN] OF char;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DEBCEA-9677-B625-DB80-9B4E104D79FE}"/>
              </a:ext>
            </a:extLst>
          </p:cNvPr>
          <p:cNvSpPr txBox="1"/>
          <p:nvPr/>
        </p:nvSpPr>
        <p:spPr>
          <a:xfrm>
            <a:off x="2834659" y="3886195"/>
            <a:ext cx="6227987" cy="2862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TestStrings</a:t>
            </a:r>
            <a:endParaRPr lang="en-US" sz="12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enum days {MON, TUE, WED, THU, FRI, SAT, SUN};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String str;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char chars[] = new char[32];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String msg[] = new String[21];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String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ustr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[][] = new String[21][5];</a:t>
            </a:r>
          </a:p>
          <a:p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char </a:t>
            </a:r>
            <a:r>
              <a:rPr lang="en-US" sz="12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carr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[][][] = new char[21][5][4];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void main(String[]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("Done!");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B93839-7352-667E-7D5C-0ED6BDE09236}"/>
              </a:ext>
            </a:extLst>
          </p:cNvPr>
          <p:cNvSpPr txBox="1"/>
          <p:nvPr/>
        </p:nvSpPr>
        <p:spPr>
          <a:xfrm>
            <a:off x="4297683" y="527120"/>
            <a:ext cx="1235210" cy="276999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TestStrings.pas</a:t>
            </a:r>
            <a:endParaRPr lang="en-US" sz="1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C35153-6FF0-293A-644F-730CF6BD854C}"/>
              </a:ext>
            </a:extLst>
          </p:cNvPr>
          <p:cNvSpPr txBox="1"/>
          <p:nvPr/>
        </p:nvSpPr>
        <p:spPr>
          <a:xfrm>
            <a:off x="7230753" y="3703317"/>
            <a:ext cx="1631857" cy="338554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TestStrings.java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5619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2285-5558-D5D5-03BC-16072345C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Strings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37383-FADE-0460-DC3A-3B3EE28CB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AAFA4D-CFBE-947C-6050-4A91E13A0AC7}"/>
              </a:ext>
            </a:extLst>
          </p:cNvPr>
          <p:cNvSpPr txBox="1"/>
          <p:nvPr/>
        </p:nvSpPr>
        <p:spPr>
          <a:xfrm>
            <a:off x="1042828" y="1456997"/>
            <a:ext cx="7058343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Typespec_P2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packedArray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   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dimensionsCount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elmtTypeCtx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ctx.elmtType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Typespec_P2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(Typespec_P2)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elmtTypeCtx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if (  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&amp;&amp;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dimensionsCount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1))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Predefined.stringType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INVALID_PACKED_ARRAY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Predefined.undefinedType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Predefined.undefinedType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4F5E4B-FA03-76CF-7D84-FDA29A3054C6}"/>
              </a:ext>
            </a:extLst>
          </p:cNvPr>
          <p:cNvSpPr txBox="1"/>
          <p:nvPr/>
        </p:nvSpPr>
        <p:spPr>
          <a:xfrm>
            <a:off x="5852146" y="1303108"/>
            <a:ext cx="210641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TypeDefinitions_P2.java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2582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3146B-D5C8-2843-B1EE-AEE77BD4D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backend.converter.VariableDeclarations_P2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B6685-90AA-43C5-E41D-E7E08A42D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50DA94-2110-AD01-EBB3-9C283591CEFB}"/>
              </a:ext>
            </a:extLst>
          </p:cNvPr>
          <p:cNvSpPr txBox="1"/>
          <p:nvPr/>
        </p:nvSpPr>
        <p:spPr>
          <a:xfrm>
            <a:off x="44982" y="1242381"/>
            <a:ext cx="9099017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VariableDeclarations_P2 extends Converter_P2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boolean first = true;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ctx.variableIdentifierList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ctx.typeSpecification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Typespec_P2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     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...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("private static " +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separator = " 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varListCtx.identifier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...;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code.emitEnd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(";");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BD9262-EF64-A3D5-2FB7-A65AD7006065}"/>
              </a:ext>
            </a:extLst>
          </p:cNvPr>
          <p:cNvSpPr txBox="1"/>
          <p:nvPr/>
        </p:nvSpPr>
        <p:spPr>
          <a:xfrm>
            <a:off x="6492219" y="6292948"/>
            <a:ext cx="252133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VariableDeclarations_P2.java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96C387-831C-8591-3272-678F47D0BA02}"/>
              </a:ext>
            </a:extLst>
          </p:cNvPr>
          <p:cNvSpPr txBox="1"/>
          <p:nvPr/>
        </p:nvSpPr>
        <p:spPr>
          <a:xfrm>
            <a:off x="182928" y="1011548"/>
            <a:ext cx="6599884" cy="46166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':'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2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 ','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</p:txBody>
      </p:sp>
    </p:spTree>
    <p:extLst>
      <p:ext uri="{BB962C8B-B14F-4D97-AF65-F5344CB8AC3E}">
        <p14:creationId xmlns:p14="http://schemas.microsoft.com/office/powerpoint/2010/main" val="28623503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20BB7-B3AF-41C8-0DC9-75FBFDDE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D442CC-CCFB-A05F-2B3F-E04679167BA7}"/>
              </a:ext>
            </a:extLst>
          </p:cNvPr>
          <p:cNvSpPr txBox="1"/>
          <p:nvPr/>
        </p:nvSpPr>
        <p:spPr>
          <a:xfrm>
            <a:off x="720625" y="2246933"/>
            <a:ext cx="7702750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separator = " 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varListCtx.identifier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idCtx.entry.getName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(separator +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typeForm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ARRAY) array(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separator = ", 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B97388-9A7B-E9A5-26EE-A408ED0B16A8}"/>
              </a:ext>
            </a:extLst>
          </p:cNvPr>
          <p:cNvSpPr txBox="1"/>
          <p:nvPr/>
        </p:nvSpPr>
        <p:spPr>
          <a:xfrm>
            <a:off x="5760707" y="2093044"/>
            <a:ext cx="252133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VariableDeclarations_P2.java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92468F-65E5-D2F4-B4FF-764508C66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1163"/>
            <a:ext cx="8229600" cy="655637"/>
          </a:xfrm>
        </p:spPr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VariableDeclarations_P2</a:t>
            </a:r>
            <a:r>
              <a:rPr lang="en-US" i="1" dirty="0"/>
              <a:t>, cont’d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0CE957-864B-BF14-EE5D-5EB648BF4B2A}"/>
              </a:ext>
            </a:extLst>
          </p:cNvPr>
          <p:cNvSpPr txBox="1"/>
          <p:nvPr/>
        </p:nvSpPr>
        <p:spPr>
          <a:xfrm>
            <a:off x="1272058" y="1309177"/>
            <a:ext cx="6599884" cy="46166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':'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2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 ','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12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</p:txBody>
      </p:sp>
    </p:spTree>
    <p:extLst>
      <p:ext uri="{BB962C8B-B14F-4D97-AF65-F5344CB8AC3E}">
        <p14:creationId xmlns:p14="http://schemas.microsoft.com/office/powerpoint/2010/main" val="5539206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B6BE-A819-5872-CC7B-257DB02B5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VariableDeclarations_P2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ABD9F-01C1-5C08-66A8-DBE88E2A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C7DF2E-74FB-336F-0405-821516CB2616}"/>
              </a:ext>
            </a:extLst>
          </p:cNvPr>
          <p:cNvSpPr txBox="1"/>
          <p:nvPr/>
        </p:nvSpPr>
        <p:spPr>
          <a:xfrm>
            <a:off x="1188757" y="1263123"/>
            <a:ext cx="6199133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void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String brackets = "";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Typespec_P2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while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ARRAY)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brackets +=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typespec.getArrayElementType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(brackets);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= new " +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while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ARRAY)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typespec.getArrayElementCount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"[" +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elmtCount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"]"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typespec.getArrayElementType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A391C-B177-CEBE-5982-F8DCFED641AA}"/>
              </a:ext>
            </a:extLst>
          </p:cNvPr>
          <p:cNvSpPr txBox="1"/>
          <p:nvPr/>
        </p:nvSpPr>
        <p:spPr>
          <a:xfrm>
            <a:off x="4754878" y="1109234"/>
            <a:ext cx="252133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VariableDeclarations_P2.java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68620E-04FB-5D9E-38D2-D045DF34F9B7}"/>
              </a:ext>
            </a:extLst>
          </p:cNvPr>
          <p:cNvSpPr txBox="1"/>
          <p:nvPr/>
        </p:nvSpPr>
        <p:spPr>
          <a:xfrm>
            <a:off x="5533932" y="2872252"/>
            <a:ext cx="1742277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Loop to emit 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r>
              <a:rPr lang="en-US" sz="1400" b="1" dirty="0">
                <a:solidFill>
                  <a:srgbClr val="0033CC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0033CC"/>
                </a:solidFill>
              </a:rPr>
              <a:t>for each dimension.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00F44C-767A-53F0-894B-05668C5E23CD}"/>
              </a:ext>
            </a:extLst>
          </p:cNvPr>
          <p:cNvSpPr txBox="1"/>
          <p:nvPr/>
        </p:nvSpPr>
        <p:spPr>
          <a:xfrm>
            <a:off x="5597381" y="5031927"/>
            <a:ext cx="1900667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Loop to emit 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400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sz="1400" b="1" dirty="0">
                <a:solidFill>
                  <a:srgbClr val="0033CC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0033CC"/>
                </a:solidFill>
              </a:rPr>
              <a:t>for each dimension.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B7A55F-2FDB-AE16-0869-4F1599593CAC}"/>
              </a:ext>
            </a:extLst>
          </p:cNvPr>
          <p:cNvSpPr txBox="1"/>
          <p:nvPr/>
        </p:nvSpPr>
        <p:spPr>
          <a:xfrm>
            <a:off x="2468903" y="6355048"/>
            <a:ext cx="5662127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static days a6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[][][]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days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[21][16][8]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672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F1672-E716-23FB-5804-0496577B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800" dirty="0"/>
              <a:t>Name Mapping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D24903-090F-36BC-2C89-67F0A870A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40" y="1295400"/>
            <a:ext cx="2377459" cy="4835525"/>
          </a:xfrm>
        </p:spPr>
        <p:txBody>
          <a:bodyPr/>
          <a:lstStyle/>
          <a:p>
            <a:r>
              <a:rPr lang="en-US" sz="2000" dirty="0"/>
              <a:t>Map Pascal names to Java names.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212C6-EF7B-8EE8-71D0-5C412BC45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116E2F-3B8E-F61B-C279-EC4BC4655955}"/>
              </a:ext>
            </a:extLst>
          </p:cNvPr>
          <p:cNvSpPr txBox="1"/>
          <p:nvPr/>
        </p:nvSpPr>
        <p:spPr>
          <a:xfrm>
            <a:off x="91489" y="410490"/>
            <a:ext cx="6032421" cy="6401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String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(Typespec_P2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Form form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pascalType.getForm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SymtabEntry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pascalType.getIdentifier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String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 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 ?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typeEntry.getName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: null;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String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switch (form)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case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SCALAR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return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typeNameTable.get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case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return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 ?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"int";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case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SUBRANGE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Typespec_P2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baseType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pascalType.baseType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baseType.getIdentifier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typeNameTable.get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return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 ?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case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"String";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case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Typespec_P2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pascalType.getArrayBaseType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if 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elmtType.getIdentifier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!= null)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if 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elmtType.getForm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STRING)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"String";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elmtType.getIdentifier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typeNameTable.get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return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 ?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else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"int";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default: return "*unknown*";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7A729B-1CC8-21A8-D4AF-0EC6803CC653}"/>
              </a:ext>
            </a:extLst>
          </p:cNvPr>
          <p:cNvSpPr txBox="1"/>
          <p:nvPr/>
        </p:nvSpPr>
        <p:spPr>
          <a:xfrm>
            <a:off x="3513693" y="6413027"/>
            <a:ext cx="252133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VariableDeclarations_P2.java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0215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BE93-7162-00F6-5300-B1A395B3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Multidimensional Arrays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13426-E912-8EF3-DB1F-9BB25F20D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693892"/>
          </a:xfrm>
        </p:spPr>
        <p:txBody>
          <a:bodyPr/>
          <a:lstStyle/>
          <a:p>
            <a:r>
              <a:rPr lang="en-US" dirty="0"/>
              <a:t>Pascal is flexible about how to define multidimensional arrays.</a:t>
            </a:r>
          </a:p>
          <a:p>
            <a:pPr lvl="4"/>
            <a:endParaRPr lang="en-US" dirty="0"/>
          </a:p>
          <a:p>
            <a:pPr lvl="1"/>
            <a:r>
              <a:rPr lang="en-US" dirty="0"/>
              <a:t>They are implemented as arrays of arrays.</a:t>
            </a:r>
          </a:p>
          <a:p>
            <a:pPr lvl="1"/>
            <a:r>
              <a:rPr lang="en-US" dirty="0"/>
              <a:t>These are all equivalent: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Therefore, all must enter the </a:t>
            </a:r>
            <a:r>
              <a:rPr lang="en-US" u="sng" dirty="0"/>
              <a:t>same type information</a:t>
            </a:r>
            <a:r>
              <a:rPr lang="en-US" dirty="0"/>
              <a:t> into the symbol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5559C-2DBD-04D8-9928-492DB6FA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E1D67B-9649-09F6-6EFA-874E9E60A16E}"/>
              </a:ext>
            </a:extLst>
          </p:cNvPr>
          <p:cNvSpPr txBox="1"/>
          <p:nvPr/>
        </p:nvSpPr>
        <p:spPr>
          <a:xfrm>
            <a:off x="881726" y="3480722"/>
            <a:ext cx="7380547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multi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[1..3]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['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a'..'z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']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[boolean] OF real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multi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[1..3, '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a'..'z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']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[boolean] OF real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multi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[1..3]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['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a'..'z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', boolean] OF real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multi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[1..3, '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a'..'z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', boolean] OF real</a:t>
            </a:r>
          </a:p>
        </p:txBody>
      </p:sp>
    </p:spTree>
    <p:extLst>
      <p:ext uri="{BB962C8B-B14F-4D97-AF65-F5344CB8AC3E}">
        <p14:creationId xmlns:p14="http://schemas.microsoft.com/office/powerpoint/2010/main" val="4914097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1ECC-E31D-987C-823F-4D8C7E27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Multidimensional Arrays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3A747-E0C4-4813-62A5-5FC18976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5AA494-F1F3-93DD-DC7F-EAA103178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348" y="1243190"/>
            <a:ext cx="6401304" cy="499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13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03681-17FF-4408-4E93-3CF44BCA3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F99FB-BFD2-2B84-EA98-5F3274772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320994" cy="3688062"/>
          </a:xfrm>
        </p:spPr>
        <p:txBody>
          <a:bodyPr/>
          <a:lstStyle/>
          <a:p>
            <a:r>
              <a:rPr lang="en-US" dirty="0"/>
              <a:t>Classic Pascal had built-in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en-US" dirty="0"/>
              <a:t> data type.</a:t>
            </a:r>
          </a:p>
          <a:p>
            <a:pPr lvl="1"/>
            <a:r>
              <a:rPr lang="en-US" dirty="0"/>
              <a:t>Read about it here in Chapter 8 (syntax diagrams in Appendix D):</a:t>
            </a:r>
            <a:br>
              <a:rPr lang="en-US" dirty="0"/>
            </a:br>
            <a:r>
              <a:rPr lang="en-US" dirty="0">
                <a:hlinkClick r:id="rId2"/>
              </a:rPr>
              <a:t>http://pascal.hansotten.com/uploads/books/Pascal_User_Manual_and_Report_Fourth_Edition.pdf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Implement named and unnamed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en-US" dirty="0"/>
              <a:t> type definitions.</a:t>
            </a:r>
          </a:p>
          <a:p>
            <a:pPr lvl="4"/>
            <a:endParaRPr lang="en-US" dirty="0"/>
          </a:p>
          <a:p>
            <a:r>
              <a:rPr lang="en-US" dirty="0"/>
              <a:t>Create a new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hashtable</a:t>
            </a:r>
            <a:r>
              <a:rPr lang="en-US" dirty="0"/>
              <a:t> data type for Pascal.</a:t>
            </a:r>
          </a:p>
          <a:p>
            <a:pPr lvl="1"/>
            <a:r>
              <a:rPr lang="en-US" dirty="0"/>
              <a:t>Example definitions: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954CF-83AB-9DB1-9D7C-DD394E34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5ABC7-3F1C-154C-B1CD-779883CCD153}"/>
              </a:ext>
            </a:extLst>
          </p:cNvPr>
          <p:cNvSpPr txBox="1"/>
          <p:nvPr/>
        </p:nvSpPr>
        <p:spPr>
          <a:xfrm>
            <a:off x="2103147" y="5024803"/>
            <a:ext cx="5125121" cy="11695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roster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hashtable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[0..999] OF 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dictionary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hashtable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[string] OF 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36336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54955</TotalTime>
  <Words>5004</Words>
  <Application>Microsoft Macintosh PowerPoint</Application>
  <PresentationFormat>On-screen Show (4:3)</PresentationFormat>
  <Paragraphs>903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Courier New</vt:lpstr>
      <vt:lpstr>Times New Roman</vt:lpstr>
      <vt:lpstr>Wingdings</vt:lpstr>
      <vt:lpstr>Quadrant</vt:lpstr>
      <vt:lpstr>CS 153: Concepts of Compiler Design September 17 Class Meeting</vt:lpstr>
      <vt:lpstr>A Pascal Program</vt:lpstr>
      <vt:lpstr>Pascal Declarations, cont’d</vt:lpstr>
      <vt:lpstr>Define New Types</vt:lpstr>
      <vt:lpstr>Pascal Data Types</vt:lpstr>
      <vt:lpstr>Pascal Type Definition Grammar</vt:lpstr>
      <vt:lpstr>Pascal Enumerated Types</vt:lpstr>
      <vt:lpstr>Named vs. Unnamed Types</vt:lpstr>
      <vt:lpstr>Typespec_P2 Support for Enumerated Types</vt:lpstr>
      <vt:lpstr>Typespec_P2, cont’d</vt:lpstr>
      <vt:lpstr>Method Overrides in Semantics_P2</vt:lpstr>
      <vt:lpstr>Semantics_P2, cont’d</vt:lpstr>
      <vt:lpstr>Enumerated Types in the Symbol Table</vt:lpstr>
      <vt:lpstr>intermediate.semantics.TypeDefinitions_P2</vt:lpstr>
      <vt:lpstr>TypeDefinitions_P2, cont’d</vt:lpstr>
      <vt:lpstr>TypeDefinitions_P2, cont’d</vt:lpstr>
      <vt:lpstr>TypeDefinitions_P2, cont’d</vt:lpstr>
      <vt:lpstr>Enumerated Type Conversion</vt:lpstr>
      <vt:lpstr>New Method Overrides in Converter_P2</vt:lpstr>
      <vt:lpstr>backend.converter.TypeDefinitions_P2</vt:lpstr>
      <vt:lpstr>TypeDefinitions_P2, cont’d</vt:lpstr>
      <vt:lpstr>Pascal Subrange Types</vt:lpstr>
      <vt:lpstr>Pascal Subrange Types, cont’d</vt:lpstr>
      <vt:lpstr>Typespec_P2 Support for Subrange Types</vt:lpstr>
      <vt:lpstr>Subrange Types in the Symbol Table</vt:lpstr>
      <vt:lpstr>intermediate.semantics.TypeDefinitions_P2</vt:lpstr>
      <vt:lpstr>intermediate.semantics.TypeDefinitions_P2</vt:lpstr>
      <vt:lpstr>PowerPoint Presentation</vt:lpstr>
      <vt:lpstr>Subrange Type Conversion</vt:lpstr>
      <vt:lpstr>Pascal Array Types</vt:lpstr>
      <vt:lpstr>Pascal Array Types</vt:lpstr>
      <vt:lpstr>intermediate.semantics.TypeDefinitions_P2</vt:lpstr>
      <vt:lpstr>intermediate.semantics.TypeDefinitions_P2</vt:lpstr>
      <vt:lpstr>Array Type Conversion</vt:lpstr>
      <vt:lpstr>Pascal Strings</vt:lpstr>
      <vt:lpstr>String Type Conversion</vt:lpstr>
      <vt:lpstr>Pascal Strings, cont’d</vt:lpstr>
      <vt:lpstr>backend.converter.VariableDeclarations_P2</vt:lpstr>
      <vt:lpstr>VariableDeclarations_P2, cont’d</vt:lpstr>
      <vt:lpstr>VariableDeclarations_P2, cont’d</vt:lpstr>
      <vt:lpstr>Name Mapping</vt:lpstr>
      <vt:lpstr>Pascal Multidimensional Arrays</vt:lpstr>
      <vt:lpstr>Pascal Multidimensional Arrays, cont’d</vt:lpstr>
      <vt:lpstr>Assignment #4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543</cp:revision>
  <dcterms:created xsi:type="dcterms:W3CDTF">2008-01-12T03:52:55Z</dcterms:created>
  <dcterms:modified xsi:type="dcterms:W3CDTF">2026-09-17T09:17:02Z</dcterms:modified>
</cp:coreProperties>
</file>