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48"/>
  </p:notesMasterIdLst>
  <p:handoutMasterIdLst>
    <p:handoutMasterId r:id="rId49"/>
  </p:handoutMasterIdLst>
  <p:sldIdLst>
    <p:sldId id="256" r:id="rId2"/>
    <p:sldId id="257" r:id="rId3"/>
    <p:sldId id="258" r:id="rId4"/>
    <p:sldId id="259" r:id="rId5"/>
    <p:sldId id="309" r:id="rId6"/>
    <p:sldId id="260" r:id="rId7"/>
    <p:sldId id="310" r:id="rId8"/>
    <p:sldId id="308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12" r:id="rId17"/>
    <p:sldId id="307" r:id="rId18"/>
    <p:sldId id="313" r:id="rId19"/>
    <p:sldId id="343" r:id="rId20"/>
    <p:sldId id="344" r:id="rId21"/>
    <p:sldId id="321" r:id="rId22"/>
    <p:sldId id="322" r:id="rId23"/>
    <p:sldId id="323" r:id="rId24"/>
    <p:sldId id="324" r:id="rId25"/>
    <p:sldId id="325" r:id="rId26"/>
    <p:sldId id="326" r:id="rId27"/>
    <p:sldId id="327" r:id="rId28"/>
    <p:sldId id="328" r:id="rId29"/>
    <p:sldId id="345" r:id="rId30"/>
    <p:sldId id="346" r:id="rId31"/>
    <p:sldId id="329" r:id="rId32"/>
    <p:sldId id="330" r:id="rId33"/>
    <p:sldId id="311" r:id="rId34"/>
    <p:sldId id="261" r:id="rId35"/>
    <p:sldId id="331" r:id="rId36"/>
    <p:sldId id="332" r:id="rId37"/>
    <p:sldId id="333" r:id="rId38"/>
    <p:sldId id="341" r:id="rId39"/>
    <p:sldId id="342" r:id="rId40"/>
    <p:sldId id="334" r:id="rId41"/>
    <p:sldId id="335" r:id="rId42"/>
    <p:sldId id="336" r:id="rId43"/>
    <p:sldId id="337" r:id="rId44"/>
    <p:sldId id="338" r:id="rId45"/>
    <p:sldId id="339" r:id="rId46"/>
    <p:sldId id="340" r:id="rId4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FFC2"/>
    <a:srgbClr val="DEF0F2"/>
    <a:srgbClr val="FFFD78"/>
    <a:srgbClr val="008000"/>
    <a:srgbClr val="B23C00"/>
    <a:srgbClr val="6699FF"/>
    <a:srgbClr val="8F0000"/>
    <a:srgbClr val="464646"/>
    <a:srgbClr val="F2E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567" autoAdjust="0"/>
    <p:restoredTop sz="97808" autoAdjust="0"/>
  </p:normalViewPr>
  <p:slideViewPr>
    <p:cSldViewPr>
      <p:cViewPr varScale="1">
        <p:scale>
          <a:sx n="118" d="100"/>
          <a:sy n="118" d="100"/>
        </p:scale>
        <p:origin x="30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91439" cy="91439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1BEC4D-AF1D-B244-858F-FC7BB69AC3F2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17C8AE-DEBD-E641-93E8-ED065F7FB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049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5E68D8E-92B9-6647-9C13-3186C5B514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527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68D8E-92B9-6647-9C13-3186C5B5146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93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charset="0"/>
              <a:buNone/>
              <a:defRPr sz="24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1000" b="1"/>
            </a:lvl1pPr>
          </a:lstStyle>
          <a:p>
            <a:fld id="{91E6F249-8D10-7240-A07E-F66CEC252905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728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0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2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3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34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62B2D-F854-104A-9535-9A504E5923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4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3FEEA-E4EA-8B48-84AC-27AA886F7D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08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F6CE3A-7281-7642-9900-6E16427813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62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4CDA5C-119F-CC4B-9649-ABA59C0C10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35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0CE1F-3703-B242-8AD0-B0AC82B28EE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02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431D7-A35E-FE4C-978D-A4C1DB31A3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84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74743-FE56-7945-B44C-593C2BC728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86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85C50-577F-4141-9922-FD2248DB00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52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DA5FC-E46B-9C44-BC74-948B74CFAE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75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11163"/>
            <a:ext cx="2057400" cy="5719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1163"/>
            <a:ext cx="6019800" cy="5719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E3472-7C7E-B14E-BFC5-D45A5C34A3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11163"/>
            <a:ext cx="8229600" cy="6556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8355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46682" y="6248400"/>
            <a:ext cx="640118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F516B7F-12E3-114E-9B55-66756E9F7A1D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29703" name="Group 7"/>
          <p:cNvGrpSpPr>
            <a:grpSpLocks/>
          </p:cNvGrpSpPr>
          <p:nvPr/>
        </p:nvGrpSpPr>
        <p:grpSpPr bwMode="auto">
          <a:xfrm>
            <a:off x="228600" y="0"/>
            <a:ext cx="8686800" cy="1143000"/>
            <a:chOff x="176" y="96"/>
            <a:chExt cx="5472" cy="1008"/>
          </a:xfrm>
        </p:grpSpPr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</p:grpSp>
      <p:pic>
        <p:nvPicPr>
          <p:cNvPr id="29709" name="Picture 13" descr="SJSU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6172200"/>
            <a:ext cx="639762" cy="6064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1097318" y="6263609"/>
            <a:ext cx="15744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Computer</a:t>
            </a:r>
            <a:r>
              <a:rPr lang="en-US" sz="1000" baseline="0" dirty="0"/>
              <a:t> Science Dept.</a:t>
            </a:r>
          </a:p>
          <a:p>
            <a:r>
              <a:rPr lang="en-US" sz="1000" baseline="0" dirty="0"/>
              <a:t>Fall 2026: September 15</a:t>
            </a:r>
            <a:endParaRPr lang="en-US" sz="1000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3540637" y="6263609"/>
            <a:ext cx="2340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CS 153: Concepts of Compiler </a:t>
            </a:r>
            <a:r>
              <a:rPr lang="en-US" sz="1000" baseline="0" dirty="0"/>
              <a:t>Design</a:t>
            </a:r>
            <a:br>
              <a:rPr lang="en-US" sz="1000" baseline="0" dirty="0"/>
            </a:br>
            <a:r>
              <a:rPr lang="en-US" sz="1000" baseline="0" dirty="0"/>
              <a:t>© R. Mak</a:t>
            </a:r>
            <a:endParaRPr 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aseline="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n"/>
        <a:defRPr sz="2400">
          <a:solidFill>
            <a:schemeClr val="tx1"/>
          </a:solidFill>
          <a:latin typeface="+mn-lt"/>
          <a:ea typeface="+mn-ea"/>
        </a:defRPr>
      </a:lvl2pPr>
      <a:lvl3pPr marL="1377950" indent="-4683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charset="0"/>
        <a:buChar char="o"/>
        <a:defRPr sz="2000">
          <a:solidFill>
            <a:schemeClr val="tx1"/>
          </a:solidFill>
          <a:latin typeface="+mn-lt"/>
          <a:ea typeface="+mn-ea"/>
        </a:defRPr>
      </a:lvl3pPr>
      <a:lvl4pPr marL="1827213" indent="-4381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4pPr>
      <a:lvl5pPr marL="2297113" indent="-4683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sjsu.edu/~ma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CS 153: Concepts of Compiler Design</a:t>
            </a:r>
            <a:br>
              <a:rPr lang="en-US" sz="3600" dirty="0"/>
            </a:br>
            <a:r>
              <a:rPr lang="en-US" sz="2400" dirty="0"/>
              <a:t>September 15 Class Meeting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dirty="0"/>
              <a:t>Department of Computer Science</a:t>
            </a:r>
            <a:br>
              <a:rPr lang="en-US" dirty="0"/>
            </a:br>
            <a:r>
              <a:rPr lang="en-US" dirty="0"/>
              <a:t>San Jose State University</a:t>
            </a:r>
            <a:br>
              <a:rPr lang="en-US" dirty="0"/>
            </a:br>
            <a:br>
              <a:rPr lang="en-US" sz="1200" dirty="0"/>
            </a:br>
            <a:r>
              <a:rPr lang="en-US" dirty="0"/>
              <a:t>Fall 2026</a:t>
            </a:r>
            <a:br>
              <a:rPr lang="en-US" dirty="0"/>
            </a:br>
            <a:r>
              <a:rPr lang="en-US" dirty="0"/>
              <a:t>Instructor: Ron Mak</a:t>
            </a:r>
          </a:p>
          <a:p>
            <a:pPr algn="ctr">
              <a:lnSpc>
                <a:spcPct val="90000"/>
              </a:lnSpc>
            </a:pPr>
            <a:r>
              <a:rPr lang="en-US" dirty="0">
                <a:hlinkClick r:id="rId3"/>
              </a:rPr>
              <a:t>www.cs.sjsu.edu/~mak</a:t>
            </a:r>
            <a:endParaRPr lang="en-US" dirty="0"/>
          </a:p>
        </p:txBody>
      </p:sp>
      <p:pic>
        <p:nvPicPr>
          <p:cNvPr id="2053" name="Picture 5" descr="sjsu_logo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4591050"/>
            <a:ext cx="1096962" cy="1031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E6F249-8D10-7240-A07E-F66CEC25290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3" name="Picture 2" descr="A group of blue and yellow dots&#10;&#10;Description automatically generated">
            <a:extLst>
              <a:ext uri="{FF2B5EF4-FFF2-40B4-BE49-F238E27FC236}">
                <a16:creationId xmlns:a16="http://schemas.microsoft.com/office/drawing/2014/main" id="{5FAA6C86-7488-E635-FA96-DCD8F50BA2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40" y="4606925"/>
            <a:ext cx="11811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3ACA9-F473-9A89-B18A-6F838B2D0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We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441FE-FFA4-E8B4-E534-A9D864EE3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320994" cy="4835525"/>
          </a:xfrm>
        </p:spPr>
        <p:txBody>
          <a:bodyPr/>
          <a:lstStyle/>
          <a:p>
            <a:r>
              <a:rPr lang="en-US" sz="2400" dirty="0"/>
              <a:t>Translators: converter, interpreter, compiler</a:t>
            </a:r>
          </a:p>
          <a:p>
            <a:r>
              <a:rPr lang="en-US" sz="2400" dirty="0"/>
              <a:t>Parsers, scanners, tokens</a:t>
            </a:r>
          </a:p>
          <a:p>
            <a:r>
              <a:rPr lang="en-US" sz="2400" dirty="0"/>
              <a:t>Three-tiered translator architecture</a:t>
            </a:r>
          </a:p>
          <a:p>
            <a:r>
              <a:rPr lang="en-US" sz="2400" dirty="0"/>
              <a:t>Translations in three passes</a:t>
            </a:r>
          </a:p>
          <a:p>
            <a:r>
              <a:rPr lang="en-US" sz="2400" dirty="0"/>
              <a:t>ANTLR 4 grammar file</a:t>
            </a:r>
          </a:p>
          <a:p>
            <a:r>
              <a:rPr lang="en-US" sz="2400" dirty="0"/>
              <a:t>ANTLR 4 generates parser, context (parse tree node) classes, base visitor method implementations</a:t>
            </a:r>
          </a:p>
          <a:p>
            <a:r>
              <a:rPr lang="en-US" sz="2400" dirty="0"/>
              <a:t>Pass 2: Walk the parse tree to build the symbol table with one set of visitor method overrides.</a:t>
            </a:r>
          </a:p>
          <a:p>
            <a:r>
              <a:rPr lang="en-US" sz="2400" dirty="0"/>
              <a:t>Pass 3: Walk the parse tree to execute statements and expressions with another set of visitor method overrides.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87635F-8321-6E0A-0D0F-F33BF4C08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E067BC-4A05-D6CA-0170-0C4ECED69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661" y="1691659"/>
            <a:ext cx="2789094" cy="186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391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745B8-0D09-06BA-B4E2-45221C3CA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We’re Ready for Pascal!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D9D58-F66E-5360-AA65-0D7850C0C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34464"/>
            <a:ext cx="8229600" cy="4953000"/>
          </a:xfrm>
        </p:spPr>
        <p:txBody>
          <a:bodyPr/>
          <a:lstStyle/>
          <a:p>
            <a:r>
              <a:rPr lang="en-US" dirty="0"/>
              <a:t>We’ll use a subset of Pascal named “Pcl” as our example source language.</a:t>
            </a:r>
          </a:p>
          <a:p>
            <a:pPr lvl="1"/>
            <a:r>
              <a:rPr lang="en-US" dirty="0"/>
              <a:t>It will have most of the features of “classic” Pascal.</a:t>
            </a:r>
          </a:p>
          <a:p>
            <a:pPr lvl="4"/>
            <a:endParaRPr lang="en-US" dirty="0"/>
          </a:p>
          <a:p>
            <a:r>
              <a:rPr lang="en-US" dirty="0"/>
              <a:t>Work on a Pcl </a:t>
            </a:r>
            <a:r>
              <a:rPr lang="en-US" dirty="0">
                <a:sym typeface="Wingdings" pitchFamily="2" charset="2"/>
              </a:rPr>
              <a:t> Java converter for now.</a:t>
            </a:r>
          </a:p>
          <a:p>
            <a:pPr lvl="1"/>
            <a:r>
              <a:rPr lang="en-US" dirty="0">
                <a:sym typeface="Wingdings" pitchFamily="2" charset="2"/>
              </a:rPr>
              <a:t>Afterwards, a Pcl  Java interpreter.</a:t>
            </a:r>
          </a:p>
          <a:p>
            <a:pPr lvl="1"/>
            <a:r>
              <a:rPr lang="en-US" dirty="0">
                <a:sym typeface="Wingdings" pitchFamily="2" charset="2"/>
              </a:rPr>
              <a:t>Interpreters require more work than we’ve already done with the SimpleA3 interpreter.</a:t>
            </a:r>
          </a:p>
          <a:p>
            <a:pPr lvl="4"/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We’ll create converters Pcl_P1, Pcl_P2, etc.</a:t>
            </a:r>
          </a:p>
          <a:p>
            <a:pPr lvl="1"/>
            <a:r>
              <a:rPr lang="en-US" dirty="0">
                <a:sym typeface="Wingdings" pitchFamily="2" charset="2"/>
              </a:rPr>
              <a:t>The “_P” stands for “program converter”.</a:t>
            </a:r>
          </a:p>
          <a:p>
            <a:pPr lvl="1"/>
            <a:r>
              <a:rPr lang="en-US" dirty="0"/>
              <a:t>Incremental development as usual.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EED86-1925-9346-9497-8B0C6D3A9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16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57F0-CFB1-5230-8D16-94F999AB3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Pascal Program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E5949E-12CC-0B1F-4D25-286895831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64B968-F245-C030-FD69-4B75E0BE427E}"/>
              </a:ext>
            </a:extLst>
          </p:cNvPr>
          <p:cNvSpPr txBox="1"/>
          <p:nvPr/>
        </p:nvSpPr>
        <p:spPr>
          <a:xfrm>
            <a:off x="445453" y="1202626"/>
            <a:ext cx="5406693" cy="56323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CircleAreas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PI = 3.1415926535;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radius = 1..15;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 : radius;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a : real;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FUNCTION area(r : radius) : real;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BEGIN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area := PI*r*r;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END;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PROCEDURE print(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rdius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radius;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real);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BEGIN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writeln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(rdius:4, ar:16:8);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END;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BEGIN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writeln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('Radius      Area');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FOR r := 1 TO 10 DO BEGIN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a := area(r);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print(r, a);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END;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2240D6-14B7-CEA4-D912-7F51C6A3F821}"/>
              </a:ext>
            </a:extLst>
          </p:cNvPr>
          <p:cNvSpPr txBox="1"/>
          <p:nvPr/>
        </p:nvSpPr>
        <p:spPr>
          <a:xfrm>
            <a:off x="2651781" y="1658199"/>
            <a:ext cx="1717137" cy="30777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constant definitions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499D16-528F-3492-C6AB-3A7DA8D191F4}"/>
              </a:ext>
            </a:extLst>
          </p:cNvPr>
          <p:cNvSpPr txBox="1"/>
          <p:nvPr/>
        </p:nvSpPr>
        <p:spPr>
          <a:xfrm>
            <a:off x="2651781" y="2188695"/>
            <a:ext cx="1378904" cy="30777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type definitions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A1615D-8095-A9B0-F4D3-2C54361AAF95}"/>
              </a:ext>
            </a:extLst>
          </p:cNvPr>
          <p:cNvSpPr txBox="1"/>
          <p:nvPr/>
        </p:nvSpPr>
        <p:spPr>
          <a:xfrm>
            <a:off x="2651781" y="2885811"/>
            <a:ext cx="1826141" cy="30777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variable declarations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477540-3D30-FAD4-0D80-933DD5CD3E5D}"/>
              </a:ext>
            </a:extLst>
          </p:cNvPr>
          <p:cNvSpPr txBox="1"/>
          <p:nvPr/>
        </p:nvSpPr>
        <p:spPr>
          <a:xfrm>
            <a:off x="3783162" y="3429038"/>
            <a:ext cx="1577676" cy="30777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function definition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ECE1E8-0C7B-FA39-D5CC-AD5344156312}"/>
              </a:ext>
            </a:extLst>
          </p:cNvPr>
          <p:cNvSpPr txBox="1"/>
          <p:nvPr/>
        </p:nvSpPr>
        <p:spPr>
          <a:xfrm>
            <a:off x="4663439" y="4309930"/>
            <a:ext cx="1755609" cy="30777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procedure definition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739899-D69A-C63C-B9B2-4C6518299E6B}"/>
              </a:ext>
            </a:extLst>
          </p:cNvPr>
          <p:cNvSpPr txBox="1"/>
          <p:nvPr/>
        </p:nvSpPr>
        <p:spPr>
          <a:xfrm>
            <a:off x="3633651" y="5257780"/>
            <a:ext cx="572593" cy="30777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main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75C14D-AA92-D920-9A97-99AF40C88FD8}"/>
              </a:ext>
            </a:extLst>
          </p:cNvPr>
          <p:cNvSpPr txBox="1"/>
          <p:nvPr/>
        </p:nvSpPr>
        <p:spPr>
          <a:xfrm>
            <a:off x="6129197" y="1530036"/>
            <a:ext cx="2557604" cy="2431435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3CC"/>
                </a:solidFill>
              </a:rPr>
              <a:t>Each procedure and function can have local constant definitions, type definitions, and variable declarations.</a:t>
            </a:r>
          </a:p>
          <a:p>
            <a:endParaRPr lang="en-US" sz="800" dirty="0">
              <a:solidFill>
                <a:srgbClr val="0033CC"/>
              </a:solidFill>
            </a:endParaRPr>
          </a:p>
          <a:p>
            <a:r>
              <a:rPr lang="en-US" dirty="0">
                <a:solidFill>
                  <a:srgbClr val="0033CC"/>
                </a:solidFill>
              </a:rPr>
              <a:t>Pascal allows a procedure or a function to have local (nested) procedures and functions, unlike Java.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7BA9B3-E38B-9FFB-09B7-579626D1AC03}"/>
              </a:ext>
            </a:extLst>
          </p:cNvPr>
          <p:cNvSpPr txBox="1"/>
          <p:nvPr/>
        </p:nvSpPr>
        <p:spPr>
          <a:xfrm>
            <a:off x="4192649" y="6397823"/>
            <a:ext cx="1449436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CircleAreas.pas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1C7CE3-90A2-5A8F-46A1-137F3FD529D4}"/>
              </a:ext>
            </a:extLst>
          </p:cNvPr>
          <p:cNvSpPr txBox="1"/>
          <p:nvPr/>
        </p:nvSpPr>
        <p:spPr>
          <a:xfrm>
            <a:off x="2651781" y="1219974"/>
            <a:ext cx="1455848" cy="30777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program header</a:t>
            </a:r>
          </a:p>
        </p:txBody>
      </p:sp>
    </p:spTree>
    <p:extLst>
      <p:ext uri="{BB962C8B-B14F-4D97-AF65-F5344CB8AC3E}">
        <p14:creationId xmlns:p14="http://schemas.microsoft.com/office/powerpoint/2010/main" val="167041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7DBF7-9798-6D0A-2487-6265C9EEA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Pascal Program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0D70EE-3887-6FA9-DF22-09546C554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4A4819-D9A4-7D1D-B925-7F3EE8CB5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91659"/>
            <a:ext cx="7772400" cy="318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47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CB41-8F91-1701-8FA3-F4832E42B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Declarations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300D1-E7BD-6B3D-787E-0A54C3AFF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Pascal declarations include:</a:t>
            </a:r>
          </a:p>
          <a:p>
            <a:pPr lvl="1"/>
            <a:r>
              <a:rPr lang="en-US" dirty="0"/>
              <a:t>label declarations (we won’t use these)</a:t>
            </a:r>
          </a:p>
          <a:p>
            <a:pPr lvl="1"/>
            <a:r>
              <a:rPr lang="en-US" dirty="0"/>
              <a:t>constant definitions</a:t>
            </a:r>
          </a:p>
          <a:p>
            <a:pPr lvl="1"/>
            <a:r>
              <a:rPr lang="en-US" dirty="0"/>
              <a:t>type definitions</a:t>
            </a:r>
          </a:p>
          <a:p>
            <a:pPr lvl="1"/>
            <a:r>
              <a:rPr lang="en-US" dirty="0"/>
              <a:t>variable declarations</a:t>
            </a:r>
          </a:p>
          <a:p>
            <a:pPr lvl="1"/>
            <a:r>
              <a:rPr lang="en-US" dirty="0"/>
              <a:t>procedure and function definitions</a:t>
            </a:r>
          </a:p>
          <a:p>
            <a:pPr lvl="4"/>
            <a:endParaRPr lang="en-US" dirty="0"/>
          </a:p>
          <a:p>
            <a:r>
              <a:rPr lang="en-US" dirty="0"/>
              <a:t>Each is optional, but they must be in this order.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5002B1-0182-564C-1824-AFA2C724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4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871DB-4AED-6284-AE07-233847E1E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Declarations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248714-B585-210F-653E-A691C3A07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7ADB48-0DC1-DDC3-713E-34B7B3FF8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325903"/>
            <a:ext cx="7772400" cy="39483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5662C7-5529-E188-2FA7-051B7AEA46FE}"/>
              </a:ext>
            </a:extLst>
          </p:cNvPr>
          <p:cNvSpPr txBox="1"/>
          <p:nvPr/>
        </p:nvSpPr>
        <p:spPr>
          <a:xfrm>
            <a:off x="777281" y="5404517"/>
            <a:ext cx="7589437" cy="584775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3CC"/>
                </a:solidFill>
              </a:rPr>
              <a:t>All the parts are optional, but they must come in this order. Note that variables are </a:t>
            </a:r>
            <a:r>
              <a:rPr lang="en-US" u="sng" dirty="0">
                <a:solidFill>
                  <a:srgbClr val="0033CC"/>
                </a:solidFill>
              </a:rPr>
              <a:t>declared</a:t>
            </a:r>
            <a:r>
              <a:rPr lang="en-US" dirty="0">
                <a:solidFill>
                  <a:srgbClr val="0033CC"/>
                </a:solidFill>
              </a:rPr>
              <a:t> and the others are </a:t>
            </a:r>
            <a:r>
              <a:rPr lang="en-US" u="sng" dirty="0">
                <a:solidFill>
                  <a:srgbClr val="0033CC"/>
                </a:solidFill>
              </a:rPr>
              <a:t>defined</a:t>
            </a:r>
            <a:r>
              <a:rPr lang="en-US" dirty="0">
                <a:solidFill>
                  <a:srgbClr val="0033CC"/>
                </a:solidFill>
              </a:rPr>
              <a:t>. Collectively, refer to all as </a:t>
            </a:r>
            <a:r>
              <a:rPr lang="en-US" u="sng" dirty="0">
                <a:solidFill>
                  <a:srgbClr val="0033CC"/>
                </a:solidFill>
              </a:rPr>
              <a:t>declarations</a:t>
            </a:r>
            <a:r>
              <a:rPr lang="en-US" dirty="0">
                <a:solidFill>
                  <a:srgbClr val="0033CC"/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9B2505-2562-B4E0-BFB1-6021295D07BD}"/>
              </a:ext>
            </a:extLst>
          </p:cNvPr>
          <p:cNvSpPr txBox="1"/>
          <p:nvPr/>
        </p:nvSpPr>
        <p:spPr>
          <a:xfrm>
            <a:off x="292894" y="603646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435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189F8-3F93-6908-1819-2E69B299F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Data Types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55F7CB-683C-FB69-5D69-079D554D3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32D1DA-3230-1EB4-CBAF-74365D095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17342"/>
            <a:ext cx="7772400" cy="266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510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137EF91-4902-FB98-2DBB-EBFB6078BE32}"/>
              </a:ext>
            </a:extLst>
          </p:cNvPr>
          <p:cNvSpPr txBox="1"/>
          <p:nvPr/>
        </p:nvSpPr>
        <p:spPr>
          <a:xfrm>
            <a:off x="365805" y="1242381"/>
            <a:ext cx="8412389" cy="5478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4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package </a:t>
            </a:r>
            <a:r>
              <a:rPr lang="en-US" sz="1400" b="1" dirty="0" err="1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intermediate.type</a:t>
            </a:r>
            <a:r>
              <a:rPr lang="en-US" sz="14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marR="0">
              <a:buNone/>
            </a:pPr>
            <a:endParaRPr lang="en-US" sz="1400" b="1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>
              <a:buNone/>
            </a:pP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lang="en-US" sz="1400" b="1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>
              <a:buNone/>
            </a:pPr>
            <a:endParaRPr lang="en-US" sz="1400" b="1" dirty="0"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>
              <a:buNone/>
            </a:pP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Typespec_P1</a:t>
            </a:r>
          </a:p>
          <a:p>
            <a:pPr marL="0" marR="0">
              <a:buNone/>
            </a:pP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marR="0">
              <a:buNone/>
            </a:pP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Form</a:t>
            </a:r>
          </a:p>
          <a:p>
            <a:pPr marL="0" marR="0">
              <a:buNone/>
            </a:pP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pPr marL="0" marR="0">
              <a:buNone/>
            </a:pP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SCALAR, ENUMERATED, SUBRANGE, STRING, ARRAY, RECORD, UNKNOWN;</a:t>
            </a:r>
            <a:b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>
              <a:buNone/>
            </a:pP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String </a:t>
            </a:r>
            <a:r>
              <a:rPr lang="en-US" sz="1400" b="1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toString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 {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super</a:t>
            </a:r>
            <a:r>
              <a:rPr lang="en-US" sz="1400" b="1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.toString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400" b="1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toLowerCase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(); }</a:t>
            </a:r>
          </a:p>
          <a:p>
            <a:pPr marL="0" marR="0">
              <a:buNone/>
            </a:pP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pPr marL="0" marR="0">
              <a:buNone/>
            </a:pP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pPr marL="0" marR="0">
              <a:buNone/>
            </a:pP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interface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TypeInfo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{}</a:t>
            </a:r>
          </a:p>
          <a:p>
            <a:pPr marL="0" marR="0">
              <a:buNone/>
            </a:pP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pPr marL="0" marR="0">
              <a:buNone/>
            </a:pP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EnumeratedInfo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implements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TypeInfo</a:t>
            </a:r>
            <a:endParaRPr lang="en-US" sz="1400" b="1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>
              <a:buNone/>
            </a:pP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pPr marL="0" marR="0">
              <a:buNone/>
            </a:pP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ArrayList&lt;SymtabEntry&gt;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constants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marR="0">
              <a:buNone/>
            </a:pP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pPr marL="0" marR="0">
              <a:buNone/>
            </a:pP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pPr marL="0" marR="0">
              <a:buNone/>
            </a:pP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SubrangeInfo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implements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TypeInfo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{}</a:t>
            </a:r>
          </a:p>
          <a:p>
            <a:pPr marL="0" marR="0">
              <a:buNone/>
            </a:pP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ArrayInfo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implements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TypeInfo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{}</a:t>
            </a:r>
          </a:p>
          <a:p>
            <a:pPr marL="0" marR="0">
              <a:buNone/>
            </a:pP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RecordInfo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  </a:t>
            </a:r>
            <a:r>
              <a:rPr lang="en-US" sz="14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implements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TypeInfo</a:t>
            </a:r>
            <a: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{}</a:t>
            </a:r>
            <a:br>
              <a:rPr lang="en-US" sz="14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E6F652-FA78-A346-803F-3A21BF3F8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intermediate.type.Typespec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3FE50-90AD-4BEF-A0B7-982513D6D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2DE336-A0AF-DDAA-CACA-C3C396E36434}"/>
              </a:ext>
            </a:extLst>
          </p:cNvPr>
          <p:cNvSpPr txBox="1"/>
          <p:nvPr/>
        </p:nvSpPr>
        <p:spPr>
          <a:xfrm>
            <a:off x="7223731" y="1099349"/>
            <a:ext cx="1328954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Typespec.java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93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6D685-4C73-1093-936B-E36CB093A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67" y="411163"/>
            <a:ext cx="8595266" cy="655637"/>
          </a:xfrm>
        </p:spPr>
        <p:txBody>
          <a:bodyPr/>
          <a:lstStyle/>
          <a:p>
            <a:r>
              <a:rPr lang="en-US" sz="3000" dirty="0"/>
              <a:t>Class </a:t>
            </a:r>
            <a:r>
              <a:rPr lang="en-US" sz="3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intermediate.type.Typespec</a:t>
            </a:r>
            <a:r>
              <a:rPr lang="en-US" sz="3000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056E86-D8BD-9AD0-6D5B-474A81571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A621AB-0384-B3BB-2D21-0D8C526C1A35}"/>
              </a:ext>
            </a:extLst>
          </p:cNvPr>
          <p:cNvSpPr txBox="1"/>
          <p:nvPr/>
        </p:nvSpPr>
        <p:spPr>
          <a:xfrm>
            <a:off x="1097318" y="1442621"/>
            <a:ext cx="6736139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Form form;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SymtabEntry identifier;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TypeInfo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info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Typespec_P1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(Form form)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this.form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form;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switch (form)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case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ENUMERATED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info = new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EnumeratedInfo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((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EnumeratedInfo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info).constants =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                new ArrayList&lt;SymtabEntry&gt;();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break;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default: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info =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break;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A5A69C-FA9C-8D62-A7E8-81F6EAA9729B}"/>
              </a:ext>
            </a:extLst>
          </p:cNvPr>
          <p:cNvSpPr txBox="1"/>
          <p:nvPr/>
        </p:nvSpPr>
        <p:spPr>
          <a:xfrm>
            <a:off x="6260533" y="1292443"/>
            <a:ext cx="1328954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Typespec.java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27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EEE28A-C5A6-B356-F4FC-5C28D9FB8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B6952A-C5FC-A683-6205-4874CF37683A}"/>
              </a:ext>
            </a:extLst>
          </p:cNvPr>
          <p:cNvSpPr txBox="1"/>
          <p:nvPr/>
        </p:nvSpPr>
        <p:spPr>
          <a:xfrm>
            <a:off x="365806" y="1242381"/>
            <a:ext cx="7917552" cy="5478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boolean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isNumeric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    (this ==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Predefined.integerType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|| (this ==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Predefined.realType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boolean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isOrdinal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    (this ==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Predefined.integerType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|| (this ==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Predefined.charType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|| (this ==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Predefined.booleanType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|| (form ==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Form.ENUMERATED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|| (form ==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Form.SUBRANGE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ArrayList&lt;SymtabEntry&gt;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getEnumeratedConstants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((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EnumeratedInfo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info).constants;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setEnumeratedConstants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(ArrayList&lt;SymtabEntry&gt; constants)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((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EnumeratedInfo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info).constants = constants;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A22017-7392-730A-8B7B-EF4A2B4AA0F7}"/>
              </a:ext>
            </a:extLst>
          </p:cNvPr>
          <p:cNvSpPr txBox="1"/>
          <p:nvPr/>
        </p:nvSpPr>
        <p:spPr>
          <a:xfrm>
            <a:off x="6857975" y="6323111"/>
            <a:ext cx="1328954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Typespec.java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EB109AD-ED70-B947-764C-39ED51DDA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67" y="411163"/>
            <a:ext cx="8595266" cy="655637"/>
          </a:xfrm>
        </p:spPr>
        <p:txBody>
          <a:bodyPr/>
          <a:lstStyle/>
          <a:p>
            <a:r>
              <a:rPr lang="en-US" sz="3000" dirty="0"/>
              <a:t>Class </a:t>
            </a:r>
            <a:r>
              <a:rPr lang="en-US" sz="3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intermediate.type.Typespec</a:t>
            </a:r>
            <a:r>
              <a:rPr lang="en-US" sz="3000" i="1" dirty="0"/>
              <a:t>, cont’d</a:t>
            </a:r>
          </a:p>
        </p:txBody>
      </p:sp>
    </p:spTree>
    <p:extLst>
      <p:ext uri="{BB962C8B-B14F-4D97-AF65-F5344CB8AC3E}">
        <p14:creationId xmlns:p14="http://schemas.microsoft.com/office/powerpoint/2010/main" val="71090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7F9E4-F37E-9BC5-1E70-5ED4B16BE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Pascal’s Predefined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909AE-07E8-71C7-AF44-8DA63B14D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Pascal’s predefined types to the symbol table so that variables can have those types.</a:t>
            </a:r>
          </a:p>
          <a:p>
            <a:pPr lvl="1"/>
            <a:r>
              <a:rPr lang="en-US" dirty="0"/>
              <a:t>integer</a:t>
            </a:r>
          </a:p>
          <a:p>
            <a:pPr lvl="1"/>
            <a:r>
              <a:rPr lang="en-US" dirty="0"/>
              <a:t>real</a:t>
            </a:r>
          </a:p>
          <a:p>
            <a:pPr lvl="1"/>
            <a:r>
              <a:rPr lang="en-US" dirty="0"/>
              <a:t>boolean</a:t>
            </a:r>
          </a:p>
          <a:p>
            <a:pPr lvl="1"/>
            <a:r>
              <a:rPr lang="en-US" dirty="0"/>
              <a:t>char</a:t>
            </a:r>
          </a:p>
          <a:p>
            <a:pPr lvl="1"/>
            <a:r>
              <a:rPr lang="en-US" dirty="0"/>
              <a:t>string</a:t>
            </a:r>
          </a:p>
          <a:p>
            <a:pPr lvl="4"/>
            <a:endParaRPr lang="en-US" dirty="0"/>
          </a:p>
          <a:p>
            <a:r>
              <a:rPr lang="en-US" dirty="0"/>
              <a:t>Pascal has fixed-length strings that are arrays of characters. For convenience, we’ll treat it as a predefined type.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B3678E-7BAB-1CE8-3314-669274FDD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257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B3684-ED61-427C-1269-140A0E819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Class </a:t>
            </a:r>
            <a:r>
              <a:rPr lang="en-US" sz="3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intermediate.symtab.Predefined</a:t>
            </a:r>
            <a:endParaRPr lang="en-US" sz="3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BF1D40-7B6A-AF1E-FEA6-99704B355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24198C-94DB-8BC9-C025-9566F544AFA6}"/>
              </a:ext>
            </a:extLst>
          </p:cNvPr>
          <p:cNvSpPr txBox="1"/>
          <p:nvPr/>
        </p:nvSpPr>
        <p:spPr>
          <a:xfrm>
            <a:off x="1188757" y="1431517"/>
            <a:ext cx="5339923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package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intermediate.symtab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Predefined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static Typespec_P1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integerType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static Typespec_P1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realType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static Typespec_P1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booleanType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static Typespec_P1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static Typespec_P1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static Typespec_P1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undefinedType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static void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initialize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Predefined.symtab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initializeTypes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initializeConstants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FF823D-F379-2D52-FDC4-3C428535EBA6}"/>
              </a:ext>
            </a:extLst>
          </p:cNvPr>
          <p:cNvSpPr txBox="1"/>
          <p:nvPr/>
        </p:nvSpPr>
        <p:spPr>
          <a:xfrm>
            <a:off x="4898976" y="1277628"/>
            <a:ext cx="1428596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D78"/>
                </a:solidFill>
              </a:rPr>
              <a:t>Predefined.java</a:t>
            </a:r>
            <a:endParaRPr lang="en-US" sz="1400" dirty="0">
              <a:solidFill>
                <a:srgbClr val="FFFD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66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D72E-2D4D-97BA-A838-212B6EA7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806" y="411163"/>
            <a:ext cx="8412388" cy="655637"/>
          </a:xfrm>
        </p:spPr>
        <p:txBody>
          <a:bodyPr/>
          <a:lstStyle/>
          <a:p>
            <a:r>
              <a:rPr lang="en-US" sz="3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intermediate.symtab.Predefined</a:t>
            </a:r>
            <a:r>
              <a:rPr lang="en-US" sz="3000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3D0B1A-028B-4326-A7AE-DEF6F9ADB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C9C0F1-0465-1E3C-8EF7-D0E061EBDE98}"/>
              </a:ext>
            </a:extLst>
          </p:cNvPr>
          <p:cNvSpPr txBox="1"/>
          <p:nvPr/>
        </p:nvSpPr>
        <p:spPr>
          <a:xfrm>
            <a:off x="1087183" y="1319105"/>
            <a:ext cx="6227987" cy="54476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void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initializeTypes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SymtabEntry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integerEntry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symtab.enter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("integer", TYPE);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integerType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 Typespec_P1(SCALAR);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integerType.setIdentifier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integerEntry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integerEntry.setTypespec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integerType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SymtabEntry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realEntry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symtab.enter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("real", TYPE);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realType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 Typespec_P1(SCALAR);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realType.setIdentifier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realEntry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realEntry.setTypespec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realType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SymtabEntry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charEntry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symtab.enter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("char", TYPE);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 Typespec_P1(SCALAR);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charType.setIdentifier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charEntry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charEntry.setTypespec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SymtabEntry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booleanEntry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symtab.enter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("boolean", TYPE);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 Typespec_P1(ENUMERATED);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booleanType.setIdentifier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booleanEntry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booleanEntry.setTypespec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SymtabEntry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stringEntry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symtab.enter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("string", TYPE);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 Typespec_P1(STRING);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stringType.setIdentifier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stringEntry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stringEntry.setTypespec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undefinedType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new Typespec_P1(UNKNOWN);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DABC27-0E08-3EB8-EFD7-B70C841A8C0B}"/>
              </a:ext>
            </a:extLst>
          </p:cNvPr>
          <p:cNvSpPr txBox="1"/>
          <p:nvPr/>
        </p:nvSpPr>
        <p:spPr>
          <a:xfrm>
            <a:off x="5620353" y="1143025"/>
            <a:ext cx="1428596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D78"/>
                </a:solidFill>
              </a:rPr>
              <a:t>Predefined.java</a:t>
            </a:r>
            <a:endParaRPr lang="en-US" sz="1400" dirty="0">
              <a:solidFill>
                <a:srgbClr val="FFFD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932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86DA77-6217-9B7D-B6CB-62A1A533D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99E887-79BF-B143-4ADC-D7CAE8D7F53C}"/>
              </a:ext>
            </a:extLst>
          </p:cNvPr>
          <p:cNvSpPr txBox="1"/>
          <p:nvPr/>
        </p:nvSpPr>
        <p:spPr>
          <a:xfrm>
            <a:off x="989128" y="1407875"/>
            <a:ext cx="7165744" cy="39703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initializeConstants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SymtabEntry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falseEntry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symtab.enter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("false", ENUMERATED_CONSTANT);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falseEntry.setTypespec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falseEntry.setValue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SymtabEntry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trueEntry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symtab.enter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("true", ENUMERATED_CONSTANT);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trueEntry.setTypespec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trueEntry.setValue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(1);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ArrayList&lt;SymtabEntry&gt;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 =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    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booleanType.getEnumeratedConstants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constants.add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falseEntry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constants.add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trueEntry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0012AC-8BBA-EF0E-3C98-0B8C60872E33}"/>
              </a:ext>
            </a:extLst>
          </p:cNvPr>
          <p:cNvSpPr txBox="1"/>
          <p:nvPr/>
        </p:nvSpPr>
        <p:spPr>
          <a:xfrm>
            <a:off x="6583658" y="1263453"/>
            <a:ext cx="1428596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D78"/>
                </a:solidFill>
              </a:rPr>
              <a:t>Predefined.java</a:t>
            </a:r>
            <a:endParaRPr lang="en-US" sz="1400" dirty="0">
              <a:solidFill>
                <a:srgbClr val="FFFD78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3A5997-6C1D-23D0-7076-B2E1DDE3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806" y="411163"/>
            <a:ext cx="8412388" cy="655637"/>
          </a:xfrm>
        </p:spPr>
        <p:txBody>
          <a:bodyPr/>
          <a:lstStyle/>
          <a:p>
            <a:r>
              <a:rPr lang="en-US" sz="3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intermediate.symtab.Predefined</a:t>
            </a:r>
            <a:r>
              <a:rPr lang="en-US" sz="3000" i="1" dirty="0"/>
              <a:t>, cont’d</a:t>
            </a:r>
          </a:p>
        </p:txBody>
      </p:sp>
    </p:spTree>
    <p:extLst>
      <p:ext uri="{BB962C8B-B14F-4D97-AF65-F5344CB8AC3E}">
        <p14:creationId xmlns:p14="http://schemas.microsoft.com/office/powerpoint/2010/main" val="1377669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46195-69DD-9B5C-DC89-BA1D157C9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for Declarations in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Pcl_P1.g4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4A8534-147B-F255-DC8D-7E405B11F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25605-C8FB-2E8B-7BE2-838CE136081E}"/>
              </a:ext>
            </a:extLst>
          </p:cNvPr>
          <p:cNvSpPr txBox="1"/>
          <p:nvPr/>
        </p:nvSpPr>
        <p:spPr>
          <a:xfrm>
            <a:off x="182928" y="1442621"/>
            <a:ext cx="8132354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grammar Pcl_P1 ;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: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programHeader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block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'.' 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programHeader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: PROGRAM identifier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programParameters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? ';' ; 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programParameters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'(' identifier ( ',' identifier )* ')' 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block         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declarations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compoundStatement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compoundStatement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BEGIN END 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declarations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: (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constantsPart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';' )? (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';' )?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(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variablesPart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';' )? (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procedureAndFunctionsPart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';')?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</a:p>
          <a:p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constantsPart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: CONST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 ';'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)* 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/* empty */ 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variablesPart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: VAR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( ';'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)* 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procedureAndFunctionsPart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/* empty */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7084DA-736A-17F5-8A09-29C79363785E}"/>
              </a:ext>
            </a:extLst>
          </p:cNvPr>
          <p:cNvSpPr txBox="1"/>
          <p:nvPr/>
        </p:nvSpPr>
        <p:spPr>
          <a:xfrm>
            <a:off x="7132292" y="1288732"/>
            <a:ext cx="1002197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Pcl_P1.g4</a:t>
            </a:r>
          </a:p>
        </p:txBody>
      </p:sp>
    </p:spTree>
    <p:extLst>
      <p:ext uri="{BB962C8B-B14F-4D97-AF65-F5344CB8AC3E}">
        <p14:creationId xmlns:p14="http://schemas.microsoft.com/office/powerpoint/2010/main" val="14492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E27CE-7AB6-7644-B414-29F8385D21FA}" type="slidenum">
              <a:rPr lang="en-US"/>
              <a:pPr/>
              <a:t>17</a:t>
            </a:fld>
            <a:endParaRPr lang="en-US"/>
          </a:p>
        </p:txBody>
      </p:sp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Pascal Constant Definitions</a:t>
            </a:r>
          </a:p>
        </p:txBody>
      </p:sp>
      <p:sp>
        <p:nvSpPr>
          <p:cNvPr id="320518" name="Rectangle 6"/>
          <p:cNvSpPr>
            <a:spLocks noChangeArrowheads="1"/>
          </p:cNvSpPr>
          <p:nvPr/>
        </p:nvSpPr>
        <p:spPr bwMode="auto">
          <a:xfrm>
            <a:off x="365125" y="4983463"/>
            <a:ext cx="82296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charset="0"/>
              <a:buChar char="o"/>
            </a:pPr>
            <a:r>
              <a:rPr lang="en-US" sz="2400" dirty="0"/>
              <a:t>Classic Pascal only allows a </a:t>
            </a:r>
            <a:r>
              <a:rPr lang="en-US" sz="2400" u="sng" dirty="0"/>
              <a:t>constant value</a:t>
            </a:r>
            <a:r>
              <a:rPr lang="en-US" sz="2400" dirty="0">
                <a:solidFill>
                  <a:srgbClr val="B23C00"/>
                </a:solidFill>
              </a:rPr>
              <a:t> </a:t>
            </a:r>
            <a:br>
              <a:rPr lang="en-US" sz="2400" dirty="0"/>
            </a:br>
            <a:r>
              <a:rPr lang="en-US" sz="2400" dirty="0"/>
              <a:t>after the </a:t>
            </a:r>
            <a:r>
              <a:rPr lang="en-US" sz="2400" b="1" dirty="0">
                <a:solidFill>
                  <a:srgbClr val="0033CC"/>
                </a:solidFill>
                <a:latin typeface="Courier New" charset="0"/>
              </a:rPr>
              <a:t>=</a:t>
            </a:r>
            <a:r>
              <a:rPr lang="en-US" sz="2400" dirty="0"/>
              <a:t> sign.</a:t>
            </a:r>
          </a:p>
          <a:p>
            <a:pPr marL="908050" lvl="1" indent="-436563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charset="0"/>
              <a:buChar char="n"/>
            </a:pPr>
            <a:r>
              <a:rPr lang="en-US" sz="2000" dirty="0"/>
              <a:t>No constant expressions.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6995F3-1683-C819-6ECD-943697D8C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990" y="1218900"/>
            <a:ext cx="5440019" cy="6556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3BA00B-3595-5776-ACEB-EC222F0AB10E}"/>
              </a:ext>
            </a:extLst>
          </p:cNvPr>
          <p:cNvSpPr txBox="1"/>
          <p:nvPr/>
        </p:nvSpPr>
        <p:spPr>
          <a:xfrm>
            <a:off x="2899105" y="1814618"/>
            <a:ext cx="3345788" cy="32316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TestConstDefs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ONE       = 1;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MINUSONE  = -ONE;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MINUSTWO  = -2;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THOUSAND  = 1e3;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PI        = 3.14159265;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AVOGADRO  = 6.0221408e+23;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HATOMSIZE = 0.105835442134E-9;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LETTERX   = 'x';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GREETING  = 'Hello, world';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FRIDAY    = '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It''s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Friday!';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QUOTED    = 'A "quoted" word';</a:t>
            </a:r>
            <a:b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BEGIN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883321-DFCD-8C67-336F-A3698D4ED305}"/>
              </a:ext>
            </a:extLst>
          </p:cNvPr>
          <p:cNvSpPr txBox="1"/>
          <p:nvPr/>
        </p:nvSpPr>
        <p:spPr>
          <a:xfrm>
            <a:off x="4479925" y="4674266"/>
            <a:ext cx="1687641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D78"/>
                </a:solidFill>
              </a:rPr>
              <a:t>TestConstDefs.pas</a:t>
            </a:r>
            <a:endParaRPr lang="en-US" sz="1400" dirty="0">
              <a:solidFill>
                <a:srgbClr val="FFFD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74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0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05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67E6F-694A-761C-9C8F-01A0B5305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Definitions in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Pcl_P1.g4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8EC84D-DF1F-7A1E-818E-393668E4B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581DC4-C28C-DF84-B692-A328848323F1}"/>
              </a:ext>
            </a:extLst>
          </p:cNvPr>
          <p:cNvSpPr txBox="1"/>
          <p:nvPr/>
        </p:nvSpPr>
        <p:spPr>
          <a:xfrm>
            <a:off x="1579834" y="1388353"/>
            <a:ext cx="6306535" cy="39703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constantDefinition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identifier '=' constant ;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locals [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Typespec_P1 typespec = null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Object value = null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]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: sign? (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unsignedConstant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characterConstant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stringConstant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booleanConstant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;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sign : '-' | '+’ 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locals [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Typespec_P1 typespec = null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    Object value = null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  ]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: identifier 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E30019-24BA-2905-63EB-B1CB77493703}"/>
              </a:ext>
            </a:extLst>
          </p:cNvPr>
          <p:cNvSpPr txBox="1"/>
          <p:nvPr/>
        </p:nvSpPr>
        <p:spPr>
          <a:xfrm>
            <a:off x="6404412" y="1234464"/>
            <a:ext cx="1002197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Pcl_P1.g4</a:t>
            </a:r>
          </a:p>
        </p:txBody>
      </p:sp>
    </p:spTree>
    <p:extLst>
      <p:ext uri="{BB962C8B-B14F-4D97-AF65-F5344CB8AC3E}">
        <p14:creationId xmlns:p14="http://schemas.microsoft.com/office/powerpoint/2010/main" val="4231612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6C969-C0E5-AEC7-9392-810540951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Definitions in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Pcl_P1.g4</a:t>
            </a:r>
            <a:r>
              <a:rPr lang="en-US" i="1" dirty="0"/>
              <a:t>, cont’d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00F00-4E03-9825-0B09-279B109CD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F6E268-5E08-07D7-D48F-F106E10FE39B}"/>
              </a:ext>
            </a:extLst>
          </p:cNvPr>
          <p:cNvSpPr txBox="1"/>
          <p:nvPr/>
        </p:nvSpPr>
        <p:spPr>
          <a:xfrm>
            <a:off x="1188757" y="1416308"/>
            <a:ext cx="6306535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identifier      locals [ SymtabEntry entry = null,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Typespec_P1 typespec = null,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Object value = null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]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: IDENTIFIER ;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unsignedConstant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locals [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Typespec_P1 typespec = null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    Object value = null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  ]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: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integerConstant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realConstant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integerConstant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  locals [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Typespec_P1 typespec = null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    Object value = null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  ]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: INTEGER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realConstant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locals [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Typespec_P1 typespec = null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    Object value = null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  ]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: REAL;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F6C46F-2CDE-AC45-29EC-13E0039C6E8B}"/>
              </a:ext>
            </a:extLst>
          </p:cNvPr>
          <p:cNvSpPr txBox="1"/>
          <p:nvPr/>
        </p:nvSpPr>
        <p:spPr>
          <a:xfrm>
            <a:off x="6265876" y="1234464"/>
            <a:ext cx="1002197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Pcl_P1.g4</a:t>
            </a:r>
          </a:p>
        </p:txBody>
      </p:sp>
    </p:spTree>
    <p:extLst>
      <p:ext uri="{BB962C8B-B14F-4D97-AF65-F5344CB8AC3E}">
        <p14:creationId xmlns:p14="http://schemas.microsoft.com/office/powerpoint/2010/main" val="38837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92584-6CD1-8251-DAA1-E08BA766F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Definitions in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Pcl_P1.g4</a:t>
            </a:r>
            <a:r>
              <a:rPr lang="en-US" i="1" dirty="0"/>
              <a:t>, cont’d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AAFA78-A223-635A-DF9B-5D3C0852C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CA676A-75D6-0BCC-06ED-3217D4D7975C}"/>
              </a:ext>
            </a:extLst>
          </p:cNvPr>
          <p:cNvSpPr txBox="1"/>
          <p:nvPr/>
        </p:nvSpPr>
        <p:spPr>
          <a:xfrm>
            <a:off x="1418732" y="1417342"/>
            <a:ext cx="6306535" cy="33239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characterConstant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locals [ Typespec_P1 typespec = null,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    Object value = null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  ]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: CHARACTER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locals [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Typespec_P1 typespec = null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    Object value = null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  ]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: STRING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  locals [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Typespec_P1 typespec = null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    Object value = null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  ]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: TRUE | FALSE 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A61147-24A7-1E96-C339-BF88DCD6D49D}"/>
              </a:ext>
            </a:extLst>
          </p:cNvPr>
          <p:cNvSpPr txBox="1"/>
          <p:nvPr/>
        </p:nvSpPr>
        <p:spPr>
          <a:xfrm>
            <a:off x="6404412" y="1234464"/>
            <a:ext cx="1002197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Pcl_P1.g4</a:t>
            </a:r>
          </a:p>
        </p:txBody>
      </p:sp>
    </p:spTree>
    <p:extLst>
      <p:ext uri="{BB962C8B-B14F-4D97-AF65-F5344CB8AC3E}">
        <p14:creationId xmlns:p14="http://schemas.microsoft.com/office/powerpoint/2010/main" val="35337628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261E2-2A11-778B-BA7D-65DE39CFF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89" y="411163"/>
            <a:ext cx="8961022" cy="655637"/>
          </a:xfrm>
        </p:spPr>
        <p:txBody>
          <a:bodyPr/>
          <a:lstStyle/>
          <a:p>
            <a:r>
              <a:rPr lang="en-US" sz="2800" dirty="0"/>
              <a:t>Class 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intermediate.semantics.Semantics_P1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52041-DC5F-5E6D-8DDF-38D08BB79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Subclass of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Pcl_P1BaseVisitor&lt;Object&gt;</a:t>
            </a:r>
          </a:p>
          <a:p>
            <a:pPr lvl="1"/>
            <a:r>
              <a:rPr lang="en-US" dirty="0"/>
              <a:t>Contains the visitor method overrides for Pass 2 semantic operations.</a:t>
            </a:r>
          </a:p>
          <a:p>
            <a:pPr marL="2286000" lvl="5" indent="0">
              <a:buNone/>
            </a:pPr>
            <a:endParaRPr lang="en-US" dirty="0"/>
          </a:p>
          <a:p>
            <a:r>
              <a:rPr lang="en-US" dirty="0"/>
              <a:t>Each visitor method override dispatches to a similarly named method in a subclass.</a:t>
            </a:r>
          </a:p>
          <a:p>
            <a:pPr lvl="1"/>
            <a:r>
              <a:rPr lang="en-US" sz="16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class ProgramDeclarations_P1 extends Semantics_P1</a:t>
            </a:r>
          </a:p>
          <a:p>
            <a:pPr lvl="1"/>
            <a:r>
              <a:rPr lang="en-US" sz="16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class ConstantDefinitions_P1 extends Semantics_P1</a:t>
            </a:r>
          </a:p>
          <a:p>
            <a:pPr lvl="1"/>
            <a:r>
              <a:rPr lang="en-US" sz="16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class TypeSpecification_P1 extends Semantics_P1</a:t>
            </a:r>
          </a:p>
          <a:p>
            <a:pPr lvl="1"/>
            <a:r>
              <a:rPr lang="en-US" sz="16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class VariableDeclarations_P1 extends Semantics_P1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08D4E8-E99E-0568-3798-5C12CEA39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5801DF-446E-A3D0-ED93-0425E46174D1}"/>
              </a:ext>
            </a:extLst>
          </p:cNvPr>
          <p:cNvSpPr txBox="1"/>
          <p:nvPr/>
        </p:nvSpPr>
        <p:spPr>
          <a:xfrm>
            <a:off x="683756" y="5180390"/>
            <a:ext cx="7776488" cy="369332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33CC"/>
                </a:solidFill>
              </a:rPr>
              <a:t>This way class </a:t>
            </a:r>
            <a:r>
              <a:rPr lang="en-US" sz="1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Semantics_P1</a:t>
            </a:r>
            <a:r>
              <a:rPr lang="en-US" sz="1800" dirty="0">
                <a:solidFill>
                  <a:srgbClr val="0033CC"/>
                </a:solidFill>
              </a:rPr>
              <a:t> doesn’t become huge and unmanageable.</a:t>
            </a:r>
          </a:p>
        </p:txBody>
      </p:sp>
    </p:spTree>
    <p:extLst>
      <p:ext uri="{BB962C8B-B14F-4D97-AF65-F5344CB8AC3E}">
        <p14:creationId xmlns:p14="http://schemas.microsoft.com/office/powerpoint/2010/main" val="3508135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CFB6F-8E26-2647-549B-FB26BB1CF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67" y="411163"/>
            <a:ext cx="8503827" cy="655637"/>
          </a:xfrm>
        </p:spPr>
        <p:txBody>
          <a:bodyPr/>
          <a:lstStyle/>
          <a:p>
            <a:r>
              <a:rPr lang="en-US" sz="2400" dirty="0"/>
              <a:t>Class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intermediate.semantics.Semantics_P1</a:t>
            </a:r>
            <a:r>
              <a:rPr lang="en-US" sz="2400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B1D8F-0C83-EB92-5BC2-81025D63D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183DDB-EE9F-4D89-0F89-4B140513976A}"/>
              </a:ext>
            </a:extLst>
          </p:cNvPr>
          <p:cNvSpPr txBox="1"/>
          <p:nvPr/>
        </p:nvSpPr>
        <p:spPr>
          <a:xfrm>
            <a:off x="935427" y="1417342"/>
            <a:ext cx="7273145" cy="48320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Semantics_P1 extends Pcl_P1BaseVisitor&lt;Object&gt;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...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protected static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ProgramDeclarations_P1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programDeclarations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protected static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ConstantDefinitions_P1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protected static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TypeSpecification_P1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typeSpecification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protected static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VariableDeclarations_P1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static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new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error  = new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SemanticErrorHandler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programDeclarations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= new ProgramDeclarations_P1();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= new ConstantDefinitions_P1();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typeSpecification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= new TypeSpecification_P1();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new VariableDeclarations_P1();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Predefined.initialize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symtab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DB1061-C6E8-2B83-AB2C-72B28D446DE4}"/>
              </a:ext>
            </a:extLst>
          </p:cNvPr>
          <p:cNvSpPr txBox="1"/>
          <p:nvPr/>
        </p:nvSpPr>
        <p:spPr>
          <a:xfrm>
            <a:off x="6327942" y="1263453"/>
            <a:ext cx="171874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Semantics_P1.java</a:t>
            </a:r>
          </a:p>
        </p:txBody>
      </p:sp>
    </p:spTree>
    <p:extLst>
      <p:ext uri="{BB962C8B-B14F-4D97-AF65-F5344CB8AC3E}">
        <p14:creationId xmlns:p14="http://schemas.microsoft.com/office/powerpoint/2010/main" val="180793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654D01-D123-454B-A448-B19DE4B55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D3E48E-42DE-95E7-7A65-EF6E0B52F4D1}"/>
              </a:ext>
            </a:extLst>
          </p:cNvPr>
          <p:cNvSpPr txBox="1"/>
          <p:nvPr/>
        </p:nvSpPr>
        <p:spPr>
          <a:xfrm>
            <a:off x="274367" y="1234998"/>
            <a:ext cx="8024954" cy="5478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@Override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visitProgram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programDeclarations.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@Override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visitConstantDefinition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constantDefinitions.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constantDefinition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@Override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constantDefinitions.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@Override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visitVariableDeclarations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    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variableDeclarations.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variableDeclarations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67BAD2F-8928-7FB0-662C-812DDAB00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67" y="411163"/>
            <a:ext cx="8503827" cy="655637"/>
          </a:xfrm>
        </p:spPr>
        <p:txBody>
          <a:bodyPr/>
          <a:lstStyle/>
          <a:p>
            <a:r>
              <a:rPr lang="en-US" sz="2400" dirty="0"/>
              <a:t>Class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intermediate.semantics.Semantics_P1</a:t>
            </a:r>
            <a:r>
              <a:rPr lang="en-US" sz="2400" i="1" dirty="0"/>
              <a:t>, cont’d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E09DF5-AA83-E0AD-3C6E-603996FEB956}"/>
              </a:ext>
            </a:extLst>
          </p:cNvPr>
          <p:cNvSpPr txBox="1"/>
          <p:nvPr/>
        </p:nvSpPr>
        <p:spPr>
          <a:xfrm>
            <a:off x="6400780" y="1081109"/>
            <a:ext cx="171874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Semantics_P1.java</a:t>
            </a:r>
          </a:p>
        </p:txBody>
      </p:sp>
    </p:spTree>
    <p:extLst>
      <p:ext uri="{BB962C8B-B14F-4D97-AF65-F5344CB8AC3E}">
        <p14:creationId xmlns:p14="http://schemas.microsoft.com/office/powerpoint/2010/main" val="12025498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2B9D4-D145-5917-60DA-977DC96F3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61C13-AC71-F12A-EE1C-42203AE69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41E242-3FE2-D85B-7A78-4AEB89BEC70C}"/>
              </a:ext>
            </a:extLst>
          </p:cNvPr>
          <p:cNvSpPr txBox="1"/>
          <p:nvPr/>
        </p:nvSpPr>
        <p:spPr>
          <a:xfrm>
            <a:off x="457245" y="1364598"/>
            <a:ext cx="6971780" cy="54476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ConstantDefinitions_P1 extends Semantics_P1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Object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ConstantDefinitionContext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IdentifierContext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idCtx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ctx.identifier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String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constantName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idCtx.getText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SymtabEntry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constantEntry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symtab.lookup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constantName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if 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constantEntry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null)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ConstantContext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constCtx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ctx.constant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Object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constValue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constCtx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constantEntry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symtab.enter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constantName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CONSTANT);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constantEntry.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setValue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constValue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constantEntry.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setTypespec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constCtx.typespec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idCtx.entry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constantEntry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idCtx.typespec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constCtx.typespec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else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REDECLARED_IDENTIFIER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constantEntry.appendLineNumber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ctx.getStart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getLine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());       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null;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6A0956-3236-5193-7A39-2E15CC6DCD33}"/>
              </a:ext>
            </a:extLst>
          </p:cNvPr>
          <p:cNvSpPr txBox="1"/>
          <p:nvPr/>
        </p:nvSpPr>
        <p:spPr>
          <a:xfrm>
            <a:off x="4816594" y="1239699"/>
            <a:ext cx="243528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ConstantDefinitions_P1.java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7F60FF-D7A8-3CB4-35A6-FE075CB6D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6115" y="2190068"/>
            <a:ext cx="3451521" cy="41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93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557D7-0C10-94AB-956B-14775F783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8127E9-4CB6-7BE5-121D-F397E4645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38A51C-8F51-A03C-72D8-F7C2C5A85871}"/>
              </a:ext>
            </a:extLst>
          </p:cNvPr>
          <p:cNvSpPr txBox="1"/>
          <p:nvPr/>
        </p:nvSpPr>
        <p:spPr>
          <a:xfrm>
            <a:off x="91489" y="3168024"/>
            <a:ext cx="8132354" cy="35394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Object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SignContext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signCtx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ctx.sign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ConstantIdentifierContext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constIdCtx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ctx.constantIdentifier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UnsignedConstantContext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unsignedConstCtx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ctx.unsignedConstant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CharacterConstantContext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charConstCtx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ctx.characterConstant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StringConstantContext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stringConstCtx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ctx.stringConstant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BooleanConstantContext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booleanConstCtx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ctx.booleanConstant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constIdCtx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constIdCtx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constIdCtx.typespec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constIdCtx.identifier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().typespec;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7BB74A-38C2-1AF2-DCD8-23064B1764DF}"/>
              </a:ext>
            </a:extLst>
          </p:cNvPr>
          <p:cNvSpPr txBox="1"/>
          <p:nvPr/>
        </p:nvSpPr>
        <p:spPr>
          <a:xfrm>
            <a:off x="1646469" y="1126040"/>
            <a:ext cx="5205271" cy="17543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2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locals [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Typespec_P1 typespec = null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Object value = null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] 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: SIGN? (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constantIdentifier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|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unsignedConstant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|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characterConstant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|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stringConstant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|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booleanConstant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;</a:t>
            </a:r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548CC2-EB66-DA77-A386-54446F840ED2}"/>
              </a:ext>
            </a:extLst>
          </p:cNvPr>
          <p:cNvSpPr txBox="1"/>
          <p:nvPr/>
        </p:nvSpPr>
        <p:spPr>
          <a:xfrm>
            <a:off x="5611400" y="3014135"/>
            <a:ext cx="243528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ConstantDefinitions_P1.java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E6334A-7364-2C0D-DF07-C4EF6C558860}"/>
              </a:ext>
            </a:extLst>
          </p:cNvPr>
          <p:cNvSpPr txBox="1"/>
          <p:nvPr/>
        </p:nvSpPr>
        <p:spPr>
          <a:xfrm>
            <a:off x="5672900" y="972151"/>
            <a:ext cx="1002197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Pcl_P1.g4</a:t>
            </a: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4F404B2B-DB48-DB76-1D6F-9E78860D52CB}"/>
              </a:ext>
            </a:extLst>
          </p:cNvPr>
          <p:cNvSpPr/>
          <p:nvPr/>
        </p:nvSpPr>
        <p:spPr bwMode="auto">
          <a:xfrm>
            <a:off x="7955243" y="3886195"/>
            <a:ext cx="365756" cy="1005829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2C0300-5B61-2264-BFC1-F8D406BFB304}"/>
              </a:ext>
            </a:extLst>
          </p:cNvPr>
          <p:cNvSpPr txBox="1"/>
          <p:nvPr/>
        </p:nvSpPr>
        <p:spPr>
          <a:xfrm>
            <a:off x="8403773" y="4112110"/>
            <a:ext cx="640119" cy="553998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33CC"/>
                </a:solidFill>
              </a:rPr>
              <a:t>One will not be </a:t>
            </a:r>
            <a:r>
              <a:rPr lang="en-US" sz="10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US" sz="1000" dirty="0">
                <a:solidFill>
                  <a:srgbClr val="0033CC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169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B0795-442C-2992-7FFA-31BF84AE4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3BBE0-0626-35D4-0B15-E381FE1D8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59206D-F46F-3DCB-DFFC-B0F32A05C6B1}"/>
              </a:ext>
            </a:extLst>
          </p:cNvPr>
          <p:cNvSpPr txBox="1"/>
          <p:nvPr/>
        </p:nvSpPr>
        <p:spPr>
          <a:xfrm>
            <a:off x="1095740" y="1388353"/>
            <a:ext cx="6950942" cy="46166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else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unsignedConstCtx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IntegerConstantContext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integerConstCtx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    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unsignedConstCtx.integerConstant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RealConstantContext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realConstCtx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    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unsignedConstCtx.realConstant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integerConstCtx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integerConstCtx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integerConstCtx.typespec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   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Predefined.integerType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else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realConstCtx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realConstCtx.typespec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   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Predefined.realType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2976AF-93D4-8609-2DB9-2FE324BA4AC3}"/>
              </a:ext>
            </a:extLst>
          </p:cNvPr>
          <p:cNvSpPr txBox="1"/>
          <p:nvPr/>
        </p:nvSpPr>
        <p:spPr>
          <a:xfrm>
            <a:off x="5394951" y="1234464"/>
            <a:ext cx="243528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ConstantDefinitions_P1.java</a:t>
            </a:r>
          </a:p>
        </p:txBody>
      </p:sp>
    </p:spTree>
    <p:extLst>
      <p:ext uri="{BB962C8B-B14F-4D97-AF65-F5344CB8AC3E}">
        <p14:creationId xmlns:p14="http://schemas.microsoft.com/office/powerpoint/2010/main" val="40711714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DCB59-4BD8-6DF5-2AFD-A83258B7D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62876-C499-452A-41B2-C2FB14369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3EBD6C-B8A8-2E22-EBB7-188E89755C3E}"/>
              </a:ext>
            </a:extLst>
          </p:cNvPr>
          <p:cNvSpPr txBox="1"/>
          <p:nvPr/>
        </p:nvSpPr>
        <p:spPr>
          <a:xfrm>
            <a:off x="1203930" y="1388353"/>
            <a:ext cx="6736139" cy="41857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else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charConstCtx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charConstCtx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charConstCtx.typespec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Predefined.charType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else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stringConstCtx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stringConstCtx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stringConstCtx.typespec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Predefined.stringType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   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else  //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booleanConstCtx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!= null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booleanConstCtx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booleanConstCtx.typespec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 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Predefined.booleanType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1C2962-6EF1-AA8B-B900-8100F29832A0}"/>
              </a:ext>
            </a:extLst>
          </p:cNvPr>
          <p:cNvSpPr txBox="1"/>
          <p:nvPr/>
        </p:nvSpPr>
        <p:spPr>
          <a:xfrm>
            <a:off x="5394951" y="1234464"/>
            <a:ext cx="243528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ConstantDefinitions_P1.java</a:t>
            </a:r>
          </a:p>
        </p:txBody>
      </p:sp>
    </p:spTree>
    <p:extLst>
      <p:ext uri="{BB962C8B-B14F-4D97-AF65-F5344CB8AC3E}">
        <p14:creationId xmlns:p14="http://schemas.microsoft.com/office/powerpoint/2010/main" val="32221111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E582D-999F-88ED-8507-FC1F09A33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6CFB32-6FEB-F7A9-D5A2-D35351219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CEFF78-7EDD-9A7A-E66D-019F054E1958}"/>
              </a:ext>
            </a:extLst>
          </p:cNvPr>
          <p:cNvSpPr txBox="1"/>
          <p:nvPr/>
        </p:nvSpPr>
        <p:spPr>
          <a:xfrm>
            <a:off x="1633535" y="1381360"/>
            <a:ext cx="5876930" cy="46166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signCtx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Typespec_P1 typespec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if (typespec ==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Predefined.integerType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-(Integer)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else if (typespec ==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Predefined.realType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-(Double)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else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INVALID_SIGN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signCtx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16F0BF-5DD1-DB74-B80E-085797B828AB}"/>
              </a:ext>
            </a:extLst>
          </p:cNvPr>
          <p:cNvSpPr txBox="1"/>
          <p:nvPr/>
        </p:nvSpPr>
        <p:spPr>
          <a:xfrm>
            <a:off x="4937756" y="1226164"/>
            <a:ext cx="243528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ConstantDefinitions_P1.java</a:t>
            </a:r>
          </a:p>
        </p:txBody>
      </p:sp>
    </p:spTree>
    <p:extLst>
      <p:ext uri="{BB962C8B-B14F-4D97-AF65-F5344CB8AC3E}">
        <p14:creationId xmlns:p14="http://schemas.microsoft.com/office/powerpoint/2010/main" val="36427853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DFF63-0297-120C-3F2B-E916D8C97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94913-9EF0-AD07-2DA3-52394C082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5D95F-A02E-BDE3-93B9-353491863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2C28CC-EBC0-5D01-9DB8-C31EFBF1FCEE}"/>
              </a:ext>
            </a:extLst>
          </p:cNvPr>
          <p:cNvSpPr txBox="1"/>
          <p:nvPr/>
        </p:nvSpPr>
        <p:spPr>
          <a:xfrm>
            <a:off x="1097318" y="1364598"/>
            <a:ext cx="6227987" cy="54476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Object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constantIdentifier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ConstantIdentifierContext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IdentifierContext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idCtx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ctx.identifier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String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idName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idCtx.getText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SymtabEntry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idEntry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symtab.lookup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idName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int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lineNumber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idCtx.start.getLine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if 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idEntry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Kind kind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idEntry.getKind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if (   (kind ==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|| (kind ==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ENUMERATED_CONSTANT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Typespec_P1 typespec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idEntry.getTypespec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idCtx.typespec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typespec;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idCtx.value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idEntry.getValue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              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else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INVALID_CONSTANT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idCtx.typespec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Predefined.undefinedType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idCtx.value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idEntry.appendLineNumber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lineNumber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else ...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990C84-D5D0-909A-314E-E5A26B3B9521}"/>
              </a:ext>
            </a:extLst>
          </p:cNvPr>
          <p:cNvSpPr txBox="1"/>
          <p:nvPr/>
        </p:nvSpPr>
        <p:spPr>
          <a:xfrm>
            <a:off x="4697010" y="1210709"/>
            <a:ext cx="243528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ConstantDefinitions_P1.java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8D48B5-EE30-4B26-3C4B-4D6F24D7945C}"/>
              </a:ext>
            </a:extLst>
          </p:cNvPr>
          <p:cNvSpPr txBox="1"/>
          <p:nvPr/>
        </p:nvSpPr>
        <p:spPr>
          <a:xfrm>
            <a:off x="5852147" y="3147531"/>
            <a:ext cx="2377413" cy="738664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Must be an identifier that was previously defined to be a constant with a value.</a:t>
            </a:r>
          </a:p>
        </p:txBody>
      </p:sp>
    </p:spTree>
    <p:extLst>
      <p:ext uri="{BB962C8B-B14F-4D97-AF65-F5344CB8AC3E}">
        <p14:creationId xmlns:p14="http://schemas.microsoft.com/office/powerpoint/2010/main" val="7328431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9C699-5C1A-544F-048D-4A56B7A1C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0FD84-5408-3D36-C6C7-79BE62C1D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D5A54D-8F7C-EF71-8F8F-05439F604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118762-9559-1AF4-0E83-23BDD9395E2B}"/>
              </a:ext>
            </a:extLst>
          </p:cNvPr>
          <p:cNvSpPr txBox="1"/>
          <p:nvPr/>
        </p:nvSpPr>
        <p:spPr>
          <a:xfrm>
            <a:off x="720625" y="1364597"/>
            <a:ext cx="7702750" cy="4401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ConstantIdentifierContext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...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else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UNDECLARED_IDENTIFIER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SymtabEntry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unknownEntry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symtab.enter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idName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CONSTANT);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unknownEntry.setValue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unknownEntry.setTypespec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Predefined.undefinedType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unknownEntry.appendLineNumber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lineNumber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Predefined.undefinedType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idCtx.value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idCtx.value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771942-D489-96A4-372D-9FB83084DA3D}"/>
              </a:ext>
            </a:extLst>
          </p:cNvPr>
          <p:cNvSpPr txBox="1"/>
          <p:nvPr/>
        </p:nvSpPr>
        <p:spPr>
          <a:xfrm>
            <a:off x="5794278" y="1210709"/>
            <a:ext cx="243528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ConstantDefinitions_P1.java</a:t>
            </a:r>
          </a:p>
        </p:txBody>
      </p:sp>
    </p:spTree>
    <p:extLst>
      <p:ext uri="{BB962C8B-B14F-4D97-AF65-F5344CB8AC3E}">
        <p14:creationId xmlns:p14="http://schemas.microsoft.com/office/powerpoint/2010/main" val="89627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5CA06-766A-62D5-BC38-D75C379C2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741FBA-5C54-957A-5683-94C7E8455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B4051-C177-C9E9-5659-EB625951907F}"/>
              </a:ext>
            </a:extLst>
          </p:cNvPr>
          <p:cNvSpPr txBox="1"/>
          <p:nvPr/>
        </p:nvSpPr>
        <p:spPr>
          <a:xfrm>
            <a:off x="1339088" y="1379366"/>
            <a:ext cx="5984331" cy="48320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integerConstant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IntegerConstantContext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Integer.parseInt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ctx.getText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Predefined.integerType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 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realConstant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RealConstantContext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...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booleanConstant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BooleanConstantContext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...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B53E50-A296-D98E-5461-5AA071954D8D}"/>
              </a:ext>
            </a:extLst>
          </p:cNvPr>
          <p:cNvSpPr txBox="1"/>
          <p:nvPr/>
        </p:nvSpPr>
        <p:spPr>
          <a:xfrm>
            <a:off x="4605571" y="1210709"/>
            <a:ext cx="243528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ConstantDefinitions_P1.java</a:t>
            </a:r>
          </a:p>
        </p:txBody>
      </p:sp>
    </p:spTree>
    <p:extLst>
      <p:ext uri="{BB962C8B-B14F-4D97-AF65-F5344CB8AC3E}">
        <p14:creationId xmlns:p14="http://schemas.microsoft.com/office/powerpoint/2010/main" val="30053931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564E9-4FDD-851A-1DD8-FB6F0773D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87361-2D82-C0C6-E6A0-8D7AF230D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571221-5200-8F99-2AA1-1F59A144C769}"/>
              </a:ext>
            </a:extLst>
          </p:cNvPr>
          <p:cNvSpPr txBox="1"/>
          <p:nvPr/>
        </p:nvSpPr>
        <p:spPr>
          <a:xfrm>
            <a:off x="1783416" y="1325903"/>
            <a:ext cx="5577168" cy="4893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Object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characterConstant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CharacterConstantContext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String str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ctx.getText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str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str.substring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(1,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str.length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- 1)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.replace("''''", "'\''")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.replace("\"", "\\\"");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ctx.value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str.charAt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(0);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Predefined.charType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ctx.value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Object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stringConstant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u="sng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StringConstantContext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String str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ctx.getText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ctx.value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str.substring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(1,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str.length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- 1) 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.replace("''", "'")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           .replace("\"", "\\\"");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Predefined.stringType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ctx.value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7DC090-F81D-8CFB-BC00-77D7299A4625}"/>
              </a:ext>
            </a:extLst>
          </p:cNvPr>
          <p:cNvSpPr txBox="1"/>
          <p:nvPr/>
        </p:nvSpPr>
        <p:spPr>
          <a:xfrm>
            <a:off x="4754878" y="1172014"/>
            <a:ext cx="243528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ConstantDefinitions_P1.java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42BD06-F521-2AEA-85E1-49E47468133B}"/>
              </a:ext>
            </a:extLst>
          </p:cNvPr>
          <p:cNvSpPr txBox="1"/>
          <p:nvPr/>
        </p:nvSpPr>
        <p:spPr>
          <a:xfrm>
            <a:off x="7729538" y="5657850"/>
            <a:ext cx="731290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68557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712A1-D0F7-A82F-8AFC-63EDB5E8F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Variable Declarations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F3DEC-9335-B96B-33D8-23070CA4F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4D3098-3B89-1E22-EB66-949303A95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724" y="1417342"/>
            <a:ext cx="6154552" cy="9143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59994F-9152-50B8-5C2C-C661BF509307}"/>
              </a:ext>
            </a:extLst>
          </p:cNvPr>
          <p:cNvSpPr txBox="1"/>
          <p:nvPr/>
        </p:nvSpPr>
        <p:spPr>
          <a:xfrm>
            <a:off x="2922349" y="2606049"/>
            <a:ext cx="3299301" cy="2462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TestVarDecls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j, k : integer;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x, y, Alpha,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bEtA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real;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zeta777 : real;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ch : char;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p, q : Boolean;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BEGIN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440D80-44E1-352D-1353-4322FF8A6D38}"/>
              </a:ext>
            </a:extLst>
          </p:cNvPr>
          <p:cNvSpPr txBox="1"/>
          <p:nvPr/>
        </p:nvSpPr>
        <p:spPr>
          <a:xfrm>
            <a:off x="4571999" y="4675686"/>
            <a:ext cx="156530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D78"/>
                </a:solidFill>
              </a:rPr>
              <a:t>TestVarDecls.pas</a:t>
            </a:r>
            <a:endParaRPr lang="en-US" sz="1400" dirty="0">
              <a:solidFill>
                <a:srgbClr val="FFFD78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F9AD44-FAFC-8BA3-26F7-783DA7A10463}"/>
              </a:ext>
            </a:extLst>
          </p:cNvPr>
          <p:cNvSpPr txBox="1"/>
          <p:nvPr/>
        </p:nvSpPr>
        <p:spPr>
          <a:xfrm>
            <a:off x="452921" y="5342579"/>
            <a:ext cx="7810151" cy="738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: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variableIdentifierList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':'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typeSpecification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variableIdentifierList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identifier ( ',' identifier )* 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97DF10-D87D-3B45-8515-9218492CB50D}"/>
              </a:ext>
            </a:extLst>
          </p:cNvPr>
          <p:cNvSpPr txBox="1"/>
          <p:nvPr/>
        </p:nvSpPr>
        <p:spPr>
          <a:xfrm>
            <a:off x="7040853" y="5188690"/>
            <a:ext cx="1002197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Pcl_P1.g4</a:t>
            </a:r>
          </a:p>
        </p:txBody>
      </p:sp>
    </p:spTree>
    <p:extLst>
      <p:ext uri="{BB962C8B-B14F-4D97-AF65-F5344CB8AC3E}">
        <p14:creationId xmlns:p14="http://schemas.microsoft.com/office/powerpoint/2010/main" val="333962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90E41-108B-09B7-DFAA-D4BF0BBD3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VariableDeclarations_P1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F894A4-CF52-AF1E-2A85-B58F3BD61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D08911-2797-EA96-D13A-C3863EC350B4}"/>
              </a:ext>
            </a:extLst>
          </p:cNvPr>
          <p:cNvSpPr txBox="1"/>
          <p:nvPr/>
        </p:nvSpPr>
        <p:spPr>
          <a:xfrm>
            <a:off x="613224" y="2445610"/>
            <a:ext cx="7917552" cy="2893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VariableDeclarations_P1 extends Semantics_P1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Typespec_P1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variableDeclarations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TypeSpecificationContext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ctx.typeSpecification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Typespec_P1 typespec = (Typespec_P1)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VariableIdentifierListContext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varListCtx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        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ctx.variableIdentifierList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typespec;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...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0D4656-6AB5-AC9D-53EA-B994EF75EF9D}"/>
              </a:ext>
            </a:extLst>
          </p:cNvPr>
          <p:cNvSpPr txBox="1"/>
          <p:nvPr/>
        </p:nvSpPr>
        <p:spPr>
          <a:xfrm>
            <a:off x="5852146" y="2291721"/>
            <a:ext cx="2521331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  <a:latin typeface="+mj-lt"/>
                <a:cs typeface="Courier New" panose="02070309020205020404" pitchFamily="49" charset="0"/>
              </a:rPr>
              <a:t>VariableDeclarations_P1.java</a:t>
            </a:r>
            <a:endParaRPr lang="en-US" sz="1400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1759ED-D2EC-870F-962A-A05E1E93A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724" y="1299010"/>
            <a:ext cx="6154552" cy="91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0072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7A2E9-D142-9A78-810B-6B60EE73B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67" y="411163"/>
            <a:ext cx="8503827" cy="655637"/>
          </a:xfrm>
        </p:spPr>
        <p:txBody>
          <a:bodyPr/>
          <a:lstStyle/>
          <a:p>
            <a:r>
              <a:rPr lang="en-US" dirty="0"/>
              <a:t>Class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VariableDeclarations_P1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A11097-E014-ED95-23E4-7458A035B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0525BF-B0C5-D3B1-7B2C-A4933B9E003A}"/>
              </a:ext>
            </a:extLst>
          </p:cNvPr>
          <p:cNvSpPr txBox="1"/>
          <p:nvPr/>
        </p:nvSpPr>
        <p:spPr>
          <a:xfrm>
            <a:off x="365806" y="1325903"/>
            <a:ext cx="7595349" cy="5478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for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IdentifierContext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varListCtx.identifier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lineNumber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idCtx.getStart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getLine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String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variableName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idCtx.getText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SymtabEntry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variableEntry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symtab.lookup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variableName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variableEntry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null)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variableEntry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symtab.enter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variableName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VARIABLE);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variableEntry.setTypespec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(typespec);        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idCtx.entry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variableEntry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typespec;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else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REDECLARED_IDENTIFIER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variableEntry.appendLineNumber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lineNumber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typespec;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187A15-5F55-4456-F1AF-491C38C82484}"/>
              </a:ext>
            </a:extLst>
          </p:cNvPr>
          <p:cNvSpPr txBox="1"/>
          <p:nvPr/>
        </p:nvSpPr>
        <p:spPr>
          <a:xfrm>
            <a:off x="5303512" y="1172014"/>
            <a:ext cx="2521331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  <a:latin typeface="+mj-lt"/>
                <a:cs typeface="Courier New" panose="02070309020205020404" pitchFamily="49" charset="0"/>
              </a:rPr>
              <a:t>VariableDeclarations_P1.java</a:t>
            </a:r>
            <a:endParaRPr lang="en-US" sz="1400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B7CD11-1B99-F67F-E750-A096512250A2}"/>
              </a:ext>
            </a:extLst>
          </p:cNvPr>
          <p:cNvSpPr txBox="1"/>
          <p:nvPr/>
        </p:nvSpPr>
        <p:spPr>
          <a:xfrm>
            <a:off x="8172450" y="5672138"/>
            <a:ext cx="731290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Demo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0740B1-8403-274A-82F5-B1ED794E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269" y="5897853"/>
            <a:ext cx="4492447" cy="66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9867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13C28-C49E-16B6-6ECA-0134885BA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1613E-0A0D-A590-16CA-2A74D4FA0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89" y="411163"/>
            <a:ext cx="8961022" cy="655637"/>
          </a:xfrm>
        </p:spPr>
        <p:txBody>
          <a:bodyPr/>
          <a:lstStyle/>
          <a:p>
            <a:r>
              <a:rPr lang="en-US" sz="2800" dirty="0"/>
              <a:t>Class 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backend.converter.Converter_P1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BF296-23AC-3738-3081-3F531F702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Subclass of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Pcl_P1BaseVisitor&lt;Object&gt;</a:t>
            </a:r>
          </a:p>
          <a:p>
            <a:pPr lvl="1"/>
            <a:r>
              <a:rPr lang="en-US" dirty="0"/>
              <a:t>Contains the visitor method overrides for Pass 3 conversion operations.</a:t>
            </a:r>
          </a:p>
          <a:p>
            <a:pPr marL="2286000" lvl="5" indent="0">
              <a:buNone/>
            </a:pPr>
            <a:endParaRPr lang="en-US" dirty="0"/>
          </a:p>
          <a:p>
            <a:r>
              <a:rPr lang="en-US" dirty="0"/>
              <a:t>Each visitor method override dispatches to a similarly named method in a subclass.</a:t>
            </a:r>
          </a:p>
          <a:p>
            <a:pPr lvl="1"/>
            <a:r>
              <a:rPr lang="en-US" sz="16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class ProgramDeclarations_P1 extends Semantics_P1</a:t>
            </a:r>
          </a:p>
          <a:p>
            <a:pPr lvl="1"/>
            <a:r>
              <a:rPr lang="en-US" sz="16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class ConstantDefinitions_P1 extends Converter_P1</a:t>
            </a:r>
          </a:p>
          <a:p>
            <a:pPr lvl="1"/>
            <a:r>
              <a:rPr lang="en-US" sz="16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class VariableDeclarations_P1 extends Semantics_P1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3E348-C160-FDF6-F90D-965BD309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46D0C2-6CDA-3B9A-5A4E-38189FEEA3D7}"/>
              </a:ext>
            </a:extLst>
          </p:cNvPr>
          <p:cNvSpPr txBox="1"/>
          <p:nvPr/>
        </p:nvSpPr>
        <p:spPr>
          <a:xfrm>
            <a:off x="683756" y="4892024"/>
            <a:ext cx="7776488" cy="369332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33CC"/>
                </a:solidFill>
              </a:rPr>
              <a:t>This way class </a:t>
            </a:r>
            <a:r>
              <a:rPr lang="en-US" sz="1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Converter_P1</a:t>
            </a:r>
            <a:r>
              <a:rPr lang="en-US" sz="1800" dirty="0">
                <a:solidFill>
                  <a:srgbClr val="0033CC"/>
                </a:solidFill>
              </a:rPr>
              <a:t> doesn’t become huge and unmanageable.</a:t>
            </a:r>
          </a:p>
        </p:txBody>
      </p:sp>
    </p:spTree>
    <p:extLst>
      <p:ext uri="{BB962C8B-B14F-4D97-AF65-F5344CB8AC3E}">
        <p14:creationId xmlns:p14="http://schemas.microsoft.com/office/powerpoint/2010/main" val="4969197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A5197-5B4B-8C38-0D7C-44C32D50A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2" y="411163"/>
            <a:ext cx="8595311" cy="655637"/>
          </a:xfrm>
        </p:spPr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backend.converter.JavaEmitter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72DCA-528D-B6F8-0745-D4C6BAF40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767844"/>
          </a:xfrm>
        </p:spPr>
        <p:txBody>
          <a:bodyPr/>
          <a:lstStyle/>
          <a:p>
            <a:r>
              <a:rPr lang="en-US" dirty="0"/>
              <a:t>Methods that emit well-formatted Java code that was converted from Pascal.</a:t>
            </a:r>
          </a:p>
          <a:p>
            <a:pPr lvl="1"/>
            <a:r>
              <a:rPr lang="en-US" dirty="0"/>
              <a:t>The Java object file will have the same name as the Pascal source file with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.pas</a:t>
            </a:r>
            <a:r>
              <a:rPr lang="en-US" dirty="0"/>
              <a:t> replaced by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.java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20589D-3F10-100A-569D-DA0AA931A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114FDA-8DE6-912A-0461-C3F084ECB647}"/>
              </a:ext>
            </a:extLst>
          </p:cNvPr>
          <p:cNvSpPr txBox="1"/>
          <p:nvPr/>
        </p:nvSpPr>
        <p:spPr>
          <a:xfrm>
            <a:off x="3822564" y="3212662"/>
            <a:ext cx="149887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JavaEmitter.java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4791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6665C-50A5-34DA-D1AC-6D1578D4F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TestConstDefs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5F4DC-B2EF-223E-8C63-F00CD0B30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DBE50B-01C5-B83D-E4EC-AEF9E89A7310}"/>
              </a:ext>
            </a:extLst>
          </p:cNvPr>
          <p:cNvSpPr txBox="1"/>
          <p:nvPr/>
        </p:nvSpPr>
        <p:spPr>
          <a:xfrm>
            <a:off x="3474732" y="2880366"/>
            <a:ext cx="5452134" cy="33085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TestConstDefs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final int ONE = 1;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final int MINUSONE = -1;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final int MINUSTWO = -2;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final double THOUSAND = 1000.0;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final double PI = 3.14159265;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final double AVOGADRO = 6.0221408E23;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final double HATOMSIZE = 1.05835442134E-10;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final char LETTERX = 'x';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final String GREETING = "Hello, world";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final String FRIDAY = "It's Friday!";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final String QUOTED = "A \"quoted\" word";</a:t>
            </a:r>
            <a:b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static void main(String[]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("Done!");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5D364-75BB-1B65-4A2E-D683AE226F56}"/>
              </a:ext>
            </a:extLst>
          </p:cNvPr>
          <p:cNvSpPr txBox="1"/>
          <p:nvPr/>
        </p:nvSpPr>
        <p:spPr>
          <a:xfrm>
            <a:off x="364331" y="1364456"/>
            <a:ext cx="2909771" cy="2839239"/>
          </a:xfrm>
          <a:prstGeom prst="rect">
            <a:avLst/>
          </a:prstGeom>
          <a:solidFill>
            <a:srgbClr val="DEF0F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 </a:t>
            </a:r>
            <a:r>
              <a:rPr lang="en-US" sz="105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TestConstDefs</a:t>
            </a:r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05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ONE       = 1;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MINUSONE  = -ONE;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MINUSTWO  = -2;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THOUSAND  = 1e3;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PI        = 3.14159265;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AVOGADRO  = 6.0221408e+23;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HATOMSIZE = 0.105835442134E-9;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LETTERX   = 'x';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GREETING  = 'Hello, world';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FRIDAY    = '</a:t>
            </a:r>
            <a:r>
              <a:rPr lang="en-US" sz="105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It''s</a:t>
            </a:r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 Friday!';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QUOTED    = 'A "quoted" word';</a:t>
            </a:r>
            <a:b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05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BEGIN</a:t>
            </a:r>
          </a:p>
          <a:p>
            <a:r>
              <a:rPr lang="en-US" sz="105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851520-AE7D-4FB0-126C-8355BDDD6646}"/>
              </a:ext>
            </a:extLst>
          </p:cNvPr>
          <p:cNvSpPr txBox="1"/>
          <p:nvPr/>
        </p:nvSpPr>
        <p:spPr>
          <a:xfrm>
            <a:off x="1645952" y="4065195"/>
            <a:ext cx="1474058" cy="276999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FFFF00"/>
                </a:solidFill>
              </a:rPr>
              <a:t>TestConstDefs.pas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FB19CB-D723-BCFC-0E7F-54C1746BF918}"/>
              </a:ext>
            </a:extLst>
          </p:cNvPr>
          <p:cNvSpPr txBox="1"/>
          <p:nvPr/>
        </p:nvSpPr>
        <p:spPr>
          <a:xfrm>
            <a:off x="7256227" y="2741866"/>
            <a:ext cx="1507720" cy="276999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FFFF00"/>
                </a:solidFill>
              </a:rPr>
              <a:t>TestConstDefs.java</a:t>
            </a:r>
            <a:endParaRPr lang="en-US" sz="1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8506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CFC61-58CC-8387-4722-8451A78E8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TestVarDecls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250059-4A7F-6486-7972-E9099DA88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3B2164-BF6E-CA08-A203-C93BDEB62D4A}"/>
              </a:ext>
            </a:extLst>
          </p:cNvPr>
          <p:cNvSpPr txBox="1"/>
          <p:nvPr/>
        </p:nvSpPr>
        <p:spPr>
          <a:xfrm>
            <a:off x="364331" y="1343025"/>
            <a:ext cx="3299301" cy="2462213"/>
          </a:xfrm>
          <a:prstGeom prst="rect">
            <a:avLst/>
          </a:prstGeom>
          <a:solidFill>
            <a:srgbClr val="DEF0F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TestVarDecls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j, k : integer;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x, y, Alpha,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bEtA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real;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zeta777 : real;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ch : char;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p, q : Boolean;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BEGIN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F69C67-E091-6827-7080-1A26CACBCC64}"/>
              </a:ext>
            </a:extLst>
          </p:cNvPr>
          <p:cNvSpPr txBox="1"/>
          <p:nvPr/>
        </p:nvSpPr>
        <p:spPr>
          <a:xfrm>
            <a:off x="3776481" y="2880366"/>
            <a:ext cx="4910319" cy="2893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TestVarDecls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j, k;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double x, y, alpha, beta;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double zeta777;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char ch;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static boolean p, q;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static void main(String[]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("Done!");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6863EF-4F86-0537-0FDE-1658D61D10F1}"/>
              </a:ext>
            </a:extLst>
          </p:cNvPr>
          <p:cNvSpPr txBox="1"/>
          <p:nvPr/>
        </p:nvSpPr>
        <p:spPr>
          <a:xfrm>
            <a:off x="1909432" y="3651349"/>
            <a:ext cx="156530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  <a:latin typeface="+mn-lt"/>
                <a:cs typeface="Courier New" panose="02070309020205020404" pitchFamily="49" charset="0"/>
              </a:rPr>
              <a:t>TestVarDecls.pas</a:t>
            </a:r>
            <a:endParaRPr lang="en-US" sz="14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37EA20-4CEF-E047-4672-8524DB306CEA}"/>
              </a:ext>
            </a:extLst>
          </p:cNvPr>
          <p:cNvSpPr txBox="1"/>
          <p:nvPr/>
        </p:nvSpPr>
        <p:spPr>
          <a:xfrm>
            <a:off x="6949414" y="2726477"/>
            <a:ext cx="1605376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  <a:latin typeface="+mn-lt"/>
                <a:cs typeface="Courier New" panose="02070309020205020404" pitchFamily="49" charset="0"/>
              </a:rPr>
              <a:t>TestVarDecls.java</a:t>
            </a:r>
            <a:endParaRPr lang="en-US" sz="1400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456317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7A1271C-5FE7-53A2-E76A-B3C85D9C76D7}"/>
              </a:ext>
            </a:extLst>
          </p:cNvPr>
          <p:cNvSpPr txBox="1"/>
          <p:nvPr/>
        </p:nvSpPr>
        <p:spPr>
          <a:xfrm>
            <a:off x="1031891" y="1237200"/>
            <a:ext cx="7654909" cy="5478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Converter_P1 extends Pcl_P1BaseVisitor&lt;Object&gt;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protected static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JavaEmitter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code;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protected static String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protected static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Hashtable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&lt;String, String&gt;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typeNameTable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protected static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ProgramDeclarations_P1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programDeclarations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protected static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ConstantDefinitions_P1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protected static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VariableDeclarations_P1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static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programDeclarations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= new ProgramDeclarations_P1();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= new ConstantDefinitions_P1();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new VariableDeclarations_P1();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typeNameTable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new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Hashtable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&lt;&gt;();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typeNameTable.put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("integer", "int");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typeNameTable.put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("real",    "double");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typeNameTable.put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("boolean", "boolean");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typeNameTable.put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("char",    "char");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typeNameTable.put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("string",  "String");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D1F04E-38DB-159F-9CBB-7518E03CD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Converter_P1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5D91E2-8868-B671-F1A6-FE2F3676F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6F1C3E-F43A-14F1-8363-47EB8C6C400A}"/>
              </a:ext>
            </a:extLst>
          </p:cNvPr>
          <p:cNvSpPr txBox="1"/>
          <p:nvPr/>
        </p:nvSpPr>
        <p:spPr>
          <a:xfrm>
            <a:off x="6836433" y="1085387"/>
            <a:ext cx="1667444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Converter_P1.java</a:t>
            </a:r>
          </a:p>
        </p:txBody>
      </p:sp>
    </p:spTree>
    <p:extLst>
      <p:ext uri="{BB962C8B-B14F-4D97-AF65-F5344CB8AC3E}">
        <p14:creationId xmlns:p14="http://schemas.microsoft.com/office/powerpoint/2010/main" val="322843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801D6-A552-D8AE-8203-93D6C29C4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Converter_P1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BA51CE-FDC6-6AC9-28DB-C92BECD1F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F3F0E4-482E-7C56-CA8F-CE80DE99F1C5}"/>
              </a:ext>
            </a:extLst>
          </p:cNvPr>
          <p:cNvSpPr txBox="1"/>
          <p:nvPr/>
        </p:nvSpPr>
        <p:spPr>
          <a:xfrm>
            <a:off x="371225" y="1388353"/>
            <a:ext cx="8401549" cy="4401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@Override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visitProgram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Semantics_P1.programEntry.getName();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code = new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JavaEmitter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"java");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programDeclarations.program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@Override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visitConstantDefinition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constantDefinitions.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constantDefinition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@Override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visitVariableDeclarations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variableDeclarations.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variableDeclarations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F944B6-915D-5A64-A775-CE48C70F89D7}"/>
              </a:ext>
            </a:extLst>
          </p:cNvPr>
          <p:cNvSpPr txBox="1"/>
          <p:nvPr/>
        </p:nvSpPr>
        <p:spPr>
          <a:xfrm>
            <a:off x="6949414" y="1234464"/>
            <a:ext cx="1667444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Converter_P1.java</a:t>
            </a:r>
          </a:p>
        </p:txBody>
      </p:sp>
    </p:spTree>
    <p:extLst>
      <p:ext uri="{BB962C8B-B14F-4D97-AF65-F5344CB8AC3E}">
        <p14:creationId xmlns:p14="http://schemas.microsoft.com/office/powerpoint/2010/main" val="1619234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C84BC-2D1A-9F08-49D5-3CAB66310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ProgramDeclarations_P1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94BE43-1273-0C4F-8144-3902BA6A0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BB8E5A-B3D4-90BE-36C5-BCA92ED2139A}"/>
              </a:ext>
            </a:extLst>
          </p:cNvPr>
          <p:cNvSpPr txBox="1"/>
          <p:nvPr/>
        </p:nvSpPr>
        <p:spPr>
          <a:xfrm>
            <a:off x="1097318" y="1234464"/>
            <a:ext cx="7058343" cy="5478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ProgramDeclarations_P1 extends Converter_P1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Object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code.emitLine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("public class " +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code.emitLine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code.indent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visitChildren(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code.emitLine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code.emitLine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static void main(String[]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code.emitLine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code.indent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code.emitLine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(\"Done!\");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code.dedent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code.emitLine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code.dedent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code.emitLine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  <a:b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code.close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FB78D7-9C2F-2D18-2AE1-5152E8D16B4F}"/>
              </a:ext>
            </a:extLst>
          </p:cNvPr>
          <p:cNvSpPr txBox="1"/>
          <p:nvPr/>
        </p:nvSpPr>
        <p:spPr>
          <a:xfrm>
            <a:off x="5483160" y="6292948"/>
            <a:ext cx="256352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  <a:latin typeface="+mn-lt"/>
                <a:cs typeface="Courier New" panose="02070309020205020404" pitchFamily="49" charset="0"/>
              </a:rPr>
              <a:t>ProgramDeclarations_P1.java</a:t>
            </a:r>
            <a:endParaRPr lang="en-US" sz="1400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14205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33700-86DB-927A-7E25-F54E7FF8E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ConstantDefinitions_P1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425839-536C-BEF5-30C3-BA4114A07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E3EF82-1530-4DF1-30DF-13EC8B99274D}"/>
              </a:ext>
            </a:extLst>
          </p:cNvPr>
          <p:cNvSpPr txBox="1"/>
          <p:nvPr/>
        </p:nvSpPr>
        <p:spPr>
          <a:xfrm>
            <a:off x="613224" y="1359363"/>
            <a:ext cx="7917552" cy="48320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ConstantDefinitions_P1 extends Converter_P1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constantDefinition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IdentifierContext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String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idCtx.entry.getName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toUpperCase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Typespec_P1 typespec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String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pascalTypeName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typespec.getIdentifier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String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javaTypeName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typeNameTable.get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pascalTypeName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String str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toJavaString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constantCtx.value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          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code.emitStart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 static final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code.emitEnd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javaTypeName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 " " +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constantName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                  + " = " + str + ";"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2DE501-49AB-7F48-4F15-6F5570304816}"/>
              </a:ext>
            </a:extLst>
          </p:cNvPr>
          <p:cNvSpPr txBox="1"/>
          <p:nvPr/>
        </p:nvSpPr>
        <p:spPr>
          <a:xfrm>
            <a:off x="5931459" y="1234464"/>
            <a:ext cx="243528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  <a:latin typeface="+mn-lt"/>
                <a:cs typeface="Courier New" panose="02070309020205020404" pitchFamily="49" charset="0"/>
              </a:rPr>
              <a:t>ConstantDefinitions_P1.java</a:t>
            </a:r>
            <a:endParaRPr lang="en-US" sz="1400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363473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C1742-3803-0AEB-5D77-D14B714C9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ConstantDefinitions_P1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24991-1C39-5DCE-4464-331A3526A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BB0DAE-04BC-C1CB-8AC3-329579335A76}"/>
              </a:ext>
            </a:extLst>
          </p:cNvPr>
          <p:cNvSpPr txBox="1"/>
          <p:nvPr/>
        </p:nvSpPr>
        <p:spPr>
          <a:xfrm>
            <a:off x="881726" y="1388353"/>
            <a:ext cx="7380547" cy="37548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String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toJavaString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(Object value, Typespec_P1 typespec)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if (typespec ==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Predefined.charType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return "'" + (Character) value + "'";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else if (typespec ==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Predefined.stringType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return "\"" + (String) value + "\"";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else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value.toString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A98842-DDE3-2199-D48C-6BA4C21D193A}"/>
              </a:ext>
            </a:extLst>
          </p:cNvPr>
          <p:cNvSpPr txBox="1"/>
          <p:nvPr/>
        </p:nvSpPr>
        <p:spPr>
          <a:xfrm>
            <a:off x="5669268" y="1234464"/>
            <a:ext cx="243528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  <a:latin typeface="+mn-lt"/>
                <a:cs typeface="Courier New" panose="02070309020205020404" pitchFamily="49" charset="0"/>
              </a:rPr>
              <a:t>ConstantDefinitions_P1.java</a:t>
            </a:r>
            <a:endParaRPr lang="en-US" sz="1400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32456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A5AB499-C829-E335-994F-555A48048329}"/>
              </a:ext>
            </a:extLst>
          </p:cNvPr>
          <p:cNvSpPr txBox="1"/>
          <p:nvPr/>
        </p:nvSpPr>
        <p:spPr>
          <a:xfrm>
            <a:off x="355140" y="1234464"/>
            <a:ext cx="8433719" cy="54938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VariableDeclarations_P1 extends Converter_P1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Object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variableDeclarations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VariableIdentifierListContext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varListCtx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ctx.variableIdentifierList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   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TypeSpecificationContext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ctx.typeSpecification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Typespec_P1 typespec =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typespecCtx.typespec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String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javaTypeName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(typespec);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String separator = " ";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code.emitStart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"private static " +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typeName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     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for 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IdentifierContext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 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varListCtx.identifier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String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variableName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idCtx.entry.getName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toLowerCase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separator +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variableName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separator = ", ";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  <a:b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code.emitEnd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null;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72C9EB-105C-85EE-B6CB-A3B779433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VariableDeclarations_P1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53A3FC-E857-3D0C-6CFF-A62E7F79C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D86203-1D2A-DADC-D301-5FFB8644E4E7}"/>
              </a:ext>
            </a:extLst>
          </p:cNvPr>
          <p:cNvSpPr txBox="1"/>
          <p:nvPr/>
        </p:nvSpPr>
        <p:spPr>
          <a:xfrm>
            <a:off x="6131145" y="1066800"/>
            <a:ext cx="2521331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  <a:latin typeface="+mj-lt"/>
                <a:cs typeface="Courier New" panose="02070309020205020404" pitchFamily="49" charset="0"/>
              </a:rPr>
              <a:t>VariableDeclarations_P1.java</a:t>
            </a:r>
            <a:endParaRPr lang="en-US" sz="1400" dirty="0">
              <a:solidFill>
                <a:srgbClr val="FFFD7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6888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FA8B9-5DDF-2AC8-4AC4-67DFDD089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806" y="411163"/>
            <a:ext cx="8412388" cy="655637"/>
          </a:xfrm>
        </p:spPr>
        <p:txBody>
          <a:bodyPr/>
          <a:lstStyle/>
          <a:p>
            <a:r>
              <a:rPr lang="en-US" dirty="0"/>
              <a:t>Class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VariableDeclarations_P1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F0226-83C6-B46B-464C-6A8853E0C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4AEDDB-3BAA-C9C4-874B-2A9624A4191B}"/>
              </a:ext>
            </a:extLst>
          </p:cNvPr>
          <p:cNvSpPr txBox="1"/>
          <p:nvPr/>
        </p:nvSpPr>
        <p:spPr>
          <a:xfrm>
            <a:off x="613224" y="1388353"/>
            <a:ext cx="7917552" cy="22467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private String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javaTypeName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(Typespec_P1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pascalType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SymtabEntry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typeEntry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pascalType.getIdentifier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String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pascalTypeName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typeEntry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 ?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typeEntry.getName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 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                                  : null;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typeNameTable.get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pascalTypeName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E01261-0D0A-CBF1-EDEC-BBFFC337F0A7}"/>
              </a:ext>
            </a:extLst>
          </p:cNvPr>
          <p:cNvSpPr txBox="1"/>
          <p:nvPr/>
        </p:nvSpPr>
        <p:spPr>
          <a:xfrm>
            <a:off x="5845410" y="1234464"/>
            <a:ext cx="2521331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  <a:latin typeface="+mj-lt"/>
                <a:cs typeface="Courier New" panose="02070309020205020404" pitchFamily="49" charset="0"/>
              </a:rPr>
              <a:t>VariableDeclarations_P1.java</a:t>
            </a:r>
            <a:endParaRPr lang="en-US" sz="1400" dirty="0">
              <a:solidFill>
                <a:srgbClr val="FFFD7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40501487"/>
      </p:ext>
    </p:extLst>
  </p:cSld>
  <p:clrMapOvr>
    <a:masterClrMapping/>
  </p:clrMapOvr>
</p:sld>
</file>

<file path=ppt/theme/theme1.xml><?xml version="1.0" encoding="utf-8"?>
<a:theme xmlns:a="http://schemas.openxmlformats.org/drawingml/2006/main" name="Quadrant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Quadran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54403</TotalTime>
  <Words>4885</Words>
  <Application>Microsoft Macintosh PowerPoint</Application>
  <PresentationFormat>On-screen Show (4:3)</PresentationFormat>
  <Paragraphs>971</Paragraphs>
  <Slides>46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Arial</vt:lpstr>
      <vt:lpstr>Courier New</vt:lpstr>
      <vt:lpstr>Times New Roman</vt:lpstr>
      <vt:lpstr>Wingdings</vt:lpstr>
      <vt:lpstr>Quadrant</vt:lpstr>
      <vt:lpstr>CS 153: Concepts of Compiler Design September 15 Class Meeting</vt:lpstr>
      <vt:lpstr>Where are We Now?</vt:lpstr>
      <vt:lpstr>We’re Ready for Pascal!</vt:lpstr>
      <vt:lpstr>Typical Pascal Program</vt:lpstr>
      <vt:lpstr>A Pascal Program</vt:lpstr>
      <vt:lpstr>Pascal Declarations</vt:lpstr>
      <vt:lpstr>Pascal Declarations, cont’d</vt:lpstr>
      <vt:lpstr>Pascal Data Types</vt:lpstr>
      <vt:lpstr>Class intermediate.type.Typespec</vt:lpstr>
      <vt:lpstr>Class intermediate.type.Typespec, cont’d</vt:lpstr>
      <vt:lpstr>Class intermediate.type.Typespec, cont’d</vt:lpstr>
      <vt:lpstr>Pascal’s Predefined Types</vt:lpstr>
      <vt:lpstr>Class intermediate.symtab.Predefined</vt:lpstr>
      <vt:lpstr>intermediate.symtab.Predefined, cont’d</vt:lpstr>
      <vt:lpstr>intermediate.symtab.Predefined, cont’d</vt:lpstr>
      <vt:lpstr>Rules for Declarations in Pcl_P1.g4</vt:lpstr>
      <vt:lpstr>Pascal Constant Definitions</vt:lpstr>
      <vt:lpstr>Constant Definitions in Pcl_P1.g4 </vt:lpstr>
      <vt:lpstr>Constant Definitions in Pcl_P1.g4, cont’d </vt:lpstr>
      <vt:lpstr>Constant Definitions in Pcl_P1.g4, cont’d </vt:lpstr>
      <vt:lpstr>Class intermediate.semantics.Semantics_P1</vt:lpstr>
      <vt:lpstr>Class intermediate.semantics.Semantics_P1, cont’d</vt:lpstr>
      <vt:lpstr>Class intermediate.semantics.Semantics_P1, cont’d</vt:lpstr>
      <vt:lpstr>Class ConstantDefinitions</vt:lpstr>
      <vt:lpstr>Class ConstantDefinitions, cont’d</vt:lpstr>
      <vt:lpstr>Class ConstantDefinitions, cont’d</vt:lpstr>
      <vt:lpstr>Class ConstantDefinitions, cont’d</vt:lpstr>
      <vt:lpstr>Class ConstantDefinitions, cont’d</vt:lpstr>
      <vt:lpstr>Class ConstantDefinitions, cont’d</vt:lpstr>
      <vt:lpstr>Class ConstantDefinitions, cont’d</vt:lpstr>
      <vt:lpstr>Class ConstantDefinitions, cont’d</vt:lpstr>
      <vt:lpstr>Class ConstantDefinitions, cont’d</vt:lpstr>
      <vt:lpstr>Pascal Variable Declarations</vt:lpstr>
      <vt:lpstr>Class VariableDeclarations_P1</vt:lpstr>
      <vt:lpstr>Class VariableDeclarations_P1, cont’d</vt:lpstr>
      <vt:lpstr>Class backend.converter.Converter_P1</vt:lpstr>
      <vt:lpstr>Class backend.converter.JavaEmitter</vt:lpstr>
      <vt:lpstr>TestConstDefs</vt:lpstr>
      <vt:lpstr>TestVarDecls</vt:lpstr>
      <vt:lpstr>Class Converter_P1</vt:lpstr>
      <vt:lpstr>Class Converter_P1, cont’d</vt:lpstr>
      <vt:lpstr>Class ProgramDeclarations_P1</vt:lpstr>
      <vt:lpstr>Class ConstantDefinitions_P1</vt:lpstr>
      <vt:lpstr>Class ConstantDefinitions_P1, cont’d</vt:lpstr>
      <vt:lpstr>Class VariableDeclarations_P1</vt:lpstr>
      <vt:lpstr>Class VariableDeclarations_P1, cont’d</vt:lpstr>
    </vt:vector>
  </TitlesOfParts>
  <Company>Apropos Logic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153: Concepts of Compiler Design</dc:title>
  <dc:creator>Ronald Mak</dc:creator>
  <cp:lastModifiedBy>Ron Mak</cp:lastModifiedBy>
  <cp:revision>519</cp:revision>
  <dcterms:created xsi:type="dcterms:W3CDTF">2008-01-12T03:52:55Z</dcterms:created>
  <dcterms:modified xsi:type="dcterms:W3CDTF">2026-09-15T22:27:45Z</dcterms:modified>
</cp:coreProperties>
</file>