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37"/>
  </p:notesMasterIdLst>
  <p:handoutMasterIdLst>
    <p:handoutMasterId r:id="rId38"/>
  </p:handoutMasterIdLst>
  <p:sldIdLst>
    <p:sldId id="256" r:id="rId2"/>
    <p:sldId id="908" r:id="rId3"/>
    <p:sldId id="931" r:id="rId4"/>
    <p:sldId id="921" r:id="rId5"/>
    <p:sldId id="922" r:id="rId6"/>
    <p:sldId id="923" r:id="rId7"/>
    <p:sldId id="927" r:id="rId8"/>
    <p:sldId id="928" r:id="rId9"/>
    <p:sldId id="932" r:id="rId10"/>
    <p:sldId id="933" r:id="rId11"/>
    <p:sldId id="941" r:id="rId12"/>
    <p:sldId id="942" r:id="rId13"/>
    <p:sldId id="943" r:id="rId14"/>
    <p:sldId id="944" r:id="rId15"/>
    <p:sldId id="945" r:id="rId16"/>
    <p:sldId id="946" r:id="rId17"/>
    <p:sldId id="947" r:id="rId18"/>
    <p:sldId id="950" r:id="rId19"/>
    <p:sldId id="951" r:id="rId20"/>
    <p:sldId id="929" r:id="rId21"/>
    <p:sldId id="930" r:id="rId22"/>
    <p:sldId id="934" r:id="rId23"/>
    <p:sldId id="948" r:id="rId24"/>
    <p:sldId id="936" r:id="rId25"/>
    <p:sldId id="935" r:id="rId26"/>
    <p:sldId id="937" r:id="rId27"/>
    <p:sldId id="938" r:id="rId28"/>
    <p:sldId id="949" r:id="rId29"/>
    <p:sldId id="939" r:id="rId30"/>
    <p:sldId id="940" r:id="rId31"/>
    <p:sldId id="952" r:id="rId32"/>
    <p:sldId id="953" r:id="rId33"/>
    <p:sldId id="954" r:id="rId34"/>
    <p:sldId id="955" r:id="rId35"/>
    <p:sldId id="956" r:id="rId36"/>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ＭＳ Ｐゴシック" charset="0"/>
        <a:cs typeface="+mn-cs"/>
      </a:defRPr>
    </a:lvl1pPr>
    <a:lvl2pPr marL="457200" algn="l" rtl="0" eaLnBrk="0" fontAlgn="base" hangingPunct="0">
      <a:spcBef>
        <a:spcPct val="0"/>
      </a:spcBef>
      <a:spcAft>
        <a:spcPct val="0"/>
      </a:spcAft>
      <a:defRPr sz="1600" kern="1200">
        <a:solidFill>
          <a:schemeClr val="tx1"/>
        </a:solidFill>
        <a:latin typeface="Arial" charset="0"/>
        <a:ea typeface="ＭＳ Ｐゴシック" charset="0"/>
        <a:cs typeface="+mn-cs"/>
      </a:defRPr>
    </a:lvl2pPr>
    <a:lvl3pPr marL="914400" algn="l" rtl="0" eaLnBrk="0" fontAlgn="base" hangingPunct="0">
      <a:spcBef>
        <a:spcPct val="0"/>
      </a:spcBef>
      <a:spcAft>
        <a:spcPct val="0"/>
      </a:spcAft>
      <a:defRPr sz="1600" kern="1200">
        <a:solidFill>
          <a:schemeClr val="tx1"/>
        </a:solidFill>
        <a:latin typeface="Arial" charset="0"/>
        <a:ea typeface="ＭＳ Ｐゴシック" charset="0"/>
        <a:cs typeface="+mn-cs"/>
      </a:defRPr>
    </a:lvl3pPr>
    <a:lvl4pPr marL="1371600" algn="l" rtl="0" eaLnBrk="0" fontAlgn="base" hangingPunct="0">
      <a:spcBef>
        <a:spcPct val="0"/>
      </a:spcBef>
      <a:spcAft>
        <a:spcPct val="0"/>
      </a:spcAft>
      <a:defRPr sz="1600" kern="1200">
        <a:solidFill>
          <a:schemeClr val="tx1"/>
        </a:solidFill>
        <a:latin typeface="Arial" charset="0"/>
        <a:ea typeface="ＭＳ Ｐゴシック" charset="0"/>
        <a:cs typeface="+mn-cs"/>
      </a:defRPr>
    </a:lvl4pPr>
    <a:lvl5pPr marL="1828800" algn="l" rtl="0" eaLnBrk="0" fontAlgn="base" hangingPunct="0">
      <a:spcBef>
        <a:spcPct val="0"/>
      </a:spcBef>
      <a:spcAft>
        <a:spcPct val="0"/>
      </a:spcAft>
      <a:defRPr sz="1600" kern="1200">
        <a:solidFill>
          <a:schemeClr val="tx1"/>
        </a:solidFill>
        <a:latin typeface="Arial" charset="0"/>
        <a:ea typeface="ＭＳ Ｐゴシック" charset="0"/>
        <a:cs typeface="+mn-cs"/>
      </a:defRPr>
    </a:lvl5pPr>
    <a:lvl6pPr marL="2286000" algn="l" defTabSz="457200" rtl="0" eaLnBrk="1" latinLnBrk="0" hangingPunct="1">
      <a:defRPr sz="1600" kern="1200">
        <a:solidFill>
          <a:schemeClr val="tx1"/>
        </a:solidFill>
        <a:latin typeface="Arial" charset="0"/>
        <a:ea typeface="ＭＳ Ｐゴシック" charset="0"/>
        <a:cs typeface="+mn-cs"/>
      </a:defRPr>
    </a:lvl6pPr>
    <a:lvl7pPr marL="2743200" algn="l" defTabSz="457200" rtl="0" eaLnBrk="1" latinLnBrk="0" hangingPunct="1">
      <a:defRPr sz="1600" kern="1200">
        <a:solidFill>
          <a:schemeClr val="tx1"/>
        </a:solidFill>
        <a:latin typeface="Arial" charset="0"/>
        <a:ea typeface="ＭＳ Ｐゴシック" charset="0"/>
        <a:cs typeface="+mn-cs"/>
      </a:defRPr>
    </a:lvl7pPr>
    <a:lvl8pPr marL="3200400" algn="l" defTabSz="457200" rtl="0" eaLnBrk="1" latinLnBrk="0" hangingPunct="1">
      <a:defRPr sz="1600" kern="1200">
        <a:solidFill>
          <a:schemeClr val="tx1"/>
        </a:solidFill>
        <a:latin typeface="Arial" charset="0"/>
        <a:ea typeface="ＭＳ Ｐゴシック" charset="0"/>
        <a:cs typeface="+mn-cs"/>
      </a:defRPr>
    </a:lvl8pPr>
    <a:lvl9pPr marL="3657600" algn="l" defTabSz="457200" rtl="0" eaLnBrk="1" latinLnBrk="0" hangingPunct="1">
      <a:defRPr sz="1600" kern="1200">
        <a:solidFill>
          <a:schemeClr val="tx1"/>
        </a:solidFill>
        <a:latin typeface="Arial" charset="0"/>
        <a:ea typeface="ＭＳ Ｐゴシック" charset="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33CC"/>
    <a:srgbClr val="FFFD78"/>
    <a:srgbClr val="FFFFC2"/>
    <a:srgbClr val="DEF0F2"/>
    <a:srgbClr val="B23C00"/>
    <a:srgbClr val="6699FF"/>
    <a:srgbClr val="8F0000"/>
    <a:srgbClr val="464646"/>
    <a:srgbClr val="F2E5D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571" autoAdjust="0"/>
    <p:restoredTop sz="97808" autoAdjust="0"/>
  </p:normalViewPr>
  <p:slideViewPr>
    <p:cSldViewPr>
      <p:cViewPr varScale="1">
        <p:scale>
          <a:sx n="118" d="100"/>
          <a:sy n="118" d="100"/>
        </p:scale>
        <p:origin x="944" y="192"/>
      </p:cViewPr>
      <p:guideLst>
        <p:guide orient="horz" pos="2160"/>
        <p:guide pos="2880"/>
      </p:guideLst>
    </p:cSldViewPr>
  </p:slideViewPr>
  <p:notesTextViewPr>
    <p:cViewPr>
      <p:scale>
        <a:sx n="100" d="100"/>
        <a:sy n="100" d="100"/>
      </p:scale>
      <p:origin x="0" y="0"/>
    </p:cViewPr>
  </p:notesTextViewPr>
  <p:sorterViewPr>
    <p:cViewPr>
      <p:scale>
        <a:sx n="131" d="100"/>
        <a:sy n="131" d="100"/>
      </p:scale>
      <p:origin x="0" y="0"/>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81BEC4D-AF1D-B244-858F-FC7BB69AC3F2}" type="datetimeFigureOut">
              <a:rPr lang="en-US" smtClean="0"/>
              <a:t>9/7/26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17C8AE-DEBD-E641-93E8-ED065F7FB8AC}" type="slidenum">
              <a:rPr lang="en-US" smtClean="0"/>
              <a:t>‹#›</a:t>
            </a:fld>
            <a:endParaRPr lang="en-US"/>
          </a:p>
        </p:txBody>
      </p:sp>
    </p:spTree>
    <p:extLst>
      <p:ext uri="{BB962C8B-B14F-4D97-AF65-F5344CB8AC3E}">
        <p14:creationId xmlns:p14="http://schemas.microsoft.com/office/powerpoint/2010/main" val="13917049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txBody>
          <a:bodyPr/>
          <a:lstStyle/>
          <a:p>
            <a:endParaRPr lang="en-US"/>
          </a:p>
        </p:txBody>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F5E68D8E-92B9-6647-9C13-3186C5B51462}" type="slidenum">
              <a:rPr lang="en-US"/>
              <a:pPr/>
              <a:t>‹#›</a:t>
            </a:fld>
            <a:endParaRPr lang="en-US"/>
          </a:p>
        </p:txBody>
      </p:sp>
    </p:spTree>
    <p:extLst>
      <p:ext uri="{BB962C8B-B14F-4D97-AF65-F5344CB8AC3E}">
        <p14:creationId xmlns:p14="http://schemas.microsoft.com/office/powerpoint/2010/main" val="2080352777"/>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charset="0"/>
        <a:ea typeface="ＭＳ Ｐゴシック" charset="0"/>
        <a:cs typeface="+mn-cs"/>
      </a:defRPr>
    </a:lvl1pPr>
    <a:lvl2pPr marL="457200" algn="l" rtl="0" fontAlgn="base">
      <a:spcBef>
        <a:spcPct val="30000"/>
      </a:spcBef>
      <a:spcAft>
        <a:spcPct val="0"/>
      </a:spcAft>
      <a:defRPr sz="1200" kern="1200">
        <a:solidFill>
          <a:schemeClr val="tx1"/>
        </a:solidFill>
        <a:latin typeface="Arial" charset="0"/>
        <a:ea typeface="ＭＳ Ｐゴシック" charset="0"/>
        <a:cs typeface="+mn-cs"/>
      </a:defRPr>
    </a:lvl2pPr>
    <a:lvl3pPr marL="914400" algn="l" rtl="0" fontAlgn="base">
      <a:spcBef>
        <a:spcPct val="30000"/>
      </a:spcBef>
      <a:spcAft>
        <a:spcPct val="0"/>
      </a:spcAft>
      <a:defRPr sz="1200" kern="1200">
        <a:solidFill>
          <a:schemeClr val="tx1"/>
        </a:solidFill>
        <a:latin typeface="Arial" charset="0"/>
        <a:ea typeface="ＭＳ Ｐゴシック" charset="0"/>
        <a:cs typeface="+mn-cs"/>
      </a:defRPr>
    </a:lvl3pPr>
    <a:lvl4pPr marL="1371600" algn="l" rtl="0" fontAlgn="base">
      <a:spcBef>
        <a:spcPct val="30000"/>
      </a:spcBef>
      <a:spcAft>
        <a:spcPct val="0"/>
      </a:spcAft>
      <a:defRPr sz="1200" kern="1200">
        <a:solidFill>
          <a:schemeClr val="tx1"/>
        </a:solidFill>
        <a:latin typeface="Arial" charset="0"/>
        <a:ea typeface="ＭＳ Ｐゴシック" charset="0"/>
        <a:cs typeface="+mn-cs"/>
      </a:defRPr>
    </a:lvl4pPr>
    <a:lvl5pPr marL="1828800" algn="l" rtl="0" fontAlgn="base">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68D8E-92B9-6647-9C13-3186C5B51462}" type="slidenum">
              <a:rPr lang="en-US" smtClean="0"/>
              <a:pPr/>
              <a:t>1</a:t>
            </a:fld>
            <a:endParaRPr lang="en-US"/>
          </a:p>
        </p:txBody>
      </p:sp>
    </p:spTree>
    <p:extLst>
      <p:ext uri="{BB962C8B-B14F-4D97-AF65-F5344CB8AC3E}">
        <p14:creationId xmlns:p14="http://schemas.microsoft.com/office/powerpoint/2010/main" val="2619193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noProof="0"/>
              <a:t>Click to edit Master title style</a:t>
            </a:r>
          </a:p>
        </p:txBody>
      </p:sp>
      <p:sp>
        <p:nvSpPr>
          <p:cNvPr id="30724" name="Rectangle 4"/>
          <p:cNvSpPr>
            <a:spLocks noGrp="1" noChangeArrowheads="1"/>
          </p:cNvSpPr>
          <p:nvPr>
            <p:ph type="subTitle" idx="1"/>
          </p:nvPr>
        </p:nvSpPr>
        <p:spPr>
          <a:xfrm>
            <a:off x="762000" y="3765550"/>
            <a:ext cx="7696200" cy="2057400"/>
          </a:xfrm>
        </p:spPr>
        <p:txBody>
          <a:bodyPr/>
          <a:lstStyle>
            <a:lvl1pPr marL="0" indent="0">
              <a:buFont typeface="Wingdings" charset="0"/>
              <a:buNone/>
              <a:defRPr sz="2400"/>
            </a:lvl1pPr>
          </a:lstStyle>
          <a:p>
            <a:pPr lvl="0"/>
            <a:r>
              <a:rPr lang="en-US" noProof="0"/>
              <a:t>Click to edit Master subtitle style</a:t>
            </a:r>
          </a:p>
        </p:txBody>
      </p:sp>
      <p:sp>
        <p:nvSpPr>
          <p:cNvPr id="30725" name="Rectangle 5"/>
          <p:cNvSpPr>
            <a:spLocks noGrp="1" noChangeArrowheads="1"/>
          </p:cNvSpPr>
          <p:nvPr>
            <p:ph type="dt" sz="half" idx="2"/>
          </p:nvPr>
        </p:nvSpPr>
        <p:spPr>
          <a:xfrm>
            <a:off x="457200" y="6248400"/>
            <a:ext cx="2133600" cy="457200"/>
          </a:xfrm>
          <a:prstGeom prst="rect">
            <a:avLst/>
          </a:prstGeom>
        </p:spPr>
        <p:txBody>
          <a:bodyPr/>
          <a:lstStyle>
            <a:lvl1pPr>
              <a:defRPr/>
            </a:lvl1pPr>
          </a:lstStyle>
          <a:p>
            <a:endParaRPr lang="en-US"/>
          </a:p>
        </p:txBody>
      </p:sp>
      <p:sp>
        <p:nvSpPr>
          <p:cNvPr id="30726" name="Rectangle 6"/>
          <p:cNvSpPr>
            <a:spLocks noGrp="1" noChangeArrowheads="1"/>
          </p:cNvSpPr>
          <p:nvPr>
            <p:ph type="ftr" sz="quarter" idx="3"/>
          </p:nvPr>
        </p:nvSpPr>
        <p:spPr>
          <a:xfrm>
            <a:off x="3124200" y="6248400"/>
            <a:ext cx="2895600" cy="457200"/>
          </a:xfrm>
          <a:prstGeom prst="rect">
            <a:avLst/>
          </a:prstGeom>
        </p:spPr>
        <p:txBody>
          <a:bodyPr/>
          <a:lstStyle>
            <a:lvl1pPr>
              <a:defRPr/>
            </a:lvl1pPr>
          </a:lstStyle>
          <a:p>
            <a:endParaRPr lang="en-US"/>
          </a:p>
        </p:txBody>
      </p:sp>
      <p:sp>
        <p:nvSpPr>
          <p:cNvPr id="30727" name="Rectangle 7"/>
          <p:cNvSpPr>
            <a:spLocks noGrp="1" noChangeArrowheads="1"/>
          </p:cNvSpPr>
          <p:nvPr>
            <p:ph type="sldNum" sz="quarter" idx="4"/>
          </p:nvPr>
        </p:nvSpPr>
        <p:spPr>
          <a:xfrm>
            <a:off x="6553200" y="6248400"/>
            <a:ext cx="2133600" cy="457200"/>
          </a:xfrm>
        </p:spPr>
        <p:txBody>
          <a:bodyPr/>
          <a:lstStyle>
            <a:lvl1pPr>
              <a:defRPr sz="1000" b="1"/>
            </a:lvl1pPr>
          </a:lstStyle>
          <a:p>
            <a:fld id="{91E6F249-8D10-7240-A07E-F66CEC252905}" type="slidenum">
              <a:rPr lang="en-US"/>
              <a:pPr/>
              <a:t>‹#›</a:t>
            </a:fld>
            <a:endParaRPr lang="en-US"/>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en-US"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en-US"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8FDA5FC-E46B-9C44-BC74-948B74CFAE7B}" type="slidenum">
              <a:rPr lang="en-US"/>
              <a:pPr/>
              <a:t>‹#›</a:t>
            </a:fld>
            <a:endParaRPr lang="en-US"/>
          </a:p>
        </p:txBody>
      </p:sp>
    </p:spTree>
    <p:extLst>
      <p:ext uri="{BB962C8B-B14F-4D97-AF65-F5344CB8AC3E}">
        <p14:creationId xmlns:p14="http://schemas.microsoft.com/office/powerpoint/2010/main" val="2190675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21E3472-7C7E-B14E-BFC5-D45A5C34A3D1}" type="slidenum">
              <a:rPr lang="en-US"/>
              <a:pPr/>
              <a:t>‹#›</a:t>
            </a:fld>
            <a:endParaRPr lang="en-US"/>
          </a:p>
        </p:txBody>
      </p:sp>
    </p:spTree>
    <p:extLst>
      <p:ext uri="{BB962C8B-B14F-4D97-AF65-F5344CB8AC3E}">
        <p14:creationId xmlns:p14="http://schemas.microsoft.com/office/powerpoint/2010/main" val="1542890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FED62B2D-F854-104A-9535-9A504E5923E0}" type="slidenum">
              <a:rPr lang="en-US"/>
              <a:pPr/>
              <a:t>‹#›</a:t>
            </a:fld>
            <a:endParaRPr lang="en-US"/>
          </a:p>
        </p:txBody>
      </p:sp>
    </p:spTree>
    <p:extLst>
      <p:ext uri="{BB962C8B-B14F-4D97-AF65-F5344CB8AC3E}">
        <p14:creationId xmlns:p14="http://schemas.microsoft.com/office/powerpoint/2010/main" val="38840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1D3FEEA-E4EA-8B48-84AC-27AA886F7D9E}" type="slidenum">
              <a:rPr lang="en-US"/>
              <a:pPr/>
              <a:t>‹#›</a:t>
            </a:fld>
            <a:endParaRPr lang="en-US"/>
          </a:p>
        </p:txBody>
      </p:sp>
    </p:spTree>
    <p:extLst>
      <p:ext uri="{BB962C8B-B14F-4D97-AF65-F5344CB8AC3E}">
        <p14:creationId xmlns:p14="http://schemas.microsoft.com/office/powerpoint/2010/main" val="4253908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0F6CE3A-7281-7642-9900-6E16427813B2}" type="slidenum">
              <a:rPr lang="en-US"/>
              <a:pPr/>
              <a:t>‹#›</a:t>
            </a:fld>
            <a:endParaRPr lang="en-US"/>
          </a:p>
        </p:txBody>
      </p:sp>
    </p:spTree>
    <p:extLst>
      <p:ext uri="{BB962C8B-B14F-4D97-AF65-F5344CB8AC3E}">
        <p14:creationId xmlns:p14="http://schemas.microsoft.com/office/powerpoint/2010/main" val="1458862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8" name="Footer Placeholder 7"/>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E4CDA5C-119F-CC4B-9649-ABA59C0C102C}" type="slidenum">
              <a:rPr lang="en-US"/>
              <a:pPr/>
              <a:t>‹#›</a:t>
            </a:fld>
            <a:endParaRPr lang="en-US"/>
          </a:p>
        </p:txBody>
      </p:sp>
    </p:spTree>
    <p:extLst>
      <p:ext uri="{BB962C8B-B14F-4D97-AF65-F5344CB8AC3E}">
        <p14:creationId xmlns:p14="http://schemas.microsoft.com/office/powerpoint/2010/main" val="3751635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750CE1F-3703-B242-8AD0-B0AC82B28EE7}" type="slidenum">
              <a:rPr lang="en-US"/>
              <a:pPr/>
              <a:t>‹#›</a:t>
            </a:fld>
            <a:endParaRPr lang="en-US"/>
          </a:p>
        </p:txBody>
      </p:sp>
    </p:spTree>
    <p:extLst>
      <p:ext uri="{BB962C8B-B14F-4D97-AF65-F5344CB8AC3E}">
        <p14:creationId xmlns:p14="http://schemas.microsoft.com/office/powerpoint/2010/main" val="449202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6963" y="6248400"/>
            <a:ext cx="2103437" cy="457200"/>
          </a:xfrm>
          <a:prstGeom prst="rect">
            <a:avLst/>
          </a:prstGeom>
        </p:spPr>
        <p:txBody>
          <a:bodyPr/>
          <a:lstStyle>
            <a:lvl1pPr>
              <a:defRPr/>
            </a:lvl1pPr>
          </a:lstStyle>
          <a:p>
            <a:endParaRPr lang="en-US" dirty="0"/>
          </a:p>
        </p:txBody>
      </p:sp>
      <p:sp>
        <p:nvSpPr>
          <p:cNvPr id="3" name="Footer Placeholder 2"/>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41431D7-A35E-FE4C-978D-A4C1DB31A328}" type="slidenum">
              <a:rPr lang="en-US"/>
              <a:pPr/>
              <a:t>‹#›</a:t>
            </a:fld>
            <a:endParaRPr lang="en-US"/>
          </a:p>
        </p:txBody>
      </p:sp>
    </p:spTree>
    <p:extLst>
      <p:ext uri="{BB962C8B-B14F-4D97-AF65-F5344CB8AC3E}">
        <p14:creationId xmlns:p14="http://schemas.microsoft.com/office/powerpoint/2010/main" val="3543584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2074743-FE56-7945-B44C-593C2BC7280A}" type="slidenum">
              <a:rPr lang="en-US"/>
              <a:pPr/>
              <a:t>‹#›</a:t>
            </a:fld>
            <a:endParaRPr lang="en-US"/>
          </a:p>
        </p:txBody>
      </p:sp>
    </p:spTree>
    <p:extLst>
      <p:ext uri="{BB962C8B-B14F-4D97-AF65-F5344CB8AC3E}">
        <p14:creationId xmlns:p14="http://schemas.microsoft.com/office/powerpoint/2010/main" val="86668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A885C50-577F-4141-9922-FD2248DB00C4}" type="slidenum">
              <a:rPr lang="en-US"/>
              <a:pPr/>
              <a:t>‹#›</a:t>
            </a:fld>
            <a:endParaRPr lang="en-US"/>
          </a:p>
        </p:txBody>
      </p:sp>
    </p:spTree>
    <p:extLst>
      <p:ext uri="{BB962C8B-B14F-4D97-AF65-F5344CB8AC3E}">
        <p14:creationId xmlns:p14="http://schemas.microsoft.com/office/powerpoint/2010/main" val="4068552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29699" name="Rectangle 3"/>
          <p:cNvSpPr>
            <a:spLocks noGrp="1" noChangeArrowheads="1"/>
          </p:cNvSpPr>
          <p:nvPr>
            <p:ph type="body" idx="1"/>
          </p:nvPr>
        </p:nvSpPr>
        <p:spPr bwMode="auto">
          <a:xfrm>
            <a:off x="457200" y="1295400"/>
            <a:ext cx="8229600" cy="483552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702" name="Rectangle 6"/>
          <p:cNvSpPr>
            <a:spLocks noGrp="1" noChangeArrowheads="1"/>
          </p:cNvSpPr>
          <p:nvPr>
            <p:ph type="sldNum" sz="quarter" idx="4"/>
          </p:nvPr>
        </p:nvSpPr>
        <p:spPr bwMode="auto">
          <a:xfrm>
            <a:off x="8046682" y="6248400"/>
            <a:ext cx="640118"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FF516B7F-12E3-114E-9B55-66756E9F7A1D}" type="slidenum">
              <a:rPr lang="en-US"/>
              <a:pPr/>
              <a:t>‹#›</a:t>
            </a:fld>
            <a:endParaRPr lang="en-US"/>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grpSp>
      <p:pic>
        <p:nvPicPr>
          <p:cNvPr id="29709" name="Picture 13" descr="SJSU-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TextBox 13"/>
          <p:cNvSpPr txBox="1"/>
          <p:nvPr userDrawn="1"/>
        </p:nvSpPr>
        <p:spPr>
          <a:xfrm>
            <a:off x="1097318" y="6263609"/>
            <a:ext cx="1574470" cy="400110"/>
          </a:xfrm>
          <a:prstGeom prst="rect">
            <a:avLst/>
          </a:prstGeom>
          <a:noFill/>
        </p:spPr>
        <p:txBody>
          <a:bodyPr wrap="none" rtlCol="0">
            <a:spAutoFit/>
          </a:bodyPr>
          <a:lstStyle/>
          <a:p>
            <a:r>
              <a:rPr lang="en-US" sz="1000" dirty="0"/>
              <a:t>Computer</a:t>
            </a:r>
            <a:r>
              <a:rPr lang="en-US" sz="1000" baseline="0" dirty="0"/>
              <a:t> Science Dept.</a:t>
            </a:r>
          </a:p>
          <a:p>
            <a:r>
              <a:rPr lang="en-US" sz="1000" baseline="0" dirty="0"/>
              <a:t>Fall 2026: September 10</a:t>
            </a:r>
            <a:endParaRPr lang="en-US" sz="1000" dirty="0"/>
          </a:p>
        </p:txBody>
      </p:sp>
      <p:sp>
        <p:nvSpPr>
          <p:cNvPr id="15" name="TextBox 14"/>
          <p:cNvSpPr txBox="1"/>
          <p:nvPr userDrawn="1"/>
        </p:nvSpPr>
        <p:spPr>
          <a:xfrm>
            <a:off x="3540637" y="6263609"/>
            <a:ext cx="2340705" cy="400110"/>
          </a:xfrm>
          <a:prstGeom prst="rect">
            <a:avLst/>
          </a:prstGeom>
          <a:noFill/>
        </p:spPr>
        <p:txBody>
          <a:bodyPr wrap="none" rtlCol="0">
            <a:spAutoFit/>
          </a:bodyPr>
          <a:lstStyle/>
          <a:p>
            <a:pPr algn="ctr"/>
            <a:r>
              <a:rPr lang="en-US" sz="1000" dirty="0"/>
              <a:t>CS 153: Concepts of Compiler </a:t>
            </a:r>
            <a:r>
              <a:rPr lang="en-US" sz="1000" baseline="0" dirty="0"/>
              <a:t>Design</a:t>
            </a:r>
            <a:br>
              <a:rPr lang="en-US" sz="1000" baseline="0" dirty="0"/>
            </a:br>
            <a:r>
              <a:rPr lang="en-US" sz="1000" baseline="0" dirty="0"/>
              <a:t>© R. Mak</a:t>
            </a:r>
            <a:endParaRPr lang="en-US" sz="100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3200" baseline="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ea typeface="ＭＳ Ｐゴシック" charset="0"/>
        </a:defRPr>
      </a:lvl2pPr>
      <a:lvl3pPr algn="ctr" rtl="0" fontAlgn="base">
        <a:spcBef>
          <a:spcPct val="0"/>
        </a:spcBef>
        <a:spcAft>
          <a:spcPct val="0"/>
        </a:spcAft>
        <a:defRPr sz="3200">
          <a:solidFill>
            <a:schemeClr val="tx2"/>
          </a:solidFill>
          <a:latin typeface="Arial" charset="0"/>
          <a:ea typeface="ＭＳ Ｐゴシック" charset="0"/>
        </a:defRPr>
      </a:lvl3pPr>
      <a:lvl4pPr algn="ctr" rtl="0" fontAlgn="base">
        <a:spcBef>
          <a:spcPct val="0"/>
        </a:spcBef>
        <a:spcAft>
          <a:spcPct val="0"/>
        </a:spcAft>
        <a:defRPr sz="3200">
          <a:solidFill>
            <a:schemeClr val="tx2"/>
          </a:solidFill>
          <a:latin typeface="Arial" charset="0"/>
          <a:ea typeface="ＭＳ Ｐゴシック" charset="0"/>
        </a:defRPr>
      </a:lvl4pPr>
      <a:lvl5pPr algn="ctr" rtl="0" fontAlgn="base">
        <a:spcBef>
          <a:spcPct val="0"/>
        </a:spcBef>
        <a:spcAft>
          <a:spcPct val="0"/>
        </a:spcAft>
        <a:defRPr sz="3200">
          <a:solidFill>
            <a:schemeClr val="tx2"/>
          </a:solidFill>
          <a:latin typeface="Arial" charset="0"/>
          <a:ea typeface="ＭＳ Ｐゴシック" charset="0"/>
        </a:defRPr>
      </a:lvl5pPr>
      <a:lvl6pPr marL="457200" algn="ctr" rtl="0" fontAlgn="base">
        <a:spcBef>
          <a:spcPct val="0"/>
        </a:spcBef>
        <a:spcAft>
          <a:spcPct val="0"/>
        </a:spcAft>
        <a:defRPr sz="3200">
          <a:solidFill>
            <a:schemeClr val="tx2"/>
          </a:solidFill>
          <a:latin typeface="Arial" charset="0"/>
          <a:ea typeface="ＭＳ Ｐゴシック" charset="0"/>
        </a:defRPr>
      </a:lvl6pPr>
      <a:lvl7pPr marL="914400" algn="ctr" rtl="0" fontAlgn="base">
        <a:spcBef>
          <a:spcPct val="0"/>
        </a:spcBef>
        <a:spcAft>
          <a:spcPct val="0"/>
        </a:spcAft>
        <a:defRPr sz="3200">
          <a:solidFill>
            <a:schemeClr val="tx2"/>
          </a:solidFill>
          <a:latin typeface="Arial" charset="0"/>
          <a:ea typeface="ＭＳ Ｐゴシック" charset="0"/>
        </a:defRPr>
      </a:lvl7pPr>
      <a:lvl8pPr marL="1371600" algn="ctr" rtl="0" fontAlgn="base">
        <a:spcBef>
          <a:spcPct val="0"/>
        </a:spcBef>
        <a:spcAft>
          <a:spcPct val="0"/>
        </a:spcAft>
        <a:defRPr sz="3200">
          <a:solidFill>
            <a:schemeClr val="tx2"/>
          </a:solidFill>
          <a:latin typeface="Arial" charset="0"/>
          <a:ea typeface="ＭＳ Ｐゴシック" charset="0"/>
        </a:defRPr>
      </a:lvl8pPr>
      <a:lvl9pPr marL="1828800" algn="ctr" rtl="0" fontAlgn="base">
        <a:spcBef>
          <a:spcPct val="0"/>
        </a:spcBef>
        <a:spcAft>
          <a:spcPct val="0"/>
        </a:spcAft>
        <a:defRPr sz="3200">
          <a:solidFill>
            <a:schemeClr val="tx2"/>
          </a:solidFill>
          <a:latin typeface="Arial" charset="0"/>
          <a:ea typeface="ＭＳ Ｐゴシック" charset="0"/>
        </a:defRPr>
      </a:lvl9pPr>
    </p:titleStyle>
    <p:bodyStyle>
      <a:lvl1pPr marL="469900" indent="-469900" algn="l" rtl="0" fontAlgn="base">
        <a:spcBef>
          <a:spcPct val="20000"/>
        </a:spcBef>
        <a:spcAft>
          <a:spcPct val="0"/>
        </a:spcAft>
        <a:buClr>
          <a:schemeClr val="accent2"/>
        </a:buClr>
        <a:buSzPct val="70000"/>
        <a:buFont typeface="Wingdings" charset="0"/>
        <a:buChar char="o"/>
        <a:defRPr sz="28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0"/>
        <a:buChar char="n"/>
        <a:defRPr sz="2400">
          <a:solidFill>
            <a:schemeClr val="tx1"/>
          </a:solidFill>
          <a:latin typeface="+mn-lt"/>
          <a:ea typeface="+mn-ea"/>
        </a:defRPr>
      </a:lvl2pPr>
      <a:lvl3pPr marL="1377950" indent="-468313" algn="l" rtl="0" fontAlgn="base">
        <a:spcBef>
          <a:spcPct val="20000"/>
        </a:spcBef>
        <a:spcAft>
          <a:spcPct val="0"/>
        </a:spcAft>
        <a:buClr>
          <a:schemeClr val="accent2"/>
        </a:buClr>
        <a:buSzPct val="65000"/>
        <a:buFont typeface="Wingdings" charset="0"/>
        <a:buChar char="o"/>
        <a:defRPr sz="2000">
          <a:solidFill>
            <a:schemeClr val="tx1"/>
          </a:solidFill>
          <a:latin typeface="+mn-lt"/>
          <a:ea typeface="+mn-ea"/>
        </a:defRPr>
      </a:lvl3pPr>
      <a:lvl4pPr marL="1827213" indent="-438150" algn="l" rtl="0" fontAlgn="base">
        <a:spcBef>
          <a:spcPct val="20000"/>
        </a:spcBef>
        <a:spcAft>
          <a:spcPct val="0"/>
        </a:spcAft>
        <a:buClr>
          <a:schemeClr val="accent2"/>
        </a:buClr>
        <a:buSzPct val="75000"/>
        <a:buFont typeface="Wingdings" charset="0"/>
        <a:buChar char="n"/>
        <a:defRPr sz="1600">
          <a:solidFill>
            <a:schemeClr val="tx1"/>
          </a:solidFill>
          <a:latin typeface="+mn-lt"/>
          <a:ea typeface="+mn-ea"/>
        </a:defRPr>
      </a:lvl4pPr>
      <a:lvl5pPr marL="2297113" indent="-468313" algn="l" rtl="0" fontAlgn="base">
        <a:spcBef>
          <a:spcPct val="20000"/>
        </a:spcBef>
        <a:spcAft>
          <a:spcPct val="0"/>
        </a:spcAft>
        <a:buClr>
          <a:schemeClr val="accent2"/>
        </a:buClr>
        <a:buSzPct val="50000"/>
        <a:buFont typeface="Wingdings" charset="0"/>
        <a:buChar char="o"/>
        <a:defRPr sz="1200">
          <a:solidFill>
            <a:schemeClr val="tx1"/>
          </a:solidFill>
          <a:latin typeface="+mn-lt"/>
          <a:ea typeface="+mn-ea"/>
        </a:defRPr>
      </a:lvl5pPr>
      <a:lvl6pPr marL="27543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6pPr>
      <a:lvl7pPr marL="32115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7pPr>
      <a:lvl8pPr marL="36687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8pPr>
      <a:lvl9pPr marL="41259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sz="3200" dirty="0"/>
              <a:t>CS 153: Concepts of Compiler Design</a:t>
            </a:r>
            <a:br>
              <a:rPr lang="en-US" sz="3600" dirty="0"/>
            </a:br>
            <a:r>
              <a:rPr lang="en-US" sz="2400" dirty="0"/>
              <a:t>September 10 Class Meeting</a:t>
            </a:r>
          </a:p>
        </p:txBody>
      </p:sp>
      <p:sp>
        <p:nvSpPr>
          <p:cNvPr id="2051" name="Rectangle 3"/>
          <p:cNvSpPr>
            <a:spLocks noGrp="1" noChangeArrowheads="1"/>
          </p:cNvSpPr>
          <p:nvPr>
            <p:ph type="subTitle" idx="1"/>
          </p:nvPr>
        </p:nvSpPr>
        <p:spPr/>
        <p:txBody>
          <a:bodyPr/>
          <a:lstStyle/>
          <a:p>
            <a:pPr algn="ctr">
              <a:lnSpc>
                <a:spcPct val="90000"/>
              </a:lnSpc>
            </a:pPr>
            <a:r>
              <a:rPr lang="en-US" dirty="0"/>
              <a:t>Department of Computer Science</a:t>
            </a:r>
            <a:br>
              <a:rPr lang="en-US" dirty="0"/>
            </a:br>
            <a:r>
              <a:rPr lang="en-US" dirty="0"/>
              <a:t>San Jose State University</a:t>
            </a:r>
            <a:br>
              <a:rPr lang="en-US" dirty="0"/>
            </a:br>
            <a:br>
              <a:rPr lang="en-US" sz="1200" dirty="0"/>
            </a:br>
            <a:r>
              <a:rPr lang="en-US" dirty="0"/>
              <a:t>Fall 2026</a:t>
            </a:r>
            <a:br>
              <a:rPr lang="en-US" dirty="0"/>
            </a:br>
            <a:r>
              <a:rPr lang="en-US" dirty="0"/>
              <a:t>Instructor: Ron Mak</a:t>
            </a:r>
          </a:p>
          <a:p>
            <a:pPr algn="ctr">
              <a:lnSpc>
                <a:spcPct val="90000"/>
              </a:lnSpc>
            </a:pPr>
            <a:r>
              <a:rPr lang="en-US" dirty="0">
                <a:hlinkClick r:id="rId3"/>
              </a:rPr>
              <a:t>www.cs.sjsu.edu/~mak</a:t>
            </a:r>
            <a:endParaRPr lang="en-US"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Slide Number Placeholder 1"/>
          <p:cNvSpPr>
            <a:spLocks noGrp="1"/>
          </p:cNvSpPr>
          <p:nvPr>
            <p:ph type="sldNum" sz="quarter" idx="4"/>
          </p:nvPr>
        </p:nvSpPr>
        <p:spPr/>
        <p:txBody>
          <a:bodyPr/>
          <a:lstStyle/>
          <a:p>
            <a:fld id="{91E6F249-8D10-7240-A07E-F66CEC252905}" type="slidenum">
              <a:rPr lang="en-US" smtClean="0"/>
              <a:pPr/>
              <a:t>1</a:t>
            </a:fld>
            <a:endParaRPr lang="en-US"/>
          </a:p>
        </p:txBody>
      </p:sp>
      <p:pic>
        <p:nvPicPr>
          <p:cNvPr id="3" name="Picture 2" descr="A group of blue and yellow dots&#10;&#10;Description automatically generated">
            <a:extLst>
              <a:ext uri="{FF2B5EF4-FFF2-40B4-BE49-F238E27FC236}">
                <a16:creationId xmlns:a16="http://schemas.microsoft.com/office/drawing/2014/main" id="{5FAA6C86-7488-E635-FA96-DCD8F50BA2C4}"/>
              </a:ext>
            </a:extLst>
          </p:cNvPr>
          <p:cNvPicPr>
            <a:picLocks noChangeAspect="1"/>
          </p:cNvPicPr>
          <p:nvPr/>
        </p:nvPicPr>
        <p:blipFill>
          <a:blip r:embed="rId5"/>
          <a:stretch>
            <a:fillRect/>
          </a:stretch>
        </p:blipFill>
        <p:spPr>
          <a:xfrm>
            <a:off x="914440" y="4606925"/>
            <a:ext cx="1181100" cy="1016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EA696-6DDC-630A-04CB-E101C7F83FD1}"/>
              </a:ext>
            </a:extLst>
          </p:cNvPr>
          <p:cNvSpPr>
            <a:spLocks noGrp="1"/>
          </p:cNvSpPr>
          <p:nvPr>
            <p:ph type="title"/>
          </p:nvPr>
        </p:nvSpPr>
        <p:spPr/>
        <p:txBody>
          <a:bodyPr/>
          <a:lstStyle/>
          <a:p>
            <a:r>
              <a:rPr lang="en-US" dirty="0"/>
              <a:t>Override </a:t>
            </a:r>
            <a:r>
              <a:rPr lang="en-US" b="1" dirty="0">
                <a:latin typeface="Courier New" panose="02070309020205020404" pitchFamily="49" charset="0"/>
                <a:cs typeface="Courier New" panose="02070309020205020404" pitchFamily="49" charset="0"/>
              </a:rPr>
              <a:t>Semantic</a:t>
            </a:r>
            <a:r>
              <a:rPr lang="en-US" dirty="0"/>
              <a:t> Visit Methods</a:t>
            </a:r>
            <a:r>
              <a:rPr lang="en-US" i="1" dirty="0"/>
              <a:t>, cont’d</a:t>
            </a:r>
            <a:endParaRPr lang="en-US" dirty="0"/>
          </a:p>
        </p:txBody>
      </p:sp>
      <p:sp>
        <p:nvSpPr>
          <p:cNvPr id="4" name="Slide Number Placeholder 3">
            <a:extLst>
              <a:ext uri="{FF2B5EF4-FFF2-40B4-BE49-F238E27FC236}">
                <a16:creationId xmlns:a16="http://schemas.microsoft.com/office/drawing/2014/main" id="{11B4AA75-FB11-62BC-12C8-3B595AD8EE23}"/>
              </a:ext>
            </a:extLst>
          </p:cNvPr>
          <p:cNvSpPr>
            <a:spLocks noGrp="1"/>
          </p:cNvSpPr>
          <p:nvPr>
            <p:ph type="sldNum" sz="quarter" idx="12"/>
          </p:nvPr>
        </p:nvSpPr>
        <p:spPr/>
        <p:txBody>
          <a:bodyPr/>
          <a:lstStyle/>
          <a:p>
            <a:fld id="{FED62B2D-F854-104A-9535-9A504E5923E0}" type="slidenum">
              <a:rPr lang="en-US" smtClean="0"/>
              <a:pPr/>
              <a:t>10</a:t>
            </a:fld>
            <a:endParaRPr lang="en-US"/>
          </a:p>
        </p:txBody>
      </p:sp>
      <p:sp>
        <p:nvSpPr>
          <p:cNvPr id="5" name="TextBox 4">
            <a:extLst>
              <a:ext uri="{FF2B5EF4-FFF2-40B4-BE49-F238E27FC236}">
                <a16:creationId xmlns:a16="http://schemas.microsoft.com/office/drawing/2014/main" id="{09442A94-282D-4E56-288E-01C73D90C988}"/>
              </a:ext>
            </a:extLst>
          </p:cNvPr>
          <p:cNvSpPr txBox="1"/>
          <p:nvPr/>
        </p:nvSpPr>
        <p:spPr>
          <a:xfrm>
            <a:off x="1687236" y="1417342"/>
            <a:ext cx="5769528" cy="4185761"/>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solidFill>
                  <a:srgbClr val="C00000"/>
                </a:solidFill>
                <a:latin typeface="Courier New" panose="02070309020205020404" pitchFamily="49" charset="0"/>
                <a:cs typeface="Courier New" panose="02070309020205020404" pitchFamily="49" charset="0"/>
              </a:rPr>
              <a:t>@Override</a:t>
            </a:r>
          </a:p>
          <a:p>
            <a:r>
              <a:rPr lang="en-US" sz="1400" b="1" dirty="0">
                <a:solidFill>
                  <a:srgbClr val="C00000"/>
                </a:solidFill>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visitIdentifier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IdentifierContext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int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ctx.start.getLine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String </a:t>
            </a:r>
            <a:r>
              <a:rPr lang="en-US" sz="1400" b="1" dirty="0" err="1">
                <a:solidFill>
                  <a:srgbClr val="C00000"/>
                </a:solidFill>
                <a:latin typeface="Courier New" panose="02070309020205020404" pitchFamily="49" charset="0"/>
                <a:cs typeface="Courier New" panose="02070309020205020404" pitchFamily="49" charset="0"/>
              </a:rPr>
              <a:t>idName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ctx.getText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SymtabEntry </a:t>
            </a:r>
            <a:r>
              <a:rPr lang="en-US" sz="1400" b="1" dirty="0" err="1">
                <a:latin typeface="Courier New" panose="02070309020205020404" pitchFamily="49" charset="0"/>
                <a:cs typeface="Courier New" panose="02070309020205020404" pitchFamily="49" charset="0"/>
              </a:rPr>
              <a:t>idEntry</a:t>
            </a:r>
            <a:r>
              <a:rPr lang="en-US" sz="1400" b="1" dirty="0">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symtab.lookup</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idName</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if (</a:t>
            </a:r>
            <a:r>
              <a:rPr lang="en-US" sz="1400" b="1" dirty="0" err="1">
                <a:latin typeface="Courier New" panose="02070309020205020404" pitchFamily="49" charset="0"/>
                <a:cs typeface="Courier New" panose="02070309020205020404" pitchFamily="49" charset="0"/>
              </a:rPr>
              <a:t>idEntry</a:t>
            </a:r>
            <a:r>
              <a:rPr lang="en-US" sz="1400" b="1" dirty="0">
                <a:latin typeface="Courier New" panose="02070309020205020404" pitchFamily="49" charset="0"/>
                <a:cs typeface="Courier New" panose="02070309020205020404" pitchFamily="49" charset="0"/>
              </a:rPr>
              <a:t> != null)</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idEntry.appendLineNumber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else</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error.flag</a:t>
            </a:r>
            <a:r>
              <a:rPr lang="en-US" sz="1400" b="1" dirty="0">
                <a:solidFill>
                  <a:srgbClr val="C00000"/>
                </a:solidFill>
                <a:latin typeface="Courier New" panose="02070309020205020404" pitchFamily="49" charset="0"/>
                <a:cs typeface="Courier New" panose="02070309020205020404" pitchFamily="49" charset="0"/>
              </a:rPr>
              <a:t>(UNDECLARED_IDENTIFIER, </a:t>
            </a:r>
            <a:r>
              <a:rPr lang="en-US" sz="1400" b="1" dirty="0" err="1">
                <a:solidFill>
                  <a:srgbClr val="C00000"/>
                </a:solidFill>
                <a:latin typeface="Courier New" panose="02070309020205020404" pitchFamily="49" charset="0"/>
                <a:cs typeface="Courier New" panose="02070309020205020404" pitchFamily="49" charset="0"/>
              </a:rPr>
              <a:t>ctx</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2F2E1A33-3CF1-3401-AC5D-BF2F852515D5}"/>
              </a:ext>
            </a:extLst>
          </p:cNvPr>
          <p:cNvSpPr txBox="1"/>
          <p:nvPr/>
        </p:nvSpPr>
        <p:spPr>
          <a:xfrm>
            <a:off x="5669268" y="1248065"/>
            <a:ext cx="1574470" cy="338554"/>
          </a:xfrm>
          <a:prstGeom prst="rect">
            <a:avLst/>
          </a:prstGeom>
          <a:solidFill>
            <a:srgbClr val="0033CC"/>
          </a:solidFill>
        </p:spPr>
        <p:txBody>
          <a:bodyPr wrap="none" rtlCol="0">
            <a:spAutoFit/>
          </a:bodyPr>
          <a:lstStyle/>
          <a:p>
            <a:r>
              <a:rPr lang="en-US" dirty="0" err="1">
                <a:solidFill>
                  <a:srgbClr val="FFFD78"/>
                </a:solidFill>
              </a:rPr>
              <a:t>Semantics.java</a:t>
            </a:r>
            <a:endParaRPr lang="en-US" dirty="0">
              <a:solidFill>
                <a:srgbClr val="FFFD78"/>
              </a:solidFill>
            </a:endParaRPr>
          </a:p>
        </p:txBody>
      </p:sp>
    </p:spTree>
    <p:extLst>
      <p:ext uri="{BB962C8B-B14F-4D97-AF65-F5344CB8AC3E}">
        <p14:creationId xmlns:p14="http://schemas.microsoft.com/office/powerpoint/2010/main" val="3725260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672EF-687F-B8AF-AD26-BDB9A77D63EA}"/>
              </a:ext>
            </a:extLst>
          </p:cNvPr>
          <p:cNvSpPr>
            <a:spLocks noGrp="1"/>
          </p:cNvSpPr>
          <p:nvPr>
            <p:ph type="title"/>
          </p:nvPr>
        </p:nvSpPr>
        <p:spPr/>
        <p:txBody>
          <a:bodyPr/>
          <a:lstStyle/>
          <a:p>
            <a:r>
              <a:rPr lang="en-US" dirty="0"/>
              <a:t>Custom Tree Node Fields</a:t>
            </a:r>
          </a:p>
        </p:txBody>
      </p:sp>
      <p:sp>
        <p:nvSpPr>
          <p:cNvPr id="3" name="Content Placeholder 2">
            <a:extLst>
              <a:ext uri="{FF2B5EF4-FFF2-40B4-BE49-F238E27FC236}">
                <a16:creationId xmlns:a16="http://schemas.microsoft.com/office/drawing/2014/main" id="{1EED8970-074A-EE35-7E07-5A1E9E291815}"/>
              </a:ext>
            </a:extLst>
          </p:cNvPr>
          <p:cNvSpPr>
            <a:spLocks noGrp="1"/>
          </p:cNvSpPr>
          <p:nvPr>
            <p:ph idx="1"/>
          </p:nvPr>
        </p:nvSpPr>
        <p:spPr/>
        <p:txBody>
          <a:bodyPr/>
          <a:lstStyle/>
          <a:p>
            <a:r>
              <a:rPr lang="en-US" dirty="0"/>
              <a:t>Recall that when you wrote your own parse tree code and were building the trees, the </a:t>
            </a:r>
            <a:r>
              <a:rPr lang="en-US" b="1" dirty="0">
                <a:solidFill>
                  <a:srgbClr val="0033CC"/>
                </a:solidFill>
                <a:latin typeface="Courier New" panose="02070309020205020404" pitchFamily="49" charset="0"/>
                <a:cs typeface="Courier New" panose="02070309020205020404" pitchFamily="49" charset="0"/>
              </a:rPr>
              <a:t>Node</a:t>
            </a:r>
            <a:r>
              <a:rPr lang="en-US" dirty="0"/>
              <a:t> class included the fields</a:t>
            </a:r>
          </a:p>
          <a:p>
            <a:endParaRPr lang="en-US" dirty="0"/>
          </a:p>
          <a:p>
            <a:pPr lvl="1"/>
            <a:endParaRPr lang="en-US" dirty="0"/>
          </a:p>
          <a:p>
            <a:pPr lvl="1"/>
            <a:r>
              <a:rPr lang="en-US" dirty="0"/>
              <a:t>Early semantic operations set the </a:t>
            </a:r>
            <a:r>
              <a:rPr lang="en-US" b="1" dirty="0">
                <a:solidFill>
                  <a:srgbClr val="0033CC"/>
                </a:solidFill>
                <a:latin typeface="Courier New" panose="02070309020205020404" pitchFamily="49" charset="0"/>
                <a:cs typeface="Courier New" panose="02070309020205020404" pitchFamily="49" charset="0"/>
              </a:rPr>
              <a:t>entry</a:t>
            </a:r>
            <a:r>
              <a:rPr lang="en-US" dirty="0"/>
              <a:t> field for nodes representing variables.</a:t>
            </a:r>
          </a:p>
          <a:p>
            <a:pPr lvl="1"/>
            <a:r>
              <a:rPr lang="en-US" dirty="0"/>
              <a:t>That made the backend more efficient by not having to do symbol table lookups.</a:t>
            </a:r>
          </a:p>
          <a:p>
            <a:pPr lvl="1"/>
            <a:r>
              <a:rPr lang="en-US" dirty="0"/>
              <a:t>The </a:t>
            </a:r>
            <a:r>
              <a:rPr lang="en-US" b="1" dirty="0">
                <a:solidFill>
                  <a:srgbClr val="0033CC"/>
                </a:solidFill>
                <a:latin typeface="Courier New" panose="02070309020205020404" pitchFamily="49" charset="0"/>
                <a:cs typeface="Courier New" panose="02070309020205020404" pitchFamily="49" charset="0"/>
              </a:rPr>
              <a:t>value</a:t>
            </a:r>
            <a:r>
              <a:rPr lang="en-US" dirty="0"/>
              <a:t> field was our hack to store runtime values of variables in their symbol table entries.</a:t>
            </a:r>
          </a:p>
        </p:txBody>
      </p:sp>
      <p:sp>
        <p:nvSpPr>
          <p:cNvPr id="4" name="Slide Number Placeholder 3">
            <a:extLst>
              <a:ext uri="{FF2B5EF4-FFF2-40B4-BE49-F238E27FC236}">
                <a16:creationId xmlns:a16="http://schemas.microsoft.com/office/drawing/2014/main" id="{5DF5E6D9-7250-B7EE-BAD1-33B7DF4A94E8}"/>
              </a:ext>
            </a:extLst>
          </p:cNvPr>
          <p:cNvSpPr>
            <a:spLocks noGrp="1"/>
          </p:cNvSpPr>
          <p:nvPr>
            <p:ph type="sldNum" sz="quarter" idx="12"/>
          </p:nvPr>
        </p:nvSpPr>
        <p:spPr/>
        <p:txBody>
          <a:bodyPr/>
          <a:lstStyle/>
          <a:p>
            <a:fld id="{FED62B2D-F854-104A-9535-9A504E5923E0}" type="slidenum">
              <a:rPr lang="en-US" smtClean="0"/>
              <a:pPr/>
              <a:t>11</a:t>
            </a:fld>
            <a:endParaRPr lang="en-US"/>
          </a:p>
        </p:txBody>
      </p:sp>
      <p:sp>
        <p:nvSpPr>
          <p:cNvPr id="5" name="TextBox 4">
            <a:extLst>
              <a:ext uri="{FF2B5EF4-FFF2-40B4-BE49-F238E27FC236}">
                <a16:creationId xmlns:a16="http://schemas.microsoft.com/office/drawing/2014/main" id="{CBF334C2-9778-7630-9C4D-F69C1F951A71}"/>
              </a:ext>
            </a:extLst>
          </p:cNvPr>
          <p:cNvSpPr txBox="1"/>
          <p:nvPr/>
        </p:nvSpPr>
        <p:spPr>
          <a:xfrm>
            <a:off x="2756439" y="2697488"/>
            <a:ext cx="3631122" cy="646331"/>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dirty="0">
                <a:latin typeface="Courier New" panose="02070309020205020404" pitchFamily="49" charset="0"/>
                <a:cs typeface="Courier New" panose="02070309020205020404" pitchFamily="49" charset="0"/>
              </a:rPr>
              <a:t>public SymtabEntry entry;</a:t>
            </a:r>
          </a:p>
          <a:p>
            <a:r>
              <a:rPr lang="en-US" sz="1800" b="1" dirty="0">
                <a:latin typeface="Courier New" panose="02070309020205020404" pitchFamily="49" charset="0"/>
                <a:cs typeface="Courier New" panose="02070309020205020404" pitchFamily="49" charset="0"/>
              </a:rPr>
              <a:t>public Object value;</a:t>
            </a:r>
          </a:p>
        </p:txBody>
      </p:sp>
    </p:spTree>
    <p:extLst>
      <p:ext uri="{BB962C8B-B14F-4D97-AF65-F5344CB8AC3E}">
        <p14:creationId xmlns:p14="http://schemas.microsoft.com/office/powerpoint/2010/main" val="180494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ADCD6-CBDB-E69C-318D-69AED4FFC6AC}"/>
              </a:ext>
            </a:extLst>
          </p:cNvPr>
          <p:cNvSpPr>
            <a:spLocks noGrp="1"/>
          </p:cNvSpPr>
          <p:nvPr>
            <p:ph type="title"/>
          </p:nvPr>
        </p:nvSpPr>
        <p:spPr/>
        <p:txBody>
          <a:bodyPr/>
          <a:lstStyle/>
          <a:p>
            <a:r>
              <a:rPr lang="en-US" dirty="0"/>
              <a:t>Custom Tree Node Fields</a:t>
            </a:r>
            <a:r>
              <a:rPr lang="en-US" i="1" dirty="0"/>
              <a:t>, cont’d</a:t>
            </a:r>
          </a:p>
        </p:txBody>
      </p:sp>
      <p:sp>
        <p:nvSpPr>
          <p:cNvPr id="3" name="Content Placeholder 2">
            <a:extLst>
              <a:ext uri="{FF2B5EF4-FFF2-40B4-BE49-F238E27FC236}">
                <a16:creationId xmlns:a16="http://schemas.microsoft.com/office/drawing/2014/main" id="{9CBDFC24-8404-1B89-649C-7C491C1C1722}"/>
              </a:ext>
            </a:extLst>
          </p:cNvPr>
          <p:cNvSpPr>
            <a:spLocks noGrp="1"/>
          </p:cNvSpPr>
          <p:nvPr>
            <p:ph idx="1"/>
          </p:nvPr>
        </p:nvSpPr>
        <p:spPr>
          <a:xfrm>
            <a:off x="457200" y="1295400"/>
            <a:ext cx="8229600" cy="4785331"/>
          </a:xfrm>
        </p:spPr>
        <p:txBody>
          <a:bodyPr/>
          <a:lstStyle/>
          <a:p>
            <a:r>
              <a:rPr lang="en-US" dirty="0"/>
              <a:t>We can instruct ANTLR 4 to add custom fields to its generated </a:t>
            </a:r>
            <a:r>
              <a:rPr lang="en-US" b="1" dirty="0">
                <a:solidFill>
                  <a:srgbClr val="0033CC"/>
                </a:solidFill>
                <a:latin typeface="Courier New" panose="02070309020205020404" pitchFamily="49" charset="0"/>
                <a:cs typeface="Courier New" panose="02070309020205020404" pitchFamily="49" charset="0"/>
              </a:rPr>
              <a:t>Context</a:t>
            </a:r>
            <a:r>
              <a:rPr lang="en-US" dirty="0"/>
              <a:t> (tree node) classes.</a:t>
            </a:r>
          </a:p>
          <a:p>
            <a:pPr lvl="4"/>
            <a:endParaRPr lang="en-US" dirty="0"/>
          </a:p>
          <a:p>
            <a:r>
              <a:rPr lang="en-US" dirty="0"/>
              <a:t>Add a </a:t>
            </a:r>
            <a:r>
              <a:rPr lang="en-US" b="1" dirty="0">
                <a:solidFill>
                  <a:srgbClr val="0033CC"/>
                </a:solidFill>
                <a:latin typeface="Courier New" panose="02070309020205020404" pitchFamily="49" charset="0"/>
                <a:cs typeface="Courier New" panose="02070309020205020404" pitchFamily="49" charset="0"/>
              </a:rPr>
              <a:t>local</a:t>
            </a:r>
            <a:r>
              <a:rPr lang="en-US" dirty="0"/>
              <a:t> field declaration (with optional initialization) to the appropriate production rule.</a:t>
            </a:r>
          </a:p>
        </p:txBody>
      </p:sp>
      <p:sp>
        <p:nvSpPr>
          <p:cNvPr id="4" name="Slide Number Placeholder 3">
            <a:extLst>
              <a:ext uri="{FF2B5EF4-FFF2-40B4-BE49-F238E27FC236}">
                <a16:creationId xmlns:a16="http://schemas.microsoft.com/office/drawing/2014/main" id="{C385D694-DFE4-D807-1BC5-ABF2A84660BD}"/>
              </a:ext>
            </a:extLst>
          </p:cNvPr>
          <p:cNvSpPr>
            <a:spLocks noGrp="1"/>
          </p:cNvSpPr>
          <p:nvPr>
            <p:ph type="sldNum" sz="quarter" idx="12"/>
          </p:nvPr>
        </p:nvSpPr>
        <p:spPr/>
        <p:txBody>
          <a:bodyPr/>
          <a:lstStyle/>
          <a:p>
            <a:fld id="{FED62B2D-F854-104A-9535-9A504E5923E0}" type="slidenum">
              <a:rPr lang="en-US" smtClean="0"/>
              <a:pPr/>
              <a:t>12</a:t>
            </a:fld>
            <a:endParaRPr lang="en-US"/>
          </a:p>
        </p:txBody>
      </p:sp>
      <p:sp>
        <p:nvSpPr>
          <p:cNvPr id="5" name="TextBox 4">
            <a:extLst>
              <a:ext uri="{FF2B5EF4-FFF2-40B4-BE49-F238E27FC236}">
                <a16:creationId xmlns:a16="http://schemas.microsoft.com/office/drawing/2014/main" id="{F00EFC07-80D4-5531-536B-D43D3B9B46C4}"/>
              </a:ext>
            </a:extLst>
          </p:cNvPr>
          <p:cNvSpPr txBox="1"/>
          <p:nvPr/>
        </p:nvSpPr>
        <p:spPr>
          <a:xfrm>
            <a:off x="1998218" y="3520439"/>
            <a:ext cx="5147563" cy="646331"/>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dirty="0">
                <a:latin typeface="Courier New" panose="02070309020205020404" pitchFamily="49" charset="0"/>
                <a:cs typeface="Courier New" panose="02070309020205020404" pitchFamily="49" charset="0"/>
              </a:rPr>
              <a:t>locals [ SymtabEntry entry = null ] </a:t>
            </a:r>
          </a:p>
          <a:p>
            <a:r>
              <a:rPr lang="en-US" sz="1800" b="1" dirty="0">
                <a:latin typeface="Courier New" panose="02070309020205020404" pitchFamily="49" charset="0"/>
                <a:cs typeface="Courier New" panose="02070309020205020404" pitchFamily="49" charset="0"/>
              </a:rPr>
              <a:t>locals [ Object value = null ]</a:t>
            </a:r>
          </a:p>
        </p:txBody>
      </p:sp>
    </p:spTree>
    <p:extLst>
      <p:ext uri="{BB962C8B-B14F-4D97-AF65-F5344CB8AC3E}">
        <p14:creationId xmlns:p14="http://schemas.microsoft.com/office/powerpoint/2010/main" val="1904871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84A14-E1D3-9773-9073-C8F917D76FB0}"/>
              </a:ext>
            </a:extLst>
          </p:cNvPr>
          <p:cNvSpPr>
            <a:spLocks noGrp="1"/>
          </p:cNvSpPr>
          <p:nvPr>
            <p:ph type="title"/>
          </p:nvPr>
        </p:nvSpPr>
        <p:spPr/>
        <p:txBody>
          <a:bodyPr/>
          <a:lstStyle/>
          <a:p>
            <a:r>
              <a:rPr lang="en-US" dirty="0"/>
              <a:t>Custom Tree Node Fields</a:t>
            </a:r>
            <a:r>
              <a:rPr lang="en-US" i="1" dirty="0"/>
              <a:t>, cont’d</a:t>
            </a:r>
            <a:endParaRPr lang="en-US" dirty="0"/>
          </a:p>
        </p:txBody>
      </p:sp>
      <p:sp>
        <p:nvSpPr>
          <p:cNvPr id="4" name="Slide Number Placeholder 3">
            <a:extLst>
              <a:ext uri="{FF2B5EF4-FFF2-40B4-BE49-F238E27FC236}">
                <a16:creationId xmlns:a16="http://schemas.microsoft.com/office/drawing/2014/main" id="{07713019-F667-6CB8-C6D8-63F00802C4DF}"/>
              </a:ext>
            </a:extLst>
          </p:cNvPr>
          <p:cNvSpPr>
            <a:spLocks noGrp="1"/>
          </p:cNvSpPr>
          <p:nvPr>
            <p:ph type="sldNum" sz="quarter" idx="12"/>
          </p:nvPr>
        </p:nvSpPr>
        <p:spPr/>
        <p:txBody>
          <a:bodyPr/>
          <a:lstStyle/>
          <a:p>
            <a:fld id="{FED62B2D-F854-104A-9535-9A504E5923E0}" type="slidenum">
              <a:rPr lang="en-US" smtClean="0"/>
              <a:pPr/>
              <a:t>13</a:t>
            </a:fld>
            <a:endParaRPr lang="en-US"/>
          </a:p>
        </p:txBody>
      </p:sp>
      <p:sp>
        <p:nvSpPr>
          <p:cNvPr id="5" name="TextBox 4">
            <a:extLst>
              <a:ext uri="{FF2B5EF4-FFF2-40B4-BE49-F238E27FC236}">
                <a16:creationId xmlns:a16="http://schemas.microsoft.com/office/drawing/2014/main" id="{55BE8228-8C01-3A38-00D0-B1D352325CF3}"/>
              </a:ext>
            </a:extLst>
          </p:cNvPr>
          <p:cNvSpPr txBox="1"/>
          <p:nvPr/>
        </p:nvSpPr>
        <p:spPr>
          <a:xfrm>
            <a:off x="1097318" y="1417342"/>
            <a:ext cx="6199133" cy="5262979"/>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solidFill>
                  <a:srgbClr val="C00000"/>
                </a:solidFill>
                <a:latin typeface="Courier New" panose="02070309020205020404" pitchFamily="49" charset="0"/>
                <a:cs typeface="Courier New" panose="02070309020205020404" pitchFamily="49" charset="0"/>
              </a:rPr>
              <a:t>grammar SimpleA2;</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@header </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package intermediate.antlr4;</a:t>
            </a:r>
          </a:p>
          <a:p>
            <a:r>
              <a:rPr lang="en-US" sz="1400" b="1" dirty="0">
                <a:solidFill>
                  <a:srgbClr val="C00000"/>
                </a:solidFill>
                <a:latin typeface="Courier New" panose="02070309020205020404" pitchFamily="49" charset="0"/>
                <a:cs typeface="Courier New" panose="02070309020205020404" pitchFamily="49" charset="0"/>
              </a:rPr>
              <a:t>    import </a:t>
            </a:r>
            <a:r>
              <a:rPr lang="en-US" sz="1400" b="1" dirty="0" err="1">
                <a:solidFill>
                  <a:srgbClr val="C00000"/>
                </a:solidFill>
                <a:latin typeface="Courier New" panose="02070309020205020404" pitchFamily="49" charset="0"/>
                <a:cs typeface="Courier New" panose="02070309020205020404" pitchFamily="49" charset="0"/>
              </a:rPr>
              <a:t>intermediate.symtab.SymtabEntry</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solidFill>
                  <a:srgbClr val="C00000"/>
                </a:solidFill>
                <a:latin typeface="Courier New" panose="02070309020205020404" pitchFamily="49" charset="0"/>
                <a:cs typeface="Courier New" panose="02070309020205020404" pitchFamily="49" charset="0"/>
              </a:rPr>
              <a:t>identifier</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locals</a:t>
            </a:r>
            <a:r>
              <a:rPr lang="en-US" sz="1400" b="1" dirty="0">
                <a:latin typeface="Courier New" panose="02070309020205020404" pitchFamily="49" charset="0"/>
                <a:cs typeface="Courier New" panose="02070309020205020404" pitchFamily="49" charset="0"/>
              </a:rPr>
              <a:t> [ </a:t>
            </a:r>
            <a:r>
              <a:rPr lang="en-US" sz="1400" b="1" dirty="0">
                <a:solidFill>
                  <a:srgbClr val="C00000"/>
                </a:solidFill>
                <a:latin typeface="Courier New" panose="02070309020205020404" pitchFamily="49" charset="0"/>
                <a:cs typeface="Courier New" panose="02070309020205020404" pitchFamily="49" charset="0"/>
              </a:rPr>
              <a:t>SymtabEntry</a:t>
            </a:r>
            <a:r>
              <a:rPr lang="en-US" sz="1400" b="1" dirty="0">
                <a:latin typeface="Courier New" panose="02070309020205020404" pitchFamily="49" charset="0"/>
                <a:cs typeface="Courier New" panose="02070309020205020404" pitchFamily="49" charset="0"/>
              </a:rPr>
              <a:t> entry = null ] </a:t>
            </a:r>
          </a:p>
          <a:p>
            <a:r>
              <a:rPr lang="en-US" sz="1400" b="1" dirty="0">
                <a:latin typeface="Courier New" panose="02070309020205020404" pitchFamily="49" charset="0"/>
                <a:cs typeface="Courier New" panose="02070309020205020404" pitchFamily="49" charset="0"/>
              </a:rPr>
              <a:t>    : IDENTIFIER ;</a:t>
            </a:r>
          </a:p>
          <a:p>
            <a:r>
              <a:rPr lang="en-US" sz="1400" b="1" dirty="0">
                <a:solidFill>
                  <a:srgbClr val="C00000"/>
                </a:solidFill>
                <a:latin typeface="Courier New" panose="02070309020205020404" pitchFamily="49" charset="0"/>
                <a:cs typeface="Courier New" panose="02070309020205020404" pitchFamily="49" charset="0"/>
              </a:rPr>
              <a:t>variable</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locals</a:t>
            </a:r>
            <a:r>
              <a:rPr lang="en-US" sz="1400" b="1" dirty="0">
                <a:latin typeface="Courier New" panose="02070309020205020404" pitchFamily="49" charset="0"/>
                <a:cs typeface="Courier New" panose="02070309020205020404" pitchFamily="49" charset="0"/>
              </a:rPr>
              <a:t> [ </a:t>
            </a:r>
            <a:r>
              <a:rPr lang="en-US" sz="1400" b="1" dirty="0">
                <a:solidFill>
                  <a:srgbClr val="C00000"/>
                </a:solidFill>
                <a:latin typeface="Courier New" panose="02070309020205020404" pitchFamily="49" charset="0"/>
                <a:cs typeface="Courier New" panose="02070309020205020404" pitchFamily="49" charset="0"/>
              </a:rPr>
              <a:t>SymtabEntry</a:t>
            </a:r>
            <a:r>
              <a:rPr lang="en-US" sz="1400" b="1" dirty="0">
                <a:latin typeface="Courier New" panose="02070309020205020404" pitchFamily="49" charset="0"/>
                <a:cs typeface="Courier New" panose="02070309020205020404" pitchFamily="49" charset="0"/>
              </a:rPr>
              <a:t> entry = null ] </a:t>
            </a:r>
          </a:p>
          <a:p>
            <a:r>
              <a:rPr lang="en-US" sz="1400" b="1" dirty="0">
                <a:latin typeface="Courier New" panose="02070309020205020404" pitchFamily="49" charset="0"/>
                <a:cs typeface="Courier New" panose="02070309020205020404" pitchFamily="49" charset="0"/>
              </a:rPr>
              <a:t>    : identifier ;     </a:t>
            </a:r>
          </a:p>
          <a:p>
            <a:r>
              <a:rPr lang="en-US" sz="1400" b="1" dirty="0" err="1">
                <a:solidFill>
                  <a:srgbClr val="C00000"/>
                </a:solidFill>
                <a:latin typeface="Courier New" panose="02070309020205020404" pitchFamily="49" charset="0"/>
                <a:cs typeface="Courier New" panose="02070309020205020404" pitchFamily="49" charset="0"/>
              </a:rPr>
              <a:t>unsignedConstant</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locals</a:t>
            </a:r>
            <a:r>
              <a:rPr lang="en-US" sz="1400" b="1" dirty="0">
                <a:latin typeface="Courier New" panose="02070309020205020404" pitchFamily="49" charset="0"/>
                <a:cs typeface="Courier New" panose="02070309020205020404" pitchFamily="49" charset="0"/>
              </a:rPr>
              <a:t> [ </a:t>
            </a:r>
            <a:r>
              <a:rPr lang="en-US" sz="1400" b="1" dirty="0">
                <a:solidFill>
                  <a:srgbClr val="C00000"/>
                </a:solidFill>
                <a:latin typeface="Courier New" panose="02070309020205020404" pitchFamily="49" charset="0"/>
                <a:cs typeface="Courier New" panose="02070309020205020404" pitchFamily="49" charset="0"/>
              </a:rPr>
              <a:t>Object</a:t>
            </a:r>
            <a:r>
              <a:rPr lang="en-US" sz="1400" b="1" dirty="0">
                <a:latin typeface="Courier New" panose="02070309020205020404" pitchFamily="49" charset="0"/>
                <a:cs typeface="Courier New" panose="02070309020205020404" pitchFamily="49" charset="0"/>
              </a:rPr>
              <a:t> value = null ]</a:t>
            </a:r>
          </a:p>
          <a:p>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integerConstant</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realConstant</a:t>
            </a:r>
            <a:r>
              <a:rPr lang="en-US" sz="1400" b="1" dirty="0">
                <a:latin typeface="Courier New" panose="02070309020205020404" pitchFamily="49" charset="0"/>
                <a:cs typeface="Courier New" panose="02070309020205020404" pitchFamily="49" charset="0"/>
              </a:rPr>
              <a:t> ;</a:t>
            </a:r>
          </a:p>
          <a:p>
            <a:r>
              <a:rPr lang="en-US" sz="1400" b="1" dirty="0" err="1">
                <a:solidFill>
                  <a:srgbClr val="C00000"/>
                </a:solidFill>
                <a:latin typeface="Courier New" panose="02070309020205020404" pitchFamily="49" charset="0"/>
                <a:cs typeface="Courier New" panose="02070309020205020404" pitchFamily="49" charset="0"/>
              </a:rPr>
              <a:t>integerConstant</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locals</a:t>
            </a:r>
            <a:r>
              <a:rPr lang="en-US" sz="1400" b="1" dirty="0">
                <a:latin typeface="Courier New" panose="02070309020205020404" pitchFamily="49" charset="0"/>
                <a:cs typeface="Courier New" panose="02070309020205020404" pitchFamily="49" charset="0"/>
              </a:rPr>
              <a:t> [ </a:t>
            </a:r>
            <a:r>
              <a:rPr lang="en-US" sz="1400" b="1" dirty="0">
                <a:solidFill>
                  <a:srgbClr val="C00000"/>
                </a:solidFill>
                <a:latin typeface="Courier New" panose="02070309020205020404" pitchFamily="49" charset="0"/>
                <a:cs typeface="Courier New" panose="02070309020205020404" pitchFamily="49" charset="0"/>
              </a:rPr>
              <a:t>Object</a:t>
            </a:r>
            <a:r>
              <a:rPr lang="en-US" sz="1400" b="1" dirty="0">
                <a:latin typeface="Courier New" panose="02070309020205020404" pitchFamily="49" charset="0"/>
                <a:cs typeface="Courier New" panose="02070309020205020404" pitchFamily="49" charset="0"/>
              </a:rPr>
              <a:t> value = null ] </a:t>
            </a:r>
          </a:p>
          <a:p>
            <a:r>
              <a:rPr lang="en-US" sz="1400" b="1" dirty="0">
                <a:latin typeface="Courier New" panose="02070309020205020404" pitchFamily="49" charset="0"/>
                <a:cs typeface="Courier New" panose="02070309020205020404" pitchFamily="49" charset="0"/>
              </a:rPr>
              <a:t>    : INTEGER ;    </a:t>
            </a:r>
          </a:p>
          <a:p>
            <a:r>
              <a:rPr lang="en-US" sz="1400" b="1" dirty="0" err="1">
                <a:solidFill>
                  <a:srgbClr val="C00000"/>
                </a:solidFill>
                <a:latin typeface="Courier New" panose="02070309020205020404" pitchFamily="49" charset="0"/>
                <a:cs typeface="Courier New" panose="02070309020205020404" pitchFamily="49" charset="0"/>
              </a:rPr>
              <a:t>realConstant</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locals</a:t>
            </a:r>
            <a:r>
              <a:rPr lang="en-US" sz="1400" b="1" dirty="0">
                <a:latin typeface="Courier New" panose="02070309020205020404" pitchFamily="49" charset="0"/>
                <a:cs typeface="Courier New" panose="02070309020205020404" pitchFamily="49" charset="0"/>
              </a:rPr>
              <a:t> [ </a:t>
            </a:r>
            <a:r>
              <a:rPr lang="en-US" sz="1400" b="1" dirty="0">
                <a:solidFill>
                  <a:srgbClr val="C00000"/>
                </a:solidFill>
                <a:latin typeface="Courier New" panose="02070309020205020404" pitchFamily="49" charset="0"/>
                <a:cs typeface="Courier New" panose="02070309020205020404" pitchFamily="49" charset="0"/>
              </a:rPr>
              <a:t>Object</a:t>
            </a:r>
            <a:r>
              <a:rPr lang="en-US" sz="1400" b="1" dirty="0">
                <a:latin typeface="Courier New" panose="02070309020205020404" pitchFamily="49" charset="0"/>
                <a:cs typeface="Courier New" panose="02070309020205020404" pitchFamily="49" charset="0"/>
              </a:rPr>
              <a:t> value = null ]    </a:t>
            </a:r>
          </a:p>
          <a:p>
            <a:r>
              <a:rPr lang="en-US" sz="1400" b="1" dirty="0">
                <a:latin typeface="Courier New" panose="02070309020205020404" pitchFamily="49" charset="0"/>
                <a:cs typeface="Courier New" panose="02070309020205020404" pitchFamily="49" charset="0"/>
              </a:rPr>
              <a:t>    : REAL;</a:t>
            </a:r>
          </a:p>
          <a:p>
            <a:r>
              <a:rPr lang="en-US" sz="1400" b="1" dirty="0" err="1">
                <a:solidFill>
                  <a:srgbClr val="C00000"/>
                </a:solidFill>
                <a:latin typeface="Courier New" panose="02070309020205020404" pitchFamily="49" charset="0"/>
                <a:cs typeface="Courier New" panose="02070309020205020404" pitchFamily="49" charset="0"/>
              </a:rPr>
              <a:t>characterConstant</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locals</a:t>
            </a:r>
            <a:r>
              <a:rPr lang="en-US" sz="1400" b="1" dirty="0">
                <a:latin typeface="Courier New" panose="02070309020205020404" pitchFamily="49" charset="0"/>
                <a:cs typeface="Courier New" panose="02070309020205020404" pitchFamily="49" charset="0"/>
              </a:rPr>
              <a:t> [ </a:t>
            </a:r>
            <a:r>
              <a:rPr lang="en-US" sz="1400" b="1" dirty="0">
                <a:solidFill>
                  <a:srgbClr val="C00000"/>
                </a:solidFill>
                <a:latin typeface="Courier New" panose="02070309020205020404" pitchFamily="49" charset="0"/>
                <a:cs typeface="Courier New" panose="02070309020205020404" pitchFamily="49" charset="0"/>
              </a:rPr>
              <a:t>Object</a:t>
            </a:r>
            <a:r>
              <a:rPr lang="en-US" sz="1400" b="1" dirty="0">
                <a:latin typeface="Courier New" panose="02070309020205020404" pitchFamily="49" charset="0"/>
                <a:cs typeface="Courier New" panose="02070309020205020404" pitchFamily="49" charset="0"/>
              </a:rPr>
              <a:t> value = null ] </a:t>
            </a:r>
          </a:p>
          <a:p>
            <a:r>
              <a:rPr lang="en-US" sz="1400" b="1" dirty="0">
                <a:latin typeface="Courier New" panose="02070309020205020404" pitchFamily="49" charset="0"/>
                <a:cs typeface="Courier New" panose="02070309020205020404" pitchFamily="49" charset="0"/>
              </a:rPr>
              <a:t>    : CHARACTER ;    </a:t>
            </a:r>
          </a:p>
          <a:p>
            <a:r>
              <a:rPr lang="en-US" sz="1400" b="1" dirty="0" err="1">
                <a:solidFill>
                  <a:srgbClr val="C00000"/>
                </a:solidFill>
                <a:latin typeface="Courier New" panose="02070309020205020404" pitchFamily="49" charset="0"/>
                <a:cs typeface="Courier New" panose="02070309020205020404" pitchFamily="49" charset="0"/>
              </a:rPr>
              <a:t>stringConstant</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locals</a:t>
            </a:r>
            <a:r>
              <a:rPr lang="en-US" sz="1400" b="1" dirty="0">
                <a:latin typeface="Courier New" panose="02070309020205020404" pitchFamily="49" charset="0"/>
                <a:cs typeface="Courier New" panose="02070309020205020404" pitchFamily="49" charset="0"/>
              </a:rPr>
              <a:t> [ </a:t>
            </a:r>
            <a:r>
              <a:rPr lang="en-US" sz="1400" b="1" dirty="0">
                <a:solidFill>
                  <a:srgbClr val="C00000"/>
                </a:solidFill>
                <a:latin typeface="Courier New" panose="02070309020205020404" pitchFamily="49" charset="0"/>
                <a:cs typeface="Courier New" panose="02070309020205020404" pitchFamily="49" charset="0"/>
              </a:rPr>
              <a:t>Object</a:t>
            </a:r>
            <a:r>
              <a:rPr lang="en-US" sz="1400" b="1" dirty="0">
                <a:latin typeface="Courier New" panose="02070309020205020404" pitchFamily="49" charset="0"/>
                <a:cs typeface="Courier New" panose="02070309020205020404" pitchFamily="49" charset="0"/>
              </a:rPr>
              <a:t> value = null ]    </a:t>
            </a:r>
          </a:p>
          <a:p>
            <a:r>
              <a:rPr lang="en-US" sz="1400" b="1" dirty="0">
                <a:latin typeface="Courier New" panose="02070309020205020404" pitchFamily="49" charset="0"/>
                <a:cs typeface="Courier New" panose="02070309020205020404" pitchFamily="49" charset="0"/>
              </a:rPr>
              <a:t>    : STRING ;</a:t>
            </a:r>
          </a:p>
        </p:txBody>
      </p:sp>
      <p:sp>
        <p:nvSpPr>
          <p:cNvPr id="6" name="TextBox 5">
            <a:extLst>
              <a:ext uri="{FF2B5EF4-FFF2-40B4-BE49-F238E27FC236}">
                <a16:creationId xmlns:a16="http://schemas.microsoft.com/office/drawing/2014/main" id="{E5638F81-BFE1-F68F-A604-936AEAC84ECA}"/>
              </a:ext>
            </a:extLst>
          </p:cNvPr>
          <p:cNvSpPr txBox="1"/>
          <p:nvPr/>
        </p:nvSpPr>
        <p:spPr>
          <a:xfrm>
            <a:off x="5889399" y="1263453"/>
            <a:ext cx="1200970" cy="307777"/>
          </a:xfrm>
          <a:prstGeom prst="rect">
            <a:avLst/>
          </a:prstGeom>
          <a:solidFill>
            <a:srgbClr val="0033CC"/>
          </a:solidFill>
        </p:spPr>
        <p:txBody>
          <a:bodyPr wrap="none" rtlCol="0">
            <a:spAutoFit/>
          </a:bodyPr>
          <a:lstStyle/>
          <a:p>
            <a:r>
              <a:rPr lang="en-US" sz="1400" dirty="0">
                <a:solidFill>
                  <a:srgbClr val="FFFD78"/>
                </a:solidFill>
              </a:rPr>
              <a:t>SimpleA2.g4</a:t>
            </a:r>
          </a:p>
        </p:txBody>
      </p:sp>
    </p:spTree>
    <p:extLst>
      <p:ext uri="{BB962C8B-B14F-4D97-AF65-F5344CB8AC3E}">
        <p14:creationId xmlns:p14="http://schemas.microsoft.com/office/powerpoint/2010/main" val="3695586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E3C9C-2BE6-3C0B-1E31-3A80AB5268DD}"/>
              </a:ext>
            </a:extLst>
          </p:cNvPr>
          <p:cNvSpPr>
            <a:spLocks noGrp="1"/>
          </p:cNvSpPr>
          <p:nvPr>
            <p:ph type="title"/>
          </p:nvPr>
        </p:nvSpPr>
        <p:spPr/>
        <p:txBody>
          <a:bodyPr/>
          <a:lstStyle/>
          <a:p>
            <a:r>
              <a:rPr lang="en-US" dirty="0"/>
              <a:t>Custom Tree Node Fields</a:t>
            </a:r>
            <a:r>
              <a:rPr lang="en-US" i="1" dirty="0"/>
              <a:t>, cont’d</a:t>
            </a:r>
            <a:endParaRPr lang="en-US" dirty="0"/>
          </a:p>
        </p:txBody>
      </p:sp>
      <p:sp>
        <p:nvSpPr>
          <p:cNvPr id="4" name="Slide Number Placeholder 3">
            <a:extLst>
              <a:ext uri="{FF2B5EF4-FFF2-40B4-BE49-F238E27FC236}">
                <a16:creationId xmlns:a16="http://schemas.microsoft.com/office/drawing/2014/main" id="{D0EB1C18-B45D-397C-D751-9E6E02C2B2BE}"/>
              </a:ext>
            </a:extLst>
          </p:cNvPr>
          <p:cNvSpPr>
            <a:spLocks noGrp="1"/>
          </p:cNvSpPr>
          <p:nvPr>
            <p:ph type="sldNum" sz="quarter" idx="12"/>
          </p:nvPr>
        </p:nvSpPr>
        <p:spPr/>
        <p:txBody>
          <a:bodyPr/>
          <a:lstStyle/>
          <a:p>
            <a:fld id="{FED62B2D-F854-104A-9535-9A504E5923E0}" type="slidenum">
              <a:rPr lang="en-US" smtClean="0"/>
              <a:pPr/>
              <a:t>14</a:t>
            </a:fld>
            <a:endParaRPr lang="en-US"/>
          </a:p>
        </p:txBody>
      </p:sp>
      <p:sp>
        <p:nvSpPr>
          <p:cNvPr id="5" name="TextBox 4">
            <a:extLst>
              <a:ext uri="{FF2B5EF4-FFF2-40B4-BE49-F238E27FC236}">
                <a16:creationId xmlns:a16="http://schemas.microsoft.com/office/drawing/2014/main" id="{EDA5548E-4A55-ABD4-7409-3D643E1FCB5E}"/>
              </a:ext>
            </a:extLst>
          </p:cNvPr>
          <p:cNvSpPr txBox="1"/>
          <p:nvPr/>
        </p:nvSpPr>
        <p:spPr>
          <a:xfrm>
            <a:off x="91489" y="1679526"/>
            <a:ext cx="8884163" cy="4401205"/>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static class </a:t>
            </a:r>
            <a:r>
              <a:rPr lang="en-US" sz="1400" b="1" dirty="0" err="1">
                <a:solidFill>
                  <a:srgbClr val="C00000"/>
                </a:solidFill>
                <a:latin typeface="Courier New" panose="02070309020205020404" pitchFamily="49" charset="0"/>
                <a:cs typeface="Courier New" panose="02070309020205020404" pitchFamily="49" charset="0"/>
              </a:rPr>
              <a:t>VariableContext</a:t>
            </a:r>
            <a:r>
              <a:rPr lang="en-US" sz="1400" b="1" dirty="0">
                <a:latin typeface="Courier New" panose="02070309020205020404" pitchFamily="49" charset="0"/>
                <a:cs typeface="Courier New" panose="02070309020205020404" pitchFamily="49" charset="0"/>
              </a:rPr>
              <a:t> extends </a:t>
            </a:r>
            <a:r>
              <a:rPr lang="en-US" sz="1400" b="1" dirty="0" err="1">
                <a:latin typeface="Courier New" panose="02070309020205020404" pitchFamily="49" charset="0"/>
                <a:cs typeface="Courier New" panose="02070309020205020404" pitchFamily="49" charset="0"/>
              </a:rPr>
              <a:t>ParserRuleContext</a:t>
            </a:r>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public SymtabEntry entry = null;</a:t>
            </a:r>
          </a:p>
          <a:p>
            <a:r>
              <a:rPr lang="en-US" sz="1400" b="1" dirty="0">
                <a:latin typeface="Courier New" panose="02070309020205020404" pitchFamily="49" charset="0"/>
                <a:cs typeface="Courier New" panose="02070309020205020404" pitchFamily="49" charset="0"/>
              </a:rPr>
              <a:t>    public </a:t>
            </a:r>
            <a:r>
              <a:rPr lang="en-US" sz="1400" b="1" dirty="0" err="1">
                <a:latin typeface="Courier New" panose="02070309020205020404" pitchFamily="49" charset="0"/>
                <a:cs typeface="Courier New" panose="02070309020205020404" pitchFamily="49" charset="0"/>
              </a:rPr>
              <a:t>IdentifierContext</a:t>
            </a:r>
            <a:r>
              <a:rPr lang="en-US" sz="1400" b="1" dirty="0">
                <a:latin typeface="Courier New" panose="02070309020205020404" pitchFamily="49" charset="0"/>
                <a:cs typeface="Courier New" panose="02070309020205020404" pitchFamily="49" charset="0"/>
              </a:rPr>
              <a:t> identifier() {</a:t>
            </a:r>
          </a:p>
          <a:p>
            <a:r>
              <a:rPr lang="en-US" sz="1400" b="1" dirty="0">
                <a:latin typeface="Courier New" panose="02070309020205020404" pitchFamily="49" charset="0"/>
                <a:cs typeface="Courier New" panose="02070309020205020404" pitchFamily="49" charset="0"/>
              </a:rPr>
              <a:t>        return </a:t>
            </a:r>
            <a:r>
              <a:rPr lang="en-US" sz="1400" b="1" dirty="0" err="1">
                <a:latin typeface="Courier New" panose="02070309020205020404" pitchFamily="49" charset="0"/>
                <a:cs typeface="Courier New" panose="02070309020205020404" pitchFamily="49" charset="0"/>
              </a:rPr>
              <a:t>getRuleContext</a:t>
            </a:r>
            <a:r>
              <a:rPr lang="en-US" sz="1400" b="1" dirty="0">
                <a:latin typeface="Courier New" panose="02070309020205020404" pitchFamily="49" charset="0"/>
                <a:cs typeface="Courier New" panose="02070309020205020404" pitchFamily="49" charset="0"/>
              </a:rPr>
              <a:t>(IdentifierContext.class,0);</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public (</a:t>
            </a:r>
            <a:r>
              <a:rPr lang="en-US" sz="1400" b="1" dirty="0" err="1">
                <a:latin typeface="Courier New" panose="02070309020205020404" pitchFamily="49" charset="0"/>
                <a:cs typeface="Courier New" panose="02070309020205020404" pitchFamily="49" charset="0"/>
              </a:rPr>
              <a:t>ParserRuleContext</a:t>
            </a:r>
            <a:r>
              <a:rPr lang="en-US" sz="1400" b="1" dirty="0">
                <a:latin typeface="Courier New" panose="02070309020205020404" pitchFamily="49" charset="0"/>
                <a:cs typeface="Courier New" panose="02070309020205020404" pitchFamily="49" charset="0"/>
              </a:rPr>
              <a:t> parent, int </a:t>
            </a:r>
            <a:r>
              <a:rPr lang="en-US" sz="1400" b="1" dirty="0" err="1">
                <a:latin typeface="Courier New" panose="02070309020205020404" pitchFamily="49" charset="0"/>
                <a:cs typeface="Courier New" panose="02070309020205020404" pitchFamily="49" charset="0"/>
              </a:rPr>
              <a:t>invokingState</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super(parent, </a:t>
            </a:r>
            <a:r>
              <a:rPr lang="en-US" sz="1400" b="1" dirty="0" err="1">
                <a:latin typeface="Courier New" panose="02070309020205020404" pitchFamily="49" charset="0"/>
                <a:cs typeface="Courier New" panose="02070309020205020404" pitchFamily="49" charset="0"/>
              </a:rPr>
              <a:t>invokingState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static class </a:t>
            </a:r>
            <a:r>
              <a:rPr lang="en-US" sz="1400" b="1" dirty="0" err="1">
                <a:solidFill>
                  <a:srgbClr val="C00000"/>
                </a:solidFill>
                <a:latin typeface="Courier New" panose="02070309020205020404" pitchFamily="49" charset="0"/>
                <a:cs typeface="Courier New" panose="02070309020205020404" pitchFamily="49" charset="0"/>
              </a:rPr>
              <a:t>IntegerConstantContext</a:t>
            </a:r>
            <a:r>
              <a:rPr lang="en-US" sz="1400" b="1" dirty="0">
                <a:latin typeface="Courier New" panose="02070309020205020404" pitchFamily="49" charset="0"/>
                <a:cs typeface="Courier New" panose="02070309020205020404" pitchFamily="49" charset="0"/>
              </a:rPr>
              <a:t> extends </a:t>
            </a:r>
            <a:r>
              <a:rPr lang="en-US" sz="1400" b="1" dirty="0" err="1">
                <a:latin typeface="Courier New" panose="02070309020205020404" pitchFamily="49" charset="0"/>
                <a:cs typeface="Courier New" panose="02070309020205020404" pitchFamily="49" charset="0"/>
              </a:rPr>
              <a:t>ParserRuleContext</a:t>
            </a:r>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public Object value = null;</a:t>
            </a:r>
          </a:p>
          <a:p>
            <a:r>
              <a:rPr lang="en-US" sz="1400" b="1" dirty="0">
                <a:latin typeface="Courier New" panose="02070309020205020404" pitchFamily="49" charset="0"/>
                <a:cs typeface="Courier New" panose="02070309020205020404" pitchFamily="49" charset="0"/>
              </a:rPr>
              <a:t>    public </a:t>
            </a:r>
            <a:r>
              <a:rPr lang="en-US" sz="1400" b="1" dirty="0" err="1">
                <a:latin typeface="Courier New" panose="02070309020205020404" pitchFamily="49" charset="0"/>
                <a:cs typeface="Courier New" panose="02070309020205020404" pitchFamily="49" charset="0"/>
              </a:rPr>
              <a:t>TerminalNode</a:t>
            </a:r>
            <a:r>
              <a:rPr lang="en-US" sz="1400" b="1" dirty="0">
                <a:latin typeface="Courier New" panose="02070309020205020404" pitchFamily="49" charset="0"/>
                <a:cs typeface="Courier New" panose="02070309020205020404" pitchFamily="49" charset="0"/>
              </a:rPr>
              <a:t> INTEGER() { return </a:t>
            </a:r>
            <a:r>
              <a:rPr lang="en-US" sz="1400" b="1" dirty="0" err="1">
                <a:latin typeface="Courier New" panose="02070309020205020404" pitchFamily="49" charset="0"/>
                <a:cs typeface="Courier New" panose="02070309020205020404" pitchFamily="49" charset="0"/>
              </a:rPr>
              <a:t>getToken</a:t>
            </a:r>
            <a:r>
              <a:rPr lang="en-US" sz="1400" b="1" dirty="0">
                <a:latin typeface="Courier New" panose="02070309020205020404" pitchFamily="49" charset="0"/>
                <a:cs typeface="Courier New" panose="02070309020205020404" pitchFamily="49" charset="0"/>
              </a:rPr>
              <a:t>(SimpleA2Parser.INTEGER, 0); }</a:t>
            </a:r>
          </a:p>
          <a:p>
            <a:r>
              <a:rPr lang="en-US" sz="1400" b="1" dirty="0">
                <a:latin typeface="Courier New" panose="02070309020205020404" pitchFamily="49" charset="0"/>
                <a:cs typeface="Courier New" panose="02070309020205020404" pitchFamily="49" charset="0"/>
              </a:rPr>
              <a:t>    public </a:t>
            </a:r>
            <a:r>
              <a:rPr lang="en-US" sz="1400" b="1" dirty="0" err="1">
                <a:latin typeface="Courier New" panose="02070309020205020404" pitchFamily="49" charset="0"/>
                <a:cs typeface="Courier New" panose="02070309020205020404" pitchFamily="49" charset="0"/>
              </a:rPr>
              <a:t>IntegerConstantContext</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ParserRuleContext</a:t>
            </a:r>
            <a:r>
              <a:rPr lang="en-US" sz="1400" b="1" dirty="0">
                <a:latin typeface="Courier New" panose="02070309020205020404" pitchFamily="49" charset="0"/>
                <a:cs typeface="Courier New" panose="02070309020205020404" pitchFamily="49" charset="0"/>
              </a:rPr>
              <a:t> parent, int </a:t>
            </a:r>
            <a:r>
              <a:rPr lang="en-US" sz="1400" b="1" dirty="0" err="1">
                <a:latin typeface="Courier New" panose="02070309020205020404" pitchFamily="49" charset="0"/>
                <a:cs typeface="Courier New" panose="02070309020205020404" pitchFamily="49" charset="0"/>
              </a:rPr>
              <a:t>invokingState</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super(parent, </a:t>
            </a:r>
            <a:r>
              <a:rPr lang="en-US" sz="1400" b="1" dirty="0" err="1">
                <a:latin typeface="Courier New" panose="02070309020205020404" pitchFamily="49" charset="0"/>
                <a:cs typeface="Courier New" panose="02070309020205020404" pitchFamily="49" charset="0"/>
              </a:rPr>
              <a:t>invokingState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C3FBBFF6-8F95-687B-9401-E1DFC85FE9EC}"/>
              </a:ext>
            </a:extLst>
          </p:cNvPr>
          <p:cNvSpPr txBox="1"/>
          <p:nvPr/>
        </p:nvSpPr>
        <p:spPr>
          <a:xfrm>
            <a:off x="1371635" y="1241134"/>
            <a:ext cx="5732531" cy="338554"/>
          </a:xfrm>
          <a:prstGeom prst="rect">
            <a:avLst/>
          </a:prstGeom>
          <a:solidFill>
            <a:srgbClr val="FFFFC2"/>
          </a:solidFill>
          <a:ln>
            <a:solidFill>
              <a:srgbClr val="0033CC"/>
            </a:solidFill>
          </a:ln>
        </p:spPr>
        <p:txBody>
          <a:bodyPr wrap="none" rtlCol="0">
            <a:spAutoFit/>
          </a:bodyPr>
          <a:lstStyle/>
          <a:p>
            <a:r>
              <a:rPr lang="en-US" dirty="0">
                <a:solidFill>
                  <a:srgbClr val="0033CC"/>
                </a:solidFill>
              </a:rPr>
              <a:t>From the parser generated by ANTLR 4 from </a:t>
            </a:r>
            <a:r>
              <a:rPr lang="en-US" b="1" dirty="0">
                <a:solidFill>
                  <a:srgbClr val="0033CC"/>
                </a:solidFill>
                <a:latin typeface="Courier New" panose="02070309020205020404" pitchFamily="49" charset="0"/>
                <a:cs typeface="Courier New" panose="02070309020205020404" pitchFamily="49" charset="0"/>
              </a:rPr>
              <a:t>SimpleA2.g4</a:t>
            </a:r>
            <a:r>
              <a:rPr lang="en-US" dirty="0">
                <a:solidFill>
                  <a:srgbClr val="0033CC"/>
                </a:solidFill>
              </a:rPr>
              <a:t> </a:t>
            </a:r>
          </a:p>
        </p:txBody>
      </p:sp>
      <p:sp>
        <p:nvSpPr>
          <p:cNvPr id="6" name="TextBox 5">
            <a:extLst>
              <a:ext uri="{FF2B5EF4-FFF2-40B4-BE49-F238E27FC236}">
                <a16:creationId xmlns:a16="http://schemas.microsoft.com/office/drawing/2014/main" id="{C6B00A02-D6FB-B11B-6D79-D2152588802B}"/>
              </a:ext>
            </a:extLst>
          </p:cNvPr>
          <p:cNvSpPr txBox="1"/>
          <p:nvPr/>
        </p:nvSpPr>
        <p:spPr>
          <a:xfrm>
            <a:off x="7306736" y="1517311"/>
            <a:ext cx="1479892" cy="307777"/>
          </a:xfrm>
          <a:prstGeom prst="rect">
            <a:avLst/>
          </a:prstGeom>
          <a:solidFill>
            <a:srgbClr val="008000"/>
          </a:solidFill>
        </p:spPr>
        <p:txBody>
          <a:bodyPr wrap="none" rtlCol="0">
            <a:spAutoFit/>
          </a:bodyPr>
          <a:lstStyle/>
          <a:p>
            <a:r>
              <a:rPr lang="en-US" sz="1400" dirty="0">
                <a:solidFill>
                  <a:srgbClr val="FFFF00"/>
                </a:solidFill>
              </a:rPr>
              <a:t>SimpleA2Parser</a:t>
            </a:r>
          </a:p>
        </p:txBody>
      </p:sp>
    </p:spTree>
    <p:extLst>
      <p:ext uri="{BB962C8B-B14F-4D97-AF65-F5344CB8AC3E}">
        <p14:creationId xmlns:p14="http://schemas.microsoft.com/office/powerpoint/2010/main" val="2629367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D752E-527B-A3FF-CBB3-83A8F2C9EFE6}"/>
              </a:ext>
            </a:extLst>
          </p:cNvPr>
          <p:cNvSpPr>
            <a:spLocks noGrp="1"/>
          </p:cNvSpPr>
          <p:nvPr>
            <p:ph type="title"/>
          </p:nvPr>
        </p:nvSpPr>
        <p:spPr/>
        <p:txBody>
          <a:bodyPr/>
          <a:lstStyle/>
          <a:p>
            <a:r>
              <a:rPr lang="en-US" dirty="0"/>
              <a:t>New </a:t>
            </a:r>
            <a:r>
              <a:rPr lang="en-US" b="1" dirty="0">
                <a:latin typeface="Courier New" panose="02070309020205020404" pitchFamily="49" charset="0"/>
                <a:cs typeface="Courier New" panose="02070309020205020404" pitchFamily="49" charset="0"/>
              </a:rPr>
              <a:t>Semantics</a:t>
            </a:r>
            <a:r>
              <a:rPr lang="en-US" dirty="0"/>
              <a:t> Method Overrides</a:t>
            </a:r>
          </a:p>
        </p:txBody>
      </p:sp>
      <p:sp>
        <p:nvSpPr>
          <p:cNvPr id="4" name="Slide Number Placeholder 3">
            <a:extLst>
              <a:ext uri="{FF2B5EF4-FFF2-40B4-BE49-F238E27FC236}">
                <a16:creationId xmlns:a16="http://schemas.microsoft.com/office/drawing/2014/main" id="{CF1BED31-4502-4B3F-F0A1-6D157FA50785}"/>
              </a:ext>
            </a:extLst>
          </p:cNvPr>
          <p:cNvSpPr>
            <a:spLocks noGrp="1"/>
          </p:cNvSpPr>
          <p:nvPr>
            <p:ph type="sldNum" sz="quarter" idx="12"/>
          </p:nvPr>
        </p:nvSpPr>
        <p:spPr/>
        <p:txBody>
          <a:bodyPr/>
          <a:lstStyle/>
          <a:p>
            <a:fld id="{FED62B2D-F854-104A-9535-9A504E5923E0}" type="slidenum">
              <a:rPr lang="en-US" smtClean="0"/>
              <a:pPr/>
              <a:t>15</a:t>
            </a:fld>
            <a:endParaRPr lang="en-US"/>
          </a:p>
        </p:txBody>
      </p:sp>
      <p:sp>
        <p:nvSpPr>
          <p:cNvPr id="5" name="TextBox 4">
            <a:extLst>
              <a:ext uri="{FF2B5EF4-FFF2-40B4-BE49-F238E27FC236}">
                <a16:creationId xmlns:a16="http://schemas.microsoft.com/office/drawing/2014/main" id="{A41E4346-1D2B-76FE-3CEB-777AADB5EEB7}"/>
              </a:ext>
            </a:extLst>
          </p:cNvPr>
          <p:cNvSpPr txBox="1"/>
          <p:nvPr/>
        </p:nvSpPr>
        <p:spPr>
          <a:xfrm>
            <a:off x="365806" y="1442621"/>
            <a:ext cx="7810151" cy="5262979"/>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visitProgramHeader</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ProgramHeaderContext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int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ctx.start.getLine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IdentifierContext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idCtx</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ctx.identifier</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   </a:t>
            </a:r>
          </a:p>
          <a:p>
            <a:endParaRPr lang="en-US" sz="1400" b="1" dirty="0">
              <a:latin typeface="Courier New" panose="02070309020205020404" pitchFamily="49" charset="0"/>
              <a:cs typeface="Courier New" panose="02070309020205020404" pitchFamily="49" charset="0"/>
            </a:endParaRP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idCtx.entry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programEntry</a:t>
            </a:r>
            <a:r>
              <a:rPr lang="en-US" sz="1400" b="1" dirty="0">
                <a:solidFill>
                  <a:srgbClr val="C00000"/>
                </a:solidFill>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visitAssignmentStatement</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AssignmentStatementContext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int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ctx.start.getLine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VariableContext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variableCtx</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ctx.variable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    </a:t>
            </a:r>
          </a:p>
          <a:p>
            <a:endParaRPr lang="en-US" sz="1400" b="1" dirty="0">
              <a:latin typeface="Courier New" panose="02070309020205020404" pitchFamily="49" charset="0"/>
              <a:cs typeface="Courier New" panose="02070309020205020404" pitchFamily="49" charset="0"/>
            </a:endParaRP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variableCtx.entry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visit(</a:t>
            </a:r>
            <a:r>
              <a:rPr lang="en-US" sz="1400" b="1" dirty="0" err="1">
                <a:latin typeface="Courier New" panose="02070309020205020404" pitchFamily="49" charset="0"/>
                <a:cs typeface="Courier New" panose="02070309020205020404" pitchFamily="49" charset="0"/>
              </a:rPr>
              <a:t>expressionCtx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7014F07F-0793-D789-F2EC-E9DC60A7516E}"/>
              </a:ext>
            </a:extLst>
          </p:cNvPr>
          <p:cNvSpPr txBox="1"/>
          <p:nvPr/>
        </p:nvSpPr>
        <p:spPr>
          <a:xfrm>
            <a:off x="6583658" y="1288732"/>
            <a:ext cx="1399742" cy="307777"/>
          </a:xfrm>
          <a:prstGeom prst="rect">
            <a:avLst/>
          </a:prstGeom>
          <a:solidFill>
            <a:srgbClr val="0033CC"/>
          </a:solidFill>
        </p:spPr>
        <p:txBody>
          <a:bodyPr wrap="none" rtlCol="0">
            <a:spAutoFit/>
          </a:bodyPr>
          <a:lstStyle/>
          <a:p>
            <a:r>
              <a:rPr lang="en-US" sz="1400" dirty="0" err="1">
                <a:solidFill>
                  <a:srgbClr val="FFFD78"/>
                </a:solidFill>
              </a:rPr>
              <a:t>Semantics.java</a:t>
            </a:r>
            <a:endParaRPr lang="en-US" sz="1400" dirty="0">
              <a:solidFill>
                <a:srgbClr val="FFFD78"/>
              </a:solidFill>
            </a:endParaRPr>
          </a:p>
        </p:txBody>
      </p:sp>
    </p:spTree>
    <p:extLst>
      <p:ext uri="{BB962C8B-B14F-4D97-AF65-F5344CB8AC3E}">
        <p14:creationId xmlns:p14="http://schemas.microsoft.com/office/powerpoint/2010/main" val="3819353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B0399-EDE3-6D56-615A-BED78F69468E}"/>
              </a:ext>
            </a:extLst>
          </p:cNvPr>
          <p:cNvSpPr>
            <a:spLocks noGrp="1"/>
          </p:cNvSpPr>
          <p:nvPr>
            <p:ph type="title"/>
          </p:nvPr>
        </p:nvSpPr>
        <p:spPr/>
        <p:txBody>
          <a:bodyPr/>
          <a:lstStyle/>
          <a:p>
            <a:r>
              <a:rPr lang="en-US" dirty="0"/>
              <a:t>New </a:t>
            </a:r>
            <a:r>
              <a:rPr lang="en-US" b="1" dirty="0">
                <a:latin typeface="Courier New" panose="02070309020205020404" pitchFamily="49" charset="0"/>
                <a:cs typeface="Courier New" panose="02070309020205020404" pitchFamily="49" charset="0"/>
              </a:rPr>
              <a:t>Semantics</a:t>
            </a:r>
            <a:r>
              <a:rPr lang="en-US" dirty="0"/>
              <a:t> Method Overrides</a:t>
            </a:r>
            <a:r>
              <a:rPr lang="en-US" i="1" dirty="0"/>
              <a:t>, cont’d</a:t>
            </a:r>
          </a:p>
        </p:txBody>
      </p:sp>
      <p:sp>
        <p:nvSpPr>
          <p:cNvPr id="4" name="Slide Number Placeholder 3">
            <a:extLst>
              <a:ext uri="{FF2B5EF4-FFF2-40B4-BE49-F238E27FC236}">
                <a16:creationId xmlns:a16="http://schemas.microsoft.com/office/drawing/2014/main" id="{3D7B79AA-E9EE-2EC7-F6D3-2E802A359750}"/>
              </a:ext>
            </a:extLst>
          </p:cNvPr>
          <p:cNvSpPr>
            <a:spLocks noGrp="1"/>
          </p:cNvSpPr>
          <p:nvPr>
            <p:ph type="sldNum" sz="quarter" idx="12"/>
          </p:nvPr>
        </p:nvSpPr>
        <p:spPr/>
        <p:txBody>
          <a:bodyPr/>
          <a:lstStyle/>
          <a:p>
            <a:fld id="{FED62B2D-F854-104A-9535-9A504E5923E0}" type="slidenum">
              <a:rPr lang="en-US" smtClean="0"/>
              <a:pPr/>
              <a:t>16</a:t>
            </a:fld>
            <a:endParaRPr lang="en-US"/>
          </a:p>
        </p:txBody>
      </p:sp>
      <p:sp>
        <p:nvSpPr>
          <p:cNvPr id="5" name="TextBox 4">
            <a:extLst>
              <a:ext uri="{FF2B5EF4-FFF2-40B4-BE49-F238E27FC236}">
                <a16:creationId xmlns:a16="http://schemas.microsoft.com/office/drawing/2014/main" id="{03E9599A-0747-EC7E-7FF3-8ED72E6B06C6}"/>
              </a:ext>
            </a:extLst>
          </p:cNvPr>
          <p:cNvSpPr txBox="1"/>
          <p:nvPr/>
        </p:nvSpPr>
        <p:spPr>
          <a:xfrm>
            <a:off x="1687236" y="1469285"/>
            <a:ext cx="5769528" cy="4401205"/>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visitVariable</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VariableContext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IdentifierContext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idCtx</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ctx.identifier</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visit(</a:t>
            </a:r>
            <a:r>
              <a:rPr lang="en-US" sz="1400" b="1" dirty="0" err="1">
                <a:latin typeface="Courier New" panose="02070309020205020404" pitchFamily="49" charset="0"/>
                <a:cs typeface="Courier New" panose="02070309020205020404" pitchFamily="49" charset="0"/>
              </a:rPr>
              <a:t>idCtx</a:t>
            </a:r>
            <a:r>
              <a:rPr lang="en-US" sz="1400" b="1" dirty="0">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idCtx.entry</a:t>
            </a:r>
            <a:r>
              <a:rPr lang="en-US" sz="1400" b="1" dirty="0">
                <a:solidFill>
                  <a:srgbClr val="C00000"/>
                </a:solidFill>
                <a:latin typeface="Courier New" panose="02070309020205020404" pitchFamily="49" charset="0"/>
                <a:cs typeface="Courier New" panose="02070309020205020404" pitchFamily="49" charset="0"/>
              </a:rPr>
              <a:t>;</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visitIdentifier</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IdentifierContext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idEntry</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37E0E44D-D677-3074-2CFE-27D78D531534}"/>
              </a:ext>
            </a:extLst>
          </p:cNvPr>
          <p:cNvSpPr txBox="1"/>
          <p:nvPr/>
        </p:nvSpPr>
        <p:spPr>
          <a:xfrm>
            <a:off x="5852146" y="1315396"/>
            <a:ext cx="1399742" cy="307777"/>
          </a:xfrm>
          <a:prstGeom prst="rect">
            <a:avLst/>
          </a:prstGeom>
          <a:solidFill>
            <a:srgbClr val="0033CC"/>
          </a:solidFill>
        </p:spPr>
        <p:txBody>
          <a:bodyPr wrap="none" rtlCol="0">
            <a:spAutoFit/>
          </a:bodyPr>
          <a:lstStyle/>
          <a:p>
            <a:r>
              <a:rPr lang="en-US" sz="1400" dirty="0" err="1">
                <a:solidFill>
                  <a:srgbClr val="FFFD78"/>
                </a:solidFill>
              </a:rPr>
              <a:t>Semantics.java</a:t>
            </a:r>
            <a:endParaRPr lang="en-US" sz="1400" dirty="0">
              <a:solidFill>
                <a:srgbClr val="FFFD78"/>
              </a:solidFill>
            </a:endParaRPr>
          </a:p>
        </p:txBody>
      </p:sp>
    </p:spTree>
    <p:extLst>
      <p:ext uri="{BB962C8B-B14F-4D97-AF65-F5344CB8AC3E}">
        <p14:creationId xmlns:p14="http://schemas.microsoft.com/office/powerpoint/2010/main" val="1780837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E9DCE-0959-E479-F8C9-59D6F6BC735C}"/>
              </a:ext>
            </a:extLst>
          </p:cNvPr>
          <p:cNvSpPr>
            <a:spLocks noGrp="1"/>
          </p:cNvSpPr>
          <p:nvPr>
            <p:ph type="title"/>
          </p:nvPr>
        </p:nvSpPr>
        <p:spPr/>
        <p:txBody>
          <a:bodyPr/>
          <a:lstStyle/>
          <a:p>
            <a:r>
              <a:rPr lang="en-US" dirty="0"/>
              <a:t>New Semantics Method Overrides</a:t>
            </a:r>
            <a:r>
              <a:rPr lang="en-US" i="1" dirty="0"/>
              <a:t>, cont’d</a:t>
            </a:r>
            <a:endParaRPr lang="en-US" dirty="0"/>
          </a:p>
        </p:txBody>
      </p:sp>
      <p:sp>
        <p:nvSpPr>
          <p:cNvPr id="3" name="Content Placeholder 2">
            <a:extLst>
              <a:ext uri="{FF2B5EF4-FFF2-40B4-BE49-F238E27FC236}">
                <a16:creationId xmlns:a16="http://schemas.microsoft.com/office/drawing/2014/main" id="{C2309D13-2B9C-2977-EBE2-BAA526D8077C}"/>
              </a:ext>
            </a:extLst>
          </p:cNvPr>
          <p:cNvSpPr>
            <a:spLocks noGrp="1"/>
          </p:cNvSpPr>
          <p:nvPr>
            <p:ph idx="1"/>
          </p:nvPr>
        </p:nvSpPr>
        <p:spPr>
          <a:xfrm>
            <a:off x="457200" y="1295400"/>
            <a:ext cx="8229600" cy="1431460"/>
          </a:xfrm>
        </p:spPr>
        <p:txBody>
          <a:bodyPr/>
          <a:lstStyle/>
          <a:p>
            <a:r>
              <a:rPr lang="en-US" dirty="0"/>
              <a:t>Calculate the values of constants during Pass 2 so the backend doesn’t have to during Pass 3.</a:t>
            </a:r>
          </a:p>
          <a:p>
            <a:pPr lvl="1"/>
            <a:r>
              <a:rPr lang="en-US" dirty="0"/>
              <a:t>Use Java’s built-in </a:t>
            </a:r>
            <a:r>
              <a:rPr lang="en-US" b="1" dirty="0">
                <a:solidFill>
                  <a:srgbClr val="0033CC"/>
                </a:solidFill>
                <a:latin typeface="Courier New" panose="02070309020205020404" pitchFamily="49" charset="0"/>
                <a:cs typeface="Courier New" panose="02070309020205020404" pitchFamily="49" charset="0"/>
              </a:rPr>
              <a:t>Integer</a:t>
            </a:r>
            <a:r>
              <a:rPr lang="en-US" dirty="0"/>
              <a:t> and </a:t>
            </a:r>
            <a:r>
              <a:rPr lang="en-US" b="1" dirty="0">
                <a:solidFill>
                  <a:srgbClr val="0033CC"/>
                </a:solidFill>
                <a:latin typeface="Courier New" panose="02070309020205020404" pitchFamily="49" charset="0"/>
                <a:cs typeface="Courier New" panose="02070309020205020404" pitchFamily="49" charset="0"/>
              </a:rPr>
              <a:t>Double</a:t>
            </a:r>
            <a:r>
              <a:rPr lang="en-US" dirty="0"/>
              <a:t> parsers.</a:t>
            </a:r>
          </a:p>
        </p:txBody>
      </p:sp>
      <p:sp>
        <p:nvSpPr>
          <p:cNvPr id="4" name="Slide Number Placeholder 3">
            <a:extLst>
              <a:ext uri="{FF2B5EF4-FFF2-40B4-BE49-F238E27FC236}">
                <a16:creationId xmlns:a16="http://schemas.microsoft.com/office/drawing/2014/main" id="{5BCB95B9-6327-B434-4BA7-D4109C17EE27}"/>
              </a:ext>
            </a:extLst>
          </p:cNvPr>
          <p:cNvSpPr>
            <a:spLocks noGrp="1"/>
          </p:cNvSpPr>
          <p:nvPr>
            <p:ph type="sldNum" sz="quarter" idx="12"/>
          </p:nvPr>
        </p:nvSpPr>
        <p:spPr/>
        <p:txBody>
          <a:bodyPr/>
          <a:lstStyle/>
          <a:p>
            <a:fld id="{FED62B2D-F854-104A-9535-9A504E5923E0}" type="slidenum">
              <a:rPr lang="en-US" smtClean="0"/>
              <a:pPr/>
              <a:t>17</a:t>
            </a:fld>
            <a:endParaRPr lang="en-US"/>
          </a:p>
        </p:txBody>
      </p:sp>
      <p:sp>
        <p:nvSpPr>
          <p:cNvPr id="5" name="TextBox 4">
            <a:extLst>
              <a:ext uri="{FF2B5EF4-FFF2-40B4-BE49-F238E27FC236}">
                <a16:creationId xmlns:a16="http://schemas.microsoft.com/office/drawing/2014/main" id="{D0731A7C-EA38-D6E4-19DD-E1770DDC329E}"/>
              </a:ext>
            </a:extLst>
          </p:cNvPr>
          <p:cNvSpPr txBox="1"/>
          <p:nvPr/>
        </p:nvSpPr>
        <p:spPr>
          <a:xfrm>
            <a:off x="1150230" y="2880749"/>
            <a:ext cx="6843540" cy="3108543"/>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visitIntegerConstant</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IntegerConstantContext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ctx.value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Integer.parseInt</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ctx.getText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visitRealConstant</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RealConstantContext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ctx.value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Double.parseDouble</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ctx.getText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B78DC768-B2E4-3BB0-B636-09504016BCD6}"/>
              </a:ext>
            </a:extLst>
          </p:cNvPr>
          <p:cNvSpPr txBox="1"/>
          <p:nvPr/>
        </p:nvSpPr>
        <p:spPr>
          <a:xfrm>
            <a:off x="6400780" y="2726860"/>
            <a:ext cx="1399742" cy="307777"/>
          </a:xfrm>
          <a:prstGeom prst="rect">
            <a:avLst/>
          </a:prstGeom>
          <a:solidFill>
            <a:srgbClr val="0033CC"/>
          </a:solidFill>
        </p:spPr>
        <p:txBody>
          <a:bodyPr wrap="none" rtlCol="0">
            <a:spAutoFit/>
          </a:bodyPr>
          <a:lstStyle/>
          <a:p>
            <a:r>
              <a:rPr lang="en-US" sz="1400" dirty="0" err="1">
                <a:solidFill>
                  <a:srgbClr val="FFFD78"/>
                </a:solidFill>
              </a:rPr>
              <a:t>Semantics.java</a:t>
            </a:r>
            <a:endParaRPr lang="en-US" sz="1400" dirty="0">
              <a:solidFill>
                <a:srgbClr val="FFFD78"/>
              </a:solidFill>
            </a:endParaRPr>
          </a:p>
        </p:txBody>
      </p:sp>
    </p:spTree>
    <p:extLst>
      <p:ext uri="{BB962C8B-B14F-4D97-AF65-F5344CB8AC3E}">
        <p14:creationId xmlns:p14="http://schemas.microsoft.com/office/powerpoint/2010/main" val="488408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3BBE4-7DCE-2748-61A4-BA2168A004A8}"/>
              </a:ext>
            </a:extLst>
          </p:cNvPr>
          <p:cNvSpPr>
            <a:spLocks noGrp="1"/>
          </p:cNvSpPr>
          <p:nvPr>
            <p:ph type="title"/>
          </p:nvPr>
        </p:nvSpPr>
        <p:spPr/>
        <p:txBody>
          <a:bodyPr/>
          <a:lstStyle/>
          <a:p>
            <a:r>
              <a:rPr lang="en-US" dirty="0"/>
              <a:t>New Semantics Method Overrides</a:t>
            </a:r>
            <a:r>
              <a:rPr lang="en-US" i="1" dirty="0"/>
              <a:t>, cont’d</a:t>
            </a:r>
            <a:endParaRPr lang="en-US" dirty="0"/>
          </a:p>
        </p:txBody>
      </p:sp>
      <p:sp>
        <p:nvSpPr>
          <p:cNvPr id="3" name="Content Placeholder 2">
            <a:extLst>
              <a:ext uri="{FF2B5EF4-FFF2-40B4-BE49-F238E27FC236}">
                <a16:creationId xmlns:a16="http://schemas.microsoft.com/office/drawing/2014/main" id="{7F9E00EB-C53D-D603-AC5A-5F4906A540CE}"/>
              </a:ext>
            </a:extLst>
          </p:cNvPr>
          <p:cNvSpPr>
            <a:spLocks noGrp="1"/>
          </p:cNvSpPr>
          <p:nvPr>
            <p:ph idx="1"/>
          </p:nvPr>
        </p:nvSpPr>
        <p:spPr>
          <a:xfrm>
            <a:off x="457200" y="1295401"/>
            <a:ext cx="8229600" cy="487698"/>
          </a:xfrm>
        </p:spPr>
        <p:txBody>
          <a:bodyPr/>
          <a:lstStyle/>
          <a:p>
            <a:r>
              <a:rPr lang="en-US" dirty="0"/>
              <a:t>Convert a Pascal string literal to a Java string.</a:t>
            </a:r>
          </a:p>
        </p:txBody>
      </p:sp>
      <p:sp>
        <p:nvSpPr>
          <p:cNvPr id="4" name="Slide Number Placeholder 3">
            <a:extLst>
              <a:ext uri="{FF2B5EF4-FFF2-40B4-BE49-F238E27FC236}">
                <a16:creationId xmlns:a16="http://schemas.microsoft.com/office/drawing/2014/main" id="{4686DEAB-0F8C-4CD3-04EC-091BCB609E1D}"/>
              </a:ext>
            </a:extLst>
          </p:cNvPr>
          <p:cNvSpPr>
            <a:spLocks noGrp="1"/>
          </p:cNvSpPr>
          <p:nvPr>
            <p:ph type="sldNum" sz="quarter" idx="12"/>
          </p:nvPr>
        </p:nvSpPr>
        <p:spPr/>
        <p:txBody>
          <a:bodyPr/>
          <a:lstStyle/>
          <a:p>
            <a:fld id="{FED62B2D-F854-104A-9535-9A504E5923E0}" type="slidenum">
              <a:rPr lang="en-US" smtClean="0"/>
              <a:pPr/>
              <a:t>18</a:t>
            </a:fld>
            <a:endParaRPr lang="en-US"/>
          </a:p>
        </p:txBody>
      </p:sp>
      <p:sp>
        <p:nvSpPr>
          <p:cNvPr id="8" name="TextBox 7">
            <a:extLst>
              <a:ext uri="{FF2B5EF4-FFF2-40B4-BE49-F238E27FC236}">
                <a16:creationId xmlns:a16="http://schemas.microsoft.com/office/drawing/2014/main" id="{36A22177-A2DA-2233-1216-5799BE39FD4C}"/>
              </a:ext>
            </a:extLst>
          </p:cNvPr>
          <p:cNvSpPr txBox="1"/>
          <p:nvPr/>
        </p:nvSpPr>
        <p:spPr>
          <a:xfrm>
            <a:off x="1257631" y="2028435"/>
            <a:ext cx="6628738" cy="3323987"/>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visitStringConstant</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StringConstantContext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String str = </a:t>
            </a:r>
            <a:r>
              <a:rPr lang="en-US" sz="1400" b="1" dirty="0" err="1">
                <a:latin typeface="Courier New" panose="02070309020205020404" pitchFamily="49" charset="0"/>
                <a:cs typeface="Courier New" panose="02070309020205020404" pitchFamily="49" charset="0"/>
              </a:rPr>
              <a:t>ctx.getText</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Remove single quotes</a:t>
            </a:r>
          </a:p>
          <a:p>
            <a:r>
              <a:rPr lang="en-US" sz="1400" b="1" dirty="0">
                <a:latin typeface="Courier New" panose="02070309020205020404" pitchFamily="49" charset="0"/>
                <a:cs typeface="Courier New" panose="02070309020205020404" pitchFamily="49" charset="0"/>
              </a:rPr>
              <a:t>    // Replace '' with '</a:t>
            </a:r>
          </a:p>
          <a:p>
            <a:r>
              <a:rPr lang="en-US" sz="1400" b="1" dirty="0">
                <a:latin typeface="Courier New" panose="02070309020205020404" pitchFamily="49" charset="0"/>
                <a:cs typeface="Courier New" panose="02070309020205020404" pitchFamily="49" charset="0"/>
              </a:rPr>
              <a:t>    // Replace " with \"</a:t>
            </a:r>
          </a:p>
          <a:p>
            <a:r>
              <a:rPr lang="en-US" sz="1400" b="1" dirty="0">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ctx.value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str.substring</a:t>
            </a:r>
            <a:r>
              <a:rPr lang="en-US" sz="1400" b="1" dirty="0">
                <a:solidFill>
                  <a:srgbClr val="C00000"/>
                </a:solidFill>
                <a:latin typeface="Courier New" panose="02070309020205020404" pitchFamily="49" charset="0"/>
                <a:cs typeface="Courier New" panose="02070309020205020404" pitchFamily="49" charset="0"/>
              </a:rPr>
              <a:t>(1, </a:t>
            </a:r>
            <a:r>
              <a:rPr lang="en-US" sz="1400" b="1" dirty="0" err="1">
                <a:solidFill>
                  <a:srgbClr val="C00000"/>
                </a:solidFill>
                <a:latin typeface="Courier New" panose="02070309020205020404" pitchFamily="49" charset="0"/>
                <a:cs typeface="Courier New" panose="02070309020205020404" pitchFamily="49" charset="0"/>
              </a:rPr>
              <a:t>str.length</a:t>
            </a:r>
            <a:r>
              <a:rPr lang="en-US" sz="1400" b="1" dirty="0">
                <a:solidFill>
                  <a:srgbClr val="C00000"/>
                </a:solidFill>
                <a:latin typeface="Courier New" panose="02070309020205020404" pitchFamily="49" charset="0"/>
                <a:cs typeface="Courier New" panose="02070309020205020404" pitchFamily="49" charset="0"/>
              </a:rPr>
              <a:t>() - 1) </a:t>
            </a:r>
          </a:p>
          <a:p>
            <a:r>
              <a:rPr lang="en-US" sz="1400" b="1" dirty="0">
                <a:solidFill>
                  <a:srgbClr val="C00000"/>
                </a:solidFill>
                <a:latin typeface="Courier New" panose="02070309020205020404" pitchFamily="49" charset="0"/>
                <a:cs typeface="Courier New" panose="02070309020205020404" pitchFamily="49" charset="0"/>
              </a:rPr>
              <a:t>                   .replace("''", "'")</a:t>
            </a:r>
          </a:p>
          <a:p>
            <a:r>
              <a:rPr lang="en-US" sz="1400" b="1" dirty="0">
                <a:solidFill>
                  <a:srgbClr val="C00000"/>
                </a:solidFill>
                <a:latin typeface="Courier New" panose="02070309020205020404" pitchFamily="49" charset="0"/>
                <a:cs typeface="Courier New" panose="02070309020205020404" pitchFamily="49" charset="0"/>
              </a:rPr>
              <a:t>                   .replace("\"",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E5487E0C-6E01-C8E0-AB66-ACE01C7FEFB5}"/>
              </a:ext>
            </a:extLst>
          </p:cNvPr>
          <p:cNvSpPr txBox="1"/>
          <p:nvPr/>
        </p:nvSpPr>
        <p:spPr>
          <a:xfrm>
            <a:off x="6309341" y="1874537"/>
            <a:ext cx="1399742" cy="307777"/>
          </a:xfrm>
          <a:prstGeom prst="rect">
            <a:avLst/>
          </a:prstGeom>
          <a:solidFill>
            <a:srgbClr val="0033CC"/>
          </a:solidFill>
        </p:spPr>
        <p:txBody>
          <a:bodyPr wrap="none" rtlCol="0">
            <a:spAutoFit/>
          </a:bodyPr>
          <a:lstStyle/>
          <a:p>
            <a:r>
              <a:rPr lang="en-US" sz="1400" dirty="0" err="1">
                <a:solidFill>
                  <a:srgbClr val="FFFD78"/>
                </a:solidFill>
              </a:rPr>
              <a:t>Semantics.java</a:t>
            </a:r>
            <a:endParaRPr lang="en-US" sz="1400" dirty="0">
              <a:solidFill>
                <a:srgbClr val="FFFD78"/>
              </a:solidFill>
            </a:endParaRPr>
          </a:p>
        </p:txBody>
      </p:sp>
    </p:spTree>
    <p:extLst>
      <p:ext uri="{BB962C8B-B14F-4D97-AF65-F5344CB8AC3E}">
        <p14:creationId xmlns:p14="http://schemas.microsoft.com/office/powerpoint/2010/main" val="1322761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12ACA-E893-6893-0216-3E9E816D7D87}"/>
              </a:ext>
            </a:extLst>
          </p:cNvPr>
          <p:cNvSpPr>
            <a:spLocks noGrp="1"/>
          </p:cNvSpPr>
          <p:nvPr>
            <p:ph type="title"/>
          </p:nvPr>
        </p:nvSpPr>
        <p:spPr/>
        <p:txBody>
          <a:bodyPr/>
          <a:lstStyle/>
          <a:p>
            <a:r>
              <a:rPr lang="en-US" dirty="0"/>
              <a:t>New Semantics Method Overrides</a:t>
            </a:r>
            <a:r>
              <a:rPr lang="en-US" i="1" dirty="0"/>
              <a:t>, cont’d</a:t>
            </a:r>
            <a:endParaRPr lang="en-US" dirty="0"/>
          </a:p>
        </p:txBody>
      </p:sp>
      <p:sp>
        <p:nvSpPr>
          <p:cNvPr id="3" name="Content Placeholder 2">
            <a:extLst>
              <a:ext uri="{FF2B5EF4-FFF2-40B4-BE49-F238E27FC236}">
                <a16:creationId xmlns:a16="http://schemas.microsoft.com/office/drawing/2014/main" id="{D4939144-4917-E5B1-6DEC-ACB31188B5E6}"/>
              </a:ext>
            </a:extLst>
          </p:cNvPr>
          <p:cNvSpPr>
            <a:spLocks noGrp="1"/>
          </p:cNvSpPr>
          <p:nvPr>
            <p:ph idx="1"/>
          </p:nvPr>
        </p:nvSpPr>
        <p:spPr>
          <a:xfrm>
            <a:off x="457200" y="1295400"/>
            <a:ext cx="8229600" cy="944893"/>
          </a:xfrm>
        </p:spPr>
        <p:txBody>
          <a:bodyPr/>
          <a:lstStyle/>
          <a:p>
            <a:r>
              <a:rPr lang="en-US" dirty="0"/>
              <a:t>Convert a Pascal character literal to a Java character.</a:t>
            </a:r>
          </a:p>
        </p:txBody>
      </p:sp>
      <p:sp>
        <p:nvSpPr>
          <p:cNvPr id="4" name="Slide Number Placeholder 3">
            <a:extLst>
              <a:ext uri="{FF2B5EF4-FFF2-40B4-BE49-F238E27FC236}">
                <a16:creationId xmlns:a16="http://schemas.microsoft.com/office/drawing/2014/main" id="{058DAABA-2014-227C-0D78-C63019F7A501}"/>
              </a:ext>
            </a:extLst>
          </p:cNvPr>
          <p:cNvSpPr>
            <a:spLocks noGrp="1"/>
          </p:cNvSpPr>
          <p:nvPr>
            <p:ph type="sldNum" sz="quarter" idx="12"/>
          </p:nvPr>
        </p:nvSpPr>
        <p:spPr/>
        <p:txBody>
          <a:bodyPr/>
          <a:lstStyle/>
          <a:p>
            <a:fld id="{FED62B2D-F854-104A-9535-9A504E5923E0}" type="slidenum">
              <a:rPr lang="en-US" smtClean="0"/>
              <a:pPr/>
              <a:t>19</a:t>
            </a:fld>
            <a:endParaRPr lang="en-US"/>
          </a:p>
        </p:txBody>
      </p:sp>
      <p:sp>
        <p:nvSpPr>
          <p:cNvPr id="6" name="TextBox 5">
            <a:extLst>
              <a:ext uri="{FF2B5EF4-FFF2-40B4-BE49-F238E27FC236}">
                <a16:creationId xmlns:a16="http://schemas.microsoft.com/office/drawing/2014/main" id="{D4732F2D-1283-176E-C100-40851FA9E7F9}"/>
              </a:ext>
            </a:extLst>
          </p:cNvPr>
          <p:cNvSpPr txBox="1"/>
          <p:nvPr/>
        </p:nvSpPr>
        <p:spPr>
          <a:xfrm>
            <a:off x="935427" y="2331732"/>
            <a:ext cx="7273145" cy="3539430"/>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visitCharacterConstant</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CharacterConstantContext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String str = </a:t>
            </a:r>
            <a:r>
              <a:rPr lang="en-US" sz="1400" b="1" dirty="0" err="1">
                <a:latin typeface="Courier New" panose="02070309020205020404" pitchFamily="49" charset="0"/>
                <a:cs typeface="Courier New" panose="02070309020205020404" pitchFamily="49" charset="0"/>
              </a:rPr>
              <a:t>ctx.getText</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Remove single quotes</a:t>
            </a:r>
          </a:p>
          <a:p>
            <a:r>
              <a:rPr lang="en-US" sz="1400" b="1" dirty="0">
                <a:latin typeface="Courier New" panose="02070309020205020404" pitchFamily="49" charset="0"/>
                <a:cs typeface="Courier New" panose="02070309020205020404" pitchFamily="49" charset="0"/>
              </a:rPr>
              <a:t>    // Replace '' with '</a:t>
            </a:r>
          </a:p>
          <a:p>
            <a:r>
              <a:rPr lang="en-US" sz="1400" b="1" dirty="0">
                <a:latin typeface="Courier New" panose="02070309020205020404" pitchFamily="49" charset="0"/>
                <a:cs typeface="Courier New" panose="02070309020205020404" pitchFamily="49" charset="0"/>
              </a:rPr>
              <a:t>    // Replace " with \"</a:t>
            </a:r>
          </a:p>
          <a:p>
            <a:r>
              <a:rPr lang="en-US" sz="1400" b="1" dirty="0">
                <a:latin typeface="Courier New" panose="02070309020205020404" pitchFamily="49" charset="0"/>
                <a:cs typeface="Courier New" panose="02070309020205020404" pitchFamily="49" charset="0"/>
              </a:rPr>
              <a:t>    str = </a:t>
            </a:r>
            <a:r>
              <a:rPr lang="en-US" sz="1400" b="1" dirty="0" err="1">
                <a:latin typeface="Courier New" panose="02070309020205020404" pitchFamily="49" charset="0"/>
                <a:cs typeface="Courier New" panose="02070309020205020404" pitchFamily="49" charset="0"/>
              </a:rPr>
              <a:t>str.substring</a:t>
            </a:r>
            <a:r>
              <a:rPr lang="en-US" sz="1400" b="1" dirty="0">
                <a:latin typeface="Courier New" panose="02070309020205020404" pitchFamily="49" charset="0"/>
                <a:cs typeface="Courier New" panose="02070309020205020404" pitchFamily="49" charset="0"/>
              </a:rPr>
              <a:t>(1, </a:t>
            </a:r>
            <a:r>
              <a:rPr lang="en-US" sz="1400" b="1" dirty="0" err="1">
                <a:latin typeface="Courier New" panose="02070309020205020404" pitchFamily="49" charset="0"/>
                <a:cs typeface="Courier New" panose="02070309020205020404" pitchFamily="49" charset="0"/>
              </a:rPr>
              <a:t>str.length</a:t>
            </a:r>
            <a:r>
              <a:rPr lang="en-US" sz="1400" b="1" dirty="0">
                <a:latin typeface="Courier New" panose="02070309020205020404" pitchFamily="49" charset="0"/>
                <a:cs typeface="Courier New" panose="02070309020205020404" pitchFamily="49" charset="0"/>
              </a:rPr>
              <a:t>() - 1) </a:t>
            </a:r>
          </a:p>
          <a:p>
            <a:r>
              <a:rPr lang="en-US" sz="1400" b="1" dirty="0">
                <a:latin typeface="Courier New" panose="02070309020205020404" pitchFamily="49" charset="0"/>
                <a:cs typeface="Courier New" panose="02070309020205020404" pitchFamily="49" charset="0"/>
              </a:rPr>
              <a:t>             .replace("''''", "'\''")</a:t>
            </a:r>
          </a:p>
          <a:p>
            <a:r>
              <a:rPr lang="en-US" sz="1400" b="1" dirty="0">
                <a:latin typeface="Courier New" panose="02070309020205020404" pitchFamily="49" charset="0"/>
                <a:cs typeface="Courier New" panose="02070309020205020404" pitchFamily="49" charset="0"/>
              </a:rPr>
              <a:t>             .replace("\"", "\\\"");</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ctx.value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str.charAt</a:t>
            </a:r>
            <a:r>
              <a:rPr lang="en-US" sz="1400" b="1" dirty="0">
                <a:solidFill>
                  <a:srgbClr val="C00000"/>
                </a:solidFill>
                <a:latin typeface="Courier New" panose="02070309020205020404" pitchFamily="49" charset="0"/>
                <a:cs typeface="Courier New" panose="02070309020205020404" pitchFamily="49" charset="0"/>
              </a:rPr>
              <a:t>(0);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DB96CA13-D8C9-8128-0A05-20F68E6A4520}"/>
              </a:ext>
            </a:extLst>
          </p:cNvPr>
          <p:cNvSpPr txBox="1"/>
          <p:nvPr/>
        </p:nvSpPr>
        <p:spPr>
          <a:xfrm>
            <a:off x="6646940" y="2177843"/>
            <a:ext cx="1399742" cy="307777"/>
          </a:xfrm>
          <a:prstGeom prst="rect">
            <a:avLst/>
          </a:prstGeom>
          <a:solidFill>
            <a:srgbClr val="0033CC"/>
          </a:solidFill>
        </p:spPr>
        <p:txBody>
          <a:bodyPr wrap="none" rtlCol="0">
            <a:spAutoFit/>
          </a:bodyPr>
          <a:lstStyle/>
          <a:p>
            <a:r>
              <a:rPr lang="en-US" sz="1400" dirty="0" err="1">
                <a:solidFill>
                  <a:srgbClr val="FFFD78"/>
                </a:solidFill>
              </a:rPr>
              <a:t>Semantics.java</a:t>
            </a:r>
            <a:endParaRPr lang="en-US" sz="1400" dirty="0">
              <a:solidFill>
                <a:srgbClr val="FFFD78"/>
              </a:solidFill>
            </a:endParaRPr>
          </a:p>
        </p:txBody>
      </p:sp>
    </p:spTree>
    <p:extLst>
      <p:ext uri="{BB962C8B-B14F-4D97-AF65-F5344CB8AC3E}">
        <p14:creationId xmlns:p14="http://schemas.microsoft.com/office/powerpoint/2010/main" val="98283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EFB6F-9A56-E7E6-5C46-AC26119B0147}"/>
              </a:ext>
            </a:extLst>
          </p:cNvPr>
          <p:cNvSpPr>
            <a:spLocks noGrp="1"/>
          </p:cNvSpPr>
          <p:nvPr>
            <p:ph type="title"/>
          </p:nvPr>
        </p:nvSpPr>
        <p:spPr/>
        <p:txBody>
          <a:bodyPr/>
          <a:lstStyle/>
          <a:p>
            <a:r>
              <a:rPr lang="en-US" dirty="0"/>
              <a:t>Multiple Passes</a:t>
            </a:r>
          </a:p>
        </p:txBody>
      </p:sp>
      <p:sp>
        <p:nvSpPr>
          <p:cNvPr id="4" name="Slide Number Placeholder 3">
            <a:extLst>
              <a:ext uri="{FF2B5EF4-FFF2-40B4-BE49-F238E27FC236}">
                <a16:creationId xmlns:a16="http://schemas.microsoft.com/office/drawing/2014/main" id="{B39BC0BB-1CAA-CC0E-42E4-6AF55A6C3E27}"/>
              </a:ext>
            </a:extLst>
          </p:cNvPr>
          <p:cNvSpPr>
            <a:spLocks noGrp="1"/>
          </p:cNvSpPr>
          <p:nvPr>
            <p:ph type="sldNum" sz="quarter" idx="12"/>
          </p:nvPr>
        </p:nvSpPr>
        <p:spPr/>
        <p:txBody>
          <a:bodyPr/>
          <a:lstStyle/>
          <a:p>
            <a:fld id="{FED62B2D-F854-104A-9535-9A504E5923E0}" type="slidenum">
              <a:rPr lang="en-US" smtClean="0"/>
              <a:pPr/>
              <a:t>2</a:t>
            </a:fld>
            <a:endParaRPr lang="en-US"/>
          </a:p>
        </p:txBody>
      </p:sp>
      <p:graphicFrame>
        <p:nvGraphicFramePr>
          <p:cNvPr id="6" name="Table 5">
            <a:extLst>
              <a:ext uri="{FF2B5EF4-FFF2-40B4-BE49-F238E27FC236}">
                <a16:creationId xmlns:a16="http://schemas.microsoft.com/office/drawing/2014/main" id="{7A2ECA9C-6F38-BE5B-50A3-B9D1B14995C7}"/>
              </a:ext>
            </a:extLst>
          </p:cNvPr>
          <p:cNvGraphicFramePr>
            <a:graphicFrameLocks noGrp="1"/>
          </p:cNvGraphicFramePr>
          <p:nvPr>
            <p:extLst>
              <p:ext uri="{D42A27DB-BD31-4B8C-83A1-F6EECF244321}">
                <p14:modId xmlns:p14="http://schemas.microsoft.com/office/powerpoint/2010/main" val="2450729382"/>
              </p:ext>
            </p:extLst>
          </p:nvPr>
        </p:nvGraphicFramePr>
        <p:xfrm>
          <a:off x="731562" y="1600220"/>
          <a:ext cx="7680876" cy="2295400"/>
        </p:xfrm>
        <a:graphic>
          <a:graphicData uri="http://schemas.openxmlformats.org/drawingml/2006/table">
            <a:tbl>
              <a:tblPr firstRow="1" firstCol="1" bandRow="1">
                <a:tableStyleId>{073A0DAA-6AF3-43AB-8588-CEC1D06C72B9}</a:tableStyleId>
              </a:tblPr>
              <a:tblGrid>
                <a:gridCol w="731512">
                  <a:extLst>
                    <a:ext uri="{9D8B030D-6E8A-4147-A177-3AD203B41FA5}">
                      <a16:colId xmlns:a16="http://schemas.microsoft.com/office/drawing/2014/main" val="3492672794"/>
                    </a:ext>
                  </a:extLst>
                </a:gridCol>
                <a:gridCol w="6949364">
                  <a:extLst>
                    <a:ext uri="{9D8B030D-6E8A-4147-A177-3AD203B41FA5}">
                      <a16:colId xmlns:a16="http://schemas.microsoft.com/office/drawing/2014/main" val="2163153237"/>
                    </a:ext>
                  </a:extLst>
                </a:gridCol>
              </a:tblGrid>
              <a:tr h="0">
                <a:tc>
                  <a:txBody>
                    <a:bodyPr/>
                    <a:lstStyle/>
                    <a:p>
                      <a:pPr marL="0" marR="0" algn="ctr">
                        <a:lnSpc>
                          <a:spcPct val="125000"/>
                        </a:lnSpc>
                        <a:spcBef>
                          <a:spcPts val="600"/>
                        </a:spcBef>
                        <a:buNone/>
                      </a:pPr>
                      <a:r>
                        <a:rPr lang="en-US" sz="1400" dirty="0">
                          <a:effectLst/>
                        </a:rPr>
                        <a:t>Pass</a:t>
                      </a:r>
                      <a:endParaRPr lang="en-US" sz="1400" b="1" dirty="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600"/>
                        </a:spcBef>
                        <a:buNone/>
                      </a:pPr>
                      <a:r>
                        <a:rPr lang="en-US" sz="1400" dirty="0">
                          <a:effectLst/>
                        </a:rPr>
                        <a:t>Operations</a:t>
                      </a:r>
                      <a:endParaRPr lang="en-US" sz="1400" b="1" dirty="0">
                        <a:solidFill>
                          <a:srgbClr val="96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3860144"/>
                  </a:ext>
                </a:extLst>
              </a:tr>
              <a:tr h="0">
                <a:tc>
                  <a:txBody>
                    <a:bodyPr/>
                    <a:lstStyle/>
                    <a:p>
                      <a:pPr marL="0" marR="0" algn="ctr">
                        <a:lnSpc>
                          <a:spcPct val="125000"/>
                        </a:lnSpc>
                        <a:spcBef>
                          <a:spcPts val="600"/>
                        </a:spcBef>
                        <a:buNone/>
                      </a:pPr>
                      <a:r>
                        <a:rPr lang="en-US" sz="1400">
                          <a:effectLst/>
                        </a:rPr>
                        <a:t>1</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600"/>
                        </a:spcBef>
                        <a:buNone/>
                      </a:pPr>
                      <a:r>
                        <a:rPr lang="en-US" sz="1400" b="1" dirty="0">
                          <a:effectLst/>
                        </a:rPr>
                        <a:t>Syntax analysis: </a:t>
                      </a:r>
                      <a:r>
                        <a:rPr lang="en-US" sz="1400" dirty="0">
                          <a:effectLst/>
                        </a:rPr>
                        <a:t>In the front end, the parser requests tokens from the scanner, performs syntax checking, and builds the parse tree in the intermediate tier.</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72621298"/>
                  </a:ext>
                </a:extLst>
              </a:tr>
              <a:tr h="114021">
                <a:tc>
                  <a:txBody>
                    <a:bodyPr/>
                    <a:lstStyle/>
                    <a:p>
                      <a:pPr marL="0" marR="0" algn="ctr">
                        <a:lnSpc>
                          <a:spcPct val="125000"/>
                        </a:lnSpc>
                        <a:spcBef>
                          <a:spcPts val="600"/>
                        </a:spcBef>
                        <a:buNone/>
                      </a:pPr>
                      <a:r>
                        <a:rPr lang="en-US" sz="1400">
                          <a:effectLst/>
                        </a:rPr>
                        <a:t>2</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600"/>
                        </a:spcBef>
                        <a:buNone/>
                      </a:pPr>
                      <a:r>
                        <a:rPr lang="en-US" sz="1400" b="1" dirty="0">
                          <a:effectLst/>
                        </a:rPr>
                        <a:t>Semantic analysis: </a:t>
                      </a:r>
                      <a:r>
                        <a:rPr lang="en-US" sz="1400" dirty="0">
                          <a:effectLst/>
                        </a:rPr>
                        <a:t>Perform operations based on the meanings of the parse tree nodes. The analysis includes populating symbol tables with information about names contained in the tree nodes and performing type checking to verify datatype compatibilities of the operands in expressions.</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50173878"/>
                  </a:ext>
                </a:extLst>
              </a:tr>
              <a:tr h="0">
                <a:tc>
                  <a:txBody>
                    <a:bodyPr/>
                    <a:lstStyle/>
                    <a:p>
                      <a:pPr marL="0" marR="0" algn="ctr">
                        <a:lnSpc>
                          <a:spcPct val="125000"/>
                        </a:lnSpc>
                        <a:spcBef>
                          <a:spcPts val="600"/>
                        </a:spcBef>
                        <a:buNone/>
                      </a:pPr>
                      <a:r>
                        <a:rPr lang="en-US" sz="1400">
                          <a:effectLst/>
                        </a:rPr>
                        <a:t>3</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600"/>
                        </a:spcBef>
                        <a:buNone/>
                      </a:pPr>
                      <a:r>
                        <a:rPr lang="en-US" sz="1400" b="1" dirty="0">
                          <a:effectLst/>
                        </a:rPr>
                        <a:t>Output generation:</a:t>
                      </a:r>
                      <a:r>
                        <a:rPr lang="en-US" sz="1400" dirty="0">
                          <a:effectLst/>
                        </a:rPr>
                        <a:t> The backend components independently operate by accessing only the parse tree and symbol tables in the intermediate tier.</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50734687"/>
                  </a:ext>
                </a:extLst>
              </a:tr>
            </a:tbl>
          </a:graphicData>
        </a:graphic>
      </p:graphicFrame>
    </p:spTree>
    <p:extLst>
      <p:ext uri="{BB962C8B-B14F-4D97-AF65-F5344CB8AC3E}">
        <p14:creationId xmlns:p14="http://schemas.microsoft.com/office/powerpoint/2010/main" val="28180369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ACE1E-2D74-3277-A0A4-C04FCABBF03A}"/>
              </a:ext>
            </a:extLst>
          </p:cNvPr>
          <p:cNvSpPr>
            <a:spLocks noGrp="1"/>
          </p:cNvSpPr>
          <p:nvPr>
            <p:ph type="title"/>
          </p:nvPr>
        </p:nvSpPr>
        <p:spPr/>
        <p:txBody>
          <a:bodyPr/>
          <a:lstStyle/>
          <a:p>
            <a:r>
              <a:rPr lang="en-US" dirty="0"/>
              <a:t>Pass 3 Tree Walk</a:t>
            </a:r>
          </a:p>
        </p:txBody>
      </p:sp>
      <p:sp>
        <p:nvSpPr>
          <p:cNvPr id="3" name="Content Placeholder 2">
            <a:extLst>
              <a:ext uri="{FF2B5EF4-FFF2-40B4-BE49-F238E27FC236}">
                <a16:creationId xmlns:a16="http://schemas.microsoft.com/office/drawing/2014/main" id="{F13AB3AD-9BF5-ACC1-4E4B-C4ADA37BA0F2}"/>
              </a:ext>
            </a:extLst>
          </p:cNvPr>
          <p:cNvSpPr>
            <a:spLocks noGrp="1"/>
          </p:cNvSpPr>
          <p:nvPr>
            <p:ph idx="1"/>
          </p:nvPr>
        </p:nvSpPr>
        <p:spPr/>
        <p:txBody>
          <a:bodyPr/>
          <a:lstStyle/>
          <a:p>
            <a:r>
              <a:rPr lang="en-US" b="1" dirty="0"/>
              <a:t>Pass 2:</a:t>
            </a:r>
            <a:r>
              <a:rPr lang="en-US" dirty="0"/>
              <a:t> Walk the parse tree to populate the symbol table.</a:t>
            </a:r>
          </a:p>
          <a:p>
            <a:pPr lvl="1"/>
            <a:r>
              <a:rPr lang="en-US" dirty="0"/>
              <a:t>Use the visit method overrides in class </a:t>
            </a:r>
            <a:r>
              <a:rPr lang="en-US" b="1" dirty="0">
                <a:solidFill>
                  <a:srgbClr val="0033CC"/>
                </a:solidFill>
                <a:latin typeface="Courier New" panose="02070309020205020404" pitchFamily="49" charset="0"/>
                <a:cs typeface="Courier New" panose="02070309020205020404" pitchFamily="49" charset="0"/>
              </a:rPr>
              <a:t>Semantics</a:t>
            </a:r>
            <a:r>
              <a:rPr lang="en-US" dirty="0"/>
              <a:t> in package </a:t>
            </a:r>
            <a:r>
              <a:rPr lang="en-US" b="1" dirty="0" err="1">
                <a:solidFill>
                  <a:srgbClr val="0033CC"/>
                </a:solidFill>
                <a:latin typeface="Courier New" panose="02070309020205020404" pitchFamily="49" charset="0"/>
                <a:cs typeface="Courier New" panose="02070309020205020404" pitchFamily="49" charset="0"/>
              </a:rPr>
              <a:t>intermediate.semantics</a:t>
            </a:r>
            <a:r>
              <a:rPr lang="en-US" dirty="0"/>
              <a:t>.</a:t>
            </a:r>
          </a:p>
          <a:p>
            <a:pPr lvl="4"/>
            <a:endParaRPr lang="en-US" dirty="0"/>
          </a:p>
          <a:p>
            <a:r>
              <a:rPr lang="en-US" b="1" dirty="0"/>
              <a:t>Pass 3:</a:t>
            </a:r>
            <a:r>
              <a:rPr lang="en-US" dirty="0"/>
              <a:t> Walk the parse tree again and access the symbol table to execute the source program.</a:t>
            </a:r>
          </a:p>
          <a:p>
            <a:pPr lvl="1"/>
            <a:r>
              <a:rPr lang="en-US" dirty="0"/>
              <a:t>Use a </a:t>
            </a:r>
            <a:r>
              <a:rPr lang="en-US" u="sng" dirty="0"/>
              <a:t>completely different set of visit method overrides</a:t>
            </a:r>
            <a:r>
              <a:rPr lang="en-US" dirty="0"/>
              <a:t> in class </a:t>
            </a:r>
            <a:r>
              <a:rPr lang="en-US" b="1" dirty="0">
                <a:solidFill>
                  <a:srgbClr val="0033CC"/>
                </a:solidFill>
                <a:latin typeface="Courier New" panose="02070309020205020404" pitchFamily="49" charset="0"/>
                <a:cs typeface="Courier New" panose="02070309020205020404" pitchFamily="49" charset="0"/>
              </a:rPr>
              <a:t>Executor</a:t>
            </a:r>
            <a:r>
              <a:rPr lang="en-US" dirty="0"/>
              <a:t> in package </a:t>
            </a:r>
            <a:r>
              <a:rPr lang="en-US" b="1" dirty="0" err="1">
                <a:solidFill>
                  <a:srgbClr val="0033CC"/>
                </a:solidFill>
                <a:latin typeface="Courier New" panose="02070309020205020404" pitchFamily="49" charset="0"/>
                <a:cs typeface="Courier New" panose="02070309020205020404" pitchFamily="49" charset="0"/>
              </a:rPr>
              <a:t>backend.interpreter</a:t>
            </a:r>
            <a:r>
              <a:rPr lang="en-US" dirty="0"/>
              <a:t>.</a:t>
            </a:r>
          </a:p>
        </p:txBody>
      </p:sp>
      <p:sp>
        <p:nvSpPr>
          <p:cNvPr id="4" name="Slide Number Placeholder 3">
            <a:extLst>
              <a:ext uri="{FF2B5EF4-FFF2-40B4-BE49-F238E27FC236}">
                <a16:creationId xmlns:a16="http://schemas.microsoft.com/office/drawing/2014/main" id="{11348725-AAAC-E78B-1CD9-90A3418CEBDA}"/>
              </a:ext>
            </a:extLst>
          </p:cNvPr>
          <p:cNvSpPr>
            <a:spLocks noGrp="1"/>
          </p:cNvSpPr>
          <p:nvPr>
            <p:ph type="sldNum" sz="quarter" idx="12"/>
          </p:nvPr>
        </p:nvSpPr>
        <p:spPr/>
        <p:txBody>
          <a:bodyPr/>
          <a:lstStyle/>
          <a:p>
            <a:fld id="{FED62B2D-F854-104A-9535-9A504E5923E0}" type="slidenum">
              <a:rPr lang="en-US" smtClean="0"/>
              <a:pPr/>
              <a:t>20</a:t>
            </a:fld>
            <a:endParaRPr lang="en-US"/>
          </a:p>
        </p:txBody>
      </p:sp>
    </p:spTree>
    <p:extLst>
      <p:ext uri="{BB962C8B-B14F-4D97-AF65-F5344CB8AC3E}">
        <p14:creationId xmlns:p14="http://schemas.microsoft.com/office/powerpoint/2010/main" val="94388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0A2D6-8AC7-9B90-2CBD-4741F28C2C50}"/>
              </a:ext>
            </a:extLst>
          </p:cNvPr>
          <p:cNvSpPr>
            <a:spLocks noGrp="1"/>
          </p:cNvSpPr>
          <p:nvPr>
            <p:ph type="title"/>
          </p:nvPr>
        </p:nvSpPr>
        <p:spPr/>
        <p:txBody>
          <a:bodyPr/>
          <a:lstStyle/>
          <a:p>
            <a:r>
              <a:rPr lang="en-US" dirty="0"/>
              <a:t>Override </a:t>
            </a:r>
            <a:r>
              <a:rPr lang="en-US" b="1" dirty="0">
                <a:latin typeface="Courier New" panose="02070309020205020404" pitchFamily="49" charset="0"/>
                <a:cs typeface="Courier New" panose="02070309020205020404" pitchFamily="49" charset="0"/>
              </a:rPr>
              <a:t>Executor</a:t>
            </a:r>
            <a:r>
              <a:rPr lang="en-US" dirty="0"/>
              <a:t> Visit Methods (Pass 3)</a:t>
            </a:r>
          </a:p>
        </p:txBody>
      </p:sp>
      <p:sp>
        <p:nvSpPr>
          <p:cNvPr id="3" name="Content Placeholder 2">
            <a:extLst>
              <a:ext uri="{FF2B5EF4-FFF2-40B4-BE49-F238E27FC236}">
                <a16:creationId xmlns:a16="http://schemas.microsoft.com/office/drawing/2014/main" id="{0D086C62-C81D-0396-C127-4ABC1487D136}"/>
              </a:ext>
            </a:extLst>
          </p:cNvPr>
          <p:cNvSpPr>
            <a:spLocks noGrp="1"/>
          </p:cNvSpPr>
          <p:nvPr>
            <p:ph idx="1"/>
          </p:nvPr>
        </p:nvSpPr>
        <p:spPr>
          <a:xfrm>
            <a:off x="457200" y="1295401"/>
            <a:ext cx="8229600" cy="1859282"/>
          </a:xfrm>
        </p:spPr>
        <p:txBody>
          <a:bodyPr/>
          <a:lstStyle/>
          <a:p>
            <a:r>
              <a:rPr lang="en-US" dirty="0"/>
              <a:t>Class </a:t>
            </a:r>
            <a:r>
              <a:rPr lang="en-US" b="1" dirty="0">
                <a:solidFill>
                  <a:srgbClr val="0033CC"/>
                </a:solidFill>
                <a:latin typeface="Courier New" panose="02070309020205020404" pitchFamily="49" charset="0"/>
                <a:cs typeface="Courier New" panose="02070309020205020404" pitchFamily="49" charset="0"/>
              </a:rPr>
              <a:t>Executor</a:t>
            </a:r>
            <a:r>
              <a:rPr lang="en-US" dirty="0"/>
              <a:t> overrides the following </a:t>
            </a:r>
            <a:br>
              <a:rPr lang="en-US" dirty="0"/>
            </a:br>
            <a:r>
              <a:rPr lang="en-US" dirty="0"/>
              <a:t>visit methods in order to execute the source program by walking the parse tree and accessing the symbol table:</a:t>
            </a:r>
          </a:p>
        </p:txBody>
      </p:sp>
      <p:sp>
        <p:nvSpPr>
          <p:cNvPr id="4" name="Slide Number Placeholder 3">
            <a:extLst>
              <a:ext uri="{FF2B5EF4-FFF2-40B4-BE49-F238E27FC236}">
                <a16:creationId xmlns:a16="http://schemas.microsoft.com/office/drawing/2014/main" id="{7729FED9-D80B-AA63-0C2A-5E4E69FE8C62}"/>
              </a:ext>
            </a:extLst>
          </p:cNvPr>
          <p:cNvSpPr>
            <a:spLocks noGrp="1"/>
          </p:cNvSpPr>
          <p:nvPr>
            <p:ph type="sldNum" sz="quarter" idx="12"/>
          </p:nvPr>
        </p:nvSpPr>
        <p:spPr/>
        <p:txBody>
          <a:bodyPr/>
          <a:lstStyle/>
          <a:p>
            <a:fld id="{FED62B2D-F854-104A-9535-9A504E5923E0}" type="slidenum">
              <a:rPr lang="en-US" smtClean="0"/>
              <a:pPr/>
              <a:t>21</a:t>
            </a:fld>
            <a:endParaRPr lang="en-US"/>
          </a:p>
        </p:txBody>
      </p:sp>
      <p:pic>
        <p:nvPicPr>
          <p:cNvPr id="6" name="Picture 5">
            <a:extLst>
              <a:ext uri="{FF2B5EF4-FFF2-40B4-BE49-F238E27FC236}">
                <a16:creationId xmlns:a16="http://schemas.microsoft.com/office/drawing/2014/main" id="{26233582-D738-7E84-15C1-E047A37A7B7E}"/>
              </a:ext>
            </a:extLst>
          </p:cNvPr>
          <p:cNvPicPr>
            <a:picLocks noChangeAspect="1"/>
          </p:cNvPicPr>
          <p:nvPr/>
        </p:nvPicPr>
        <p:blipFill>
          <a:blip r:embed="rId2"/>
          <a:stretch>
            <a:fillRect/>
          </a:stretch>
        </p:blipFill>
        <p:spPr>
          <a:xfrm>
            <a:off x="2209800" y="3223231"/>
            <a:ext cx="4724400" cy="2857500"/>
          </a:xfrm>
          <a:prstGeom prst="rect">
            <a:avLst/>
          </a:prstGeom>
        </p:spPr>
      </p:pic>
      <p:sp>
        <p:nvSpPr>
          <p:cNvPr id="7" name="TextBox 6">
            <a:extLst>
              <a:ext uri="{FF2B5EF4-FFF2-40B4-BE49-F238E27FC236}">
                <a16:creationId xmlns:a16="http://schemas.microsoft.com/office/drawing/2014/main" id="{7E7C4DA3-FD55-733D-1EAA-6C8897A6032F}"/>
              </a:ext>
            </a:extLst>
          </p:cNvPr>
          <p:cNvSpPr txBox="1"/>
          <p:nvPr/>
        </p:nvSpPr>
        <p:spPr>
          <a:xfrm>
            <a:off x="2691517" y="6290811"/>
            <a:ext cx="3760966" cy="338554"/>
          </a:xfrm>
          <a:prstGeom prst="rect">
            <a:avLst/>
          </a:prstGeom>
          <a:solidFill>
            <a:srgbClr val="FFFFC2"/>
          </a:solidFill>
          <a:ln>
            <a:solidFill>
              <a:srgbClr val="0033CC"/>
            </a:solidFill>
          </a:ln>
        </p:spPr>
        <p:txBody>
          <a:bodyPr wrap="none" rtlCol="0">
            <a:spAutoFit/>
          </a:bodyPr>
          <a:lstStyle/>
          <a:p>
            <a:r>
              <a:rPr lang="en-US" dirty="0">
                <a:solidFill>
                  <a:srgbClr val="0033CC"/>
                </a:solidFill>
              </a:rPr>
              <a:t>Class </a:t>
            </a:r>
            <a:r>
              <a:rPr lang="en-US" sz="1400" b="1" dirty="0" err="1">
                <a:solidFill>
                  <a:srgbClr val="0033CC"/>
                </a:solidFill>
                <a:latin typeface="Courier New" panose="02070309020205020404" pitchFamily="49" charset="0"/>
                <a:cs typeface="Courier New" panose="02070309020205020404" pitchFamily="49" charset="0"/>
              </a:rPr>
              <a:t>backend.interpreter.Executor</a:t>
            </a:r>
            <a:endParaRPr lang="en-US" b="1" dirty="0">
              <a:solidFill>
                <a:srgbClr val="0033CC"/>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347073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278D4-9240-66BB-5C4F-ADF6FEDB6A5B}"/>
              </a:ext>
            </a:extLst>
          </p:cNvPr>
          <p:cNvSpPr>
            <a:spLocks noGrp="1"/>
          </p:cNvSpPr>
          <p:nvPr>
            <p:ph type="title"/>
          </p:nvPr>
        </p:nvSpPr>
        <p:spPr/>
        <p:txBody>
          <a:bodyPr/>
          <a:lstStyle/>
          <a:p>
            <a:r>
              <a:rPr lang="en-US" dirty="0"/>
              <a:t>Override </a:t>
            </a:r>
            <a:r>
              <a:rPr lang="en-US" b="1" dirty="0">
                <a:latin typeface="Courier New" panose="02070309020205020404" pitchFamily="49" charset="0"/>
                <a:cs typeface="Courier New" panose="02070309020205020404" pitchFamily="49" charset="0"/>
              </a:rPr>
              <a:t>Executor</a:t>
            </a:r>
            <a:r>
              <a:rPr lang="en-US" dirty="0"/>
              <a:t> Visit Methods</a:t>
            </a:r>
            <a:r>
              <a:rPr lang="en-US" i="1" dirty="0"/>
              <a:t>, cont’d</a:t>
            </a:r>
          </a:p>
        </p:txBody>
      </p:sp>
      <p:sp>
        <p:nvSpPr>
          <p:cNvPr id="4" name="Slide Number Placeholder 3">
            <a:extLst>
              <a:ext uri="{FF2B5EF4-FFF2-40B4-BE49-F238E27FC236}">
                <a16:creationId xmlns:a16="http://schemas.microsoft.com/office/drawing/2014/main" id="{039EB415-464E-AC89-DAED-2E9DEA9D2553}"/>
              </a:ext>
            </a:extLst>
          </p:cNvPr>
          <p:cNvSpPr>
            <a:spLocks noGrp="1"/>
          </p:cNvSpPr>
          <p:nvPr>
            <p:ph type="sldNum" sz="quarter" idx="12"/>
          </p:nvPr>
        </p:nvSpPr>
        <p:spPr/>
        <p:txBody>
          <a:bodyPr/>
          <a:lstStyle/>
          <a:p>
            <a:fld id="{FED62B2D-F854-104A-9535-9A504E5923E0}" type="slidenum">
              <a:rPr lang="en-US" smtClean="0"/>
              <a:pPr/>
              <a:t>22</a:t>
            </a:fld>
            <a:endParaRPr lang="en-US"/>
          </a:p>
        </p:txBody>
      </p:sp>
      <p:sp>
        <p:nvSpPr>
          <p:cNvPr id="5" name="TextBox 4">
            <a:extLst>
              <a:ext uri="{FF2B5EF4-FFF2-40B4-BE49-F238E27FC236}">
                <a16:creationId xmlns:a16="http://schemas.microsoft.com/office/drawing/2014/main" id="{1E3DA820-FAD0-04D6-BC53-2C17AFD62D52}"/>
              </a:ext>
            </a:extLst>
          </p:cNvPr>
          <p:cNvSpPr txBox="1"/>
          <p:nvPr/>
        </p:nvSpPr>
        <p:spPr>
          <a:xfrm>
            <a:off x="505823" y="1555522"/>
            <a:ext cx="8132354" cy="4616648"/>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class </a:t>
            </a:r>
            <a:r>
              <a:rPr lang="en-US" sz="1400" b="1" dirty="0">
                <a:solidFill>
                  <a:srgbClr val="C00000"/>
                </a:solidFill>
                <a:latin typeface="Courier New" panose="02070309020205020404" pitchFamily="49" charset="0"/>
                <a:cs typeface="Courier New" panose="02070309020205020404" pitchFamily="49" charset="0"/>
              </a:rPr>
              <a:t>Executor extends SimpleA2BaseVisitor&lt;Object&gt;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@Override </a:t>
            </a:r>
          </a:p>
          <a:p>
            <a:r>
              <a:rPr lang="en-US" sz="1400" b="1" dirty="0">
                <a:latin typeface="Courier New" panose="02070309020205020404" pitchFamily="49" charset="0"/>
                <a:cs typeface="Courier New" panose="02070309020205020404" pitchFamily="49" charset="0"/>
              </a:rPr>
              <a:t>    public Object </a:t>
            </a:r>
            <a:r>
              <a:rPr lang="en-US" sz="1400" b="1" dirty="0" err="1">
                <a:solidFill>
                  <a:srgbClr val="C00000"/>
                </a:solidFill>
                <a:latin typeface="Courier New" panose="02070309020205020404" pitchFamily="49" charset="0"/>
                <a:cs typeface="Courier New" panose="02070309020205020404" pitchFamily="49" charset="0"/>
              </a:rPr>
              <a:t>visitAssignmentStatement</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AssignmentStatementContext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VariableContext</a:t>
            </a:r>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variableCtx</a:t>
            </a:r>
            <a:r>
              <a:rPr lang="en-US" sz="1400" b="1" dirty="0">
                <a:solidFill>
                  <a:srgbClr val="008000"/>
                </a:solidFill>
                <a:latin typeface="Courier New" panose="02070309020205020404" pitchFamily="49" charset="0"/>
                <a:cs typeface="Courier New" panose="02070309020205020404" pitchFamily="49" charset="0"/>
              </a:rPr>
              <a:t>   = </a:t>
            </a:r>
            <a:r>
              <a:rPr lang="en-US" sz="1400" b="1" dirty="0" err="1">
                <a:solidFill>
                  <a:srgbClr val="008000"/>
                </a:solidFill>
                <a:latin typeface="Courier New" panose="02070309020205020404" pitchFamily="49" charset="0"/>
                <a:cs typeface="Courier New" panose="02070309020205020404" pitchFamily="49" charset="0"/>
              </a:rPr>
              <a:t>ctx.variable</a:t>
            </a:r>
            <a:r>
              <a:rPr lang="en-US" sz="1400" b="1" dirty="0">
                <a:solidFill>
                  <a:srgbClr val="008000"/>
                </a:solidFill>
                <a:latin typeface="Courier New" panose="02070309020205020404" pitchFamily="49" charset="0"/>
                <a:cs typeface="Courier New" panose="02070309020205020404" pitchFamily="49" charset="0"/>
              </a:rPr>
              <a:t>();</a:t>
            </a:r>
          </a:p>
          <a:p>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ExpressionContext</a:t>
            </a:r>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expressionCtx</a:t>
            </a:r>
            <a:r>
              <a:rPr lang="en-US" sz="1400" b="1" dirty="0">
                <a:solidFill>
                  <a:srgbClr val="008000"/>
                </a:solidFill>
                <a:latin typeface="Courier New" panose="02070309020205020404" pitchFamily="49" charset="0"/>
                <a:cs typeface="Courier New" panose="02070309020205020404" pitchFamily="49" charset="0"/>
              </a:rPr>
              <a:t> = </a:t>
            </a:r>
            <a:r>
              <a:rPr lang="en-US" sz="1400" b="1" dirty="0" err="1">
                <a:solidFill>
                  <a:srgbClr val="008000"/>
                </a:solidFill>
                <a:latin typeface="Courier New" panose="02070309020205020404" pitchFamily="49" charset="0"/>
                <a:cs typeface="Courier New" panose="02070309020205020404" pitchFamily="49" charset="0"/>
              </a:rPr>
              <a:t>ctx.expression</a:t>
            </a:r>
            <a:r>
              <a:rPr lang="en-US" sz="1400" b="1" dirty="0">
                <a:solidFill>
                  <a:srgbClr val="008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Evaluate the right-hand-side expression;</a:t>
            </a:r>
          </a:p>
          <a:p>
            <a:r>
              <a:rPr lang="en-US" sz="1400" b="1" dirty="0">
                <a:solidFill>
                  <a:srgbClr val="C00000"/>
                </a:solidFill>
                <a:latin typeface="Courier New" panose="02070309020205020404" pitchFamily="49" charset="0"/>
                <a:cs typeface="Courier New" panose="02070309020205020404" pitchFamily="49" charset="0"/>
              </a:rPr>
              <a:t>        Double value = (Double) visit(</a:t>
            </a:r>
            <a:r>
              <a:rPr lang="en-US" sz="1400" b="1" dirty="0" err="1">
                <a:solidFill>
                  <a:srgbClr val="C00000"/>
                </a:solidFill>
                <a:latin typeface="Courier New" panose="02070309020205020404" pitchFamily="49" charset="0"/>
                <a:cs typeface="Courier New" panose="02070309020205020404" pitchFamily="49" charset="0"/>
              </a:rPr>
              <a:t>expressionCtx</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Store the value into the variable's symbol table entry.</a:t>
            </a:r>
          </a:p>
          <a:p>
            <a:r>
              <a:rPr lang="en-US" sz="1400" b="1" dirty="0">
                <a:solidFill>
                  <a:srgbClr val="C00000"/>
                </a:solidFill>
                <a:latin typeface="Courier New" panose="02070309020205020404" pitchFamily="49" charset="0"/>
                <a:cs typeface="Courier New" panose="02070309020205020404" pitchFamily="49" charset="0"/>
              </a:rPr>
              <a:t>        SymtabEntry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variableCtx.entry</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variableEntry.setValue</a:t>
            </a:r>
            <a:r>
              <a:rPr lang="en-US" sz="1400" b="1" dirty="0">
                <a:solidFill>
                  <a:srgbClr val="C00000"/>
                </a:solidFill>
                <a:latin typeface="Courier New" panose="02070309020205020404" pitchFamily="49" charset="0"/>
                <a:cs typeface="Courier New" panose="02070309020205020404" pitchFamily="49" charset="0"/>
              </a:rPr>
              <a:t>(value);</a:t>
            </a:r>
            <a:br>
              <a:rPr lang="en-US" sz="1400" b="1" dirty="0">
                <a:latin typeface="Courier New" panose="02070309020205020404" pitchFamily="49" charset="0"/>
                <a:cs typeface="Courier New" panose="02070309020205020404" pitchFamily="49" charset="0"/>
              </a:rPr>
            </a:b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5CCCD281-566E-42A8-398E-F87312C22760}"/>
              </a:ext>
            </a:extLst>
          </p:cNvPr>
          <p:cNvSpPr txBox="1"/>
          <p:nvPr/>
        </p:nvSpPr>
        <p:spPr>
          <a:xfrm>
            <a:off x="7152413" y="1401633"/>
            <a:ext cx="1260025" cy="307777"/>
          </a:xfrm>
          <a:prstGeom prst="rect">
            <a:avLst/>
          </a:prstGeom>
          <a:solidFill>
            <a:srgbClr val="0033CC"/>
          </a:solidFill>
        </p:spPr>
        <p:txBody>
          <a:bodyPr wrap="none" rtlCol="0">
            <a:spAutoFit/>
          </a:bodyPr>
          <a:lstStyle/>
          <a:p>
            <a:r>
              <a:rPr lang="en-US" sz="1400" dirty="0" err="1">
                <a:solidFill>
                  <a:srgbClr val="FFFF00"/>
                </a:solidFill>
              </a:rPr>
              <a:t>Executor.java</a:t>
            </a:r>
            <a:endParaRPr lang="en-US" sz="1400" dirty="0">
              <a:solidFill>
                <a:srgbClr val="FFFF00"/>
              </a:solidFill>
            </a:endParaRPr>
          </a:p>
        </p:txBody>
      </p:sp>
      <p:sp>
        <p:nvSpPr>
          <p:cNvPr id="7" name="Rectangle 6">
            <a:extLst>
              <a:ext uri="{FF2B5EF4-FFF2-40B4-BE49-F238E27FC236}">
                <a16:creationId xmlns:a16="http://schemas.microsoft.com/office/drawing/2014/main" id="{AE7DB296-14E4-F3E4-214A-EAB04F98948D}"/>
              </a:ext>
            </a:extLst>
          </p:cNvPr>
          <p:cNvSpPr/>
          <p:nvPr/>
        </p:nvSpPr>
        <p:spPr bwMode="auto">
          <a:xfrm>
            <a:off x="3749049" y="1767389"/>
            <a:ext cx="2926048" cy="365756"/>
          </a:xfrm>
          <a:prstGeom prst="rect">
            <a:avLst/>
          </a:prstGeom>
          <a:solidFill>
            <a:schemeClr val="accent1">
              <a:alpha val="20000"/>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
        <p:nvSpPr>
          <p:cNvPr id="8" name="TextBox 7">
            <a:extLst>
              <a:ext uri="{FF2B5EF4-FFF2-40B4-BE49-F238E27FC236}">
                <a16:creationId xmlns:a16="http://schemas.microsoft.com/office/drawing/2014/main" id="{2D7B3E1C-3388-EDAD-7555-DFBD52DE76DA}"/>
              </a:ext>
            </a:extLst>
          </p:cNvPr>
          <p:cNvSpPr txBox="1"/>
          <p:nvPr/>
        </p:nvSpPr>
        <p:spPr>
          <a:xfrm>
            <a:off x="515760" y="1201004"/>
            <a:ext cx="6250775" cy="307777"/>
          </a:xfrm>
          <a:prstGeom prst="rect">
            <a:avLst/>
          </a:prstGeom>
          <a:solidFill>
            <a:srgbClr val="FFFFC2"/>
          </a:solidFill>
          <a:ln>
            <a:solidFill>
              <a:srgbClr val="0033CC"/>
            </a:solidFill>
          </a:ln>
        </p:spPr>
        <p:txBody>
          <a:bodyPr wrap="square">
            <a:spAutoFit/>
          </a:bodyPr>
          <a:lstStyle/>
          <a:p>
            <a:r>
              <a:rPr lang="en-US" sz="1400" dirty="0">
                <a:solidFill>
                  <a:srgbClr val="0033CC"/>
                </a:solidFill>
              </a:rPr>
              <a:t>Grammar:   </a:t>
            </a:r>
            <a:r>
              <a:rPr lang="en-US" sz="1400" b="1" dirty="0" err="1">
                <a:solidFill>
                  <a:srgbClr val="0033CC"/>
                </a:solidFill>
                <a:latin typeface="Courier New" panose="02070309020205020404" pitchFamily="49" charset="0"/>
                <a:cs typeface="Courier New" panose="02070309020205020404" pitchFamily="49" charset="0"/>
              </a:rPr>
              <a:t>assignmentStatement</a:t>
            </a:r>
            <a:r>
              <a:rPr lang="en-US" sz="1400" b="1" dirty="0">
                <a:solidFill>
                  <a:srgbClr val="0033CC"/>
                </a:solidFill>
                <a:latin typeface="Courier New" panose="02070309020205020404" pitchFamily="49" charset="0"/>
                <a:cs typeface="Courier New" panose="02070309020205020404" pitchFamily="49" charset="0"/>
              </a:rPr>
              <a:t> : </a:t>
            </a:r>
            <a:r>
              <a:rPr lang="en-US" sz="1400" b="1" dirty="0">
                <a:solidFill>
                  <a:srgbClr val="008000"/>
                </a:solidFill>
                <a:latin typeface="Courier New" panose="02070309020205020404" pitchFamily="49" charset="0"/>
                <a:cs typeface="Courier New" panose="02070309020205020404" pitchFamily="49" charset="0"/>
              </a:rPr>
              <a:t>variable</a:t>
            </a:r>
            <a:r>
              <a:rPr lang="en-US" sz="1400" b="1" dirty="0">
                <a:solidFill>
                  <a:srgbClr val="0033CC"/>
                </a:solidFill>
                <a:latin typeface="Courier New" panose="02070309020205020404" pitchFamily="49" charset="0"/>
                <a:cs typeface="Courier New" panose="02070309020205020404" pitchFamily="49" charset="0"/>
              </a:rPr>
              <a:t> ':=' </a:t>
            </a:r>
            <a:r>
              <a:rPr lang="en-US" sz="1400" b="1" dirty="0">
                <a:solidFill>
                  <a:srgbClr val="008000"/>
                </a:solidFill>
                <a:latin typeface="Courier New" panose="02070309020205020404" pitchFamily="49" charset="0"/>
                <a:cs typeface="Courier New" panose="02070309020205020404" pitchFamily="49" charset="0"/>
              </a:rPr>
              <a:t>expression</a:t>
            </a:r>
            <a:r>
              <a:rPr lang="en-US" sz="1400" b="1" dirty="0">
                <a:solidFill>
                  <a:srgbClr val="0033CC"/>
                </a:solidFill>
                <a:latin typeface="Courier New" panose="02070309020205020404" pitchFamily="49" charset="0"/>
                <a:cs typeface="Courier New" panose="02070309020205020404" pitchFamily="49" charset="0"/>
              </a:rPr>
              <a:t> ;</a:t>
            </a:r>
          </a:p>
        </p:txBody>
      </p:sp>
      <p:sp>
        <p:nvSpPr>
          <p:cNvPr id="9" name="TextBox 8">
            <a:extLst>
              <a:ext uri="{FF2B5EF4-FFF2-40B4-BE49-F238E27FC236}">
                <a16:creationId xmlns:a16="http://schemas.microsoft.com/office/drawing/2014/main" id="{2B21BA7A-75C4-EDBC-FF24-03B42FB6A2CD}"/>
              </a:ext>
            </a:extLst>
          </p:cNvPr>
          <p:cNvSpPr txBox="1"/>
          <p:nvPr/>
        </p:nvSpPr>
        <p:spPr>
          <a:xfrm>
            <a:off x="4663439" y="4617707"/>
            <a:ext cx="1648208" cy="307777"/>
          </a:xfrm>
          <a:prstGeom prst="rect">
            <a:avLst/>
          </a:prstGeom>
          <a:solidFill>
            <a:srgbClr val="FFFFC2"/>
          </a:solidFill>
          <a:ln>
            <a:solidFill>
              <a:srgbClr val="0033CC"/>
            </a:solidFill>
          </a:ln>
        </p:spPr>
        <p:txBody>
          <a:bodyPr wrap="none" rtlCol="0">
            <a:spAutoFit/>
          </a:bodyPr>
          <a:lstStyle/>
          <a:p>
            <a:r>
              <a:rPr lang="en-US" sz="1400" dirty="0">
                <a:solidFill>
                  <a:srgbClr val="0033CC"/>
                </a:solidFill>
              </a:rPr>
              <a:t>Symbol table hack</a:t>
            </a:r>
          </a:p>
        </p:txBody>
      </p:sp>
    </p:spTree>
    <p:extLst>
      <p:ext uri="{BB962C8B-B14F-4D97-AF65-F5344CB8AC3E}">
        <p14:creationId xmlns:p14="http://schemas.microsoft.com/office/powerpoint/2010/main" val="135632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fade">
                                      <p:cBhvr>
                                        <p:cTn id="7" dur="500"/>
                                        <p:tgtEl>
                                          <p:spTgt spid="5">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7" end="7"/>
                                            </p:txEl>
                                          </p:spTgt>
                                        </p:tgtEl>
                                        <p:attrNameLst>
                                          <p:attrName>style.visibility</p:attrName>
                                        </p:attrNameLst>
                                      </p:cBhvr>
                                      <p:to>
                                        <p:strVal val="visible"/>
                                      </p:to>
                                    </p:set>
                                    <p:animEffect transition="in" filter="fade">
                                      <p:cBhvr>
                                        <p:cTn id="10" dur="500"/>
                                        <p:tgtEl>
                                          <p:spTgt spid="5">
                                            <p:txEl>
                                              <p:pRg st="7" end="7"/>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9" end="9"/>
                                            </p:txEl>
                                          </p:spTgt>
                                        </p:tgtEl>
                                        <p:attrNameLst>
                                          <p:attrName>style.visibility</p:attrName>
                                        </p:attrNameLst>
                                      </p:cBhvr>
                                      <p:to>
                                        <p:strVal val="visible"/>
                                      </p:to>
                                    </p:set>
                                    <p:animEffect transition="in" filter="fade">
                                      <p:cBhvr>
                                        <p:cTn id="15" dur="500"/>
                                        <p:tgtEl>
                                          <p:spTgt spid="5">
                                            <p:txEl>
                                              <p:pRg st="9" end="9"/>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10" end="10"/>
                                            </p:txEl>
                                          </p:spTgt>
                                        </p:tgtEl>
                                        <p:attrNameLst>
                                          <p:attrName>style.visibility</p:attrName>
                                        </p:attrNameLst>
                                      </p:cBhvr>
                                      <p:to>
                                        <p:strVal val="visible"/>
                                      </p:to>
                                    </p:set>
                                    <p:animEffect transition="in" filter="fade">
                                      <p:cBhvr>
                                        <p:cTn id="18" dur="500"/>
                                        <p:tgtEl>
                                          <p:spTgt spid="5">
                                            <p:txEl>
                                              <p:pRg st="10" end="1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12" end="12"/>
                                            </p:txEl>
                                          </p:spTgt>
                                        </p:tgtEl>
                                        <p:attrNameLst>
                                          <p:attrName>style.visibility</p:attrName>
                                        </p:attrNameLst>
                                      </p:cBhvr>
                                      <p:to>
                                        <p:strVal val="visible"/>
                                      </p:to>
                                    </p:set>
                                    <p:animEffect transition="in" filter="fade">
                                      <p:cBhvr>
                                        <p:cTn id="23" dur="500"/>
                                        <p:tgtEl>
                                          <p:spTgt spid="5">
                                            <p:txEl>
                                              <p:pRg st="12" end="1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13" end="13"/>
                                            </p:txEl>
                                          </p:spTgt>
                                        </p:tgtEl>
                                        <p:attrNameLst>
                                          <p:attrName>style.visibility</p:attrName>
                                        </p:attrNameLst>
                                      </p:cBhvr>
                                      <p:to>
                                        <p:strVal val="visible"/>
                                      </p:to>
                                    </p:set>
                                    <p:animEffect transition="in" filter="fade">
                                      <p:cBhvr>
                                        <p:cTn id="26" dur="500"/>
                                        <p:tgtEl>
                                          <p:spTgt spid="5">
                                            <p:txEl>
                                              <p:pRg st="13" end="1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5">
                                            <p:txEl>
                                              <p:pRg st="14" end="14"/>
                                            </p:txEl>
                                          </p:spTgt>
                                        </p:tgtEl>
                                        <p:attrNameLst>
                                          <p:attrName>style.visibility</p:attrName>
                                        </p:attrNameLst>
                                      </p:cBhvr>
                                      <p:to>
                                        <p:strVal val="visible"/>
                                      </p:to>
                                    </p:set>
                                    <p:animEffect transition="in" filter="fade">
                                      <p:cBhvr>
                                        <p:cTn id="29" dur="500"/>
                                        <p:tgtEl>
                                          <p:spTgt spid="5">
                                            <p:txEl>
                                              <p:pRg st="14" end="14"/>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74EEE-6B4F-141E-1938-0CEEFEED4E77}"/>
              </a:ext>
            </a:extLst>
          </p:cNvPr>
          <p:cNvSpPr>
            <a:spLocks noGrp="1"/>
          </p:cNvSpPr>
          <p:nvPr>
            <p:ph type="title"/>
          </p:nvPr>
        </p:nvSpPr>
        <p:spPr/>
        <p:txBody>
          <a:bodyPr/>
          <a:lstStyle/>
          <a:p>
            <a:r>
              <a:rPr lang="en-US" dirty="0"/>
              <a:t>Override </a:t>
            </a:r>
            <a:r>
              <a:rPr lang="en-US" b="1" dirty="0">
                <a:latin typeface="Courier New" panose="02070309020205020404" pitchFamily="49" charset="0"/>
                <a:cs typeface="Courier New" panose="02070309020205020404" pitchFamily="49" charset="0"/>
              </a:rPr>
              <a:t>Executor</a:t>
            </a:r>
            <a:r>
              <a:rPr lang="en-US" dirty="0"/>
              <a:t> Visit Methods</a:t>
            </a:r>
            <a:r>
              <a:rPr lang="en-US" i="1" dirty="0"/>
              <a:t>, cont’d</a:t>
            </a:r>
            <a:endParaRPr lang="en-US" dirty="0"/>
          </a:p>
        </p:txBody>
      </p:sp>
      <p:sp>
        <p:nvSpPr>
          <p:cNvPr id="4" name="Slide Number Placeholder 3">
            <a:extLst>
              <a:ext uri="{FF2B5EF4-FFF2-40B4-BE49-F238E27FC236}">
                <a16:creationId xmlns:a16="http://schemas.microsoft.com/office/drawing/2014/main" id="{1F4BF494-BD8D-CB09-A726-41FCDA03087F}"/>
              </a:ext>
            </a:extLst>
          </p:cNvPr>
          <p:cNvSpPr>
            <a:spLocks noGrp="1"/>
          </p:cNvSpPr>
          <p:nvPr>
            <p:ph type="sldNum" sz="quarter" idx="12"/>
          </p:nvPr>
        </p:nvSpPr>
        <p:spPr/>
        <p:txBody>
          <a:bodyPr/>
          <a:lstStyle/>
          <a:p>
            <a:fld id="{FED62B2D-F854-104A-9535-9A504E5923E0}" type="slidenum">
              <a:rPr lang="en-US" smtClean="0"/>
              <a:pPr/>
              <a:t>23</a:t>
            </a:fld>
            <a:endParaRPr lang="en-US"/>
          </a:p>
        </p:txBody>
      </p:sp>
      <p:sp>
        <p:nvSpPr>
          <p:cNvPr id="5" name="TextBox 4">
            <a:extLst>
              <a:ext uri="{FF2B5EF4-FFF2-40B4-BE49-F238E27FC236}">
                <a16:creationId xmlns:a16="http://schemas.microsoft.com/office/drawing/2014/main" id="{7B48E3A3-4306-3CF6-980B-24CA52D3613E}"/>
              </a:ext>
            </a:extLst>
          </p:cNvPr>
          <p:cNvSpPr txBox="1"/>
          <p:nvPr/>
        </p:nvSpPr>
        <p:spPr>
          <a:xfrm>
            <a:off x="1150230" y="1845548"/>
            <a:ext cx="6843540" cy="3323987"/>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visitRepeatStatement</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RepeatStatementContext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StatementListContext</a:t>
            </a:r>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listCtx</a:t>
            </a:r>
            <a:r>
              <a:rPr lang="en-US" sz="1400" b="1" dirty="0">
                <a:solidFill>
                  <a:srgbClr val="008000"/>
                </a:solidFill>
                <a:latin typeface="Courier New" panose="02070309020205020404" pitchFamily="49" charset="0"/>
                <a:cs typeface="Courier New" panose="02070309020205020404" pitchFamily="49" charset="0"/>
              </a:rPr>
              <a:t> = </a:t>
            </a:r>
            <a:r>
              <a:rPr lang="en-US" sz="1400" b="1" dirty="0" err="1">
                <a:solidFill>
                  <a:srgbClr val="008000"/>
                </a:solidFill>
                <a:latin typeface="Courier New" panose="02070309020205020404" pitchFamily="49" charset="0"/>
                <a:cs typeface="Courier New" panose="02070309020205020404" pitchFamily="49" charset="0"/>
              </a:rPr>
              <a:t>ctx.statementList</a:t>
            </a:r>
            <a:r>
              <a:rPr lang="en-US" sz="1400" b="1" dirty="0">
                <a:solidFill>
                  <a:srgbClr val="008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boolean value;</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do</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visit(</a:t>
            </a:r>
            <a:r>
              <a:rPr lang="en-US" sz="1400" b="1" dirty="0" err="1">
                <a:solidFill>
                  <a:srgbClr val="C00000"/>
                </a:solidFill>
                <a:latin typeface="Courier New" panose="02070309020205020404" pitchFamily="49" charset="0"/>
                <a:cs typeface="Courier New" panose="02070309020205020404" pitchFamily="49" charset="0"/>
              </a:rPr>
              <a:t>listCtx</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value = (Boolean) </a:t>
            </a:r>
            <a:r>
              <a:rPr lang="en-US" sz="1400" b="1" dirty="0">
                <a:solidFill>
                  <a:srgbClr val="C00000"/>
                </a:solidFill>
                <a:latin typeface="Courier New" panose="02070309020205020404" pitchFamily="49" charset="0"/>
                <a:cs typeface="Courier New" panose="02070309020205020404" pitchFamily="49" charset="0"/>
              </a:rPr>
              <a:t>visit(</a:t>
            </a:r>
            <a:r>
              <a:rPr lang="en-US" sz="1400" b="1" dirty="0" err="1">
                <a:solidFill>
                  <a:srgbClr val="008000"/>
                </a:solidFill>
                <a:latin typeface="Courier New" panose="02070309020205020404" pitchFamily="49" charset="0"/>
                <a:cs typeface="Courier New" panose="02070309020205020404" pitchFamily="49" charset="0"/>
              </a:rPr>
              <a:t>ctx.expression</a:t>
            </a:r>
            <a:r>
              <a:rPr lang="en-US" sz="1400" b="1" dirty="0">
                <a:solidFill>
                  <a:srgbClr val="008000"/>
                </a:solidFill>
                <a:latin typeface="Courier New" panose="02070309020205020404" pitchFamily="49" charset="0"/>
                <a:cs typeface="Courier New" panose="02070309020205020404" pitchFamily="49" charset="0"/>
              </a:rPr>
              <a: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 while (!value);</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1EC47EB8-CB72-68AD-0FF7-CE7E7A7C48CD}"/>
              </a:ext>
            </a:extLst>
          </p:cNvPr>
          <p:cNvSpPr txBox="1"/>
          <p:nvPr/>
        </p:nvSpPr>
        <p:spPr>
          <a:xfrm>
            <a:off x="943697" y="1285555"/>
            <a:ext cx="7256605" cy="307777"/>
          </a:xfrm>
          <a:prstGeom prst="rect">
            <a:avLst/>
          </a:prstGeom>
          <a:solidFill>
            <a:srgbClr val="FFFFC2"/>
          </a:solidFill>
          <a:ln>
            <a:solidFill>
              <a:srgbClr val="0033CC"/>
            </a:solidFill>
          </a:ln>
        </p:spPr>
        <p:txBody>
          <a:bodyPr wrap="square">
            <a:spAutoFit/>
          </a:bodyPr>
          <a:lstStyle/>
          <a:p>
            <a:r>
              <a:rPr lang="en-US" sz="1400" dirty="0">
                <a:solidFill>
                  <a:srgbClr val="0033CC"/>
                </a:solidFill>
              </a:rPr>
              <a:t>Grammar:   </a:t>
            </a:r>
            <a:r>
              <a:rPr lang="en-US" sz="1400" b="1" dirty="0" err="1">
                <a:solidFill>
                  <a:srgbClr val="0033CC"/>
                </a:solidFill>
                <a:latin typeface="Courier New" panose="02070309020205020404" pitchFamily="49" charset="0"/>
                <a:cs typeface="Courier New" panose="02070309020205020404" pitchFamily="49" charset="0"/>
              </a:rPr>
              <a:t>repeatStatement</a:t>
            </a:r>
            <a:r>
              <a:rPr lang="en-US" sz="1400" b="1" dirty="0">
                <a:solidFill>
                  <a:srgbClr val="0033CC"/>
                </a:solidFill>
                <a:latin typeface="Courier New" panose="02070309020205020404" pitchFamily="49" charset="0"/>
                <a:cs typeface="Courier New" panose="02070309020205020404" pitchFamily="49" charset="0"/>
              </a:rPr>
              <a:t> : REPEAT </a:t>
            </a:r>
            <a:r>
              <a:rPr lang="en-US" sz="1400" b="1" dirty="0" err="1">
                <a:solidFill>
                  <a:srgbClr val="008000"/>
                </a:solidFill>
                <a:latin typeface="Courier New" panose="02070309020205020404" pitchFamily="49" charset="0"/>
                <a:cs typeface="Courier New" panose="02070309020205020404" pitchFamily="49" charset="0"/>
              </a:rPr>
              <a:t>statementList</a:t>
            </a:r>
            <a:r>
              <a:rPr lang="en-US" sz="1400" b="1" dirty="0">
                <a:solidFill>
                  <a:srgbClr val="0033CC"/>
                </a:solidFill>
                <a:latin typeface="Courier New" panose="02070309020205020404" pitchFamily="49" charset="0"/>
                <a:cs typeface="Courier New" panose="02070309020205020404" pitchFamily="49" charset="0"/>
              </a:rPr>
              <a:t> UNTIL </a:t>
            </a:r>
            <a:r>
              <a:rPr lang="en-US" sz="1400" b="1" dirty="0">
                <a:solidFill>
                  <a:srgbClr val="008000"/>
                </a:solidFill>
                <a:latin typeface="Courier New" panose="02070309020205020404" pitchFamily="49" charset="0"/>
                <a:cs typeface="Courier New" panose="02070309020205020404" pitchFamily="49" charset="0"/>
              </a:rPr>
              <a:t>expression</a:t>
            </a:r>
            <a:r>
              <a:rPr lang="en-US" sz="1400" b="1" dirty="0">
                <a:solidFill>
                  <a:srgbClr val="0033CC"/>
                </a:solidFill>
                <a:latin typeface="Courier New" panose="02070309020205020404" pitchFamily="49" charset="0"/>
                <a:cs typeface="Courier New" panose="02070309020205020404" pitchFamily="49" charset="0"/>
              </a:rPr>
              <a:t> ;</a:t>
            </a:r>
          </a:p>
        </p:txBody>
      </p:sp>
      <p:sp>
        <p:nvSpPr>
          <p:cNvPr id="7" name="TextBox 6">
            <a:extLst>
              <a:ext uri="{FF2B5EF4-FFF2-40B4-BE49-F238E27FC236}">
                <a16:creationId xmlns:a16="http://schemas.microsoft.com/office/drawing/2014/main" id="{84844BFE-611C-6241-ECE7-28C8D924755D}"/>
              </a:ext>
            </a:extLst>
          </p:cNvPr>
          <p:cNvSpPr txBox="1"/>
          <p:nvPr/>
        </p:nvSpPr>
        <p:spPr>
          <a:xfrm>
            <a:off x="6603779" y="1691659"/>
            <a:ext cx="1260025" cy="307777"/>
          </a:xfrm>
          <a:prstGeom prst="rect">
            <a:avLst/>
          </a:prstGeom>
          <a:solidFill>
            <a:srgbClr val="0033CC"/>
          </a:solidFill>
        </p:spPr>
        <p:txBody>
          <a:bodyPr wrap="none" rtlCol="0">
            <a:spAutoFit/>
          </a:bodyPr>
          <a:lstStyle/>
          <a:p>
            <a:r>
              <a:rPr lang="en-US" sz="1400" dirty="0" err="1">
                <a:solidFill>
                  <a:srgbClr val="FFFF00"/>
                </a:solidFill>
              </a:rPr>
              <a:t>Executor.java</a:t>
            </a:r>
            <a:endParaRPr lang="en-US" sz="1400" dirty="0">
              <a:solidFill>
                <a:srgbClr val="FFFF00"/>
              </a:solidFill>
            </a:endParaRPr>
          </a:p>
        </p:txBody>
      </p:sp>
    </p:spTree>
    <p:extLst>
      <p:ext uri="{BB962C8B-B14F-4D97-AF65-F5344CB8AC3E}">
        <p14:creationId xmlns:p14="http://schemas.microsoft.com/office/powerpoint/2010/main" val="2448117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DE5EB-93B4-57C4-BAC6-ABAA7FD23CCB}"/>
              </a:ext>
            </a:extLst>
          </p:cNvPr>
          <p:cNvSpPr>
            <a:spLocks noGrp="1"/>
          </p:cNvSpPr>
          <p:nvPr>
            <p:ph type="title"/>
          </p:nvPr>
        </p:nvSpPr>
        <p:spPr/>
        <p:txBody>
          <a:bodyPr/>
          <a:lstStyle/>
          <a:p>
            <a:r>
              <a:rPr lang="en-US" dirty="0"/>
              <a:t>Override </a:t>
            </a:r>
            <a:r>
              <a:rPr lang="en-US" b="1" dirty="0">
                <a:latin typeface="Courier New" panose="02070309020205020404" pitchFamily="49" charset="0"/>
                <a:cs typeface="Courier New" panose="02070309020205020404" pitchFamily="49" charset="0"/>
              </a:rPr>
              <a:t>Executor</a:t>
            </a:r>
            <a:r>
              <a:rPr lang="en-US" dirty="0"/>
              <a:t> Visit Methods</a:t>
            </a:r>
            <a:r>
              <a:rPr lang="en-US" i="1" dirty="0"/>
              <a:t>, cont’d</a:t>
            </a:r>
            <a:endParaRPr lang="en-US" dirty="0"/>
          </a:p>
        </p:txBody>
      </p:sp>
      <p:sp>
        <p:nvSpPr>
          <p:cNvPr id="4" name="Slide Number Placeholder 3">
            <a:extLst>
              <a:ext uri="{FF2B5EF4-FFF2-40B4-BE49-F238E27FC236}">
                <a16:creationId xmlns:a16="http://schemas.microsoft.com/office/drawing/2014/main" id="{C0B2359C-379A-7C9E-9677-E6FA92BF04D0}"/>
              </a:ext>
            </a:extLst>
          </p:cNvPr>
          <p:cNvSpPr>
            <a:spLocks noGrp="1"/>
          </p:cNvSpPr>
          <p:nvPr>
            <p:ph type="sldNum" sz="quarter" idx="12"/>
          </p:nvPr>
        </p:nvSpPr>
        <p:spPr/>
        <p:txBody>
          <a:bodyPr/>
          <a:lstStyle/>
          <a:p>
            <a:fld id="{FED62B2D-F854-104A-9535-9A504E5923E0}" type="slidenum">
              <a:rPr lang="en-US" smtClean="0"/>
              <a:pPr/>
              <a:t>24</a:t>
            </a:fld>
            <a:endParaRPr lang="en-US"/>
          </a:p>
        </p:txBody>
      </p:sp>
      <p:sp>
        <p:nvSpPr>
          <p:cNvPr id="5" name="TextBox 4">
            <a:extLst>
              <a:ext uri="{FF2B5EF4-FFF2-40B4-BE49-F238E27FC236}">
                <a16:creationId xmlns:a16="http://schemas.microsoft.com/office/drawing/2014/main" id="{E021196E-E5FD-8DD0-10BD-50A6326E91C5}"/>
              </a:ext>
            </a:extLst>
          </p:cNvPr>
          <p:cNvSpPr txBox="1"/>
          <p:nvPr/>
        </p:nvSpPr>
        <p:spPr>
          <a:xfrm>
            <a:off x="1097318" y="1764707"/>
            <a:ext cx="7165744" cy="5047536"/>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visitExpression</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ExpressionContext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a:p>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SimpleExpressionContext</a:t>
            </a:r>
            <a:r>
              <a:rPr lang="en-US" sz="1400" b="1" dirty="0">
                <a:solidFill>
                  <a:srgbClr val="008000"/>
                </a:solidFill>
                <a:latin typeface="Courier New" panose="02070309020205020404" pitchFamily="49" charset="0"/>
                <a:cs typeface="Courier New" panose="02070309020205020404" pitchFamily="49" charset="0"/>
              </a:rPr>
              <a:t> simpleCtx1 = </a:t>
            </a:r>
            <a:r>
              <a:rPr lang="en-US" sz="1400" b="1" dirty="0" err="1">
                <a:solidFill>
                  <a:srgbClr val="008000"/>
                </a:solidFill>
                <a:latin typeface="Courier New" panose="02070309020205020404" pitchFamily="49" charset="0"/>
                <a:cs typeface="Courier New" panose="02070309020205020404" pitchFamily="49" charset="0"/>
              </a:rPr>
              <a:t>ctx.simpleExpression</a:t>
            </a:r>
            <a:r>
              <a:rPr lang="en-US" sz="1400" b="1" dirty="0">
                <a:solidFill>
                  <a:srgbClr val="008000"/>
                </a:solidFill>
                <a:latin typeface="Courier New" panose="02070309020205020404" pitchFamily="49" charset="0"/>
                <a:cs typeface="Courier New" panose="02070309020205020404" pitchFamily="49" charset="0"/>
              </a:rPr>
              <a:t>(0);</a:t>
            </a:r>
          </a:p>
          <a:p>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RelOpContext</a:t>
            </a:r>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relOpCtx</a:t>
            </a:r>
            <a:r>
              <a:rPr lang="en-US" sz="1400" b="1" dirty="0">
                <a:solidFill>
                  <a:srgbClr val="008000"/>
                </a:solidFill>
                <a:latin typeface="Courier New" panose="02070309020205020404" pitchFamily="49" charset="0"/>
                <a:cs typeface="Courier New" panose="02070309020205020404" pitchFamily="49" charset="0"/>
              </a:rPr>
              <a:t> = </a:t>
            </a:r>
            <a:r>
              <a:rPr lang="en-US" sz="1400" b="1" dirty="0" err="1">
                <a:solidFill>
                  <a:srgbClr val="008000"/>
                </a:solidFill>
                <a:latin typeface="Courier New" panose="02070309020205020404" pitchFamily="49" charset="0"/>
                <a:cs typeface="Courier New" panose="02070309020205020404" pitchFamily="49" charset="0"/>
              </a:rPr>
              <a:t>ctx.relOp</a:t>
            </a:r>
            <a:r>
              <a:rPr lang="en-US" sz="1400" b="1" dirty="0">
                <a:solidFill>
                  <a:srgbClr val="008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Object operand1 = visit(simpleCtx1);</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Only one simple expression.</a:t>
            </a:r>
          </a:p>
          <a:p>
            <a:r>
              <a:rPr lang="en-US" sz="1400" b="1" dirty="0">
                <a:latin typeface="Courier New" panose="02070309020205020404" pitchFamily="49" charset="0"/>
                <a:cs typeface="Courier New" panose="02070309020205020404" pitchFamily="49" charset="0"/>
              </a:rPr>
              <a:t>    if (</a:t>
            </a:r>
            <a:r>
              <a:rPr lang="en-US" sz="1400" b="1" dirty="0" err="1">
                <a:latin typeface="Courier New" panose="02070309020205020404" pitchFamily="49" charset="0"/>
                <a:cs typeface="Courier New" panose="02070309020205020404" pitchFamily="49" charset="0"/>
              </a:rPr>
              <a:t>relOpCtx</a:t>
            </a:r>
            <a:r>
              <a:rPr lang="en-US" sz="1400" b="1" dirty="0">
                <a:latin typeface="Courier New" panose="02070309020205020404" pitchFamily="49" charset="0"/>
                <a:cs typeface="Courier New" panose="02070309020205020404" pitchFamily="49" charset="0"/>
              </a:rPr>
              <a:t> == null) </a:t>
            </a:r>
            <a:r>
              <a:rPr lang="en-US" sz="1400" b="1" dirty="0">
                <a:solidFill>
                  <a:srgbClr val="C00000"/>
                </a:solidFill>
                <a:latin typeface="Courier New" panose="02070309020205020404" pitchFamily="49" charset="0"/>
                <a:cs typeface="Courier New" panose="02070309020205020404" pitchFamily="49" charset="0"/>
              </a:rPr>
              <a:t>return operand1;</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Two simple expressions.</a:t>
            </a:r>
          </a:p>
          <a:p>
            <a:r>
              <a:rPr lang="en-US" sz="1400" b="1" dirty="0">
                <a:latin typeface="Courier New" panose="02070309020205020404" pitchFamily="49" charset="0"/>
                <a:cs typeface="Courier New" panose="02070309020205020404" pitchFamily="49" charset="0"/>
              </a:rPr>
              <a:t>    String op = </a:t>
            </a:r>
            <a:r>
              <a:rPr lang="en-US" sz="1400" b="1" dirty="0" err="1">
                <a:latin typeface="Courier New" panose="02070309020205020404" pitchFamily="49" charset="0"/>
                <a:cs typeface="Courier New" panose="02070309020205020404" pitchFamily="49" charset="0"/>
              </a:rPr>
              <a:t>relOpCtx.getText</a:t>
            </a:r>
            <a:r>
              <a:rPr lang="en-US" sz="1400" b="1" dirty="0">
                <a:latin typeface="Courier New" panose="02070309020205020404" pitchFamily="49" charset="0"/>
                <a:cs typeface="Courier New" panose="02070309020205020404" pitchFamily="49" charset="0"/>
              </a:rPr>
              <a:t>();</a:t>
            </a:r>
          </a:p>
          <a:p>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SimpleExpressionContext</a:t>
            </a:r>
            <a:r>
              <a:rPr lang="en-US" sz="1400" b="1" dirty="0">
                <a:solidFill>
                  <a:srgbClr val="008000"/>
                </a:solidFill>
                <a:latin typeface="Courier New" panose="02070309020205020404" pitchFamily="49" charset="0"/>
                <a:cs typeface="Courier New" panose="02070309020205020404" pitchFamily="49" charset="0"/>
              </a:rPr>
              <a:t> simpleCtx2 = </a:t>
            </a:r>
            <a:r>
              <a:rPr lang="en-US" sz="1400" b="1" dirty="0" err="1">
                <a:solidFill>
                  <a:srgbClr val="008000"/>
                </a:solidFill>
                <a:latin typeface="Courier New" panose="02070309020205020404" pitchFamily="49" charset="0"/>
                <a:cs typeface="Courier New" panose="02070309020205020404" pitchFamily="49" charset="0"/>
              </a:rPr>
              <a:t>ctx.simpleExpression</a:t>
            </a:r>
            <a:r>
              <a:rPr lang="en-US" sz="1400" b="1" dirty="0">
                <a:solidFill>
                  <a:srgbClr val="008000"/>
                </a:solidFill>
                <a:latin typeface="Courier New" panose="02070309020205020404" pitchFamily="49" charset="0"/>
                <a:cs typeface="Courier New" panose="02070309020205020404" pitchFamily="49" charset="0"/>
              </a:rPr>
              <a:t>(1);</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double value1 = (Double) operand1;</a:t>
            </a:r>
          </a:p>
          <a:p>
            <a:r>
              <a:rPr lang="en-US" sz="1400" b="1" dirty="0">
                <a:latin typeface="Courier New" panose="02070309020205020404" pitchFamily="49" charset="0"/>
                <a:cs typeface="Courier New" panose="02070309020205020404" pitchFamily="49" charset="0"/>
              </a:rPr>
              <a:t>    double value2 = (Double) visit(simpleCtx2);</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if      (</a:t>
            </a:r>
            <a:r>
              <a:rPr lang="en-US" sz="1400" b="1" dirty="0" err="1">
                <a:latin typeface="Courier New" panose="02070309020205020404" pitchFamily="49" charset="0"/>
                <a:cs typeface="Courier New" panose="02070309020205020404" pitchFamily="49" charset="0"/>
              </a:rPr>
              <a:t>op.equals</a:t>
            </a:r>
            <a:r>
              <a:rPr lang="en-US" sz="1400" b="1" dirty="0">
                <a:latin typeface="Courier New" panose="02070309020205020404" pitchFamily="49" charset="0"/>
                <a:cs typeface="Courier New" panose="02070309020205020404" pitchFamily="49" charset="0"/>
              </a:rPr>
              <a:t>("=" )) </a:t>
            </a:r>
            <a:r>
              <a:rPr lang="en-US" sz="1400" b="1" dirty="0">
                <a:solidFill>
                  <a:srgbClr val="C00000"/>
                </a:solidFill>
                <a:latin typeface="Courier New" panose="02070309020205020404" pitchFamily="49" charset="0"/>
                <a:cs typeface="Courier New" panose="02070309020205020404" pitchFamily="49" charset="0"/>
              </a:rPr>
              <a:t>return value1 == value2;</a:t>
            </a:r>
          </a:p>
          <a:p>
            <a:r>
              <a:rPr lang="en-US" sz="1400" b="1" dirty="0">
                <a:latin typeface="Courier New" panose="02070309020205020404" pitchFamily="49" charset="0"/>
                <a:cs typeface="Courier New" panose="02070309020205020404" pitchFamily="49" charset="0"/>
              </a:rPr>
              <a:t>    else if (</a:t>
            </a:r>
            <a:r>
              <a:rPr lang="en-US" sz="1400" b="1" dirty="0" err="1">
                <a:latin typeface="Courier New" panose="02070309020205020404" pitchFamily="49" charset="0"/>
                <a:cs typeface="Courier New" panose="02070309020205020404" pitchFamily="49" charset="0"/>
              </a:rPr>
              <a:t>op.equals</a:t>
            </a:r>
            <a:r>
              <a:rPr lang="en-US" sz="1400" b="1" dirty="0">
                <a:latin typeface="Courier New" panose="02070309020205020404" pitchFamily="49" charset="0"/>
                <a:cs typeface="Courier New" panose="02070309020205020404" pitchFamily="49" charset="0"/>
              </a:rPr>
              <a:t>("&lt;" )) </a:t>
            </a:r>
            <a:r>
              <a:rPr lang="en-US" sz="1400" b="1" dirty="0">
                <a:solidFill>
                  <a:srgbClr val="C00000"/>
                </a:solidFill>
                <a:latin typeface="Courier New" panose="02070309020205020404" pitchFamily="49" charset="0"/>
                <a:cs typeface="Courier New" panose="02070309020205020404" pitchFamily="49" charset="0"/>
              </a:rPr>
              <a:t>return value1 &lt;  value2;</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C0601F31-5345-C56A-80CF-547D994BEDE2}"/>
              </a:ext>
            </a:extLst>
          </p:cNvPr>
          <p:cNvSpPr txBox="1"/>
          <p:nvPr/>
        </p:nvSpPr>
        <p:spPr>
          <a:xfrm>
            <a:off x="1097318" y="1201004"/>
            <a:ext cx="7260321" cy="307777"/>
          </a:xfrm>
          <a:prstGeom prst="rect">
            <a:avLst/>
          </a:prstGeom>
          <a:solidFill>
            <a:srgbClr val="FFFFC2"/>
          </a:solidFill>
          <a:ln>
            <a:solidFill>
              <a:srgbClr val="0033CC"/>
            </a:solidFill>
          </a:ln>
        </p:spPr>
        <p:txBody>
          <a:bodyPr wrap="none" rtlCol="0">
            <a:spAutoFit/>
          </a:bodyPr>
          <a:lstStyle/>
          <a:p>
            <a:r>
              <a:rPr lang="en-US" sz="1400" dirty="0"/>
              <a:t>Grammar:   </a:t>
            </a:r>
            <a:r>
              <a:rPr lang="en-US" sz="1400" b="1" dirty="0">
                <a:solidFill>
                  <a:srgbClr val="0033CC"/>
                </a:solidFill>
                <a:latin typeface="Courier New" panose="02070309020205020404" pitchFamily="49" charset="0"/>
                <a:cs typeface="Courier New" panose="02070309020205020404" pitchFamily="49" charset="0"/>
              </a:rPr>
              <a:t>expression : </a:t>
            </a:r>
            <a:r>
              <a:rPr lang="en-US" sz="1400" b="1" dirty="0" err="1">
                <a:solidFill>
                  <a:srgbClr val="008000"/>
                </a:solidFill>
                <a:latin typeface="Courier New" panose="02070309020205020404" pitchFamily="49" charset="0"/>
                <a:cs typeface="Courier New" panose="02070309020205020404" pitchFamily="49" charset="0"/>
              </a:rPr>
              <a:t>simpleExpression</a:t>
            </a:r>
            <a:r>
              <a:rPr lang="en-US" sz="1400" b="1" dirty="0">
                <a:solidFill>
                  <a:srgbClr val="0033CC"/>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relOp</a:t>
            </a:r>
            <a:r>
              <a:rPr lang="en-US" sz="1400" b="1" dirty="0">
                <a:solidFill>
                  <a:srgbClr val="0033CC"/>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simpleExpression</a:t>
            </a:r>
            <a:r>
              <a:rPr lang="en-US" sz="1400" b="1" dirty="0">
                <a:solidFill>
                  <a:srgbClr val="0033CC"/>
                </a:solidFill>
                <a:latin typeface="Courier New" panose="02070309020205020404" pitchFamily="49" charset="0"/>
                <a:cs typeface="Courier New" panose="02070309020205020404" pitchFamily="49" charset="0"/>
              </a:rPr>
              <a:t>)? ;</a:t>
            </a:r>
          </a:p>
        </p:txBody>
      </p:sp>
      <p:sp>
        <p:nvSpPr>
          <p:cNvPr id="7" name="TextBox 6">
            <a:extLst>
              <a:ext uri="{FF2B5EF4-FFF2-40B4-BE49-F238E27FC236}">
                <a16:creationId xmlns:a16="http://schemas.microsoft.com/office/drawing/2014/main" id="{BC422C3C-4B72-BBC0-2718-CD61044D9EFB}"/>
              </a:ext>
            </a:extLst>
          </p:cNvPr>
          <p:cNvSpPr txBox="1"/>
          <p:nvPr/>
        </p:nvSpPr>
        <p:spPr>
          <a:xfrm>
            <a:off x="5760707" y="3678605"/>
            <a:ext cx="2565126" cy="276999"/>
          </a:xfrm>
          <a:prstGeom prst="rect">
            <a:avLst/>
          </a:prstGeom>
          <a:solidFill>
            <a:srgbClr val="FFFFC2"/>
          </a:solidFill>
          <a:ln>
            <a:solidFill>
              <a:srgbClr val="0033CC"/>
            </a:solidFill>
          </a:ln>
        </p:spPr>
        <p:txBody>
          <a:bodyPr wrap="none" rtlCol="0">
            <a:spAutoFit/>
          </a:bodyPr>
          <a:lstStyle/>
          <a:p>
            <a:r>
              <a:rPr lang="en-US" sz="1200" dirty="0">
                <a:solidFill>
                  <a:srgbClr val="0033CC"/>
                </a:solidFill>
              </a:rPr>
              <a:t>Return the value of the expression.</a:t>
            </a:r>
          </a:p>
        </p:txBody>
      </p:sp>
      <p:sp>
        <p:nvSpPr>
          <p:cNvPr id="8" name="TextBox 7">
            <a:extLst>
              <a:ext uri="{FF2B5EF4-FFF2-40B4-BE49-F238E27FC236}">
                <a16:creationId xmlns:a16="http://schemas.microsoft.com/office/drawing/2014/main" id="{3B5F74BF-46A3-99D4-0F1D-8390236C9282}"/>
              </a:ext>
            </a:extLst>
          </p:cNvPr>
          <p:cNvSpPr txBox="1"/>
          <p:nvPr/>
        </p:nvSpPr>
        <p:spPr>
          <a:xfrm>
            <a:off x="6857975" y="1610818"/>
            <a:ext cx="1260025" cy="307777"/>
          </a:xfrm>
          <a:prstGeom prst="rect">
            <a:avLst/>
          </a:prstGeom>
          <a:solidFill>
            <a:srgbClr val="0033CC"/>
          </a:solidFill>
        </p:spPr>
        <p:txBody>
          <a:bodyPr wrap="none" rtlCol="0">
            <a:spAutoFit/>
          </a:bodyPr>
          <a:lstStyle/>
          <a:p>
            <a:r>
              <a:rPr lang="en-US" sz="1400" dirty="0" err="1">
                <a:solidFill>
                  <a:srgbClr val="FFFF00"/>
                </a:solidFill>
              </a:rPr>
              <a:t>Executor.java</a:t>
            </a:r>
            <a:endParaRPr lang="en-US" sz="1400" dirty="0">
              <a:solidFill>
                <a:srgbClr val="FFFF00"/>
              </a:solidFill>
            </a:endParaRPr>
          </a:p>
        </p:txBody>
      </p:sp>
      <p:sp>
        <p:nvSpPr>
          <p:cNvPr id="9" name="TextBox 8">
            <a:extLst>
              <a:ext uri="{FF2B5EF4-FFF2-40B4-BE49-F238E27FC236}">
                <a16:creationId xmlns:a16="http://schemas.microsoft.com/office/drawing/2014/main" id="{E6E45721-DF60-2CA6-01A8-15CAB86DA07A}"/>
              </a:ext>
            </a:extLst>
          </p:cNvPr>
          <p:cNvSpPr txBox="1"/>
          <p:nvPr/>
        </p:nvSpPr>
        <p:spPr>
          <a:xfrm>
            <a:off x="7031794" y="5638669"/>
            <a:ext cx="1472083" cy="461665"/>
          </a:xfrm>
          <a:prstGeom prst="rect">
            <a:avLst/>
          </a:prstGeom>
          <a:solidFill>
            <a:srgbClr val="FFFFC2"/>
          </a:solidFill>
          <a:ln>
            <a:solidFill>
              <a:srgbClr val="0033CC"/>
            </a:solidFill>
          </a:ln>
        </p:spPr>
        <p:txBody>
          <a:bodyPr wrap="square" rtlCol="0">
            <a:spAutoFit/>
          </a:bodyPr>
          <a:lstStyle/>
          <a:p>
            <a:r>
              <a:rPr lang="en-US" sz="1200" dirty="0">
                <a:solidFill>
                  <a:srgbClr val="0033CC"/>
                </a:solidFill>
              </a:rPr>
              <a:t>Return the value of the expression.</a:t>
            </a:r>
          </a:p>
        </p:txBody>
      </p:sp>
      <p:sp>
        <p:nvSpPr>
          <p:cNvPr id="10" name="TextBox 9">
            <a:extLst>
              <a:ext uri="{FF2B5EF4-FFF2-40B4-BE49-F238E27FC236}">
                <a16:creationId xmlns:a16="http://schemas.microsoft.com/office/drawing/2014/main" id="{280C18CB-2687-438C-7617-3DC56BD6194A}"/>
              </a:ext>
            </a:extLst>
          </p:cNvPr>
          <p:cNvSpPr txBox="1"/>
          <p:nvPr/>
        </p:nvSpPr>
        <p:spPr>
          <a:xfrm>
            <a:off x="5900025" y="2880366"/>
            <a:ext cx="1915900" cy="646331"/>
          </a:xfrm>
          <a:prstGeom prst="rect">
            <a:avLst/>
          </a:prstGeom>
          <a:solidFill>
            <a:srgbClr val="FFFFC2"/>
          </a:solidFill>
          <a:ln>
            <a:solidFill>
              <a:srgbClr val="008000"/>
            </a:solidFill>
          </a:ln>
        </p:spPr>
        <p:txBody>
          <a:bodyPr wrap="square" rtlCol="0">
            <a:spAutoFit/>
          </a:bodyPr>
          <a:lstStyle/>
          <a:p>
            <a:r>
              <a:rPr lang="en-US" sz="1200" dirty="0">
                <a:solidFill>
                  <a:srgbClr val="008000"/>
                </a:solidFill>
              </a:rPr>
              <a:t>Components that appear multiple times are stored in an </a:t>
            </a:r>
            <a:r>
              <a:rPr lang="en-US" sz="1200" b="1" dirty="0">
                <a:solidFill>
                  <a:srgbClr val="008000"/>
                </a:solidFill>
                <a:latin typeface="Courier New" panose="02070309020205020404" pitchFamily="49" charset="0"/>
                <a:cs typeface="Courier New" panose="02070309020205020404" pitchFamily="49" charset="0"/>
              </a:rPr>
              <a:t>ArrayList</a:t>
            </a:r>
            <a:r>
              <a:rPr lang="en-US" sz="1200" dirty="0">
                <a:solidFill>
                  <a:srgbClr val="008000"/>
                </a:solidFill>
              </a:rPr>
              <a:t>.</a:t>
            </a:r>
          </a:p>
        </p:txBody>
      </p:sp>
    </p:spTree>
    <p:extLst>
      <p:ext uri="{BB962C8B-B14F-4D97-AF65-F5344CB8AC3E}">
        <p14:creationId xmlns:p14="http://schemas.microsoft.com/office/powerpoint/2010/main" val="152840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animEffect transition="in" filter="fade">
                                      <p:cBhvr>
                                        <p:cTn id="7" dur="500"/>
                                        <p:tgtEl>
                                          <p:spTgt spid="5">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9" end="9"/>
                                            </p:txEl>
                                          </p:spTgt>
                                        </p:tgtEl>
                                        <p:attrNameLst>
                                          <p:attrName>style.visibility</p:attrName>
                                        </p:attrNameLst>
                                      </p:cBhvr>
                                      <p:to>
                                        <p:strVal val="visible"/>
                                      </p:to>
                                    </p:set>
                                    <p:animEffect transition="in" filter="fade">
                                      <p:cBhvr>
                                        <p:cTn id="10" dur="500"/>
                                        <p:tgtEl>
                                          <p:spTgt spid="5">
                                            <p:txEl>
                                              <p:pRg st="9" end="9"/>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11" end="11"/>
                                            </p:txEl>
                                          </p:spTgt>
                                        </p:tgtEl>
                                        <p:attrNameLst>
                                          <p:attrName>style.visibility</p:attrName>
                                        </p:attrNameLst>
                                      </p:cBhvr>
                                      <p:to>
                                        <p:strVal val="visible"/>
                                      </p:to>
                                    </p:set>
                                    <p:animEffect transition="in" filter="fade">
                                      <p:cBhvr>
                                        <p:cTn id="18" dur="500"/>
                                        <p:tgtEl>
                                          <p:spTgt spid="5">
                                            <p:txEl>
                                              <p:pRg st="11" end="1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12" end="12"/>
                                            </p:txEl>
                                          </p:spTgt>
                                        </p:tgtEl>
                                        <p:attrNameLst>
                                          <p:attrName>style.visibility</p:attrName>
                                        </p:attrNameLst>
                                      </p:cBhvr>
                                      <p:to>
                                        <p:strVal val="visible"/>
                                      </p:to>
                                    </p:set>
                                    <p:animEffect transition="in" filter="fade">
                                      <p:cBhvr>
                                        <p:cTn id="21" dur="500"/>
                                        <p:tgtEl>
                                          <p:spTgt spid="5">
                                            <p:txEl>
                                              <p:pRg st="12" end="1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13" end="13"/>
                                            </p:txEl>
                                          </p:spTgt>
                                        </p:tgtEl>
                                        <p:attrNameLst>
                                          <p:attrName>style.visibility</p:attrName>
                                        </p:attrNameLst>
                                      </p:cBhvr>
                                      <p:to>
                                        <p:strVal val="visible"/>
                                      </p:to>
                                    </p:set>
                                    <p:animEffect transition="in" filter="fade">
                                      <p:cBhvr>
                                        <p:cTn id="24" dur="500"/>
                                        <p:tgtEl>
                                          <p:spTgt spid="5">
                                            <p:txEl>
                                              <p:pRg st="13" end="1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14" end="14"/>
                                            </p:txEl>
                                          </p:spTgt>
                                        </p:tgtEl>
                                        <p:attrNameLst>
                                          <p:attrName>style.visibility</p:attrName>
                                        </p:attrNameLst>
                                      </p:cBhvr>
                                      <p:to>
                                        <p:strVal val="visible"/>
                                      </p:to>
                                    </p:set>
                                    <p:animEffect transition="in" filter="fade">
                                      <p:cBhvr>
                                        <p:cTn id="27" dur="500"/>
                                        <p:tgtEl>
                                          <p:spTgt spid="5">
                                            <p:txEl>
                                              <p:pRg st="14" end="1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15" end="15"/>
                                            </p:txEl>
                                          </p:spTgt>
                                        </p:tgtEl>
                                        <p:attrNameLst>
                                          <p:attrName>style.visibility</p:attrName>
                                        </p:attrNameLst>
                                      </p:cBhvr>
                                      <p:to>
                                        <p:strVal val="visible"/>
                                      </p:to>
                                    </p:set>
                                    <p:animEffect transition="in" filter="fade">
                                      <p:cBhvr>
                                        <p:cTn id="30" dur="500"/>
                                        <p:tgtEl>
                                          <p:spTgt spid="5">
                                            <p:txEl>
                                              <p:pRg st="15" end="1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16" end="16"/>
                                            </p:txEl>
                                          </p:spTgt>
                                        </p:tgtEl>
                                        <p:attrNameLst>
                                          <p:attrName>style.visibility</p:attrName>
                                        </p:attrNameLst>
                                      </p:cBhvr>
                                      <p:to>
                                        <p:strVal val="visible"/>
                                      </p:to>
                                    </p:set>
                                    <p:animEffect transition="in" filter="fade">
                                      <p:cBhvr>
                                        <p:cTn id="33" dur="500"/>
                                        <p:tgtEl>
                                          <p:spTgt spid="5">
                                            <p:txEl>
                                              <p:pRg st="16" end="1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17" end="17"/>
                                            </p:txEl>
                                          </p:spTgt>
                                        </p:tgtEl>
                                        <p:attrNameLst>
                                          <p:attrName>style.visibility</p:attrName>
                                        </p:attrNameLst>
                                      </p:cBhvr>
                                      <p:to>
                                        <p:strVal val="visible"/>
                                      </p:to>
                                    </p:set>
                                    <p:animEffect transition="in" filter="fade">
                                      <p:cBhvr>
                                        <p:cTn id="36" dur="500"/>
                                        <p:tgtEl>
                                          <p:spTgt spid="5">
                                            <p:txEl>
                                              <p:pRg st="17" end="1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5">
                                            <p:txEl>
                                              <p:pRg st="18" end="18"/>
                                            </p:txEl>
                                          </p:spTgt>
                                        </p:tgtEl>
                                        <p:attrNameLst>
                                          <p:attrName>style.visibility</p:attrName>
                                        </p:attrNameLst>
                                      </p:cBhvr>
                                      <p:to>
                                        <p:strVal val="visible"/>
                                      </p:to>
                                    </p:set>
                                    <p:animEffect transition="in" filter="fade">
                                      <p:cBhvr>
                                        <p:cTn id="39" dur="500"/>
                                        <p:tgtEl>
                                          <p:spTgt spid="5">
                                            <p:txEl>
                                              <p:pRg st="18" end="1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19" end="19"/>
                                            </p:txEl>
                                          </p:spTgt>
                                        </p:tgtEl>
                                        <p:attrNameLst>
                                          <p:attrName>style.visibility</p:attrName>
                                        </p:attrNameLst>
                                      </p:cBhvr>
                                      <p:to>
                                        <p:strVal val="visible"/>
                                      </p:to>
                                    </p:set>
                                    <p:animEffect transition="in" filter="fade">
                                      <p:cBhvr>
                                        <p:cTn id="42" dur="500"/>
                                        <p:tgtEl>
                                          <p:spTgt spid="5">
                                            <p:txEl>
                                              <p:pRg st="19" end="19"/>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4FC18F1-E349-899D-3ABF-E56BFF8FA857}"/>
              </a:ext>
            </a:extLst>
          </p:cNvPr>
          <p:cNvSpPr txBox="1"/>
          <p:nvPr/>
        </p:nvSpPr>
        <p:spPr>
          <a:xfrm>
            <a:off x="365806" y="1554628"/>
            <a:ext cx="8320994" cy="4616648"/>
          </a:xfrm>
          <a:prstGeom prst="rect">
            <a:avLst/>
          </a:prstGeom>
          <a:solidFill>
            <a:schemeClr val="bg1">
              <a:lumMod val="95000"/>
            </a:schemeClr>
          </a:solidFill>
          <a:ln>
            <a:solidFill>
              <a:schemeClr val="bg1">
                <a:lumMod val="75000"/>
              </a:schemeClr>
            </a:solidFill>
          </a:ln>
        </p:spPr>
        <p:txBody>
          <a:bodyPr wrap="square" rtlCol="0">
            <a:spAutoFit/>
          </a:bodyPr>
          <a:lstStyle/>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visitSimpleExpression</a:t>
            </a:r>
            <a:r>
              <a:rPr lang="en-US" sz="1400" b="1" dirty="0">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SimpleExpressionContext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int </a:t>
            </a:r>
            <a:r>
              <a:rPr lang="en-US" sz="1400" b="1" dirty="0">
                <a:solidFill>
                  <a:srgbClr val="C00000"/>
                </a:solidFill>
                <a:latin typeface="Courier New" panose="02070309020205020404" pitchFamily="49" charset="0"/>
                <a:cs typeface="Courier New" panose="02070309020205020404" pitchFamily="49" charset="0"/>
              </a:rPr>
              <a:t>count</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ctx.term</a:t>
            </a:r>
            <a:r>
              <a:rPr lang="en-US" sz="1400" b="1" dirty="0">
                <a:latin typeface="Courier New" panose="02070309020205020404" pitchFamily="49" charset="0"/>
                <a:cs typeface="Courier New" panose="02070309020205020404" pitchFamily="49" charset="0"/>
              </a:rPr>
              <a:t>().size();</a:t>
            </a:r>
          </a:p>
          <a:p>
            <a:r>
              <a:rPr lang="en-US" sz="1400" b="1" dirty="0">
                <a:latin typeface="Courier New" panose="02070309020205020404" pitchFamily="49" charset="0"/>
                <a:cs typeface="Courier New" panose="02070309020205020404" pitchFamily="49" charset="0"/>
              </a:rPr>
              <a:t>    Boolean </a:t>
            </a:r>
            <a:r>
              <a:rPr lang="en-US" sz="1400" b="1" dirty="0">
                <a:solidFill>
                  <a:srgbClr val="C00000"/>
                </a:solidFill>
                <a:latin typeface="Courier New" panose="02070309020205020404" pitchFamily="49" charset="0"/>
                <a:cs typeface="Courier New" panose="02070309020205020404" pitchFamily="49" charset="0"/>
              </a:rPr>
              <a:t>negate</a:t>
            </a:r>
            <a:r>
              <a:rPr lang="en-US" sz="1400" b="1" dirty="0">
                <a:latin typeface="Courier New" panose="02070309020205020404" pitchFamily="49" charset="0"/>
                <a:cs typeface="Courier New" panose="02070309020205020404" pitchFamily="49" charset="0"/>
              </a:rPr>
              <a:t> =    (</a:t>
            </a:r>
            <a:r>
              <a:rPr lang="en-US" sz="1400" b="1" dirty="0" err="1">
                <a:solidFill>
                  <a:srgbClr val="008000"/>
                </a:solidFill>
                <a:latin typeface="Courier New" panose="02070309020205020404" pitchFamily="49" charset="0"/>
                <a:cs typeface="Courier New" panose="02070309020205020404" pitchFamily="49" charset="0"/>
              </a:rPr>
              <a:t>ctx.sign</a:t>
            </a:r>
            <a:r>
              <a:rPr lang="en-US" sz="1400" b="1" dirty="0">
                <a:solidFill>
                  <a:srgbClr val="008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 </a:t>
            </a:r>
          </a:p>
          <a:p>
            <a:r>
              <a:rPr lang="en-US" sz="1400" b="1" dirty="0">
                <a:latin typeface="Courier New" panose="02070309020205020404" pitchFamily="49" charset="0"/>
                <a:cs typeface="Courier New" panose="02070309020205020404" pitchFamily="49" charset="0"/>
              </a:rPr>
              <a:t>                     &amp;&amp; </a:t>
            </a:r>
            <a:r>
              <a:rPr lang="en-US" sz="1400" b="1" dirty="0" err="1">
                <a:solidFill>
                  <a:srgbClr val="008000"/>
                </a:solidFill>
                <a:latin typeface="Courier New" panose="02070309020205020404" pitchFamily="49" charset="0"/>
                <a:cs typeface="Courier New" panose="02070309020205020404" pitchFamily="49" charset="0"/>
              </a:rPr>
              <a:t>ctx.sign</a:t>
            </a:r>
            <a:r>
              <a:rPr lang="en-US" sz="1400" b="1" dirty="0">
                <a:solidFill>
                  <a:srgbClr val="008000"/>
                </a:solidFill>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getText</a:t>
            </a:r>
            <a:r>
              <a:rPr lang="en-US" sz="1400" b="1" dirty="0">
                <a:latin typeface="Courier New" panose="02070309020205020404" pitchFamily="49" charset="0"/>
                <a:cs typeface="Courier New" panose="02070309020205020404" pitchFamily="49" charset="0"/>
              </a:rPr>
              <a:t>().equals("-");</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First term.</a:t>
            </a:r>
          </a:p>
          <a:p>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TermContext</a:t>
            </a:r>
            <a:r>
              <a:rPr lang="en-US" sz="1400" b="1" dirty="0">
                <a:solidFill>
                  <a:srgbClr val="008000"/>
                </a:solidFill>
                <a:latin typeface="Courier New" panose="02070309020205020404" pitchFamily="49" charset="0"/>
                <a:cs typeface="Courier New" panose="02070309020205020404" pitchFamily="49" charset="0"/>
              </a:rPr>
              <a:t> termCtx1 = </a:t>
            </a:r>
            <a:r>
              <a:rPr lang="en-US" sz="1400" b="1" dirty="0" err="1">
                <a:solidFill>
                  <a:srgbClr val="008000"/>
                </a:solidFill>
                <a:latin typeface="Courier New" panose="02070309020205020404" pitchFamily="49" charset="0"/>
                <a:cs typeface="Courier New" panose="02070309020205020404" pitchFamily="49" charset="0"/>
              </a:rPr>
              <a:t>ctx.term</a:t>
            </a:r>
            <a:r>
              <a:rPr lang="en-US" sz="1400" b="1" dirty="0">
                <a:solidFill>
                  <a:srgbClr val="008000"/>
                </a:solidFill>
                <a:latin typeface="Courier New" panose="02070309020205020404" pitchFamily="49" charset="0"/>
                <a:cs typeface="Courier New" panose="02070309020205020404" pitchFamily="49" charset="0"/>
              </a:rPr>
              <a:t>(0);</a:t>
            </a:r>
          </a:p>
          <a:p>
            <a:r>
              <a:rPr lang="en-US" sz="1400" b="1" dirty="0">
                <a:solidFill>
                  <a:srgbClr val="C00000"/>
                </a:solidFill>
                <a:latin typeface="Courier New" panose="02070309020205020404" pitchFamily="49" charset="0"/>
                <a:cs typeface="Courier New" panose="02070309020205020404" pitchFamily="49" charset="0"/>
              </a:rPr>
              <a:t>    Object operand1 = visit(termCtx1);       </a:t>
            </a:r>
          </a:p>
          <a:p>
            <a:r>
              <a:rPr lang="en-US" sz="1400" b="1" dirty="0">
                <a:solidFill>
                  <a:srgbClr val="C00000"/>
                </a:solidFill>
                <a:latin typeface="Courier New" panose="02070309020205020404" pitchFamily="49" charset="0"/>
                <a:cs typeface="Courier New" panose="02070309020205020404" pitchFamily="49" charset="0"/>
              </a:rPr>
              <a:t>    if (negate) operand1 = -((Double) operand1);</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Loop over the subsequent terms.</a:t>
            </a:r>
          </a:p>
          <a:p>
            <a:r>
              <a:rPr lang="en-US" sz="1400" b="1" dirty="0">
                <a:latin typeface="Courier New" panose="02070309020205020404" pitchFamily="49" charset="0"/>
                <a:cs typeface="Courier New" panose="02070309020205020404" pitchFamily="49" charset="0"/>
              </a:rPr>
              <a:t>    for (int </a:t>
            </a:r>
            <a:r>
              <a:rPr lang="en-US" sz="1400" b="1" dirty="0" err="1">
                <a:latin typeface="Courier New" panose="02070309020205020404" pitchFamily="49" charset="0"/>
                <a:cs typeface="Courier New" panose="02070309020205020404" pitchFamily="49" charset="0"/>
              </a:rPr>
              <a:t>i</a:t>
            </a:r>
            <a:r>
              <a:rPr lang="en-US" sz="1400" b="1" dirty="0">
                <a:latin typeface="Courier New" panose="02070309020205020404" pitchFamily="49" charset="0"/>
                <a:cs typeface="Courier New" panose="02070309020205020404" pitchFamily="49" charset="0"/>
              </a:rPr>
              <a:t> = 1; </a:t>
            </a:r>
            <a:r>
              <a:rPr lang="en-US" sz="1400" b="1" dirty="0" err="1">
                <a:latin typeface="Courier New" panose="02070309020205020404" pitchFamily="49" charset="0"/>
                <a:cs typeface="Courier New" panose="02070309020205020404" pitchFamily="49" charset="0"/>
              </a:rPr>
              <a:t>i</a:t>
            </a:r>
            <a:r>
              <a:rPr lang="en-US" sz="1400" b="1" dirty="0">
                <a:latin typeface="Courier New" panose="02070309020205020404" pitchFamily="49" charset="0"/>
                <a:cs typeface="Courier New" panose="02070309020205020404" pitchFamily="49" charset="0"/>
              </a:rPr>
              <a:t> &lt; count; </a:t>
            </a:r>
            <a:r>
              <a:rPr lang="en-US" sz="1400" b="1" dirty="0" err="1">
                <a:latin typeface="Courier New" panose="02070309020205020404" pitchFamily="49" charset="0"/>
                <a:cs typeface="Courier New" panose="02070309020205020404" pitchFamily="49" charset="0"/>
              </a:rPr>
              <a:t>i</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a:p>
            <a:endParaRPr lang="en-US" sz="1400" b="1" dirty="0">
              <a:latin typeface="Courier New" panose="02070309020205020404" pitchFamily="49" charset="0"/>
              <a:cs typeface="Courier New" panose="02070309020205020404" pitchFamily="49" charset="0"/>
            </a:endParaRPr>
          </a:p>
        </p:txBody>
      </p:sp>
      <p:sp>
        <p:nvSpPr>
          <p:cNvPr id="6" name="TextBox 5">
            <a:extLst>
              <a:ext uri="{FF2B5EF4-FFF2-40B4-BE49-F238E27FC236}">
                <a16:creationId xmlns:a16="http://schemas.microsoft.com/office/drawing/2014/main" id="{30D8762A-261B-0CE8-3C62-2C70233B877C}"/>
              </a:ext>
            </a:extLst>
          </p:cNvPr>
          <p:cNvSpPr txBox="1"/>
          <p:nvPr/>
        </p:nvSpPr>
        <p:spPr>
          <a:xfrm>
            <a:off x="365806" y="1234464"/>
            <a:ext cx="6053937" cy="307777"/>
          </a:xfrm>
          <a:prstGeom prst="rect">
            <a:avLst/>
          </a:prstGeom>
          <a:solidFill>
            <a:srgbClr val="FFFFC2"/>
          </a:solidFill>
          <a:ln>
            <a:solidFill>
              <a:srgbClr val="0033CC"/>
            </a:solidFill>
          </a:ln>
        </p:spPr>
        <p:txBody>
          <a:bodyPr wrap="square" rtlCol="0">
            <a:spAutoFit/>
          </a:bodyPr>
          <a:lstStyle/>
          <a:p>
            <a:r>
              <a:rPr lang="en-US" sz="1400" dirty="0">
                <a:solidFill>
                  <a:srgbClr val="0033CC"/>
                </a:solidFill>
              </a:rPr>
              <a:t>Grammar:   </a:t>
            </a:r>
            <a:r>
              <a:rPr lang="en-US" sz="1400" b="1" dirty="0" err="1">
                <a:solidFill>
                  <a:srgbClr val="0033CC"/>
                </a:solidFill>
                <a:latin typeface="Courier New" panose="02070309020205020404" pitchFamily="49" charset="0"/>
                <a:cs typeface="Courier New" panose="02070309020205020404" pitchFamily="49" charset="0"/>
              </a:rPr>
              <a:t>simpleExpression</a:t>
            </a:r>
            <a:r>
              <a:rPr lang="en-US" sz="1400" b="1" dirty="0">
                <a:solidFill>
                  <a:srgbClr val="0033CC"/>
                </a:solidFill>
                <a:latin typeface="Courier New" panose="02070309020205020404" pitchFamily="49" charset="0"/>
                <a:cs typeface="Courier New" panose="02070309020205020404" pitchFamily="49" charset="0"/>
              </a:rPr>
              <a:t> : </a:t>
            </a:r>
            <a:r>
              <a:rPr lang="en-US" sz="1400" b="1" dirty="0">
                <a:solidFill>
                  <a:srgbClr val="008000"/>
                </a:solidFill>
                <a:latin typeface="Courier New" panose="02070309020205020404" pitchFamily="49" charset="0"/>
                <a:cs typeface="Courier New" panose="02070309020205020404" pitchFamily="49" charset="0"/>
              </a:rPr>
              <a:t>sign</a:t>
            </a:r>
            <a:r>
              <a:rPr lang="en-US" sz="1400" b="1" dirty="0">
                <a:solidFill>
                  <a:srgbClr val="0033CC"/>
                </a:solidFill>
                <a:latin typeface="Courier New" panose="02070309020205020404" pitchFamily="49" charset="0"/>
                <a:cs typeface="Courier New" panose="02070309020205020404" pitchFamily="49" charset="0"/>
              </a:rPr>
              <a:t>? </a:t>
            </a:r>
            <a:r>
              <a:rPr lang="en-US" sz="1400" b="1" dirty="0">
                <a:solidFill>
                  <a:srgbClr val="008000"/>
                </a:solidFill>
                <a:latin typeface="Courier New" panose="02070309020205020404" pitchFamily="49" charset="0"/>
                <a:cs typeface="Courier New" panose="02070309020205020404" pitchFamily="49" charset="0"/>
              </a:rPr>
              <a:t>term</a:t>
            </a:r>
            <a:r>
              <a:rPr lang="en-US" sz="1400" b="1" dirty="0">
                <a:solidFill>
                  <a:srgbClr val="0033CC"/>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addOp</a:t>
            </a:r>
            <a:r>
              <a:rPr lang="en-US" sz="1400" b="1" dirty="0">
                <a:solidFill>
                  <a:srgbClr val="008000"/>
                </a:solidFill>
                <a:latin typeface="Courier New" panose="02070309020205020404" pitchFamily="49" charset="0"/>
                <a:cs typeface="Courier New" panose="02070309020205020404" pitchFamily="49" charset="0"/>
              </a:rPr>
              <a:t> term</a:t>
            </a:r>
            <a:r>
              <a:rPr lang="en-US" sz="1400" b="1" dirty="0">
                <a:solidFill>
                  <a:srgbClr val="0033CC"/>
                </a:solidFill>
                <a:latin typeface="Courier New" panose="02070309020205020404" pitchFamily="49" charset="0"/>
                <a:cs typeface="Courier New" panose="02070309020205020404" pitchFamily="49" charset="0"/>
              </a:rPr>
              <a:t>)* ;</a:t>
            </a:r>
          </a:p>
        </p:txBody>
      </p:sp>
      <p:sp>
        <p:nvSpPr>
          <p:cNvPr id="2" name="Title 1">
            <a:extLst>
              <a:ext uri="{FF2B5EF4-FFF2-40B4-BE49-F238E27FC236}">
                <a16:creationId xmlns:a16="http://schemas.microsoft.com/office/drawing/2014/main" id="{F664DB9A-D996-C6CC-6773-A5DE1B56AA51}"/>
              </a:ext>
            </a:extLst>
          </p:cNvPr>
          <p:cNvSpPr>
            <a:spLocks noGrp="1"/>
          </p:cNvSpPr>
          <p:nvPr>
            <p:ph type="title"/>
          </p:nvPr>
        </p:nvSpPr>
        <p:spPr/>
        <p:txBody>
          <a:bodyPr/>
          <a:lstStyle/>
          <a:p>
            <a:r>
              <a:rPr lang="en-US" dirty="0"/>
              <a:t>Override </a:t>
            </a:r>
            <a:r>
              <a:rPr lang="en-US" b="1" dirty="0">
                <a:latin typeface="Courier New" panose="02070309020205020404" pitchFamily="49" charset="0"/>
                <a:cs typeface="Courier New" panose="02070309020205020404" pitchFamily="49" charset="0"/>
              </a:rPr>
              <a:t>Executor</a:t>
            </a:r>
            <a:r>
              <a:rPr lang="en-US" dirty="0"/>
              <a:t> Visit Methods</a:t>
            </a:r>
            <a:r>
              <a:rPr lang="en-US" i="1" dirty="0"/>
              <a:t>, cont’d</a:t>
            </a:r>
            <a:endParaRPr lang="en-US" dirty="0"/>
          </a:p>
        </p:txBody>
      </p:sp>
      <p:sp>
        <p:nvSpPr>
          <p:cNvPr id="4" name="Slide Number Placeholder 3">
            <a:extLst>
              <a:ext uri="{FF2B5EF4-FFF2-40B4-BE49-F238E27FC236}">
                <a16:creationId xmlns:a16="http://schemas.microsoft.com/office/drawing/2014/main" id="{D921C4F0-CFDE-D4B5-9D31-6FEB09E8E94E}"/>
              </a:ext>
            </a:extLst>
          </p:cNvPr>
          <p:cNvSpPr>
            <a:spLocks noGrp="1"/>
          </p:cNvSpPr>
          <p:nvPr>
            <p:ph type="sldNum" sz="quarter" idx="12"/>
          </p:nvPr>
        </p:nvSpPr>
        <p:spPr/>
        <p:txBody>
          <a:bodyPr/>
          <a:lstStyle/>
          <a:p>
            <a:fld id="{FED62B2D-F854-104A-9535-9A504E5923E0}" type="slidenum">
              <a:rPr lang="en-US" smtClean="0"/>
              <a:pPr/>
              <a:t>25</a:t>
            </a:fld>
            <a:endParaRPr lang="en-US"/>
          </a:p>
        </p:txBody>
      </p:sp>
      <p:sp>
        <p:nvSpPr>
          <p:cNvPr id="7" name="TextBox 6">
            <a:extLst>
              <a:ext uri="{FF2B5EF4-FFF2-40B4-BE49-F238E27FC236}">
                <a16:creationId xmlns:a16="http://schemas.microsoft.com/office/drawing/2014/main" id="{BA8FF312-3B9D-EFF9-5DF2-FD46BE0BFD7E}"/>
              </a:ext>
            </a:extLst>
          </p:cNvPr>
          <p:cNvSpPr txBox="1"/>
          <p:nvPr/>
        </p:nvSpPr>
        <p:spPr>
          <a:xfrm>
            <a:off x="7243852" y="1400739"/>
            <a:ext cx="1260025" cy="307777"/>
          </a:xfrm>
          <a:prstGeom prst="rect">
            <a:avLst/>
          </a:prstGeom>
          <a:solidFill>
            <a:srgbClr val="0033CC"/>
          </a:solidFill>
        </p:spPr>
        <p:txBody>
          <a:bodyPr wrap="none" rtlCol="0">
            <a:spAutoFit/>
          </a:bodyPr>
          <a:lstStyle/>
          <a:p>
            <a:r>
              <a:rPr lang="en-US" sz="1400" dirty="0" err="1">
                <a:solidFill>
                  <a:srgbClr val="FFFF00"/>
                </a:solidFill>
              </a:rPr>
              <a:t>Executor.java</a:t>
            </a:r>
            <a:endParaRPr lang="en-US" sz="1400" dirty="0">
              <a:solidFill>
                <a:srgbClr val="FFFF00"/>
              </a:solidFill>
            </a:endParaRPr>
          </a:p>
        </p:txBody>
      </p:sp>
    </p:spTree>
    <p:extLst>
      <p:ext uri="{BB962C8B-B14F-4D97-AF65-F5344CB8AC3E}">
        <p14:creationId xmlns:p14="http://schemas.microsoft.com/office/powerpoint/2010/main" val="177874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animEffect transition="in" filter="fade">
                                      <p:cBhvr>
                                        <p:cTn id="7" dur="500"/>
                                        <p:tgtEl>
                                          <p:spTgt spid="5">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8" end="8"/>
                                            </p:txEl>
                                          </p:spTgt>
                                        </p:tgtEl>
                                        <p:attrNameLst>
                                          <p:attrName>style.visibility</p:attrName>
                                        </p:attrNameLst>
                                      </p:cBhvr>
                                      <p:to>
                                        <p:strVal val="visible"/>
                                      </p:to>
                                    </p:set>
                                    <p:animEffect transition="in" filter="fade">
                                      <p:cBhvr>
                                        <p:cTn id="10" dur="500"/>
                                        <p:tgtEl>
                                          <p:spTgt spid="5">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9" end="9"/>
                                            </p:txEl>
                                          </p:spTgt>
                                        </p:tgtEl>
                                        <p:attrNameLst>
                                          <p:attrName>style.visibility</p:attrName>
                                        </p:attrNameLst>
                                      </p:cBhvr>
                                      <p:to>
                                        <p:strVal val="visible"/>
                                      </p:to>
                                    </p:set>
                                    <p:animEffect transition="in" filter="fade">
                                      <p:cBhvr>
                                        <p:cTn id="13" dur="500"/>
                                        <p:tgtEl>
                                          <p:spTgt spid="5">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10" end="10"/>
                                            </p:txEl>
                                          </p:spTgt>
                                        </p:tgtEl>
                                        <p:attrNameLst>
                                          <p:attrName>style.visibility</p:attrName>
                                        </p:attrNameLst>
                                      </p:cBhvr>
                                      <p:to>
                                        <p:strVal val="visible"/>
                                      </p:to>
                                    </p:set>
                                    <p:animEffect transition="in" filter="fade">
                                      <p:cBhvr>
                                        <p:cTn id="16" dur="500"/>
                                        <p:tgtEl>
                                          <p:spTgt spid="5">
                                            <p:txEl>
                                              <p:pRg st="10" end="1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12" end="12"/>
                                            </p:txEl>
                                          </p:spTgt>
                                        </p:tgtEl>
                                        <p:attrNameLst>
                                          <p:attrName>style.visibility</p:attrName>
                                        </p:attrNameLst>
                                      </p:cBhvr>
                                      <p:to>
                                        <p:strVal val="visible"/>
                                      </p:to>
                                    </p:set>
                                    <p:animEffect transition="in" filter="fade">
                                      <p:cBhvr>
                                        <p:cTn id="21" dur="500"/>
                                        <p:tgtEl>
                                          <p:spTgt spid="5">
                                            <p:txEl>
                                              <p:pRg st="12" end="1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13" end="13"/>
                                            </p:txEl>
                                          </p:spTgt>
                                        </p:tgtEl>
                                        <p:attrNameLst>
                                          <p:attrName>style.visibility</p:attrName>
                                        </p:attrNameLst>
                                      </p:cBhvr>
                                      <p:to>
                                        <p:strVal val="visible"/>
                                      </p:to>
                                    </p:set>
                                    <p:animEffect transition="in" filter="fade">
                                      <p:cBhvr>
                                        <p:cTn id="24" dur="500"/>
                                        <p:tgtEl>
                                          <p:spTgt spid="5">
                                            <p:txEl>
                                              <p:pRg st="13" end="1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14" end="14"/>
                                            </p:txEl>
                                          </p:spTgt>
                                        </p:tgtEl>
                                        <p:attrNameLst>
                                          <p:attrName>style.visibility</p:attrName>
                                        </p:attrNameLst>
                                      </p:cBhvr>
                                      <p:to>
                                        <p:strVal val="visible"/>
                                      </p:to>
                                    </p:set>
                                    <p:animEffect transition="in" filter="fade">
                                      <p:cBhvr>
                                        <p:cTn id="27" dur="500"/>
                                        <p:tgtEl>
                                          <p:spTgt spid="5">
                                            <p:txEl>
                                              <p:pRg st="14" end="1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15" end="15"/>
                                            </p:txEl>
                                          </p:spTgt>
                                        </p:tgtEl>
                                        <p:attrNameLst>
                                          <p:attrName>style.visibility</p:attrName>
                                        </p:attrNameLst>
                                      </p:cBhvr>
                                      <p:to>
                                        <p:strVal val="visible"/>
                                      </p:to>
                                    </p:set>
                                    <p:animEffect transition="in" filter="fade">
                                      <p:cBhvr>
                                        <p:cTn id="30" dur="500"/>
                                        <p:tgtEl>
                                          <p:spTgt spid="5">
                                            <p:txEl>
                                              <p:pRg st="15" end="1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16" end="16"/>
                                            </p:txEl>
                                          </p:spTgt>
                                        </p:tgtEl>
                                        <p:attrNameLst>
                                          <p:attrName>style.visibility</p:attrName>
                                        </p:attrNameLst>
                                      </p:cBhvr>
                                      <p:to>
                                        <p:strVal val="visible"/>
                                      </p:to>
                                    </p:set>
                                    <p:animEffect transition="in" filter="fade">
                                      <p:cBhvr>
                                        <p:cTn id="33" dur="500"/>
                                        <p:tgtEl>
                                          <p:spTgt spid="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FC3F8-FEFC-1699-ED40-9DBF04426FA7}"/>
              </a:ext>
            </a:extLst>
          </p:cNvPr>
          <p:cNvSpPr>
            <a:spLocks noGrp="1"/>
          </p:cNvSpPr>
          <p:nvPr>
            <p:ph type="title"/>
          </p:nvPr>
        </p:nvSpPr>
        <p:spPr/>
        <p:txBody>
          <a:bodyPr/>
          <a:lstStyle/>
          <a:p>
            <a:r>
              <a:rPr lang="en-US" dirty="0"/>
              <a:t>Override </a:t>
            </a:r>
            <a:r>
              <a:rPr lang="en-US" b="1" dirty="0">
                <a:latin typeface="Courier New" panose="02070309020205020404" pitchFamily="49" charset="0"/>
                <a:cs typeface="Courier New" panose="02070309020205020404" pitchFamily="49" charset="0"/>
              </a:rPr>
              <a:t>Executor</a:t>
            </a:r>
            <a:r>
              <a:rPr lang="en-US" dirty="0"/>
              <a:t> Visit Methods</a:t>
            </a:r>
            <a:r>
              <a:rPr lang="en-US" i="1" dirty="0"/>
              <a:t>, cont’d</a:t>
            </a:r>
            <a:endParaRPr lang="en-US" dirty="0"/>
          </a:p>
        </p:txBody>
      </p:sp>
      <p:sp>
        <p:nvSpPr>
          <p:cNvPr id="4" name="Slide Number Placeholder 3">
            <a:extLst>
              <a:ext uri="{FF2B5EF4-FFF2-40B4-BE49-F238E27FC236}">
                <a16:creationId xmlns:a16="http://schemas.microsoft.com/office/drawing/2014/main" id="{52F3B7C2-64D6-F09F-4DB0-30F642556356}"/>
              </a:ext>
            </a:extLst>
          </p:cNvPr>
          <p:cNvSpPr>
            <a:spLocks noGrp="1"/>
          </p:cNvSpPr>
          <p:nvPr>
            <p:ph type="sldNum" sz="quarter" idx="12"/>
          </p:nvPr>
        </p:nvSpPr>
        <p:spPr/>
        <p:txBody>
          <a:bodyPr/>
          <a:lstStyle/>
          <a:p>
            <a:fld id="{FED62B2D-F854-104A-9535-9A504E5923E0}" type="slidenum">
              <a:rPr lang="en-US" smtClean="0"/>
              <a:pPr/>
              <a:t>26</a:t>
            </a:fld>
            <a:endParaRPr lang="en-US"/>
          </a:p>
        </p:txBody>
      </p:sp>
      <p:sp>
        <p:nvSpPr>
          <p:cNvPr id="5" name="TextBox 4">
            <a:extLst>
              <a:ext uri="{FF2B5EF4-FFF2-40B4-BE49-F238E27FC236}">
                <a16:creationId xmlns:a16="http://schemas.microsoft.com/office/drawing/2014/main" id="{A8508CB6-F01D-3551-B0F6-F35B7C516701}"/>
              </a:ext>
            </a:extLst>
          </p:cNvPr>
          <p:cNvSpPr txBox="1"/>
          <p:nvPr/>
        </p:nvSpPr>
        <p:spPr>
          <a:xfrm>
            <a:off x="1103756" y="1518486"/>
            <a:ext cx="6942926" cy="5293757"/>
          </a:xfrm>
          <a:prstGeom prst="rect">
            <a:avLst/>
          </a:prstGeom>
          <a:solidFill>
            <a:schemeClr val="bg1">
              <a:lumMod val="95000"/>
            </a:schemeClr>
          </a:solidFill>
          <a:ln>
            <a:solidFill>
              <a:schemeClr val="bg1">
                <a:lumMod val="75000"/>
              </a:schemeClr>
            </a:solidFill>
          </a:ln>
        </p:spPr>
        <p:txBody>
          <a:bodyPr wrap="none" rtlCol="0">
            <a:spAutoFit/>
          </a:bodyPr>
          <a:lstStyle/>
          <a:p>
            <a:r>
              <a:rPr lang="en-US" sz="1300" b="1" dirty="0">
                <a:latin typeface="Courier New" panose="02070309020205020404" pitchFamily="49" charset="0"/>
                <a:cs typeface="Courier New" panose="02070309020205020404" pitchFamily="49" charset="0"/>
              </a:rPr>
              <a:t>    // Loop over the subsequent terms.</a:t>
            </a:r>
          </a:p>
          <a:p>
            <a:r>
              <a:rPr lang="en-US" sz="1300" b="1" dirty="0">
                <a:solidFill>
                  <a:srgbClr val="C00000"/>
                </a:solidFill>
                <a:latin typeface="Courier New" panose="02070309020205020404" pitchFamily="49" charset="0"/>
                <a:cs typeface="Courier New" panose="02070309020205020404" pitchFamily="49" charset="0"/>
              </a:rPr>
              <a:t>    for (int </a:t>
            </a:r>
            <a:r>
              <a:rPr lang="en-US" sz="1300" b="1" dirty="0" err="1">
                <a:solidFill>
                  <a:srgbClr val="C00000"/>
                </a:solidFill>
                <a:latin typeface="Courier New" panose="02070309020205020404" pitchFamily="49" charset="0"/>
                <a:cs typeface="Courier New" panose="02070309020205020404" pitchFamily="49" charset="0"/>
              </a:rPr>
              <a:t>i</a:t>
            </a:r>
            <a:r>
              <a:rPr lang="en-US" sz="1300" b="1" dirty="0">
                <a:solidFill>
                  <a:srgbClr val="C00000"/>
                </a:solidFill>
                <a:latin typeface="Courier New" panose="02070309020205020404" pitchFamily="49" charset="0"/>
                <a:cs typeface="Courier New" panose="02070309020205020404" pitchFamily="49" charset="0"/>
              </a:rPr>
              <a:t> = 1; </a:t>
            </a:r>
            <a:r>
              <a:rPr lang="en-US" sz="1300" b="1" dirty="0" err="1">
                <a:solidFill>
                  <a:srgbClr val="C00000"/>
                </a:solidFill>
                <a:latin typeface="Courier New" panose="02070309020205020404" pitchFamily="49" charset="0"/>
                <a:cs typeface="Courier New" panose="02070309020205020404" pitchFamily="49" charset="0"/>
              </a:rPr>
              <a:t>i</a:t>
            </a:r>
            <a:r>
              <a:rPr lang="en-US" sz="1300" b="1" dirty="0">
                <a:solidFill>
                  <a:srgbClr val="C00000"/>
                </a:solidFill>
                <a:latin typeface="Courier New" panose="02070309020205020404" pitchFamily="49" charset="0"/>
                <a:cs typeface="Courier New" panose="02070309020205020404" pitchFamily="49" charset="0"/>
              </a:rPr>
              <a:t> &lt; count; </a:t>
            </a:r>
            <a:r>
              <a:rPr lang="en-US" sz="1300" b="1" dirty="0" err="1">
                <a:solidFill>
                  <a:srgbClr val="C00000"/>
                </a:solidFill>
                <a:latin typeface="Courier New" panose="02070309020205020404" pitchFamily="49" charset="0"/>
                <a:cs typeface="Courier New" panose="02070309020205020404" pitchFamily="49" charset="0"/>
              </a:rPr>
              <a:t>i</a:t>
            </a:r>
            <a:r>
              <a:rPr lang="en-US" sz="1300" b="1" dirty="0">
                <a:solidFill>
                  <a:srgbClr val="C00000"/>
                </a:solidFill>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    {</a:t>
            </a:r>
          </a:p>
          <a:p>
            <a:r>
              <a:rPr lang="en-US" sz="1300" b="1" dirty="0">
                <a:solidFill>
                  <a:srgbClr val="008000"/>
                </a:solidFill>
                <a:latin typeface="Courier New" panose="02070309020205020404" pitchFamily="49" charset="0"/>
                <a:cs typeface="Courier New" panose="02070309020205020404" pitchFamily="49" charset="0"/>
              </a:rPr>
              <a:t>        String op = </a:t>
            </a:r>
            <a:r>
              <a:rPr lang="en-US" sz="1300" b="1" dirty="0" err="1">
                <a:solidFill>
                  <a:srgbClr val="008000"/>
                </a:solidFill>
                <a:latin typeface="Courier New" panose="02070309020205020404" pitchFamily="49" charset="0"/>
                <a:cs typeface="Courier New" panose="02070309020205020404" pitchFamily="49" charset="0"/>
              </a:rPr>
              <a:t>ctx.addOp</a:t>
            </a:r>
            <a:r>
              <a:rPr lang="en-US" sz="1300" b="1" dirty="0">
                <a:solidFill>
                  <a:srgbClr val="008000"/>
                </a:solidFill>
                <a:latin typeface="Courier New" panose="02070309020205020404" pitchFamily="49" charset="0"/>
                <a:cs typeface="Courier New" panose="02070309020205020404" pitchFamily="49" charset="0"/>
              </a:rPr>
              <a:t>(i-1).</a:t>
            </a:r>
            <a:r>
              <a:rPr lang="en-US" sz="1300" b="1" dirty="0" err="1">
                <a:solidFill>
                  <a:srgbClr val="008000"/>
                </a:solidFill>
                <a:latin typeface="Courier New" panose="02070309020205020404" pitchFamily="49" charset="0"/>
                <a:cs typeface="Courier New" panose="02070309020205020404" pitchFamily="49" charset="0"/>
              </a:rPr>
              <a:t>getText</a:t>
            </a:r>
            <a:r>
              <a:rPr lang="en-US" sz="1300" b="1" dirty="0">
                <a:solidFill>
                  <a:srgbClr val="008000"/>
                </a:solidFill>
                <a:latin typeface="Courier New" panose="02070309020205020404" pitchFamily="49" charset="0"/>
                <a:cs typeface="Courier New" panose="02070309020205020404" pitchFamily="49" charset="0"/>
              </a:rPr>
              <a:t>().</a:t>
            </a:r>
            <a:r>
              <a:rPr lang="en-US" sz="1300" b="1" dirty="0" err="1">
                <a:solidFill>
                  <a:srgbClr val="008000"/>
                </a:solidFill>
                <a:latin typeface="Courier New" panose="02070309020205020404" pitchFamily="49" charset="0"/>
                <a:cs typeface="Courier New" panose="02070309020205020404" pitchFamily="49" charset="0"/>
              </a:rPr>
              <a:t>toLowerCase</a:t>
            </a:r>
            <a:r>
              <a:rPr lang="en-US" sz="1300" b="1" dirty="0">
                <a:solidFill>
                  <a:srgbClr val="008000"/>
                </a:solidFill>
                <a:latin typeface="Courier New" panose="02070309020205020404" pitchFamily="49" charset="0"/>
                <a:cs typeface="Courier New" panose="02070309020205020404" pitchFamily="49" charset="0"/>
              </a:rPr>
              <a:t>();</a:t>
            </a:r>
          </a:p>
          <a:p>
            <a:r>
              <a:rPr lang="en-US" sz="1300" b="1" dirty="0">
                <a:solidFill>
                  <a:srgbClr val="008000"/>
                </a:solidFill>
                <a:latin typeface="Courier New" panose="02070309020205020404" pitchFamily="49" charset="0"/>
                <a:cs typeface="Courier New" panose="02070309020205020404" pitchFamily="49" charset="0"/>
              </a:rPr>
              <a:t>        </a:t>
            </a:r>
            <a:r>
              <a:rPr lang="en-US" sz="1300" b="1" dirty="0" err="1">
                <a:solidFill>
                  <a:srgbClr val="008000"/>
                </a:solidFill>
                <a:latin typeface="Courier New" panose="02070309020205020404" pitchFamily="49" charset="0"/>
                <a:cs typeface="Courier New" panose="02070309020205020404" pitchFamily="49" charset="0"/>
              </a:rPr>
              <a:t>TermContext</a:t>
            </a:r>
            <a:r>
              <a:rPr lang="en-US" sz="1300" b="1" dirty="0">
                <a:solidFill>
                  <a:srgbClr val="008000"/>
                </a:solidFill>
                <a:latin typeface="Courier New" panose="02070309020205020404" pitchFamily="49" charset="0"/>
                <a:cs typeface="Courier New" panose="02070309020205020404" pitchFamily="49" charset="0"/>
              </a:rPr>
              <a:t> termCtx2 = </a:t>
            </a:r>
            <a:r>
              <a:rPr lang="en-US" sz="1300" b="1" dirty="0" err="1">
                <a:solidFill>
                  <a:srgbClr val="008000"/>
                </a:solidFill>
                <a:latin typeface="Courier New" panose="02070309020205020404" pitchFamily="49" charset="0"/>
                <a:cs typeface="Courier New" panose="02070309020205020404" pitchFamily="49" charset="0"/>
              </a:rPr>
              <a:t>ctx.term</a:t>
            </a:r>
            <a:r>
              <a:rPr lang="en-US" sz="1300" b="1" dirty="0">
                <a:solidFill>
                  <a:srgbClr val="008000"/>
                </a:solidFill>
                <a:latin typeface="Courier New" panose="02070309020205020404" pitchFamily="49" charset="0"/>
                <a:cs typeface="Courier New" panose="02070309020205020404" pitchFamily="49" charset="0"/>
              </a:rPr>
              <a:t>(</a:t>
            </a:r>
            <a:r>
              <a:rPr lang="en-US" sz="1300" b="1" dirty="0" err="1">
                <a:solidFill>
                  <a:srgbClr val="008000"/>
                </a:solidFill>
                <a:latin typeface="Courier New" panose="02070309020205020404" pitchFamily="49" charset="0"/>
                <a:cs typeface="Courier New" panose="02070309020205020404" pitchFamily="49" charset="0"/>
              </a:rPr>
              <a:t>i</a:t>
            </a:r>
            <a:r>
              <a:rPr lang="en-US" sz="1300" b="1" dirty="0">
                <a:solidFill>
                  <a:srgbClr val="008000"/>
                </a:solidFill>
                <a:latin typeface="Courier New" panose="02070309020205020404" pitchFamily="49" charset="0"/>
                <a:cs typeface="Courier New" panose="02070309020205020404" pitchFamily="49" charset="0"/>
              </a:rPr>
              <a:t>);</a:t>
            </a:r>
          </a:p>
          <a:p>
            <a:r>
              <a:rPr lang="en-US" sz="1300" b="1" dirty="0">
                <a:solidFill>
                  <a:srgbClr val="C00000"/>
                </a:solidFill>
                <a:latin typeface="Courier New" panose="02070309020205020404" pitchFamily="49" charset="0"/>
                <a:cs typeface="Courier New" panose="02070309020205020404" pitchFamily="49" charset="0"/>
              </a:rPr>
              <a:t>        Object operand2 = visit(termCtx2);</a:t>
            </a:r>
            <a:br>
              <a:rPr lang="en-US" sz="1300" b="1" dirty="0">
                <a:solidFill>
                  <a:srgbClr val="C00000"/>
                </a:solidFill>
                <a:latin typeface="Courier New" panose="02070309020205020404" pitchFamily="49" charset="0"/>
                <a:cs typeface="Courier New" panose="02070309020205020404" pitchFamily="49" charset="0"/>
              </a:rPr>
            </a:br>
            <a:endParaRPr lang="en-US" sz="1300" b="1" dirty="0">
              <a:solidFill>
                <a:srgbClr val="C00000"/>
              </a:solidFill>
              <a:latin typeface="Courier New" panose="02070309020205020404" pitchFamily="49" charset="0"/>
              <a:cs typeface="Courier New" panose="02070309020205020404" pitchFamily="49" charset="0"/>
            </a:endParaRPr>
          </a:p>
          <a:p>
            <a:r>
              <a:rPr lang="en-US" sz="1300" b="1" dirty="0">
                <a:latin typeface="Courier New" panose="02070309020205020404" pitchFamily="49" charset="0"/>
                <a:cs typeface="Courier New" panose="02070309020205020404" pitchFamily="49" charset="0"/>
              </a:rPr>
              <a:t>        if (operand2 </a:t>
            </a:r>
            <a:r>
              <a:rPr lang="en-US" sz="1300" b="1" dirty="0" err="1">
                <a:latin typeface="Courier New" panose="02070309020205020404" pitchFamily="49" charset="0"/>
                <a:cs typeface="Courier New" panose="02070309020205020404" pitchFamily="49" charset="0"/>
              </a:rPr>
              <a:t>instanceof</a:t>
            </a:r>
            <a:r>
              <a:rPr lang="en-US" sz="1300" b="1" dirty="0">
                <a:latin typeface="Courier New" panose="02070309020205020404" pitchFamily="49" charset="0"/>
                <a:cs typeface="Courier New" panose="02070309020205020404" pitchFamily="49" charset="0"/>
              </a:rPr>
              <a:t> Double)</a:t>
            </a:r>
          </a:p>
          <a:p>
            <a:r>
              <a:rPr lang="en-US" sz="1300" b="1" dirty="0">
                <a:latin typeface="Courier New" panose="02070309020205020404" pitchFamily="49" charset="0"/>
                <a:cs typeface="Courier New" panose="02070309020205020404" pitchFamily="49" charset="0"/>
              </a:rPr>
              <a:t>        {</a:t>
            </a:r>
          </a:p>
          <a:p>
            <a:r>
              <a:rPr lang="en-US" sz="1300" b="1" dirty="0">
                <a:latin typeface="Courier New" panose="02070309020205020404" pitchFamily="49" charset="0"/>
                <a:cs typeface="Courier New" panose="02070309020205020404" pitchFamily="49" charset="0"/>
              </a:rPr>
              <a:t>            </a:t>
            </a:r>
            <a:r>
              <a:rPr lang="en-US" sz="1300" b="1" dirty="0">
                <a:solidFill>
                  <a:srgbClr val="C00000"/>
                </a:solidFill>
                <a:latin typeface="Courier New" panose="02070309020205020404" pitchFamily="49" charset="0"/>
                <a:cs typeface="Courier New" panose="02070309020205020404" pitchFamily="49" charset="0"/>
              </a:rPr>
              <a:t>double value1 = (Double) operand1;</a:t>
            </a:r>
          </a:p>
          <a:p>
            <a:r>
              <a:rPr lang="en-US" sz="1300" b="1" dirty="0">
                <a:solidFill>
                  <a:srgbClr val="C00000"/>
                </a:solidFill>
                <a:latin typeface="Courier New" panose="02070309020205020404" pitchFamily="49" charset="0"/>
                <a:cs typeface="Courier New" panose="02070309020205020404" pitchFamily="49" charset="0"/>
              </a:rPr>
              <a:t>            double value2 = (Double) operand2;</a:t>
            </a:r>
          </a:p>
          <a:p>
            <a:r>
              <a:rPr lang="en-US" sz="1300" b="1" dirty="0">
                <a:latin typeface="Courier New" panose="02070309020205020404" pitchFamily="49" charset="0"/>
                <a:cs typeface="Courier New" panose="02070309020205020404" pitchFamily="49" charset="0"/>
              </a:rPr>
              <a:t>            operand1 = (</a:t>
            </a:r>
            <a:r>
              <a:rPr lang="en-US" sz="1300" b="1" dirty="0" err="1">
                <a:latin typeface="Courier New" panose="02070309020205020404" pitchFamily="49" charset="0"/>
                <a:cs typeface="Courier New" panose="02070309020205020404" pitchFamily="49" charset="0"/>
              </a:rPr>
              <a:t>op.equals</a:t>
            </a:r>
            <a:r>
              <a:rPr lang="en-US" sz="1300" b="1" dirty="0">
                <a:latin typeface="Courier New" panose="02070309020205020404" pitchFamily="49" charset="0"/>
                <a:cs typeface="Courier New" panose="02070309020205020404" pitchFamily="49" charset="0"/>
              </a:rPr>
              <a:t>("+")) ? </a:t>
            </a:r>
            <a:r>
              <a:rPr lang="en-US" sz="1300" b="1" dirty="0">
                <a:solidFill>
                  <a:srgbClr val="C00000"/>
                </a:solidFill>
                <a:latin typeface="Courier New" panose="02070309020205020404" pitchFamily="49" charset="0"/>
                <a:cs typeface="Courier New" panose="02070309020205020404" pitchFamily="49" charset="0"/>
              </a:rPr>
              <a:t>value1 + value2</a:t>
            </a:r>
          </a:p>
          <a:p>
            <a:r>
              <a:rPr lang="en-US" sz="1300" b="1" dirty="0">
                <a:latin typeface="Courier New" panose="02070309020205020404" pitchFamily="49" charset="0"/>
                <a:cs typeface="Courier New" panose="02070309020205020404" pitchFamily="49" charset="0"/>
              </a:rPr>
              <a:t>                                        : </a:t>
            </a:r>
            <a:r>
              <a:rPr lang="en-US" sz="1300" b="1" dirty="0">
                <a:solidFill>
                  <a:srgbClr val="C00000"/>
                </a:solidFill>
                <a:latin typeface="Courier New" panose="02070309020205020404" pitchFamily="49" charset="0"/>
                <a:cs typeface="Courier New" panose="02070309020205020404" pitchFamily="49" charset="0"/>
              </a:rPr>
              <a:t>value1 - value2</a:t>
            </a:r>
            <a:r>
              <a:rPr lang="en-US" sz="1300" b="1"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        }</a:t>
            </a:r>
          </a:p>
          <a:p>
            <a:r>
              <a:rPr lang="en-US" sz="1300" b="1" dirty="0">
                <a:latin typeface="Courier New" panose="02070309020205020404" pitchFamily="49" charset="0"/>
                <a:cs typeface="Courier New" panose="02070309020205020404" pitchFamily="49" charset="0"/>
              </a:rPr>
              <a:t>        else if (operand2 </a:t>
            </a:r>
            <a:r>
              <a:rPr lang="en-US" sz="1300" b="1" dirty="0" err="1">
                <a:latin typeface="Courier New" panose="02070309020205020404" pitchFamily="49" charset="0"/>
                <a:cs typeface="Courier New" panose="02070309020205020404" pitchFamily="49" charset="0"/>
              </a:rPr>
              <a:t>instanceof</a:t>
            </a:r>
            <a:r>
              <a:rPr lang="en-US" sz="1300" b="1" dirty="0">
                <a:latin typeface="Courier New" panose="02070309020205020404" pitchFamily="49" charset="0"/>
                <a:cs typeface="Courier New" panose="02070309020205020404" pitchFamily="49" charset="0"/>
              </a:rPr>
              <a:t> Boolean)</a:t>
            </a:r>
          </a:p>
          <a:p>
            <a:r>
              <a:rPr lang="en-US" sz="1300" b="1" dirty="0">
                <a:latin typeface="Courier New" panose="02070309020205020404" pitchFamily="49" charset="0"/>
                <a:cs typeface="Courier New" panose="02070309020205020404" pitchFamily="49" charset="0"/>
              </a:rPr>
              <a:t>        {</a:t>
            </a:r>
          </a:p>
          <a:p>
            <a:r>
              <a:rPr lang="en-US" sz="1300" b="1" dirty="0">
                <a:latin typeface="Courier New" panose="02070309020205020404" pitchFamily="49" charset="0"/>
                <a:cs typeface="Courier New" panose="02070309020205020404" pitchFamily="49" charset="0"/>
              </a:rPr>
              <a:t>            operand1 = </a:t>
            </a:r>
            <a:r>
              <a:rPr lang="en-US" sz="1300" b="1" dirty="0">
                <a:solidFill>
                  <a:srgbClr val="C00000"/>
                </a:solidFill>
                <a:latin typeface="Courier New" panose="02070309020205020404" pitchFamily="49" charset="0"/>
                <a:cs typeface="Courier New" panose="02070309020205020404" pitchFamily="49" charset="0"/>
              </a:rPr>
              <a:t>((Boolean) operand1) || ((Boolean) operand2);</a:t>
            </a:r>
          </a:p>
          <a:p>
            <a:r>
              <a:rPr lang="en-US" sz="1300" b="1" dirty="0">
                <a:latin typeface="Courier New" panose="02070309020205020404" pitchFamily="49" charset="0"/>
                <a:cs typeface="Courier New" panose="02070309020205020404" pitchFamily="49" charset="0"/>
              </a:rPr>
              <a:t>        }</a:t>
            </a:r>
          </a:p>
          <a:p>
            <a:r>
              <a:rPr lang="en-US" sz="1300" b="1" dirty="0">
                <a:latin typeface="Courier New" panose="02070309020205020404" pitchFamily="49" charset="0"/>
                <a:cs typeface="Courier New" panose="02070309020205020404" pitchFamily="49" charset="0"/>
              </a:rPr>
              <a:t>        else  // String</a:t>
            </a:r>
          </a:p>
          <a:p>
            <a:r>
              <a:rPr lang="en-US" sz="1300" b="1" dirty="0">
                <a:latin typeface="Courier New" panose="02070309020205020404" pitchFamily="49" charset="0"/>
                <a:cs typeface="Courier New" panose="02070309020205020404" pitchFamily="49" charset="0"/>
              </a:rPr>
              <a:t>        {</a:t>
            </a:r>
          </a:p>
          <a:p>
            <a:r>
              <a:rPr lang="en-US" sz="1300" b="1" dirty="0">
                <a:latin typeface="Courier New" panose="02070309020205020404" pitchFamily="49" charset="0"/>
                <a:cs typeface="Courier New" panose="02070309020205020404" pitchFamily="49" charset="0"/>
              </a:rPr>
              <a:t>            operand1 = </a:t>
            </a:r>
            <a:r>
              <a:rPr lang="en-US" sz="1300" b="1" dirty="0">
                <a:solidFill>
                  <a:srgbClr val="C00000"/>
                </a:solidFill>
                <a:latin typeface="Courier New" panose="02070309020205020404" pitchFamily="49" charset="0"/>
                <a:cs typeface="Courier New" panose="02070309020205020404" pitchFamily="49" charset="0"/>
              </a:rPr>
              <a:t>((String) operand1) + ((String) operand2);</a:t>
            </a:r>
          </a:p>
          <a:p>
            <a:r>
              <a:rPr lang="en-US" sz="1300" b="1" dirty="0">
                <a:latin typeface="Courier New" panose="02070309020205020404" pitchFamily="49" charset="0"/>
                <a:cs typeface="Courier New" panose="02070309020205020404" pitchFamily="49" charset="0"/>
              </a:rPr>
              <a:t>        }</a:t>
            </a:r>
          </a:p>
          <a:p>
            <a:r>
              <a:rPr lang="en-US" sz="1300" b="1" dirty="0">
                <a:latin typeface="Courier New" panose="02070309020205020404" pitchFamily="49" charset="0"/>
                <a:cs typeface="Courier New" panose="02070309020205020404" pitchFamily="49" charset="0"/>
              </a:rPr>
              <a:t>    }</a:t>
            </a:r>
          </a:p>
          <a:p>
            <a:r>
              <a:rPr lang="en-US" sz="1300" b="1" dirty="0">
                <a:latin typeface="Courier New" panose="02070309020205020404" pitchFamily="49" charset="0"/>
                <a:cs typeface="Courier New" panose="02070309020205020404" pitchFamily="49" charset="0"/>
              </a:rPr>
              <a:t>    </a:t>
            </a:r>
          </a:p>
          <a:p>
            <a:r>
              <a:rPr lang="en-US" sz="1300" b="1" dirty="0">
                <a:solidFill>
                  <a:srgbClr val="C00000"/>
                </a:solidFill>
                <a:latin typeface="Courier New" panose="02070309020205020404" pitchFamily="49" charset="0"/>
                <a:cs typeface="Courier New" panose="02070309020205020404" pitchFamily="49" charset="0"/>
              </a:rPr>
              <a:t>    return operand1;</a:t>
            </a:r>
          </a:p>
          <a:p>
            <a:r>
              <a:rPr lang="en-US" sz="13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5F3F7E60-BECF-1080-692D-8A80B0C5EB74}"/>
              </a:ext>
            </a:extLst>
          </p:cNvPr>
          <p:cNvSpPr txBox="1"/>
          <p:nvPr/>
        </p:nvSpPr>
        <p:spPr>
          <a:xfrm>
            <a:off x="1103756" y="1201004"/>
            <a:ext cx="6086923" cy="307777"/>
          </a:xfrm>
          <a:prstGeom prst="rect">
            <a:avLst/>
          </a:prstGeom>
          <a:solidFill>
            <a:srgbClr val="FFFFC2"/>
          </a:solidFill>
          <a:ln>
            <a:solidFill>
              <a:srgbClr val="0033CC"/>
            </a:solidFill>
          </a:ln>
        </p:spPr>
        <p:txBody>
          <a:bodyPr wrap="none" rtlCol="0">
            <a:spAutoFit/>
          </a:bodyPr>
          <a:lstStyle/>
          <a:p>
            <a:r>
              <a:rPr lang="en-US" sz="1400" dirty="0">
                <a:solidFill>
                  <a:srgbClr val="0033CC"/>
                </a:solidFill>
              </a:rPr>
              <a:t>Grammar:   </a:t>
            </a:r>
            <a:r>
              <a:rPr lang="en-US" sz="1400" b="1" dirty="0" err="1">
                <a:solidFill>
                  <a:srgbClr val="0033CC"/>
                </a:solidFill>
                <a:latin typeface="Courier New" panose="02070309020205020404" pitchFamily="49" charset="0"/>
                <a:cs typeface="Courier New" panose="02070309020205020404" pitchFamily="49" charset="0"/>
              </a:rPr>
              <a:t>simpleExpression</a:t>
            </a:r>
            <a:r>
              <a:rPr lang="en-US" sz="1400" b="1" dirty="0">
                <a:solidFill>
                  <a:srgbClr val="0033CC"/>
                </a:solidFill>
                <a:latin typeface="Courier New" panose="02070309020205020404" pitchFamily="49" charset="0"/>
                <a:cs typeface="Courier New" panose="02070309020205020404" pitchFamily="49" charset="0"/>
              </a:rPr>
              <a:t> : </a:t>
            </a:r>
            <a:r>
              <a:rPr lang="en-US" sz="1400" b="1" dirty="0">
                <a:solidFill>
                  <a:srgbClr val="008000"/>
                </a:solidFill>
                <a:latin typeface="Courier New" panose="02070309020205020404" pitchFamily="49" charset="0"/>
                <a:cs typeface="Courier New" panose="02070309020205020404" pitchFamily="49" charset="0"/>
              </a:rPr>
              <a:t>sign</a:t>
            </a:r>
            <a:r>
              <a:rPr lang="en-US" sz="1400" b="1" dirty="0">
                <a:solidFill>
                  <a:srgbClr val="0033CC"/>
                </a:solidFill>
                <a:latin typeface="Courier New" panose="02070309020205020404" pitchFamily="49" charset="0"/>
                <a:cs typeface="Courier New" panose="02070309020205020404" pitchFamily="49" charset="0"/>
              </a:rPr>
              <a:t>? </a:t>
            </a:r>
            <a:r>
              <a:rPr lang="en-US" sz="1400" b="1" dirty="0">
                <a:solidFill>
                  <a:srgbClr val="008000"/>
                </a:solidFill>
                <a:latin typeface="Courier New" panose="02070309020205020404" pitchFamily="49" charset="0"/>
                <a:cs typeface="Courier New" panose="02070309020205020404" pitchFamily="49" charset="0"/>
              </a:rPr>
              <a:t>term</a:t>
            </a:r>
            <a:r>
              <a:rPr lang="en-US" sz="1400" b="1" dirty="0">
                <a:solidFill>
                  <a:srgbClr val="0033CC"/>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addOp</a:t>
            </a:r>
            <a:r>
              <a:rPr lang="en-US" sz="1400" b="1" dirty="0">
                <a:solidFill>
                  <a:srgbClr val="008000"/>
                </a:solidFill>
                <a:latin typeface="Courier New" panose="02070309020205020404" pitchFamily="49" charset="0"/>
                <a:cs typeface="Courier New" panose="02070309020205020404" pitchFamily="49" charset="0"/>
              </a:rPr>
              <a:t> term</a:t>
            </a:r>
            <a:r>
              <a:rPr lang="en-US" sz="1400" b="1" dirty="0">
                <a:solidFill>
                  <a:srgbClr val="0033CC"/>
                </a:solidFill>
                <a:latin typeface="Courier New" panose="02070309020205020404" pitchFamily="49" charset="0"/>
                <a:cs typeface="Courier New" panose="02070309020205020404" pitchFamily="49" charset="0"/>
              </a:rPr>
              <a:t>)* ;</a:t>
            </a:r>
          </a:p>
        </p:txBody>
      </p:sp>
      <p:sp>
        <p:nvSpPr>
          <p:cNvPr id="7" name="TextBox 6">
            <a:extLst>
              <a:ext uri="{FF2B5EF4-FFF2-40B4-BE49-F238E27FC236}">
                <a16:creationId xmlns:a16="http://schemas.microsoft.com/office/drawing/2014/main" id="{ABF87506-4E77-8868-21A8-C49D9D1AC104}"/>
              </a:ext>
            </a:extLst>
          </p:cNvPr>
          <p:cNvSpPr txBox="1"/>
          <p:nvPr/>
        </p:nvSpPr>
        <p:spPr>
          <a:xfrm>
            <a:off x="3200415" y="6248400"/>
            <a:ext cx="2991525" cy="276999"/>
          </a:xfrm>
          <a:prstGeom prst="rect">
            <a:avLst/>
          </a:prstGeom>
          <a:solidFill>
            <a:srgbClr val="FFFFC2"/>
          </a:solidFill>
          <a:ln>
            <a:solidFill>
              <a:srgbClr val="0033CC"/>
            </a:solidFill>
          </a:ln>
        </p:spPr>
        <p:txBody>
          <a:bodyPr wrap="none" rtlCol="0">
            <a:spAutoFit/>
          </a:bodyPr>
          <a:lstStyle/>
          <a:p>
            <a:r>
              <a:rPr lang="en-US" sz="1200" dirty="0">
                <a:solidFill>
                  <a:srgbClr val="0033CC"/>
                </a:solidFill>
              </a:rPr>
              <a:t>return the value of the simple expression</a:t>
            </a:r>
          </a:p>
        </p:txBody>
      </p:sp>
      <p:sp>
        <p:nvSpPr>
          <p:cNvPr id="8" name="TextBox 7">
            <a:extLst>
              <a:ext uri="{FF2B5EF4-FFF2-40B4-BE49-F238E27FC236}">
                <a16:creationId xmlns:a16="http://schemas.microsoft.com/office/drawing/2014/main" id="{9C760A60-0640-ACA0-53CF-427DE2B2E3D6}"/>
              </a:ext>
            </a:extLst>
          </p:cNvPr>
          <p:cNvSpPr txBox="1"/>
          <p:nvPr/>
        </p:nvSpPr>
        <p:spPr>
          <a:xfrm>
            <a:off x="6675097" y="6423387"/>
            <a:ext cx="1260025" cy="307777"/>
          </a:xfrm>
          <a:prstGeom prst="rect">
            <a:avLst/>
          </a:prstGeom>
          <a:solidFill>
            <a:srgbClr val="0033CC"/>
          </a:solidFill>
        </p:spPr>
        <p:txBody>
          <a:bodyPr wrap="none" rtlCol="0">
            <a:spAutoFit/>
          </a:bodyPr>
          <a:lstStyle/>
          <a:p>
            <a:r>
              <a:rPr lang="en-US" sz="1400" dirty="0" err="1">
                <a:solidFill>
                  <a:srgbClr val="FFFF00"/>
                </a:solidFill>
              </a:rPr>
              <a:t>Executor.java</a:t>
            </a:r>
            <a:endParaRPr lang="en-US" sz="1400" dirty="0">
              <a:solidFill>
                <a:srgbClr val="FFFF00"/>
              </a:solidFill>
            </a:endParaRPr>
          </a:p>
        </p:txBody>
      </p:sp>
    </p:spTree>
    <p:extLst>
      <p:ext uri="{BB962C8B-B14F-4D97-AF65-F5344CB8AC3E}">
        <p14:creationId xmlns:p14="http://schemas.microsoft.com/office/powerpoint/2010/main" val="260437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fade">
                                      <p:cBhvr>
                                        <p:cTn id="7" dur="500"/>
                                        <p:tgtEl>
                                          <p:spTgt spid="5">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7" end="7"/>
                                            </p:txEl>
                                          </p:spTgt>
                                        </p:tgtEl>
                                        <p:attrNameLst>
                                          <p:attrName>style.visibility</p:attrName>
                                        </p:attrNameLst>
                                      </p:cBhvr>
                                      <p:to>
                                        <p:strVal val="visible"/>
                                      </p:to>
                                    </p:set>
                                    <p:animEffect transition="in" filter="fade">
                                      <p:cBhvr>
                                        <p:cTn id="10" dur="500"/>
                                        <p:tgtEl>
                                          <p:spTgt spid="5">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8" end="8"/>
                                            </p:txEl>
                                          </p:spTgt>
                                        </p:tgtEl>
                                        <p:attrNameLst>
                                          <p:attrName>style.visibility</p:attrName>
                                        </p:attrNameLst>
                                      </p:cBhvr>
                                      <p:to>
                                        <p:strVal val="visible"/>
                                      </p:to>
                                    </p:set>
                                    <p:animEffect transition="in" filter="fade">
                                      <p:cBhvr>
                                        <p:cTn id="13" dur="500"/>
                                        <p:tgtEl>
                                          <p:spTgt spid="5">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9" end="9"/>
                                            </p:txEl>
                                          </p:spTgt>
                                        </p:tgtEl>
                                        <p:attrNameLst>
                                          <p:attrName>style.visibility</p:attrName>
                                        </p:attrNameLst>
                                      </p:cBhvr>
                                      <p:to>
                                        <p:strVal val="visible"/>
                                      </p:to>
                                    </p:set>
                                    <p:animEffect transition="in" filter="fade">
                                      <p:cBhvr>
                                        <p:cTn id="16" dur="500"/>
                                        <p:tgtEl>
                                          <p:spTgt spid="5">
                                            <p:txEl>
                                              <p:pRg st="9" end="9"/>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10" end="10"/>
                                            </p:txEl>
                                          </p:spTgt>
                                        </p:tgtEl>
                                        <p:attrNameLst>
                                          <p:attrName>style.visibility</p:attrName>
                                        </p:attrNameLst>
                                      </p:cBhvr>
                                      <p:to>
                                        <p:strVal val="visible"/>
                                      </p:to>
                                    </p:set>
                                    <p:animEffect transition="in" filter="fade">
                                      <p:cBhvr>
                                        <p:cTn id="19" dur="500"/>
                                        <p:tgtEl>
                                          <p:spTgt spid="5">
                                            <p:txEl>
                                              <p:pRg st="10" end="10"/>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11" end="11"/>
                                            </p:txEl>
                                          </p:spTgt>
                                        </p:tgtEl>
                                        <p:attrNameLst>
                                          <p:attrName>style.visibility</p:attrName>
                                        </p:attrNameLst>
                                      </p:cBhvr>
                                      <p:to>
                                        <p:strVal val="visible"/>
                                      </p:to>
                                    </p:set>
                                    <p:animEffect transition="in" filter="fade">
                                      <p:cBhvr>
                                        <p:cTn id="22" dur="500"/>
                                        <p:tgtEl>
                                          <p:spTgt spid="5">
                                            <p:txEl>
                                              <p:pRg st="11" end="1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12" end="12"/>
                                            </p:txEl>
                                          </p:spTgt>
                                        </p:tgtEl>
                                        <p:attrNameLst>
                                          <p:attrName>style.visibility</p:attrName>
                                        </p:attrNameLst>
                                      </p:cBhvr>
                                      <p:to>
                                        <p:strVal val="visible"/>
                                      </p:to>
                                    </p:set>
                                    <p:animEffect transition="in" filter="fade">
                                      <p:cBhvr>
                                        <p:cTn id="25" dur="500"/>
                                        <p:tgtEl>
                                          <p:spTgt spid="5">
                                            <p:txEl>
                                              <p:pRg st="12" end="1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13" end="13"/>
                                            </p:txEl>
                                          </p:spTgt>
                                        </p:tgtEl>
                                        <p:attrNameLst>
                                          <p:attrName>style.visibility</p:attrName>
                                        </p:attrNameLst>
                                      </p:cBhvr>
                                      <p:to>
                                        <p:strVal val="visible"/>
                                      </p:to>
                                    </p:set>
                                    <p:animEffect transition="in" filter="fade">
                                      <p:cBhvr>
                                        <p:cTn id="28" dur="500"/>
                                        <p:tgtEl>
                                          <p:spTgt spid="5">
                                            <p:txEl>
                                              <p:pRg st="13" end="13"/>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14" end="14"/>
                                            </p:txEl>
                                          </p:spTgt>
                                        </p:tgtEl>
                                        <p:attrNameLst>
                                          <p:attrName>style.visibility</p:attrName>
                                        </p:attrNameLst>
                                      </p:cBhvr>
                                      <p:to>
                                        <p:strVal val="visible"/>
                                      </p:to>
                                    </p:set>
                                    <p:animEffect transition="in" filter="fade">
                                      <p:cBhvr>
                                        <p:cTn id="31" dur="500"/>
                                        <p:tgtEl>
                                          <p:spTgt spid="5">
                                            <p:txEl>
                                              <p:pRg st="14" end="14"/>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15" end="15"/>
                                            </p:txEl>
                                          </p:spTgt>
                                        </p:tgtEl>
                                        <p:attrNameLst>
                                          <p:attrName>style.visibility</p:attrName>
                                        </p:attrNameLst>
                                      </p:cBhvr>
                                      <p:to>
                                        <p:strVal val="visible"/>
                                      </p:to>
                                    </p:set>
                                    <p:animEffect transition="in" filter="fade">
                                      <p:cBhvr>
                                        <p:cTn id="34" dur="500"/>
                                        <p:tgtEl>
                                          <p:spTgt spid="5">
                                            <p:txEl>
                                              <p:pRg st="15" end="15"/>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
                                            <p:txEl>
                                              <p:pRg st="16" end="16"/>
                                            </p:txEl>
                                          </p:spTgt>
                                        </p:tgtEl>
                                        <p:attrNameLst>
                                          <p:attrName>style.visibility</p:attrName>
                                        </p:attrNameLst>
                                      </p:cBhvr>
                                      <p:to>
                                        <p:strVal val="visible"/>
                                      </p:to>
                                    </p:set>
                                    <p:animEffect transition="in" filter="fade">
                                      <p:cBhvr>
                                        <p:cTn id="37" dur="500"/>
                                        <p:tgtEl>
                                          <p:spTgt spid="5">
                                            <p:txEl>
                                              <p:pRg st="16" end="16"/>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5">
                                            <p:txEl>
                                              <p:pRg st="17" end="17"/>
                                            </p:txEl>
                                          </p:spTgt>
                                        </p:tgtEl>
                                        <p:attrNameLst>
                                          <p:attrName>style.visibility</p:attrName>
                                        </p:attrNameLst>
                                      </p:cBhvr>
                                      <p:to>
                                        <p:strVal val="visible"/>
                                      </p:to>
                                    </p:set>
                                    <p:animEffect transition="in" filter="fade">
                                      <p:cBhvr>
                                        <p:cTn id="40" dur="500"/>
                                        <p:tgtEl>
                                          <p:spTgt spid="5">
                                            <p:txEl>
                                              <p:pRg st="17" end="17"/>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5">
                                            <p:txEl>
                                              <p:pRg st="18" end="18"/>
                                            </p:txEl>
                                          </p:spTgt>
                                        </p:tgtEl>
                                        <p:attrNameLst>
                                          <p:attrName>style.visibility</p:attrName>
                                        </p:attrNameLst>
                                      </p:cBhvr>
                                      <p:to>
                                        <p:strVal val="visible"/>
                                      </p:to>
                                    </p:set>
                                    <p:animEffect transition="in" filter="fade">
                                      <p:cBhvr>
                                        <p:cTn id="43" dur="500"/>
                                        <p:tgtEl>
                                          <p:spTgt spid="5">
                                            <p:txEl>
                                              <p:pRg st="18" end="18"/>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5">
                                            <p:txEl>
                                              <p:pRg st="19" end="19"/>
                                            </p:txEl>
                                          </p:spTgt>
                                        </p:tgtEl>
                                        <p:attrNameLst>
                                          <p:attrName>style.visibility</p:attrName>
                                        </p:attrNameLst>
                                      </p:cBhvr>
                                      <p:to>
                                        <p:strVal val="visible"/>
                                      </p:to>
                                    </p:set>
                                    <p:animEffect transition="in" filter="fade">
                                      <p:cBhvr>
                                        <p:cTn id="46" dur="500"/>
                                        <p:tgtEl>
                                          <p:spTgt spid="5">
                                            <p:txEl>
                                              <p:pRg st="19" end="19"/>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5">
                                            <p:txEl>
                                              <p:pRg st="20" end="20"/>
                                            </p:txEl>
                                          </p:spTgt>
                                        </p:tgtEl>
                                        <p:attrNameLst>
                                          <p:attrName>style.visibility</p:attrName>
                                        </p:attrNameLst>
                                      </p:cBhvr>
                                      <p:to>
                                        <p:strVal val="visible"/>
                                      </p:to>
                                    </p:set>
                                    <p:animEffect transition="in" filter="fade">
                                      <p:cBhvr>
                                        <p:cTn id="49" dur="500"/>
                                        <p:tgtEl>
                                          <p:spTgt spid="5">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AA3D5-C7B0-EFA8-1EDE-B4BDA408C7D4}"/>
              </a:ext>
            </a:extLst>
          </p:cNvPr>
          <p:cNvSpPr>
            <a:spLocks noGrp="1"/>
          </p:cNvSpPr>
          <p:nvPr>
            <p:ph type="title"/>
          </p:nvPr>
        </p:nvSpPr>
        <p:spPr/>
        <p:txBody>
          <a:bodyPr/>
          <a:lstStyle/>
          <a:p>
            <a:r>
              <a:rPr lang="en-US" dirty="0"/>
              <a:t>Override </a:t>
            </a:r>
            <a:r>
              <a:rPr lang="en-US" b="1" dirty="0">
                <a:latin typeface="Courier New" panose="02070309020205020404" pitchFamily="49" charset="0"/>
                <a:cs typeface="Courier New" panose="02070309020205020404" pitchFamily="49" charset="0"/>
              </a:rPr>
              <a:t>Executor</a:t>
            </a:r>
            <a:r>
              <a:rPr lang="en-US" dirty="0"/>
              <a:t> Visit Methods</a:t>
            </a:r>
            <a:r>
              <a:rPr lang="en-US" i="1" dirty="0"/>
              <a:t>, cont’d</a:t>
            </a:r>
            <a:endParaRPr lang="en-US" dirty="0"/>
          </a:p>
        </p:txBody>
      </p:sp>
      <p:sp>
        <p:nvSpPr>
          <p:cNvPr id="4" name="Slide Number Placeholder 3">
            <a:extLst>
              <a:ext uri="{FF2B5EF4-FFF2-40B4-BE49-F238E27FC236}">
                <a16:creationId xmlns:a16="http://schemas.microsoft.com/office/drawing/2014/main" id="{7F96C159-240B-D546-558C-B0F4B5FE2D96}"/>
              </a:ext>
            </a:extLst>
          </p:cNvPr>
          <p:cNvSpPr>
            <a:spLocks noGrp="1"/>
          </p:cNvSpPr>
          <p:nvPr>
            <p:ph type="sldNum" sz="quarter" idx="12"/>
          </p:nvPr>
        </p:nvSpPr>
        <p:spPr/>
        <p:txBody>
          <a:bodyPr/>
          <a:lstStyle/>
          <a:p>
            <a:fld id="{FED62B2D-F854-104A-9535-9A504E5923E0}" type="slidenum">
              <a:rPr lang="en-US" smtClean="0"/>
              <a:pPr/>
              <a:t>27</a:t>
            </a:fld>
            <a:endParaRPr lang="en-US"/>
          </a:p>
        </p:txBody>
      </p:sp>
      <p:sp>
        <p:nvSpPr>
          <p:cNvPr id="5" name="TextBox 4">
            <a:extLst>
              <a:ext uri="{FF2B5EF4-FFF2-40B4-BE49-F238E27FC236}">
                <a16:creationId xmlns:a16="http://schemas.microsoft.com/office/drawing/2014/main" id="{6A83034F-A468-57C1-3001-3D7D508880CC}"/>
              </a:ext>
            </a:extLst>
          </p:cNvPr>
          <p:cNvSpPr txBox="1"/>
          <p:nvPr/>
        </p:nvSpPr>
        <p:spPr>
          <a:xfrm>
            <a:off x="3653073" y="1388353"/>
            <a:ext cx="5125121" cy="3785652"/>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visitFactor</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FactorContext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ctx.variable</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 </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ctx.variable</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ctx.unsignedConstant</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 != null) </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ctx.unsignedConstant</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ctx.characterConstant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a:t>
            </a:r>
          </a:p>
          <a:p>
            <a:r>
              <a:rPr lang="en-US" sz="1400" b="1" dirty="0">
                <a:latin typeface="Courier New" panose="02070309020205020404" pitchFamily="49" charset="0"/>
                <a:cs typeface="Courier New" panose="02070309020205020404" pitchFamily="49" charset="0"/>
              </a:rPr>
              <a:t>        return visit(</a:t>
            </a:r>
            <a:r>
              <a:rPr lang="en-US" sz="1400" b="1" dirty="0" err="1">
                <a:latin typeface="Courier New" panose="02070309020205020404" pitchFamily="49" charset="0"/>
                <a:cs typeface="Courier New" panose="02070309020205020404" pitchFamily="49" charset="0"/>
              </a:rPr>
              <a:t>ctx.characterConstant</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ctx.stringConstant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ctx.stringConstant</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ctx.factor</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ctx.factor</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ctx.expression</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 != null)</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ctx.expression</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else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DC710CEC-00F7-2D2F-F105-FF1174EEA045}"/>
              </a:ext>
            </a:extLst>
          </p:cNvPr>
          <p:cNvSpPr txBox="1"/>
          <p:nvPr/>
        </p:nvSpPr>
        <p:spPr>
          <a:xfrm>
            <a:off x="390188" y="1388353"/>
            <a:ext cx="3084499" cy="1938992"/>
          </a:xfrm>
          <a:prstGeom prst="rect">
            <a:avLst/>
          </a:prstGeom>
          <a:solidFill>
            <a:srgbClr val="FFFFC2"/>
          </a:solidFill>
          <a:ln>
            <a:solidFill>
              <a:srgbClr val="0033CC"/>
            </a:solidFill>
          </a:ln>
        </p:spPr>
        <p:txBody>
          <a:bodyPr wrap="none" rtlCol="0">
            <a:spAutoFit/>
          </a:bodyPr>
          <a:lstStyle/>
          <a:p>
            <a:r>
              <a:rPr lang="en-US" sz="1400" dirty="0">
                <a:solidFill>
                  <a:srgbClr val="0033CC"/>
                </a:solidFill>
              </a:rPr>
              <a:t>Grammar:</a:t>
            </a:r>
          </a:p>
          <a:p>
            <a:endParaRPr lang="en-US" sz="800" dirty="0">
              <a:solidFill>
                <a:srgbClr val="0033CC"/>
              </a:solidFill>
            </a:endParaRPr>
          </a:p>
          <a:p>
            <a:r>
              <a:rPr lang="en-US" sz="1400" b="1" dirty="0">
                <a:solidFill>
                  <a:srgbClr val="0033CC"/>
                </a:solidFill>
                <a:latin typeface="Courier New" panose="02070309020205020404" pitchFamily="49" charset="0"/>
                <a:cs typeface="Courier New" panose="02070309020205020404" pitchFamily="49" charset="0"/>
              </a:rPr>
              <a:t>factor : variable </a:t>
            </a:r>
          </a:p>
          <a:p>
            <a:r>
              <a:rPr lang="en-US" sz="1400" b="1" dirty="0">
                <a:solidFill>
                  <a:srgbClr val="0033CC"/>
                </a:solidFill>
                <a:latin typeface="Courier New" panose="02070309020205020404" pitchFamily="49" charset="0"/>
                <a:cs typeface="Courier New" panose="02070309020205020404" pitchFamily="49" charset="0"/>
              </a:rPr>
              <a:t>       | </a:t>
            </a:r>
            <a:r>
              <a:rPr lang="en-US" sz="1400" b="1" dirty="0" err="1">
                <a:solidFill>
                  <a:srgbClr val="0033CC"/>
                </a:solidFill>
                <a:latin typeface="Courier New" panose="02070309020205020404" pitchFamily="49" charset="0"/>
                <a:cs typeface="Courier New" panose="02070309020205020404" pitchFamily="49" charset="0"/>
              </a:rPr>
              <a:t>unsignedConstant</a:t>
            </a:r>
            <a:endParaRPr lang="en-US" sz="1400" b="1" dirty="0">
              <a:solidFill>
                <a:srgbClr val="0033CC"/>
              </a:solidFill>
              <a:latin typeface="Courier New" panose="02070309020205020404" pitchFamily="49" charset="0"/>
              <a:cs typeface="Courier New" panose="02070309020205020404" pitchFamily="49" charset="0"/>
            </a:endParaRPr>
          </a:p>
          <a:p>
            <a:r>
              <a:rPr lang="en-US" sz="1400" b="1" dirty="0">
                <a:solidFill>
                  <a:srgbClr val="0033CC"/>
                </a:solidFill>
                <a:latin typeface="Courier New" panose="02070309020205020404" pitchFamily="49" charset="0"/>
                <a:cs typeface="Courier New" panose="02070309020205020404" pitchFamily="49" charset="0"/>
              </a:rPr>
              <a:t>       | </a:t>
            </a:r>
            <a:r>
              <a:rPr lang="en-US" sz="1400" b="1" dirty="0" err="1">
                <a:solidFill>
                  <a:srgbClr val="0033CC"/>
                </a:solidFill>
                <a:latin typeface="Courier New" panose="02070309020205020404" pitchFamily="49" charset="0"/>
                <a:cs typeface="Courier New" panose="02070309020205020404" pitchFamily="49" charset="0"/>
              </a:rPr>
              <a:t>characterConstant</a:t>
            </a:r>
            <a:endParaRPr lang="en-US" sz="1400" b="1" dirty="0">
              <a:solidFill>
                <a:srgbClr val="0033CC"/>
              </a:solidFill>
              <a:latin typeface="Courier New" panose="02070309020205020404" pitchFamily="49" charset="0"/>
              <a:cs typeface="Courier New" panose="02070309020205020404" pitchFamily="49" charset="0"/>
            </a:endParaRPr>
          </a:p>
          <a:p>
            <a:r>
              <a:rPr lang="en-US" sz="1400" b="1" dirty="0">
                <a:solidFill>
                  <a:srgbClr val="0033CC"/>
                </a:solidFill>
                <a:latin typeface="Courier New" panose="02070309020205020404" pitchFamily="49" charset="0"/>
                <a:cs typeface="Courier New" panose="02070309020205020404" pitchFamily="49" charset="0"/>
              </a:rPr>
              <a:t>       | </a:t>
            </a:r>
            <a:r>
              <a:rPr lang="en-US" sz="1400" b="1" dirty="0" err="1">
                <a:solidFill>
                  <a:srgbClr val="0033CC"/>
                </a:solidFill>
                <a:latin typeface="Courier New" panose="02070309020205020404" pitchFamily="49" charset="0"/>
                <a:cs typeface="Courier New" panose="02070309020205020404" pitchFamily="49" charset="0"/>
              </a:rPr>
              <a:t>stringConstant</a:t>
            </a:r>
            <a:endParaRPr lang="en-US" sz="1400" b="1" dirty="0">
              <a:solidFill>
                <a:srgbClr val="0033CC"/>
              </a:solidFill>
              <a:latin typeface="Courier New" panose="02070309020205020404" pitchFamily="49" charset="0"/>
              <a:cs typeface="Courier New" panose="02070309020205020404" pitchFamily="49" charset="0"/>
            </a:endParaRPr>
          </a:p>
          <a:p>
            <a:r>
              <a:rPr lang="en-US" sz="1400" b="1" dirty="0">
                <a:solidFill>
                  <a:srgbClr val="0033CC"/>
                </a:solidFill>
                <a:latin typeface="Courier New" panose="02070309020205020404" pitchFamily="49" charset="0"/>
                <a:cs typeface="Courier New" panose="02070309020205020404" pitchFamily="49" charset="0"/>
              </a:rPr>
              <a:t>       | NOT factor</a:t>
            </a:r>
          </a:p>
          <a:p>
            <a:r>
              <a:rPr lang="en-US" sz="1400" b="1" dirty="0">
                <a:solidFill>
                  <a:srgbClr val="0033CC"/>
                </a:solidFill>
                <a:latin typeface="Courier New" panose="02070309020205020404" pitchFamily="49" charset="0"/>
                <a:cs typeface="Courier New" panose="02070309020205020404" pitchFamily="49" charset="0"/>
              </a:rPr>
              <a:t>       | '(' expression ')'</a:t>
            </a:r>
          </a:p>
          <a:p>
            <a:r>
              <a:rPr lang="en-US" sz="1400" b="1" dirty="0">
                <a:solidFill>
                  <a:srgbClr val="0033CC"/>
                </a:solidFill>
                <a:latin typeface="Courier New" panose="02070309020205020404" pitchFamily="49" charset="0"/>
                <a:cs typeface="Courier New" panose="02070309020205020404" pitchFamily="49" charset="0"/>
              </a:rPr>
              <a:t>       ;</a:t>
            </a:r>
          </a:p>
        </p:txBody>
      </p:sp>
      <p:sp>
        <p:nvSpPr>
          <p:cNvPr id="7" name="TextBox 6">
            <a:extLst>
              <a:ext uri="{FF2B5EF4-FFF2-40B4-BE49-F238E27FC236}">
                <a16:creationId xmlns:a16="http://schemas.microsoft.com/office/drawing/2014/main" id="{39B55276-1B8D-5A2A-AAA4-F14141650EED}"/>
              </a:ext>
            </a:extLst>
          </p:cNvPr>
          <p:cNvSpPr txBox="1"/>
          <p:nvPr/>
        </p:nvSpPr>
        <p:spPr>
          <a:xfrm>
            <a:off x="390188" y="3512012"/>
            <a:ext cx="3084499" cy="1600438"/>
          </a:xfrm>
          <a:prstGeom prst="rect">
            <a:avLst/>
          </a:prstGeom>
          <a:solidFill>
            <a:srgbClr val="FFFFC2"/>
          </a:solidFill>
          <a:ln>
            <a:solidFill>
              <a:srgbClr val="0033CC"/>
            </a:solidFill>
          </a:ln>
        </p:spPr>
        <p:txBody>
          <a:bodyPr wrap="square" rtlCol="0">
            <a:spAutoFit/>
          </a:bodyPr>
          <a:lstStyle/>
          <a:p>
            <a:r>
              <a:rPr lang="en-US" sz="1400" dirty="0">
                <a:solidFill>
                  <a:srgbClr val="0033CC"/>
                </a:solidFill>
              </a:rPr>
              <a:t>The factor parse tree node </a:t>
            </a:r>
            <a:br>
              <a:rPr lang="en-US" sz="1400" dirty="0">
                <a:solidFill>
                  <a:srgbClr val="0033CC"/>
                </a:solidFill>
              </a:rPr>
            </a:br>
            <a:r>
              <a:rPr lang="en-US" sz="1400" dirty="0">
                <a:solidFill>
                  <a:srgbClr val="0033CC"/>
                </a:solidFill>
              </a:rPr>
              <a:t>can have either</a:t>
            </a:r>
          </a:p>
          <a:p>
            <a:pPr marL="285750" indent="-285750">
              <a:buFont typeface="Arial" panose="020B0604020202020204" pitchFamily="34" charset="0"/>
              <a:buChar char="•"/>
            </a:pPr>
            <a:r>
              <a:rPr lang="en-US" sz="1400" b="1" dirty="0">
                <a:solidFill>
                  <a:srgbClr val="0033CC"/>
                </a:solidFill>
              </a:rPr>
              <a:t>a single child: </a:t>
            </a:r>
            <a:r>
              <a:rPr lang="en-US" sz="1400" dirty="0">
                <a:solidFill>
                  <a:srgbClr val="0033CC"/>
                </a:solidFill>
              </a:rPr>
              <a:t>a variable, unsigned constant, character constant, or string constant</a:t>
            </a:r>
          </a:p>
          <a:p>
            <a:pPr marL="285750" indent="-285750">
              <a:buFont typeface="Arial" panose="020B0604020202020204" pitchFamily="34" charset="0"/>
              <a:buChar char="•"/>
            </a:pPr>
            <a:r>
              <a:rPr lang="en-US" sz="1400" b="1" dirty="0">
                <a:solidFill>
                  <a:srgbClr val="0033CC"/>
                </a:solidFill>
              </a:rPr>
              <a:t>two children: </a:t>
            </a:r>
            <a:r>
              <a:rPr lang="en-US" sz="1400" b="1" dirty="0">
                <a:solidFill>
                  <a:srgbClr val="0033CC"/>
                </a:solidFill>
                <a:latin typeface="Courier New" panose="02070309020205020404" pitchFamily="49" charset="0"/>
                <a:cs typeface="Courier New" panose="02070309020205020404" pitchFamily="49" charset="0"/>
              </a:rPr>
              <a:t>NOT</a:t>
            </a:r>
            <a:r>
              <a:rPr lang="en-US" sz="1400" dirty="0">
                <a:solidFill>
                  <a:srgbClr val="0033CC"/>
                </a:solidFill>
              </a:rPr>
              <a:t> factor</a:t>
            </a:r>
          </a:p>
          <a:p>
            <a:pPr marL="285750" indent="-285750">
              <a:buFont typeface="Arial" panose="020B0604020202020204" pitchFamily="34" charset="0"/>
              <a:buChar char="•"/>
            </a:pPr>
            <a:r>
              <a:rPr lang="en-US" sz="1400" b="1" dirty="0">
                <a:solidFill>
                  <a:srgbClr val="0033CC"/>
                </a:solidFill>
              </a:rPr>
              <a:t>three children: </a:t>
            </a:r>
            <a:r>
              <a:rPr lang="en-US" sz="1400" b="1" dirty="0">
                <a:solidFill>
                  <a:srgbClr val="0033CC"/>
                </a:solidFill>
                <a:latin typeface="Courier New" panose="02070309020205020404" pitchFamily="49" charset="0"/>
                <a:cs typeface="Courier New" panose="02070309020205020404" pitchFamily="49" charset="0"/>
              </a:rPr>
              <a:t>(</a:t>
            </a:r>
            <a:r>
              <a:rPr lang="en-US" sz="1400" dirty="0">
                <a:solidFill>
                  <a:srgbClr val="0033CC"/>
                </a:solidFill>
              </a:rPr>
              <a:t> expression </a:t>
            </a:r>
            <a:r>
              <a:rPr lang="en-US" sz="1400" b="1" dirty="0">
                <a:solidFill>
                  <a:srgbClr val="0033CC"/>
                </a:solidFill>
                <a:latin typeface="Courier New" panose="02070309020205020404" pitchFamily="49" charset="0"/>
                <a:cs typeface="Courier New" panose="02070309020205020404" pitchFamily="49" charset="0"/>
              </a:rPr>
              <a:t>)</a:t>
            </a:r>
          </a:p>
        </p:txBody>
      </p:sp>
      <p:sp>
        <p:nvSpPr>
          <p:cNvPr id="8" name="TextBox 7">
            <a:extLst>
              <a:ext uri="{FF2B5EF4-FFF2-40B4-BE49-F238E27FC236}">
                <a16:creationId xmlns:a16="http://schemas.microsoft.com/office/drawing/2014/main" id="{B65F0A80-1A71-3239-62A8-89255DC9B3C1}"/>
              </a:ext>
            </a:extLst>
          </p:cNvPr>
          <p:cNvSpPr txBox="1"/>
          <p:nvPr/>
        </p:nvSpPr>
        <p:spPr>
          <a:xfrm>
            <a:off x="7335291" y="1234464"/>
            <a:ext cx="1260025" cy="307777"/>
          </a:xfrm>
          <a:prstGeom prst="rect">
            <a:avLst/>
          </a:prstGeom>
          <a:solidFill>
            <a:srgbClr val="0033CC"/>
          </a:solidFill>
        </p:spPr>
        <p:txBody>
          <a:bodyPr wrap="none" rtlCol="0">
            <a:spAutoFit/>
          </a:bodyPr>
          <a:lstStyle/>
          <a:p>
            <a:r>
              <a:rPr lang="en-US" sz="1400" dirty="0" err="1">
                <a:solidFill>
                  <a:srgbClr val="FFFF00"/>
                </a:solidFill>
              </a:rPr>
              <a:t>Executor.java</a:t>
            </a:r>
            <a:endParaRPr lang="en-US" sz="1400" dirty="0">
              <a:solidFill>
                <a:srgbClr val="FFFF00"/>
              </a:solidFill>
            </a:endParaRPr>
          </a:p>
        </p:txBody>
      </p:sp>
    </p:spTree>
    <p:extLst>
      <p:ext uri="{BB962C8B-B14F-4D97-AF65-F5344CB8AC3E}">
        <p14:creationId xmlns:p14="http://schemas.microsoft.com/office/powerpoint/2010/main" val="3926687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AAE5-33D2-16B8-3ED6-C26E776D8ABF}"/>
              </a:ext>
            </a:extLst>
          </p:cNvPr>
          <p:cNvSpPr>
            <a:spLocks noGrp="1"/>
          </p:cNvSpPr>
          <p:nvPr>
            <p:ph type="title"/>
          </p:nvPr>
        </p:nvSpPr>
        <p:spPr/>
        <p:txBody>
          <a:bodyPr/>
          <a:lstStyle/>
          <a:p>
            <a:r>
              <a:rPr lang="en-US" dirty="0"/>
              <a:t>Override </a:t>
            </a:r>
            <a:r>
              <a:rPr lang="en-US" b="1" dirty="0">
                <a:latin typeface="Courier New" panose="02070309020205020404" pitchFamily="49" charset="0"/>
                <a:cs typeface="Courier New" panose="02070309020205020404" pitchFamily="49" charset="0"/>
              </a:rPr>
              <a:t>Executor</a:t>
            </a:r>
            <a:r>
              <a:rPr lang="en-US" dirty="0"/>
              <a:t> Visit Methods</a:t>
            </a:r>
            <a:r>
              <a:rPr lang="en-US" i="1" dirty="0"/>
              <a:t>, cont’d</a:t>
            </a:r>
            <a:endParaRPr lang="en-US" dirty="0"/>
          </a:p>
        </p:txBody>
      </p:sp>
      <p:sp>
        <p:nvSpPr>
          <p:cNvPr id="4" name="Slide Number Placeholder 3">
            <a:extLst>
              <a:ext uri="{FF2B5EF4-FFF2-40B4-BE49-F238E27FC236}">
                <a16:creationId xmlns:a16="http://schemas.microsoft.com/office/drawing/2014/main" id="{1C004645-1B75-9C24-A386-29D6D1CBA997}"/>
              </a:ext>
            </a:extLst>
          </p:cNvPr>
          <p:cNvSpPr>
            <a:spLocks noGrp="1"/>
          </p:cNvSpPr>
          <p:nvPr>
            <p:ph type="sldNum" sz="quarter" idx="12"/>
          </p:nvPr>
        </p:nvSpPr>
        <p:spPr/>
        <p:txBody>
          <a:bodyPr/>
          <a:lstStyle/>
          <a:p>
            <a:fld id="{FED62B2D-F854-104A-9535-9A504E5923E0}" type="slidenum">
              <a:rPr lang="en-US" smtClean="0"/>
              <a:pPr/>
              <a:t>28</a:t>
            </a:fld>
            <a:endParaRPr lang="en-US"/>
          </a:p>
        </p:txBody>
      </p:sp>
      <p:sp>
        <p:nvSpPr>
          <p:cNvPr id="5" name="TextBox 4">
            <a:extLst>
              <a:ext uri="{FF2B5EF4-FFF2-40B4-BE49-F238E27FC236}">
                <a16:creationId xmlns:a16="http://schemas.microsoft.com/office/drawing/2014/main" id="{442EC133-1F1F-63B3-4F4D-B003CF639DC2}"/>
              </a:ext>
            </a:extLst>
          </p:cNvPr>
          <p:cNvSpPr txBox="1"/>
          <p:nvPr/>
        </p:nvSpPr>
        <p:spPr>
          <a:xfrm>
            <a:off x="1150230" y="1508781"/>
            <a:ext cx="6843540" cy="4185761"/>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visitVariable</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VariableContext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return </a:t>
            </a:r>
            <a:r>
              <a:rPr lang="en-US" sz="1400" b="1" dirty="0" err="1">
                <a:solidFill>
                  <a:srgbClr val="C00000"/>
                </a:solidFill>
                <a:latin typeface="Courier New" panose="02070309020205020404" pitchFamily="49" charset="0"/>
                <a:cs typeface="Courier New" panose="02070309020205020404" pitchFamily="49" charset="0"/>
              </a:rPr>
              <a:t>ctx.entry.getValue</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visitIntegerConstant</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IntegerConstantContext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 For now, force integer value to double.</a:t>
            </a:r>
          </a:p>
          <a:p>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int </a:t>
            </a:r>
            <a:r>
              <a:rPr lang="en-US" sz="1400" b="1" dirty="0" err="1">
                <a:solidFill>
                  <a:srgbClr val="C00000"/>
                </a:solidFill>
                <a:latin typeface="Courier New" panose="02070309020205020404" pitchFamily="49" charset="0"/>
                <a:cs typeface="Courier New" panose="02070309020205020404" pitchFamily="49" charset="0"/>
              </a:rPr>
              <a:t>intValue</a:t>
            </a:r>
            <a:r>
              <a:rPr lang="en-US" sz="1400" b="1" dirty="0">
                <a:solidFill>
                  <a:srgbClr val="C00000"/>
                </a:solidFill>
                <a:latin typeface="Courier New" panose="02070309020205020404" pitchFamily="49" charset="0"/>
                <a:cs typeface="Courier New" panose="02070309020205020404" pitchFamily="49" charset="0"/>
              </a:rPr>
              <a:t> = (Integer) </a:t>
            </a:r>
            <a:r>
              <a:rPr lang="en-US" sz="1400" b="1" dirty="0" err="1">
                <a:solidFill>
                  <a:srgbClr val="C00000"/>
                </a:solidFill>
                <a:latin typeface="Courier New" panose="02070309020205020404" pitchFamily="49" charset="0"/>
                <a:cs typeface="Courier New" panose="02070309020205020404" pitchFamily="49" charset="0"/>
              </a:rPr>
              <a:t>ctx.value</a:t>
            </a:r>
            <a:r>
              <a:rPr lang="en-US" sz="1400" b="1" dirty="0">
                <a:solidFill>
                  <a:srgbClr val="C00000"/>
                </a:solidFill>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(double) </a:t>
            </a:r>
            <a:r>
              <a:rPr lang="en-US" sz="1400" b="1" dirty="0" err="1">
                <a:latin typeface="Courier New" panose="02070309020205020404" pitchFamily="49" charset="0"/>
                <a:cs typeface="Courier New" panose="02070309020205020404" pitchFamily="49" charset="0"/>
              </a:rPr>
              <a:t>intValue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visitRealConstant</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RealConstantContext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return (Double) </a:t>
            </a:r>
            <a:r>
              <a:rPr lang="en-US" sz="1400" b="1" dirty="0" err="1">
                <a:solidFill>
                  <a:srgbClr val="C00000"/>
                </a:solidFill>
                <a:latin typeface="Courier New" panose="02070309020205020404" pitchFamily="49" charset="0"/>
                <a:cs typeface="Courier New" panose="02070309020205020404" pitchFamily="49" charset="0"/>
              </a:rPr>
              <a:t>ctx.value</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3AA45651-037B-92D7-2ADC-FC756572DD35}"/>
              </a:ext>
            </a:extLst>
          </p:cNvPr>
          <p:cNvSpPr txBox="1"/>
          <p:nvPr/>
        </p:nvSpPr>
        <p:spPr>
          <a:xfrm>
            <a:off x="4754878" y="2057415"/>
            <a:ext cx="1762638" cy="461665"/>
          </a:xfrm>
          <a:prstGeom prst="rect">
            <a:avLst/>
          </a:prstGeom>
          <a:solidFill>
            <a:srgbClr val="FFFFC2"/>
          </a:solidFill>
          <a:ln>
            <a:solidFill>
              <a:srgbClr val="0033CC"/>
            </a:solidFill>
          </a:ln>
        </p:spPr>
        <p:txBody>
          <a:bodyPr wrap="square" rtlCol="0">
            <a:spAutoFit/>
          </a:bodyPr>
          <a:lstStyle/>
          <a:p>
            <a:r>
              <a:rPr lang="en-US" sz="1200" dirty="0">
                <a:solidFill>
                  <a:srgbClr val="0033CC"/>
                </a:solidFill>
              </a:rPr>
              <a:t>The node’s </a:t>
            </a:r>
            <a:r>
              <a:rPr lang="en-US" sz="1200" b="1" dirty="0">
                <a:solidFill>
                  <a:srgbClr val="0033CC"/>
                </a:solidFill>
                <a:latin typeface="Courier New" panose="02070309020205020404" pitchFamily="49" charset="0"/>
                <a:cs typeface="Courier New" panose="02070309020205020404" pitchFamily="49" charset="0"/>
              </a:rPr>
              <a:t>entry</a:t>
            </a:r>
            <a:r>
              <a:rPr lang="en-US" sz="1200" dirty="0">
                <a:solidFill>
                  <a:srgbClr val="0033CC"/>
                </a:solidFill>
              </a:rPr>
              <a:t> field was set during Pass 2.</a:t>
            </a:r>
          </a:p>
        </p:txBody>
      </p:sp>
      <p:sp>
        <p:nvSpPr>
          <p:cNvPr id="7" name="TextBox 6">
            <a:extLst>
              <a:ext uri="{FF2B5EF4-FFF2-40B4-BE49-F238E27FC236}">
                <a16:creationId xmlns:a16="http://schemas.microsoft.com/office/drawing/2014/main" id="{4CE3162E-1751-8D5E-ECF0-54C4E12F2F7E}"/>
              </a:ext>
            </a:extLst>
          </p:cNvPr>
          <p:cNvSpPr txBox="1"/>
          <p:nvPr/>
        </p:nvSpPr>
        <p:spPr>
          <a:xfrm>
            <a:off x="5486390" y="3703317"/>
            <a:ext cx="1762638" cy="461665"/>
          </a:xfrm>
          <a:prstGeom prst="rect">
            <a:avLst/>
          </a:prstGeom>
          <a:solidFill>
            <a:srgbClr val="FFFFC2"/>
          </a:solidFill>
          <a:ln>
            <a:solidFill>
              <a:srgbClr val="0033CC"/>
            </a:solidFill>
          </a:ln>
        </p:spPr>
        <p:txBody>
          <a:bodyPr wrap="square" rtlCol="0">
            <a:spAutoFit/>
          </a:bodyPr>
          <a:lstStyle/>
          <a:p>
            <a:r>
              <a:rPr lang="en-US" sz="1200" dirty="0">
                <a:solidFill>
                  <a:srgbClr val="0033CC"/>
                </a:solidFill>
              </a:rPr>
              <a:t>The node’s </a:t>
            </a:r>
            <a:r>
              <a:rPr lang="en-US" sz="1200" b="1" dirty="0">
                <a:solidFill>
                  <a:srgbClr val="0033CC"/>
                </a:solidFill>
                <a:latin typeface="Courier New" panose="02070309020205020404" pitchFamily="49" charset="0"/>
                <a:cs typeface="Courier New" panose="02070309020205020404" pitchFamily="49" charset="0"/>
              </a:rPr>
              <a:t>value</a:t>
            </a:r>
            <a:r>
              <a:rPr lang="en-US" sz="1200" dirty="0">
                <a:solidFill>
                  <a:srgbClr val="0033CC"/>
                </a:solidFill>
              </a:rPr>
              <a:t> field was set during Pass 2.</a:t>
            </a:r>
          </a:p>
        </p:txBody>
      </p:sp>
      <p:sp>
        <p:nvSpPr>
          <p:cNvPr id="8" name="TextBox 7">
            <a:extLst>
              <a:ext uri="{FF2B5EF4-FFF2-40B4-BE49-F238E27FC236}">
                <a16:creationId xmlns:a16="http://schemas.microsoft.com/office/drawing/2014/main" id="{1CAA7BB6-250C-85CC-4536-C45D6F3549F8}"/>
              </a:ext>
            </a:extLst>
          </p:cNvPr>
          <p:cNvSpPr txBox="1"/>
          <p:nvPr/>
        </p:nvSpPr>
        <p:spPr>
          <a:xfrm>
            <a:off x="4480561" y="5074902"/>
            <a:ext cx="1762638" cy="461665"/>
          </a:xfrm>
          <a:prstGeom prst="rect">
            <a:avLst/>
          </a:prstGeom>
          <a:solidFill>
            <a:srgbClr val="FFFFC2"/>
          </a:solidFill>
          <a:ln>
            <a:solidFill>
              <a:srgbClr val="0033CC"/>
            </a:solidFill>
          </a:ln>
        </p:spPr>
        <p:txBody>
          <a:bodyPr wrap="square" rtlCol="0">
            <a:spAutoFit/>
          </a:bodyPr>
          <a:lstStyle/>
          <a:p>
            <a:r>
              <a:rPr lang="en-US" sz="1200" dirty="0">
                <a:solidFill>
                  <a:srgbClr val="0033CC"/>
                </a:solidFill>
              </a:rPr>
              <a:t>The node’s </a:t>
            </a:r>
            <a:r>
              <a:rPr lang="en-US" sz="1200" b="1" dirty="0">
                <a:solidFill>
                  <a:srgbClr val="0033CC"/>
                </a:solidFill>
                <a:latin typeface="Courier New" panose="02070309020205020404" pitchFamily="49" charset="0"/>
                <a:cs typeface="Courier New" panose="02070309020205020404" pitchFamily="49" charset="0"/>
              </a:rPr>
              <a:t>value</a:t>
            </a:r>
            <a:r>
              <a:rPr lang="en-US" sz="1200" dirty="0">
                <a:solidFill>
                  <a:srgbClr val="0033CC"/>
                </a:solidFill>
              </a:rPr>
              <a:t> field was set during Pass 2.</a:t>
            </a:r>
          </a:p>
        </p:txBody>
      </p:sp>
      <p:sp>
        <p:nvSpPr>
          <p:cNvPr id="9" name="TextBox 8">
            <a:extLst>
              <a:ext uri="{FF2B5EF4-FFF2-40B4-BE49-F238E27FC236}">
                <a16:creationId xmlns:a16="http://schemas.microsoft.com/office/drawing/2014/main" id="{EDC5B9F3-389B-88EE-E9A3-0039F862CF05}"/>
              </a:ext>
            </a:extLst>
          </p:cNvPr>
          <p:cNvSpPr txBox="1"/>
          <p:nvPr/>
        </p:nvSpPr>
        <p:spPr>
          <a:xfrm>
            <a:off x="7262480" y="5902412"/>
            <a:ext cx="731290" cy="338554"/>
          </a:xfrm>
          <a:prstGeom prst="rect">
            <a:avLst/>
          </a:prstGeom>
          <a:noFill/>
          <a:ln>
            <a:solidFill>
              <a:srgbClr val="C00000"/>
            </a:solidFill>
          </a:ln>
        </p:spPr>
        <p:txBody>
          <a:bodyPr wrap="none" rtlCol="0">
            <a:spAutoFit/>
          </a:bodyPr>
          <a:lstStyle/>
          <a:p>
            <a:r>
              <a:rPr lang="en-US" dirty="0">
                <a:solidFill>
                  <a:srgbClr val="C00000"/>
                </a:solidFill>
              </a:rPr>
              <a:t>Demo</a:t>
            </a:r>
          </a:p>
        </p:txBody>
      </p:sp>
      <p:sp>
        <p:nvSpPr>
          <p:cNvPr id="10" name="TextBox 9">
            <a:extLst>
              <a:ext uri="{FF2B5EF4-FFF2-40B4-BE49-F238E27FC236}">
                <a16:creationId xmlns:a16="http://schemas.microsoft.com/office/drawing/2014/main" id="{610367BB-AD5A-1B55-7479-E781204EE7F3}"/>
              </a:ext>
            </a:extLst>
          </p:cNvPr>
          <p:cNvSpPr txBox="1"/>
          <p:nvPr/>
        </p:nvSpPr>
        <p:spPr>
          <a:xfrm>
            <a:off x="6583658" y="1363407"/>
            <a:ext cx="1260025" cy="307777"/>
          </a:xfrm>
          <a:prstGeom prst="rect">
            <a:avLst/>
          </a:prstGeom>
          <a:solidFill>
            <a:srgbClr val="0033CC"/>
          </a:solidFill>
        </p:spPr>
        <p:txBody>
          <a:bodyPr wrap="none" rtlCol="0">
            <a:spAutoFit/>
          </a:bodyPr>
          <a:lstStyle/>
          <a:p>
            <a:r>
              <a:rPr lang="en-US" sz="1400" dirty="0" err="1">
                <a:solidFill>
                  <a:srgbClr val="FFFF00"/>
                </a:solidFill>
              </a:rPr>
              <a:t>Executor.java</a:t>
            </a:r>
            <a:endParaRPr lang="en-US" sz="1400" dirty="0">
              <a:solidFill>
                <a:srgbClr val="FFFF00"/>
              </a:solidFill>
            </a:endParaRPr>
          </a:p>
        </p:txBody>
      </p:sp>
    </p:spTree>
    <p:extLst>
      <p:ext uri="{BB962C8B-B14F-4D97-AF65-F5344CB8AC3E}">
        <p14:creationId xmlns:p14="http://schemas.microsoft.com/office/powerpoint/2010/main" val="36355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F7CCC-90C9-543B-6AB8-A905EAF266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A8B214-45A2-EB60-EE9B-E82AAE20039A}"/>
              </a:ext>
            </a:extLst>
          </p:cNvPr>
          <p:cNvSpPr>
            <a:spLocks noGrp="1"/>
          </p:cNvSpPr>
          <p:nvPr>
            <p:ph type="title"/>
          </p:nvPr>
        </p:nvSpPr>
        <p:spPr/>
        <p:txBody>
          <a:bodyPr/>
          <a:lstStyle/>
          <a:p>
            <a:r>
              <a:rPr lang="en-US" dirty="0"/>
              <a:t>Why Override Method </a:t>
            </a:r>
            <a:r>
              <a:rPr lang="en-US" b="1" dirty="0" err="1">
                <a:latin typeface="Courier New" panose="02070309020205020404" pitchFamily="49" charset="0"/>
                <a:cs typeface="Courier New" panose="02070309020205020404" pitchFamily="49" charset="0"/>
              </a:rPr>
              <a:t>visitFactor</a:t>
            </a:r>
            <a:r>
              <a:rPr lang="en-US" b="1" dirty="0">
                <a:latin typeface="Courier New" panose="02070309020205020404" pitchFamily="49" charset="0"/>
                <a:cs typeface="Courier New" panose="02070309020205020404" pitchFamily="49" charset="0"/>
              </a:rPr>
              <a:t>()</a:t>
            </a:r>
            <a:r>
              <a:rPr lang="en-US" dirty="0"/>
              <a:t>?</a:t>
            </a:r>
          </a:p>
        </p:txBody>
      </p:sp>
      <p:sp>
        <p:nvSpPr>
          <p:cNvPr id="4" name="Slide Number Placeholder 3">
            <a:extLst>
              <a:ext uri="{FF2B5EF4-FFF2-40B4-BE49-F238E27FC236}">
                <a16:creationId xmlns:a16="http://schemas.microsoft.com/office/drawing/2014/main" id="{28BBC0B9-CFE0-5AEA-F80A-B506B76E8465}"/>
              </a:ext>
            </a:extLst>
          </p:cNvPr>
          <p:cNvSpPr>
            <a:spLocks noGrp="1"/>
          </p:cNvSpPr>
          <p:nvPr>
            <p:ph type="sldNum" sz="quarter" idx="12"/>
          </p:nvPr>
        </p:nvSpPr>
        <p:spPr/>
        <p:txBody>
          <a:bodyPr/>
          <a:lstStyle/>
          <a:p>
            <a:fld id="{FED62B2D-F854-104A-9535-9A504E5923E0}" type="slidenum">
              <a:rPr lang="en-US" smtClean="0"/>
              <a:pPr/>
              <a:t>29</a:t>
            </a:fld>
            <a:endParaRPr lang="en-US"/>
          </a:p>
        </p:txBody>
      </p:sp>
      <p:sp>
        <p:nvSpPr>
          <p:cNvPr id="5" name="TextBox 4">
            <a:extLst>
              <a:ext uri="{FF2B5EF4-FFF2-40B4-BE49-F238E27FC236}">
                <a16:creationId xmlns:a16="http://schemas.microsoft.com/office/drawing/2014/main" id="{B0D0E862-2544-8DDE-1B9F-87AE57F3A85C}"/>
              </a:ext>
            </a:extLst>
          </p:cNvPr>
          <p:cNvSpPr txBox="1"/>
          <p:nvPr/>
        </p:nvSpPr>
        <p:spPr>
          <a:xfrm>
            <a:off x="3653073" y="1388353"/>
            <a:ext cx="5125121" cy="3785652"/>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visitFactor</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FactorContext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ctx.variable</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 </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ctx.variable</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ctx.unsignedConstant</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 != null) </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ctx.unsignedConstant</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ctx.characterConstant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ctx.characterConstant</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ctx.stringConstant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ctx.stringConstant</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ctx.factor</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ctx.factor</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ctx.expression</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 != null)</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ctx.expression</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else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BA5E7BE8-9DC5-3998-6CF5-9CD6F926A73E}"/>
              </a:ext>
            </a:extLst>
          </p:cNvPr>
          <p:cNvSpPr txBox="1"/>
          <p:nvPr/>
        </p:nvSpPr>
        <p:spPr>
          <a:xfrm>
            <a:off x="390188" y="1388353"/>
            <a:ext cx="3084499" cy="1938992"/>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dirty="0">
                <a:solidFill>
                  <a:srgbClr val="0033CC"/>
                </a:solidFill>
              </a:rPr>
              <a:t>Grammar:</a:t>
            </a:r>
          </a:p>
          <a:p>
            <a:endParaRPr lang="en-US" sz="800" dirty="0">
              <a:solidFill>
                <a:srgbClr val="0033CC"/>
              </a:solidFill>
            </a:endParaRPr>
          </a:p>
          <a:p>
            <a:r>
              <a:rPr lang="en-US" sz="1400" b="1" dirty="0">
                <a:solidFill>
                  <a:srgbClr val="0033CC"/>
                </a:solidFill>
                <a:latin typeface="Courier New" panose="02070309020205020404" pitchFamily="49" charset="0"/>
                <a:cs typeface="Courier New" panose="02070309020205020404" pitchFamily="49" charset="0"/>
              </a:rPr>
              <a:t>factor : variable </a:t>
            </a:r>
          </a:p>
          <a:p>
            <a:r>
              <a:rPr lang="en-US" sz="1400" b="1" dirty="0">
                <a:solidFill>
                  <a:srgbClr val="0033CC"/>
                </a:solidFill>
                <a:latin typeface="Courier New" panose="02070309020205020404" pitchFamily="49" charset="0"/>
                <a:cs typeface="Courier New" panose="02070309020205020404" pitchFamily="49" charset="0"/>
              </a:rPr>
              <a:t>       | </a:t>
            </a:r>
            <a:r>
              <a:rPr lang="en-US" sz="1400" b="1" dirty="0" err="1">
                <a:solidFill>
                  <a:srgbClr val="0033CC"/>
                </a:solidFill>
                <a:latin typeface="Courier New" panose="02070309020205020404" pitchFamily="49" charset="0"/>
                <a:cs typeface="Courier New" panose="02070309020205020404" pitchFamily="49" charset="0"/>
              </a:rPr>
              <a:t>unsignedConstant</a:t>
            </a:r>
            <a:endParaRPr lang="en-US" sz="1400" b="1" dirty="0">
              <a:solidFill>
                <a:srgbClr val="0033CC"/>
              </a:solidFill>
              <a:latin typeface="Courier New" panose="02070309020205020404" pitchFamily="49" charset="0"/>
              <a:cs typeface="Courier New" panose="02070309020205020404" pitchFamily="49" charset="0"/>
            </a:endParaRPr>
          </a:p>
          <a:p>
            <a:r>
              <a:rPr lang="en-US" sz="1400" b="1" dirty="0">
                <a:solidFill>
                  <a:srgbClr val="0033CC"/>
                </a:solidFill>
                <a:latin typeface="Courier New" panose="02070309020205020404" pitchFamily="49" charset="0"/>
                <a:cs typeface="Courier New" panose="02070309020205020404" pitchFamily="49" charset="0"/>
              </a:rPr>
              <a:t>       | </a:t>
            </a:r>
            <a:r>
              <a:rPr lang="en-US" sz="1400" b="1" dirty="0" err="1">
                <a:solidFill>
                  <a:srgbClr val="0033CC"/>
                </a:solidFill>
                <a:latin typeface="Courier New" panose="02070309020205020404" pitchFamily="49" charset="0"/>
                <a:cs typeface="Courier New" panose="02070309020205020404" pitchFamily="49" charset="0"/>
              </a:rPr>
              <a:t>characterConstant</a:t>
            </a:r>
            <a:endParaRPr lang="en-US" sz="1400" b="1" dirty="0">
              <a:solidFill>
                <a:srgbClr val="0033CC"/>
              </a:solidFill>
              <a:latin typeface="Courier New" panose="02070309020205020404" pitchFamily="49" charset="0"/>
              <a:cs typeface="Courier New" panose="02070309020205020404" pitchFamily="49" charset="0"/>
            </a:endParaRPr>
          </a:p>
          <a:p>
            <a:r>
              <a:rPr lang="en-US" sz="1400" b="1" dirty="0">
                <a:solidFill>
                  <a:srgbClr val="0033CC"/>
                </a:solidFill>
                <a:latin typeface="Courier New" panose="02070309020205020404" pitchFamily="49" charset="0"/>
                <a:cs typeface="Courier New" panose="02070309020205020404" pitchFamily="49" charset="0"/>
              </a:rPr>
              <a:t>       | </a:t>
            </a:r>
            <a:r>
              <a:rPr lang="en-US" sz="1400" b="1" dirty="0" err="1">
                <a:solidFill>
                  <a:srgbClr val="0033CC"/>
                </a:solidFill>
                <a:latin typeface="Courier New" panose="02070309020205020404" pitchFamily="49" charset="0"/>
                <a:cs typeface="Courier New" panose="02070309020205020404" pitchFamily="49" charset="0"/>
              </a:rPr>
              <a:t>stringConstant</a:t>
            </a:r>
            <a:endParaRPr lang="en-US" sz="1400" b="1" dirty="0">
              <a:solidFill>
                <a:srgbClr val="0033CC"/>
              </a:solidFill>
              <a:latin typeface="Courier New" panose="02070309020205020404" pitchFamily="49" charset="0"/>
              <a:cs typeface="Courier New" panose="02070309020205020404" pitchFamily="49" charset="0"/>
            </a:endParaRPr>
          </a:p>
          <a:p>
            <a:r>
              <a:rPr lang="en-US" sz="1400" b="1" dirty="0">
                <a:solidFill>
                  <a:srgbClr val="0033CC"/>
                </a:solidFill>
                <a:latin typeface="Courier New" panose="02070309020205020404" pitchFamily="49" charset="0"/>
                <a:cs typeface="Courier New" panose="02070309020205020404" pitchFamily="49" charset="0"/>
              </a:rPr>
              <a:t>       | NOT factor</a:t>
            </a:r>
          </a:p>
          <a:p>
            <a:r>
              <a:rPr lang="en-US" sz="1400" b="1" dirty="0">
                <a:solidFill>
                  <a:srgbClr val="0033CC"/>
                </a:solidFill>
                <a:latin typeface="Courier New" panose="02070309020205020404" pitchFamily="49" charset="0"/>
                <a:cs typeface="Courier New" panose="02070309020205020404" pitchFamily="49" charset="0"/>
              </a:rPr>
              <a:t>       | '(' expression ')'</a:t>
            </a:r>
          </a:p>
          <a:p>
            <a:r>
              <a:rPr lang="en-US" sz="1400" b="1" dirty="0">
                <a:solidFill>
                  <a:srgbClr val="0033CC"/>
                </a:solidFill>
                <a:latin typeface="Courier New" panose="02070309020205020404" pitchFamily="49" charset="0"/>
                <a:cs typeface="Courier New" panose="02070309020205020404" pitchFamily="49" charset="0"/>
              </a:rPr>
              <a:t>       ;</a:t>
            </a:r>
          </a:p>
        </p:txBody>
      </p:sp>
      <p:sp>
        <p:nvSpPr>
          <p:cNvPr id="7" name="TextBox 6">
            <a:extLst>
              <a:ext uri="{FF2B5EF4-FFF2-40B4-BE49-F238E27FC236}">
                <a16:creationId xmlns:a16="http://schemas.microsoft.com/office/drawing/2014/main" id="{7D24CACE-5D32-15FD-0EFB-4A505B8351C0}"/>
              </a:ext>
            </a:extLst>
          </p:cNvPr>
          <p:cNvSpPr txBox="1"/>
          <p:nvPr/>
        </p:nvSpPr>
        <p:spPr>
          <a:xfrm>
            <a:off x="390189" y="3463736"/>
            <a:ext cx="3084544" cy="2708434"/>
          </a:xfrm>
          <a:prstGeom prst="rect">
            <a:avLst/>
          </a:prstGeom>
          <a:solidFill>
            <a:srgbClr val="FFFFC2"/>
          </a:solidFill>
          <a:ln>
            <a:solidFill>
              <a:srgbClr val="0033CC"/>
            </a:solidFill>
          </a:ln>
        </p:spPr>
        <p:txBody>
          <a:bodyPr wrap="square" rtlCol="0">
            <a:spAutoFit/>
          </a:bodyPr>
          <a:lstStyle/>
          <a:p>
            <a:r>
              <a:rPr lang="en-US" sz="1400" dirty="0">
                <a:solidFill>
                  <a:srgbClr val="0033CC"/>
                </a:solidFill>
              </a:rPr>
              <a:t>The ANTLR-generated base </a:t>
            </a:r>
            <a:r>
              <a:rPr lang="en-US" sz="1400" b="1" dirty="0" err="1">
                <a:solidFill>
                  <a:srgbClr val="0033CC"/>
                </a:solidFill>
                <a:latin typeface="Courier New" panose="02070309020205020404" pitchFamily="49" charset="0"/>
                <a:cs typeface="Courier New" panose="02070309020205020404" pitchFamily="49" charset="0"/>
              </a:rPr>
              <a:t>visitFactor</a:t>
            </a:r>
            <a:r>
              <a:rPr lang="en-US" sz="1400" b="1" dirty="0">
                <a:solidFill>
                  <a:srgbClr val="0033CC"/>
                </a:solidFill>
                <a:latin typeface="Courier New" panose="02070309020205020404" pitchFamily="49" charset="0"/>
                <a:cs typeface="Courier New" panose="02070309020205020404" pitchFamily="49" charset="0"/>
              </a:rPr>
              <a:t>()</a:t>
            </a:r>
            <a:r>
              <a:rPr lang="en-US" sz="1400" b="1" dirty="0">
                <a:solidFill>
                  <a:srgbClr val="0033CC"/>
                </a:solidFill>
                <a:latin typeface="+mj-lt"/>
                <a:cs typeface="Courier New" panose="02070309020205020404" pitchFamily="49" charset="0"/>
              </a:rPr>
              <a:t> </a:t>
            </a:r>
            <a:r>
              <a:rPr lang="en-US" sz="1400" dirty="0">
                <a:solidFill>
                  <a:srgbClr val="0033CC"/>
                </a:solidFill>
              </a:rPr>
              <a:t>method simply has only</a:t>
            </a:r>
          </a:p>
          <a:p>
            <a:endParaRPr lang="en-US" sz="800" dirty="0">
              <a:solidFill>
                <a:srgbClr val="0033CC"/>
              </a:solidFill>
            </a:endParaRPr>
          </a:p>
          <a:p>
            <a:r>
              <a:rPr lang="en-US" sz="1400" b="1" dirty="0">
                <a:solidFill>
                  <a:srgbClr val="0033CC"/>
                </a:solidFill>
                <a:latin typeface="Courier New" panose="02070309020205020404" pitchFamily="49" charset="0"/>
                <a:cs typeface="Courier New" panose="02070309020205020404" pitchFamily="49" charset="0"/>
              </a:rPr>
              <a:t>return visitChildren(</a:t>
            </a:r>
            <a:r>
              <a:rPr lang="en-US" sz="1400" b="1" dirty="0" err="1">
                <a:solidFill>
                  <a:srgbClr val="0033CC"/>
                </a:solidFill>
                <a:latin typeface="Courier New" panose="02070309020205020404" pitchFamily="49" charset="0"/>
                <a:cs typeface="Courier New" panose="02070309020205020404" pitchFamily="49" charset="0"/>
              </a:rPr>
              <a:t>ctx</a:t>
            </a:r>
            <a:r>
              <a:rPr lang="en-US" sz="1400" b="1" dirty="0">
                <a:solidFill>
                  <a:srgbClr val="0033CC"/>
                </a:solidFill>
                <a:latin typeface="Courier New" panose="02070309020205020404" pitchFamily="49" charset="0"/>
                <a:cs typeface="Courier New" panose="02070309020205020404" pitchFamily="49" charset="0"/>
              </a:rPr>
              <a:t>);</a:t>
            </a:r>
          </a:p>
          <a:p>
            <a:endParaRPr lang="en-US" sz="800" b="1" dirty="0">
              <a:solidFill>
                <a:srgbClr val="0033CC"/>
              </a:solidFill>
              <a:latin typeface="Courier New" panose="02070309020205020404" pitchFamily="49" charset="0"/>
              <a:cs typeface="Courier New" panose="02070309020205020404" pitchFamily="49" charset="0"/>
            </a:endParaRPr>
          </a:p>
          <a:p>
            <a:r>
              <a:rPr lang="en-US" sz="1400" dirty="0">
                <a:solidFill>
                  <a:srgbClr val="0033CC"/>
                </a:solidFill>
                <a:latin typeface="+mn-lt"/>
                <a:cs typeface="Courier New" panose="02070309020205020404" pitchFamily="49" charset="0"/>
              </a:rPr>
              <a:t>Why do we need to override the method in class </a:t>
            </a:r>
            <a:r>
              <a:rPr lang="en-US" sz="1400" b="1" dirty="0">
                <a:solidFill>
                  <a:srgbClr val="0033CC"/>
                </a:solidFill>
                <a:latin typeface="Courier New" panose="02070309020205020404" pitchFamily="49" charset="0"/>
                <a:cs typeface="Courier New" panose="02070309020205020404" pitchFamily="49" charset="0"/>
              </a:rPr>
              <a:t>Executor</a:t>
            </a:r>
            <a:r>
              <a:rPr lang="en-US" sz="1400" dirty="0">
                <a:solidFill>
                  <a:srgbClr val="0033CC"/>
                </a:solidFill>
                <a:latin typeface="+mn-lt"/>
                <a:cs typeface="Courier New" panose="02070309020205020404" pitchFamily="49" charset="0"/>
              </a:rPr>
              <a:t>? Wouldn’t the base method work, since the default tree walk down the parse tree branches would naturally reach one of the variable, unsigned constant, etc. nodes?</a:t>
            </a:r>
          </a:p>
        </p:txBody>
      </p:sp>
      <p:sp>
        <p:nvSpPr>
          <p:cNvPr id="8" name="TextBox 7">
            <a:extLst>
              <a:ext uri="{FF2B5EF4-FFF2-40B4-BE49-F238E27FC236}">
                <a16:creationId xmlns:a16="http://schemas.microsoft.com/office/drawing/2014/main" id="{025C2602-07E3-A582-E2FC-9A81B2576B1D}"/>
              </a:ext>
            </a:extLst>
          </p:cNvPr>
          <p:cNvSpPr txBox="1"/>
          <p:nvPr/>
        </p:nvSpPr>
        <p:spPr>
          <a:xfrm>
            <a:off x="7335291" y="1234464"/>
            <a:ext cx="1260025" cy="307777"/>
          </a:xfrm>
          <a:prstGeom prst="rect">
            <a:avLst/>
          </a:prstGeom>
          <a:solidFill>
            <a:srgbClr val="0033CC"/>
          </a:solidFill>
        </p:spPr>
        <p:txBody>
          <a:bodyPr wrap="none" rtlCol="0">
            <a:spAutoFit/>
          </a:bodyPr>
          <a:lstStyle/>
          <a:p>
            <a:r>
              <a:rPr lang="en-US" sz="1400" dirty="0" err="1">
                <a:solidFill>
                  <a:srgbClr val="FFFF00"/>
                </a:solidFill>
              </a:rPr>
              <a:t>Executor.java</a:t>
            </a:r>
            <a:endParaRPr lang="en-US" sz="1400" dirty="0">
              <a:solidFill>
                <a:srgbClr val="FFFF00"/>
              </a:solidFill>
            </a:endParaRPr>
          </a:p>
        </p:txBody>
      </p:sp>
      <p:sp>
        <p:nvSpPr>
          <p:cNvPr id="3" name="TextBox 2">
            <a:extLst>
              <a:ext uri="{FF2B5EF4-FFF2-40B4-BE49-F238E27FC236}">
                <a16:creationId xmlns:a16="http://schemas.microsoft.com/office/drawing/2014/main" id="{FEA30536-18CA-5FDC-67B5-A2E4A8485324}"/>
              </a:ext>
            </a:extLst>
          </p:cNvPr>
          <p:cNvSpPr txBox="1"/>
          <p:nvPr/>
        </p:nvSpPr>
        <p:spPr>
          <a:xfrm>
            <a:off x="8046904" y="5372648"/>
            <a:ext cx="731290" cy="338554"/>
          </a:xfrm>
          <a:prstGeom prst="rect">
            <a:avLst/>
          </a:prstGeom>
          <a:noFill/>
          <a:ln>
            <a:solidFill>
              <a:srgbClr val="C00000"/>
            </a:solidFill>
          </a:ln>
        </p:spPr>
        <p:txBody>
          <a:bodyPr wrap="none" rtlCol="0">
            <a:spAutoFit/>
          </a:bodyPr>
          <a:lstStyle/>
          <a:p>
            <a:r>
              <a:rPr lang="en-US" dirty="0">
                <a:solidFill>
                  <a:srgbClr val="C00000"/>
                </a:solidFill>
              </a:rPr>
              <a:t>Demo</a:t>
            </a:r>
          </a:p>
        </p:txBody>
      </p:sp>
    </p:spTree>
    <p:extLst>
      <p:ext uri="{BB962C8B-B14F-4D97-AF65-F5344CB8AC3E}">
        <p14:creationId xmlns:p14="http://schemas.microsoft.com/office/powerpoint/2010/main" val="1621484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D15754ED-0C68-CCB8-86CF-01BD8025F128}"/>
              </a:ext>
            </a:extLst>
          </p:cNvPr>
          <p:cNvGrpSpPr/>
          <p:nvPr/>
        </p:nvGrpSpPr>
        <p:grpSpPr>
          <a:xfrm>
            <a:off x="2930058" y="3158123"/>
            <a:ext cx="5738157" cy="1539427"/>
            <a:chOff x="2930058" y="3158123"/>
            <a:chExt cx="5738157" cy="1539427"/>
          </a:xfrm>
        </p:grpSpPr>
        <p:sp>
          <p:nvSpPr>
            <p:cNvPr id="8" name="Rounded Rectangle 7">
              <a:extLst>
                <a:ext uri="{FF2B5EF4-FFF2-40B4-BE49-F238E27FC236}">
                  <a16:creationId xmlns:a16="http://schemas.microsoft.com/office/drawing/2014/main" id="{8B482CB7-F51D-A6E1-3DF0-E7F54DB2F93F}"/>
                </a:ext>
              </a:extLst>
            </p:cNvPr>
            <p:cNvSpPr/>
            <p:nvPr/>
          </p:nvSpPr>
          <p:spPr>
            <a:xfrm>
              <a:off x="2930058" y="3668850"/>
              <a:ext cx="2001032" cy="1028700"/>
            </a:xfrm>
            <a:prstGeom prst="roundRect">
              <a:avLst/>
            </a:prstGeom>
            <a:solidFill>
              <a:srgbClr val="DEF0F2"/>
            </a:solidFill>
            <a:ln>
              <a:solidFill>
                <a:srgbClr val="0033CC"/>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81" name="TextBox 180">
              <a:extLst>
                <a:ext uri="{FF2B5EF4-FFF2-40B4-BE49-F238E27FC236}">
                  <a16:creationId xmlns:a16="http://schemas.microsoft.com/office/drawing/2014/main" id="{956165D8-D5D7-90BE-A396-C798158C82E5}"/>
                </a:ext>
              </a:extLst>
            </p:cNvPr>
            <p:cNvSpPr txBox="1"/>
            <p:nvPr/>
          </p:nvSpPr>
          <p:spPr>
            <a:xfrm>
              <a:off x="3309008" y="4035503"/>
              <a:ext cx="1234633" cy="461665"/>
            </a:xfrm>
            <a:prstGeom prst="rect">
              <a:avLst/>
            </a:prstGeom>
            <a:noFill/>
          </p:spPr>
          <p:txBody>
            <a:bodyPr wrap="none" rtlCol="0">
              <a:spAutoFit/>
            </a:bodyPr>
            <a:lstStyle/>
            <a:p>
              <a:pPr algn="ctr"/>
              <a:r>
                <a:rPr lang="en-US" sz="1200" b="1" dirty="0"/>
                <a:t>Semantics</a:t>
              </a:r>
            </a:p>
            <a:p>
              <a:pPr algn="ctr"/>
              <a:r>
                <a:rPr lang="en-US" sz="1200" dirty="0"/>
                <a:t>(written by you)</a:t>
              </a:r>
            </a:p>
          </p:txBody>
        </p:sp>
        <p:cxnSp>
          <p:nvCxnSpPr>
            <p:cNvPr id="148" name="Curved Connector 147">
              <a:extLst>
                <a:ext uri="{FF2B5EF4-FFF2-40B4-BE49-F238E27FC236}">
                  <a16:creationId xmlns:a16="http://schemas.microsoft.com/office/drawing/2014/main" id="{11FB60E1-84A3-EFF9-237D-F887C69C2ECD}"/>
                </a:ext>
              </a:extLst>
            </p:cNvPr>
            <p:cNvCxnSpPr>
              <a:cxnSpLocks/>
              <a:endCxn id="22" idx="4"/>
            </p:cNvCxnSpPr>
            <p:nvPr/>
          </p:nvCxnSpPr>
          <p:spPr>
            <a:xfrm flipV="1">
              <a:off x="4907294" y="3158123"/>
              <a:ext cx="2177691" cy="672366"/>
            </a:xfrm>
            <a:prstGeom prst="curvedConnector2">
              <a:avLst/>
            </a:prstGeom>
            <a:ln w="38100">
              <a:solidFill>
                <a:srgbClr val="008000"/>
              </a:solidFill>
              <a:headEnd type="triangle" w="lg" len="lg"/>
              <a:tailEnd type="none" w="lg" len="lg"/>
            </a:ln>
            <a:effectLst/>
          </p:spPr>
          <p:style>
            <a:lnRef idx="2">
              <a:schemeClr val="accent1"/>
            </a:lnRef>
            <a:fillRef idx="0">
              <a:schemeClr val="accent1"/>
            </a:fillRef>
            <a:effectRef idx="1">
              <a:schemeClr val="accent1"/>
            </a:effectRef>
            <a:fontRef idx="minor">
              <a:schemeClr val="tx1"/>
            </a:fontRef>
          </p:style>
        </p:cxnSp>
        <p:grpSp>
          <p:nvGrpSpPr>
            <p:cNvPr id="32" name="Group 31">
              <a:extLst>
                <a:ext uri="{FF2B5EF4-FFF2-40B4-BE49-F238E27FC236}">
                  <a16:creationId xmlns:a16="http://schemas.microsoft.com/office/drawing/2014/main" id="{5BCAC1B7-3386-FEA2-EFB0-CD5D22D17DD7}"/>
                </a:ext>
              </a:extLst>
            </p:cNvPr>
            <p:cNvGrpSpPr/>
            <p:nvPr/>
          </p:nvGrpSpPr>
          <p:grpSpPr>
            <a:xfrm>
              <a:off x="3500384" y="3687295"/>
              <a:ext cx="5167831" cy="819722"/>
              <a:chOff x="3233972" y="3687295"/>
              <a:chExt cx="5167831" cy="819722"/>
            </a:xfrm>
          </p:grpSpPr>
          <p:cxnSp>
            <p:nvCxnSpPr>
              <p:cNvPr id="124" name="Straight Arrow Connector 123">
                <a:extLst>
                  <a:ext uri="{FF2B5EF4-FFF2-40B4-BE49-F238E27FC236}">
                    <a16:creationId xmlns:a16="http://schemas.microsoft.com/office/drawing/2014/main" id="{CF455869-3D72-A106-63EC-D6D360ACA203}"/>
                  </a:ext>
                </a:extLst>
              </p:cNvPr>
              <p:cNvCxnSpPr>
                <a:cxnSpLocks/>
                <a:stCxn id="8" idx="3"/>
              </p:cNvCxnSpPr>
              <p:nvPr/>
            </p:nvCxnSpPr>
            <p:spPr>
              <a:xfrm>
                <a:off x="4664678" y="4183200"/>
                <a:ext cx="2198032" cy="0"/>
              </a:xfrm>
              <a:prstGeom prst="straightConnector1">
                <a:avLst/>
              </a:prstGeom>
              <a:ln w="76200">
                <a:tailEnd type="triangle"/>
              </a:ln>
              <a:effectLst/>
            </p:spPr>
            <p:style>
              <a:lnRef idx="2">
                <a:schemeClr val="accent1"/>
              </a:lnRef>
              <a:fillRef idx="0">
                <a:schemeClr val="accent1"/>
              </a:fillRef>
              <a:effectRef idx="1">
                <a:schemeClr val="accent1"/>
              </a:effectRef>
              <a:fontRef idx="minor">
                <a:schemeClr val="tx1"/>
              </a:fontRef>
            </p:style>
          </p:cxnSp>
          <p:grpSp>
            <p:nvGrpSpPr>
              <p:cNvPr id="44" name="Group 43">
                <a:extLst>
                  <a:ext uri="{FF2B5EF4-FFF2-40B4-BE49-F238E27FC236}">
                    <a16:creationId xmlns:a16="http://schemas.microsoft.com/office/drawing/2014/main" id="{24C34779-96A4-E42F-4863-7C88B9452AF1}"/>
                  </a:ext>
                </a:extLst>
              </p:cNvPr>
              <p:cNvGrpSpPr/>
              <p:nvPr/>
            </p:nvGrpSpPr>
            <p:grpSpPr>
              <a:xfrm>
                <a:off x="6863177" y="3883503"/>
                <a:ext cx="724760" cy="623514"/>
                <a:chOff x="6863177" y="3883503"/>
                <a:chExt cx="724760" cy="623514"/>
              </a:xfrm>
            </p:grpSpPr>
            <p:sp>
              <p:nvSpPr>
                <p:cNvPr id="162" name="Oval 161">
                  <a:extLst>
                    <a:ext uri="{FF2B5EF4-FFF2-40B4-BE49-F238E27FC236}">
                      <a16:creationId xmlns:a16="http://schemas.microsoft.com/office/drawing/2014/main" id="{37086388-3FFB-8E6A-CF98-254447A82876}"/>
                    </a:ext>
                  </a:extLst>
                </p:cNvPr>
                <p:cNvSpPr/>
                <p:nvPr/>
              </p:nvSpPr>
              <p:spPr>
                <a:xfrm>
                  <a:off x="7156977" y="4369857"/>
                  <a:ext cx="137160" cy="13716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97" name="Straight Connector 96">
                  <a:extLst>
                    <a:ext uri="{FF2B5EF4-FFF2-40B4-BE49-F238E27FC236}">
                      <a16:creationId xmlns:a16="http://schemas.microsoft.com/office/drawing/2014/main" id="{DAEB7BB8-FE1F-2003-2F80-F3848CC7639D}"/>
                    </a:ext>
                  </a:extLst>
                </p:cNvPr>
                <p:cNvCxnSpPr>
                  <a:cxnSpLocks/>
                </p:cNvCxnSpPr>
                <p:nvPr/>
              </p:nvCxnSpPr>
              <p:spPr>
                <a:xfrm>
                  <a:off x="6863177" y="388350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3A84A648-4216-F217-10FC-5B7D0A3F13AD}"/>
                    </a:ext>
                  </a:extLst>
                </p:cNvPr>
                <p:cNvCxnSpPr>
                  <a:cxnSpLocks/>
                </p:cNvCxnSpPr>
                <p:nvPr/>
              </p:nvCxnSpPr>
              <p:spPr>
                <a:xfrm>
                  <a:off x="6863177" y="393873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EBF31EE7-B971-3F2E-EC39-36D7F412DE85}"/>
                    </a:ext>
                  </a:extLst>
                </p:cNvPr>
                <p:cNvCxnSpPr>
                  <a:cxnSpLocks/>
                </p:cNvCxnSpPr>
                <p:nvPr/>
              </p:nvCxnSpPr>
              <p:spPr>
                <a:xfrm>
                  <a:off x="6863177" y="399396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C2C9B415-24EE-C670-A7FD-EFB4A059D33A}"/>
                    </a:ext>
                  </a:extLst>
                </p:cNvPr>
                <p:cNvCxnSpPr>
                  <a:cxnSpLocks/>
                </p:cNvCxnSpPr>
                <p:nvPr/>
              </p:nvCxnSpPr>
              <p:spPr>
                <a:xfrm>
                  <a:off x="6863177" y="404919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539C5464-8D55-C42F-0381-40C259FD202C}"/>
                    </a:ext>
                  </a:extLst>
                </p:cNvPr>
                <p:cNvCxnSpPr>
                  <a:cxnSpLocks/>
                </p:cNvCxnSpPr>
                <p:nvPr/>
              </p:nvCxnSpPr>
              <p:spPr>
                <a:xfrm>
                  <a:off x="6863177" y="410442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52475A70-DF32-891F-3800-86FFCD6FE3BD}"/>
                    </a:ext>
                  </a:extLst>
                </p:cNvPr>
                <p:cNvCxnSpPr>
                  <a:cxnSpLocks/>
                </p:cNvCxnSpPr>
                <p:nvPr/>
              </p:nvCxnSpPr>
              <p:spPr>
                <a:xfrm>
                  <a:off x="6863177" y="415965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D09654C2-A3C6-6751-F499-C99CF8FCD56A}"/>
                    </a:ext>
                  </a:extLst>
                </p:cNvPr>
                <p:cNvCxnSpPr>
                  <a:cxnSpLocks/>
                </p:cNvCxnSpPr>
                <p:nvPr/>
              </p:nvCxnSpPr>
              <p:spPr>
                <a:xfrm>
                  <a:off x="6863177" y="421488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7464C034-3CAF-5149-6526-D5A7BED966DE}"/>
                    </a:ext>
                  </a:extLst>
                </p:cNvPr>
                <p:cNvCxnSpPr>
                  <a:cxnSpLocks/>
                </p:cNvCxnSpPr>
                <p:nvPr/>
              </p:nvCxnSpPr>
              <p:spPr>
                <a:xfrm>
                  <a:off x="6863177" y="427011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5CABB8AF-676C-C593-E634-44C3B1C26BB0}"/>
                    </a:ext>
                  </a:extLst>
                </p:cNvPr>
                <p:cNvCxnSpPr>
                  <a:cxnSpLocks/>
                </p:cNvCxnSpPr>
                <p:nvPr/>
              </p:nvCxnSpPr>
              <p:spPr>
                <a:xfrm>
                  <a:off x="6863177" y="432534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16" name="Straight Connector 115">
                  <a:extLst>
                    <a:ext uri="{FF2B5EF4-FFF2-40B4-BE49-F238E27FC236}">
                      <a16:creationId xmlns:a16="http://schemas.microsoft.com/office/drawing/2014/main" id="{1FF76A23-BCE7-F435-D256-F1CBE73CC49B}"/>
                    </a:ext>
                  </a:extLst>
                </p:cNvPr>
                <p:cNvCxnSpPr>
                  <a:cxnSpLocks/>
                </p:cNvCxnSpPr>
                <p:nvPr/>
              </p:nvCxnSpPr>
              <p:spPr>
                <a:xfrm>
                  <a:off x="6863177" y="438057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18" name="Straight Connector 117">
                  <a:extLst>
                    <a:ext uri="{FF2B5EF4-FFF2-40B4-BE49-F238E27FC236}">
                      <a16:creationId xmlns:a16="http://schemas.microsoft.com/office/drawing/2014/main" id="{B2A03FAF-F38D-D8C1-30C9-94B9B9B10ACF}"/>
                    </a:ext>
                  </a:extLst>
                </p:cNvPr>
                <p:cNvCxnSpPr>
                  <a:cxnSpLocks/>
                </p:cNvCxnSpPr>
                <p:nvPr/>
              </p:nvCxnSpPr>
              <p:spPr>
                <a:xfrm>
                  <a:off x="6863177" y="443580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0" name="Straight Connector 119">
                  <a:extLst>
                    <a:ext uri="{FF2B5EF4-FFF2-40B4-BE49-F238E27FC236}">
                      <a16:creationId xmlns:a16="http://schemas.microsoft.com/office/drawing/2014/main" id="{EFBBE49B-86FA-CF4E-33B8-D1B37C02AB22}"/>
                    </a:ext>
                  </a:extLst>
                </p:cNvPr>
                <p:cNvCxnSpPr>
                  <a:cxnSpLocks/>
                </p:cNvCxnSpPr>
                <p:nvPr/>
              </p:nvCxnSpPr>
              <p:spPr>
                <a:xfrm>
                  <a:off x="6863177" y="4491035"/>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5" name="Straight Connector 124">
                  <a:extLst>
                    <a:ext uri="{FF2B5EF4-FFF2-40B4-BE49-F238E27FC236}">
                      <a16:creationId xmlns:a16="http://schemas.microsoft.com/office/drawing/2014/main" id="{2ACCD50B-8766-4D46-6C06-DF5E5200BC32}"/>
                    </a:ext>
                  </a:extLst>
                </p:cNvPr>
                <p:cNvCxnSpPr>
                  <a:cxnSpLocks/>
                </p:cNvCxnSpPr>
                <p:nvPr/>
              </p:nvCxnSpPr>
              <p:spPr>
                <a:xfrm>
                  <a:off x="7247894" y="388350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772EBA10-D624-E4A7-8655-01729C87E788}"/>
                    </a:ext>
                  </a:extLst>
                </p:cNvPr>
                <p:cNvCxnSpPr>
                  <a:cxnSpLocks/>
                </p:cNvCxnSpPr>
                <p:nvPr/>
              </p:nvCxnSpPr>
              <p:spPr>
                <a:xfrm>
                  <a:off x="7247894" y="393873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7" name="Straight Connector 126">
                  <a:extLst>
                    <a:ext uri="{FF2B5EF4-FFF2-40B4-BE49-F238E27FC236}">
                      <a16:creationId xmlns:a16="http://schemas.microsoft.com/office/drawing/2014/main" id="{22960D5E-7B0D-9CED-0559-26592EB92872}"/>
                    </a:ext>
                  </a:extLst>
                </p:cNvPr>
                <p:cNvCxnSpPr>
                  <a:cxnSpLocks/>
                </p:cNvCxnSpPr>
                <p:nvPr/>
              </p:nvCxnSpPr>
              <p:spPr>
                <a:xfrm>
                  <a:off x="7247894" y="399396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8" name="Straight Connector 127">
                  <a:extLst>
                    <a:ext uri="{FF2B5EF4-FFF2-40B4-BE49-F238E27FC236}">
                      <a16:creationId xmlns:a16="http://schemas.microsoft.com/office/drawing/2014/main" id="{67668F62-CB3E-12CF-2AFD-E9B5F4EAC2D3}"/>
                    </a:ext>
                  </a:extLst>
                </p:cNvPr>
                <p:cNvCxnSpPr>
                  <a:cxnSpLocks/>
                </p:cNvCxnSpPr>
                <p:nvPr/>
              </p:nvCxnSpPr>
              <p:spPr>
                <a:xfrm>
                  <a:off x="7247894" y="404919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29" name="Straight Connector 128">
                  <a:extLst>
                    <a:ext uri="{FF2B5EF4-FFF2-40B4-BE49-F238E27FC236}">
                      <a16:creationId xmlns:a16="http://schemas.microsoft.com/office/drawing/2014/main" id="{6C9B0498-6FE5-E0BF-9274-9D0B590D4016}"/>
                    </a:ext>
                  </a:extLst>
                </p:cNvPr>
                <p:cNvCxnSpPr>
                  <a:cxnSpLocks/>
                </p:cNvCxnSpPr>
                <p:nvPr/>
              </p:nvCxnSpPr>
              <p:spPr>
                <a:xfrm>
                  <a:off x="7247894" y="410442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0" name="Straight Connector 129">
                  <a:extLst>
                    <a:ext uri="{FF2B5EF4-FFF2-40B4-BE49-F238E27FC236}">
                      <a16:creationId xmlns:a16="http://schemas.microsoft.com/office/drawing/2014/main" id="{6F79EBF4-6350-7A92-422E-17BA0C4F67A6}"/>
                    </a:ext>
                  </a:extLst>
                </p:cNvPr>
                <p:cNvCxnSpPr>
                  <a:cxnSpLocks/>
                </p:cNvCxnSpPr>
                <p:nvPr/>
              </p:nvCxnSpPr>
              <p:spPr>
                <a:xfrm>
                  <a:off x="7247894" y="415965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1" name="Straight Connector 130">
                  <a:extLst>
                    <a:ext uri="{FF2B5EF4-FFF2-40B4-BE49-F238E27FC236}">
                      <a16:creationId xmlns:a16="http://schemas.microsoft.com/office/drawing/2014/main" id="{523B7FCD-84BC-C52E-C13A-0FAA72BD3A06}"/>
                    </a:ext>
                  </a:extLst>
                </p:cNvPr>
                <p:cNvCxnSpPr>
                  <a:cxnSpLocks/>
                </p:cNvCxnSpPr>
                <p:nvPr/>
              </p:nvCxnSpPr>
              <p:spPr>
                <a:xfrm>
                  <a:off x="7247894" y="421488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2" name="Straight Connector 131">
                  <a:extLst>
                    <a:ext uri="{FF2B5EF4-FFF2-40B4-BE49-F238E27FC236}">
                      <a16:creationId xmlns:a16="http://schemas.microsoft.com/office/drawing/2014/main" id="{B19FD1FC-5240-0FDA-ECB5-F23CE21B64E4}"/>
                    </a:ext>
                  </a:extLst>
                </p:cNvPr>
                <p:cNvCxnSpPr>
                  <a:cxnSpLocks/>
                </p:cNvCxnSpPr>
                <p:nvPr/>
              </p:nvCxnSpPr>
              <p:spPr>
                <a:xfrm>
                  <a:off x="7247894" y="427011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3" name="Straight Connector 132">
                  <a:extLst>
                    <a:ext uri="{FF2B5EF4-FFF2-40B4-BE49-F238E27FC236}">
                      <a16:creationId xmlns:a16="http://schemas.microsoft.com/office/drawing/2014/main" id="{DE5BB0B0-9DEE-9D58-8B60-EC6A4DB412AE}"/>
                    </a:ext>
                  </a:extLst>
                </p:cNvPr>
                <p:cNvCxnSpPr>
                  <a:cxnSpLocks/>
                </p:cNvCxnSpPr>
                <p:nvPr/>
              </p:nvCxnSpPr>
              <p:spPr>
                <a:xfrm>
                  <a:off x="7247894" y="432534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4" name="Straight Connector 133">
                  <a:extLst>
                    <a:ext uri="{FF2B5EF4-FFF2-40B4-BE49-F238E27FC236}">
                      <a16:creationId xmlns:a16="http://schemas.microsoft.com/office/drawing/2014/main" id="{07DD99FF-3C12-1D7C-AE93-171060AD71C5}"/>
                    </a:ext>
                  </a:extLst>
                </p:cNvPr>
                <p:cNvCxnSpPr>
                  <a:cxnSpLocks/>
                </p:cNvCxnSpPr>
                <p:nvPr/>
              </p:nvCxnSpPr>
              <p:spPr>
                <a:xfrm>
                  <a:off x="7247894" y="438057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5" name="Straight Connector 134">
                  <a:extLst>
                    <a:ext uri="{FF2B5EF4-FFF2-40B4-BE49-F238E27FC236}">
                      <a16:creationId xmlns:a16="http://schemas.microsoft.com/office/drawing/2014/main" id="{00C3DCF3-2D83-504B-9CDA-2A0BA4F90218}"/>
                    </a:ext>
                  </a:extLst>
                </p:cNvPr>
                <p:cNvCxnSpPr>
                  <a:cxnSpLocks/>
                </p:cNvCxnSpPr>
                <p:nvPr/>
              </p:nvCxnSpPr>
              <p:spPr>
                <a:xfrm>
                  <a:off x="7247894" y="4435803"/>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73B8BD79-B5CB-75A4-75AF-91D9C93FEE4E}"/>
                    </a:ext>
                  </a:extLst>
                </p:cNvPr>
                <p:cNvCxnSpPr>
                  <a:cxnSpLocks/>
                </p:cNvCxnSpPr>
                <p:nvPr/>
              </p:nvCxnSpPr>
              <p:spPr>
                <a:xfrm>
                  <a:off x="7247894" y="4491035"/>
                  <a:ext cx="340043" cy="0"/>
                </a:xfrm>
                <a:prstGeom prst="line">
                  <a:avLst/>
                </a:prstGeom>
                <a:ln w="31750"/>
                <a:effectLst/>
              </p:spPr>
              <p:style>
                <a:lnRef idx="2">
                  <a:schemeClr val="accent1"/>
                </a:lnRef>
                <a:fillRef idx="0">
                  <a:schemeClr val="accent1"/>
                </a:fillRef>
                <a:effectRef idx="1">
                  <a:schemeClr val="accent1"/>
                </a:effectRef>
                <a:fontRef idx="minor">
                  <a:schemeClr val="tx1"/>
                </a:fontRef>
              </p:style>
            </p:cxnSp>
          </p:grpSp>
          <p:sp>
            <p:nvSpPr>
              <p:cNvPr id="183" name="TextBox 182">
                <a:extLst>
                  <a:ext uri="{FF2B5EF4-FFF2-40B4-BE49-F238E27FC236}">
                    <a16:creationId xmlns:a16="http://schemas.microsoft.com/office/drawing/2014/main" id="{D1FBC2AF-DA3D-2F63-6779-2F040FB1F47D}"/>
                  </a:ext>
                </a:extLst>
              </p:cNvPr>
              <p:cNvSpPr txBox="1"/>
              <p:nvPr/>
            </p:nvSpPr>
            <p:spPr>
              <a:xfrm>
                <a:off x="5176983" y="3732224"/>
                <a:ext cx="1624439" cy="461665"/>
              </a:xfrm>
              <a:prstGeom prst="rect">
                <a:avLst/>
              </a:prstGeom>
              <a:noFill/>
            </p:spPr>
            <p:txBody>
              <a:bodyPr wrap="square" rtlCol="0">
                <a:spAutoFit/>
              </a:bodyPr>
              <a:lstStyle/>
              <a:p>
                <a:r>
                  <a:rPr lang="en-US" sz="1200" dirty="0">
                    <a:solidFill>
                      <a:srgbClr val="0033CC"/>
                    </a:solidFill>
                  </a:rPr>
                  <a:t>Walk parse tree and create symbol table</a:t>
                </a:r>
              </a:p>
            </p:txBody>
          </p:sp>
          <p:sp>
            <p:nvSpPr>
              <p:cNvPr id="194" name="TextBox 193">
                <a:extLst>
                  <a:ext uri="{FF2B5EF4-FFF2-40B4-BE49-F238E27FC236}">
                    <a16:creationId xmlns:a16="http://schemas.microsoft.com/office/drawing/2014/main" id="{3186AC6B-18D3-14E7-EAF9-3DE7F63FFBC0}"/>
                  </a:ext>
                </a:extLst>
              </p:cNvPr>
              <p:cNvSpPr txBox="1"/>
              <p:nvPr/>
            </p:nvSpPr>
            <p:spPr>
              <a:xfrm>
                <a:off x="7633463" y="3917278"/>
                <a:ext cx="768340" cy="461665"/>
              </a:xfrm>
              <a:prstGeom prst="rect">
                <a:avLst/>
              </a:prstGeom>
              <a:noFill/>
            </p:spPr>
            <p:txBody>
              <a:bodyPr wrap="square" rtlCol="0">
                <a:spAutoFit/>
              </a:bodyPr>
              <a:lstStyle/>
              <a:p>
                <a:r>
                  <a:rPr lang="en-US" sz="1200" dirty="0">
                    <a:solidFill>
                      <a:srgbClr val="0033CC"/>
                    </a:solidFill>
                  </a:rPr>
                  <a:t>symbol table</a:t>
                </a:r>
              </a:p>
            </p:txBody>
          </p:sp>
          <p:sp>
            <p:nvSpPr>
              <p:cNvPr id="168" name="TextBox 167">
                <a:extLst>
                  <a:ext uri="{FF2B5EF4-FFF2-40B4-BE49-F238E27FC236}">
                    <a16:creationId xmlns:a16="http://schemas.microsoft.com/office/drawing/2014/main" id="{54B71035-76A4-9589-427A-8896F4E5613E}"/>
                  </a:ext>
                </a:extLst>
              </p:cNvPr>
              <p:cNvSpPr txBox="1"/>
              <p:nvPr/>
            </p:nvSpPr>
            <p:spPr>
              <a:xfrm>
                <a:off x="3233972" y="3687295"/>
                <a:ext cx="974947" cy="415498"/>
              </a:xfrm>
              <a:prstGeom prst="rect">
                <a:avLst/>
              </a:prstGeom>
              <a:noFill/>
            </p:spPr>
            <p:txBody>
              <a:bodyPr wrap="none" rtlCol="0">
                <a:spAutoFit/>
              </a:bodyPr>
              <a:lstStyle/>
              <a:p>
                <a:r>
                  <a:rPr lang="en-US" sz="2100" dirty="0"/>
                  <a:t>Pass</a:t>
                </a:r>
                <a:r>
                  <a:rPr lang="en-US" sz="1800" dirty="0"/>
                  <a:t> 2</a:t>
                </a:r>
              </a:p>
            </p:txBody>
          </p:sp>
        </p:grpSp>
      </p:grpSp>
      <p:grpSp>
        <p:nvGrpSpPr>
          <p:cNvPr id="55" name="Group 54">
            <a:extLst>
              <a:ext uri="{FF2B5EF4-FFF2-40B4-BE49-F238E27FC236}">
                <a16:creationId xmlns:a16="http://schemas.microsoft.com/office/drawing/2014/main" id="{B1BB835B-84ED-986F-A03A-329A9F550D0D}"/>
              </a:ext>
            </a:extLst>
          </p:cNvPr>
          <p:cNvGrpSpPr/>
          <p:nvPr/>
        </p:nvGrpSpPr>
        <p:grpSpPr>
          <a:xfrm>
            <a:off x="2930058" y="3158124"/>
            <a:ext cx="5025185" cy="3074683"/>
            <a:chOff x="2930058" y="3158124"/>
            <a:chExt cx="5025185" cy="3074683"/>
          </a:xfrm>
        </p:grpSpPr>
        <p:cxnSp>
          <p:nvCxnSpPr>
            <p:cNvPr id="42" name="Curved Connector 41">
              <a:extLst>
                <a:ext uri="{FF2B5EF4-FFF2-40B4-BE49-F238E27FC236}">
                  <a16:creationId xmlns:a16="http://schemas.microsoft.com/office/drawing/2014/main" id="{E8935377-4C8B-D9A5-7949-ED3F6C0C9D12}"/>
                </a:ext>
              </a:extLst>
            </p:cNvPr>
            <p:cNvCxnSpPr>
              <a:cxnSpLocks/>
              <a:stCxn id="22" idx="4"/>
              <a:endCxn id="37" idx="0"/>
            </p:cNvCxnSpPr>
            <p:nvPr/>
          </p:nvCxnSpPr>
          <p:spPr>
            <a:xfrm rot="5400000">
              <a:off x="4933196" y="3037743"/>
              <a:ext cx="2031408" cy="2272169"/>
            </a:xfrm>
            <a:prstGeom prst="curvedConnector3">
              <a:avLst>
                <a:gd name="adj1" fmla="val 59488"/>
              </a:avLst>
            </a:prstGeom>
            <a:ln w="38100">
              <a:solidFill>
                <a:srgbClr val="008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E954D2AE-8B5C-C4C3-C769-68BF8C3769C0}"/>
                </a:ext>
              </a:extLst>
            </p:cNvPr>
            <p:cNvSpPr/>
            <p:nvPr/>
          </p:nvSpPr>
          <p:spPr>
            <a:xfrm>
              <a:off x="4709159" y="5189531"/>
              <a:ext cx="207314" cy="225179"/>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Rounded Rectangle 5">
              <a:extLst>
                <a:ext uri="{FF2B5EF4-FFF2-40B4-BE49-F238E27FC236}">
                  <a16:creationId xmlns:a16="http://schemas.microsoft.com/office/drawing/2014/main" id="{9BF2DAFA-4776-E3E0-401B-E98715C13FB9}"/>
                </a:ext>
              </a:extLst>
            </p:cNvPr>
            <p:cNvSpPr/>
            <p:nvPr/>
          </p:nvSpPr>
          <p:spPr>
            <a:xfrm>
              <a:off x="2930058" y="5204107"/>
              <a:ext cx="2001032" cy="1028700"/>
            </a:xfrm>
            <a:prstGeom prst="roundRect">
              <a:avLst/>
            </a:prstGeom>
            <a:solidFill>
              <a:srgbClr val="FFFFC2"/>
            </a:solidFill>
            <a:ln>
              <a:solidFill>
                <a:srgbClr val="B23C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2" name="TextBox 11">
              <a:extLst>
                <a:ext uri="{FF2B5EF4-FFF2-40B4-BE49-F238E27FC236}">
                  <a16:creationId xmlns:a16="http://schemas.microsoft.com/office/drawing/2014/main" id="{A4CEC305-0F1A-DC81-4D6F-911959151BFF}"/>
                </a:ext>
              </a:extLst>
            </p:cNvPr>
            <p:cNvSpPr txBox="1"/>
            <p:nvPr/>
          </p:nvSpPr>
          <p:spPr>
            <a:xfrm>
              <a:off x="3309008" y="5609726"/>
              <a:ext cx="1234633" cy="461665"/>
            </a:xfrm>
            <a:prstGeom prst="rect">
              <a:avLst/>
            </a:prstGeom>
            <a:noFill/>
          </p:spPr>
          <p:txBody>
            <a:bodyPr wrap="none" rtlCol="0">
              <a:spAutoFit/>
            </a:bodyPr>
            <a:lstStyle/>
            <a:p>
              <a:pPr algn="ctr"/>
              <a:r>
                <a:rPr lang="en-US" sz="1200" b="1" dirty="0"/>
                <a:t>Execution</a:t>
              </a:r>
            </a:p>
            <a:p>
              <a:pPr algn="ctr"/>
              <a:r>
                <a:rPr lang="en-US" sz="1200" dirty="0"/>
                <a:t>(written by you)</a:t>
              </a:r>
            </a:p>
          </p:txBody>
        </p:sp>
        <p:cxnSp>
          <p:nvCxnSpPr>
            <p:cNvPr id="46" name="Curved Connector 45">
              <a:extLst>
                <a:ext uri="{FF2B5EF4-FFF2-40B4-BE49-F238E27FC236}">
                  <a16:creationId xmlns:a16="http://schemas.microsoft.com/office/drawing/2014/main" id="{E470FCE6-5B21-B656-CF9F-0A198BFB4421}"/>
                </a:ext>
              </a:extLst>
            </p:cNvPr>
            <p:cNvCxnSpPr>
              <a:cxnSpLocks/>
              <a:stCxn id="162" idx="4"/>
              <a:endCxn id="37" idx="6"/>
            </p:cNvCxnSpPr>
            <p:nvPr/>
          </p:nvCxnSpPr>
          <p:spPr>
            <a:xfrm rot="5400000">
              <a:off x="5806669" y="3616821"/>
              <a:ext cx="795104" cy="2575496"/>
            </a:xfrm>
            <a:prstGeom prst="curvedConnector2">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1499CC31-6F5F-CBC2-E9BB-4A3C3E1F5210}"/>
                </a:ext>
              </a:extLst>
            </p:cNvPr>
            <p:cNvCxnSpPr>
              <a:cxnSpLocks/>
              <a:stCxn id="6" idx="3"/>
              <a:endCxn id="28" idx="1"/>
            </p:cNvCxnSpPr>
            <p:nvPr/>
          </p:nvCxnSpPr>
          <p:spPr>
            <a:xfrm>
              <a:off x="4931090" y="5718457"/>
              <a:ext cx="2219107" cy="0"/>
            </a:xfrm>
            <a:prstGeom prst="straightConnector1">
              <a:avLst/>
            </a:prstGeom>
            <a:ln w="127000">
              <a:solidFill>
                <a:srgbClr val="B23C00"/>
              </a:solidFill>
              <a:tailEnd type="triangle"/>
            </a:ln>
          </p:spPr>
          <p:style>
            <a:lnRef idx="1">
              <a:schemeClr val="accent6"/>
            </a:lnRef>
            <a:fillRef idx="0">
              <a:schemeClr val="accent6"/>
            </a:fillRef>
            <a:effectRef idx="0">
              <a:schemeClr val="accent6"/>
            </a:effectRef>
            <a:fontRef idx="minor">
              <a:schemeClr val="tx1"/>
            </a:fontRef>
          </p:style>
        </p:cxnSp>
        <p:sp>
          <p:nvSpPr>
            <p:cNvPr id="28" name="Folded Corner 27">
              <a:extLst>
                <a:ext uri="{FF2B5EF4-FFF2-40B4-BE49-F238E27FC236}">
                  <a16:creationId xmlns:a16="http://schemas.microsoft.com/office/drawing/2014/main" id="{24CFA3CA-7C30-D04C-65B6-139EA4F1CD87}"/>
                </a:ext>
              </a:extLst>
            </p:cNvPr>
            <p:cNvSpPr/>
            <p:nvPr/>
          </p:nvSpPr>
          <p:spPr>
            <a:xfrm>
              <a:off x="7150197" y="5420577"/>
              <a:ext cx="805046" cy="595760"/>
            </a:xfrm>
            <a:prstGeom prst="foldedCorner">
              <a:avLst/>
            </a:prstGeom>
            <a:solidFill>
              <a:srgbClr val="FFFFC2"/>
            </a:solidFill>
            <a:ln>
              <a:solidFill>
                <a:srgbClr val="B23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Runtime output</a:t>
              </a:r>
            </a:p>
          </p:txBody>
        </p:sp>
        <p:sp>
          <p:nvSpPr>
            <p:cNvPr id="9" name="TextBox 8">
              <a:extLst>
                <a:ext uri="{FF2B5EF4-FFF2-40B4-BE49-F238E27FC236}">
                  <a16:creationId xmlns:a16="http://schemas.microsoft.com/office/drawing/2014/main" id="{600C936B-6ED2-CAD3-3931-7A1CBC929594}"/>
                </a:ext>
              </a:extLst>
            </p:cNvPr>
            <p:cNvSpPr txBox="1"/>
            <p:nvPr/>
          </p:nvSpPr>
          <p:spPr>
            <a:xfrm>
              <a:off x="3500384" y="5277104"/>
              <a:ext cx="974947" cy="415498"/>
            </a:xfrm>
            <a:prstGeom prst="rect">
              <a:avLst/>
            </a:prstGeom>
            <a:noFill/>
          </p:spPr>
          <p:txBody>
            <a:bodyPr wrap="none" rtlCol="0">
              <a:spAutoFit/>
            </a:bodyPr>
            <a:lstStyle/>
            <a:p>
              <a:r>
                <a:rPr lang="en-US" sz="2100" dirty="0"/>
                <a:t>Pass</a:t>
              </a:r>
              <a:r>
                <a:rPr lang="en-US" sz="1800" dirty="0"/>
                <a:t> 3</a:t>
              </a:r>
            </a:p>
          </p:txBody>
        </p:sp>
      </p:grpSp>
      <p:sp>
        <p:nvSpPr>
          <p:cNvPr id="81" name="Oval 80">
            <a:extLst>
              <a:ext uri="{FF2B5EF4-FFF2-40B4-BE49-F238E27FC236}">
                <a16:creationId xmlns:a16="http://schemas.microsoft.com/office/drawing/2014/main" id="{658189E7-B378-6524-C434-9658509C8DC1}"/>
              </a:ext>
            </a:extLst>
          </p:cNvPr>
          <p:cNvSpPr/>
          <p:nvPr/>
        </p:nvSpPr>
        <p:spPr>
          <a:xfrm>
            <a:off x="7705045" y="2524987"/>
            <a:ext cx="194830" cy="185738"/>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82" name="Oval 81">
            <a:extLst>
              <a:ext uri="{FF2B5EF4-FFF2-40B4-BE49-F238E27FC236}">
                <a16:creationId xmlns:a16="http://schemas.microsoft.com/office/drawing/2014/main" id="{46453176-396F-09DF-D490-8F1C84652870}"/>
              </a:ext>
            </a:extLst>
          </p:cNvPr>
          <p:cNvSpPr/>
          <p:nvPr/>
        </p:nvSpPr>
        <p:spPr>
          <a:xfrm>
            <a:off x="4712464" y="2174293"/>
            <a:ext cx="194830" cy="185738"/>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5" name="Rectangle 34">
            <a:extLst>
              <a:ext uri="{FF2B5EF4-FFF2-40B4-BE49-F238E27FC236}">
                <a16:creationId xmlns:a16="http://schemas.microsoft.com/office/drawing/2014/main" id="{D8CC9027-EEE1-14EC-7038-5EF68267686A}"/>
              </a:ext>
            </a:extLst>
          </p:cNvPr>
          <p:cNvSpPr/>
          <p:nvPr/>
        </p:nvSpPr>
        <p:spPr bwMode="auto">
          <a:xfrm>
            <a:off x="274367" y="1101487"/>
            <a:ext cx="8503827" cy="182878"/>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cxnSp>
        <p:nvCxnSpPr>
          <p:cNvPr id="33" name="Straight Connector 32">
            <a:extLst>
              <a:ext uri="{FF2B5EF4-FFF2-40B4-BE49-F238E27FC236}">
                <a16:creationId xmlns:a16="http://schemas.microsoft.com/office/drawing/2014/main" id="{CAF60197-DD07-6EA1-C27B-90030D92EEF3}"/>
              </a:ext>
            </a:extLst>
          </p:cNvPr>
          <p:cNvCxnSpPr>
            <a:cxnSpLocks/>
          </p:cNvCxnSpPr>
          <p:nvPr/>
        </p:nvCxnSpPr>
        <p:spPr bwMode="auto">
          <a:xfrm>
            <a:off x="365806" y="1783098"/>
            <a:ext cx="8503827" cy="0"/>
          </a:xfrm>
          <a:prstGeom prst="line">
            <a:avLst/>
          </a:prstGeom>
          <a:ln w="38100">
            <a:prstDash val="dash"/>
            <a:headEnd type="none" w="med" len="med"/>
            <a:tailEnd type="none" w="med" len="med"/>
          </a:ln>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34" name="TextBox 33">
            <a:extLst>
              <a:ext uri="{FF2B5EF4-FFF2-40B4-BE49-F238E27FC236}">
                <a16:creationId xmlns:a16="http://schemas.microsoft.com/office/drawing/2014/main" id="{8FE8BA69-98D3-CAF3-69E3-19B47998D509}"/>
              </a:ext>
            </a:extLst>
          </p:cNvPr>
          <p:cNvSpPr txBox="1"/>
          <p:nvPr/>
        </p:nvSpPr>
        <p:spPr>
          <a:xfrm>
            <a:off x="328613" y="3786710"/>
            <a:ext cx="2272171" cy="830997"/>
          </a:xfrm>
          <a:prstGeom prst="rect">
            <a:avLst/>
          </a:prstGeom>
          <a:noFill/>
        </p:spPr>
        <p:txBody>
          <a:bodyPr wrap="square" rtlCol="0">
            <a:spAutoFit/>
          </a:bodyPr>
          <a:lstStyle/>
          <a:p>
            <a:r>
              <a:rPr lang="en-US" b="1" dirty="0"/>
              <a:t>Then:</a:t>
            </a:r>
            <a:r>
              <a:rPr lang="en-US" dirty="0"/>
              <a:t> For each source program, do the three passes.</a:t>
            </a:r>
          </a:p>
        </p:txBody>
      </p:sp>
      <p:grpSp>
        <p:nvGrpSpPr>
          <p:cNvPr id="51" name="Group 50">
            <a:extLst>
              <a:ext uri="{FF2B5EF4-FFF2-40B4-BE49-F238E27FC236}">
                <a16:creationId xmlns:a16="http://schemas.microsoft.com/office/drawing/2014/main" id="{B70C0F63-4BDC-5B7D-E86F-3560319249EE}"/>
              </a:ext>
            </a:extLst>
          </p:cNvPr>
          <p:cNvGrpSpPr/>
          <p:nvPr/>
        </p:nvGrpSpPr>
        <p:grpSpPr>
          <a:xfrm>
            <a:off x="1188756" y="625194"/>
            <a:ext cx="7573466" cy="2560980"/>
            <a:chOff x="1188756" y="625194"/>
            <a:chExt cx="7573466" cy="2560980"/>
          </a:xfrm>
        </p:grpSpPr>
        <p:cxnSp>
          <p:nvCxnSpPr>
            <p:cNvPr id="84" name="Curved Connector 83">
              <a:extLst>
                <a:ext uri="{FF2B5EF4-FFF2-40B4-BE49-F238E27FC236}">
                  <a16:creationId xmlns:a16="http://schemas.microsoft.com/office/drawing/2014/main" id="{21EA005C-EC9B-4839-94FE-C1CF2A104244}"/>
                </a:ext>
              </a:extLst>
            </p:cNvPr>
            <p:cNvCxnSpPr>
              <a:cxnSpLocks/>
              <a:stCxn id="176" idx="3"/>
              <a:endCxn id="193" idx="0"/>
            </p:cNvCxnSpPr>
            <p:nvPr/>
          </p:nvCxnSpPr>
          <p:spPr>
            <a:xfrm>
              <a:off x="4915119" y="1139544"/>
              <a:ext cx="3104859" cy="1185930"/>
            </a:xfrm>
            <a:prstGeom prst="curvedConnector2">
              <a:avLst/>
            </a:prstGeom>
            <a:ln w="76200">
              <a:solidFill>
                <a:schemeClr val="bg1">
                  <a:lumMod val="65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80" name="Straight Arrow Connector 179">
              <a:extLst>
                <a:ext uri="{FF2B5EF4-FFF2-40B4-BE49-F238E27FC236}">
                  <a16:creationId xmlns:a16="http://schemas.microsoft.com/office/drawing/2014/main" id="{8B576661-0355-6A5E-7E3A-07197C9947D8}"/>
                </a:ext>
              </a:extLst>
            </p:cNvPr>
            <p:cNvCxnSpPr>
              <a:cxnSpLocks/>
              <a:stCxn id="176" idx="2"/>
              <a:endCxn id="7" idx="0"/>
            </p:cNvCxnSpPr>
            <p:nvPr/>
          </p:nvCxnSpPr>
          <p:spPr>
            <a:xfrm>
              <a:off x="3922588" y="1653893"/>
              <a:ext cx="7985" cy="503581"/>
            </a:xfrm>
            <a:prstGeom prst="straightConnector1">
              <a:avLst/>
            </a:prstGeom>
            <a:ln w="76200">
              <a:tailEnd type="triangle"/>
            </a:ln>
            <a:effectLst/>
          </p:spPr>
          <p:style>
            <a:lnRef idx="2">
              <a:schemeClr val="dk1"/>
            </a:lnRef>
            <a:fillRef idx="0">
              <a:schemeClr val="dk1"/>
            </a:fillRef>
            <a:effectRef idx="1">
              <a:schemeClr val="dk1"/>
            </a:effectRef>
            <a:fontRef idx="minor">
              <a:schemeClr val="tx1"/>
            </a:fontRef>
          </p:style>
        </p:cxnSp>
        <p:sp>
          <p:nvSpPr>
            <p:cNvPr id="7" name="Rounded Rectangle 6">
              <a:extLst>
                <a:ext uri="{FF2B5EF4-FFF2-40B4-BE49-F238E27FC236}">
                  <a16:creationId xmlns:a16="http://schemas.microsoft.com/office/drawing/2014/main" id="{D79D41A2-77BF-3978-004E-13DCAFF2B018}"/>
                </a:ext>
              </a:extLst>
            </p:cNvPr>
            <p:cNvSpPr/>
            <p:nvPr/>
          </p:nvSpPr>
          <p:spPr>
            <a:xfrm>
              <a:off x="2930058" y="2157474"/>
              <a:ext cx="2001031" cy="1028700"/>
            </a:xfrm>
            <a:prstGeom prst="roundRect">
              <a:avLst/>
            </a:prstGeom>
            <a:solidFill>
              <a:schemeClr val="accent3">
                <a:lumMod val="20000"/>
                <a:lumOff val="80000"/>
              </a:schemeClr>
            </a:solidFill>
            <a:ln>
              <a:solidFill>
                <a:srgbClr val="008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solidFill>
                  <a:srgbClr val="008000"/>
                </a:solidFill>
              </a:endParaRPr>
            </a:p>
          </p:txBody>
        </p:sp>
        <p:sp>
          <p:nvSpPr>
            <p:cNvPr id="193" name="TextBox 192">
              <a:extLst>
                <a:ext uri="{FF2B5EF4-FFF2-40B4-BE49-F238E27FC236}">
                  <a16:creationId xmlns:a16="http://schemas.microsoft.com/office/drawing/2014/main" id="{7C2CA2FF-26CC-D6EF-CC22-D5B015A0DE1B}"/>
                </a:ext>
              </a:extLst>
            </p:cNvPr>
            <p:cNvSpPr txBox="1"/>
            <p:nvPr/>
          </p:nvSpPr>
          <p:spPr>
            <a:xfrm>
              <a:off x="7348626" y="2325474"/>
              <a:ext cx="1342703" cy="646331"/>
            </a:xfrm>
            <a:prstGeom prst="rect">
              <a:avLst/>
            </a:prstGeom>
            <a:noFill/>
          </p:spPr>
          <p:txBody>
            <a:bodyPr wrap="square" rtlCol="0">
              <a:spAutoFit/>
            </a:bodyPr>
            <a:lstStyle/>
            <a:p>
              <a:r>
                <a:rPr lang="en-US" sz="1200" dirty="0"/>
                <a:t>parse tree node classes and visit methods</a:t>
              </a:r>
            </a:p>
          </p:txBody>
        </p:sp>
        <p:sp>
          <p:nvSpPr>
            <p:cNvPr id="11" name="Folded Corner 10">
              <a:extLst>
                <a:ext uri="{FF2B5EF4-FFF2-40B4-BE49-F238E27FC236}">
                  <a16:creationId xmlns:a16="http://schemas.microsoft.com/office/drawing/2014/main" id="{6601FC00-383C-4272-B47A-FFA36B735ECB}"/>
                </a:ext>
              </a:extLst>
            </p:cNvPr>
            <p:cNvSpPr/>
            <p:nvPr/>
          </p:nvSpPr>
          <p:spPr>
            <a:xfrm>
              <a:off x="1188756" y="748355"/>
              <a:ext cx="1129513" cy="782375"/>
            </a:xfrm>
            <a:prstGeom prst="foldedCorner">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Grammar file </a:t>
              </a:r>
              <a:r>
                <a:rPr lang="en-US" sz="1200" b="1" dirty="0">
                  <a:solidFill>
                    <a:schemeClr val="tx1"/>
                  </a:solidFill>
                </a:rPr>
                <a:t>SimpleA1.g4</a:t>
              </a:r>
            </a:p>
          </p:txBody>
        </p:sp>
        <p:sp>
          <p:nvSpPr>
            <p:cNvPr id="176" name="Rounded Rectangle 175">
              <a:extLst>
                <a:ext uri="{FF2B5EF4-FFF2-40B4-BE49-F238E27FC236}">
                  <a16:creationId xmlns:a16="http://schemas.microsoft.com/office/drawing/2014/main" id="{23D6AAF4-E9A0-28A1-A846-22663B17C6D8}"/>
                </a:ext>
              </a:extLst>
            </p:cNvPr>
            <p:cNvSpPr/>
            <p:nvPr/>
          </p:nvSpPr>
          <p:spPr>
            <a:xfrm>
              <a:off x="2930058" y="625194"/>
              <a:ext cx="1985061" cy="1028699"/>
            </a:xfrm>
            <a:prstGeom prst="roundRect">
              <a:avLst/>
            </a:prstGeom>
            <a:solidFill>
              <a:schemeClr val="bg1">
                <a:lumMod val="95000"/>
              </a:schemeClr>
            </a:solidFill>
            <a:ln>
              <a:solidFill>
                <a:schemeClr val="bg1">
                  <a:lumMod val="6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700" dirty="0"/>
                <a:t>ANTLR 4</a:t>
              </a:r>
            </a:p>
          </p:txBody>
        </p:sp>
        <p:cxnSp>
          <p:nvCxnSpPr>
            <p:cNvPr id="178" name="Straight Arrow Connector 177">
              <a:extLst>
                <a:ext uri="{FF2B5EF4-FFF2-40B4-BE49-F238E27FC236}">
                  <a16:creationId xmlns:a16="http://schemas.microsoft.com/office/drawing/2014/main" id="{C14C4121-706A-0087-F41C-D2AFFB0784C7}"/>
                </a:ext>
              </a:extLst>
            </p:cNvPr>
            <p:cNvCxnSpPr>
              <a:cxnSpLocks/>
              <a:stCxn id="11" idx="3"/>
              <a:endCxn id="176" idx="1"/>
            </p:cNvCxnSpPr>
            <p:nvPr/>
          </p:nvCxnSpPr>
          <p:spPr>
            <a:xfrm>
              <a:off x="2318269" y="1139543"/>
              <a:ext cx="611789" cy="1"/>
            </a:xfrm>
            <a:prstGeom prst="straightConnector1">
              <a:avLst/>
            </a:prstGeom>
            <a:ln w="76200">
              <a:tailEnd type="triangle"/>
            </a:ln>
            <a:effectLst/>
          </p:spPr>
          <p:style>
            <a:lnRef idx="2">
              <a:schemeClr val="dk1"/>
            </a:lnRef>
            <a:fillRef idx="0">
              <a:schemeClr val="dk1"/>
            </a:fillRef>
            <a:effectRef idx="1">
              <a:schemeClr val="dk1"/>
            </a:effectRef>
            <a:fontRef idx="minor">
              <a:schemeClr val="tx1"/>
            </a:fontRef>
          </p:style>
        </p:cxnSp>
        <p:sp>
          <p:nvSpPr>
            <p:cNvPr id="2" name="TextBox 1">
              <a:extLst>
                <a:ext uri="{FF2B5EF4-FFF2-40B4-BE49-F238E27FC236}">
                  <a16:creationId xmlns:a16="http://schemas.microsoft.com/office/drawing/2014/main" id="{E29E94CD-2758-21DF-71C0-187AA5F7845E}"/>
                </a:ext>
              </a:extLst>
            </p:cNvPr>
            <p:cNvSpPr txBox="1"/>
            <p:nvPr/>
          </p:nvSpPr>
          <p:spPr>
            <a:xfrm>
              <a:off x="5088287" y="711370"/>
              <a:ext cx="3673935" cy="830997"/>
            </a:xfrm>
            <a:prstGeom prst="rect">
              <a:avLst/>
            </a:prstGeom>
            <a:noFill/>
          </p:spPr>
          <p:txBody>
            <a:bodyPr wrap="square" rtlCol="0">
              <a:spAutoFit/>
            </a:bodyPr>
            <a:lstStyle/>
            <a:p>
              <a:r>
                <a:rPr lang="en-US" b="1" dirty="0"/>
                <a:t>First:</a:t>
              </a:r>
              <a:r>
                <a:rPr lang="en-US" dirty="0"/>
                <a:t> Run ANTLR 4 on your grammar file to generate a parser, parse tree node classes, and visit methods.</a:t>
              </a:r>
            </a:p>
          </p:txBody>
        </p:sp>
        <p:sp>
          <p:nvSpPr>
            <p:cNvPr id="199" name="TextBox 198">
              <a:extLst>
                <a:ext uri="{FF2B5EF4-FFF2-40B4-BE49-F238E27FC236}">
                  <a16:creationId xmlns:a16="http://schemas.microsoft.com/office/drawing/2014/main" id="{0E3565B7-E22C-6422-8C63-50F1C9F48F76}"/>
                </a:ext>
              </a:extLst>
            </p:cNvPr>
            <p:cNvSpPr txBox="1"/>
            <p:nvPr/>
          </p:nvSpPr>
          <p:spPr>
            <a:xfrm>
              <a:off x="3010925" y="2538970"/>
              <a:ext cx="1848135" cy="461665"/>
            </a:xfrm>
            <a:prstGeom prst="rect">
              <a:avLst/>
            </a:prstGeom>
            <a:noFill/>
          </p:spPr>
          <p:txBody>
            <a:bodyPr wrap="none" rtlCol="0">
              <a:spAutoFit/>
            </a:bodyPr>
            <a:lstStyle/>
            <a:p>
              <a:pPr algn="ctr"/>
              <a:r>
                <a:rPr lang="en-US" sz="1200" b="1" dirty="0"/>
                <a:t>SimpleA1Parser</a:t>
              </a:r>
            </a:p>
            <a:p>
              <a:pPr algn="ctr"/>
              <a:r>
                <a:rPr lang="en-US" sz="1200" dirty="0"/>
                <a:t>(generated by ANTLR 4)</a:t>
              </a:r>
            </a:p>
          </p:txBody>
        </p:sp>
      </p:grpSp>
      <p:grpSp>
        <p:nvGrpSpPr>
          <p:cNvPr id="53" name="Group 52">
            <a:extLst>
              <a:ext uri="{FF2B5EF4-FFF2-40B4-BE49-F238E27FC236}">
                <a16:creationId xmlns:a16="http://schemas.microsoft.com/office/drawing/2014/main" id="{5C36B074-95F7-B73E-5651-01C6D0C28DC5}"/>
              </a:ext>
            </a:extLst>
          </p:cNvPr>
          <p:cNvGrpSpPr/>
          <p:nvPr/>
        </p:nvGrpSpPr>
        <p:grpSpPr>
          <a:xfrm>
            <a:off x="1054362" y="2173561"/>
            <a:ext cx="6232007" cy="984562"/>
            <a:chOff x="1054362" y="2173561"/>
            <a:chExt cx="6232007" cy="984562"/>
          </a:xfrm>
        </p:grpSpPr>
        <p:sp>
          <p:nvSpPr>
            <p:cNvPr id="10" name="Folded Corner 9">
              <a:extLst>
                <a:ext uri="{FF2B5EF4-FFF2-40B4-BE49-F238E27FC236}">
                  <a16:creationId xmlns:a16="http://schemas.microsoft.com/office/drawing/2014/main" id="{FC8002D4-A41B-0AE3-D59B-B2C1E12BF354}"/>
                </a:ext>
              </a:extLst>
            </p:cNvPr>
            <p:cNvSpPr/>
            <p:nvPr/>
          </p:nvSpPr>
          <p:spPr>
            <a:xfrm>
              <a:off x="1054362" y="2279099"/>
              <a:ext cx="1263908" cy="782375"/>
            </a:xfrm>
            <a:prstGeom prst="foldedCorner">
              <a:avLst/>
            </a:prstGeom>
            <a:solidFill>
              <a:schemeClr val="accent3">
                <a:lumMod val="20000"/>
                <a:lumOff val="80000"/>
              </a:schemeClr>
            </a:solidFill>
            <a:ln w="12700">
              <a:solidFill>
                <a:srgbClr val="0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Source program</a:t>
              </a:r>
            </a:p>
            <a:p>
              <a:pPr algn="ctr"/>
              <a:r>
                <a:rPr lang="en-US" sz="1200" b="1" dirty="0" err="1">
                  <a:solidFill>
                    <a:schemeClr val="tx1"/>
                  </a:solidFill>
                </a:rPr>
                <a:t>HelloWorld.txt</a:t>
              </a:r>
              <a:endParaRPr lang="en-US" sz="1200" b="1" dirty="0">
                <a:solidFill>
                  <a:schemeClr val="tx1"/>
                </a:solidFill>
              </a:endParaRPr>
            </a:p>
          </p:txBody>
        </p:sp>
        <p:cxnSp>
          <p:nvCxnSpPr>
            <p:cNvPr id="91" name="Straight Arrow Connector 90">
              <a:extLst>
                <a:ext uri="{FF2B5EF4-FFF2-40B4-BE49-F238E27FC236}">
                  <a16:creationId xmlns:a16="http://schemas.microsoft.com/office/drawing/2014/main" id="{C2BF84CD-52E0-C8FB-B157-27D15601A35B}"/>
                </a:ext>
              </a:extLst>
            </p:cNvPr>
            <p:cNvCxnSpPr>
              <a:cxnSpLocks/>
              <a:stCxn id="10" idx="3"/>
              <a:endCxn id="7" idx="1"/>
            </p:cNvCxnSpPr>
            <p:nvPr/>
          </p:nvCxnSpPr>
          <p:spPr>
            <a:xfrm>
              <a:off x="2318270" y="2670287"/>
              <a:ext cx="611788" cy="1537"/>
            </a:xfrm>
            <a:prstGeom prst="straightConnector1">
              <a:avLst/>
            </a:prstGeom>
            <a:ln w="76200">
              <a:solidFill>
                <a:srgbClr val="008000"/>
              </a:solidFill>
              <a:tailEnd type="triangle"/>
            </a:ln>
          </p:spPr>
          <p:style>
            <a:lnRef idx="1">
              <a:schemeClr val="accent6"/>
            </a:lnRef>
            <a:fillRef idx="0">
              <a:schemeClr val="accent6"/>
            </a:fillRef>
            <a:effectRef idx="0">
              <a:schemeClr val="accent6"/>
            </a:effectRef>
            <a:fontRef idx="minor">
              <a:schemeClr val="tx1"/>
            </a:fontRef>
          </p:style>
        </p:cxnSp>
        <p:cxnSp>
          <p:nvCxnSpPr>
            <p:cNvPr id="95" name="Straight Arrow Connector 94">
              <a:extLst>
                <a:ext uri="{FF2B5EF4-FFF2-40B4-BE49-F238E27FC236}">
                  <a16:creationId xmlns:a16="http://schemas.microsoft.com/office/drawing/2014/main" id="{053FB93C-4E1D-D4D9-F504-AEA944A8A6D2}"/>
                </a:ext>
              </a:extLst>
            </p:cNvPr>
            <p:cNvCxnSpPr>
              <a:cxnSpLocks/>
              <a:stCxn id="7" idx="3"/>
            </p:cNvCxnSpPr>
            <p:nvPr/>
          </p:nvCxnSpPr>
          <p:spPr>
            <a:xfrm>
              <a:off x="4931091" y="2671824"/>
              <a:ext cx="1612490" cy="0"/>
            </a:xfrm>
            <a:prstGeom prst="straightConnector1">
              <a:avLst/>
            </a:prstGeom>
            <a:ln w="76200">
              <a:solidFill>
                <a:srgbClr val="008000"/>
              </a:solidFill>
              <a:tailEnd type="triangle"/>
            </a:ln>
          </p:spPr>
          <p:style>
            <a:lnRef idx="1">
              <a:schemeClr val="accent6"/>
            </a:lnRef>
            <a:fillRef idx="0">
              <a:schemeClr val="accent6"/>
            </a:fillRef>
            <a:effectRef idx="0">
              <a:schemeClr val="accent6"/>
            </a:effectRef>
            <a:fontRef idx="minor">
              <a:schemeClr val="tx1"/>
            </a:fontRef>
          </p:style>
        </p:cxnSp>
        <p:sp>
          <p:nvSpPr>
            <p:cNvPr id="172" name="TextBox 171">
              <a:extLst>
                <a:ext uri="{FF2B5EF4-FFF2-40B4-BE49-F238E27FC236}">
                  <a16:creationId xmlns:a16="http://schemas.microsoft.com/office/drawing/2014/main" id="{A1339ABD-331E-0DAE-CA73-334FF7821532}"/>
                </a:ext>
              </a:extLst>
            </p:cNvPr>
            <p:cNvSpPr txBox="1"/>
            <p:nvPr/>
          </p:nvSpPr>
          <p:spPr>
            <a:xfrm>
              <a:off x="4933623" y="2420489"/>
              <a:ext cx="1258678" cy="276999"/>
            </a:xfrm>
            <a:prstGeom prst="rect">
              <a:avLst/>
            </a:prstGeom>
            <a:noFill/>
          </p:spPr>
          <p:txBody>
            <a:bodyPr wrap="none" rtlCol="0">
              <a:spAutoFit/>
            </a:bodyPr>
            <a:lstStyle/>
            <a:p>
              <a:r>
                <a:rPr lang="en-US" sz="1200" dirty="0">
                  <a:solidFill>
                    <a:srgbClr val="008000"/>
                  </a:solidFill>
                </a:rPr>
                <a:t>Build parse tree</a:t>
              </a:r>
            </a:p>
          </p:txBody>
        </p:sp>
        <p:grpSp>
          <p:nvGrpSpPr>
            <p:cNvPr id="52" name="Group 51">
              <a:extLst>
                <a:ext uri="{FF2B5EF4-FFF2-40B4-BE49-F238E27FC236}">
                  <a16:creationId xmlns:a16="http://schemas.microsoft.com/office/drawing/2014/main" id="{F8F97BFA-2B47-8091-ACBC-76377BE75413}"/>
                </a:ext>
              </a:extLst>
            </p:cNvPr>
            <p:cNvGrpSpPr/>
            <p:nvPr/>
          </p:nvGrpSpPr>
          <p:grpSpPr>
            <a:xfrm>
              <a:off x="6597711" y="2248200"/>
              <a:ext cx="688658" cy="909923"/>
              <a:chOff x="6597711" y="2248200"/>
              <a:chExt cx="688658" cy="909923"/>
            </a:xfrm>
          </p:grpSpPr>
          <p:sp>
            <p:nvSpPr>
              <p:cNvPr id="13" name="Oval 12">
                <a:extLst>
                  <a:ext uri="{FF2B5EF4-FFF2-40B4-BE49-F238E27FC236}">
                    <a16:creationId xmlns:a16="http://schemas.microsoft.com/office/drawing/2014/main" id="{F694AEF1-563C-D811-18AA-B15A622F7879}"/>
                  </a:ext>
                </a:extLst>
              </p:cNvPr>
              <p:cNvSpPr/>
              <p:nvPr/>
            </p:nvSpPr>
            <p:spPr>
              <a:xfrm>
                <a:off x="6876317" y="2248200"/>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4" name="Oval 13">
                <a:extLst>
                  <a:ext uri="{FF2B5EF4-FFF2-40B4-BE49-F238E27FC236}">
                    <a16:creationId xmlns:a16="http://schemas.microsoft.com/office/drawing/2014/main" id="{03B1A391-C780-B605-6270-7A7053883360}"/>
                  </a:ext>
                </a:extLst>
              </p:cNvPr>
              <p:cNvSpPr/>
              <p:nvPr/>
            </p:nvSpPr>
            <p:spPr>
              <a:xfrm>
                <a:off x="6738205" y="2431556"/>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5" name="Oval 14">
                <a:extLst>
                  <a:ext uri="{FF2B5EF4-FFF2-40B4-BE49-F238E27FC236}">
                    <a16:creationId xmlns:a16="http://schemas.microsoft.com/office/drawing/2014/main" id="{91E729F9-3E1E-50FA-FFB7-A7B47DC3F57B}"/>
                  </a:ext>
                </a:extLst>
              </p:cNvPr>
              <p:cNvSpPr/>
              <p:nvPr/>
            </p:nvSpPr>
            <p:spPr>
              <a:xfrm>
                <a:off x="7012049" y="2426794"/>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Oval 15">
                <a:extLst>
                  <a:ext uri="{FF2B5EF4-FFF2-40B4-BE49-F238E27FC236}">
                    <a16:creationId xmlns:a16="http://schemas.microsoft.com/office/drawing/2014/main" id="{3F5568AD-C097-4E68-94D6-7818F78932A2}"/>
                  </a:ext>
                </a:extLst>
              </p:cNvPr>
              <p:cNvSpPr/>
              <p:nvPr/>
            </p:nvSpPr>
            <p:spPr>
              <a:xfrm>
                <a:off x="6597711" y="2617294"/>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7" name="Oval 16">
                <a:extLst>
                  <a:ext uri="{FF2B5EF4-FFF2-40B4-BE49-F238E27FC236}">
                    <a16:creationId xmlns:a16="http://schemas.microsoft.com/office/drawing/2014/main" id="{6BD28169-89C3-5E1B-168C-87B2C5173A8A}"/>
                  </a:ext>
                </a:extLst>
              </p:cNvPr>
              <p:cNvSpPr/>
              <p:nvPr/>
            </p:nvSpPr>
            <p:spPr>
              <a:xfrm>
                <a:off x="6869174" y="2617294"/>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8" name="Oval 17">
                <a:extLst>
                  <a:ext uri="{FF2B5EF4-FFF2-40B4-BE49-F238E27FC236}">
                    <a16:creationId xmlns:a16="http://schemas.microsoft.com/office/drawing/2014/main" id="{A528B765-A226-BD35-B38E-3AC126DFB492}"/>
                  </a:ext>
                </a:extLst>
              </p:cNvPr>
              <p:cNvSpPr/>
              <p:nvPr/>
            </p:nvSpPr>
            <p:spPr>
              <a:xfrm>
                <a:off x="7012049" y="2805412"/>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9" name="Oval 18">
                <a:extLst>
                  <a:ext uri="{FF2B5EF4-FFF2-40B4-BE49-F238E27FC236}">
                    <a16:creationId xmlns:a16="http://schemas.microsoft.com/office/drawing/2014/main" id="{66854505-D177-3D6D-957B-89083A8C1675}"/>
                  </a:ext>
                </a:extLst>
              </p:cNvPr>
              <p:cNvSpPr/>
              <p:nvPr/>
            </p:nvSpPr>
            <p:spPr>
              <a:xfrm>
                <a:off x="6728680" y="2805412"/>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21" name="Straight Connector 20">
                <a:extLst>
                  <a:ext uri="{FF2B5EF4-FFF2-40B4-BE49-F238E27FC236}">
                    <a16:creationId xmlns:a16="http://schemas.microsoft.com/office/drawing/2014/main" id="{213AB5BC-1A56-977F-C0B7-DFFF4CEFA234}"/>
                  </a:ext>
                </a:extLst>
              </p:cNvPr>
              <p:cNvCxnSpPr>
                <a:cxnSpLocks/>
                <a:stCxn id="13" idx="3"/>
                <a:endCxn id="14" idx="0"/>
              </p:cNvCxnSpPr>
              <p:nvPr/>
            </p:nvCxnSpPr>
            <p:spPr>
              <a:xfrm flipH="1">
                <a:off x="6806785" y="2365273"/>
                <a:ext cx="89619" cy="66283"/>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5C53D8A9-4747-8E60-865E-DDA4566C8423}"/>
                  </a:ext>
                </a:extLst>
              </p:cNvPr>
              <p:cNvCxnSpPr>
                <a:stCxn id="13" idx="5"/>
                <a:endCxn id="15" idx="0"/>
              </p:cNvCxnSpPr>
              <p:nvPr/>
            </p:nvCxnSpPr>
            <p:spPr>
              <a:xfrm>
                <a:off x="6993391" y="2365273"/>
                <a:ext cx="87238" cy="61520"/>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FE1739E-D076-D259-C959-46D55FFBAB11}"/>
                  </a:ext>
                </a:extLst>
              </p:cNvPr>
              <p:cNvCxnSpPr>
                <a:stCxn id="14" idx="3"/>
                <a:endCxn id="16" idx="0"/>
              </p:cNvCxnSpPr>
              <p:nvPr/>
            </p:nvCxnSpPr>
            <p:spPr>
              <a:xfrm flipH="1">
                <a:off x="6666291" y="2548630"/>
                <a:ext cx="92000" cy="68664"/>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A4BA4AE-6BA1-4D22-A9BB-84AEFF7A1F18}"/>
                  </a:ext>
                </a:extLst>
              </p:cNvPr>
              <p:cNvCxnSpPr>
                <a:stCxn id="15" idx="3"/>
                <a:endCxn id="17" idx="0"/>
              </p:cNvCxnSpPr>
              <p:nvPr/>
            </p:nvCxnSpPr>
            <p:spPr>
              <a:xfrm flipH="1">
                <a:off x="6937754" y="2543867"/>
                <a:ext cx="94382" cy="73426"/>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8FFEB74-2E8A-3B03-9DFB-BF9B55871E73}"/>
                  </a:ext>
                </a:extLst>
              </p:cNvPr>
              <p:cNvCxnSpPr>
                <a:stCxn id="17" idx="3"/>
                <a:endCxn id="19" idx="0"/>
              </p:cNvCxnSpPr>
              <p:nvPr/>
            </p:nvCxnSpPr>
            <p:spPr>
              <a:xfrm flipH="1">
                <a:off x="6797260" y="2734367"/>
                <a:ext cx="92000" cy="71045"/>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ECA43805-624F-FCFD-E8A6-06A817E34B02}"/>
                  </a:ext>
                </a:extLst>
              </p:cNvPr>
              <p:cNvCxnSpPr>
                <a:cxnSpLocks/>
                <a:stCxn id="17" idx="5"/>
                <a:endCxn id="18" idx="0"/>
              </p:cNvCxnSpPr>
              <p:nvPr/>
            </p:nvCxnSpPr>
            <p:spPr>
              <a:xfrm>
                <a:off x="6986247" y="2734367"/>
                <a:ext cx="94382" cy="71045"/>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36" name="Oval 35">
                <a:extLst>
                  <a:ext uri="{FF2B5EF4-FFF2-40B4-BE49-F238E27FC236}">
                    <a16:creationId xmlns:a16="http://schemas.microsoft.com/office/drawing/2014/main" id="{87F1842D-DDD5-1469-C935-2EF7943DD5F0}"/>
                  </a:ext>
                </a:extLst>
              </p:cNvPr>
              <p:cNvSpPr/>
              <p:nvPr/>
            </p:nvSpPr>
            <p:spPr>
              <a:xfrm>
                <a:off x="7149209" y="2597207"/>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38" name="Straight Connector 37">
                <a:extLst>
                  <a:ext uri="{FF2B5EF4-FFF2-40B4-BE49-F238E27FC236}">
                    <a16:creationId xmlns:a16="http://schemas.microsoft.com/office/drawing/2014/main" id="{454B1095-67DE-0827-CECC-84949F903A59}"/>
                  </a:ext>
                </a:extLst>
              </p:cNvPr>
              <p:cNvCxnSpPr>
                <a:stCxn id="15" idx="5"/>
                <a:endCxn id="36" idx="0"/>
              </p:cNvCxnSpPr>
              <p:nvPr/>
            </p:nvCxnSpPr>
            <p:spPr>
              <a:xfrm>
                <a:off x="7129122" y="2543867"/>
                <a:ext cx="88667" cy="53340"/>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40" name="Oval 39">
                <a:extLst>
                  <a:ext uri="{FF2B5EF4-FFF2-40B4-BE49-F238E27FC236}">
                    <a16:creationId xmlns:a16="http://schemas.microsoft.com/office/drawing/2014/main" id="{D364D988-7C1A-17F3-06DA-AD3011DABEF3}"/>
                  </a:ext>
                </a:extLst>
              </p:cNvPr>
              <p:cNvSpPr/>
              <p:nvPr/>
            </p:nvSpPr>
            <p:spPr>
              <a:xfrm>
                <a:off x="6864127" y="2993531"/>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1" name="Oval 40">
                <a:extLst>
                  <a:ext uri="{FF2B5EF4-FFF2-40B4-BE49-F238E27FC236}">
                    <a16:creationId xmlns:a16="http://schemas.microsoft.com/office/drawing/2014/main" id="{4A27538E-CA09-7741-3999-D65166660FD0}"/>
                  </a:ext>
                </a:extLst>
              </p:cNvPr>
              <p:cNvSpPr/>
              <p:nvPr/>
            </p:nvSpPr>
            <p:spPr>
              <a:xfrm>
                <a:off x="7147496" y="2988769"/>
                <a:ext cx="137160" cy="137160"/>
              </a:xfrm>
              <a:prstGeom prst="ellipse">
                <a:avLst/>
              </a:prstGeom>
              <a:solidFill>
                <a:schemeClr val="accent3">
                  <a:lumMod val="20000"/>
                  <a:lumOff val="80000"/>
                </a:schemeClr>
              </a:solidFill>
              <a:ln>
                <a:solidFill>
                  <a:srgbClr val="00800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43" name="Straight Connector 42">
                <a:extLst>
                  <a:ext uri="{FF2B5EF4-FFF2-40B4-BE49-F238E27FC236}">
                    <a16:creationId xmlns:a16="http://schemas.microsoft.com/office/drawing/2014/main" id="{F7395766-211E-2A8F-2B98-5E0EB2708E3B}"/>
                  </a:ext>
                </a:extLst>
              </p:cNvPr>
              <p:cNvCxnSpPr>
                <a:stCxn id="18" idx="3"/>
                <a:endCxn id="40" idx="0"/>
              </p:cNvCxnSpPr>
              <p:nvPr/>
            </p:nvCxnSpPr>
            <p:spPr>
              <a:xfrm flipH="1">
                <a:off x="6932707" y="2922486"/>
                <a:ext cx="99428" cy="71045"/>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24745506-29D8-BACD-76DD-6EAA7856A0B3}"/>
                  </a:ext>
                </a:extLst>
              </p:cNvPr>
              <p:cNvCxnSpPr>
                <a:stCxn id="18" idx="5"/>
                <a:endCxn id="41" idx="0"/>
              </p:cNvCxnSpPr>
              <p:nvPr/>
            </p:nvCxnSpPr>
            <p:spPr>
              <a:xfrm>
                <a:off x="7129122" y="2922486"/>
                <a:ext cx="86954" cy="66283"/>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F5BA83BC-C9D6-F972-73C5-84E6429F300D}"/>
                  </a:ext>
                </a:extLst>
              </p:cNvPr>
              <p:cNvSpPr/>
              <p:nvPr/>
            </p:nvSpPr>
            <p:spPr>
              <a:xfrm>
                <a:off x="7016405" y="3020963"/>
                <a:ext cx="137160" cy="137160"/>
              </a:xfrm>
              <a:prstGeom prst="ellipse">
                <a:avLst/>
              </a:prstGeom>
              <a:solidFill>
                <a:schemeClr val="accent3">
                  <a:lumMod val="20000"/>
                  <a:lumOff val="80000"/>
                </a:schemeClr>
              </a:solidFill>
              <a:ln>
                <a:solidFill>
                  <a:srgbClr val="0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167" name="TextBox 166">
              <a:extLst>
                <a:ext uri="{FF2B5EF4-FFF2-40B4-BE49-F238E27FC236}">
                  <a16:creationId xmlns:a16="http://schemas.microsoft.com/office/drawing/2014/main" id="{00455FA9-19B9-C141-6CE3-B029D415F1B5}"/>
                </a:ext>
              </a:extLst>
            </p:cNvPr>
            <p:cNvSpPr txBox="1"/>
            <p:nvPr/>
          </p:nvSpPr>
          <p:spPr>
            <a:xfrm>
              <a:off x="3492398" y="2173561"/>
              <a:ext cx="974947" cy="415498"/>
            </a:xfrm>
            <a:prstGeom prst="rect">
              <a:avLst/>
            </a:prstGeom>
            <a:noFill/>
          </p:spPr>
          <p:txBody>
            <a:bodyPr wrap="none" rtlCol="0">
              <a:spAutoFit/>
            </a:bodyPr>
            <a:lstStyle/>
            <a:p>
              <a:r>
                <a:rPr lang="en-US" sz="2100" dirty="0"/>
                <a:t>Pass</a:t>
              </a:r>
              <a:r>
                <a:rPr lang="en-US" sz="1800" dirty="0"/>
                <a:t> 1</a:t>
              </a:r>
            </a:p>
          </p:txBody>
        </p:sp>
      </p:grpSp>
      <p:sp>
        <p:nvSpPr>
          <p:cNvPr id="59" name="TextBox 58">
            <a:extLst>
              <a:ext uri="{FF2B5EF4-FFF2-40B4-BE49-F238E27FC236}">
                <a16:creationId xmlns:a16="http://schemas.microsoft.com/office/drawing/2014/main" id="{E46AC5C1-E7F2-B0C5-5B3B-70562EB16DB6}"/>
              </a:ext>
            </a:extLst>
          </p:cNvPr>
          <p:cNvSpPr txBox="1"/>
          <p:nvPr/>
        </p:nvSpPr>
        <p:spPr>
          <a:xfrm>
            <a:off x="5212073" y="5253310"/>
            <a:ext cx="1649049" cy="461665"/>
          </a:xfrm>
          <a:prstGeom prst="rect">
            <a:avLst/>
          </a:prstGeom>
          <a:noFill/>
        </p:spPr>
        <p:txBody>
          <a:bodyPr wrap="square" rtlCol="0">
            <a:spAutoFit/>
          </a:bodyPr>
          <a:lstStyle/>
          <a:p>
            <a:r>
              <a:rPr lang="en-US" sz="1200" dirty="0">
                <a:solidFill>
                  <a:srgbClr val="B23C00"/>
                </a:solidFill>
              </a:rPr>
              <a:t>Walk parse tree and access symbol table</a:t>
            </a:r>
          </a:p>
        </p:txBody>
      </p:sp>
    </p:spTree>
    <p:extLst>
      <p:ext uri="{BB962C8B-B14F-4D97-AF65-F5344CB8AC3E}">
        <p14:creationId xmlns:p14="http://schemas.microsoft.com/office/powerpoint/2010/main" val="32841196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BD9D4-37FB-4C67-512B-5C3AE5EBD947}"/>
              </a:ext>
            </a:extLst>
          </p:cNvPr>
          <p:cNvSpPr>
            <a:spLocks noGrp="1"/>
          </p:cNvSpPr>
          <p:nvPr>
            <p:ph type="title"/>
          </p:nvPr>
        </p:nvSpPr>
        <p:spPr/>
        <p:txBody>
          <a:bodyPr/>
          <a:lstStyle/>
          <a:p>
            <a:r>
              <a:rPr lang="en-US" dirty="0"/>
              <a:t>Why Override </a:t>
            </a:r>
            <a:r>
              <a:rPr lang="en-US" b="1" dirty="0" err="1">
                <a:latin typeface="Courier New" panose="02070309020205020404" pitchFamily="49" charset="0"/>
                <a:cs typeface="Courier New" panose="02070309020205020404" pitchFamily="49" charset="0"/>
              </a:rPr>
              <a:t>visitFactor</a:t>
            </a:r>
            <a:r>
              <a:rPr lang="en-US" b="1" dirty="0">
                <a:latin typeface="Courier New" panose="02070309020205020404" pitchFamily="49" charset="0"/>
                <a:cs typeface="Courier New" panose="02070309020205020404" pitchFamily="49" charset="0"/>
              </a:rPr>
              <a:t>()</a:t>
            </a:r>
            <a:r>
              <a:rPr lang="en-US" dirty="0"/>
              <a:t>? </a:t>
            </a:r>
            <a:r>
              <a:rPr lang="en-US" i="1" dirty="0"/>
              <a:t>cont’d</a:t>
            </a:r>
          </a:p>
        </p:txBody>
      </p:sp>
      <p:sp>
        <p:nvSpPr>
          <p:cNvPr id="3" name="Content Placeholder 2">
            <a:extLst>
              <a:ext uri="{FF2B5EF4-FFF2-40B4-BE49-F238E27FC236}">
                <a16:creationId xmlns:a16="http://schemas.microsoft.com/office/drawing/2014/main" id="{23059866-3A63-F00A-8B08-B53F39CB3321}"/>
              </a:ext>
            </a:extLst>
          </p:cNvPr>
          <p:cNvSpPr>
            <a:spLocks noGrp="1"/>
          </p:cNvSpPr>
          <p:nvPr>
            <p:ph idx="1"/>
          </p:nvPr>
        </p:nvSpPr>
        <p:spPr>
          <a:xfrm>
            <a:off x="457200" y="1295400"/>
            <a:ext cx="8229600" cy="1859283"/>
          </a:xfrm>
        </p:spPr>
        <p:txBody>
          <a:bodyPr/>
          <a:lstStyle/>
          <a:p>
            <a:r>
              <a:rPr lang="en-US" dirty="0"/>
              <a:t>The call to </a:t>
            </a:r>
            <a:r>
              <a:rPr lang="en-US" b="1" dirty="0">
                <a:solidFill>
                  <a:srgbClr val="0033CC"/>
                </a:solidFill>
                <a:latin typeface="Courier New" panose="02070309020205020404" pitchFamily="49" charset="0"/>
                <a:cs typeface="Courier New" panose="02070309020205020404" pitchFamily="49" charset="0"/>
              </a:rPr>
              <a:t>visitChildren(</a:t>
            </a:r>
            <a:r>
              <a:rPr lang="en-US" b="1" dirty="0" err="1">
                <a:solidFill>
                  <a:srgbClr val="0033CC"/>
                </a:solidFill>
                <a:latin typeface="Courier New" panose="02070309020205020404" pitchFamily="49" charset="0"/>
                <a:cs typeface="Courier New" panose="02070309020205020404" pitchFamily="49" charset="0"/>
              </a:rPr>
              <a:t>ctx</a:t>
            </a:r>
            <a:r>
              <a:rPr lang="en-US" b="1" dirty="0">
                <a:solidFill>
                  <a:srgbClr val="0033CC"/>
                </a:solidFill>
                <a:latin typeface="Courier New" panose="02070309020205020404" pitchFamily="49" charset="0"/>
                <a:cs typeface="Courier New" panose="02070309020205020404" pitchFamily="49" charset="0"/>
              </a:rPr>
              <a:t>)</a:t>
            </a:r>
            <a:r>
              <a:rPr lang="en-US" dirty="0"/>
              <a:t> returns whatever is returned from </a:t>
            </a:r>
            <a:br>
              <a:rPr lang="en-US" dirty="0"/>
            </a:br>
            <a:r>
              <a:rPr lang="en-US" u="sng" dirty="0"/>
              <a:t>visiting the last child</a:t>
            </a:r>
            <a:r>
              <a:rPr lang="en-US" dirty="0"/>
              <a:t> of </a:t>
            </a:r>
            <a:br>
              <a:rPr lang="en-US" dirty="0"/>
            </a:br>
            <a:r>
              <a:rPr lang="en-US" dirty="0"/>
              <a:t>context object </a:t>
            </a:r>
            <a:r>
              <a:rPr lang="en-US" b="1" dirty="0" err="1">
                <a:solidFill>
                  <a:srgbClr val="0033CC"/>
                </a:solidFill>
                <a:latin typeface="Courier New" panose="02070309020205020404" pitchFamily="49" charset="0"/>
                <a:cs typeface="Courier New" panose="02070309020205020404" pitchFamily="49" charset="0"/>
              </a:rPr>
              <a:t>ctx</a:t>
            </a:r>
            <a:r>
              <a:rPr lang="en-US" dirty="0"/>
              <a:t>.</a:t>
            </a:r>
          </a:p>
          <a:p>
            <a:pPr lvl="1"/>
            <a:r>
              <a:rPr lang="en-US" dirty="0"/>
              <a:t>From source file </a:t>
            </a:r>
            <a:br>
              <a:rPr lang="en-US" dirty="0"/>
            </a:br>
            <a:r>
              <a:rPr lang="en-US" b="1" dirty="0" err="1">
                <a:solidFill>
                  <a:srgbClr val="0033CC"/>
                </a:solidFill>
                <a:latin typeface="Courier New" panose="02070309020205020404" pitchFamily="49" charset="0"/>
                <a:cs typeface="Courier New" panose="02070309020205020404" pitchFamily="49" charset="0"/>
              </a:rPr>
              <a:t>Temperature.txt</a:t>
            </a:r>
            <a:r>
              <a:rPr lang="en-US" dirty="0"/>
              <a:t>:</a:t>
            </a:r>
          </a:p>
        </p:txBody>
      </p:sp>
      <p:sp>
        <p:nvSpPr>
          <p:cNvPr id="4" name="Slide Number Placeholder 3">
            <a:extLst>
              <a:ext uri="{FF2B5EF4-FFF2-40B4-BE49-F238E27FC236}">
                <a16:creationId xmlns:a16="http://schemas.microsoft.com/office/drawing/2014/main" id="{7729530A-28A3-34BB-0F35-BBACDEDE55BA}"/>
              </a:ext>
            </a:extLst>
          </p:cNvPr>
          <p:cNvSpPr>
            <a:spLocks noGrp="1"/>
          </p:cNvSpPr>
          <p:nvPr>
            <p:ph type="sldNum" sz="quarter" idx="12"/>
          </p:nvPr>
        </p:nvSpPr>
        <p:spPr/>
        <p:txBody>
          <a:bodyPr/>
          <a:lstStyle/>
          <a:p>
            <a:fld id="{FED62B2D-F854-104A-9535-9A504E5923E0}" type="slidenum">
              <a:rPr lang="en-US" smtClean="0"/>
              <a:pPr/>
              <a:t>30</a:t>
            </a:fld>
            <a:endParaRPr lang="en-US"/>
          </a:p>
        </p:txBody>
      </p:sp>
      <p:sp>
        <p:nvSpPr>
          <p:cNvPr id="5" name="TextBox 4">
            <a:extLst>
              <a:ext uri="{FF2B5EF4-FFF2-40B4-BE49-F238E27FC236}">
                <a16:creationId xmlns:a16="http://schemas.microsoft.com/office/drawing/2014/main" id="{0CA6FD21-9EFA-EAE7-6E7C-7CC39CF794E2}"/>
              </a:ext>
            </a:extLst>
          </p:cNvPr>
          <p:cNvSpPr txBox="1"/>
          <p:nvPr/>
        </p:nvSpPr>
        <p:spPr>
          <a:xfrm>
            <a:off x="1102854" y="3977634"/>
            <a:ext cx="4134465" cy="338554"/>
          </a:xfrm>
          <a:prstGeom prst="rect">
            <a:avLst/>
          </a:prstGeom>
          <a:solidFill>
            <a:srgbClr val="DEF0F2"/>
          </a:solidFill>
          <a:ln>
            <a:solidFill>
              <a:srgbClr val="0033CC"/>
            </a:solidFill>
          </a:ln>
        </p:spPr>
        <p:txBody>
          <a:bodyPr wrap="none" rtlCol="0">
            <a:spAutoFit/>
          </a:bodyPr>
          <a:lstStyle/>
          <a:p>
            <a:r>
              <a:rPr lang="en-US" b="1" dirty="0" err="1">
                <a:latin typeface="Courier New" panose="02070309020205020404" pitchFamily="49" charset="0"/>
                <a:cs typeface="Courier New" panose="02070309020205020404" pitchFamily="49" charset="0"/>
              </a:rPr>
              <a:t>celsius</a:t>
            </a:r>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fahrenheit</a:t>
            </a:r>
            <a:r>
              <a:rPr lang="en-US" b="1" dirty="0">
                <a:latin typeface="Courier New" panose="02070309020205020404" pitchFamily="49" charset="0"/>
                <a:cs typeface="Courier New" panose="02070309020205020404" pitchFamily="49" charset="0"/>
              </a:rPr>
              <a:t> - 32)/1.8</a:t>
            </a:r>
          </a:p>
        </p:txBody>
      </p:sp>
      <p:grpSp>
        <p:nvGrpSpPr>
          <p:cNvPr id="9" name="Group 8">
            <a:extLst>
              <a:ext uri="{FF2B5EF4-FFF2-40B4-BE49-F238E27FC236}">
                <a16:creationId xmlns:a16="http://schemas.microsoft.com/office/drawing/2014/main" id="{B1B02F90-1C0D-76BE-B1E4-9761C5EC4E54}"/>
              </a:ext>
            </a:extLst>
          </p:cNvPr>
          <p:cNvGrpSpPr/>
          <p:nvPr/>
        </p:nvGrpSpPr>
        <p:grpSpPr>
          <a:xfrm>
            <a:off x="5760707" y="1874537"/>
            <a:ext cx="2926093" cy="4393480"/>
            <a:chOff x="5760707" y="1874537"/>
            <a:chExt cx="2926093" cy="4393480"/>
          </a:xfrm>
        </p:grpSpPr>
        <p:pic>
          <p:nvPicPr>
            <p:cNvPr id="7" name="Picture 6">
              <a:extLst>
                <a:ext uri="{FF2B5EF4-FFF2-40B4-BE49-F238E27FC236}">
                  <a16:creationId xmlns:a16="http://schemas.microsoft.com/office/drawing/2014/main" id="{74DD99DB-FE93-7763-DD60-3DE179296D48}"/>
                </a:ext>
              </a:extLst>
            </p:cNvPr>
            <p:cNvPicPr>
              <a:picLocks noChangeAspect="1"/>
            </p:cNvPicPr>
            <p:nvPr/>
          </p:nvPicPr>
          <p:blipFill>
            <a:blip r:embed="rId2"/>
            <a:stretch>
              <a:fillRect/>
            </a:stretch>
          </p:blipFill>
          <p:spPr>
            <a:xfrm>
              <a:off x="5760707" y="1874537"/>
              <a:ext cx="2926093" cy="4393480"/>
            </a:xfrm>
            <a:prstGeom prst="rect">
              <a:avLst/>
            </a:prstGeom>
          </p:spPr>
        </p:pic>
        <p:sp>
          <p:nvSpPr>
            <p:cNvPr id="8" name="Rectangle 7">
              <a:extLst>
                <a:ext uri="{FF2B5EF4-FFF2-40B4-BE49-F238E27FC236}">
                  <a16:creationId xmlns:a16="http://schemas.microsoft.com/office/drawing/2014/main" id="{DAD924D0-5C42-9FDB-9EAA-8FD5EB5F2623}"/>
                </a:ext>
              </a:extLst>
            </p:cNvPr>
            <p:cNvSpPr/>
            <p:nvPr/>
          </p:nvSpPr>
          <p:spPr bwMode="auto">
            <a:xfrm>
              <a:off x="5943585" y="3337561"/>
              <a:ext cx="1280146" cy="731512"/>
            </a:xfrm>
            <a:prstGeom prst="rect">
              <a:avLst/>
            </a:prstGeom>
            <a:solidFill>
              <a:schemeClr val="accent1">
                <a:alpha val="18947"/>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grpSp>
    </p:spTree>
    <p:extLst>
      <p:ext uri="{BB962C8B-B14F-4D97-AF65-F5344CB8AC3E}">
        <p14:creationId xmlns:p14="http://schemas.microsoft.com/office/powerpoint/2010/main" val="379212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A58A3-E263-5503-28D0-312D5D687353}"/>
              </a:ext>
            </a:extLst>
          </p:cNvPr>
          <p:cNvSpPr>
            <a:spLocks noGrp="1"/>
          </p:cNvSpPr>
          <p:nvPr>
            <p:ph type="title"/>
          </p:nvPr>
        </p:nvSpPr>
        <p:spPr/>
        <p:txBody>
          <a:bodyPr/>
          <a:lstStyle/>
          <a:p>
            <a:r>
              <a:rPr lang="en-US" dirty="0"/>
              <a:t>Labeled Rule Alternatives</a:t>
            </a:r>
          </a:p>
        </p:txBody>
      </p:sp>
      <p:sp>
        <p:nvSpPr>
          <p:cNvPr id="3" name="Content Placeholder 2">
            <a:extLst>
              <a:ext uri="{FF2B5EF4-FFF2-40B4-BE49-F238E27FC236}">
                <a16:creationId xmlns:a16="http://schemas.microsoft.com/office/drawing/2014/main" id="{9AB6E13F-C38D-DAE8-EC15-B2F00C772504}"/>
              </a:ext>
            </a:extLst>
          </p:cNvPr>
          <p:cNvSpPr>
            <a:spLocks noGrp="1"/>
          </p:cNvSpPr>
          <p:nvPr>
            <p:ph idx="1"/>
          </p:nvPr>
        </p:nvSpPr>
        <p:spPr>
          <a:xfrm>
            <a:off x="457200" y="1295400"/>
            <a:ext cx="8229600" cy="944893"/>
          </a:xfrm>
        </p:spPr>
        <p:txBody>
          <a:bodyPr/>
          <a:lstStyle/>
          <a:p>
            <a:r>
              <a:rPr lang="en-US" dirty="0"/>
              <a:t>This is awkward and inefficient code in the backend </a:t>
            </a:r>
            <a:r>
              <a:rPr lang="en-US" b="1" dirty="0">
                <a:solidFill>
                  <a:srgbClr val="0033CC"/>
                </a:solidFill>
                <a:latin typeface="Courier New" panose="02070309020205020404" pitchFamily="49" charset="0"/>
                <a:cs typeface="Courier New" panose="02070309020205020404" pitchFamily="49" charset="0"/>
              </a:rPr>
              <a:t>Executor</a:t>
            </a:r>
            <a:r>
              <a:rPr lang="en-US" dirty="0"/>
              <a:t> class.</a:t>
            </a:r>
          </a:p>
        </p:txBody>
      </p:sp>
      <p:sp>
        <p:nvSpPr>
          <p:cNvPr id="4" name="Slide Number Placeholder 3">
            <a:extLst>
              <a:ext uri="{FF2B5EF4-FFF2-40B4-BE49-F238E27FC236}">
                <a16:creationId xmlns:a16="http://schemas.microsoft.com/office/drawing/2014/main" id="{A69A0E4C-A50A-16F6-26AD-758B909ECFB5}"/>
              </a:ext>
            </a:extLst>
          </p:cNvPr>
          <p:cNvSpPr>
            <a:spLocks noGrp="1"/>
          </p:cNvSpPr>
          <p:nvPr>
            <p:ph type="sldNum" sz="quarter" idx="12"/>
          </p:nvPr>
        </p:nvSpPr>
        <p:spPr/>
        <p:txBody>
          <a:bodyPr/>
          <a:lstStyle/>
          <a:p>
            <a:fld id="{FED62B2D-F854-104A-9535-9A504E5923E0}" type="slidenum">
              <a:rPr lang="en-US" smtClean="0"/>
              <a:pPr/>
              <a:t>31</a:t>
            </a:fld>
            <a:endParaRPr lang="en-US"/>
          </a:p>
        </p:txBody>
      </p:sp>
      <p:sp>
        <p:nvSpPr>
          <p:cNvPr id="5" name="TextBox 4">
            <a:extLst>
              <a:ext uri="{FF2B5EF4-FFF2-40B4-BE49-F238E27FC236}">
                <a16:creationId xmlns:a16="http://schemas.microsoft.com/office/drawing/2014/main" id="{9EEBDE26-A52F-13F0-9430-D33B817FAC52}"/>
              </a:ext>
            </a:extLst>
          </p:cNvPr>
          <p:cNvSpPr txBox="1"/>
          <p:nvPr/>
        </p:nvSpPr>
        <p:spPr>
          <a:xfrm>
            <a:off x="3561634" y="2331732"/>
            <a:ext cx="5125121" cy="3785652"/>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visitFactor</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FactorContext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ctx.variable</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 </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ctx.variable</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ctx.unsignedConstant</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 != null) </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ctx.unsignedConstant</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ctx.characterConstant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ctx.characterConstant</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ctx.stringConstant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ctx.stringConstant</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ctx.factor</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null)</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ctx.factor</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ctx.expression</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 != null)</a:t>
            </a:r>
          </a:p>
          <a:p>
            <a:r>
              <a:rPr lang="en-US" sz="1400" b="1" dirty="0">
                <a:latin typeface="Courier New" panose="02070309020205020404" pitchFamily="49" charset="0"/>
                <a:cs typeface="Courier New" panose="02070309020205020404" pitchFamily="49" charset="0"/>
              </a:rPr>
              <a:t>        return </a:t>
            </a:r>
            <a:r>
              <a:rPr lang="en-US" sz="1400" b="1" dirty="0">
                <a:solidFill>
                  <a:srgbClr val="0033CC"/>
                </a:solidFill>
                <a:latin typeface="Courier New" panose="02070309020205020404" pitchFamily="49" charset="0"/>
                <a:cs typeface="Courier New" panose="02070309020205020404" pitchFamily="49" charset="0"/>
              </a:rPr>
              <a:t>visit(</a:t>
            </a:r>
            <a:r>
              <a:rPr lang="en-US" sz="1400" b="1" dirty="0" err="1">
                <a:solidFill>
                  <a:srgbClr val="0033CC"/>
                </a:solidFill>
                <a:latin typeface="Courier New" panose="02070309020205020404" pitchFamily="49" charset="0"/>
                <a:cs typeface="Courier New" panose="02070309020205020404" pitchFamily="49" charset="0"/>
              </a:rPr>
              <a:t>ctx.expression</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else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FC9E72A6-8588-1D0A-2B36-7D3EA53CD2B5}"/>
              </a:ext>
            </a:extLst>
          </p:cNvPr>
          <p:cNvSpPr txBox="1"/>
          <p:nvPr/>
        </p:nvSpPr>
        <p:spPr>
          <a:xfrm>
            <a:off x="7243852" y="2177843"/>
            <a:ext cx="1260025" cy="307777"/>
          </a:xfrm>
          <a:prstGeom prst="rect">
            <a:avLst/>
          </a:prstGeom>
          <a:solidFill>
            <a:srgbClr val="0033CC"/>
          </a:solidFill>
        </p:spPr>
        <p:txBody>
          <a:bodyPr wrap="none" rtlCol="0">
            <a:spAutoFit/>
          </a:bodyPr>
          <a:lstStyle/>
          <a:p>
            <a:r>
              <a:rPr lang="en-US" sz="1400" dirty="0" err="1">
                <a:solidFill>
                  <a:srgbClr val="FFFF00"/>
                </a:solidFill>
              </a:rPr>
              <a:t>Executor.java</a:t>
            </a:r>
            <a:endParaRPr lang="en-US" sz="1400" dirty="0">
              <a:solidFill>
                <a:srgbClr val="FFFF00"/>
              </a:solidFill>
            </a:endParaRPr>
          </a:p>
        </p:txBody>
      </p:sp>
      <p:sp>
        <p:nvSpPr>
          <p:cNvPr id="7" name="TextBox 6">
            <a:extLst>
              <a:ext uri="{FF2B5EF4-FFF2-40B4-BE49-F238E27FC236}">
                <a16:creationId xmlns:a16="http://schemas.microsoft.com/office/drawing/2014/main" id="{043576D2-D0C1-8EB5-64AE-65239EBB8B4D}"/>
              </a:ext>
            </a:extLst>
          </p:cNvPr>
          <p:cNvSpPr txBox="1"/>
          <p:nvPr/>
        </p:nvSpPr>
        <p:spPr>
          <a:xfrm>
            <a:off x="365806" y="2331732"/>
            <a:ext cx="3084499" cy="1938992"/>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dirty="0">
                <a:solidFill>
                  <a:srgbClr val="0033CC"/>
                </a:solidFill>
              </a:rPr>
              <a:t>Grammar:</a:t>
            </a:r>
          </a:p>
          <a:p>
            <a:endParaRPr lang="en-US" sz="800" dirty="0">
              <a:solidFill>
                <a:srgbClr val="0033CC"/>
              </a:solidFill>
            </a:endParaRPr>
          </a:p>
          <a:p>
            <a:r>
              <a:rPr lang="en-US" sz="1400" b="1" dirty="0">
                <a:solidFill>
                  <a:srgbClr val="0033CC"/>
                </a:solidFill>
                <a:latin typeface="Courier New" panose="02070309020205020404" pitchFamily="49" charset="0"/>
                <a:cs typeface="Courier New" panose="02070309020205020404" pitchFamily="49" charset="0"/>
              </a:rPr>
              <a:t>factor : variable </a:t>
            </a:r>
          </a:p>
          <a:p>
            <a:r>
              <a:rPr lang="en-US" sz="1400" b="1" dirty="0">
                <a:solidFill>
                  <a:srgbClr val="0033CC"/>
                </a:solidFill>
                <a:latin typeface="Courier New" panose="02070309020205020404" pitchFamily="49" charset="0"/>
                <a:cs typeface="Courier New" panose="02070309020205020404" pitchFamily="49" charset="0"/>
              </a:rPr>
              <a:t>       | </a:t>
            </a:r>
            <a:r>
              <a:rPr lang="en-US" sz="1400" b="1" dirty="0" err="1">
                <a:solidFill>
                  <a:srgbClr val="0033CC"/>
                </a:solidFill>
                <a:latin typeface="Courier New" panose="02070309020205020404" pitchFamily="49" charset="0"/>
                <a:cs typeface="Courier New" panose="02070309020205020404" pitchFamily="49" charset="0"/>
              </a:rPr>
              <a:t>unsignedConstant</a:t>
            </a:r>
            <a:endParaRPr lang="en-US" sz="1400" b="1" dirty="0">
              <a:solidFill>
                <a:srgbClr val="0033CC"/>
              </a:solidFill>
              <a:latin typeface="Courier New" panose="02070309020205020404" pitchFamily="49" charset="0"/>
              <a:cs typeface="Courier New" panose="02070309020205020404" pitchFamily="49" charset="0"/>
            </a:endParaRPr>
          </a:p>
          <a:p>
            <a:r>
              <a:rPr lang="en-US" sz="1400" b="1" dirty="0">
                <a:solidFill>
                  <a:srgbClr val="0033CC"/>
                </a:solidFill>
                <a:latin typeface="Courier New" panose="02070309020205020404" pitchFamily="49" charset="0"/>
                <a:cs typeface="Courier New" panose="02070309020205020404" pitchFamily="49" charset="0"/>
              </a:rPr>
              <a:t>       | </a:t>
            </a:r>
            <a:r>
              <a:rPr lang="en-US" sz="1400" b="1" dirty="0" err="1">
                <a:solidFill>
                  <a:srgbClr val="0033CC"/>
                </a:solidFill>
                <a:latin typeface="Courier New" panose="02070309020205020404" pitchFamily="49" charset="0"/>
                <a:cs typeface="Courier New" panose="02070309020205020404" pitchFamily="49" charset="0"/>
              </a:rPr>
              <a:t>characterConstant</a:t>
            </a:r>
            <a:endParaRPr lang="en-US" sz="1400" b="1" dirty="0">
              <a:solidFill>
                <a:srgbClr val="0033CC"/>
              </a:solidFill>
              <a:latin typeface="Courier New" panose="02070309020205020404" pitchFamily="49" charset="0"/>
              <a:cs typeface="Courier New" panose="02070309020205020404" pitchFamily="49" charset="0"/>
            </a:endParaRPr>
          </a:p>
          <a:p>
            <a:r>
              <a:rPr lang="en-US" sz="1400" b="1" dirty="0">
                <a:solidFill>
                  <a:srgbClr val="0033CC"/>
                </a:solidFill>
                <a:latin typeface="Courier New" panose="02070309020205020404" pitchFamily="49" charset="0"/>
                <a:cs typeface="Courier New" panose="02070309020205020404" pitchFamily="49" charset="0"/>
              </a:rPr>
              <a:t>       | </a:t>
            </a:r>
            <a:r>
              <a:rPr lang="en-US" sz="1400" b="1" dirty="0" err="1">
                <a:solidFill>
                  <a:srgbClr val="0033CC"/>
                </a:solidFill>
                <a:latin typeface="Courier New" panose="02070309020205020404" pitchFamily="49" charset="0"/>
                <a:cs typeface="Courier New" panose="02070309020205020404" pitchFamily="49" charset="0"/>
              </a:rPr>
              <a:t>stringConstant</a:t>
            </a:r>
            <a:endParaRPr lang="en-US" sz="1400" b="1" dirty="0">
              <a:solidFill>
                <a:srgbClr val="0033CC"/>
              </a:solidFill>
              <a:latin typeface="Courier New" panose="02070309020205020404" pitchFamily="49" charset="0"/>
              <a:cs typeface="Courier New" panose="02070309020205020404" pitchFamily="49" charset="0"/>
            </a:endParaRPr>
          </a:p>
          <a:p>
            <a:r>
              <a:rPr lang="en-US" sz="1400" b="1" dirty="0">
                <a:solidFill>
                  <a:srgbClr val="0033CC"/>
                </a:solidFill>
                <a:latin typeface="Courier New" panose="02070309020205020404" pitchFamily="49" charset="0"/>
                <a:cs typeface="Courier New" panose="02070309020205020404" pitchFamily="49" charset="0"/>
              </a:rPr>
              <a:t>       | NOT factor</a:t>
            </a:r>
          </a:p>
          <a:p>
            <a:r>
              <a:rPr lang="en-US" sz="1400" b="1" dirty="0">
                <a:solidFill>
                  <a:srgbClr val="0033CC"/>
                </a:solidFill>
                <a:latin typeface="Courier New" panose="02070309020205020404" pitchFamily="49" charset="0"/>
                <a:cs typeface="Courier New" panose="02070309020205020404" pitchFamily="49" charset="0"/>
              </a:rPr>
              <a:t>       | '(' expression ')'</a:t>
            </a:r>
          </a:p>
          <a:p>
            <a:r>
              <a:rPr lang="en-US" sz="1400" b="1" dirty="0">
                <a:solidFill>
                  <a:srgbClr val="0033CC"/>
                </a:solidFill>
                <a:latin typeface="Courier New" panose="02070309020205020404" pitchFamily="49" charset="0"/>
                <a:cs typeface="Courier New" panose="02070309020205020404" pitchFamily="49" charset="0"/>
              </a:rPr>
              <a:t>       ;</a:t>
            </a:r>
          </a:p>
        </p:txBody>
      </p:sp>
    </p:spTree>
    <p:extLst>
      <p:ext uri="{BB962C8B-B14F-4D97-AF65-F5344CB8AC3E}">
        <p14:creationId xmlns:p14="http://schemas.microsoft.com/office/powerpoint/2010/main" val="2603031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68193-167F-B5E5-43D6-6369A486836A}"/>
              </a:ext>
            </a:extLst>
          </p:cNvPr>
          <p:cNvSpPr>
            <a:spLocks noGrp="1"/>
          </p:cNvSpPr>
          <p:nvPr>
            <p:ph type="title"/>
          </p:nvPr>
        </p:nvSpPr>
        <p:spPr/>
        <p:txBody>
          <a:bodyPr/>
          <a:lstStyle/>
          <a:p>
            <a:r>
              <a:rPr lang="en-US" dirty="0"/>
              <a:t>Labeled Rule Alternatives</a:t>
            </a:r>
            <a:r>
              <a:rPr lang="en-US" i="1" dirty="0"/>
              <a:t>, cont’d</a:t>
            </a:r>
          </a:p>
        </p:txBody>
      </p:sp>
      <p:sp>
        <p:nvSpPr>
          <p:cNvPr id="3" name="Content Placeholder 2">
            <a:extLst>
              <a:ext uri="{FF2B5EF4-FFF2-40B4-BE49-F238E27FC236}">
                <a16:creationId xmlns:a16="http://schemas.microsoft.com/office/drawing/2014/main" id="{101386F2-F812-5510-AAE2-5DC75D6FEF37}"/>
              </a:ext>
            </a:extLst>
          </p:cNvPr>
          <p:cNvSpPr>
            <a:spLocks noGrp="1"/>
          </p:cNvSpPr>
          <p:nvPr>
            <p:ph idx="1"/>
          </p:nvPr>
        </p:nvSpPr>
        <p:spPr/>
        <p:txBody>
          <a:bodyPr/>
          <a:lstStyle/>
          <a:p>
            <a:r>
              <a:rPr lang="en-US" dirty="0"/>
              <a:t>In grammar file </a:t>
            </a:r>
            <a:r>
              <a:rPr lang="en-US" b="1" dirty="0">
                <a:solidFill>
                  <a:srgbClr val="0033CC"/>
                </a:solidFill>
                <a:latin typeface="Courier New" panose="02070309020205020404" pitchFamily="49" charset="0"/>
                <a:cs typeface="Courier New" panose="02070309020205020404" pitchFamily="49" charset="0"/>
              </a:rPr>
              <a:t>SimpleA3.g4</a:t>
            </a:r>
            <a:r>
              <a:rPr lang="en-US" dirty="0"/>
              <a:t>, we can </a:t>
            </a:r>
            <a:r>
              <a:rPr lang="en-US" u="sng" dirty="0"/>
              <a:t>label the alternatives</a:t>
            </a:r>
            <a:r>
              <a:rPr lang="en-US" dirty="0"/>
              <a:t> of the factor rule.</a:t>
            </a:r>
          </a:p>
          <a:p>
            <a:pPr lvl="1"/>
            <a:endParaRPr lang="en-US" dirty="0"/>
          </a:p>
          <a:p>
            <a:pPr lvl="1"/>
            <a:endParaRPr lang="en-US" dirty="0">
              <a:solidFill>
                <a:srgbClr val="0033CC"/>
              </a:solidFill>
            </a:endParaRPr>
          </a:p>
          <a:p>
            <a:pPr lvl="1"/>
            <a:endParaRPr lang="en-US" dirty="0"/>
          </a:p>
          <a:p>
            <a:pPr lvl="1"/>
            <a:endParaRPr lang="en-US" dirty="0"/>
          </a:p>
          <a:p>
            <a:pPr lvl="4"/>
            <a:endParaRPr lang="en-US" dirty="0"/>
          </a:p>
          <a:p>
            <a:pPr lvl="1"/>
            <a:r>
              <a:rPr lang="en-US" dirty="0"/>
              <a:t>Each labeled alternative represents a </a:t>
            </a:r>
            <a:r>
              <a:rPr lang="en-US" b="1" dirty="0">
                <a:solidFill>
                  <a:srgbClr val="0033CC"/>
                </a:solidFill>
                <a:latin typeface="Courier New" panose="02070309020205020404" pitchFamily="49" charset="0"/>
                <a:cs typeface="Courier New" panose="02070309020205020404" pitchFamily="49" charset="0"/>
              </a:rPr>
              <a:t>Context</a:t>
            </a:r>
            <a:r>
              <a:rPr lang="en-US" dirty="0"/>
              <a:t> class that is a subclass of the </a:t>
            </a:r>
            <a:r>
              <a:rPr lang="en-US" b="1" dirty="0" err="1">
                <a:solidFill>
                  <a:srgbClr val="0033CC"/>
                </a:solidFill>
                <a:latin typeface="Courier New" panose="02070309020205020404" pitchFamily="49" charset="0"/>
                <a:cs typeface="Courier New" panose="02070309020205020404" pitchFamily="49" charset="0"/>
              </a:rPr>
              <a:t>FactorContext</a:t>
            </a:r>
            <a:r>
              <a:rPr lang="en-US" dirty="0"/>
              <a:t>.</a:t>
            </a:r>
          </a:p>
          <a:p>
            <a:pPr lvl="1"/>
            <a:r>
              <a:rPr lang="en-US" dirty="0"/>
              <a:t>Each subclass has its own generated visit method.</a:t>
            </a:r>
          </a:p>
          <a:p>
            <a:pPr lvl="2"/>
            <a:r>
              <a:rPr lang="en-US" dirty="0"/>
              <a:t>Example: </a:t>
            </a:r>
            <a:r>
              <a:rPr lang="en-US" b="1" dirty="0" err="1">
                <a:solidFill>
                  <a:srgbClr val="0033CC"/>
                </a:solidFill>
                <a:latin typeface="Courier New" panose="02070309020205020404" pitchFamily="49" charset="0"/>
                <a:cs typeface="Courier New" panose="02070309020205020404" pitchFamily="49" charset="0"/>
              </a:rPr>
              <a:t>visitFactorVariable</a:t>
            </a:r>
            <a:r>
              <a:rPr lang="en-US" b="1" dirty="0">
                <a:solidFill>
                  <a:srgbClr val="0033CC"/>
                </a:solidFill>
                <a:latin typeface="Courier New" panose="02070309020205020404" pitchFamily="49" charset="0"/>
                <a:cs typeface="Courier New" panose="02070309020205020404" pitchFamily="49" charset="0"/>
              </a:rPr>
              <a:t>()</a:t>
            </a:r>
          </a:p>
          <a:p>
            <a:pPr lvl="2"/>
            <a:r>
              <a:rPr lang="en-US" dirty="0"/>
              <a:t>There is </a:t>
            </a:r>
            <a:r>
              <a:rPr lang="en-US" u="sng" dirty="0"/>
              <a:t>no longer</a:t>
            </a:r>
            <a:r>
              <a:rPr lang="en-US" dirty="0"/>
              <a:t> </a:t>
            </a:r>
            <a:r>
              <a:rPr lang="en-US" b="1" dirty="0" err="1">
                <a:solidFill>
                  <a:srgbClr val="0033CC"/>
                </a:solidFill>
                <a:latin typeface="Courier New" panose="02070309020205020404" pitchFamily="49" charset="0"/>
                <a:cs typeface="Courier New" panose="02070309020205020404" pitchFamily="49" charset="0"/>
              </a:rPr>
              <a:t>visitFactor</a:t>
            </a:r>
            <a:r>
              <a:rPr lang="en-US" b="1" dirty="0">
                <a:solidFill>
                  <a:srgbClr val="0033CC"/>
                </a:solidFill>
                <a:latin typeface="Courier New" panose="02070309020205020404" pitchFamily="49" charset="0"/>
                <a:cs typeface="Courier New" panose="02070309020205020404" pitchFamily="49" charset="0"/>
              </a:rPr>
              <a:t>()</a:t>
            </a:r>
          </a:p>
        </p:txBody>
      </p:sp>
      <p:sp>
        <p:nvSpPr>
          <p:cNvPr id="4" name="Slide Number Placeholder 3">
            <a:extLst>
              <a:ext uri="{FF2B5EF4-FFF2-40B4-BE49-F238E27FC236}">
                <a16:creationId xmlns:a16="http://schemas.microsoft.com/office/drawing/2014/main" id="{07AB04EB-2B76-21DD-0B70-18A8EAC2F403}"/>
              </a:ext>
            </a:extLst>
          </p:cNvPr>
          <p:cNvSpPr>
            <a:spLocks noGrp="1"/>
          </p:cNvSpPr>
          <p:nvPr>
            <p:ph type="sldNum" sz="quarter" idx="12"/>
          </p:nvPr>
        </p:nvSpPr>
        <p:spPr/>
        <p:txBody>
          <a:bodyPr/>
          <a:lstStyle/>
          <a:p>
            <a:fld id="{FED62B2D-F854-104A-9535-9A504E5923E0}" type="slidenum">
              <a:rPr lang="en-US" smtClean="0"/>
              <a:pPr/>
              <a:t>32</a:t>
            </a:fld>
            <a:endParaRPr lang="en-US"/>
          </a:p>
        </p:txBody>
      </p:sp>
      <p:sp>
        <p:nvSpPr>
          <p:cNvPr id="5" name="TextBox 4">
            <a:extLst>
              <a:ext uri="{FF2B5EF4-FFF2-40B4-BE49-F238E27FC236}">
                <a16:creationId xmlns:a16="http://schemas.microsoft.com/office/drawing/2014/main" id="{69548FEB-0F67-2145-A4B8-673723751835}"/>
              </a:ext>
            </a:extLst>
          </p:cNvPr>
          <p:cNvSpPr txBox="1"/>
          <p:nvPr/>
        </p:nvSpPr>
        <p:spPr>
          <a:xfrm>
            <a:off x="1371635" y="2344630"/>
            <a:ext cx="6091732" cy="1815882"/>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factor : variable           </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factorVariable</a:t>
            </a:r>
            <a:endParaRPr lang="en-US" sz="1400" b="1" dirty="0">
              <a:solidFill>
                <a:srgbClr val="C00000"/>
              </a:solidFill>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unsignedConstant</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factorUnsignedConstant</a:t>
            </a:r>
            <a:r>
              <a:rPr lang="en-US" sz="1400" b="1" dirty="0">
                <a:solidFill>
                  <a:srgbClr val="C00000"/>
                </a:solidFill>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characterConstant</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factorCharacter</a:t>
            </a:r>
            <a:endParaRPr lang="en-US" sz="1400" b="1" dirty="0">
              <a:solidFill>
                <a:srgbClr val="C00000"/>
              </a:solidFill>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stringConstant</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factorString</a:t>
            </a:r>
            <a:endParaRPr lang="en-US" sz="1400" b="1" dirty="0">
              <a:solidFill>
                <a:srgbClr val="C00000"/>
              </a:solidFill>
              <a:latin typeface="Courier New" panose="02070309020205020404" pitchFamily="49" charset="0"/>
              <a:cs typeface="Courier New" panose="02070309020205020404" pitchFamily="49" charset="0"/>
            </a:endParaRP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 NOT factor         </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factorNot</a:t>
            </a:r>
            <a:endParaRPr lang="en-US" sz="1400" b="1" dirty="0">
              <a:solidFill>
                <a:srgbClr val="C00000"/>
              </a:solidFill>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 '(' expression ')' </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factorParenthesized</a:t>
            </a:r>
            <a:endParaRPr lang="en-US" sz="1400" b="1" dirty="0">
              <a:solidFill>
                <a:srgbClr val="C00000"/>
              </a:solidFill>
              <a:latin typeface="Courier New" panose="02070309020205020404" pitchFamily="49" charset="0"/>
              <a:cs typeface="Courier New" panose="02070309020205020404" pitchFamily="49" charset="0"/>
            </a:endParaRP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5FA7D8D7-0428-E98D-59FA-0D5CDF226B24}"/>
              </a:ext>
            </a:extLst>
          </p:cNvPr>
          <p:cNvSpPr txBox="1"/>
          <p:nvPr/>
        </p:nvSpPr>
        <p:spPr>
          <a:xfrm>
            <a:off x="7174663" y="2697488"/>
            <a:ext cx="1512137" cy="584775"/>
          </a:xfrm>
          <a:prstGeom prst="rect">
            <a:avLst/>
          </a:prstGeom>
          <a:solidFill>
            <a:srgbClr val="FFFFC2"/>
          </a:solidFill>
          <a:ln>
            <a:solidFill>
              <a:srgbClr val="0033CC"/>
            </a:solidFill>
          </a:ln>
        </p:spPr>
        <p:txBody>
          <a:bodyPr wrap="square" rtlCol="0">
            <a:spAutoFit/>
          </a:bodyPr>
          <a:lstStyle/>
          <a:p>
            <a:r>
              <a:rPr lang="en-US" dirty="0">
                <a:solidFill>
                  <a:srgbClr val="0033CC"/>
                </a:solidFill>
              </a:rPr>
              <a:t>These are </a:t>
            </a:r>
            <a:r>
              <a:rPr lang="en-US" u="sng" dirty="0">
                <a:solidFill>
                  <a:srgbClr val="0033CC"/>
                </a:solidFill>
              </a:rPr>
              <a:t>not</a:t>
            </a:r>
            <a:r>
              <a:rPr lang="en-US" dirty="0">
                <a:solidFill>
                  <a:srgbClr val="0033CC"/>
                </a:solidFill>
              </a:rPr>
              <a:t> comments!</a:t>
            </a:r>
          </a:p>
        </p:txBody>
      </p:sp>
      <p:sp>
        <p:nvSpPr>
          <p:cNvPr id="7" name="TextBox 6">
            <a:extLst>
              <a:ext uri="{FF2B5EF4-FFF2-40B4-BE49-F238E27FC236}">
                <a16:creationId xmlns:a16="http://schemas.microsoft.com/office/drawing/2014/main" id="{B5C0CE80-5D94-C947-A2A2-237DF1DA4689}"/>
              </a:ext>
            </a:extLst>
          </p:cNvPr>
          <p:cNvSpPr txBox="1"/>
          <p:nvPr/>
        </p:nvSpPr>
        <p:spPr>
          <a:xfrm>
            <a:off x="6126463" y="2197418"/>
            <a:ext cx="1200970" cy="307777"/>
          </a:xfrm>
          <a:prstGeom prst="rect">
            <a:avLst/>
          </a:prstGeom>
          <a:solidFill>
            <a:srgbClr val="0033CC"/>
          </a:solidFill>
        </p:spPr>
        <p:txBody>
          <a:bodyPr wrap="none" rtlCol="0">
            <a:spAutoFit/>
          </a:bodyPr>
          <a:lstStyle/>
          <a:p>
            <a:r>
              <a:rPr lang="en-US" sz="1400" dirty="0">
                <a:solidFill>
                  <a:srgbClr val="FFFF00"/>
                </a:solidFill>
              </a:rPr>
              <a:t>SimpleA3.g4</a:t>
            </a:r>
          </a:p>
        </p:txBody>
      </p:sp>
    </p:spTree>
    <p:extLst>
      <p:ext uri="{BB962C8B-B14F-4D97-AF65-F5344CB8AC3E}">
        <p14:creationId xmlns:p14="http://schemas.microsoft.com/office/powerpoint/2010/main" val="258437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fade">
                                      <p:cBhvr>
                                        <p:cTn id="1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51617-93E6-BA48-BB41-33736B2690F1}"/>
              </a:ext>
            </a:extLst>
          </p:cNvPr>
          <p:cNvSpPr>
            <a:spLocks noGrp="1"/>
          </p:cNvSpPr>
          <p:nvPr>
            <p:ph type="title"/>
          </p:nvPr>
        </p:nvSpPr>
        <p:spPr/>
        <p:txBody>
          <a:bodyPr/>
          <a:lstStyle/>
          <a:p>
            <a:r>
              <a:rPr lang="en-US" dirty="0"/>
              <a:t>Labeled Rule Alternatives</a:t>
            </a:r>
            <a:r>
              <a:rPr lang="en-US" i="1" dirty="0"/>
              <a:t>, cont’d</a:t>
            </a:r>
            <a:endParaRPr lang="en-US" dirty="0"/>
          </a:p>
        </p:txBody>
      </p:sp>
      <p:sp>
        <p:nvSpPr>
          <p:cNvPr id="4" name="Slide Number Placeholder 3">
            <a:extLst>
              <a:ext uri="{FF2B5EF4-FFF2-40B4-BE49-F238E27FC236}">
                <a16:creationId xmlns:a16="http://schemas.microsoft.com/office/drawing/2014/main" id="{247BE550-211D-7D79-9A66-DAE17C7C463E}"/>
              </a:ext>
            </a:extLst>
          </p:cNvPr>
          <p:cNvSpPr>
            <a:spLocks noGrp="1"/>
          </p:cNvSpPr>
          <p:nvPr>
            <p:ph type="sldNum" sz="quarter" idx="12"/>
          </p:nvPr>
        </p:nvSpPr>
        <p:spPr/>
        <p:txBody>
          <a:bodyPr/>
          <a:lstStyle/>
          <a:p>
            <a:fld id="{FED62B2D-F854-104A-9535-9A504E5923E0}" type="slidenum">
              <a:rPr lang="en-US" smtClean="0"/>
              <a:pPr/>
              <a:t>33</a:t>
            </a:fld>
            <a:endParaRPr lang="en-US"/>
          </a:p>
        </p:txBody>
      </p:sp>
      <p:sp>
        <p:nvSpPr>
          <p:cNvPr id="5" name="TextBox 4">
            <a:extLst>
              <a:ext uri="{FF2B5EF4-FFF2-40B4-BE49-F238E27FC236}">
                <a16:creationId xmlns:a16="http://schemas.microsoft.com/office/drawing/2014/main" id="{01E5D231-294B-CC73-5DFB-F07C87840E0F}"/>
              </a:ext>
            </a:extLst>
          </p:cNvPr>
          <p:cNvSpPr txBox="1"/>
          <p:nvPr/>
        </p:nvSpPr>
        <p:spPr>
          <a:xfrm>
            <a:off x="559523" y="1388353"/>
            <a:ext cx="8024954" cy="3323987"/>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static class </a:t>
            </a:r>
            <a:r>
              <a:rPr lang="en-US" sz="1400" b="1" dirty="0" err="1">
                <a:solidFill>
                  <a:srgbClr val="C00000"/>
                </a:solidFill>
                <a:latin typeface="Courier New" panose="02070309020205020404" pitchFamily="49" charset="0"/>
                <a:cs typeface="Courier New" panose="02070309020205020404" pitchFamily="49" charset="0"/>
              </a:rPr>
              <a:t>FactorVariableContext</a:t>
            </a:r>
            <a:r>
              <a:rPr lang="en-US" sz="1400" b="1" dirty="0">
                <a:solidFill>
                  <a:srgbClr val="C00000"/>
                </a:solidFill>
                <a:latin typeface="Courier New" panose="02070309020205020404" pitchFamily="49" charset="0"/>
                <a:cs typeface="Courier New" panose="02070309020205020404" pitchFamily="49" charset="0"/>
              </a:rPr>
              <a:t> extends </a:t>
            </a:r>
            <a:r>
              <a:rPr lang="en-US" sz="1400" b="1" dirty="0" err="1">
                <a:solidFill>
                  <a:srgbClr val="C00000"/>
                </a:solidFill>
                <a:latin typeface="Courier New" panose="02070309020205020404" pitchFamily="49" charset="0"/>
                <a:cs typeface="Courier New" panose="02070309020205020404" pitchFamily="49" charset="0"/>
              </a:rPr>
              <a:t>FactorContext</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public </a:t>
            </a:r>
            <a:r>
              <a:rPr lang="en-US" sz="1400" b="1" dirty="0" err="1">
                <a:latin typeface="Courier New" panose="02070309020205020404" pitchFamily="49" charset="0"/>
                <a:cs typeface="Courier New" panose="02070309020205020404" pitchFamily="49" charset="0"/>
              </a:rPr>
              <a:t>VariableContext</a:t>
            </a:r>
            <a:r>
              <a:rPr lang="en-US" sz="1400" b="1" dirty="0">
                <a:latin typeface="Courier New" panose="02070309020205020404" pitchFamily="49" charset="0"/>
                <a:cs typeface="Courier New" panose="02070309020205020404" pitchFamily="49" charset="0"/>
              </a:rPr>
              <a:t> variable() {</a:t>
            </a:r>
          </a:p>
          <a:p>
            <a:r>
              <a:rPr lang="en-US" sz="1400" b="1" dirty="0">
                <a:latin typeface="Courier New" panose="02070309020205020404" pitchFamily="49" charset="0"/>
                <a:cs typeface="Courier New" panose="02070309020205020404" pitchFamily="49" charset="0"/>
              </a:rPr>
              <a:t>        return </a:t>
            </a:r>
            <a:r>
              <a:rPr lang="en-US" sz="1400" b="1" dirty="0" err="1">
                <a:latin typeface="Courier New" panose="02070309020205020404" pitchFamily="49" charset="0"/>
                <a:cs typeface="Courier New" panose="02070309020205020404" pitchFamily="49" charset="0"/>
              </a:rPr>
              <a:t>getRuleContext</a:t>
            </a:r>
            <a:r>
              <a:rPr lang="en-US" sz="1400" b="1" dirty="0">
                <a:latin typeface="Courier New" panose="02070309020205020404" pitchFamily="49" charset="0"/>
                <a:cs typeface="Courier New" panose="02070309020205020404" pitchFamily="49" charset="0"/>
              </a:rPr>
              <a:t>(VariableContext.class,0);</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static class </a:t>
            </a:r>
            <a:r>
              <a:rPr lang="en-US" sz="1400" b="1" dirty="0" err="1">
                <a:solidFill>
                  <a:srgbClr val="C00000"/>
                </a:solidFill>
                <a:latin typeface="Courier New" panose="02070309020205020404" pitchFamily="49" charset="0"/>
                <a:cs typeface="Courier New" panose="02070309020205020404" pitchFamily="49" charset="0"/>
              </a:rPr>
              <a:t>FactorNotContext</a:t>
            </a:r>
            <a:r>
              <a:rPr lang="en-US" sz="1400" b="1" dirty="0">
                <a:solidFill>
                  <a:srgbClr val="C00000"/>
                </a:solidFill>
                <a:latin typeface="Courier New" panose="02070309020205020404" pitchFamily="49" charset="0"/>
                <a:cs typeface="Courier New" panose="02070309020205020404" pitchFamily="49" charset="0"/>
              </a:rPr>
              <a:t> extends </a:t>
            </a:r>
            <a:r>
              <a:rPr lang="en-US" sz="1400" b="1" dirty="0" err="1">
                <a:solidFill>
                  <a:srgbClr val="C00000"/>
                </a:solidFill>
                <a:latin typeface="Courier New" panose="02070309020205020404" pitchFamily="49" charset="0"/>
                <a:cs typeface="Courier New" panose="02070309020205020404" pitchFamily="49" charset="0"/>
              </a:rPr>
              <a:t>FactorContext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public </a:t>
            </a:r>
            <a:r>
              <a:rPr lang="en-US" sz="1400" b="1" dirty="0" err="1">
                <a:latin typeface="Courier New" panose="02070309020205020404" pitchFamily="49" charset="0"/>
                <a:cs typeface="Courier New" panose="02070309020205020404" pitchFamily="49" charset="0"/>
              </a:rPr>
              <a:t>TerminalNode</a:t>
            </a:r>
            <a:r>
              <a:rPr lang="en-US" sz="1400" b="1" dirty="0">
                <a:latin typeface="Courier New" panose="02070309020205020404" pitchFamily="49" charset="0"/>
                <a:cs typeface="Courier New" panose="02070309020205020404" pitchFamily="49" charset="0"/>
              </a:rPr>
              <a:t> NOT() { return </a:t>
            </a:r>
            <a:r>
              <a:rPr lang="en-US" sz="1400" b="1" dirty="0" err="1">
                <a:latin typeface="Courier New" panose="02070309020205020404" pitchFamily="49" charset="0"/>
                <a:cs typeface="Courier New" panose="02070309020205020404" pitchFamily="49" charset="0"/>
              </a:rPr>
              <a:t>getToken</a:t>
            </a:r>
            <a:r>
              <a:rPr lang="en-US" sz="1400" b="1" dirty="0">
                <a:latin typeface="Courier New" panose="02070309020205020404" pitchFamily="49" charset="0"/>
                <a:cs typeface="Courier New" panose="02070309020205020404" pitchFamily="49" charset="0"/>
              </a:rPr>
              <a:t>(SimpleA3Parser.NOT, 0); }</a:t>
            </a:r>
          </a:p>
          <a:p>
            <a:r>
              <a:rPr lang="en-US" sz="1400" b="1" dirty="0">
                <a:latin typeface="Courier New" panose="02070309020205020404" pitchFamily="49" charset="0"/>
                <a:cs typeface="Courier New" panose="02070309020205020404" pitchFamily="49" charset="0"/>
              </a:rPr>
              <a:t>    public </a:t>
            </a:r>
            <a:r>
              <a:rPr lang="en-US" sz="1400" b="1" dirty="0" err="1">
                <a:latin typeface="Courier New" panose="02070309020205020404" pitchFamily="49" charset="0"/>
                <a:cs typeface="Courier New" panose="02070309020205020404" pitchFamily="49" charset="0"/>
              </a:rPr>
              <a:t>FactorContext</a:t>
            </a:r>
            <a:r>
              <a:rPr lang="en-US" sz="1400" b="1" dirty="0">
                <a:latin typeface="Courier New" panose="02070309020205020404" pitchFamily="49" charset="0"/>
                <a:cs typeface="Courier New" panose="02070309020205020404" pitchFamily="49" charset="0"/>
              </a:rPr>
              <a:t> factor() {</a:t>
            </a:r>
          </a:p>
          <a:p>
            <a:r>
              <a:rPr lang="en-US" sz="1400" b="1" dirty="0">
                <a:latin typeface="Courier New" panose="02070309020205020404" pitchFamily="49" charset="0"/>
                <a:cs typeface="Courier New" panose="02070309020205020404" pitchFamily="49" charset="0"/>
              </a:rPr>
              <a:t>        return </a:t>
            </a:r>
            <a:r>
              <a:rPr lang="en-US" sz="1400" b="1" dirty="0" err="1">
                <a:latin typeface="Courier New" panose="02070309020205020404" pitchFamily="49" charset="0"/>
                <a:cs typeface="Courier New" panose="02070309020205020404" pitchFamily="49" charset="0"/>
              </a:rPr>
              <a:t>getRuleContext</a:t>
            </a:r>
            <a:r>
              <a:rPr lang="en-US" sz="1400" b="1" dirty="0">
                <a:latin typeface="Courier New" panose="02070309020205020404" pitchFamily="49" charset="0"/>
                <a:cs typeface="Courier New" panose="02070309020205020404" pitchFamily="49" charset="0"/>
              </a:rPr>
              <a:t>(FactorContext.class,0);</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10943849-BB3B-CFCF-3C41-40E0AD1B12F2}"/>
              </a:ext>
            </a:extLst>
          </p:cNvPr>
          <p:cNvSpPr txBox="1"/>
          <p:nvPr/>
        </p:nvSpPr>
        <p:spPr>
          <a:xfrm>
            <a:off x="6518415" y="1234464"/>
            <a:ext cx="1848326" cy="307777"/>
          </a:xfrm>
          <a:prstGeom prst="rect">
            <a:avLst/>
          </a:prstGeom>
          <a:solidFill>
            <a:srgbClr val="008000"/>
          </a:solidFill>
        </p:spPr>
        <p:txBody>
          <a:bodyPr wrap="none" rtlCol="0">
            <a:spAutoFit/>
          </a:bodyPr>
          <a:lstStyle/>
          <a:p>
            <a:r>
              <a:rPr lang="en-US" sz="1400" dirty="0">
                <a:solidFill>
                  <a:srgbClr val="FFFD78"/>
                </a:solidFill>
              </a:rPr>
              <a:t>SimpleA3Parser.java</a:t>
            </a:r>
          </a:p>
        </p:txBody>
      </p:sp>
    </p:spTree>
    <p:extLst>
      <p:ext uri="{BB962C8B-B14F-4D97-AF65-F5344CB8AC3E}">
        <p14:creationId xmlns:p14="http://schemas.microsoft.com/office/powerpoint/2010/main" val="3772954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580AB-BE7D-E2AB-7691-086D85F6A312}"/>
              </a:ext>
            </a:extLst>
          </p:cNvPr>
          <p:cNvSpPr>
            <a:spLocks noGrp="1"/>
          </p:cNvSpPr>
          <p:nvPr>
            <p:ph type="title"/>
          </p:nvPr>
        </p:nvSpPr>
        <p:spPr/>
        <p:txBody>
          <a:bodyPr/>
          <a:lstStyle/>
          <a:p>
            <a:r>
              <a:rPr lang="en-US" dirty="0"/>
              <a:t>Labeled Rule Alternatives</a:t>
            </a:r>
            <a:r>
              <a:rPr lang="en-US" i="1" dirty="0"/>
              <a:t>, cont’d</a:t>
            </a:r>
            <a:endParaRPr lang="en-US" dirty="0"/>
          </a:p>
        </p:txBody>
      </p:sp>
      <p:sp>
        <p:nvSpPr>
          <p:cNvPr id="3" name="Content Placeholder 2">
            <a:extLst>
              <a:ext uri="{FF2B5EF4-FFF2-40B4-BE49-F238E27FC236}">
                <a16:creationId xmlns:a16="http://schemas.microsoft.com/office/drawing/2014/main" id="{ED5AC326-ED75-F032-70AA-538D4912C928}"/>
              </a:ext>
            </a:extLst>
          </p:cNvPr>
          <p:cNvSpPr>
            <a:spLocks noGrp="1"/>
          </p:cNvSpPr>
          <p:nvPr>
            <p:ph idx="1"/>
          </p:nvPr>
        </p:nvSpPr>
        <p:spPr>
          <a:xfrm>
            <a:off x="457200" y="2657771"/>
            <a:ext cx="8229600" cy="954107"/>
          </a:xfrm>
        </p:spPr>
        <p:txBody>
          <a:bodyPr/>
          <a:lstStyle/>
          <a:p>
            <a:r>
              <a:rPr lang="en-US" dirty="0"/>
              <a:t>The </a:t>
            </a:r>
            <a:r>
              <a:rPr lang="en-US" b="1" dirty="0">
                <a:solidFill>
                  <a:srgbClr val="0033CC"/>
                </a:solidFill>
                <a:latin typeface="Courier New" panose="02070309020205020404" pitchFamily="49" charset="0"/>
                <a:cs typeface="Courier New" panose="02070309020205020404" pitchFamily="49" charset="0"/>
              </a:rPr>
              <a:t>Context</a:t>
            </a:r>
            <a:r>
              <a:rPr lang="en-US" dirty="0"/>
              <a:t> subclasses inherit attributes (such as custom fields) from their superclasses.</a:t>
            </a:r>
          </a:p>
        </p:txBody>
      </p:sp>
      <p:sp>
        <p:nvSpPr>
          <p:cNvPr id="4" name="Slide Number Placeholder 3">
            <a:extLst>
              <a:ext uri="{FF2B5EF4-FFF2-40B4-BE49-F238E27FC236}">
                <a16:creationId xmlns:a16="http://schemas.microsoft.com/office/drawing/2014/main" id="{0FBAFD72-DB12-F4A7-2B17-80991553FCA5}"/>
              </a:ext>
            </a:extLst>
          </p:cNvPr>
          <p:cNvSpPr>
            <a:spLocks noGrp="1"/>
          </p:cNvSpPr>
          <p:nvPr>
            <p:ph type="sldNum" sz="quarter" idx="12"/>
          </p:nvPr>
        </p:nvSpPr>
        <p:spPr/>
        <p:txBody>
          <a:bodyPr/>
          <a:lstStyle/>
          <a:p>
            <a:fld id="{FED62B2D-F854-104A-9535-9A504E5923E0}" type="slidenum">
              <a:rPr lang="en-US" smtClean="0"/>
              <a:pPr/>
              <a:t>34</a:t>
            </a:fld>
            <a:endParaRPr lang="en-US"/>
          </a:p>
        </p:txBody>
      </p:sp>
      <p:sp>
        <p:nvSpPr>
          <p:cNvPr id="5" name="TextBox 4">
            <a:extLst>
              <a:ext uri="{FF2B5EF4-FFF2-40B4-BE49-F238E27FC236}">
                <a16:creationId xmlns:a16="http://schemas.microsoft.com/office/drawing/2014/main" id="{6A22EE72-9720-DE8E-97D9-EE067C917474}"/>
              </a:ext>
            </a:extLst>
          </p:cNvPr>
          <p:cNvSpPr txBox="1"/>
          <p:nvPr/>
        </p:nvSpPr>
        <p:spPr>
          <a:xfrm>
            <a:off x="1794637" y="1397483"/>
            <a:ext cx="5554726" cy="1169551"/>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err="1">
                <a:latin typeface="Courier New" panose="02070309020205020404" pitchFamily="49" charset="0"/>
                <a:cs typeface="Courier New" panose="02070309020205020404" pitchFamily="49" charset="0"/>
              </a:rPr>
              <a:t>unsignedConstant</a:t>
            </a:r>
            <a:r>
              <a:rPr lang="en-US" sz="1400" b="1" dirty="0">
                <a:latin typeface="Courier New" panose="02070309020205020404" pitchFamily="49" charset="0"/>
                <a:cs typeface="Courier New" panose="02070309020205020404" pitchFamily="49" charset="0"/>
              </a:rPr>
              <a:t>    </a:t>
            </a:r>
            <a:r>
              <a:rPr lang="en-US" sz="1400" b="1" dirty="0">
                <a:solidFill>
                  <a:srgbClr val="0033CC"/>
                </a:solidFill>
                <a:latin typeface="Courier New" panose="02070309020205020404" pitchFamily="49" charset="0"/>
                <a:cs typeface="Courier New" panose="02070309020205020404" pitchFamily="49" charset="0"/>
              </a:rPr>
              <a:t>locals [ Object value = null ]</a:t>
            </a:r>
          </a:p>
          <a:p>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integerConstant</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unsignedIntegerConstant</a:t>
            </a:r>
            <a:r>
              <a:rPr lang="en-US" sz="1400" b="1" dirty="0">
                <a:solidFill>
                  <a:srgbClr val="C00000"/>
                </a:solidFill>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realConstant</a:t>
            </a:r>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unsignedRealConstant</a:t>
            </a:r>
            <a:endParaRPr lang="en-US" sz="1400" b="1" dirty="0">
              <a:solidFill>
                <a:srgbClr val="C00000"/>
              </a:solidFill>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p>
        </p:txBody>
      </p:sp>
      <p:sp>
        <p:nvSpPr>
          <p:cNvPr id="6" name="TextBox 5">
            <a:extLst>
              <a:ext uri="{FF2B5EF4-FFF2-40B4-BE49-F238E27FC236}">
                <a16:creationId xmlns:a16="http://schemas.microsoft.com/office/drawing/2014/main" id="{95C97908-3879-1330-38C3-81891FC8D9DC}"/>
              </a:ext>
            </a:extLst>
          </p:cNvPr>
          <p:cNvSpPr txBox="1"/>
          <p:nvPr/>
        </p:nvSpPr>
        <p:spPr>
          <a:xfrm>
            <a:off x="556590" y="3822199"/>
            <a:ext cx="7810151" cy="2246769"/>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static class </a:t>
            </a:r>
            <a:r>
              <a:rPr lang="en-US" sz="1400" b="1" dirty="0" err="1">
                <a:solidFill>
                  <a:srgbClr val="C00000"/>
                </a:solidFill>
                <a:latin typeface="Courier New" panose="02070309020205020404" pitchFamily="49" charset="0"/>
                <a:cs typeface="Courier New" panose="02070309020205020404" pitchFamily="49" charset="0"/>
              </a:rPr>
              <a:t>UnsignedConstantContext</a:t>
            </a:r>
            <a:r>
              <a:rPr lang="en-US" sz="1400" b="1" dirty="0">
                <a:latin typeface="Courier New" panose="02070309020205020404" pitchFamily="49" charset="0"/>
                <a:cs typeface="Courier New" panose="02070309020205020404" pitchFamily="49" charset="0"/>
              </a:rPr>
              <a:t> extends </a:t>
            </a:r>
            <a:r>
              <a:rPr lang="en-US" sz="1400" b="1" dirty="0" err="1">
                <a:latin typeface="Courier New" panose="02070309020205020404" pitchFamily="49" charset="0"/>
                <a:cs typeface="Courier New" panose="02070309020205020404" pitchFamily="49" charset="0"/>
              </a:rPr>
              <a:t>ParserRuleContext</a:t>
            </a:r>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public Object value = null;</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static class </a:t>
            </a:r>
            <a:r>
              <a:rPr lang="en-US" sz="1400" b="1" dirty="0" err="1">
                <a:solidFill>
                  <a:srgbClr val="C00000"/>
                </a:solidFill>
                <a:latin typeface="Courier New" panose="02070309020205020404" pitchFamily="49" charset="0"/>
                <a:cs typeface="Courier New" panose="02070309020205020404" pitchFamily="49" charset="0"/>
              </a:rPr>
              <a:t>UnsignedIntegerConstantContext</a:t>
            </a:r>
            <a:r>
              <a:rPr lang="en-US" sz="1400" b="1" dirty="0">
                <a:solidFill>
                  <a:srgbClr val="C00000"/>
                </a:solidFill>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extends </a:t>
            </a:r>
            <a:r>
              <a:rPr lang="en-US" sz="1400" b="1" dirty="0" err="1">
                <a:solidFill>
                  <a:srgbClr val="C00000"/>
                </a:solidFill>
                <a:latin typeface="Courier New" panose="02070309020205020404" pitchFamily="49" charset="0"/>
                <a:cs typeface="Courier New" panose="02070309020205020404" pitchFamily="49" charset="0"/>
              </a:rPr>
              <a:t>UnsignedConstantContext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21C18CC6-F058-5949-B664-BCA5CB7DA1F2}"/>
              </a:ext>
            </a:extLst>
          </p:cNvPr>
          <p:cNvSpPr txBox="1"/>
          <p:nvPr/>
        </p:nvSpPr>
        <p:spPr>
          <a:xfrm>
            <a:off x="6309341" y="3669857"/>
            <a:ext cx="1848326" cy="307777"/>
          </a:xfrm>
          <a:prstGeom prst="rect">
            <a:avLst/>
          </a:prstGeom>
          <a:solidFill>
            <a:srgbClr val="008000"/>
          </a:solidFill>
        </p:spPr>
        <p:txBody>
          <a:bodyPr wrap="none" rtlCol="0">
            <a:spAutoFit/>
          </a:bodyPr>
          <a:lstStyle/>
          <a:p>
            <a:r>
              <a:rPr lang="en-US" sz="1400" dirty="0">
                <a:solidFill>
                  <a:srgbClr val="FFFD78"/>
                </a:solidFill>
              </a:rPr>
              <a:t>SimpleA3Parser.java</a:t>
            </a:r>
          </a:p>
        </p:txBody>
      </p:sp>
      <p:sp>
        <p:nvSpPr>
          <p:cNvPr id="8" name="TextBox 7">
            <a:extLst>
              <a:ext uri="{FF2B5EF4-FFF2-40B4-BE49-F238E27FC236}">
                <a16:creationId xmlns:a16="http://schemas.microsoft.com/office/drawing/2014/main" id="{8A681B78-DBC3-411C-C57D-79962BD32441}"/>
              </a:ext>
            </a:extLst>
          </p:cNvPr>
          <p:cNvSpPr txBox="1"/>
          <p:nvPr/>
        </p:nvSpPr>
        <p:spPr>
          <a:xfrm>
            <a:off x="5943585" y="1243594"/>
            <a:ext cx="1200970" cy="307777"/>
          </a:xfrm>
          <a:prstGeom prst="rect">
            <a:avLst/>
          </a:prstGeom>
          <a:solidFill>
            <a:srgbClr val="0033CC"/>
          </a:solidFill>
        </p:spPr>
        <p:txBody>
          <a:bodyPr wrap="none" rtlCol="0">
            <a:spAutoFit/>
          </a:bodyPr>
          <a:lstStyle/>
          <a:p>
            <a:r>
              <a:rPr lang="en-US" sz="1400" dirty="0">
                <a:solidFill>
                  <a:srgbClr val="FFFF00"/>
                </a:solidFill>
              </a:rPr>
              <a:t>SimpleA3.g4</a:t>
            </a:r>
          </a:p>
        </p:txBody>
      </p:sp>
    </p:spTree>
    <p:extLst>
      <p:ext uri="{BB962C8B-B14F-4D97-AF65-F5344CB8AC3E}">
        <p14:creationId xmlns:p14="http://schemas.microsoft.com/office/powerpoint/2010/main" val="40597267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746E6BD-A37C-FB5B-F8BC-EC489185A3E2}"/>
              </a:ext>
            </a:extLst>
          </p:cNvPr>
          <p:cNvSpPr txBox="1"/>
          <p:nvPr/>
        </p:nvSpPr>
        <p:spPr>
          <a:xfrm>
            <a:off x="108833" y="1051586"/>
            <a:ext cx="8669361" cy="5693866"/>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visitFactorVariable</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FactorVariableContext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return </a:t>
            </a:r>
            <a:r>
              <a:rPr lang="en-US" sz="1400" b="1" dirty="0" err="1">
                <a:solidFill>
                  <a:srgbClr val="C00000"/>
                </a:solidFill>
                <a:latin typeface="Courier New" panose="02070309020205020404" pitchFamily="49" charset="0"/>
                <a:cs typeface="Courier New" panose="02070309020205020404" pitchFamily="49" charset="0"/>
              </a:rPr>
              <a:t>ctx.variable</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entry.getValue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endParaRPr lang="en-US" sz="1400" b="1" dirty="0">
              <a:latin typeface="Courier New" panose="02070309020205020404" pitchFamily="49" charset="0"/>
              <a:cs typeface="Courier New" panose="02070309020205020404" pitchFamily="49" charset="0"/>
            </a:endParaRP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visitFactorParenthesized</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FactorParenthesizedContext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return (Double) visit(</a:t>
            </a:r>
            <a:r>
              <a:rPr lang="en-US" sz="1400" b="1" dirty="0" err="1">
                <a:solidFill>
                  <a:srgbClr val="C00000"/>
                </a:solidFill>
                <a:latin typeface="Courier New" panose="02070309020205020404" pitchFamily="49" charset="0"/>
                <a:cs typeface="Courier New" panose="02070309020205020404" pitchFamily="49" charset="0"/>
              </a:rPr>
              <a:t>ctx.expression</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visitUnsignedIntegerConstant</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UnsignedIntegerConstantContext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 For now, force integer value to double.</a:t>
            </a:r>
          </a:p>
          <a:p>
            <a:r>
              <a:rPr lang="en-US" sz="1400" b="1" dirty="0">
                <a:latin typeface="Courier New" panose="02070309020205020404" pitchFamily="49" charset="0"/>
                <a:cs typeface="Courier New" panose="02070309020205020404" pitchFamily="49" charset="0"/>
              </a:rPr>
              <a:t>    int </a:t>
            </a:r>
            <a:r>
              <a:rPr lang="en-US" sz="1400" b="1" dirty="0" err="1">
                <a:latin typeface="Courier New" panose="02070309020205020404" pitchFamily="49" charset="0"/>
                <a:cs typeface="Courier New" panose="02070309020205020404" pitchFamily="49" charset="0"/>
              </a:rPr>
              <a:t>intValue</a:t>
            </a:r>
            <a:r>
              <a:rPr lang="en-US" sz="1400" b="1" dirty="0">
                <a:latin typeface="Courier New" panose="02070309020205020404" pitchFamily="49" charset="0"/>
                <a:cs typeface="Courier New" panose="02070309020205020404" pitchFamily="49" charset="0"/>
              </a:rPr>
              <a:t> = (Integer) </a:t>
            </a:r>
            <a:r>
              <a:rPr lang="en-US" sz="1400" b="1" dirty="0" err="1">
                <a:solidFill>
                  <a:srgbClr val="C00000"/>
                </a:solidFill>
                <a:latin typeface="Courier New" panose="02070309020205020404" pitchFamily="49" charset="0"/>
                <a:cs typeface="Courier New" panose="02070309020205020404" pitchFamily="49" charset="0"/>
              </a:rPr>
              <a:t>ctx.integerConstant</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value;                      </a:t>
            </a:r>
          </a:p>
          <a:p>
            <a:r>
              <a:rPr lang="en-US" sz="1400" b="1" dirty="0">
                <a:latin typeface="Courier New" panose="02070309020205020404" pitchFamily="49" charset="0"/>
                <a:cs typeface="Courier New" panose="02070309020205020404" pitchFamily="49" charset="0"/>
              </a:rPr>
              <a:t>    return (double) </a:t>
            </a:r>
            <a:r>
              <a:rPr lang="en-US" sz="1400" b="1" dirty="0" err="1">
                <a:latin typeface="Courier New" panose="02070309020205020404" pitchFamily="49" charset="0"/>
                <a:cs typeface="Courier New" panose="02070309020205020404" pitchFamily="49" charset="0"/>
              </a:rPr>
              <a:t>intValue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@Override </a:t>
            </a:r>
          </a:p>
          <a:p>
            <a:r>
              <a:rPr lang="en-US" sz="1400" b="1" dirty="0">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visitUnsignedRealConstant</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UnsignedRealConstantContext</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ctx</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return (Double) </a:t>
            </a:r>
            <a:r>
              <a:rPr lang="en-US" sz="1400" b="1" dirty="0" err="1">
                <a:solidFill>
                  <a:srgbClr val="C00000"/>
                </a:solidFill>
                <a:latin typeface="Courier New" panose="02070309020205020404" pitchFamily="49" charset="0"/>
                <a:cs typeface="Courier New" panose="02070309020205020404" pitchFamily="49" charset="0"/>
              </a:rPr>
              <a:t>ctx.realConstant</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value;</a:t>
            </a:r>
          </a:p>
          <a:p>
            <a:r>
              <a:rPr lang="en-US" sz="1400" b="1" dirty="0">
                <a:latin typeface="Courier New" panose="02070309020205020404" pitchFamily="49" charset="0"/>
                <a:cs typeface="Courier New" panose="02070309020205020404" pitchFamily="49" charset="0"/>
              </a:rPr>
              <a:t>}</a:t>
            </a:r>
          </a:p>
        </p:txBody>
      </p:sp>
      <p:sp>
        <p:nvSpPr>
          <p:cNvPr id="2" name="Title 1">
            <a:extLst>
              <a:ext uri="{FF2B5EF4-FFF2-40B4-BE49-F238E27FC236}">
                <a16:creationId xmlns:a16="http://schemas.microsoft.com/office/drawing/2014/main" id="{C056BA34-FA0B-2810-7A5D-832650140ADB}"/>
              </a:ext>
            </a:extLst>
          </p:cNvPr>
          <p:cNvSpPr>
            <a:spLocks noGrp="1"/>
          </p:cNvSpPr>
          <p:nvPr>
            <p:ph type="title"/>
          </p:nvPr>
        </p:nvSpPr>
        <p:spPr/>
        <p:txBody>
          <a:bodyPr/>
          <a:lstStyle/>
          <a:p>
            <a:r>
              <a:rPr lang="en-US" dirty="0"/>
              <a:t>New </a:t>
            </a:r>
            <a:r>
              <a:rPr lang="en-US" b="1" dirty="0">
                <a:latin typeface="Courier New" panose="02070309020205020404" pitchFamily="49" charset="0"/>
                <a:cs typeface="Courier New" panose="02070309020205020404" pitchFamily="49" charset="0"/>
              </a:rPr>
              <a:t>Executor</a:t>
            </a:r>
            <a:r>
              <a:rPr lang="en-US" dirty="0"/>
              <a:t> Visit Overrides</a:t>
            </a:r>
          </a:p>
        </p:txBody>
      </p:sp>
      <p:sp>
        <p:nvSpPr>
          <p:cNvPr id="4" name="Slide Number Placeholder 3">
            <a:extLst>
              <a:ext uri="{FF2B5EF4-FFF2-40B4-BE49-F238E27FC236}">
                <a16:creationId xmlns:a16="http://schemas.microsoft.com/office/drawing/2014/main" id="{9BA23F86-C645-0F8C-8A4F-39F9E5E33FFF}"/>
              </a:ext>
            </a:extLst>
          </p:cNvPr>
          <p:cNvSpPr>
            <a:spLocks noGrp="1"/>
          </p:cNvSpPr>
          <p:nvPr>
            <p:ph type="sldNum" sz="quarter" idx="12"/>
          </p:nvPr>
        </p:nvSpPr>
        <p:spPr/>
        <p:txBody>
          <a:bodyPr/>
          <a:lstStyle/>
          <a:p>
            <a:fld id="{FED62B2D-F854-104A-9535-9A504E5923E0}" type="slidenum">
              <a:rPr lang="en-US" smtClean="0"/>
              <a:pPr/>
              <a:t>35</a:t>
            </a:fld>
            <a:endParaRPr lang="en-US"/>
          </a:p>
        </p:txBody>
      </p:sp>
      <p:sp>
        <p:nvSpPr>
          <p:cNvPr id="8" name="TextBox 7">
            <a:extLst>
              <a:ext uri="{FF2B5EF4-FFF2-40B4-BE49-F238E27FC236}">
                <a16:creationId xmlns:a16="http://schemas.microsoft.com/office/drawing/2014/main" id="{85F2990A-2383-25FE-4991-160ED3D07EA2}"/>
              </a:ext>
            </a:extLst>
          </p:cNvPr>
          <p:cNvSpPr txBox="1"/>
          <p:nvPr/>
        </p:nvSpPr>
        <p:spPr>
          <a:xfrm>
            <a:off x="4992024" y="1600220"/>
            <a:ext cx="4031873" cy="1169551"/>
          </a:xfrm>
          <a:prstGeom prst="rect">
            <a:avLst/>
          </a:prstGeom>
          <a:solidFill>
            <a:schemeClr val="bg1">
              <a:lumMod val="85000"/>
            </a:schemeClr>
          </a:solidFill>
          <a:ln>
            <a:solidFill>
              <a:schemeClr val="bg1">
                <a:lumMod val="75000"/>
              </a:schemeClr>
            </a:solidFill>
          </a:ln>
        </p:spPr>
        <p:txBody>
          <a:bodyPr wrap="none" rtlCol="0">
            <a:spAutoFit/>
          </a:bodyPr>
          <a:lstStyle/>
          <a:p>
            <a:r>
              <a:rPr lang="en-US" sz="1000" b="1" dirty="0">
                <a:latin typeface="Courier New" panose="02070309020205020404" pitchFamily="49" charset="0"/>
                <a:cs typeface="Courier New" panose="02070309020205020404" pitchFamily="49" charset="0"/>
              </a:rPr>
              <a:t>factor : variable       </a:t>
            </a:r>
            <a:r>
              <a:rPr lang="en-US" sz="1000" b="1" dirty="0">
                <a:solidFill>
                  <a:srgbClr val="C00000"/>
                </a:solidFill>
                <a:latin typeface="Courier New" panose="02070309020205020404" pitchFamily="49" charset="0"/>
                <a:cs typeface="Courier New" panose="02070309020205020404" pitchFamily="49" charset="0"/>
              </a:rPr>
              <a:t># </a:t>
            </a:r>
            <a:r>
              <a:rPr lang="en-US" sz="1000" b="1" dirty="0" err="1">
                <a:solidFill>
                  <a:srgbClr val="C00000"/>
                </a:solidFill>
                <a:latin typeface="Courier New" panose="02070309020205020404" pitchFamily="49" charset="0"/>
                <a:cs typeface="Courier New" panose="02070309020205020404" pitchFamily="49" charset="0"/>
              </a:rPr>
              <a:t>factorVariable</a:t>
            </a:r>
            <a:endParaRPr lang="en-US" sz="1000" b="1" dirty="0">
              <a:solidFill>
                <a:srgbClr val="C00000"/>
              </a:solidFill>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       | '(' expression ')' # </a:t>
            </a:r>
            <a:r>
              <a:rPr lang="en-US" sz="1000" b="1" dirty="0" err="1">
                <a:latin typeface="Courier New" panose="02070309020205020404" pitchFamily="49" charset="0"/>
                <a:cs typeface="Courier New" panose="02070309020205020404" pitchFamily="49" charset="0"/>
              </a:rPr>
              <a:t>factorParenthesized</a:t>
            </a:r>
            <a:endParaRPr lang="en-US" sz="1000" b="1" dirty="0">
              <a:solidFill>
                <a:srgbClr val="C00000"/>
              </a:solidFill>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a:t>
            </a:r>
          </a:p>
          <a:p>
            <a:r>
              <a:rPr lang="en-US" sz="1000" b="1" dirty="0" err="1">
                <a:latin typeface="Courier New" panose="02070309020205020404" pitchFamily="49" charset="0"/>
                <a:cs typeface="Courier New" panose="02070309020205020404" pitchFamily="49" charset="0"/>
              </a:rPr>
              <a:t>unsignedConstant</a:t>
            </a:r>
            <a:r>
              <a:rPr lang="en-US" sz="1000" b="1" dirty="0">
                <a:latin typeface="Courier New" panose="02070309020205020404" pitchFamily="49" charset="0"/>
                <a:cs typeface="Courier New" panose="02070309020205020404" pitchFamily="49" charset="0"/>
              </a:rPr>
              <a:t>    locals [ Object value = null ]</a:t>
            </a:r>
          </a:p>
          <a:p>
            <a:r>
              <a:rPr lang="en-US" sz="1000" b="1" dirty="0">
                <a:latin typeface="Courier New" panose="02070309020205020404" pitchFamily="49" charset="0"/>
                <a:cs typeface="Courier New" panose="02070309020205020404" pitchFamily="49" charset="0"/>
              </a:rPr>
              <a:t>    : </a:t>
            </a:r>
            <a:r>
              <a:rPr lang="en-US" sz="1000" b="1" dirty="0" err="1">
                <a:latin typeface="Courier New" panose="02070309020205020404" pitchFamily="49" charset="0"/>
                <a:cs typeface="Courier New" panose="02070309020205020404" pitchFamily="49" charset="0"/>
              </a:rPr>
              <a:t>integerConstant</a:t>
            </a:r>
            <a:r>
              <a:rPr lang="en-US" sz="1000" b="1" dirty="0">
                <a:latin typeface="Courier New" panose="02070309020205020404" pitchFamily="49" charset="0"/>
                <a:cs typeface="Courier New" panose="02070309020205020404" pitchFamily="49" charset="0"/>
              </a:rPr>
              <a:t>   </a:t>
            </a:r>
            <a:r>
              <a:rPr lang="en-US" sz="1000" b="1" dirty="0">
                <a:solidFill>
                  <a:srgbClr val="C00000"/>
                </a:solidFill>
                <a:latin typeface="Courier New" panose="02070309020205020404" pitchFamily="49" charset="0"/>
                <a:cs typeface="Courier New" panose="02070309020205020404" pitchFamily="49" charset="0"/>
              </a:rPr>
              <a:t># </a:t>
            </a:r>
            <a:r>
              <a:rPr lang="en-US" sz="1000" b="1" dirty="0" err="1">
                <a:solidFill>
                  <a:srgbClr val="C00000"/>
                </a:solidFill>
                <a:latin typeface="Courier New" panose="02070309020205020404" pitchFamily="49" charset="0"/>
                <a:cs typeface="Courier New" panose="02070309020205020404" pitchFamily="49" charset="0"/>
              </a:rPr>
              <a:t>unsignedIntegerConstant</a:t>
            </a:r>
            <a:r>
              <a:rPr lang="en-US" sz="1000" b="1" dirty="0">
                <a:solidFill>
                  <a:srgbClr val="C00000"/>
                </a:solidFill>
                <a:latin typeface="Courier New" panose="02070309020205020404" pitchFamily="49" charset="0"/>
                <a:cs typeface="Courier New" panose="02070309020205020404" pitchFamily="49" charset="0"/>
              </a:rPr>
              <a:t> </a:t>
            </a:r>
          </a:p>
          <a:p>
            <a:r>
              <a:rPr lang="en-US" sz="1000" b="1" dirty="0">
                <a:latin typeface="Courier New" panose="02070309020205020404" pitchFamily="49" charset="0"/>
                <a:cs typeface="Courier New" panose="02070309020205020404" pitchFamily="49" charset="0"/>
              </a:rPr>
              <a:t>    | </a:t>
            </a:r>
            <a:r>
              <a:rPr lang="en-US" sz="1000" b="1" dirty="0" err="1">
                <a:latin typeface="Courier New" panose="02070309020205020404" pitchFamily="49" charset="0"/>
                <a:cs typeface="Courier New" panose="02070309020205020404" pitchFamily="49" charset="0"/>
              </a:rPr>
              <a:t>realConstant</a:t>
            </a:r>
            <a:r>
              <a:rPr lang="en-US" sz="1000" b="1" dirty="0">
                <a:latin typeface="Courier New" panose="02070309020205020404" pitchFamily="49" charset="0"/>
                <a:cs typeface="Courier New" panose="02070309020205020404" pitchFamily="49" charset="0"/>
              </a:rPr>
              <a:t>      </a:t>
            </a:r>
            <a:r>
              <a:rPr lang="en-US" sz="1000" b="1" dirty="0">
                <a:solidFill>
                  <a:srgbClr val="C00000"/>
                </a:solidFill>
                <a:latin typeface="Courier New" panose="02070309020205020404" pitchFamily="49" charset="0"/>
                <a:cs typeface="Courier New" panose="02070309020205020404" pitchFamily="49" charset="0"/>
              </a:rPr>
              <a:t># </a:t>
            </a:r>
            <a:r>
              <a:rPr lang="en-US" sz="1000" b="1" dirty="0" err="1">
                <a:solidFill>
                  <a:srgbClr val="C00000"/>
                </a:solidFill>
                <a:latin typeface="Courier New" panose="02070309020205020404" pitchFamily="49" charset="0"/>
                <a:cs typeface="Courier New" panose="02070309020205020404" pitchFamily="49" charset="0"/>
              </a:rPr>
              <a:t>unsignedRealConstant</a:t>
            </a:r>
            <a:endParaRPr lang="en-US" sz="1000" b="1" dirty="0">
              <a:solidFill>
                <a:srgbClr val="C00000"/>
              </a:solidFill>
              <a:latin typeface="Courier New" panose="02070309020205020404" pitchFamily="49" charset="0"/>
              <a:cs typeface="Courier New" panose="02070309020205020404" pitchFamily="49" charset="0"/>
            </a:endParaRPr>
          </a:p>
          <a:p>
            <a:r>
              <a:rPr lang="en-US" sz="1000" b="1" dirty="0">
                <a:latin typeface="Courier New" panose="02070309020205020404" pitchFamily="49" charset="0"/>
                <a:cs typeface="Courier New" panose="02070309020205020404" pitchFamily="49" charset="0"/>
              </a:rPr>
              <a:t>    ;</a:t>
            </a:r>
          </a:p>
        </p:txBody>
      </p:sp>
      <p:sp>
        <p:nvSpPr>
          <p:cNvPr id="9" name="TextBox 8">
            <a:extLst>
              <a:ext uri="{FF2B5EF4-FFF2-40B4-BE49-F238E27FC236}">
                <a16:creationId xmlns:a16="http://schemas.microsoft.com/office/drawing/2014/main" id="{2DBB2DF9-E03C-1E68-1C33-D6B77B53CF2A}"/>
              </a:ext>
            </a:extLst>
          </p:cNvPr>
          <p:cNvSpPr txBox="1"/>
          <p:nvPr/>
        </p:nvSpPr>
        <p:spPr>
          <a:xfrm>
            <a:off x="7389705" y="868708"/>
            <a:ext cx="1260025" cy="307777"/>
          </a:xfrm>
          <a:prstGeom prst="rect">
            <a:avLst/>
          </a:prstGeom>
          <a:solidFill>
            <a:srgbClr val="0033CC"/>
          </a:solidFill>
        </p:spPr>
        <p:txBody>
          <a:bodyPr wrap="none" rtlCol="0">
            <a:spAutoFit/>
          </a:bodyPr>
          <a:lstStyle/>
          <a:p>
            <a:r>
              <a:rPr lang="en-US" sz="1400" dirty="0" err="1">
                <a:solidFill>
                  <a:srgbClr val="FFFF00"/>
                </a:solidFill>
              </a:rPr>
              <a:t>Executor.java</a:t>
            </a:r>
            <a:endParaRPr lang="en-US" sz="1400" dirty="0">
              <a:solidFill>
                <a:srgbClr val="FFFF00"/>
              </a:solidFill>
            </a:endParaRPr>
          </a:p>
        </p:txBody>
      </p:sp>
      <p:sp>
        <p:nvSpPr>
          <p:cNvPr id="10" name="TextBox 9">
            <a:extLst>
              <a:ext uri="{FF2B5EF4-FFF2-40B4-BE49-F238E27FC236}">
                <a16:creationId xmlns:a16="http://schemas.microsoft.com/office/drawing/2014/main" id="{FAF86723-6895-5BA9-3D22-58459D0CC7C0}"/>
              </a:ext>
            </a:extLst>
          </p:cNvPr>
          <p:cNvSpPr txBox="1"/>
          <p:nvPr/>
        </p:nvSpPr>
        <p:spPr>
          <a:xfrm>
            <a:off x="7332736" y="6290811"/>
            <a:ext cx="731290" cy="338554"/>
          </a:xfrm>
          <a:prstGeom prst="rect">
            <a:avLst/>
          </a:prstGeom>
          <a:noFill/>
          <a:ln>
            <a:solidFill>
              <a:srgbClr val="C00000"/>
            </a:solidFill>
          </a:ln>
        </p:spPr>
        <p:txBody>
          <a:bodyPr wrap="none" rtlCol="0">
            <a:spAutoFit/>
          </a:bodyPr>
          <a:lstStyle/>
          <a:p>
            <a:r>
              <a:rPr lang="en-US" dirty="0">
                <a:solidFill>
                  <a:srgbClr val="C00000"/>
                </a:solidFill>
              </a:rPr>
              <a:t>Demo</a:t>
            </a:r>
          </a:p>
        </p:txBody>
      </p:sp>
    </p:spTree>
    <p:extLst>
      <p:ext uri="{BB962C8B-B14F-4D97-AF65-F5344CB8AC3E}">
        <p14:creationId xmlns:p14="http://schemas.microsoft.com/office/powerpoint/2010/main" val="1853894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03720-6F7B-C974-EBA2-E8664B0B4A2E}"/>
              </a:ext>
            </a:extLst>
          </p:cNvPr>
          <p:cNvSpPr>
            <a:spLocks noGrp="1"/>
          </p:cNvSpPr>
          <p:nvPr>
            <p:ph type="title"/>
          </p:nvPr>
        </p:nvSpPr>
        <p:spPr/>
        <p:txBody>
          <a:bodyPr/>
          <a:lstStyle/>
          <a:p>
            <a:r>
              <a:rPr lang="en-US" dirty="0"/>
              <a:t>A </a:t>
            </a:r>
            <a:r>
              <a:rPr lang="en-US" b="1" dirty="0">
                <a:latin typeface="Courier New" panose="02070309020205020404" pitchFamily="49" charset="0"/>
                <a:cs typeface="Courier New" panose="02070309020205020404" pitchFamily="49" charset="0"/>
              </a:rPr>
              <a:t>Context</a:t>
            </a:r>
            <a:r>
              <a:rPr lang="en-US" dirty="0"/>
              <a:t> Class for Each Rule</a:t>
            </a:r>
          </a:p>
        </p:txBody>
      </p:sp>
      <p:sp>
        <p:nvSpPr>
          <p:cNvPr id="3" name="Content Placeholder 2">
            <a:extLst>
              <a:ext uri="{FF2B5EF4-FFF2-40B4-BE49-F238E27FC236}">
                <a16:creationId xmlns:a16="http://schemas.microsoft.com/office/drawing/2014/main" id="{9D41798A-53C5-37E9-3767-1C493F7E9A56}"/>
              </a:ext>
            </a:extLst>
          </p:cNvPr>
          <p:cNvSpPr>
            <a:spLocks noGrp="1"/>
          </p:cNvSpPr>
          <p:nvPr>
            <p:ph idx="1"/>
          </p:nvPr>
        </p:nvSpPr>
        <p:spPr>
          <a:xfrm>
            <a:off x="457200" y="1234464"/>
            <a:ext cx="8229600" cy="487698"/>
          </a:xfrm>
        </p:spPr>
        <p:txBody>
          <a:bodyPr/>
          <a:lstStyle/>
          <a:p>
            <a:r>
              <a:rPr lang="en-US" b="1" dirty="0">
                <a:solidFill>
                  <a:srgbClr val="0033CC"/>
                </a:solidFill>
                <a:latin typeface="Courier New" panose="02070309020205020404" pitchFamily="49" charset="0"/>
                <a:cs typeface="Courier New" panose="02070309020205020404" pitchFamily="49" charset="0"/>
              </a:rPr>
              <a:t>Context</a:t>
            </a:r>
            <a:r>
              <a:rPr lang="en-US" dirty="0"/>
              <a:t> classes (parse tree node classes)</a:t>
            </a:r>
          </a:p>
        </p:txBody>
      </p:sp>
      <p:sp>
        <p:nvSpPr>
          <p:cNvPr id="4" name="Slide Number Placeholder 3">
            <a:extLst>
              <a:ext uri="{FF2B5EF4-FFF2-40B4-BE49-F238E27FC236}">
                <a16:creationId xmlns:a16="http://schemas.microsoft.com/office/drawing/2014/main" id="{C9BB86E0-7FF4-13FB-2CB1-3D4C5396DC95}"/>
              </a:ext>
            </a:extLst>
          </p:cNvPr>
          <p:cNvSpPr>
            <a:spLocks noGrp="1"/>
          </p:cNvSpPr>
          <p:nvPr>
            <p:ph type="sldNum" sz="quarter" idx="12"/>
          </p:nvPr>
        </p:nvSpPr>
        <p:spPr/>
        <p:txBody>
          <a:bodyPr/>
          <a:lstStyle/>
          <a:p>
            <a:fld id="{FED62B2D-F854-104A-9535-9A504E5923E0}" type="slidenum">
              <a:rPr lang="en-US" smtClean="0"/>
              <a:pPr/>
              <a:t>4</a:t>
            </a:fld>
            <a:endParaRPr lang="en-US"/>
          </a:p>
        </p:txBody>
      </p:sp>
      <p:sp>
        <p:nvSpPr>
          <p:cNvPr id="5" name="TextBox 4">
            <a:extLst>
              <a:ext uri="{FF2B5EF4-FFF2-40B4-BE49-F238E27FC236}">
                <a16:creationId xmlns:a16="http://schemas.microsoft.com/office/drawing/2014/main" id="{DA279A6F-3EBA-50E4-BC46-9BF4B2370B10}"/>
              </a:ext>
            </a:extLst>
          </p:cNvPr>
          <p:cNvSpPr txBox="1"/>
          <p:nvPr/>
        </p:nvSpPr>
        <p:spPr>
          <a:xfrm>
            <a:off x="1188757" y="1733930"/>
            <a:ext cx="6878806" cy="5078313"/>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ProgramContext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ProgramHeaderContext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BlockContext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DeclarationsContext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IdentifierContext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EmptyStatementContext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CompoundStatementContext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StatementListContext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AssignmentStatementContext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RepeatStatementContext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WriteStatementContext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WritelnStatementContext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ExpressionContext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SimpleExpressionContext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TermContext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FactorContext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RelOpContext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AddOpContext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MulOpContext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VariableContext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UnsignedConstantContext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IntegerConstantContext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RealConstantContext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CharacterConstantContext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public static class </a:t>
            </a:r>
            <a:r>
              <a:rPr lang="en-US" sz="1200" b="1" dirty="0" err="1">
                <a:solidFill>
                  <a:srgbClr val="C00000"/>
                </a:solidFill>
                <a:latin typeface="Courier New" panose="02070309020205020404" pitchFamily="49" charset="0"/>
                <a:cs typeface="Courier New" panose="02070309020205020404" pitchFamily="49" charset="0"/>
              </a:rPr>
              <a:t>StringConstantContext</a:t>
            </a:r>
            <a:r>
              <a:rPr lang="en-US" sz="1200" b="1" dirty="0">
                <a:latin typeface="Courier New" panose="02070309020205020404" pitchFamily="49" charset="0"/>
                <a:cs typeface="Courier New" panose="02070309020205020404" pitchFamily="49" charset="0"/>
              </a:rPr>
              <a:t> extends </a:t>
            </a:r>
            <a:r>
              <a:rPr lang="en-US" sz="1200" b="1" dirty="0" err="1">
                <a:latin typeface="Courier New" panose="02070309020205020404" pitchFamily="49" charset="0"/>
                <a:cs typeface="Courier New" panose="02070309020205020404" pitchFamily="49" charset="0"/>
              </a:rPr>
              <a:t>ParserRuleContext</a:t>
            </a: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CA49B81C-BC23-1EA7-CD58-EF7212FE2336}"/>
              </a:ext>
            </a:extLst>
          </p:cNvPr>
          <p:cNvSpPr txBox="1"/>
          <p:nvPr/>
        </p:nvSpPr>
        <p:spPr>
          <a:xfrm>
            <a:off x="5245848" y="6537926"/>
            <a:ext cx="2709396" cy="261610"/>
          </a:xfrm>
          <a:prstGeom prst="rect">
            <a:avLst/>
          </a:prstGeom>
          <a:solidFill>
            <a:srgbClr val="008000"/>
          </a:solidFill>
        </p:spPr>
        <p:txBody>
          <a:bodyPr wrap="square" rtlCol="0">
            <a:spAutoFit/>
          </a:bodyPr>
          <a:lstStyle/>
          <a:p>
            <a:r>
              <a:rPr lang="en-US" sz="1100" dirty="0">
                <a:solidFill>
                  <a:srgbClr val="FFFF00"/>
                </a:solidFill>
              </a:rPr>
              <a:t>intermediate.antlr4.SimpleA1Parser.java</a:t>
            </a:r>
          </a:p>
        </p:txBody>
      </p:sp>
    </p:spTree>
    <p:extLst>
      <p:ext uri="{BB962C8B-B14F-4D97-AF65-F5344CB8AC3E}">
        <p14:creationId xmlns:p14="http://schemas.microsoft.com/office/powerpoint/2010/main" val="2023779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DBC9B-B76A-2C2E-1108-137C9DD86A78}"/>
              </a:ext>
            </a:extLst>
          </p:cNvPr>
          <p:cNvSpPr>
            <a:spLocks noGrp="1"/>
          </p:cNvSpPr>
          <p:nvPr>
            <p:ph type="title"/>
          </p:nvPr>
        </p:nvSpPr>
        <p:spPr/>
        <p:txBody>
          <a:bodyPr/>
          <a:lstStyle/>
          <a:p>
            <a:r>
              <a:rPr lang="en-US" dirty="0"/>
              <a:t>A Visit Method for Each </a:t>
            </a:r>
            <a:r>
              <a:rPr lang="en-US" b="1" dirty="0">
                <a:latin typeface="Courier New" panose="02070309020205020404" pitchFamily="49" charset="0"/>
                <a:cs typeface="Courier New" panose="02070309020205020404" pitchFamily="49" charset="0"/>
              </a:rPr>
              <a:t>Context</a:t>
            </a:r>
            <a:r>
              <a:rPr lang="en-US" dirty="0"/>
              <a:t> Class</a:t>
            </a:r>
          </a:p>
        </p:txBody>
      </p:sp>
      <p:sp>
        <p:nvSpPr>
          <p:cNvPr id="4" name="Slide Number Placeholder 3">
            <a:extLst>
              <a:ext uri="{FF2B5EF4-FFF2-40B4-BE49-F238E27FC236}">
                <a16:creationId xmlns:a16="http://schemas.microsoft.com/office/drawing/2014/main" id="{D8538391-D3F7-6E71-0F06-233308DFD867}"/>
              </a:ext>
            </a:extLst>
          </p:cNvPr>
          <p:cNvSpPr>
            <a:spLocks noGrp="1"/>
          </p:cNvSpPr>
          <p:nvPr>
            <p:ph type="sldNum" sz="quarter" idx="12"/>
          </p:nvPr>
        </p:nvSpPr>
        <p:spPr/>
        <p:txBody>
          <a:bodyPr/>
          <a:lstStyle/>
          <a:p>
            <a:fld id="{FED62B2D-F854-104A-9535-9A504E5923E0}" type="slidenum">
              <a:rPr lang="en-US" smtClean="0"/>
              <a:pPr/>
              <a:t>5</a:t>
            </a:fld>
            <a:endParaRPr lang="en-US"/>
          </a:p>
        </p:txBody>
      </p:sp>
      <p:sp>
        <p:nvSpPr>
          <p:cNvPr id="5" name="TextBox 4">
            <a:extLst>
              <a:ext uri="{FF2B5EF4-FFF2-40B4-BE49-F238E27FC236}">
                <a16:creationId xmlns:a16="http://schemas.microsoft.com/office/drawing/2014/main" id="{5C130B6F-D680-A4BD-2A43-28C3907F7EEE}"/>
              </a:ext>
            </a:extLst>
          </p:cNvPr>
          <p:cNvSpPr txBox="1"/>
          <p:nvPr/>
        </p:nvSpPr>
        <p:spPr>
          <a:xfrm>
            <a:off x="365806" y="1364598"/>
            <a:ext cx="7436651" cy="5447645"/>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public interface </a:t>
            </a:r>
            <a:r>
              <a:rPr lang="en-US" sz="1200" b="1" dirty="0">
                <a:solidFill>
                  <a:srgbClr val="C00000"/>
                </a:solidFill>
                <a:latin typeface="Courier New" panose="02070309020205020404" pitchFamily="49" charset="0"/>
                <a:cs typeface="Courier New" panose="02070309020205020404" pitchFamily="49" charset="0"/>
              </a:rPr>
              <a:t>SimpleA1Visitor</a:t>
            </a:r>
            <a:r>
              <a:rPr lang="en-US" sz="1200" b="1" dirty="0">
                <a:latin typeface="Courier New" panose="02070309020205020404" pitchFamily="49" charset="0"/>
                <a:cs typeface="Courier New" panose="02070309020205020404" pitchFamily="49" charset="0"/>
              </a:rPr>
              <a:t>&lt;T&gt; extends </a:t>
            </a:r>
            <a:r>
              <a:rPr lang="en-US" sz="1200" b="1" dirty="0" err="1">
                <a:latin typeface="Courier New" panose="02070309020205020404" pitchFamily="49" charset="0"/>
                <a:cs typeface="Courier New" panose="02070309020205020404" pitchFamily="49" charset="0"/>
              </a:rPr>
              <a:t>ParseTreeVisitor</a:t>
            </a:r>
            <a:r>
              <a:rPr lang="en-US" sz="1200" b="1" dirty="0">
                <a:latin typeface="Courier New" panose="02070309020205020404" pitchFamily="49" charset="0"/>
                <a:cs typeface="Courier New" panose="02070309020205020404" pitchFamily="49" charset="0"/>
              </a:rPr>
              <a:t>&lt;T&gt; {</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visitProgram</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ProgramContext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visitProgramHeader</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ProgramHeaderContext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visitBlock</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BlockContext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visitDeclarations</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DeclarationsContext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visitIdentifier</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IdentifierContext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visitEmptyStatement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EmptyStatementContext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visitCompoundStatement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CompoundStatementContext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visitStatementList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StatementListContext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visitAssignmentStatement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AssignmentStatementContext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visitRepeatStatement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RepeatStatementContext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visitWriteStatement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WriteStatementContext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visitWritelnStatement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WritelnStatementContext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visitExpression</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ExpressionContext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visitSimpleExpression</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SimpleExpressionContext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visitTerm</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TermContext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visitFactor</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FactorContext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visitRelOp</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RelOpContext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visitAddOp</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AddOpContext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visitMulOp</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MulOpContext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visitVariable</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VariableContext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visitUnsignedConstant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UnsignedConstantContext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visitIntegerConstant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IntegerConstantContext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visitRealConstant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RealConstantContext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visitCharacterConstant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CharacterConstantContext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T </a:t>
            </a:r>
            <a:r>
              <a:rPr lang="en-US" sz="1200" b="1" dirty="0" err="1">
                <a:solidFill>
                  <a:srgbClr val="C00000"/>
                </a:solidFill>
                <a:latin typeface="Courier New" panose="02070309020205020404" pitchFamily="49" charset="0"/>
                <a:cs typeface="Courier New" panose="02070309020205020404" pitchFamily="49" charset="0"/>
              </a:rPr>
              <a:t>visitStringConstant</a:t>
            </a:r>
            <a:r>
              <a:rPr lang="en-US" sz="1200" b="1" dirty="0">
                <a:latin typeface="Courier New" panose="02070309020205020404" pitchFamily="49" charset="0"/>
                <a:cs typeface="Courier New" panose="02070309020205020404" pitchFamily="49" charset="0"/>
              </a:rPr>
              <a:t>(SimpleA1Parser.</a:t>
            </a:r>
            <a:r>
              <a:rPr lang="en-US" sz="1200" b="1" dirty="0">
                <a:solidFill>
                  <a:srgbClr val="C00000"/>
                </a:solidFill>
                <a:latin typeface="Courier New" panose="02070309020205020404" pitchFamily="49" charset="0"/>
                <a:cs typeface="Courier New" panose="02070309020205020404" pitchFamily="49" charset="0"/>
              </a:rPr>
              <a:t>StringConstantContext</a:t>
            </a:r>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99CF6A94-A8F8-22C8-076E-53DAE8DF1978}"/>
              </a:ext>
            </a:extLst>
          </p:cNvPr>
          <p:cNvSpPr txBox="1"/>
          <p:nvPr/>
        </p:nvSpPr>
        <p:spPr>
          <a:xfrm>
            <a:off x="5029195" y="6446487"/>
            <a:ext cx="2686954" cy="261610"/>
          </a:xfrm>
          <a:prstGeom prst="rect">
            <a:avLst/>
          </a:prstGeom>
          <a:solidFill>
            <a:srgbClr val="008000"/>
          </a:solidFill>
        </p:spPr>
        <p:txBody>
          <a:bodyPr wrap="none" rtlCol="0">
            <a:spAutoFit/>
          </a:bodyPr>
          <a:lstStyle/>
          <a:p>
            <a:r>
              <a:rPr lang="en-US" sz="1100" dirty="0">
                <a:solidFill>
                  <a:srgbClr val="FFFF00"/>
                </a:solidFill>
              </a:rPr>
              <a:t>intermediate.antlr4.SimpleA1Visitor.java</a:t>
            </a:r>
          </a:p>
        </p:txBody>
      </p:sp>
    </p:spTree>
    <p:extLst>
      <p:ext uri="{BB962C8B-B14F-4D97-AF65-F5344CB8AC3E}">
        <p14:creationId xmlns:p14="http://schemas.microsoft.com/office/powerpoint/2010/main" val="3792429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0F748-8C9D-F06D-42E0-150063271381}"/>
              </a:ext>
            </a:extLst>
          </p:cNvPr>
          <p:cNvSpPr>
            <a:spLocks noGrp="1"/>
          </p:cNvSpPr>
          <p:nvPr>
            <p:ph type="title"/>
          </p:nvPr>
        </p:nvSpPr>
        <p:spPr/>
        <p:txBody>
          <a:bodyPr/>
          <a:lstStyle/>
          <a:p>
            <a:r>
              <a:rPr lang="en-US" dirty="0"/>
              <a:t>Base Visit Method Implementations</a:t>
            </a:r>
          </a:p>
        </p:txBody>
      </p:sp>
      <p:sp>
        <p:nvSpPr>
          <p:cNvPr id="4" name="Slide Number Placeholder 3">
            <a:extLst>
              <a:ext uri="{FF2B5EF4-FFF2-40B4-BE49-F238E27FC236}">
                <a16:creationId xmlns:a16="http://schemas.microsoft.com/office/drawing/2014/main" id="{578D02F8-0C81-D45F-86B8-910FF3414342}"/>
              </a:ext>
            </a:extLst>
          </p:cNvPr>
          <p:cNvSpPr>
            <a:spLocks noGrp="1"/>
          </p:cNvSpPr>
          <p:nvPr>
            <p:ph type="sldNum" sz="quarter" idx="12"/>
          </p:nvPr>
        </p:nvSpPr>
        <p:spPr/>
        <p:txBody>
          <a:bodyPr/>
          <a:lstStyle/>
          <a:p>
            <a:fld id="{FED62B2D-F854-104A-9535-9A504E5923E0}" type="slidenum">
              <a:rPr lang="en-US" smtClean="0"/>
              <a:pPr/>
              <a:t>6</a:t>
            </a:fld>
            <a:endParaRPr lang="en-US"/>
          </a:p>
        </p:txBody>
      </p:sp>
      <p:sp>
        <p:nvSpPr>
          <p:cNvPr id="5" name="TextBox 4">
            <a:extLst>
              <a:ext uri="{FF2B5EF4-FFF2-40B4-BE49-F238E27FC236}">
                <a16:creationId xmlns:a16="http://schemas.microsoft.com/office/drawing/2014/main" id="{E4659706-E086-CC22-55E6-FCDC8EF067C7}"/>
              </a:ext>
            </a:extLst>
          </p:cNvPr>
          <p:cNvSpPr txBox="1"/>
          <p:nvPr/>
        </p:nvSpPr>
        <p:spPr>
          <a:xfrm>
            <a:off x="35299" y="1325903"/>
            <a:ext cx="9017212" cy="4524315"/>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public class </a:t>
            </a:r>
            <a:r>
              <a:rPr lang="en-US" sz="1200" b="1" dirty="0">
                <a:solidFill>
                  <a:srgbClr val="C00000"/>
                </a:solidFill>
                <a:latin typeface="Courier New" panose="02070309020205020404" pitchFamily="49" charset="0"/>
                <a:cs typeface="Courier New" panose="02070309020205020404" pitchFamily="49" charset="0"/>
              </a:rPr>
              <a:t>SimpleA1BaseVisitor</a:t>
            </a:r>
            <a:r>
              <a:rPr lang="en-US" sz="1200" b="1" dirty="0">
                <a:latin typeface="Courier New" panose="02070309020205020404" pitchFamily="49" charset="0"/>
                <a:cs typeface="Courier New" panose="02070309020205020404" pitchFamily="49" charset="0"/>
              </a:rPr>
              <a:t>&lt;T&gt; extends </a:t>
            </a:r>
            <a:r>
              <a:rPr lang="en-US" sz="1200" b="1" dirty="0" err="1">
                <a:latin typeface="Courier New" panose="02070309020205020404" pitchFamily="49" charset="0"/>
                <a:cs typeface="Courier New" panose="02070309020205020404" pitchFamily="49" charset="0"/>
              </a:rPr>
              <a:t>AbstractParseTreeVisitor</a:t>
            </a:r>
            <a:r>
              <a:rPr lang="en-US" sz="1200" b="1" dirty="0">
                <a:latin typeface="Courier New" panose="02070309020205020404" pitchFamily="49" charset="0"/>
                <a:cs typeface="Courier New" panose="02070309020205020404" pitchFamily="49" charset="0"/>
              </a:rPr>
              <a:t>&lt;T&gt; </a:t>
            </a:r>
          </a:p>
          <a:p>
            <a:r>
              <a:rPr lang="en-US" sz="1200" b="1" dirty="0">
                <a:latin typeface="Courier New" panose="02070309020205020404" pitchFamily="49" charset="0"/>
                <a:cs typeface="Courier New" panose="02070309020205020404" pitchFamily="49" charset="0"/>
              </a:rPr>
              <a:t>                                    implements </a:t>
            </a:r>
            <a:r>
              <a:rPr lang="en-US" sz="1200" b="1" dirty="0">
                <a:solidFill>
                  <a:srgbClr val="C00000"/>
                </a:solidFill>
                <a:latin typeface="Courier New" panose="02070309020205020404" pitchFamily="49" charset="0"/>
                <a:cs typeface="Courier New" panose="02070309020205020404" pitchFamily="49" charset="0"/>
              </a:rPr>
              <a:t>SimpleA1Visito r</a:t>
            </a:r>
            <a:r>
              <a:rPr lang="en-US" sz="1200" b="1" dirty="0">
                <a:latin typeface="Courier New" panose="02070309020205020404" pitchFamily="49" charset="0"/>
                <a:cs typeface="Courier New" panose="02070309020205020404" pitchFamily="49" charset="0"/>
              </a:rPr>
              <a:t>&lt;T&gt;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visitProgram</a:t>
            </a:r>
            <a:r>
              <a:rPr lang="en-US" sz="1200" b="1" dirty="0">
                <a:latin typeface="Courier New" panose="02070309020205020404" pitchFamily="49" charset="0"/>
                <a:cs typeface="Courier New" panose="02070309020205020404" pitchFamily="49" charset="0"/>
              </a:rPr>
              <a:t>(SimpleA1Parser.ProgramContext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visitProgramHeader</a:t>
            </a:r>
            <a:r>
              <a:rPr lang="en-US" sz="1200" b="1" dirty="0">
                <a:latin typeface="Courier New" panose="02070309020205020404" pitchFamily="49" charset="0"/>
                <a:cs typeface="Courier New" panose="02070309020205020404" pitchFamily="49" charset="0"/>
              </a:rPr>
              <a:t>(SimpleA1Parser.ProgramHeaderContext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visitBlock</a:t>
            </a:r>
            <a:r>
              <a:rPr lang="en-US" sz="1200" b="1" dirty="0">
                <a:latin typeface="Courier New" panose="02070309020205020404" pitchFamily="49" charset="0"/>
                <a:cs typeface="Courier New" panose="02070309020205020404" pitchFamily="49" charset="0"/>
              </a:rPr>
              <a:t>(SimpleA1Parser.BlockContext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visitDeclarations</a:t>
            </a:r>
            <a:r>
              <a:rPr lang="en-US" sz="1200" b="1" dirty="0">
                <a:latin typeface="Courier New" panose="02070309020205020404" pitchFamily="49" charset="0"/>
                <a:cs typeface="Courier New" panose="02070309020205020404" pitchFamily="49" charset="0"/>
              </a:rPr>
              <a:t>(SimpleA1Parser.DeclarationsContext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visitIdentifier</a:t>
            </a:r>
            <a:r>
              <a:rPr lang="en-US" sz="1200" b="1" dirty="0">
                <a:latin typeface="Courier New" panose="02070309020205020404" pitchFamily="49" charset="0"/>
                <a:cs typeface="Courier New" panose="02070309020205020404" pitchFamily="49" charset="0"/>
              </a:rPr>
              <a:t>(SimpleA1Parser.IdentifierContext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visitStatement</a:t>
            </a:r>
            <a:r>
              <a:rPr lang="en-US" sz="1200" b="1" dirty="0">
                <a:latin typeface="Courier New" panose="02070309020205020404" pitchFamily="49" charset="0"/>
                <a:cs typeface="Courier New" panose="02070309020205020404" pitchFamily="49" charset="0"/>
              </a:rPr>
              <a:t>(SimpleA1Parser.StatementContext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visitEmptyStatement</a:t>
            </a:r>
            <a:r>
              <a:rPr lang="en-US" sz="1200" b="1" dirty="0">
                <a:latin typeface="Courier New" panose="02070309020205020404" pitchFamily="49" charset="0"/>
                <a:cs typeface="Courier New" panose="02070309020205020404" pitchFamily="49" charset="0"/>
              </a:rPr>
              <a:t>(SimpleA1Parser.EmptyStatementContext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visitCompoundStatement</a:t>
            </a:r>
            <a:r>
              <a:rPr lang="en-US" sz="1200" b="1" dirty="0">
                <a:latin typeface="Courier New" panose="02070309020205020404" pitchFamily="49" charset="0"/>
                <a:cs typeface="Courier New" panose="02070309020205020404" pitchFamily="49" charset="0"/>
              </a:rPr>
              <a:t>(SimpleA1Parser.CompoundStatementContext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visitStatementList</a:t>
            </a:r>
            <a:r>
              <a:rPr lang="en-US" sz="1200" b="1" dirty="0">
                <a:latin typeface="Courier New" panose="02070309020205020404" pitchFamily="49" charset="0"/>
                <a:cs typeface="Courier New" panose="02070309020205020404" pitchFamily="49" charset="0"/>
              </a:rPr>
              <a:t>(SimpleA1Parser.StatementListContext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@Override public T </a:t>
            </a:r>
            <a:r>
              <a:rPr lang="en-US" sz="1200" b="1" dirty="0" err="1">
                <a:solidFill>
                  <a:srgbClr val="C00000"/>
                </a:solidFill>
                <a:latin typeface="Courier New" panose="02070309020205020404" pitchFamily="49" charset="0"/>
                <a:cs typeface="Courier New" panose="02070309020205020404" pitchFamily="49" charset="0"/>
              </a:rPr>
              <a:t>visitAssignmentStatement</a:t>
            </a:r>
            <a:r>
              <a:rPr lang="en-US" sz="1200" b="1" dirty="0">
                <a:latin typeface="Courier New" panose="02070309020205020404" pitchFamily="49" charset="0"/>
                <a:cs typeface="Courier New" panose="02070309020205020404" pitchFamily="49" charset="0"/>
              </a:rPr>
              <a:t>(SimpleA1Parser.AssignmentStatementContext </a:t>
            </a:r>
            <a:r>
              <a:rPr lang="en-US" sz="1200" b="1" dirty="0" err="1">
                <a:latin typeface="Courier New" panose="02070309020205020404" pitchFamily="49" charset="0"/>
                <a:cs typeface="Courier New" panose="02070309020205020404" pitchFamily="49" charset="0"/>
              </a:rPr>
              <a:t>ctx</a:t>
            </a:r>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a:solidFill>
                  <a:srgbClr val="0033CC"/>
                </a:solidFill>
                <a:latin typeface="Courier New" panose="02070309020205020404" pitchFamily="49" charset="0"/>
                <a:cs typeface="Courier New" panose="02070309020205020404" pitchFamily="49" charset="0"/>
              </a:rPr>
              <a:t>{ return visitChildren(</a:t>
            </a:r>
            <a:r>
              <a:rPr lang="en-US" sz="1200" b="1" dirty="0" err="1">
                <a:solidFill>
                  <a:srgbClr val="0033CC"/>
                </a:solidFill>
                <a:latin typeface="Courier New" panose="02070309020205020404" pitchFamily="49" charset="0"/>
                <a:cs typeface="Courier New" panose="02070309020205020404" pitchFamily="49" charset="0"/>
              </a:rPr>
              <a:t>ctx</a:t>
            </a:r>
            <a:r>
              <a:rPr lang="en-US" sz="1200" b="1" dirty="0">
                <a:solidFill>
                  <a:srgbClr val="0033CC"/>
                </a:solidFill>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2F7010B3-345F-CE67-9395-87DF53952AA6}"/>
              </a:ext>
            </a:extLst>
          </p:cNvPr>
          <p:cNvSpPr txBox="1"/>
          <p:nvPr/>
        </p:nvSpPr>
        <p:spPr>
          <a:xfrm>
            <a:off x="693630" y="5680941"/>
            <a:ext cx="7756739" cy="338554"/>
          </a:xfrm>
          <a:prstGeom prst="rect">
            <a:avLst/>
          </a:prstGeom>
          <a:solidFill>
            <a:srgbClr val="FFFFC2"/>
          </a:solidFill>
          <a:ln>
            <a:solidFill>
              <a:srgbClr val="0033CC"/>
            </a:solidFill>
          </a:ln>
        </p:spPr>
        <p:txBody>
          <a:bodyPr wrap="none" rtlCol="0">
            <a:spAutoFit/>
          </a:bodyPr>
          <a:lstStyle/>
          <a:p>
            <a:r>
              <a:rPr lang="en-US" dirty="0">
                <a:solidFill>
                  <a:srgbClr val="0033CC"/>
                </a:solidFill>
              </a:rPr>
              <a:t>By default, each visit method for a parse tree node simply visits the node’s children.</a:t>
            </a:r>
          </a:p>
        </p:txBody>
      </p:sp>
    </p:spTree>
    <p:extLst>
      <p:ext uri="{BB962C8B-B14F-4D97-AF65-F5344CB8AC3E}">
        <p14:creationId xmlns:p14="http://schemas.microsoft.com/office/powerpoint/2010/main" val="1241949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9A697-B1D6-F29B-C845-AAC9B10EC8FB}"/>
              </a:ext>
            </a:extLst>
          </p:cNvPr>
          <p:cNvSpPr>
            <a:spLocks noGrp="1"/>
          </p:cNvSpPr>
          <p:nvPr>
            <p:ph type="title"/>
          </p:nvPr>
        </p:nvSpPr>
        <p:spPr/>
        <p:txBody>
          <a:bodyPr/>
          <a:lstStyle/>
          <a:p>
            <a:r>
              <a:rPr lang="en-US" dirty="0"/>
              <a:t>Create the Symbol Table</a:t>
            </a:r>
          </a:p>
        </p:txBody>
      </p:sp>
      <p:sp>
        <p:nvSpPr>
          <p:cNvPr id="3" name="Content Placeholder 2">
            <a:extLst>
              <a:ext uri="{FF2B5EF4-FFF2-40B4-BE49-F238E27FC236}">
                <a16:creationId xmlns:a16="http://schemas.microsoft.com/office/drawing/2014/main" id="{8F77F439-B508-44AA-4FA9-C0C911B1B9E1}"/>
              </a:ext>
            </a:extLst>
          </p:cNvPr>
          <p:cNvSpPr>
            <a:spLocks noGrp="1"/>
          </p:cNvSpPr>
          <p:nvPr>
            <p:ph idx="1"/>
          </p:nvPr>
        </p:nvSpPr>
        <p:spPr/>
        <p:txBody>
          <a:bodyPr/>
          <a:lstStyle/>
          <a:p>
            <a:r>
              <a:rPr lang="en-US" b="1" dirty="0"/>
              <a:t>Pass 1</a:t>
            </a:r>
            <a:r>
              <a:rPr lang="en-US" dirty="0"/>
              <a:t>: The ANTLR-generated parser parses a source file and builds the parse tree that represents the source program using its generated </a:t>
            </a:r>
            <a:r>
              <a:rPr lang="en-US" b="1" dirty="0">
                <a:solidFill>
                  <a:srgbClr val="0033CC"/>
                </a:solidFill>
                <a:latin typeface="Courier New" panose="02070309020205020404" pitchFamily="49" charset="0"/>
                <a:cs typeface="Courier New" panose="02070309020205020404" pitchFamily="49" charset="0"/>
              </a:rPr>
              <a:t>Context</a:t>
            </a:r>
            <a:r>
              <a:rPr lang="en-US" dirty="0"/>
              <a:t> (tree node) classes.</a:t>
            </a:r>
          </a:p>
          <a:p>
            <a:pPr lvl="4"/>
            <a:endParaRPr lang="en-US" dirty="0"/>
          </a:p>
          <a:p>
            <a:r>
              <a:rPr lang="en-US" b="1" dirty="0"/>
              <a:t>Pass 2:</a:t>
            </a:r>
            <a:r>
              <a:rPr lang="en-US" dirty="0"/>
              <a:t> Perform the </a:t>
            </a:r>
            <a:r>
              <a:rPr lang="en-US" u="sng" dirty="0"/>
              <a:t>semantic operation</a:t>
            </a:r>
            <a:r>
              <a:rPr lang="en-US" dirty="0"/>
              <a:t> of walking the parse tree to populate the symbol table from the tree nodes for variables.</a:t>
            </a:r>
          </a:p>
          <a:p>
            <a:pPr lvl="1"/>
            <a:r>
              <a:rPr lang="en-US" dirty="0"/>
              <a:t>Override the following base visit methods:</a:t>
            </a:r>
          </a:p>
          <a:p>
            <a:pPr lvl="2"/>
            <a:r>
              <a:rPr lang="en-US" b="1" dirty="0" err="1">
                <a:solidFill>
                  <a:srgbClr val="0033CC"/>
                </a:solidFill>
                <a:latin typeface="Courier New" panose="02070309020205020404" pitchFamily="49" charset="0"/>
                <a:cs typeface="Courier New" panose="02070309020205020404" pitchFamily="49" charset="0"/>
              </a:rPr>
              <a:t>visitProgramHeader</a:t>
            </a:r>
            <a:endParaRPr lang="en-US" b="1" dirty="0">
              <a:solidFill>
                <a:srgbClr val="0033CC"/>
              </a:solidFill>
              <a:latin typeface="Courier New" panose="02070309020205020404" pitchFamily="49" charset="0"/>
              <a:cs typeface="Courier New" panose="02070309020205020404" pitchFamily="49" charset="0"/>
            </a:endParaRPr>
          </a:p>
          <a:p>
            <a:pPr lvl="2"/>
            <a:r>
              <a:rPr lang="en-US" b="1" dirty="0" err="1">
                <a:solidFill>
                  <a:srgbClr val="0033CC"/>
                </a:solidFill>
                <a:latin typeface="Courier New" panose="02070309020205020404" pitchFamily="49" charset="0"/>
                <a:cs typeface="Courier New" panose="02070309020205020404" pitchFamily="49" charset="0"/>
              </a:rPr>
              <a:t>visitAssignmentStatement</a:t>
            </a:r>
            <a:endParaRPr lang="en-US" b="1" dirty="0">
              <a:solidFill>
                <a:srgbClr val="0033CC"/>
              </a:solidFill>
              <a:latin typeface="Courier New" panose="02070309020205020404" pitchFamily="49" charset="0"/>
              <a:cs typeface="Courier New" panose="02070309020205020404" pitchFamily="49" charset="0"/>
            </a:endParaRPr>
          </a:p>
          <a:p>
            <a:pPr lvl="2"/>
            <a:r>
              <a:rPr lang="en-US" b="1" dirty="0" err="1">
                <a:solidFill>
                  <a:srgbClr val="0033CC"/>
                </a:solidFill>
                <a:latin typeface="Courier New" panose="02070309020205020404" pitchFamily="49" charset="0"/>
                <a:cs typeface="Courier New" panose="02070309020205020404" pitchFamily="49" charset="0"/>
              </a:rPr>
              <a:t>visitIdentifier</a:t>
            </a:r>
            <a:endParaRPr lang="en-US" b="1" dirty="0">
              <a:solidFill>
                <a:srgbClr val="0033CC"/>
              </a:solidFill>
              <a:latin typeface="Courier New" panose="02070309020205020404" pitchFamily="49" charset="0"/>
              <a:cs typeface="Courier New" panose="02070309020205020404" pitchFamily="49" charset="0"/>
            </a:endParaRPr>
          </a:p>
        </p:txBody>
      </p:sp>
      <p:sp>
        <p:nvSpPr>
          <p:cNvPr id="4" name="Slide Number Placeholder 3">
            <a:extLst>
              <a:ext uri="{FF2B5EF4-FFF2-40B4-BE49-F238E27FC236}">
                <a16:creationId xmlns:a16="http://schemas.microsoft.com/office/drawing/2014/main" id="{C0D8FB9E-FAAD-E26A-FDF4-6F6AC94117E0}"/>
              </a:ext>
            </a:extLst>
          </p:cNvPr>
          <p:cNvSpPr>
            <a:spLocks noGrp="1"/>
          </p:cNvSpPr>
          <p:nvPr>
            <p:ph type="sldNum" sz="quarter" idx="12"/>
          </p:nvPr>
        </p:nvSpPr>
        <p:spPr/>
        <p:txBody>
          <a:bodyPr/>
          <a:lstStyle/>
          <a:p>
            <a:fld id="{FED62B2D-F854-104A-9535-9A504E5923E0}" type="slidenum">
              <a:rPr lang="en-US" smtClean="0"/>
              <a:pPr/>
              <a:t>7</a:t>
            </a:fld>
            <a:endParaRPr lang="en-US"/>
          </a:p>
        </p:txBody>
      </p:sp>
      <p:sp>
        <p:nvSpPr>
          <p:cNvPr id="5" name="TextBox 4">
            <a:extLst>
              <a:ext uri="{FF2B5EF4-FFF2-40B4-BE49-F238E27FC236}">
                <a16:creationId xmlns:a16="http://schemas.microsoft.com/office/drawing/2014/main" id="{7CF3EB16-671A-9603-AF31-3317F4174038}"/>
              </a:ext>
            </a:extLst>
          </p:cNvPr>
          <p:cNvSpPr txBox="1"/>
          <p:nvPr/>
        </p:nvSpPr>
        <p:spPr>
          <a:xfrm>
            <a:off x="5943585" y="5166341"/>
            <a:ext cx="2560291" cy="830997"/>
          </a:xfrm>
          <a:prstGeom prst="rect">
            <a:avLst/>
          </a:prstGeom>
          <a:solidFill>
            <a:srgbClr val="FFFFC2"/>
          </a:solidFill>
          <a:ln>
            <a:solidFill>
              <a:srgbClr val="0033CC"/>
            </a:solidFill>
          </a:ln>
        </p:spPr>
        <p:txBody>
          <a:bodyPr wrap="square" rtlCol="0">
            <a:spAutoFit/>
          </a:bodyPr>
          <a:lstStyle/>
          <a:p>
            <a:r>
              <a:rPr lang="en-US" dirty="0">
                <a:solidFill>
                  <a:srgbClr val="0033CC"/>
                </a:solidFill>
              </a:rPr>
              <a:t>For now, each of our overrides of semantic visit methods returns </a:t>
            </a:r>
            <a:r>
              <a:rPr lang="en-US" b="1" dirty="0">
                <a:solidFill>
                  <a:srgbClr val="0033CC"/>
                </a:solidFill>
                <a:latin typeface="Courier New" panose="02070309020205020404" pitchFamily="49" charset="0"/>
                <a:cs typeface="Courier New" panose="02070309020205020404" pitchFamily="49" charset="0"/>
              </a:rPr>
              <a:t>null</a:t>
            </a:r>
            <a:r>
              <a:rPr lang="en-US" dirty="0">
                <a:solidFill>
                  <a:srgbClr val="0033CC"/>
                </a:solidFill>
              </a:rPr>
              <a:t>.</a:t>
            </a:r>
          </a:p>
        </p:txBody>
      </p:sp>
    </p:spTree>
    <p:extLst>
      <p:ext uri="{BB962C8B-B14F-4D97-AF65-F5344CB8AC3E}">
        <p14:creationId xmlns:p14="http://schemas.microsoft.com/office/powerpoint/2010/main" val="1814672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705FE-35DC-67A2-FC3C-A3BFBDEA7B02}"/>
              </a:ext>
            </a:extLst>
          </p:cNvPr>
          <p:cNvSpPr>
            <a:spLocks noGrp="1"/>
          </p:cNvSpPr>
          <p:nvPr>
            <p:ph type="title"/>
          </p:nvPr>
        </p:nvSpPr>
        <p:spPr>
          <a:xfrm>
            <a:off x="274344" y="411163"/>
            <a:ext cx="8595311" cy="655637"/>
          </a:xfrm>
        </p:spPr>
        <p:txBody>
          <a:bodyPr/>
          <a:lstStyle/>
          <a:p>
            <a:r>
              <a:rPr lang="en-US" dirty="0"/>
              <a:t>Override </a:t>
            </a:r>
            <a:r>
              <a:rPr lang="en-US" b="1" dirty="0">
                <a:latin typeface="Courier New" panose="02070309020205020404" pitchFamily="49" charset="0"/>
                <a:cs typeface="Courier New" panose="02070309020205020404" pitchFamily="49" charset="0"/>
              </a:rPr>
              <a:t>Semantics</a:t>
            </a:r>
            <a:r>
              <a:rPr lang="en-US" dirty="0"/>
              <a:t> Visit Methods (Pass 2) </a:t>
            </a:r>
          </a:p>
        </p:txBody>
      </p:sp>
      <p:sp>
        <p:nvSpPr>
          <p:cNvPr id="4" name="Slide Number Placeholder 3">
            <a:extLst>
              <a:ext uri="{FF2B5EF4-FFF2-40B4-BE49-F238E27FC236}">
                <a16:creationId xmlns:a16="http://schemas.microsoft.com/office/drawing/2014/main" id="{49DEA1A8-F3EB-CA1D-095F-7215183CB10E}"/>
              </a:ext>
            </a:extLst>
          </p:cNvPr>
          <p:cNvSpPr>
            <a:spLocks noGrp="1"/>
          </p:cNvSpPr>
          <p:nvPr>
            <p:ph type="sldNum" sz="quarter" idx="12"/>
          </p:nvPr>
        </p:nvSpPr>
        <p:spPr/>
        <p:txBody>
          <a:bodyPr/>
          <a:lstStyle/>
          <a:p>
            <a:fld id="{FED62B2D-F854-104A-9535-9A504E5923E0}" type="slidenum">
              <a:rPr lang="en-US" smtClean="0"/>
              <a:pPr/>
              <a:t>8</a:t>
            </a:fld>
            <a:endParaRPr lang="en-US"/>
          </a:p>
        </p:txBody>
      </p:sp>
      <p:sp>
        <p:nvSpPr>
          <p:cNvPr id="5" name="TextBox 4">
            <a:extLst>
              <a:ext uri="{FF2B5EF4-FFF2-40B4-BE49-F238E27FC236}">
                <a16:creationId xmlns:a16="http://schemas.microsoft.com/office/drawing/2014/main" id="{42CED905-68BB-2568-1208-A601CA3C4B98}"/>
              </a:ext>
            </a:extLst>
          </p:cNvPr>
          <p:cNvSpPr txBox="1"/>
          <p:nvPr/>
        </p:nvSpPr>
        <p:spPr>
          <a:xfrm>
            <a:off x="365806" y="1549264"/>
            <a:ext cx="7487947" cy="5262979"/>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class </a:t>
            </a:r>
            <a:r>
              <a:rPr lang="en-US" sz="1400" b="1" dirty="0">
                <a:solidFill>
                  <a:srgbClr val="C00000"/>
                </a:solidFill>
                <a:latin typeface="Courier New" panose="02070309020205020404" pitchFamily="49" charset="0"/>
                <a:cs typeface="Courier New" panose="02070309020205020404" pitchFamily="49" charset="0"/>
              </a:rPr>
              <a:t>Semantics extends SimpleA1BaseVisitor&lt;Object&gt;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private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 = new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private </a:t>
            </a:r>
            <a:r>
              <a:rPr lang="en-US" sz="1400" b="1" dirty="0" err="1">
                <a:latin typeface="Courier New" panose="02070309020205020404" pitchFamily="49" charset="0"/>
                <a:cs typeface="Courier New" panose="02070309020205020404" pitchFamily="49" charset="0"/>
              </a:rPr>
              <a:t>SemanticErrorHandler</a:t>
            </a:r>
            <a:r>
              <a:rPr lang="en-US" sz="1400" b="1" dirty="0">
                <a:latin typeface="Courier New" panose="02070309020205020404" pitchFamily="49" charset="0"/>
                <a:cs typeface="Courier New" panose="02070309020205020404" pitchFamily="49" charset="0"/>
              </a:rPr>
              <a:t> error = new </a:t>
            </a:r>
            <a:r>
              <a:rPr lang="en-US" sz="1400" b="1" dirty="0" err="1">
                <a:latin typeface="Courier New" panose="02070309020205020404" pitchFamily="49" charset="0"/>
                <a:cs typeface="Courier New" panose="02070309020205020404" pitchFamily="49" charset="0"/>
              </a:rPr>
              <a:t>SemanticErrorHandler</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private SymtabEntry </a:t>
            </a:r>
            <a:r>
              <a:rPr lang="en-US" sz="1400" b="1" dirty="0" err="1">
                <a:latin typeface="Courier New" panose="02070309020205020404" pitchFamily="49" charset="0"/>
                <a:cs typeface="Courier New" panose="02070309020205020404" pitchFamily="49" charset="0"/>
              </a:rPr>
              <a:t>programEntry</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public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getSymtab</a:t>
            </a:r>
            <a:r>
              <a:rPr lang="en-US" sz="1400" b="1" dirty="0">
                <a:latin typeface="Courier New" panose="02070309020205020404" pitchFamily="49" charset="0"/>
                <a:cs typeface="Courier New" panose="02070309020205020404" pitchFamily="49" charset="0"/>
              </a:rPr>
              <a:t>()  { return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public int </a:t>
            </a:r>
            <a:r>
              <a:rPr lang="en-US" sz="1400" b="1" dirty="0" err="1">
                <a:latin typeface="Courier New" panose="02070309020205020404" pitchFamily="49" charset="0"/>
                <a:cs typeface="Courier New" panose="02070309020205020404" pitchFamily="49" charset="0"/>
              </a:rPr>
              <a:t>getErrorCount</a:t>
            </a:r>
            <a:r>
              <a:rPr lang="en-US" sz="1400" b="1" dirty="0">
                <a:latin typeface="Courier New" panose="02070309020205020404" pitchFamily="49" charset="0"/>
                <a:cs typeface="Courier New" panose="02070309020205020404" pitchFamily="49" charset="0"/>
              </a:rPr>
              <a:t>() { return </a:t>
            </a:r>
            <a:r>
              <a:rPr lang="en-US" sz="1400" b="1" dirty="0" err="1">
                <a:latin typeface="Courier New" panose="02070309020205020404" pitchFamily="49" charset="0"/>
                <a:cs typeface="Courier New" panose="02070309020205020404" pitchFamily="49" charset="0"/>
              </a:rPr>
              <a:t>error.getCount</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@Override </a:t>
            </a:r>
          </a:p>
          <a:p>
            <a:r>
              <a:rPr lang="en-US" sz="1400" b="1" dirty="0">
                <a:solidFill>
                  <a:srgbClr val="C00000"/>
                </a:solidFill>
                <a:latin typeface="Courier New" panose="02070309020205020404" pitchFamily="49" charset="0"/>
                <a:cs typeface="Courier New" panose="02070309020205020404" pitchFamily="49" charset="0"/>
              </a:rPr>
              <a:t>    public Object </a:t>
            </a:r>
            <a:r>
              <a:rPr lang="en-US" sz="1400" b="1" dirty="0" err="1">
                <a:solidFill>
                  <a:srgbClr val="C00000"/>
                </a:solidFill>
                <a:latin typeface="Courier New" panose="02070309020205020404" pitchFamily="49" charset="0"/>
                <a:cs typeface="Courier New" panose="02070309020205020404" pitchFamily="49" charset="0"/>
              </a:rPr>
              <a:t>visitProgramHeader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ProgramHeaderContext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a:t>
            </a:r>
            <a:r>
              <a:rPr lang="en-US" sz="1400" b="1" dirty="0">
                <a:solidFill>
                  <a:srgbClr val="C00000"/>
                </a:solidFill>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a:t>
            </a:r>
          </a:p>
          <a:p>
            <a:r>
              <a:rPr lang="en-US" sz="1400" b="1" dirty="0">
                <a:latin typeface="Courier New" panose="02070309020205020404" pitchFamily="49" charset="0"/>
                <a:cs typeface="Courier New" panose="02070309020205020404" pitchFamily="49" charset="0"/>
              </a:rPr>
              <a:t>        int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ctx.start.getLine</a:t>
            </a:r>
            <a:r>
              <a:rPr lang="en-US" sz="1400" b="1" dirty="0">
                <a:latin typeface="Courier New" panose="02070309020205020404" pitchFamily="49" charset="0"/>
                <a:cs typeface="Courier New" panose="02070309020205020404" pitchFamily="49" charset="0"/>
              </a:rPr>
              <a:t>();</a:t>
            </a:r>
          </a:p>
          <a:p>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IdentifierContext</a:t>
            </a:r>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idCtx</a:t>
            </a:r>
            <a:r>
              <a:rPr lang="en-US" sz="1400" b="1" dirty="0">
                <a:solidFill>
                  <a:srgbClr val="008000"/>
                </a:solidFill>
                <a:latin typeface="Courier New" panose="02070309020205020404" pitchFamily="49" charset="0"/>
                <a:cs typeface="Courier New" panose="02070309020205020404" pitchFamily="49" charset="0"/>
              </a:rPr>
              <a:t> = </a:t>
            </a:r>
            <a:r>
              <a:rPr lang="en-US" sz="1400" b="1" dirty="0" err="1">
                <a:solidFill>
                  <a:srgbClr val="008000"/>
                </a:solidFill>
                <a:latin typeface="Courier New" panose="02070309020205020404" pitchFamily="49" charset="0"/>
                <a:cs typeface="Courier New" panose="02070309020205020404" pitchFamily="49" charset="0"/>
              </a:rPr>
              <a:t>ctx.identifier</a:t>
            </a:r>
            <a:r>
              <a:rPr lang="en-US" sz="1400" b="1" dirty="0">
                <a:solidFill>
                  <a:srgbClr val="008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String </a:t>
            </a:r>
            <a:r>
              <a:rPr lang="en-US" sz="1400" b="1" dirty="0" err="1">
                <a:solidFill>
                  <a:srgbClr val="C00000"/>
                </a:solidFill>
                <a:latin typeface="Courier New" panose="02070309020205020404" pitchFamily="49" charset="0"/>
                <a:cs typeface="Courier New" panose="02070309020205020404" pitchFamily="49" charset="0"/>
              </a:rPr>
              <a:t>programName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idCtx.getText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programEntry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symtab.enter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programName</a:t>
            </a:r>
            <a:r>
              <a:rPr lang="en-US" sz="1400" b="1" dirty="0">
                <a:solidFill>
                  <a:srgbClr val="C00000"/>
                </a:solidFill>
                <a:latin typeface="Courier New" panose="02070309020205020404" pitchFamily="49" charset="0"/>
                <a:cs typeface="Courier New" panose="02070309020205020404" pitchFamily="49" charset="0"/>
              </a:rPr>
              <a:t>, PROGRAM);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programEntry.appendLineNumber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645CED7F-13A9-57A4-D827-F4A8D06DDBE2}"/>
              </a:ext>
            </a:extLst>
          </p:cNvPr>
          <p:cNvSpPr txBox="1"/>
          <p:nvPr/>
        </p:nvSpPr>
        <p:spPr>
          <a:xfrm>
            <a:off x="5919828" y="4523586"/>
            <a:ext cx="1503938" cy="276999"/>
          </a:xfrm>
          <a:prstGeom prst="rect">
            <a:avLst/>
          </a:prstGeom>
          <a:solidFill>
            <a:srgbClr val="FFFFC2"/>
          </a:solidFill>
          <a:ln>
            <a:solidFill>
              <a:srgbClr val="0033CC"/>
            </a:solidFill>
          </a:ln>
        </p:spPr>
        <p:txBody>
          <a:bodyPr wrap="none" rtlCol="0">
            <a:spAutoFit/>
          </a:bodyPr>
          <a:lstStyle/>
          <a:p>
            <a:r>
              <a:rPr lang="en-US" sz="1200" dirty="0">
                <a:solidFill>
                  <a:srgbClr val="008000"/>
                </a:solidFill>
              </a:rPr>
              <a:t>identifier</a:t>
            </a:r>
            <a:r>
              <a:rPr lang="en-US" sz="1200" dirty="0">
                <a:solidFill>
                  <a:srgbClr val="0033CC"/>
                </a:solidFill>
              </a:rPr>
              <a:t> child node</a:t>
            </a:r>
          </a:p>
        </p:txBody>
      </p:sp>
      <p:sp>
        <p:nvSpPr>
          <p:cNvPr id="8" name="TextBox 7">
            <a:extLst>
              <a:ext uri="{FF2B5EF4-FFF2-40B4-BE49-F238E27FC236}">
                <a16:creationId xmlns:a16="http://schemas.microsoft.com/office/drawing/2014/main" id="{860125E9-5A8A-A971-6BE7-0B5C70B2D08D}"/>
              </a:ext>
            </a:extLst>
          </p:cNvPr>
          <p:cNvSpPr txBox="1"/>
          <p:nvPr/>
        </p:nvSpPr>
        <p:spPr>
          <a:xfrm>
            <a:off x="6217902" y="6399162"/>
            <a:ext cx="1574470" cy="338554"/>
          </a:xfrm>
          <a:prstGeom prst="rect">
            <a:avLst/>
          </a:prstGeom>
          <a:solidFill>
            <a:srgbClr val="0033CC"/>
          </a:solidFill>
        </p:spPr>
        <p:txBody>
          <a:bodyPr wrap="none" rtlCol="0">
            <a:spAutoFit/>
          </a:bodyPr>
          <a:lstStyle/>
          <a:p>
            <a:r>
              <a:rPr lang="en-US" dirty="0" err="1">
                <a:solidFill>
                  <a:srgbClr val="FFFD78"/>
                </a:solidFill>
              </a:rPr>
              <a:t>Semantics.java</a:t>
            </a:r>
            <a:endParaRPr lang="en-US" dirty="0">
              <a:solidFill>
                <a:srgbClr val="FFFD78"/>
              </a:solidFill>
            </a:endParaRPr>
          </a:p>
        </p:txBody>
      </p:sp>
      <p:sp>
        <p:nvSpPr>
          <p:cNvPr id="6" name="TextBox 5">
            <a:extLst>
              <a:ext uri="{FF2B5EF4-FFF2-40B4-BE49-F238E27FC236}">
                <a16:creationId xmlns:a16="http://schemas.microsoft.com/office/drawing/2014/main" id="{E729CFF8-8FAC-7C73-C079-74F8767A3908}"/>
              </a:ext>
            </a:extLst>
          </p:cNvPr>
          <p:cNvSpPr txBox="1"/>
          <p:nvPr/>
        </p:nvSpPr>
        <p:spPr>
          <a:xfrm>
            <a:off x="1441587" y="1201004"/>
            <a:ext cx="5336384" cy="307777"/>
          </a:xfrm>
          <a:prstGeom prst="rect">
            <a:avLst/>
          </a:prstGeom>
          <a:solidFill>
            <a:srgbClr val="FFFFC2"/>
          </a:solidFill>
          <a:ln>
            <a:solidFill>
              <a:srgbClr val="0033CC"/>
            </a:solidFill>
          </a:ln>
        </p:spPr>
        <p:txBody>
          <a:bodyPr wrap="square">
            <a:spAutoFit/>
          </a:bodyPr>
          <a:lstStyle/>
          <a:p>
            <a:r>
              <a:rPr lang="en-US" sz="1400" dirty="0">
                <a:solidFill>
                  <a:srgbClr val="0033CC"/>
                </a:solidFill>
              </a:rPr>
              <a:t>Grammar: </a:t>
            </a:r>
            <a:r>
              <a:rPr lang="en-US" sz="1400" b="1" dirty="0" err="1">
                <a:solidFill>
                  <a:srgbClr val="0033CC"/>
                </a:solidFill>
                <a:latin typeface="Courier New" panose="02070309020205020404" pitchFamily="49" charset="0"/>
                <a:cs typeface="Courier New" panose="02070309020205020404" pitchFamily="49" charset="0"/>
              </a:rPr>
              <a:t>programHeader</a:t>
            </a:r>
            <a:r>
              <a:rPr lang="en-US" sz="1400" b="1" dirty="0">
                <a:solidFill>
                  <a:srgbClr val="0033CC"/>
                </a:solidFill>
                <a:latin typeface="Courier New" panose="02070309020205020404" pitchFamily="49" charset="0"/>
                <a:cs typeface="Courier New" panose="02070309020205020404" pitchFamily="49" charset="0"/>
              </a:rPr>
              <a:t> : PROGRAM </a:t>
            </a:r>
            <a:r>
              <a:rPr lang="en-US" sz="1400" b="1" dirty="0">
                <a:solidFill>
                  <a:srgbClr val="008000"/>
                </a:solidFill>
                <a:latin typeface="Courier New" panose="02070309020205020404" pitchFamily="49" charset="0"/>
                <a:cs typeface="Courier New" panose="02070309020205020404" pitchFamily="49" charset="0"/>
              </a:rPr>
              <a:t>identifier</a:t>
            </a:r>
            <a:r>
              <a:rPr lang="en-US" sz="1400" b="1" dirty="0">
                <a:solidFill>
                  <a:srgbClr val="0033CC"/>
                </a:solidFill>
                <a:latin typeface="Courier New" panose="02070309020205020404" pitchFamily="49" charset="0"/>
                <a:cs typeface="Courier New" panose="02070309020205020404" pitchFamily="49" charset="0"/>
              </a:rPr>
              <a:t> ';' ;</a:t>
            </a:r>
            <a:endParaRPr lang="en-US" sz="1400" dirty="0">
              <a:solidFill>
                <a:srgbClr val="0033CC"/>
              </a:solidFill>
            </a:endParaRPr>
          </a:p>
        </p:txBody>
      </p:sp>
      <p:sp>
        <p:nvSpPr>
          <p:cNvPr id="3" name="Rectangle 2">
            <a:extLst>
              <a:ext uri="{FF2B5EF4-FFF2-40B4-BE49-F238E27FC236}">
                <a16:creationId xmlns:a16="http://schemas.microsoft.com/office/drawing/2014/main" id="{FB9A454D-B7EC-161C-D163-23D91B034FBD}"/>
              </a:ext>
            </a:extLst>
          </p:cNvPr>
          <p:cNvSpPr/>
          <p:nvPr/>
        </p:nvSpPr>
        <p:spPr bwMode="auto">
          <a:xfrm>
            <a:off x="3749049" y="1691659"/>
            <a:ext cx="2926048" cy="365756"/>
          </a:xfrm>
          <a:prstGeom prst="rect">
            <a:avLst/>
          </a:prstGeom>
          <a:solidFill>
            <a:schemeClr val="accent1">
              <a:alpha val="20000"/>
            </a:schemeClr>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3878617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639ED-2199-6E59-8262-E38E4F4A0115}"/>
              </a:ext>
            </a:extLst>
          </p:cNvPr>
          <p:cNvSpPr>
            <a:spLocks noGrp="1"/>
          </p:cNvSpPr>
          <p:nvPr>
            <p:ph type="title"/>
          </p:nvPr>
        </p:nvSpPr>
        <p:spPr/>
        <p:txBody>
          <a:bodyPr/>
          <a:lstStyle/>
          <a:p>
            <a:r>
              <a:rPr lang="en-US" dirty="0"/>
              <a:t>Override </a:t>
            </a:r>
            <a:r>
              <a:rPr lang="en-US" b="1" dirty="0">
                <a:latin typeface="Courier New" panose="02070309020205020404" pitchFamily="49" charset="0"/>
                <a:cs typeface="Courier New" panose="02070309020205020404" pitchFamily="49" charset="0"/>
              </a:rPr>
              <a:t>Semantics</a:t>
            </a:r>
            <a:r>
              <a:rPr lang="en-US" dirty="0"/>
              <a:t> Visit Methods</a:t>
            </a:r>
            <a:r>
              <a:rPr lang="en-US" i="1" dirty="0"/>
              <a:t>, cont’d</a:t>
            </a:r>
          </a:p>
        </p:txBody>
      </p:sp>
      <p:sp>
        <p:nvSpPr>
          <p:cNvPr id="4" name="Slide Number Placeholder 3">
            <a:extLst>
              <a:ext uri="{FF2B5EF4-FFF2-40B4-BE49-F238E27FC236}">
                <a16:creationId xmlns:a16="http://schemas.microsoft.com/office/drawing/2014/main" id="{4ACA894D-A0D6-A479-98BE-6C5DF84E7916}"/>
              </a:ext>
            </a:extLst>
          </p:cNvPr>
          <p:cNvSpPr>
            <a:spLocks noGrp="1"/>
          </p:cNvSpPr>
          <p:nvPr>
            <p:ph type="sldNum" sz="quarter" idx="12"/>
          </p:nvPr>
        </p:nvSpPr>
        <p:spPr/>
        <p:txBody>
          <a:bodyPr/>
          <a:lstStyle/>
          <a:p>
            <a:fld id="{FED62B2D-F854-104A-9535-9A504E5923E0}" type="slidenum">
              <a:rPr lang="en-US" smtClean="0"/>
              <a:pPr/>
              <a:t>9</a:t>
            </a:fld>
            <a:endParaRPr lang="en-US"/>
          </a:p>
        </p:txBody>
      </p:sp>
      <p:sp>
        <p:nvSpPr>
          <p:cNvPr id="5" name="TextBox 4">
            <a:extLst>
              <a:ext uri="{FF2B5EF4-FFF2-40B4-BE49-F238E27FC236}">
                <a16:creationId xmlns:a16="http://schemas.microsoft.com/office/drawing/2014/main" id="{6AE6C1CA-F6C8-65B8-982D-8935156B556B}"/>
              </a:ext>
            </a:extLst>
          </p:cNvPr>
          <p:cNvSpPr txBox="1"/>
          <p:nvPr/>
        </p:nvSpPr>
        <p:spPr>
          <a:xfrm>
            <a:off x="365806" y="1549264"/>
            <a:ext cx="7810151" cy="5262979"/>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solidFill>
                  <a:srgbClr val="C00000"/>
                </a:solidFill>
                <a:latin typeface="Courier New" panose="02070309020205020404" pitchFamily="49" charset="0"/>
                <a:cs typeface="Courier New" panose="02070309020205020404" pitchFamily="49" charset="0"/>
              </a:rPr>
              <a:t>@Override </a:t>
            </a:r>
          </a:p>
          <a:p>
            <a:r>
              <a:rPr lang="en-US" sz="1400" b="1" dirty="0">
                <a:solidFill>
                  <a:srgbClr val="C00000"/>
                </a:solidFill>
                <a:latin typeface="Courier New" panose="02070309020205020404" pitchFamily="49" charset="0"/>
                <a:cs typeface="Courier New" panose="02070309020205020404" pitchFamily="49" charset="0"/>
              </a:rPr>
              <a:t>public Object </a:t>
            </a:r>
            <a:r>
              <a:rPr lang="en-US" sz="1400" b="1" dirty="0" err="1">
                <a:solidFill>
                  <a:srgbClr val="C00000"/>
                </a:solidFill>
                <a:latin typeface="Courier New" panose="02070309020205020404" pitchFamily="49" charset="0"/>
                <a:cs typeface="Courier New" panose="02070309020205020404" pitchFamily="49" charset="0"/>
              </a:rPr>
              <a:t>visitAssignmentStatement</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AssignmentStatementContext</a:t>
            </a:r>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ctx</a:t>
            </a:r>
            <a:r>
              <a:rPr lang="en-US" sz="1400" b="1" dirty="0">
                <a:solidFill>
                  <a:srgbClr val="C00000"/>
                </a:solidFill>
                <a:latin typeface="Courier New" panose="02070309020205020404" pitchFamily="49" charset="0"/>
                <a:cs typeface="Courier New" panose="02070309020205020404" pitchFamily="49" charset="0"/>
              </a:rPr>
              <a:t>)</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int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ctx.start.getLine</a:t>
            </a:r>
            <a:r>
              <a:rPr lang="en-US" sz="1400" b="1" dirty="0">
                <a:latin typeface="Courier New" panose="02070309020205020404" pitchFamily="49" charset="0"/>
                <a:cs typeface="Courier New" panose="02070309020205020404" pitchFamily="49" charset="0"/>
              </a:rPr>
              <a:t>();</a:t>
            </a:r>
          </a:p>
          <a:p>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VariableContext</a:t>
            </a:r>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variableCtx</a:t>
            </a:r>
            <a:r>
              <a:rPr lang="en-US" sz="1400" b="1" dirty="0">
                <a:solidFill>
                  <a:srgbClr val="008000"/>
                </a:solidFill>
                <a:latin typeface="Courier New" panose="02070309020205020404" pitchFamily="49" charset="0"/>
                <a:cs typeface="Courier New" panose="02070309020205020404" pitchFamily="49" charset="0"/>
              </a:rPr>
              <a:t>   = </a:t>
            </a:r>
            <a:r>
              <a:rPr lang="en-US" sz="1400" b="1" dirty="0" err="1">
                <a:solidFill>
                  <a:srgbClr val="008000"/>
                </a:solidFill>
                <a:latin typeface="Courier New" panose="02070309020205020404" pitchFamily="49" charset="0"/>
                <a:cs typeface="Courier New" panose="02070309020205020404" pitchFamily="49" charset="0"/>
              </a:rPr>
              <a:t>ctx.variable</a:t>
            </a:r>
            <a:r>
              <a:rPr lang="en-US" sz="1400" b="1" dirty="0">
                <a:solidFill>
                  <a:srgbClr val="008000"/>
                </a:solidFill>
                <a:latin typeface="Courier New" panose="02070309020205020404" pitchFamily="49" charset="0"/>
                <a:cs typeface="Courier New" panose="02070309020205020404" pitchFamily="49" charset="0"/>
              </a:rPr>
              <a:t>();</a:t>
            </a:r>
          </a:p>
          <a:p>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ExpressionContext</a:t>
            </a:r>
            <a:r>
              <a:rPr lang="en-US" sz="1400" b="1" dirty="0">
                <a:solidFill>
                  <a:srgbClr val="008000"/>
                </a:solidFill>
                <a:latin typeface="Courier New" panose="02070309020205020404" pitchFamily="49" charset="0"/>
                <a:cs typeface="Courier New" panose="02070309020205020404" pitchFamily="49" charset="0"/>
              </a:rPr>
              <a:t> </a:t>
            </a:r>
            <a:r>
              <a:rPr lang="en-US" sz="1400" b="1" dirty="0" err="1">
                <a:solidFill>
                  <a:srgbClr val="008000"/>
                </a:solidFill>
                <a:latin typeface="Courier New" panose="02070309020205020404" pitchFamily="49" charset="0"/>
                <a:cs typeface="Courier New" panose="02070309020205020404" pitchFamily="49" charset="0"/>
              </a:rPr>
              <a:t>expressionCtx</a:t>
            </a:r>
            <a:r>
              <a:rPr lang="en-US" sz="1400" b="1" dirty="0">
                <a:solidFill>
                  <a:srgbClr val="008000"/>
                </a:solidFill>
                <a:latin typeface="Courier New" panose="02070309020205020404" pitchFamily="49" charset="0"/>
                <a:cs typeface="Courier New" panose="02070309020205020404" pitchFamily="49" charset="0"/>
              </a:rPr>
              <a:t> = </a:t>
            </a:r>
            <a:r>
              <a:rPr lang="en-US" sz="1400" b="1" dirty="0" err="1">
                <a:solidFill>
                  <a:srgbClr val="008000"/>
                </a:solidFill>
                <a:latin typeface="Courier New" panose="02070309020205020404" pitchFamily="49" charset="0"/>
                <a:cs typeface="Courier New" panose="02070309020205020404" pitchFamily="49" charset="0"/>
              </a:rPr>
              <a:t>ctx.expression</a:t>
            </a:r>
            <a:r>
              <a:rPr lang="en-US" sz="1400" b="1" dirty="0">
                <a:solidFill>
                  <a:srgbClr val="008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Enter the variable name into the symbol table</a:t>
            </a:r>
          </a:p>
          <a:p>
            <a:r>
              <a:rPr lang="en-US" sz="1400" b="1" dirty="0">
                <a:latin typeface="Courier New" panose="02070309020205020404" pitchFamily="49" charset="0"/>
                <a:cs typeface="Courier New" panose="02070309020205020404" pitchFamily="49" charset="0"/>
              </a:rPr>
              <a:t>    // if it isn't already in there.</a:t>
            </a:r>
          </a:p>
          <a:p>
            <a:r>
              <a:rPr lang="en-US" sz="1400" b="1" dirty="0">
                <a:latin typeface="Courier New" panose="02070309020205020404" pitchFamily="49" charset="0"/>
                <a:cs typeface="Courier New" panose="02070309020205020404" pitchFamily="49" charset="0"/>
              </a:rPr>
              <a:t>    String </a:t>
            </a:r>
            <a:r>
              <a:rPr lang="en-US" sz="1400" b="1" dirty="0" err="1">
                <a:solidFill>
                  <a:srgbClr val="C00000"/>
                </a:solidFill>
                <a:latin typeface="Courier New" panose="02070309020205020404" pitchFamily="49" charset="0"/>
                <a:cs typeface="Courier New" panose="02070309020205020404" pitchFamily="49" charset="0"/>
              </a:rPr>
              <a:t>variableName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variableCtx.getText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SymtabEntry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 =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symtab.lookup</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variableName.toLowerCase</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if (</a:t>
            </a:r>
            <a:r>
              <a:rPr lang="en-US" sz="1400" b="1" dirty="0" err="1">
                <a:latin typeface="Courier New" panose="02070309020205020404" pitchFamily="49" charset="0"/>
                <a:cs typeface="Courier New" panose="02070309020205020404" pitchFamily="49" charset="0"/>
              </a:rPr>
              <a:t>variableEntry</a:t>
            </a:r>
            <a:r>
              <a:rPr lang="en-US" sz="1400" b="1" dirty="0">
                <a:latin typeface="Courier New" panose="02070309020205020404" pitchFamily="49" charset="0"/>
                <a:cs typeface="Courier New" panose="02070309020205020404" pitchFamily="49" charset="0"/>
              </a:rPr>
              <a:t> == null) </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symtab.enter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variableName</a:t>
            </a:r>
            <a:r>
              <a:rPr lang="en-US" sz="1400" b="1" dirty="0">
                <a:solidFill>
                  <a:srgbClr val="C00000"/>
                </a:solidFill>
                <a:latin typeface="Courier New" panose="02070309020205020404" pitchFamily="49" charset="0"/>
                <a:cs typeface="Courier New" panose="02070309020205020404" pitchFamily="49" charset="0"/>
              </a:rPr>
              <a:t>, VARIABLE);</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variableEntry.appendLineNumber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a:t>
            </a:r>
          </a:p>
          <a:p>
            <a:r>
              <a:rPr lang="en-US" sz="1400" b="1" dirty="0">
                <a:solidFill>
                  <a:srgbClr val="0033CC"/>
                </a:solidFill>
                <a:latin typeface="Courier New" panose="02070309020205020404" pitchFamily="49" charset="0"/>
                <a:cs typeface="Courier New" panose="02070309020205020404" pitchFamily="49" charset="0"/>
              </a:rPr>
              <a:t>    visit(</a:t>
            </a:r>
            <a:r>
              <a:rPr lang="en-US" sz="1400" b="1" dirty="0" err="1">
                <a:solidFill>
                  <a:srgbClr val="0033CC"/>
                </a:solidFill>
                <a:latin typeface="Courier New" panose="02070309020205020404" pitchFamily="49" charset="0"/>
                <a:cs typeface="Courier New" panose="02070309020205020404" pitchFamily="49" charset="0"/>
              </a:rPr>
              <a:t>expressionCtx</a:t>
            </a:r>
            <a:r>
              <a:rPr lang="en-US" sz="1400" b="1" dirty="0">
                <a:solidFill>
                  <a:srgbClr val="0033CC"/>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AC84D354-B377-30DC-2A42-ACA48178406D}"/>
              </a:ext>
            </a:extLst>
          </p:cNvPr>
          <p:cNvSpPr txBox="1"/>
          <p:nvPr/>
        </p:nvSpPr>
        <p:spPr>
          <a:xfrm>
            <a:off x="6126463" y="2607783"/>
            <a:ext cx="1362874" cy="261610"/>
          </a:xfrm>
          <a:prstGeom prst="rect">
            <a:avLst/>
          </a:prstGeom>
          <a:solidFill>
            <a:srgbClr val="FFFD78"/>
          </a:solidFill>
          <a:ln>
            <a:solidFill>
              <a:srgbClr val="0033CC"/>
            </a:solidFill>
          </a:ln>
        </p:spPr>
        <p:txBody>
          <a:bodyPr wrap="none" rtlCol="0">
            <a:spAutoFit/>
          </a:bodyPr>
          <a:lstStyle/>
          <a:p>
            <a:r>
              <a:rPr lang="en-US" sz="1050" dirty="0">
                <a:solidFill>
                  <a:srgbClr val="008000"/>
                </a:solidFill>
              </a:rPr>
              <a:t>variable</a:t>
            </a:r>
            <a:r>
              <a:rPr lang="en-US" sz="1050" dirty="0">
                <a:solidFill>
                  <a:srgbClr val="0033CC"/>
                </a:solidFill>
              </a:rPr>
              <a:t> child node</a:t>
            </a:r>
          </a:p>
        </p:txBody>
      </p:sp>
      <p:sp>
        <p:nvSpPr>
          <p:cNvPr id="7" name="TextBox 6">
            <a:extLst>
              <a:ext uri="{FF2B5EF4-FFF2-40B4-BE49-F238E27FC236}">
                <a16:creationId xmlns:a16="http://schemas.microsoft.com/office/drawing/2014/main" id="{FA0A95E7-1148-5C5D-ADA6-9C47734BAAC8}"/>
              </a:ext>
            </a:extLst>
          </p:cNvPr>
          <p:cNvSpPr txBox="1"/>
          <p:nvPr/>
        </p:nvSpPr>
        <p:spPr>
          <a:xfrm>
            <a:off x="6309341" y="2859855"/>
            <a:ext cx="2164375" cy="261610"/>
          </a:xfrm>
          <a:prstGeom prst="rect">
            <a:avLst/>
          </a:prstGeom>
          <a:solidFill>
            <a:srgbClr val="FFFD78"/>
          </a:solidFill>
          <a:ln>
            <a:solidFill>
              <a:srgbClr val="0033CC"/>
            </a:solidFill>
          </a:ln>
        </p:spPr>
        <p:txBody>
          <a:bodyPr wrap="none" rtlCol="0">
            <a:spAutoFit/>
          </a:bodyPr>
          <a:lstStyle/>
          <a:p>
            <a:r>
              <a:rPr lang="en-US" sz="1050" dirty="0">
                <a:solidFill>
                  <a:srgbClr val="0033CC"/>
                </a:solidFill>
              </a:rPr>
              <a:t>root node of </a:t>
            </a:r>
            <a:r>
              <a:rPr lang="en-US" sz="1050" dirty="0">
                <a:solidFill>
                  <a:srgbClr val="008000"/>
                </a:solidFill>
              </a:rPr>
              <a:t>expression</a:t>
            </a:r>
            <a:r>
              <a:rPr lang="en-US" sz="1050" dirty="0">
                <a:solidFill>
                  <a:srgbClr val="0033CC"/>
                </a:solidFill>
              </a:rPr>
              <a:t> subtree</a:t>
            </a:r>
          </a:p>
        </p:txBody>
      </p:sp>
      <p:sp>
        <p:nvSpPr>
          <p:cNvPr id="8" name="TextBox 7">
            <a:extLst>
              <a:ext uri="{FF2B5EF4-FFF2-40B4-BE49-F238E27FC236}">
                <a16:creationId xmlns:a16="http://schemas.microsoft.com/office/drawing/2014/main" id="{B68E7325-FD61-195B-955A-D5725EB0A86F}"/>
              </a:ext>
            </a:extLst>
          </p:cNvPr>
          <p:cNvSpPr txBox="1"/>
          <p:nvPr/>
        </p:nvSpPr>
        <p:spPr>
          <a:xfrm>
            <a:off x="6492219" y="6420368"/>
            <a:ext cx="1574470" cy="338554"/>
          </a:xfrm>
          <a:prstGeom prst="rect">
            <a:avLst/>
          </a:prstGeom>
          <a:solidFill>
            <a:srgbClr val="0033CC"/>
          </a:solidFill>
        </p:spPr>
        <p:txBody>
          <a:bodyPr wrap="none" rtlCol="0">
            <a:spAutoFit/>
          </a:bodyPr>
          <a:lstStyle/>
          <a:p>
            <a:r>
              <a:rPr lang="en-US" dirty="0" err="1">
                <a:solidFill>
                  <a:srgbClr val="FFFD78"/>
                </a:solidFill>
              </a:rPr>
              <a:t>Semantics.java</a:t>
            </a:r>
            <a:endParaRPr lang="en-US" dirty="0">
              <a:solidFill>
                <a:srgbClr val="FFFD78"/>
              </a:solidFill>
            </a:endParaRPr>
          </a:p>
        </p:txBody>
      </p:sp>
      <p:sp>
        <p:nvSpPr>
          <p:cNvPr id="3" name="TextBox 2">
            <a:extLst>
              <a:ext uri="{FF2B5EF4-FFF2-40B4-BE49-F238E27FC236}">
                <a16:creationId xmlns:a16="http://schemas.microsoft.com/office/drawing/2014/main" id="{EBA7F79E-8BF2-6395-400E-88FF83F4556A}"/>
              </a:ext>
            </a:extLst>
          </p:cNvPr>
          <p:cNvSpPr txBox="1"/>
          <p:nvPr/>
        </p:nvSpPr>
        <p:spPr>
          <a:xfrm>
            <a:off x="1191213" y="1201004"/>
            <a:ext cx="6159336" cy="307777"/>
          </a:xfrm>
          <a:prstGeom prst="rect">
            <a:avLst/>
          </a:prstGeom>
          <a:solidFill>
            <a:srgbClr val="FFFFC2"/>
          </a:solidFill>
          <a:ln>
            <a:solidFill>
              <a:srgbClr val="0033CC"/>
            </a:solidFill>
          </a:ln>
        </p:spPr>
        <p:txBody>
          <a:bodyPr wrap="square">
            <a:spAutoFit/>
          </a:bodyPr>
          <a:lstStyle/>
          <a:p>
            <a:r>
              <a:rPr lang="en-US" sz="1400" dirty="0">
                <a:solidFill>
                  <a:srgbClr val="0033CC"/>
                </a:solidFill>
              </a:rPr>
              <a:t>Grammar: </a:t>
            </a:r>
            <a:r>
              <a:rPr lang="en-US" sz="1400" b="1" dirty="0" err="1">
                <a:solidFill>
                  <a:srgbClr val="0033CC"/>
                </a:solidFill>
                <a:latin typeface="Courier New" panose="02070309020205020404" pitchFamily="49" charset="0"/>
                <a:cs typeface="Courier New" panose="02070309020205020404" pitchFamily="49" charset="0"/>
              </a:rPr>
              <a:t>assignmentStatement</a:t>
            </a:r>
            <a:r>
              <a:rPr lang="en-US" sz="1400" b="1" dirty="0">
                <a:solidFill>
                  <a:srgbClr val="0033CC"/>
                </a:solidFill>
                <a:latin typeface="Courier New" panose="02070309020205020404" pitchFamily="49" charset="0"/>
                <a:cs typeface="Courier New" panose="02070309020205020404" pitchFamily="49" charset="0"/>
              </a:rPr>
              <a:t> : </a:t>
            </a:r>
            <a:r>
              <a:rPr lang="en-US" sz="1400" b="1" dirty="0">
                <a:solidFill>
                  <a:srgbClr val="008000"/>
                </a:solidFill>
                <a:latin typeface="Courier New" panose="02070309020205020404" pitchFamily="49" charset="0"/>
                <a:cs typeface="Courier New" panose="02070309020205020404" pitchFamily="49" charset="0"/>
              </a:rPr>
              <a:t>variable</a:t>
            </a:r>
            <a:r>
              <a:rPr lang="en-US" sz="1400" b="1" dirty="0">
                <a:solidFill>
                  <a:srgbClr val="0033CC"/>
                </a:solidFill>
                <a:latin typeface="Courier New" panose="02070309020205020404" pitchFamily="49" charset="0"/>
                <a:cs typeface="Courier New" panose="02070309020205020404" pitchFamily="49" charset="0"/>
              </a:rPr>
              <a:t> ':=' </a:t>
            </a:r>
            <a:r>
              <a:rPr lang="en-US" sz="1400" b="1" dirty="0">
                <a:solidFill>
                  <a:srgbClr val="008000"/>
                </a:solidFill>
                <a:latin typeface="Courier New" panose="02070309020205020404" pitchFamily="49" charset="0"/>
                <a:cs typeface="Courier New" panose="02070309020205020404" pitchFamily="49" charset="0"/>
              </a:rPr>
              <a:t>expression</a:t>
            </a:r>
            <a:r>
              <a:rPr lang="en-US" sz="1400" b="1" dirty="0">
                <a:solidFill>
                  <a:srgbClr val="0033CC"/>
                </a:solidFill>
                <a:latin typeface="Courier New" panose="02070309020205020404" pitchFamily="49" charset="0"/>
                <a:cs typeface="Courier New" panose="02070309020205020404" pitchFamily="49" charset="0"/>
              </a:rPr>
              <a:t> ;</a:t>
            </a:r>
          </a:p>
        </p:txBody>
      </p:sp>
      <p:sp>
        <p:nvSpPr>
          <p:cNvPr id="9" name="TextBox 8">
            <a:extLst>
              <a:ext uri="{FF2B5EF4-FFF2-40B4-BE49-F238E27FC236}">
                <a16:creationId xmlns:a16="http://schemas.microsoft.com/office/drawing/2014/main" id="{B512B339-4178-C8C5-F156-90AC3AA77938}"/>
              </a:ext>
            </a:extLst>
          </p:cNvPr>
          <p:cNvSpPr txBox="1"/>
          <p:nvPr/>
        </p:nvSpPr>
        <p:spPr>
          <a:xfrm>
            <a:off x="3151804" y="5845942"/>
            <a:ext cx="1819729" cy="253916"/>
          </a:xfrm>
          <a:prstGeom prst="rect">
            <a:avLst/>
          </a:prstGeom>
          <a:solidFill>
            <a:srgbClr val="FFFD78"/>
          </a:solidFill>
          <a:ln>
            <a:solidFill>
              <a:srgbClr val="0033CC"/>
            </a:solidFill>
          </a:ln>
        </p:spPr>
        <p:txBody>
          <a:bodyPr wrap="none" rtlCol="0">
            <a:spAutoFit/>
          </a:bodyPr>
          <a:lstStyle/>
          <a:p>
            <a:r>
              <a:rPr lang="en-US" sz="1050" dirty="0">
                <a:solidFill>
                  <a:srgbClr val="0033CC"/>
                </a:solidFill>
              </a:rPr>
              <a:t>visit the expression subtree</a:t>
            </a:r>
          </a:p>
        </p:txBody>
      </p:sp>
    </p:spTree>
    <p:extLst>
      <p:ext uri="{BB962C8B-B14F-4D97-AF65-F5344CB8AC3E}">
        <p14:creationId xmlns:p14="http://schemas.microsoft.com/office/powerpoint/2010/main" val="377445361"/>
      </p:ext>
    </p:extLst>
  </p:cSld>
  <p:clrMapOvr>
    <a:masterClrMapping/>
  </p:clrMapOvr>
</p:sld>
</file>

<file path=ppt/theme/theme1.xml><?xml version="1.0" encoding="utf-8"?>
<a:theme xmlns:a="http://schemas.openxmlformats.org/drawingml/2006/main" name="Quadrant">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Quadran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Quadrant</Template>
  <TotalTime>47539</TotalTime>
  <Words>4193</Words>
  <Application>Microsoft Macintosh PowerPoint</Application>
  <PresentationFormat>On-screen Show (4:3)</PresentationFormat>
  <Paragraphs>750</Paragraphs>
  <Slides>35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Courier New</vt:lpstr>
      <vt:lpstr>Times New Roman</vt:lpstr>
      <vt:lpstr>Wingdings</vt:lpstr>
      <vt:lpstr>Quadrant</vt:lpstr>
      <vt:lpstr>CS 153: Concepts of Compiler Design September 10 Class Meeting</vt:lpstr>
      <vt:lpstr>Multiple Passes</vt:lpstr>
      <vt:lpstr>PowerPoint Presentation</vt:lpstr>
      <vt:lpstr>A Context Class for Each Rule</vt:lpstr>
      <vt:lpstr>A Visit Method for Each Context Class</vt:lpstr>
      <vt:lpstr>Base Visit Method Implementations</vt:lpstr>
      <vt:lpstr>Create the Symbol Table</vt:lpstr>
      <vt:lpstr>Override Semantics Visit Methods (Pass 2) </vt:lpstr>
      <vt:lpstr>Override Semantics Visit Methods, cont’d</vt:lpstr>
      <vt:lpstr>Override Semantic Visit Methods, cont’d</vt:lpstr>
      <vt:lpstr>Custom Tree Node Fields</vt:lpstr>
      <vt:lpstr>Custom Tree Node Fields, cont’d</vt:lpstr>
      <vt:lpstr>Custom Tree Node Fields, cont’d</vt:lpstr>
      <vt:lpstr>Custom Tree Node Fields, cont’d</vt:lpstr>
      <vt:lpstr>New Semantics Method Overrides</vt:lpstr>
      <vt:lpstr>New Semantics Method Overrides, cont’d</vt:lpstr>
      <vt:lpstr>New Semantics Method Overrides, cont’d</vt:lpstr>
      <vt:lpstr>New Semantics Method Overrides, cont’d</vt:lpstr>
      <vt:lpstr>New Semantics Method Overrides, cont’d</vt:lpstr>
      <vt:lpstr>Pass 3 Tree Walk</vt:lpstr>
      <vt:lpstr>Override Executor Visit Methods (Pass 3)</vt:lpstr>
      <vt:lpstr>Override Executor Visit Methods, cont’d</vt:lpstr>
      <vt:lpstr>Override Executor Visit Methods, cont’d</vt:lpstr>
      <vt:lpstr>Override Executor Visit Methods, cont’d</vt:lpstr>
      <vt:lpstr>Override Executor Visit Methods, cont’d</vt:lpstr>
      <vt:lpstr>Override Executor Visit Methods, cont’d</vt:lpstr>
      <vt:lpstr>Override Executor Visit Methods, cont’d</vt:lpstr>
      <vt:lpstr>Override Executor Visit Methods, cont’d</vt:lpstr>
      <vt:lpstr>Why Override Method visitFactor()?</vt:lpstr>
      <vt:lpstr>Why Override visitFactor()? cont’d</vt:lpstr>
      <vt:lpstr>Labeled Rule Alternatives</vt:lpstr>
      <vt:lpstr>Labeled Rule Alternatives, cont’d</vt:lpstr>
      <vt:lpstr>Labeled Rule Alternatives, cont’d</vt:lpstr>
      <vt:lpstr>Labeled Rule Alternatives, cont’d</vt:lpstr>
      <vt:lpstr>New Executor Visit Overrides</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153: Concepts of Compiler Design</dc:title>
  <dc:creator>Ronald Mak</dc:creator>
  <cp:lastModifiedBy>Ron Mak</cp:lastModifiedBy>
  <cp:revision>478</cp:revision>
  <dcterms:created xsi:type="dcterms:W3CDTF">2008-01-12T03:52:55Z</dcterms:created>
  <dcterms:modified xsi:type="dcterms:W3CDTF">2026-09-10T20:08:35Z</dcterms:modified>
</cp:coreProperties>
</file>