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4"/>
  </p:notesMasterIdLst>
  <p:handoutMasterIdLst>
    <p:handoutMasterId r:id="rId35"/>
  </p:handoutMasterIdLst>
  <p:sldIdLst>
    <p:sldId id="256" r:id="rId2"/>
    <p:sldId id="906" r:id="rId3"/>
    <p:sldId id="908" r:id="rId4"/>
    <p:sldId id="912" r:id="rId5"/>
    <p:sldId id="913" r:id="rId6"/>
    <p:sldId id="916" r:id="rId7"/>
    <p:sldId id="918" r:id="rId8"/>
    <p:sldId id="914" r:id="rId9"/>
    <p:sldId id="915" r:id="rId10"/>
    <p:sldId id="919" r:id="rId11"/>
    <p:sldId id="917" r:id="rId12"/>
    <p:sldId id="938" r:id="rId13"/>
    <p:sldId id="920" r:id="rId14"/>
    <p:sldId id="925" r:id="rId15"/>
    <p:sldId id="926" r:id="rId16"/>
    <p:sldId id="921" r:id="rId17"/>
    <p:sldId id="922" r:id="rId18"/>
    <p:sldId id="923" r:id="rId19"/>
    <p:sldId id="924" r:id="rId20"/>
    <p:sldId id="927" r:id="rId21"/>
    <p:sldId id="928" r:id="rId22"/>
    <p:sldId id="929" r:id="rId23"/>
    <p:sldId id="930" r:id="rId24"/>
    <p:sldId id="931" r:id="rId25"/>
    <p:sldId id="932" r:id="rId26"/>
    <p:sldId id="933" r:id="rId27"/>
    <p:sldId id="937" r:id="rId28"/>
    <p:sldId id="934" r:id="rId29"/>
    <p:sldId id="935" r:id="rId30"/>
    <p:sldId id="936" r:id="rId31"/>
    <p:sldId id="939" r:id="rId32"/>
    <p:sldId id="940" r:id="rId33"/>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sz="16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6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6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600" kern="1200">
        <a:solidFill>
          <a:schemeClr val="tx1"/>
        </a:solidFill>
        <a:latin typeface="Arial" charset="0"/>
        <a:ea typeface="ＭＳ Ｐゴシック" charset="0"/>
        <a:cs typeface="+mn-cs"/>
      </a:defRPr>
    </a:lvl5pPr>
    <a:lvl6pPr marL="2286000" algn="l" defTabSz="457200" rtl="0" eaLnBrk="1" latinLnBrk="0" hangingPunct="1">
      <a:defRPr sz="1600" kern="1200">
        <a:solidFill>
          <a:schemeClr val="tx1"/>
        </a:solidFill>
        <a:latin typeface="Arial" charset="0"/>
        <a:ea typeface="ＭＳ Ｐゴシック" charset="0"/>
        <a:cs typeface="+mn-cs"/>
      </a:defRPr>
    </a:lvl6pPr>
    <a:lvl7pPr marL="2743200" algn="l" defTabSz="457200" rtl="0" eaLnBrk="1" latinLnBrk="0" hangingPunct="1">
      <a:defRPr sz="1600" kern="1200">
        <a:solidFill>
          <a:schemeClr val="tx1"/>
        </a:solidFill>
        <a:latin typeface="Arial" charset="0"/>
        <a:ea typeface="ＭＳ Ｐゴシック" charset="0"/>
        <a:cs typeface="+mn-cs"/>
      </a:defRPr>
    </a:lvl7pPr>
    <a:lvl8pPr marL="3200400" algn="l" defTabSz="457200" rtl="0" eaLnBrk="1" latinLnBrk="0" hangingPunct="1">
      <a:defRPr sz="1600" kern="1200">
        <a:solidFill>
          <a:schemeClr val="tx1"/>
        </a:solidFill>
        <a:latin typeface="Arial" charset="0"/>
        <a:ea typeface="ＭＳ Ｐゴシック" charset="0"/>
        <a:cs typeface="+mn-cs"/>
      </a:defRPr>
    </a:lvl8pPr>
    <a:lvl9pPr marL="3657600" algn="l" defTabSz="457200" rtl="0" eaLnBrk="1" latinLnBrk="0" hangingPunct="1">
      <a:defRPr sz="1600"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C2"/>
    <a:srgbClr val="B23C00"/>
    <a:srgbClr val="008000"/>
    <a:srgbClr val="DEF0F2"/>
    <a:srgbClr val="FFFD78"/>
    <a:srgbClr val="6699FF"/>
    <a:srgbClr val="8F0000"/>
    <a:srgbClr val="464646"/>
    <a:srgbClr val="F2E5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577" autoAdjust="0"/>
    <p:restoredTop sz="97808" autoAdjust="0"/>
  </p:normalViewPr>
  <p:slideViewPr>
    <p:cSldViewPr>
      <p:cViewPr varScale="1">
        <p:scale>
          <a:sx n="120" d="100"/>
          <a:sy n="120" d="100"/>
        </p:scale>
        <p:origin x="800" y="17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1BEC4D-AF1D-B244-858F-FC7BB69AC3F2}" type="datetimeFigureOut">
              <a:rPr lang="en-US" smtClean="0"/>
              <a:t>9/8/26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17C8AE-DEBD-E641-93E8-ED065F7FB8AC}" type="slidenum">
              <a:rPr lang="en-US" smtClean="0"/>
              <a:t>‹#›</a:t>
            </a:fld>
            <a:endParaRPr lang="en-US"/>
          </a:p>
        </p:txBody>
      </p:sp>
    </p:spTree>
    <p:extLst>
      <p:ext uri="{BB962C8B-B14F-4D97-AF65-F5344CB8AC3E}">
        <p14:creationId xmlns:p14="http://schemas.microsoft.com/office/powerpoint/2010/main" val="13917049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endParaRPr lang="en-US"/>
          </a:p>
        </p:txBody>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5E68D8E-92B9-6647-9C13-3186C5B51462}" type="slidenum">
              <a:rPr lang="en-US"/>
              <a:pPr/>
              <a:t>‹#›</a:t>
            </a:fld>
            <a:endParaRPr lang="en-US"/>
          </a:p>
        </p:txBody>
      </p:sp>
    </p:spTree>
    <p:extLst>
      <p:ext uri="{BB962C8B-B14F-4D97-AF65-F5344CB8AC3E}">
        <p14:creationId xmlns:p14="http://schemas.microsoft.com/office/powerpoint/2010/main" val="2080352777"/>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ＭＳ Ｐゴシック" charset="0"/>
        <a:cs typeface="+mn-cs"/>
      </a:defRPr>
    </a:lvl1pPr>
    <a:lvl2pPr marL="457200" algn="l" rtl="0" fontAlgn="base">
      <a:spcBef>
        <a:spcPct val="30000"/>
      </a:spcBef>
      <a:spcAft>
        <a:spcPct val="0"/>
      </a:spcAft>
      <a:defRPr sz="1200" kern="1200">
        <a:solidFill>
          <a:schemeClr val="tx1"/>
        </a:solidFill>
        <a:latin typeface="Arial" charset="0"/>
        <a:ea typeface="ＭＳ Ｐゴシック" charset="0"/>
        <a:cs typeface="+mn-cs"/>
      </a:defRPr>
    </a:lvl2pPr>
    <a:lvl3pPr marL="914400" algn="l" rtl="0" fontAlgn="base">
      <a:spcBef>
        <a:spcPct val="30000"/>
      </a:spcBef>
      <a:spcAft>
        <a:spcPct val="0"/>
      </a:spcAft>
      <a:defRPr sz="1200" kern="1200">
        <a:solidFill>
          <a:schemeClr val="tx1"/>
        </a:solidFill>
        <a:latin typeface="Arial" charset="0"/>
        <a:ea typeface="ＭＳ Ｐゴシック" charset="0"/>
        <a:cs typeface="+mn-cs"/>
      </a:defRPr>
    </a:lvl3pPr>
    <a:lvl4pPr marL="1371600" algn="l" rtl="0" fontAlgn="base">
      <a:spcBef>
        <a:spcPct val="30000"/>
      </a:spcBef>
      <a:spcAft>
        <a:spcPct val="0"/>
      </a:spcAft>
      <a:defRPr sz="1200" kern="1200">
        <a:solidFill>
          <a:schemeClr val="tx1"/>
        </a:solidFill>
        <a:latin typeface="Arial" charset="0"/>
        <a:ea typeface="ＭＳ Ｐゴシック" charset="0"/>
        <a:cs typeface="+mn-cs"/>
      </a:defRPr>
    </a:lvl4pPr>
    <a:lvl5pPr marL="1828800" algn="l" rtl="0" fontAlgn="base">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68D8E-92B9-6647-9C13-3186C5B51462}" type="slidenum">
              <a:rPr lang="en-US" smtClean="0"/>
              <a:pPr/>
              <a:t>1</a:t>
            </a:fld>
            <a:endParaRPr lang="en-US"/>
          </a:p>
        </p:txBody>
      </p:sp>
    </p:spTree>
    <p:extLst>
      <p:ext uri="{BB962C8B-B14F-4D97-AF65-F5344CB8AC3E}">
        <p14:creationId xmlns:p14="http://schemas.microsoft.com/office/powerpoint/2010/main" val="261919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noProof="0"/>
              <a:t>Click to edit Master title style</a:t>
            </a:r>
          </a:p>
        </p:txBody>
      </p:sp>
      <p:sp>
        <p:nvSpPr>
          <p:cNvPr id="30724" name="Rectangle 4"/>
          <p:cNvSpPr>
            <a:spLocks noGrp="1" noChangeArrowheads="1"/>
          </p:cNvSpPr>
          <p:nvPr>
            <p:ph type="subTitle" idx="1"/>
          </p:nvPr>
        </p:nvSpPr>
        <p:spPr>
          <a:xfrm>
            <a:off x="762000" y="3765550"/>
            <a:ext cx="7696200" cy="2057400"/>
          </a:xfrm>
        </p:spPr>
        <p:txBody>
          <a:bodyPr/>
          <a:lstStyle>
            <a:lvl1pPr marL="0" indent="0">
              <a:buFont typeface="Wingdings" charset="0"/>
              <a:buNone/>
              <a:defRPr sz="2400"/>
            </a:lvl1pPr>
          </a:lstStyle>
          <a:p>
            <a:pPr lvl="0"/>
            <a:r>
              <a:rPr lang="en-US" noProof="0"/>
              <a:t>Click to edit Master subtitle style</a:t>
            </a:r>
          </a:p>
        </p:txBody>
      </p:sp>
      <p:sp>
        <p:nvSpPr>
          <p:cNvPr id="30725" name="Rectangle 5"/>
          <p:cNvSpPr>
            <a:spLocks noGrp="1" noChangeArrowheads="1"/>
          </p:cNvSpPr>
          <p:nvPr>
            <p:ph type="dt" sz="half" idx="2"/>
          </p:nvPr>
        </p:nvSpPr>
        <p:spPr>
          <a:xfrm>
            <a:off x="457200" y="6248400"/>
            <a:ext cx="2133600" cy="457200"/>
          </a:xfrm>
          <a:prstGeom prst="rect">
            <a:avLst/>
          </a:prstGeom>
        </p:spPr>
        <p:txBody>
          <a:bodyPr/>
          <a:lstStyle>
            <a:lvl1pPr>
              <a:defRPr/>
            </a:lvl1pPr>
          </a:lstStyle>
          <a:p>
            <a:endParaRPr lang="en-US"/>
          </a:p>
        </p:txBody>
      </p:sp>
      <p:sp>
        <p:nvSpPr>
          <p:cNvPr id="30726" name="Rectangle 6"/>
          <p:cNvSpPr>
            <a:spLocks noGrp="1" noChangeArrowheads="1"/>
          </p:cNvSpPr>
          <p:nvPr>
            <p:ph type="ftr" sz="quarter" idx="3"/>
          </p:nvPr>
        </p:nvSpPr>
        <p:spPr>
          <a:xfrm>
            <a:off x="3124200" y="6248400"/>
            <a:ext cx="2895600" cy="457200"/>
          </a:xfrm>
          <a:prstGeom prst="rect">
            <a:avLst/>
          </a:prstGeom>
        </p:spPr>
        <p:txBody>
          <a:bodyPr/>
          <a:lstStyle>
            <a:lvl1pPr>
              <a:defRPr/>
            </a:lvl1pPr>
          </a:lstStyle>
          <a:p>
            <a:endParaRPr lang="en-US"/>
          </a:p>
        </p:txBody>
      </p:sp>
      <p:sp>
        <p:nvSpPr>
          <p:cNvPr id="30727" name="Rectangle 7"/>
          <p:cNvSpPr>
            <a:spLocks noGrp="1" noChangeArrowheads="1"/>
          </p:cNvSpPr>
          <p:nvPr>
            <p:ph type="sldNum" sz="quarter" idx="4"/>
          </p:nvPr>
        </p:nvSpPr>
        <p:spPr>
          <a:xfrm>
            <a:off x="6553200" y="6248400"/>
            <a:ext cx="2133600" cy="457200"/>
          </a:xfrm>
        </p:spPr>
        <p:txBody>
          <a:bodyPr/>
          <a:lstStyle>
            <a:lvl1pPr>
              <a:defRPr sz="1000" b="1"/>
            </a:lvl1pPr>
          </a:lstStyle>
          <a:p>
            <a:fld id="{91E6F249-8D10-7240-A07E-F66CEC252905}" type="slidenum">
              <a:rPr lang="en-US"/>
              <a:pPr/>
              <a:t>‹#›</a:t>
            </a:fld>
            <a:endParaRPr lang="en-US"/>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FDA5FC-E46B-9C44-BC74-948B74CFAE7B}" type="slidenum">
              <a:rPr lang="en-US"/>
              <a:pPr/>
              <a:t>‹#›</a:t>
            </a:fld>
            <a:endParaRPr lang="en-US"/>
          </a:p>
        </p:txBody>
      </p:sp>
    </p:spTree>
    <p:extLst>
      <p:ext uri="{BB962C8B-B14F-4D97-AF65-F5344CB8AC3E}">
        <p14:creationId xmlns:p14="http://schemas.microsoft.com/office/powerpoint/2010/main" val="2190675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1E3472-7C7E-B14E-BFC5-D45A5C34A3D1}" type="slidenum">
              <a:rPr lang="en-US"/>
              <a:pPr/>
              <a:t>‹#›</a:t>
            </a:fld>
            <a:endParaRPr lang="en-US"/>
          </a:p>
        </p:txBody>
      </p:sp>
    </p:spTree>
    <p:extLst>
      <p:ext uri="{BB962C8B-B14F-4D97-AF65-F5344CB8AC3E}">
        <p14:creationId xmlns:p14="http://schemas.microsoft.com/office/powerpoint/2010/main" val="1542890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FED62B2D-F854-104A-9535-9A504E5923E0}" type="slidenum">
              <a:rPr lang="en-US"/>
              <a:pPr/>
              <a:t>‹#›</a:t>
            </a:fld>
            <a:endParaRPr lang="en-US"/>
          </a:p>
        </p:txBody>
      </p:sp>
    </p:spTree>
    <p:extLst>
      <p:ext uri="{BB962C8B-B14F-4D97-AF65-F5344CB8AC3E}">
        <p14:creationId xmlns:p14="http://schemas.microsoft.com/office/powerpoint/2010/main" val="38840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D3FEEA-E4EA-8B48-84AC-27AA886F7D9E}" type="slidenum">
              <a:rPr lang="en-US"/>
              <a:pPr/>
              <a:t>‹#›</a:t>
            </a:fld>
            <a:endParaRPr lang="en-US"/>
          </a:p>
        </p:txBody>
      </p:sp>
    </p:spTree>
    <p:extLst>
      <p:ext uri="{BB962C8B-B14F-4D97-AF65-F5344CB8AC3E}">
        <p14:creationId xmlns:p14="http://schemas.microsoft.com/office/powerpoint/2010/main" val="42539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F6CE3A-7281-7642-9900-6E16427813B2}" type="slidenum">
              <a:rPr lang="en-US"/>
              <a:pPr/>
              <a:t>‹#›</a:t>
            </a:fld>
            <a:endParaRPr lang="en-US"/>
          </a:p>
        </p:txBody>
      </p:sp>
    </p:spTree>
    <p:extLst>
      <p:ext uri="{BB962C8B-B14F-4D97-AF65-F5344CB8AC3E}">
        <p14:creationId xmlns:p14="http://schemas.microsoft.com/office/powerpoint/2010/main" val="145886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E4CDA5C-119F-CC4B-9649-ABA59C0C102C}" type="slidenum">
              <a:rPr lang="en-US"/>
              <a:pPr/>
              <a:t>‹#›</a:t>
            </a:fld>
            <a:endParaRPr lang="en-US"/>
          </a:p>
        </p:txBody>
      </p:sp>
    </p:spTree>
    <p:extLst>
      <p:ext uri="{BB962C8B-B14F-4D97-AF65-F5344CB8AC3E}">
        <p14:creationId xmlns:p14="http://schemas.microsoft.com/office/powerpoint/2010/main" val="375163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750CE1F-3703-B242-8AD0-B0AC82B28EE7}" type="slidenum">
              <a:rPr lang="en-US"/>
              <a:pPr/>
              <a:t>‹#›</a:t>
            </a:fld>
            <a:endParaRPr lang="en-US"/>
          </a:p>
        </p:txBody>
      </p:sp>
    </p:spTree>
    <p:extLst>
      <p:ext uri="{BB962C8B-B14F-4D97-AF65-F5344CB8AC3E}">
        <p14:creationId xmlns:p14="http://schemas.microsoft.com/office/powerpoint/2010/main" val="44920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6963" y="6248400"/>
            <a:ext cx="2103437" cy="45720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41431D7-A35E-FE4C-978D-A4C1DB31A328}" type="slidenum">
              <a:rPr lang="en-US"/>
              <a:pPr/>
              <a:t>‹#›</a:t>
            </a:fld>
            <a:endParaRPr lang="en-US"/>
          </a:p>
        </p:txBody>
      </p:sp>
    </p:spTree>
    <p:extLst>
      <p:ext uri="{BB962C8B-B14F-4D97-AF65-F5344CB8AC3E}">
        <p14:creationId xmlns:p14="http://schemas.microsoft.com/office/powerpoint/2010/main" val="354358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2074743-FE56-7945-B44C-593C2BC7280A}" type="slidenum">
              <a:rPr lang="en-US"/>
              <a:pPr/>
              <a:t>‹#›</a:t>
            </a:fld>
            <a:endParaRPr lang="en-US"/>
          </a:p>
        </p:txBody>
      </p:sp>
    </p:spTree>
    <p:extLst>
      <p:ext uri="{BB962C8B-B14F-4D97-AF65-F5344CB8AC3E}">
        <p14:creationId xmlns:p14="http://schemas.microsoft.com/office/powerpoint/2010/main" val="86668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885C50-577F-4141-9922-FD2248DB00C4}" type="slidenum">
              <a:rPr lang="en-US"/>
              <a:pPr/>
              <a:t>‹#›</a:t>
            </a:fld>
            <a:endParaRPr lang="en-US"/>
          </a:p>
        </p:txBody>
      </p:sp>
    </p:spTree>
    <p:extLst>
      <p:ext uri="{BB962C8B-B14F-4D97-AF65-F5344CB8AC3E}">
        <p14:creationId xmlns:p14="http://schemas.microsoft.com/office/powerpoint/2010/main" val="406855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29699" name="Rectangle 3"/>
          <p:cNvSpPr>
            <a:spLocks noGrp="1" noChangeArrowheads="1"/>
          </p:cNvSpPr>
          <p:nvPr>
            <p:ph type="body" idx="1"/>
          </p:nvPr>
        </p:nvSpPr>
        <p:spPr bwMode="auto">
          <a:xfrm>
            <a:off x="457200" y="1295400"/>
            <a:ext cx="8229600" cy="4835525"/>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702" name="Rectangle 6"/>
          <p:cNvSpPr>
            <a:spLocks noGrp="1" noChangeArrowheads="1"/>
          </p:cNvSpPr>
          <p:nvPr>
            <p:ph type="sldNum" sz="quarter" idx="4"/>
          </p:nvPr>
        </p:nvSpPr>
        <p:spPr bwMode="auto">
          <a:xfrm>
            <a:off x="8046682" y="6248400"/>
            <a:ext cx="640118"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FF516B7F-12E3-114E-9B55-66756E9F7A1D}" type="slidenum">
              <a:rPr lang="en-US"/>
              <a:pPr/>
              <a:t>‹#›</a:t>
            </a:fld>
            <a:endParaRPr lang="en-US"/>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TextBox 13"/>
          <p:cNvSpPr txBox="1"/>
          <p:nvPr userDrawn="1"/>
        </p:nvSpPr>
        <p:spPr>
          <a:xfrm>
            <a:off x="1097318" y="6263609"/>
            <a:ext cx="1574470" cy="400110"/>
          </a:xfrm>
          <a:prstGeom prst="rect">
            <a:avLst/>
          </a:prstGeom>
          <a:noFill/>
        </p:spPr>
        <p:txBody>
          <a:bodyPr wrap="none" rtlCol="0">
            <a:spAutoFit/>
          </a:bodyPr>
          <a:lstStyle/>
          <a:p>
            <a:r>
              <a:rPr lang="en-US" sz="1000" dirty="0"/>
              <a:t>Computer</a:t>
            </a:r>
            <a:r>
              <a:rPr lang="en-US" sz="1000" baseline="0" dirty="0"/>
              <a:t> Science Dept.</a:t>
            </a:r>
          </a:p>
          <a:p>
            <a:r>
              <a:rPr lang="en-US" sz="1000" baseline="0" dirty="0"/>
              <a:t>Fall 2026: September 8</a:t>
            </a:r>
            <a:endParaRPr lang="en-US" sz="1000" dirty="0"/>
          </a:p>
        </p:txBody>
      </p:sp>
      <p:sp>
        <p:nvSpPr>
          <p:cNvPr id="15" name="TextBox 14"/>
          <p:cNvSpPr txBox="1"/>
          <p:nvPr userDrawn="1"/>
        </p:nvSpPr>
        <p:spPr>
          <a:xfrm>
            <a:off x="3540637" y="6263609"/>
            <a:ext cx="2340705" cy="400110"/>
          </a:xfrm>
          <a:prstGeom prst="rect">
            <a:avLst/>
          </a:prstGeom>
          <a:noFill/>
        </p:spPr>
        <p:txBody>
          <a:bodyPr wrap="none" rtlCol="0">
            <a:spAutoFit/>
          </a:bodyPr>
          <a:lstStyle/>
          <a:p>
            <a:pPr algn="ctr"/>
            <a:r>
              <a:rPr lang="en-US" sz="1000" dirty="0"/>
              <a:t>CS 153: Concepts of Compiler </a:t>
            </a:r>
            <a:r>
              <a:rPr lang="en-US" sz="1000" baseline="0" dirty="0"/>
              <a:t>Design</a:t>
            </a:r>
            <a:br>
              <a:rPr lang="en-US" sz="1000" baseline="0" dirty="0"/>
            </a:br>
            <a:r>
              <a:rPr lang="en-US" sz="1000" baseline="0" dirty="0"/>
              <a:t>© R. Mak</a:t>
            </a:r>
            <a:endParaRPr lang="en-US" sz="100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baseline="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ea typeface="ＭＳ Ｐゴシック" charset="0"/>
        </a:defRPr>
      </a:lvl2pPr>
      <a:lvl3pPr algn="ctr" rtl="0" fontAlgn="base">
        <a:spcBef>
          <a:spcPct val="0"/>
        </a:spcBef>
        <a:spcAft>
          <a:spcPct val="0"/>
        </a:spcAft>
        <a:defRPr sz="3200">
          <a:solidFill>
            <a:schemeClr val="tx2"/>
          </a:solidFill>
          <a:latin typeface="Arial" charset="0"/>
          <a:ea typeface="ＭＳ Ｐゴシック" charset="0"/>
        </a:defRPr>
      </a:lvl3pPr>
      <a:lvl4pPr algn="ctr" rtl="0" fontAlgn="base">
        <a:spcBef>
          <a:spcPct val="0"/>
        </a:spcBef>
        <a:spcAft>
          <a:spcPct val="0"/>
        </a:spcAft>
        <a:defRPr sz="3200">
          <a:solidFill>
            <a:schemeClr val="tx2"/>
          </a:solidFill>
          <a:latin typeface="Arial" charset="0"/>
          <a:ea typeface="ＭＳ Ｐゴシック" charset="0"/>
        </a:defRPr>
      </a:lvl4pPr>
      <a:lvl5pPr algn="ctr" rtl="0" fontAlgn="base">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469900" indent="-469900" algn="l" rtl="0" fontAlgn="base">
        <a:spcBef>
          <a:spcPct val="20000"/>
        </a:spcBef>
        <a:spcAft>
          <a:spcPct val="0"/>
        </a:spcAft>
        <a:buClr>
          <a:schemeClr val="accent2"/>
        </a:buClr>
        <a:buSzPct val="70000"/>
        <a:buFont typeface="Wingdings" charset="0"/>
        <a:buChar char="o"/>
        <a:defRPr sz="28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0"/>
        <a:buChar char="n"/>
        <a:defRPr sz="2400">
          <a:solidFill>
            <a:schemeClr val="tx1"/>
          </a:solidFill>
          <a:latin typeface="+mn-lt"/>
          <a:ea typeface="+mn-ea"/>
        </a:defRPr>
      </a:lvl2pPr>
      <a:lvl3pPr marL="1377950" indent="-468313" algn="l" rtl="0" fontAlgn="base">
        <a:spcBef>
          <a:spcPct val="20000"/>
        </a:spcBef>
        <a:spcAft>
          <a:spcPct val="0"/>
        </a:spcAft>
        <a:buClr>
          <a:schemeClr val="accent2"/>
        </a:buClr>
        <a:buSzPct val="65000"/>
        <a:buFont typeface="Wingdings" charset="0"/>
        <a:buChar char="o"/>
        <a:defRPr sz="2000">
          <a:solidFill>
            <a:schemeClr val="tx1"/>
          </a:solidFill>
          <a:latin typeface="+mn-lt"/>
          <a:ea typeface="+mn-ea"/>
        </a:defRPr>
      </a:lvl3pPr>
      <a:lvl4pPr marL="1827213" indent="-438150" algn="l" rtl="0" fontAlgn="base">
        <a:spcBef>
          <a:spcPct val="20000"/>
        </a:spcBef>
        <a:spcAft>
          <a:spcPct val="0"/>
        </a:spcAft>
        <a:buClr>
          <a:schemeClr val="accent2"/>
        </a:buClr>
        <a:buSzPct val="75000"/>
        <a:buFont typeface="Wingdings" charset="0"/>
        <a:buChar char="n"/>
        <a:defRPr sz="1600">
          <a:solidFill>
            <a:schemeClr val="tx1"/>
          </a:solidFill>
          <a:latin typeface="+mn-lt"/>
          <a:ea typeface="+mn-ea"/>
        </a:defRPr>
      </a:lvl4pPr>
      <a:lvl5pPr marL="2297113" indent="-468313" algn="l" rtl="0" fontAlgn="base">
        <a:spcBef>
          <a:spcPct val="20000"/>
        </a:spcBef>
        <a:spcAft>
          <a:spcPct val="0"/>
        </a:spcAft>
        <a:buClr>
          <a:schemeClr val="accent2"/>
        </a:buClr>
        <a:buSzPct val="50000"/>
        <a:buFont typeface="Wingdings" charset="0"/>
        <a:buChar char="o"/>
        <a:defRPr sz="1200">
          <a:solidFill>
            <a:schemeClr val="tx1"/>
          </a:solidFill>
          <a:latin typeface="+mn-lt"/>
          <a:ea typeface="+mn-ea"/>
        </a:defRPr>
      </a:lvl5pPr>
      <a:lvl6pPr marL="27543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6pPr>
      <a:lvl7pPr marL="32115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7pPr>
      <a:lvl8pPr marL="36687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8pPr>
      <a:lvl9pPr marL="41259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200" dirty="0"/>
              <a:t>CS 153: Concepts of Compiler Design</a:t>
            </a:r>
            <a:br>
              <a:rPr lang="en-US" sz="3600" dirty="0"/>
            </a:br>
            <a:r>
              <a:rPr lang="en-US" sz="2400"/>
              <a:t>September 8 </a:t>
            </a:r>
            <a:r>
              <a:rPr lang="en-US" sz="2400" dirty="0"/>
              <a:t>Class Meeting</a:t>
            </a:r>
          </a:p>
        </p:txBody>
      </p:sp>
      <p:sp>
        <p:nvSpPr>
          <p:cNvPr id="2051" name="Rectangle 3"/>
          <p:cNvSpPr>
            <a:spLocks noGrp="1" noChangeArrowheads="1"/>
          </p:cNvSpPr>
          <p:nvPr>
            <p:ph type="subTitle" idx="1"/>
          </p:nvPr>
        </p:nvSpPr>
        <p:spPr/>
        <p:txBody>
          <a:bodyPr/>
          <a:lstStyle/>
          <a:p>
            <a:pPr algn="ctr">
              <a:lnSpc>
                <a:spcPct val="90000"/>
              </a:lnSpc>
            </a:pPr>
            <a:r>
              <a:rPr lang="en-US" dirty="0"/>
              <a:t>Department of Computer Science</a:t>
            </a:r>
            <a:br>
              <a:rPr lang="en-US" dirty="0"/>
            </a:br>
            <a:r>
              <a:rPr lang="en-US" dirty="0"/>
              <a:t>San Jose State University</a:t>
            </a:r>
            <a:br>
              <a:rPr lang="en-US" dirty="0"/>
            </a:br>
            <a:br>
              <a:rPr lang="en-US" sz="1200" dirty="0"/>
            </a:br>
            <a:r>
              <a:rPr lang="en-US" dirty="0"/>
              <a:t>Fall 2026</a:t>
            </a:r>
            <a:br>
              <a:rPr lang="en-US" dirty="0"/>
            </a:br>
            <a:r>
              <a:rPr lang="en-US" dirty="0"/>
              <a:t>Instructor: Ron Mak</a:t>
            </a:r>
          </a:p>
          <a:p>
            <a:pPr algn="ctr">
              <a:lnSpc>
                <a:spcPct val="90000"/>
              </a:lnSpc>
            </a:pPr>
            <a:r>
              <a:rPr lang="en-US" dirty="0">
                <a:hlinkClick r:id="rId3"/>
              </a:rPr>
              <a:t>www.cs.sjsu.edu/~mak</a:t>
            </a:r>
            <a:endParaRPr lang="en-US"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Slide Number Placeholder 1"/>
          <p:cNvSpPr>
            <a:spLocks noGrp="1"/>
          </p:cNvSpPr>
          <p:nvPr>
            <p:ph type="sldNum" sz="quarter" idx="4"/>
          </p:nvPr>
        </p:nvSpPr>
        <p:spPr/>
        <p:txBody>
          <a:bodyPr/>
          <a:lstStyle/>
          <a:p>
            <a:fld id="{91E6F249-8D10-7240-A07E-F66CEC252905}" type="slidenum">
              <a:rPr lang="en-US" smtClean="0"/>
              <a:pPr/>
              <a:t>1</a:t>
            </a:fld>
            <a:endParaRPr lang="en-US"/>
          </a:p>
        </p:txBody>
      </p:sp>
      <p:pic>
        <p:nvPicPr>
          <p:cNvPr id="3" name="Picture 2" descr="A group of blue and yellow dots&#10;&#10;Description automatically generated">
            <a:extLst>
              <a:ext uri="{FF2B5EF4-FFF2-40B4-BE49-F238E27FC236}">
                <a16:creationId xmlns:a16="http://schemas.microsoft.com/office/drawing/2014/main" id="{5FAA6C86-7488-E635-FA96-DCD8F50BA2C4}"/>
              </a:ext>
            </a:extLst>
          </p:cNvPr>
          <p:cNvPicPr>
            <a:picLocks noChangeAspect="1"/>
          </p:cNvPicPr>
          <p:nvPr/>
        </p:nvPicPr>
        <p:blipFill>
          <a:blip r:embed="rId5"/>
          <a:stretch>
            <a:fillRect/>
          </a:stretch>
        </p:blipFill>
        <p:spPr>
          <a:xfrm>
            <a:off x="914440" y="4606925"/>
            <a:ext cx="118110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DED5-D470-183A-914B-BDE25E770746}"/>
              </a:ext>
            </a:extLst>
          </p:cNvPr>
          <p:cNvSpPr>
            <a:spLocks noGrp="1"/>
          </p:cNvSpPr>
          <p:nvPr>
            <p:ph type="title"/>
          </p:nvPr>
        </p:nvSpPr>
        <p:spPr/>
        <p:txBody>
          <a:bodyPr/>
          <a:lstStyle/>
          <a:p>
            <a:r>
              <a:rPr lang="en-US" dirty="0"/>
              <a:t>Pascal Token Definitions</a:t>
            </a:r>
            <a:r>
              <a:rPr lang="en-US" i="1" dirty="0"/>
              <a:t>, cont’d</a:t>
            </a:r>
            <a:endParaRPr lang="en-US" dirty="0"/>
          </a:p>
        </p:txBody>
      </p:sp>
      <p:sp>
        <p:nvSpPr>
          <p:cNvPr id="3" name="Content Placeholder 2">
            <a:extLst>
              <a:ext uri="{FF2B5EF4-FFF2-40B4-BE49-F238E27FC236}">
                <a16:creationId xmlns:a16="http://schemas.microsoft.com/office/drawing/2014/main" id="{96A2AA5E-2CF6-734F-9306-2CF591F7D640}"/>
              </a:ext>
            </a:extLst>
          </p:cNvPr>
          <p:cNvSpPr>
            <a:spLocks noGrp="1"/>
          </p:cNvSpPr>
          <p:nvPr>
            <p:ph idx="1"/>
          </p:nvPr>
        </p:nvSpPr>
        <p:spPr>
          <a:xfrm>
            <a:off x="457200" y="1295400"/>
            <a:ext cx="8229600" cy="1767843"/>
          </a:xfrm>
        </p:spPr>
        <p:txBody>
          <a:bodyPr/>
          <a:lstStyle/>
          <a:p>
            <a:r>
              <a:rPr lang="en-US" dirty="0"/>
              <a:t>Fragments help to simplify token definitions.</a:t>
            </a:r>
          </a:p>
          <a:p>
            <a:pPr lvl="1"/>
            <a:r>
              <a:rPr lang="en-US" dirty="0"/>
              <a:t>They can only be used by token definitions </a:t>
            </a:r>
            <a:br>
              <a:rPr lang="en-US" dirty="0"/>
            </a:br>
            <a:r>
              <a:rPr lang="en-US" dirty="0"/>
              <a:t>and other fragments.</a:t>
            </a:r>
          </a:p>
          <a:p>
            <a:pPr lvl="1"/>
            <a:r>
              <a:rPr lang="en-US" dirty="0"/>
              <a:t>They are not tokens themselves.</a:t>
            </a:r>
          </a:p>
        </p:txBody>
      </p:sp>
      <p:sp>
        <p:nvSpPr>
          <p:cNvPr id="4" name="Slide Number Placeholder 3">
            <a:extLst>
              <a:ext uri="{FF2B5EF4-FFF2-40B4-BE49-F238E27FC236}">
                <a16:creationId xmlns:a16="http://schemas.microsoft.com/office/drawing/2014/main" id="{C198723E-BA65-E979-4123-9FB17A312F60}"/>
              </a:ext>
            </a:extLst>
          </p:cNvPr>
          <p:cNvSpPr>
            <a:spLocks noGrp="1"/>
          </p:cNvSpPr>
          <p:nvPr>
            <p:ph type="sldNum" sz="quarter" idx="12"/>
          </p:nvPr>
        </p:nvSpPr>
        <p:spPr/>
        <p:txBody>
          <a:bodyPr/>
          <a:lstStyle/>
          <a:p>
            <a:fld id="{FED62B2D-F854-104A-9535-9A504E5923E0}" type="slidenum">
              <a:rPr lang="en-US" smtClean="0"/>
              <a:pPr/>
              <a:t>10</a:t>
            </a:fld>
            <a:endParaRPr lang="en-US"/>
          </a:p>
        </p:txBody>
      </p:sp>
      <p:sp>
        <p:nvSpPr>
          <p:cNvPr id="5" name="TextBox 4">
            <a:extLst>
              <a:ext uri="{FF2B5EF4-FFF2-40B4-BE49-F238E27FC236}">
                <a16:creationId xmlns:a16="http://schemas.microsoft.com/office/drawing/2014/main" id="{71FF5FF9-B4AA-C001-7E26-03232E052FC2}"/>
              </a:ext>
            </a:extLst>
          </p:cNvPr>
          <p:cNvSpPr txBox="1"/>
          <p:nvPr/>
        </p:nvSpPr>
        <p:spPr>
          <a:xfrm>
            <a:off x="653299" y="3343308"/>
            <a:ext cx="7837402" cy="2554545"/>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QUOTE     : '\'' ;</a:t>
            </a:r>
          </a:p>
          <a:p>
            <a:r>
              <a:rPr lang="en-US" b="1" dirty="0">
                <a:latin typeface="Courier New" panose="02070309020205020404" pitchFamily="49" charset="0"/>
                <a:cs typeface="Courier New" panose="02070309020205020404" pitchFamily="49" charset="0"/>
              </a:rPr>
              <a:t>CHARACTER : QUOTE </a:t>
            </a:r>
            <a:r>
              <a:rPr lang="en-US" b="1" dirty="0">
                <a:solidFill>
                  <a:srgbClr val="C00000"/>
                </a:solidFill>
                <a:latin typeface="Courier New" panose="02070309020205020404" pitchFamily="49" charset="0"/>
                <a:cs typeface="Courier New" panose="02070309020205020404" pitchFamily="49" charset="0"/>
              </a:rPr>
              <a:t>CHARACTER_CHAR </a:t>
            </a:r>
            <a:r>
              <a:rPr lang="en-US" b="1" dirty="0">
                <a:latin typeface="Courier New" panose="02070309020205020404" pitchFamily="49" charset="0"/>
                <a:cs typeface="Courier New" panose="02070309020205020404" pitchFamily="49" charset="0"/>
              </a:rPr>
              <a:t>QUOTE ;</a:t>
            </a:r>
          </a:p>
          <a:p>
            <a:r>
              <a:rPr lang="en-US" b="1" dirty="0">
                <a:latin typeface="Courier New" panose="02070309020205020404" pitchFamily="49" charset="0"/>
                <a:cs typeface="Courier New" panose="02070309020205020404" pitchFamily="49" charset="0"/>
              </a:rPr>
              <a:t>STRING    : QUOTE </a:t>
            </a:r>
            <a:r>
              <a:rPr lang="en-US" b="1" dirty="0">
                <a:solidFill>
                  <a:srgbClr val="C00000"/>
                </a:solidFill>
                <a:latin typeface="Courier New" panose="02070309020205020404" pitchFamily="49" charset="0"/>
                <a:cs typeface="Courier New" panose="02070309020205020404" pitchFamily="49" charset="0"/>
              </a:rPr>
              <a:t>STRING_CHAR</a:t>
            </a:r>
            <a:r>
              <a:rPr lang="en-US" b="1" dirty="0">
                <a:latin typeface="Courier New" panose="02070309020205020404" pitchFamily="49" charset="0"/>
                <a:cs typeface="Courier New" panose="02070309020205020404" pitchFamily="49" charset="0"/>
              </a:rPr>
              <a:t>* QUOTE ;</a:t>
            </a:r>
          </a:p>
          <a:p>
            <a:endParaRPr lang="en-US" b="1" dirty="0">
              <a:latin typeface="Courier New" panose="02070309020205020404" pitchFamily="49" charset="0"/>
              <a:cs typeface="Courier New" panose="02070309020205020404" pitchFamily="49" charset="0"/>
            </a:endParaRPr>
          </a:p>
          <a:p>
            <a:r>
              <a:rPr lang="en-US" b="1" dirty="0">
                <a:solidFill>
                  <a:srgbClr val="0033CC"/>
                </a:solidFill>
                <a:latin typeface="Courier New" panose="02070309020205020404" pitchFamily="49" charset="0"/>
                <a:cs typeface="Courier New" panose="02070309020205020404" pitchFamily="49" charset="0"/>
              </a:rPr>
              <a:t>fragment</a:t>
            </a:r>
            <a:r>
              <a:rPr lang="en-US" b="1" dirty="0">
                <a:latin typeface="Courier New" panose="02070309020205020404" pitchFamily="49" charset="0"/>
                <a:cs typeface="Courier New" panose="02070309020205020404" pitchFamily="49" charset="0"/>
              </a:rPr>
              <a:t> </a:t>
            </a:r>
            <a:r>
              <a:rPr lang="en-US" b="1" dirty="0">
                <a:solidFill>
                  <a:srgbClr val="C00000"/>
                </a:solidFill>
                <a:latin typeface="Courier New" panose="02070309020205020404" pitchFamily="49" charset="0"/>
                <a:cs typeface="Courier New" panose="02070309020205020404" pitchFamily="49" charset="0"/>
              </a:rPr>
              <a:t>CHARACTER_CHAR </a:t>
            </a:r>
            <a:r>
              <a:rPr lang="en-US" b="1" dirty="0">
                <a:latin typeface="Courier New" panose="02070309020205020404" pitchFamily="49" charset="0"/>
                <a:cs typeface="Courier New" panose="02070309020205020404" pitchFamily="49" charset="0"/>
              </a:rPr>
              <a:t>: ~('\'')   // any non-quote character</a:t>
            </a:r>
          </a:p>
          <a:p>
            <a:r>
              <a:rPr lang="en-US" b="1" dirty="0">
                <a:latin typeface="Courier New" panose="02070309020205020404" pitchFamily="49" charset="0"/>
                <a:cs typeface="Courier New" panose="02070309020205020404" pitchFamily="49" charset="0"/>
              </a:rPr>
              <a:t>                        ;</a:t>
            </a:r>
          </a:p>
          <a:p>
            <a:r>
              <a:rPr lang="en-US" b="1" dirty="0">
                <a:solidFill>
                  <a:srgbClr val="0033CC"/>
                </a:solidFill>
                <a:latin typeface="Courier New" panose="02070309020205020404" pitchFamily="49" charset="0"/>
                <a:cs typeface="Courier New" panose="02070309020205020404" pitchFamily="49" charset="0"/>
              </a:rPr>
              <a:t>fragment</a:t>
            </a:r>
            <a:r>
              <a:rPr lang="en-US" b="1" dirty="0">
                <a:latin typeface="Courier New" panose="02070309020205020404" pitchFamily="49" charset="0"/>
                <a:cs typeface="Courier New" panose="02070309020205020404" pitchFamily="49" charset="0"/>
              </a:rPr>
              <a:t> </a:t>
            </a:r>
            <a:r>
              <a:rPr lang="en-US" b="1" dirty="0">
                <a:solidFill>
                  <a:srgbClr val="C00000"/>
                </a:solidFill>
                <a:latin typeface="Courier New" panose="02070309020205020404" pitchFamily="49" charset="0"/>
                <a:cs typeface="Courier New" panose="02070309020205020404" pitchFamily="49" charset="0"/>
              </a:rPr>
              <a:t>STRING_CHAR </a:t>
            </a:r>
            <a:r>
              <a:rPr lang="en-US" b="1" dirty="0">
                <a:latin typeface="Courier New" panose="02070309020205020404" pitchFamily="49" charset="0"/>
                <a:cs typeface="Courier New" panose="02070309020205020404" pitchFamily="49" charset="0"/>
              </a:rPr>
              <a:t>: QUOTE QUOTE  // two consecutive quotes</a:t>
            </a:r>
          </a:p>
          <a:p>
            <a:r>
              <a:rPr lang="en-US" b="1" dirty="0">
                <a:latin typeface="Courier New" panose="02070309020205020404" pitchFamily="49" charset="0"/>
                <a:cs typeface="Courier New" panose="02070309020205020404" pitchFamily="49" charset="0"/>
              </a:rPr>
              <a:t>                     | </a:t>
            </a:r>
            <a:r>
              <a:rPr lang="en-US" b="1" dirty="0">
                <a:solidFill>
                  <a:srgbClr val="C00000"/>
                </a:solidFill>
                <a:latin typeface="Courier New" panose="02070309020205020404" pitchFamily="49" charset="0"/>
                <a:cs typeface="Courier New" panose="02070309020205020404" pitchFamily="49" charset="0"/>
              </a:rPr>
              <a:t>CHARACTER_CHAR </a:t>
            </a:r>
          </a:p>
          <a:p>
            <a:r>
              <a:rPr lang="en-US" b="1" dirty="0">
                <a:latin typeface="Courier New" panose="02070309020205020404" pitchFamily="49" charset="0"/>
                <a:cs typeface="Courier New" panose="02070309020205020404" pitchFamily="49" charset="0"/>
              </a:rPr>
              <a:t>                     ;</a:t>
            </a:r>
          </a:p>
          <a:p>
            <a:r>
              <a:rPr lang="en-US" b="1" dirty="0">
                <a:solidFill>
                  <a:srgbClr val="0033CC"/>
                </a:solidFill>
                <a:latin typeface="Courier New" panose="02070309020205020404" pitchFamily="49" charset="0"/>
                <a:cs typeface="Courier New" panose="02070309020205020404" pitchFamily="49" charset="0"/>
              </a:rPr>
              <a:t>fragment</a:t>
            </a:r>
            <a:r>
              <a:rPr lang="en-US" b="1" dirty="0">
                <a:latin typeface="Courier New" panose="02070309020205020404" pitchFamily="49" charset="0"/>
                <a:cs typeface="Courier New" panose="02070309020205020404" pitchFamily="49" charset="0"/>
              </a:rPr>
              <a:t> </a:t>
            </a:r>
            <a:r>
              <a:rPr lang="en-US" b="1" dirty="0">
                <a:solidFill>
                  <a:srgbClr val="C00000"/>
                </a:solidFill>
                <a:latin typeface="Courier New" panose="02070309020205020404" pitchFamily="49" charset="0"/>
                <a:cs typeface="Courier New" panose="02070309020205020404" pitchFamily="49" charset="0"/>
              </a:rPr>
              <a:t>COMMENT_CHAR </a:t>
            </a:r>
            <a:r>
              <a:rPr lang="en-US" b="1" dirty="0">
                <a:latin typeface="Courier New" panose="02070309020205020404" pitchFamily="49" charset="0"/>
                <a:cs typeface="Courier New" panose="02070309020205020404" pitchFamily="49" charset="0"/>
              </a:rPr>
              <a:t>: ~'}' ;      // any character except }</a:t>
            </a:r>
          </a:p>
        </p:txBody>
      </p:sp>
      <p:sp>
        <p:nvSpPr>
          <p:cNvPr id="6" name="TextBox 5">
            <a:extLst>
              <a:ext uri="{FF2B5EF4-FFF2-40B4-BE49-F238E27FC236}">
                <a16:creationId xmlns:a16="http://schemas.microsoft.com/office/drawing/2014/main" id="{1EF56BEA-2449-A604-9534-D51C60169E12}"/>
              </a:ext>
            </a:extLst>
          </p:cNvPr>
          <p:cNvSpPr txBox="1"/>
          <p:nvPr/>
        </p:nvSpPr>
        <p:spPr>
          <a:xfrm>
            <a:off x="7120029" y="3189419"/>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Tree>
    <p:extLst>
      <p:ext uri="{BB962C8B-B14F-4D97-AF65-F5344CB8AC3E}">
        <p14:creationId xmlns:p14="http://schemas.microsoft.com/office/powerpoint/2010/main" val="3653900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99FC-B87C-7DF1-D7FF-B43E6B991011}"/>
              </a:ext>
            </a:extLst>
          </p:cNvPr>
          <p:cNvSpPr>
            <a:spLocks noGrp="1"/>
          </p:cNvSpPr>
          <p:nvPr>
            <p:ph type="title"/>
          </p:nvPr>
        </p:nvSpPr>
        <p:spPr/>
        <p:txBody>
          <a:bodyPr/>
          <a:lstStyle/>
          <a:p>
            <a:r>
              <a:rPr lang="en-US" dirty="0"/>
              <a:t>Pascal Production Rules</a:t>
            </a:r>
          </a:p>
        </p:txBody>
      </p:sp>
      <p:sp>
        <p:nvSpPr>
          <p:cNvPr id="3" name="Content Placeholder 2">
            <a:extLst>
              <a:ext uri="{FF2B5EF4-FFF2-40B4-BE49-F238E27FC236}">
                <a16:creationId xmlns:a16="http://schemas.microsoft.com/office/drawing/2014/main" id="{770FA5AC-EA43-219C-ED74-C2B04CC16742}"/>
              </a:ext>
            </a:extLst>
          </p:cNvPr>
          <p:cNvSpPr>
            <a:spLocks noGrp="1"/>
          </p:cNvSpPr>
          <p:nvPr>
            <p:ph idx="1"/>
          </p:nvPr>
        </p:nvSpPr>
        <p:spPr>
          <a:xfrm>
            <a:off x="457200" y="1295400"/>
            <a:ext cx="8229600" cy="944893"/>
          </a:xfrm>
        </p:spPr>
        <p:txBody>
          <a:bodyPr/>
          <a:lstStyle/>
          <a:p>
            <a:r>
              <a:rPr lang="en-US" dirty="0"/>
              <a:t>Start production each rule name with </a:t>
            </a:r>
            <a:br>
              <a:rPr lang="en-US" dirty="0"/>
            </a:br>
            <a:r>
              <a:rPr lang="en-US" dirty="0"/>
              <a:t>a lower-case letter.</a:t>
            </a:r>
          </a:p>
        </p:txBody>
      </p:sp>
      <p:sp>
        <p:nvSpPr>
          <p:cNvPr id="4" name="Slide Number Placeholder 3">
            <a:extLst>
              <a:ext uri="{FF2B5EF4-FFF2-40B4-BE49-F238E27FC236}">
                <a16:creationId xmlns:a16="http://schemas.microsoft.com/office/drawing/2014/main" id="{350EA721-E0E2-5492-2B59-30AB51DEC1DC}"/>
              </a:ext>
            </a:extLst>
          </p:cNvPr>
          <p:cNvSpPr>
            <a:spLocks noGrp="1"/>
          </p:cNvSpPr>
          <p:nvPr>
            <p:ph type="sldNum" sz="quarter" idx="12"/>
          </p:nvPr>
        </p:nvSpPr>
        <p:spPr/>
        <p:txBody>
          <a:bodyPr/>
          <a:lstStyle/>
          <a:p>
            <a:fld id="{FED62B2D-F854-104A-9535-9A504E5923E0}" type="slidenum">
              <a:rPr lang="en-US" smtClean="0"/>
              <a:pPr/>
              <a:t>11</a:t>
            </a:fld>
            <a:endParaRPr lang="en-US"/>
          </a:p>
        </p:txBody>
      </p:sp>
      <p:sp>
        <p:nvSpPr>
          <p:cNvPr id="5" name="TextBox 4">
            <a:extLst>
              <a:ext uri="{FF2B5EF4-FFF2-40B4-BE49-F238E27FC236}">
                <a16:creationId xmlns:a16="http://schemas.microsoft.com/office/drawing/2014/main" id="{50EBB73B-5FBF-71B7-72EF-4CD648D56066}"/>
              </a:ext>
            </a:extLst>
          </p:cNvPr>
          <p:cNvSpPr txBox="1"/>
          <p:nvPr/>
        </p:nvSpPr>
        <p:spPr>
          <a:xfrm>
            <a:off x="715014" y="2337242"/>
            <a:ext cx="7713971" cy="3785652"/>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solidFill>
                  <a:srgbClr val="C00000"/>
                </a:solidFill>
                <a:latin typeface="Courier New" panose="02070309020205020404" pitchFamily="49" charset="0"/>
                <a:cs typeface="Courier New" panose="02070309020205020404" pitchFamily="49" charset="0"/>
              </a:rPr>
              <a:t>statement</a:t>
            </a:r>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compoundStatement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assignmentStatement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repeatStatement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writeStatement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writelnStatement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emptyStatement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a:t>
            </a:r>
          </a:p>
          <a:p>
            <a:endParaRPr lang="en-US" b="1" dirty="0">
              <a:latin typeface="Courier New" panose="02070309020205020404" pitchFamily="49" charset="0"/>
              <a:cs typeface="Courier New" panose="02070309020205020404" pitchFamily="49" charset="0"/>
            </a:endParaRPr>
          </a:p>
          <a:p>
            <a:r>
              <a:rPr lang="en-US" b="1" dirty="0" err="1">
                <a:solidFill>
                  <a:srgbClr val="C00000"/>
                </a:solidFill>
                <a:latin typeface="Courier New" panose="02070309020205020404" pitchFamily="49" charset="0"/>
                <a:cs typeface="Courier New" panose="02070309020205020404" pitchFamily="49" charset="0"/>
              </a:rPr>
              <a:t>emptyStatement</a:t>
            </a:r>
            <a:r>
              <a:rPr lang="en-US" b="1" dirty="0">
                <a:latin typeface="Courier New" panose="02070309020205020404" pitchFamily="49" charset="0"/>
                <a:cs typeface="Courier New" panose="02070309020205020404" pitchFamily="49" charset="0"/>
              </a:rPr>
              <a:t> : /* empty */ ;</a:t>
            </a:r>
          </a:p>
          <a:p>
            <a:endParaRPr lang="en-US" b="1" dirty="0">
              <a:latin typeface="Courier New" panose="02070309020205020404" pitchFamily="49" charset="0"/>
              <a:cs typeface="Courier New" panose="02070309020205020404" pitchFamily="49" charset="0"/>
            </a:endParaRPr>
          </a:p>
          <a:p>
            <a:r>
              <a:rPr lang="en-US" b="1" dirty="0" err="1">
                <a:solidFill>
                  <a:srgbClr val="C00000"/>
                </a:solidFill>
                <a:latin typeface="Courier New" panose="02070309020205020404" pitchFamily="49" charset="0"/>
                <a:cs typeface="Courier New" panose="02070309020205020404" pitchFamily="49" charset="0"/>
              </a:rPr>
              <a:t>compoundStatement</a:t>
            </a:r>
            <a:r>
              <a:rPr lang="en-US" b="1" dirty="0">
                <a:latin typeface="Courier New" panose="02070309020205020404" pitchFamily="49" charset="0"/>
                <a:cs typeface="Courier New" panose="02070309020205020404" pitchFamily="49" charset="0"/>
              </a:rPr>
              <a:t> : BEGIN </a:t>
            </a:r>
            <a:r>
              <a:rPr lang="en-US" b="1" dirty="0" err="1">
                <a:latin typeface="Courier New" panose="02070309020205020404" pitchFamily="49" charset="0"/>
                <a:cs typeface="Courier New" panose="02070309020205020404" pitchFamily="49" charset="0"/>
              </a:rPr>
              <a:t>statementList</a:t>
            </a:r>
            <a:r>
              <a:rPr lang="en-US" b="1" dirty="0">
                <a:latin typeface="Courier New" panose="02070309020205020404" pitchFamily="49" charset="0"/>
                <a:cs typeface="Courier New" panose="02070309020205020404" pitchFamily="49" charset="0"/>
              </a:rPr>
              <a:t> END ;     </a:t>
            </a:r>
          </a:p>
          <a:p>
            <a:r>
              <a:rPr lang="en-US" b="1" dirty="0" err="1">
                <a:solidFill>
                  <a:srgbClr val="C00000"/>
                </a:solidFill>
                <a:latin typeface="Courier New" panose="02070309020205020404" pitchFamily="49" charset="0"/>
                <a:cs typeface="Courier New" panose="02070309020205020404" pitchFamily="49" charset="0"/>
              </a:rPr>
              <a:t>statementList</a:t>
            </a:r>
            <a:r>
              <a:rPr lang="en-US" b="1" dirty="0">
                <a:latin typeface="Courier New" panose="02070309020205020404" pitchFamily="49" charset="0"/>
                <a:cs typeface="Courier New" panose="02070309020205020404" pitchFamily="49" charset="0"/>
              </a:rPr>
              <a:t>     : statement ( ';' statement )* ;</a:t>
            </a:r>
          </a:p>
          <a:p>
            <a:endParaRPr lang="en-US" b="1" dirty="0">
              <a:latin typeface="Courier New" panose="02070309020205020404" pitchFamily="49" charset="0"/>
              <a:cs typeface="Courier New" panose="02070309020205020404" pitchFamily="49" charset="0"/>
            </a:endParaRPr>
          </a:p>
          <a:p>
            <a:r>
              <a:rPr lang="en-US" b="1" dirty="0" err="1">
                <a:solidFill>
                  <a:srgbClr val="C00000"/>
                </a:solidFill>
                <a:latin typeface="Courier New" panose="02070309020205020404" pitchFamily="49" charset="0"/>
                <a:cs typeface="Courier New" panose="02070309020205020404" pitchFamily="49" charset="0"/>
              </a:rPr>
              <a:t>assignmentStatement</a:t>
            </a:r>
            <a:r>
              <a:rPr lang="en-US" b="1" dirty="0">
                <a:latin typeface="Courier New" panose="02070309020205020404" pitchFamily="49" charset="0"/>
                <a:cs typeface="Courier New" panose="02070309020205020404" pitchFamily="49" charset="0"/>
              </a:rPr>
              <a:t> : variable ':=' expression ;</a:t>
            </a:r>
          </a:p>
          <a:p>
            <a:r>
              <a:rPr lang="en-US" b="1" dirty="0" err="1">
                <a:solidFill>
                  <a:srgbClr val="C00000"/>
                </a:solidFill>
                <a:latin typeface="Courier New" panose="02070309020205020404" pitchFamily="49" charset="0"/>
                <a:cs typeface="Courier New" panose="02070309020205020404" pitchFamily="49" charset="0"/>
              </a:rPr>
              <a:t>repeatStatement</a:t>
            </a:r>
            <a:r>
              <a:rPr lang="en-US" b="1" dirty="0">
                <a:latin typeface="Courier New" panose="02070309020205020404" pitchFamily="49" charset="0"/>
                <a:cs typeface="Courier New" panose="02070309020205020404" pitchFamily="49" charset="0"/>
              </a:rPr>
              <a:t>     : REPEAT </a:t>
            </a:r>
            <a:r>
              <a:rPr lang="en-US" b="1" dirty="0" err="1">
                <a:latin typeface="Courier New" panose="02070309020205020404" pitchFamily="49" charset="0"/>
                <a:cs typeface="Courier New" panose="02070309020205020404" pitchFamily="49" charset="0"/>
              </a:rPr>
              <a:t>statementList</a:t>
            </a:r>
            <a:r>
              <a:rPr lang="en-US" b="1" dirty="0">
                <a:latin typeface="Courier New" panose="02070309020205020404" pitchFamily="49" charset="0"/>
                <a:cs typeface="Courier New" panose="02070309020205020404" pitchFamily="49" charset="0"/>
              </a:rPr>
              <a:t> UNTIL expression ;</a:t>
            </a:r>
          </a:p>
        </p:txBody>
      </p:sp>
      <p:sp>
        <p:nvSpPr>
          <p:cNvPr id="6" name="TextBox 5">
            <a:extLst>
              <a:ext uri="{FF2B5EF4-FFF2-40B4-BE49-F238E27FC236}">
                <a16:creationId xmlns:a16="http://schemas.microsoft.com/office/drawing/2014/main" id="{B124E03A-E9EC-75BD-9B71-E38490A37D5A}"/>
              </a:ext>
            </a:extLst>
          </p:cNvPr>
          <p:cNvSpPr txBox="1"/>
          <p:nvPr/>
        </p:nvSpPr>
        <p:spPr>
          <a:xfrm>
            <a:off x="7028590" y="2180316"/>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Tree>
    <p:extLst>
      <p:ext uri="{BB962C8B-B14F-4D97-AF65-F5344CB8AC3E}">
        <p14:creationId xmlns:p14="http://schemas.microsoft.com/office/powerpoint/2010/main" val="3740153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DB9C1-7C45-D568-C004-02F08B32B64E}"/>
              </a:ext>
            </a:extLst>
          </p:cNvPr>
          <p:cNvSpPr>
            <a:spLocks noGrp="1"/>
          </p:cNvSpPr>
          <p:nvPr>
            <p:ph type="title"/>
          </p:nvPr>
        </p:nvSpPr>
        <p:spPr/>
        <p:txBody>
          <a:bodyPr/>
          <a:lstStyle/>
          <a:p>
            <a:r>
              <a:rPr lang="en-US" dirty="0"/>
              <a:t>Pascal Production Rules</a:t>
            </a:r>
            <a:r>
              <a:rPr lang="en-US" i="1" dirty="0"/>
              <a:t>, cont’d</a:t>
            </a:r>
          </a:p>
        </p:txBody>
      </p:sp>
      <p:sp>
        <p:nvSpPr>
          <p:cNvPr id="4" name="Slide Number Placeholder 3">
            <a:extLst>
              <a:ext uri="{FF2B5EF4-FFF2-40B4-BE49-F238E27FC236}">
                <a16:creationId xmlns:a16="http://schemas.microsoft.com/office/drawing/2014/main" id="{DD8982F4-3914-9492-1D86-E7673436F10C}"/>
              </a:ext>
            </a:extLst>
          </p:cNvPr>
          <p:cNvSpPr>
            <a:spLocks noGrp="1"/>
          </p:cNvSpPr>
          <p:nvPr>
            <p:ph type="sldNum" sz="quarter" idx="12"/>
          </p:nvPr>
        </p:nvSpPr>
        <p:spPr/>
        <p:txBody>
          <a:bodyPr/>
          <a:lstStyle/>
          <a:p>
            <a:fld id="{FED62B2D-F854-104A-9535-9A504E5923E0}" type="slidenum">
              <a:rPr lang="en-US" smtClean="0"/>
              <a:pPr/>
              <a:t>12</a:t>
            </a:fld>
            <a:endParaRPr lang="en-US"/>
          </a:p>
        </p:txBody>
      </p:sp>
      <p:sp>
        <p:nvSpPr>
          <p:cNvPr id="5" name="TextBox 4">
            <a:extLst>
              <a:ext uri="{FF2B5EF4-FFF2-40B4-BE49-F238E27FC236}">
                <a16:creationId xmlns:a16="http://schemas.microsoft.com/office/drawing/2014/main" id="{D1790180-47CE-AE39-CA8B-DAC9CE843361}"/>
              </a:ext>
            </a:extLst>
          </p:cNvPr>
          <p:cNvSpPr txBox="1"/>
          <p:nvPr/>
        </p:nvSpPr>
        <p:spPr>
          <a:xfrm>
            <a:off x="591583" y="1417342"/>
            <a:ext cx="7960834" cy="4770537"/>
          </a:xfrm>
          <a:prstGeom prst="rect">
            <a:avLst/>
          </a:prstGeom>
          <a:solidFill>
            <a:schemeClr val="bg1">
              <a:lumMod val="95000"/>
            </a:schemeClr>
          </a:solidFill>
          <a:ln>
            <a:solidFill>
              <a:schemeClr val="bg1">
                <a:lumMod val="75000"/>
              </a:schemeClr>
            </a:solidFill>
          </a:ln>
        </p:spPr>
        <p:txBody>
          <a:bodyPr wrap="none" rtlCol="0">
            <a:spAutoFit/>
          </a:bodyPr>
          <a:lstStyle/>
          <a:p>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expression       : </a:t>
            </a:r>
            <a:r>
              <a:rPr lang="en-US" b="1" dirty="0" err="1">
                <a:latin typeface="Courier New" panose="02070309020205020404" pitchFamily="49" charset="0"/>
                <a:cs typeface="Courier New" panose="02070309020205020404" pitchFamily="49" charset="0"/>
              </a:rPr>
              <a:t>simpleExpression</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relOp</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simpleExpression</a:t>
            </a:r>
            <a:r>
              <a:rPr lang="en-US" b="1" dirty="0">
                <a:latin typeface="Courier New" panose="02070309020205020404" pitchFamily="49" charset="0"/>
                <a:cs typeface="Courier New" panose="02070309020205020404" pitchFamily="49" charset="0"/>
              </a:rPr>
              <a:t>)? ;</a:t>
            </a:r>
          </a:p>
          <a:p>
            <a:r>
              <a:rPr lang="en-US" b="1" dirty="0" err="1">
                <a:latin typeface="Courier New" panose="02070309020205020404" pitchFamily="49" charset="0"/>
                <a:cs typeface="Courier New" panose="02070309020205020404" pitchFamily="49" charset="0"/>
              </a:rPr>
              <a:t>simpleExpression</a:t>
            </a:r>
            <a:r>
              <a:rPr lang="en-US" b="1" dirty="0">
                <a:latin typeface="Courier New" panose="02070309020205020404" pitchFamily="49" charset="0"/>
                <a:cs typeface="Courier New" panose="02070309020205020404" pitchFamily="49" charset="0"/>
              </a:rPr>
              <a:t> : sign? term (</a:t>
            </a:r>
            <a:r>
              <a:rPr lang="en-US" b="1" dirty="0" err="1">
                <a:latin typeface="Courier New" panose="02070309020205020404" pitchFamily="49" charset="0"/>
                <a:cs typeface="Courier New" panose="02070309020205020404" pitchFamily="49" charset="0"/>
              </a:rPr>
              <a:t>addOp</a:t>
            </a:r>
            <a:r>
              <a:rPr lang="en-US" b="1" dirty="0">
                <a:latin typeface="Courier New" panose="02070309020205020404" pitchFamily="49" charset="0"/>
                <a:cs typeface="Courier New" panose="02070309020205020404" pitchFamily="49" charset="0"/>
              </a:rPr>
              <a:t> term)* ;</a:t>
            </a:r>
          </a:p>
          <a:p>
            <a:r>
              <a:rPr lang="en-US" b="1" dirty="0">
                <a:latin typeface="Courier New" panose="02070309020205020404" pitchFamily="49" charset="0"/>
                <a:cs typeface="Courier New" panose="02070309020205020404" pitchFamily="49" charset="0"/>
              </a:rPr>
              <a:t>term             : factor (</a:t>
            </a:r>
            <a:r>
              <a:rPr lang="en-US" b="1" dirty="0" err="1">
                <a:latin typeface="Courier New" panose="02070309020205020404" pitchFamily="49" charset="0"/>
                <a:cs typeface="Courier New" panose="02070309020205020404" pitchFamily="49" charset="0"/>
              </a:rPr>
              <a:t>mulOp</a:t>
            </a:r>
            <a:r>
              <a:rPr lang="en-US" b="1" dirty="0">
                <a:latin typeface="Courier New" panose="02070309020205020404" pitchFamily="49" charset="0"/>
                <a:cs typeface="Courier New" panose="02070309020205020404" pitchFamily="49" charset="0"/>
              </a:rPr>
              <a:t> factor)* ;</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factor : variable </a:t>
            </a: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unsignedConstant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characterConstant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stringConstant</a:t>
            </a: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 NOT factor</a:t>
            </a:r>
          </a:p>
          <a:p>
            <a:r>
              <a:rPr lang="en-US" b="1" dirty="0">
                <a:latin typeface="Courier New" panose="02070309020205020404" pitchFamily="49" charset="0"/>
                <a:cs typeface="Courier New" panose="02070309020205020404" pitchFamily="49" charset="0"/>
              </a:rPr>
              <a:t>       | '(' expression ')'</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a:t>
            </a:r>
          </a:p>
          <a:p>
            <a:r>
              <a:rPr lang="en-US" b="1" dirty="0" err="1">
                <a:latin typeface="Courier New" panose="02070309020205020404" pitchFamily="49" charset="0"/>
                <a:cs typeface="Courier New" panose="02070309020205020404" pitchFamily="49" charset="0"/>
              </a:rPr>
              <a:t>relOp</a:t>
            </a:r>
            <a:r>
              <a:rPr lang="en-US" b="1" dirty="0">
                <a:latin typeface="Courier New" panose="02070309020205020404" pitchFamily="49" charset="0"/>
                <a:cs typeface="Courier New" panose="02070309020205020404" pitchFamily="49" charset="0"/>
              </a:rPr>
              <a:t> : '=' | '&lt;&gt;' | '&lt;' | '&lt;=' | '&gt;' | '&gt;=' ;</a:t>
            </a:r>
          </a:p>
          <a:p>
            <a:r>
              <a:rPr lang="en-US" b="1" dirty="0" err="1">
                <a:latin typeface="Courier New" panose="02070309020205020404" pitchFamily="49" charset="0"/>
                <a:cs typeface="Courier New" panose="02070309020205020404" pitchFamily="49" charset="0"/>
              </a:rPr>
              <a:t>addOp</a:t>
            </a:r>
            <a:r>
              <a:rPr lang="en-US" b="1" dirty="0">
                <a:latin typeface="Courier New" panose="02070309020205020404" pitchFamily="49" charset="0"/>
                <a:cs typeface="Courier New" panose="02070309020205020404" pitchFamily="49" charset="0"/>
              </a:rPr>
              <a:t> : '+' | '-' | OR ;</a:t>
            </a:r>
          </a:p>
          <a:p>
            <a:r>
              <a:rPr lang="en-US" b="1" dirty="0" err="1">
                <a:latin typeface="Courier New" panose="02070309020205020404" pitchFamily="49" charset="0"/>
                <a:cs typeface="Courier New" panose="02070309020205020404" pitchFamily="49" charset="0"/>
              </a:rPr>
              <a:t>mulOp</a:t>
            </a:r>
            <a:r>
              <a:rPr lang="en-US" b="1" dirty="0">
                <a:latin typeface="Courier New" panose="02070309020205020404" pitchFamily="49" charset="0"/>
                <a:cs typeface="Courier New" panose="02070309020205020404" pitchFamily="49" charset="0"/>
              </a:rPr>
              <a:t> : '*' | '/' | DIV | MOD | AND ;</a:t>
            </a:r>
          </a:p>
          <a:p>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variable   : identifier ;</a:t>
            </a:r>
          </a:p>
          <a:p>
            <a:r>
              <a:rPr lang="en-US" b="1" dirty="0">
                <a:latin typeface="Courier New" panose="02070309020205020404" pitchFamily="49" charset="0"/>
                <a:cs typeface="Courier New" panose="02070309020205020404" pitchFamily="49" charset="0"/>
              </a:rPr>
              <a:t>identifier : IDENTIFIER ;</a:t>
            </a:r>
          </a:p>
        </p:txBody>
      </p:sp>
      <p:sp>
        <p:nvSpPr>
          <p:cNvPr id="6" name="TextBox 5">
            <a:extLst>
              <a:ext uri="{FF2B5EF4-FFF2-40B4-BE49-F238E27FC236}">
                <a16:creationId xmlns:a16="http://schemas.microsoft.com/office/drawing/2014/main" id="{6DD0B942-8C81-5112-67FF-AF74E6DA4154}"/>
              </a:ext>
            </a:extLst>
          </p:cNvPr>
          <p:cNvSpPr txBox="1"/>
          <p:nvPr/>
        </p:nvSpPr>
        <p:spPr>
          <a:xfrm>
            <a:off x="7172880" y="1263453"/>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Tree>
    <p:extLst>
      <p:ext uri="{BB962C8B-B14F-4D97-AF65-F5344CB8AC3E}">
        <p14:creationId xmlns:p14="http://schemas.microsoft.com/office/powerpoint/2010/main" val="3153995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47151-264F-5CC6-F194-D366D4401DDE}"/>
              </a:ext>
            </a:extLst>
          </p:cNvPr>
          <p:cNvSpPr>
            <a:spLocks noGrp="1"/>
          </p:cNvSpPr>
          <p:nvPr>
            <p:ph type="title"/>
          </p:nvPr>
        </p:nvSpPr>
        <p:spPr/>
        <p:txBody>
          <a:bodyPr/>
          <a:lstStyle/>
          <a:p>
            <a:r>
              <a:rPr lang="en-US" dirty="0"/>
              <a:t>ANTLR 4 Generates a Parser</a:t>
            </a:r>
          </a:p>
        </p:txBody>
      </p:sp>
      <p:sp>
        <p:nvSpPr>
          <p:cNvPr id="3" name="Content Placeholder 2">
            <a:extLst>
              <a:ext uri="{FF2B5EF4-FFF2-40B4-BE49-F238E27FC236}">
                <a16:creationId xmlns:a16="http://schemas.microsoft.com/office/drawing/2014/main" id="{C34A47E9-B9F1-A977-D3DB-23205D292ED2}"/>
              </a:ext>
            </a:extLst>
          </p:cNvPr>
          <p:cNvSpPr>
            <a:spLocks noGrp="1"/>
          </p:cNvSpPr>
          <p:nvPr>
            <p:ph idx="1"/>
          </p:nvPr>
        </p:nvSpPr>
        <p:spPr>
          <a:xfrm>
            <a:off x="457200" y="1295400"/>
            <a:ext cx="8229600" cy="1859283"/>
          </a:xfrm>
        </p:spPr>
        <p:txBody>
          <a:bodyPr/>
          <a:lstStyle/>
          <a:p>
            <a:r>
              <a:rPr lang="en-US" dirty="0"/>
              <a:t>Given a grammar file, ANTLR 4 will generate</a:t>
            </a:r>
          </a:p>
          <a:p>
            <a:pPr lvl="1"/>
            <a:r>
              <a:rPr lang="en-US" dirty="0"/>
              <a:t>A parser for the source language</a:t>
            </a:r>
          </a:p>
          <a:p>
            <a:pPr lvl="1"/>
            <a:r>
              <a:rPr lang="en-US" dirty="0"/>
              <a:t>Context classes (node classes) for parse trees</a:t>
            </a:r>
          </a:p>
          <a:p>
            <a:pPr lvl="1"/>
            <a:r>
              <a:rPr lang="en-US" dirty="0"/>
              <a:t>A visit method for each context class</a:t>
            </a:r>
          </a:p>
        </p:txBody>
      </p:sp>
      <p:sp>
        <p:nvSpPr>
          <p:cNvPr id="4" name="Slide Number Placeholder 3">
            <a:extLst>
              <a:ext uri="{FF2B5EF4-FFF2-40B4-BE49-F238E27FC236}">
                <a16:creationId xmlns:a16="http://schemas.microsoft.com/office/drawing/2014/main" id="{747FCCC6-C491-E8FA-E17A-62ECBD3ED7BB}"/>
              </a:ext>
            </a:extLst>
          </p:cNvPr>
          <p:cNvSpPr>
            <a:spLocks noGrp="1"/>
          </p:cNvSpPr>
          <p:nvPr>
            <p:ph type="sldNum" sz="quarter" idx="12"/>
          </p:nvPr>
        </p:nvSpPr>
        <p:spPr/>
        <p:txBody>
          <a:bodyPr/>
          <a:lstStyle/>
          <a:p>
            <a:fld id="{FED62B2D-F854-104A-9535-9A504E5923E0}" type="slidenum">
              <a:rPr lang="en-US" smtClean="0"/>
              <a:pPr/>
              <a:t>13</a:t>
            </a:fld>
            <a:endParaRPr lang="en-US"/>
          </a:p>
        </p:txBody>
      </p:sp>
      <p:grpSp>
        <p:nvGrpSpPr>
          <p:cNvPr id="12" name="Group 11">
            <a:extLst>
              <a:ext uri="{FF2B5EF4-FFF2-40B4-BE49-F238E27FC236}">
                <a16:creationId xmlns:a16="http://schemas.microsoft.com/office/drawing/2014/main" id="{DD9F2C68-8B0F-C64F-03CF-124786CC87E6}"/>
              </a:ext>
            </a:extLst>
          </p:cNvPr>
          <p:cNvGrpSpPr/>
          <p:nvPr/>
        </p:nvGrpSpPr>
        <p:grpSpPr>
          <a:xfrm>
            <a:off x="961877" y="3256234"/>
            <a:ext cx="6849952" cy="721400"/>
            <a:chOff x="961877" y="3256234"/>
            <a:chExt cx="6849952" cy="721400"/>
          </a:xfrm>
        </p:grpSpPr>
        <p:sp>
          <p:nvSpPr>
            <p:cNvPr id="5" name="TextBox 4">
              <a:extLst>
                <a:ext uri="{FF2B5EF4-FFF2-40B4-BE49-F238E27FC236}">
                  <a16:creationId xmlns:a16="http://schemas.microsoft.com/office/drawing/2014/main" id="{63ECC6DA-C356-D3EB-F09B-01DB57B4AA33}"/>
                </a:ext>
              </a:extLst>
            </p:cNvPr>
            <p:cNvSpPr txBox="1"/>
            <p:nvPr/>
          </p:nvSpPr>
          <p:spPr>
            <a:xfrm>
              <a:off x="961877" y="3639080"/>
              <a:ext cx="6849952" cy="338554"/>
            </a:xfrm>
            <a:prstGeom prst="rect">
              <a:avLst/>
            </a:prstGeom>
            <a:solidFill>
              <a:srgbClr val="DEF0F2"/>
            </a:solidFill>
            <a:ln>
              <a:solidFill>
                <a:srgbClr val="0033CC"/>
              </a:solidFill>
            </a:ln>
          </p:spPr>
          <p:txBody>
            <a:bodyPr wrap="none" rtlCol="0">
              <a:spAutoFit/>
            </a:bodyPr>
            <a:lstStyle/>
            <a:p>
              <a:r>
                <a:rPr lang="en-US" b="1" dirty="0">
                  <a:latin typeface="Courier New" panose="02070309020205020404" pitchFamily="49" charset="0"/>
                  <a:cs typeface="Courier New" panose="02070309020205020404" pitchFamily="49" charset="0"/>
                </a:rPr>
                <a:t>ANTLR-demo1: </a:t>
              </a:r>
              <a:r>
                <a:rPr lang="en-US" b="1" dirty="0">
                  <a:solidFill>
                    <a:srgbClr val="C00000"/>
                  </a:solidFill>
                  <a:latin typeface="Courier New" panose="02070309020205020404" pitchFamily="49" charset="0"/>
                  <a:cs typeface="Courier New" panose="02070309020205020404" pitchFamily="49" charset="0"/>
                </a:rPr>
                <a:t>antlr4 -o intermediate/antlr4 SimpleA1.g4</a:t>
              </a:r>
            </a:p>
          </p:txBody>
        </p:sp>
        <p:sp>
          <p:nvSpPr>
            <p:cNvPr id="6" name="TextBox 5">
              <a:extLst>
                <a:ext uri="{FF2B5EF4-FFF2-40B4-BE49-F238E27FC236}">
                  <a16:creationId xmlns:a16="http://schemas.microsoft.com/office/drawing/2014/main" id="{489AE6AC-C640-2F08-36F6-8C4D1774BC5E}"/>
                </a:ext>
              </a:extLst>
            </p:cNvPr>
            <p:cNvSpPr txBox="1"/>
            <p:nvPr/>
          </p:nvSpPr>
          <p:spPr>
            <a:xfrm>
              <a:off x="961877" y="3256234"/>
              <a:ext cx="4937249"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Terminal window command for grammar </a:t>
              </a:r>
              <a:r>
                <a:rPr lang="en-US" b="1" dirty="0">
                  <a:solidFill>
                    <a:srgbClr val="0033CC"/>
                  </a:solidFill>
                  <a:latin typeface="Courier New" panose="02070309020205020404" pitchFamily="49" charset="0"/>
                  <a:cs typeface="Courier New" panose="02070309020205020404" pitchFamily="49" charset="0"/>
                </a:rPr>
                <a:t>SimpleA1</a:t>
              </a:r>
              <a:r>
                <a:rPr lang="en-US" dirty="0">
                  <a:solidFill>
                    <a:srgbClr val="0033CC"/>
                  </a:solidFill>
                </a:rPr>
                <a:t>:</a:t>
              </a:r>
            </a:p>
          </p:txBody>
        </p:sp>
      </p:grpSp>
      <p:grpSp>
        <p:nvGrpSpPr>
          <p:cNvPr id="13" name="Group 12">
            <a:extLst>
              <a:ext uri="{FF2B5EF4-FFF2-40B4-BE49-F238E27FC236}">
                <a16:creationId xmlns:a16="http://schemas.microsoft.com/office/drawing/2014/main" id="{29C9C15E-6329-735C-C5ED-3CB374E67DD4}"/>
              </a:ext>
            </a:extLst>
          </p:cNvPr>
          <p:cNvGrpSpPr/>
          <p:nvPr/>
        </p:nvGrpSpPr>
        <p:grpSpPr>
          <a:xfrm>
            <a:off x="1828830" y="4137900"/>
            <a:ext cx="3934441" cy="1993900"/>
            <a:chOff x="1828830" y="4137900"/>
            <a:chExt cx="3934441" cy="1993900"/>
          </a:xfrm>
        </p:grpSpPr>
        <p:sp>
          <p:nvSpPr>
            <p:cNvPr id="9" name="TextBox 8">
              <a:extLst>
                <a:ext uri="{FF2B5EF4-FFF2-40B4-BE49-F238E27FC236}">
                  <a16:creationId xmlns:a16="http://schemas.microsoft.com/office/drawing/2014/main" id="{EE944BEB-ACA4-6673-C8A0-E89928F01781}"/>
                </a:ext>
              </a:extLst>
            </p:cNvPr>
            <p:cNvSpPr txBox="1"/>
            <p:nvPr/>
          </p:nvSpPr>
          <p:spPr>
            <a:xfrm>
              <a:off x="1828830" y="4137900"/>
              <a:ext cx="1633781"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Generated files:</a:t>
              </a:r>
            </a:p>
          </p:txBody>
        </p:sp>
        <p:pic>
          <p:nvPicPr>
            <p:cNvPr id="10" name="Picture 9">
              <a:extLst>
                <a:ext uri="{FF2B5EF4-FFF2-40B4-BE49-F238E27FC236}">
                  <a16:creationId xmlns:a16="http://schemas.microsoft.com/office/drawing/2014/main" id="{525FF359-CD30-78F1-8A8D-3CBF88E4F729}"/>
                </a:ext>
              </a:extLst>
            </p:cNvPr>
            <p:cNvPicPr>
              <a:picLocks noChangeAspect="1"/>
            </p:cNvPicPr>
            <p:nvPr/>
          </p:nvPicPr>
          <p:blipFill>
            <a:blip r:embed="rId2"/>
            <a:stretch>
              <a:fillRect/>
            </a:stretch>
          </p:blipFill>
          <p:spPr>
            <a:xfrm>
              <a:off x="3566171" y="4137900"/>
              <a:ext cx="2197100" cy="1993900"/>
            </a:xfrm>
            <a:prstGeom prst="rect">
              <a:avLst/>
            </a:prstGeom>
          </p:spPr>
        </p:pic>
      </p:grpSp>
    </p:spTree>
    <p:extLst>
      <p:ext uri="{BB962C8B-B14F-4D97-AF65-F5344CB8AC3E}">
        <p14:creationId xmlns:p14="http://schemas.microsoft.com/office/powerpoint/2010/main" val="108734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A977F-215A-7434-0342-51A070C8ACBC}"/>
              </a:ext>
            </a:extLst>
          </p:cNvPr>
          <p:cNvSpPr>
            <a:spLocks noGrp="1"/>
          </p:cNvSpPr>
          <p:nvPr>
            <p:ph type="title"/>
          </p:nvPr>
        </p:nvSpPr>
        <p:spPr/>
        <p:txBody>
          <a:bodyPr/>
          <a:lstStyle/>
          <a:p>
            <a:r>
              <a:rPr lang="en-US" dirty="0"/>
              <a:t>The ANTLR 4 Testing Tool</a:t>
            </a:r>
          </a:p>
        </p:txBody>
      </p:sp>
      <p:sp>
        <p:nvSpPr>
          <p:cNvPr id="4" name="Slide Number Placeholder 3">
            <a:extLst>
              <a:ext uri="{FF2B5EF4-FFF2-40B4-BE49-F238E27FC236}">
                <a16:creationId xmlns:a16="http://schemas.microsoft.com/office/drawing/2014/main" id="{B1AF222E-47E2-8424-AB9E-3547E9314CD7}"/>
              </a:ext>
            </a:extLst>
          </p:cNvPr>
          <p:cNvSpPr>
            <a:spLocks noGrp="1"/>
          </p:cNvSpPr>
          <p:nvPr>
            <p:ph type="sldNum" sz="quarter" idx="12"/>
          </p:nvPr>
        </p:nvSpPr>
        <p:spPr/>
        <p:txBody>
          <a:bodyPr/>
          <a:lstStyle/>
          <a:p>
            <a:fld id="{FED62B2D-F854-104A-9535-9A504E5923E0}" type="slidenum">
              <a:rPr lang="en-US" smtClean="0"/>
              <a:pPr/>
              <a:t>14</a:t>
            </a:fld>
            <a:endParaRPr lang="en-US"/>
          </a:p>
        </p:txBody>
      </p:sp>
      <p:sp>
        <p:nvSpPr>
          <p:cNvPr id="5" name="TextBox 4">
            <a:extLst>
              <a:ext uri="{FF2B5EF4-FFF2-40B4-BE49-F238E27FC236}">
                <a16:creationId xmlns:a16="http://schemas.microsoft.com/office/drawing/2014/main" id="{72D53739-603A-5E1E-1046-CA811A13C6E0}"/>
              </a:ext>
            </a:extLst>
          </p:cNvPr>
          <p:cNvSpPr txBox="1"/>
          <p:nvPr/>
        </p:nvSpPr>
        <p:spPr>
          <a:xfrm>
            <a:off x="344720" y="1382286"/>
            <a:ext cx="8454559" cy="4093428"/>
          </a:xfrm>
          <a:prstGeom prst="rect">
            <a:avLst/>
          </a:prstGeom>
          <a:solidFill>
            <a:srgbClr val="DEF0F2"/>
          </a:solidFill>
          <a:ln>
            <a:solidFill>
              <a:srgbClr val="0033CC"/>
            </a:solidFill>
          </a:ln>
        </p:spPr>
        <p:txBody>
          <a:bodyPr wrap="none" rtlCol="0">
            <a:spAutoFit/>
          </a:bodyPr>
          <a:lstStyle/>
          <a:p>
            <a:r>
              <a:rPr lang="en-US" sz="1400" b="1" dirty="0">
                <a:latin typeface="Courier New" panose="02070309020205020404" pitchFamily="49" charset="0"/>
                <a:cs typeface="Courier New" panose="02070309020205020404" pitchFamily="49" charset="0"/>
              </a:rPr>
              <a:t>ANTLR-demo1: </a:t>
            </a:r>
            <a:r>
              <a:rPr lang="en-US" sz="1400" b="1" dirty="0" err="1">
                <a:solidFill>
                  <a:srgbClr val="C00000"/>
                </a:solidFill>
                <a:latin typeface="Courier New" panose="02070309020205020404" pitchFamily="49" charset="0"/>
                <a:cs typeface="Courier New" panose="02070309020205020404" pitchFamily="49" charset="0"/>
              </a:rPr>
              <a:t>javac</a:t>
            </a:r>
            <a:r>
              <a:rPr lang="en-US" sz="1400" b="1" dirty="0">
                <a:solidFill>
                  <a:srgbClr val="C00000"/>
                </a:solidFill>
                <a:latin typeface="Courier New" panose="02070309020205020404" pitchFamily="49" charset="0"/>
                <a:cs typeface="Courier New" panose="02070309020205020404" pitchFamily="49" charset="0"/>
              </a:rPr>
              <a:t> intermediate/antlr4/*.java</a:t>
            </a:r>
          </a:p>
          <a:p>
            <a:r>
              <a:rPr lang="en-US" sz="1400" b="1" dirty="0">
                <a:latin typeface="Courier New" panose="02070309020205020404" pitchFamily="49" charset="0"/>
                <a:cs typeface="Courier New" panose="02070309020205020404" pitchFamily="49" charset="0"/>
              </a:rPr>
              <a:t>ANTLR-demo1: </a:t>
            </a:r>
            <a:r>
              <a:rPr lang="en-US" sz="1400" b="1" dirty="0" err="1">
                <a:solidFill>
                  <a:srgbClr val="C00000"/>
                </a:solidFill>
                <a:latin typeface="Courier New" panose="02070309020205020404" pitchFamily="49" charset="0"/>
                <a:cs typeface="Courier New" panose="02070309020205020404" pitchFamily="49" charset="0"/>
              </a:rPr>
              <a:t>grun</a:t>
            </a:r>
            <a:r>
              <a:rPr lang="en-US" sz="1400" b="1" dirty="0">
                <a:solidFill>
                  <a:srgbClr val="C00000"/>
                </a:solidFill>
                <a:latin typeface="Courier New" panose="02070309020205020404" pitchFamily="49" charset="0"/>
                <a:cs typeface="Courier New" panose="02070309020205020404" pitchFamily="49" charset="0"/>
              </a:rPr>
              <a:t> intermediate.antlr4.SimpleA1 program -tokens </a:t>
            </a:r>
            <a:r>
              <a:rPr lang="en-US" sz="1400" b="1" dirty="0" err="1">
                <a:solidFill>
                  <a:srgbClr val="C00000"/>
                </a:solidFill>
                <a:latin typeface="Courier New" panose="02070309020205020404" pitchFamily="49" charset="0"/>
                <a:cs typeface="Courier New" panose="02070309020205020404" pitchFamily="49" charset="0"/>
              </a:rPr>
              <a:t>HelloWorld.txt</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[@0,0:6='PROGRAM',&lt;'PROGRAM'&gt;,1:0]</a:t>
            </a:r>
          </a:p>
          <a:p>
            <a:r>
              <a:rPr lang="en-US" sz="1400" b="1" dirty="0">
                <a:latin typeface="Courier New" panose="02070309020205020404" pitchFamily="49" charset="0"/>
                <a:cs typeface="Courier New" panose="02070309020205020404" pitchFamily="49" charset="0"/>
              </a:rPr>
              <a:t>[@1,8:17='HelloWorld',&lt;IDENTIFIER&gt;,1:8]</a:t>
            </a:r>
          </a:p>
          <a:p>
            <a:r>
              <a:rPr lang="en-US" sz="1400" b="1" dirty="0">
                <a:latin typeface="Courier New" panose="02070309020205020404" pitchFamily="49" charset="0"/>
                <a:cs typeface="Courier New" panose="02070309020205020404" pitchFamily="49" charset="0"/>
              </a:rPr>
              <a:t>[@2,18:18=';',&lt;';'&gt;,1:18]</a:t>
            </a:r>
          </a:p>
          <a:p>
            <a:r>
              <a:rPr lang="en-US" sz="1400" b="1" dirty="0">
                <a:latin typeface="Courier New" panose="02070309020205020404" pitchFamily="49" charset="0"/>
                <a:cs typeface="Courier New" panose="02070309020205020404" pitchFamily="49" charset="0"/>
              </a:rPr>
              <a:t>[@3,21:25='BEGIN',&lt;'BEGIN'&gt;,3:0]</a:t>
            </a:r>
          </a:p>
          <a:p>
            <a:r>
              <a:rPr lang="en-US" sz="1400" b="1" dirty="0">
                <a:latin typeface="Courier New" panose="02070309020205020404" pitchFamily="49" charset="0"/>
                <a:cs typeface="Courier New" panose="02070309020205020404" pitchFamily="49" charset="0"/>
              </a:rPr>
              <a:t>[@4,31:31='</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',&lt;IDENTIFIER&gt;,4:4]</a:t>
            </a:r>
          </a:p>
          <a:p>
            <a:r>
              <a:rPr lang="en-US" sz="1400" b="1" dirty="0">
                <a:latin typeface="Courier New" panose="02070309020205020404" pitchFamily="49" charset="0"/>
                <a:cs typeface="Courier New" panose="02070309020205020404" pitchFamily="49" charset="0"/>
              </a:rPr>
              <a:t>[@5,33:34=':=',&lt;':='&gt;,4:6]</a:t>
            </a:r>
          </a:p>
          <a:p>
            <a:r>
              <a:rPr lang="en-US" sz="1400" b="1" dirty="0">
                <a:latin typeface="Courier New" panose="02070309020205020404" pitchFamily="49" charset="0"/>
                <a:cs typeface="Courier New" panose="02070309020205020404" pitchFamily="49" charset="0"/>
              </a:rPr>
              <a:t>[@6,36:36='0',&lt;INTEGER&gt;,4:9]</a:t>
            </a:r>
          </a:p>
          <a:p>
            <a:r>
              <a:rPr lang="en-US" sz="1400" b="1" dirty="0">
                <a:latin typeface="Courier New" panose="02070309020205020404" pitchFamily="49" charset="0"/>
                <a:cs typeface="Courier New" panose="02070309020205020404" pitchFamily="49" charset="0"/>
              </a:rPr>
              <a:t>[@7,37:37=';',&lt;';'&gt;,4:10]</a:t>
            </a:r>
          </a:p>
          <a:p>
            <a:r>
              <a:rPr lang="en-US" sz="1400" b="1" dirty="0">
                <a:latin typeface="Courier New" panose="02070309020205020404" pitchFamily="49" charset="0"/>
                <a:cs typeface="Courier New" panose="02070309020205020404" pitchFamily="49" charset="0"/>
              </a:rPr>
              <a:t>[@8,48:53='REPEAT',&lt;'REPEAT'&gt;,6:4]</a:t>
            </a:r>
          </a:p>
          <a:p>
            <a:r>
              <a:rPr lang="en-US" sz="1400" b="1" dirty="0">
                <a:solidFill>
                  <a:srgbClr val="C00000"/>
                </a:solidFill>
                <a:latin typeface="Courier New" panose="02070309020205020404" pitchFamily="49" charset="0"/>
                <a:cs typeface="Courier New" panose="02070309020205020404" pitchFamily="49" charset="0"/>
              </a:rPr>
              <a:t>[@9,63:63='</a:t>
            </a:r>
            <a:r>
              <a:rPr lang="en-US" sz="1400" b="1" dirty="0" err="1">
                <a:solidFill>
                  <a:srgbClr val="C00000"/>
                </a:solidFill>
                <a:latin typeface="Courier New" panose="02070309020205020404" pitchFamily="49" charset="0"/>
                <a:cs typeface="Courier New" panose="02070309020205020404" pitchFamily="49" charset="0"/>
              </a:rPr>
              <a:t>i</a:t>
            </a:r>
            <a:r>
              <a:rPr lang="en-US" sz="1400" b="1" dirty="0">
                <a:solidFill>
                  <a:srgbClr val="C00000"/>
                </a:solidFill>
                <a:latin typeface="Courier New" panose="02070309020205020404" pitchFamily="49" charset="0"/>
                <a:cs typeface="Courier New" panose="02070309020205020404" pitchFamily="49" charset="0"/>
              </a:rPr>
              <a:t>',&lt;IDENTIFIER&gt;,7:8]</a:t>
            </a:r>
          </a:p>
          <a:p>
            <a:r>
              <a:rPr lang="en-US" sz="1400" b="1" dirty="0">
                <a:latin typeface="Courier New" panose="02070309020205020404" pitchFamily="49" charset="0"/>
                <a:cs typeface="Courier New" panose="02070309020205020404" pitchFamily="49" charset="0"/>
              </a:rPr>
              <a:t>[@10,65:66=':=',&lt;':='&gt;,7:10]</a:t>
            </a:r>
          </a:p>
          <a:p>
            <a:r>
              <a:rPr lang="en-US" sz="1400" b="1" dirty="0">
                <a:latin typeface="Courier New" panose="02070309020205020404" pitchFamily="49" charset="0"/>
                <a:cs typeface="Courier New" panose="02070309020205020404" pitchFamily="49" charset="0"/>
              </a:rPr>
              <a:t>[@11,68:68='</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',&lt;IDENTIFIER&gt;,7:13]</a:t>
            </a:r>
          </a:p>
          <a:p>
            <a:r>
              <a:rPr lang="en-US" sz="1400" b="1" dirty="0">
                <a:latin typeface="Courier New" panose="02070309020205020404" pitchFamily="49" charset="0"/>
                <a:cs typeface="Courier New" panose="02070309020205020404" pitchFamily="49" charset="0"/>
              </a:rPr>
              <a:t>[@12,70:70='+',&lt;'+'&gt;,7:15]</a:t>
            </a:r>
          </a:p>
          <a:p>
            <a:r>
              <a:rPr lang="en-US" sz="1400" b="1" dirty="0">
                <a:latin typeface="Courier New" panose="02070309020205020404" pitchFamily="49" charset="0"/>
                <a:cs typeface="Courier New" panose="02070309020205020404" pitchFamily="49" charset="0"/>
              </a:rPr>
              <a:t>[@13,72:72='1',&lt;INTEGER&gt;,7:17]</a:t>
            </a:r>
          </a:p>
          <a:p>
            <a:r>
              <a:rPr lang="en-US" sz="1400" b="1" dirty="0">
                <a:latin typeface="Courier New" panose="02070309020205020404" pitchFamily="49" charset="0"/>
                <a:cs typeface="Courier New" panose="02070309020205020404" pitchFamily="49" charset="0"/>
              </a:rPr>
              <a:t>[@14,73:73=';',&lt;';'&gt;,7:18]</a:t>
            </a:r>
          </a:p>
          <a:p>
            <a:r>
              <a:rPr lang="en-US" sz="1400" b="1" dirty="0">
                <a:latin typeface="Courier New" panose="02070309020205020404" pitchFamily="49"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DF7E0582-B4C1-529E-1BB1-AD3AF10AFFA0}"/>
              </a:ext>
            </a:extLst>
          </p:cNvPr>
          <p:cNvSpPr txBox="1"/>
          <p:nvPr/>
        </p:nvSpPr>
        <p:spPr>
          <a:xfrm>
            <a:off x="1097318" y="5166341"/>
            <a:ext cx="7189046" cy="830997"/>
          </a:xfrm>
          <a:prstGeom prst="rect">
            <a:avLst/>
          </a:prstGeom>
          <a:solidFill>
            <a:srgbClr val="FFFFC2"/>
          </a:solidFill>
          <a:ln>
            <a:solidFill>
              <a:srgbClr val="0033CC"/>
            </a:solidFill>
          </a:ln>
        </p:spPr>
        <p:txBody>
          <a:bodyPr wrap="square" rtlCol="0">
            <a:spAutoFit/>
          </a:bodyPr>
          <a:lstStyle/>
          <a:p>
            <a:r>
              <a:rPr lang="en-US" b="1" dirty="0">
                <a:solidFill>
                  <a:srgbClr val="C00000"/>
                </a:solidFill>
                <a:latin typeface="Courier New" panose="02070309020205020404" pitchFamily="49" charset="0"/>
                <a:cs typeface="Courier New" panose="02070309020205020404" pitchFamily="49" charset="0"/>
              </a:rPr>
              <a:t>[@9,63:63='</a:t>
            </a:r>
            <a:r>
              <a:rPr lang="en-US" b="1" dirty="0" err="1">
                <a:solidFill>
                  <a:srgbClr val="C00000"/>
                </a:solidFill>
                <a:latin typeface="Courier New" panose="02070309020205020404" pitchFamily="49" charset="0"/>
                <a:cs typeface="Courier New" panose="02070309020205020404" pitchFamily="49" charset="0"/>
              </a:rPr>
              <a:t>i</a:t>
            </a:r>
            <a:r>
              <a:rPr lang="en-US" b="1" dirty="0">
                <a:solidFill>
                  <a:srgbClr val="C00000"/>
                </a:solidFill>
                <a:latin typeface="Courier New" panose="02070309020205020404" pitchFamily="49" charset="0"/>
                <a:cs typeface="Courier New" panose="02070309020205020404" pitchFamily="49" charset="0"/>
              </a:rPr>
              <a:t>',&lt;IDENTIFIER&gt;,7:8] </a:t>
            </a:r>
          </a:p>
          <a:p>
            <a:r>
              <a:rPr lang="en-US" dirty="0">
                <a:solidFill>
                  <a:srgbClr val="0033CC"/>
                </a:solidFill>
              </a:rPr>
              <a:t>Tenth token (</a:t>
            </a:r>
            <a:r>
              <a:rPr lang="en-US" b="1" dirty="0">
                <a:solidFill>
                  <a:srgbClr val="C00000"/>
                </a:solidFill>
                <a:latin typeface="Courier New" panose="02070309020205020404" pitchFamily="49" charset="0"/>
                <a:cs typeface="Courier New" panose="02070309020205020404" pitchFamily="49" charset="0"/>
              </a:rPr>
              <a:t>@9</a:t>
            </a:r>
            <a:r>
              <a:rPr lang="en-US" dirty="0">
                <a:solidFill>
                  <a:srgbClr val="0033CC"/>
                </a:solidFill>
              </a:rPr>
              <a:t>) in character positions </a:t>
            </a:r>
            <a:r>
              <a:rPr lang="en-US" b="1" dirty="0">
                <a:solidFill>
                  <a:srgbClr val="C00000"/>
                </a:solidFill>
                <a:latin typeface="Courier New" panose="02070309020205020404" pitchFamily="49" charset="0"/>
                <a:cs typeface="Courier New" panose="02070309020205020404" pitchFamily="49" charset="0"/>
              </a:rPr>
              <a:t>63</a:t>
            </a:r>
            <a:r>
              <a:rPr lang="en-US" dirty="0">
                <a:solidFill>
                  <a:srgbClr val="0033CC"/>
                </a:solidFill>
              </a:rPr>
              <a:t> through </a:t>
            </a:r>
            <a:r>
              <a:rPr lang="en-US" b="1" dirty="0">
                <a:solidFill>
                  <a:srgbClr val="C00000"/>
                </a:solidFill>
                <a:latin typeface="Courier New" panose="02070309020205020404" pitchFamily="49" charset="0"/>
                <a:cs typeface="Courier New" panose="02070309020205020404" pitchFamily="49" charset="0"/>
              </a:rPr>
              <a:t>63</a:t>
            </a:r>
            <a:r>
              <a:rPr lang="en-US" dirty="0">
                <a:solidFill>
                  <a:srgbClr val="0033CC"/>
                </a:solidFill>
              </a:rPr>
              <a:t> of the source file; </a:t>
            </a:r>
            <a:br>
              <a:rPr lang="en-US" dirty="0">
                <a:solidFill>
                  <a:srgbClr val="0033CC"/>
                </a:solidFill>
              </a:rPr>
            </a:br>
            <a:r>
              <a:rPr lang="en-US" dirty="0">
                <a:solidFill>
                  <a:srgbClr val="0033CC"/>
                </a:solidFill>
              </a:rPr>
              <a:t>text is </a:t>
            </a:r>
            <a:r>
              <a:rPr lang="en-US" b="1" dirty="0" err="1">
                <a:solidFill>
                  <a:srgbClr val="C00000"/>
                </a:solidFill>
                <a:latin typeface="Courier New" panose="02070309020205020404" pitchFamily="49" charset="0"/>
                <a:cs typeface="Courier New" panose="02070309020205020404" pitchFamily="49" charset="0"/>
              </a:rPr>
              <a:t>i</a:t>
            </a:r>
            <a:r>
              <a:rPr lang="en-US" dirty="0">
                <a:solidFill>
                  <a:srgbClr val="0033CC"/>
                </a:solidFill>
              </a:rPr>
              <a:t>; it’s an </a:t>
            </a:r>
            <a:r>
              <a:rPr lang="en-US" b="1" dirty="0">
                <a:solidFill>
                  <a:srgbClr val="C00000"/>
                </a:solidFill>
                <a:latin typeface="Courier New" panose="02070309020205020404" pitchFamily="49" charset="0"/>
                <a:cs typeface="Courier New" panose="02070309020205020404" pitchFamily="49" charset="0"/>
              </a:rPr>
              <a:t>IDENTIFIER</a:t>
            </a:r>
            <a:r>
              <a:rPr lang="en-US" dirty="0">
                <a:solidFill>
                  <a:srgbClr val="0033CC"/>
                </a:solidFill>
              </a:rPr>
              <a:t>; at source line </a:t>
            </a:r>
            <a:r>
              <a:rPr lang="en-US" b="1" dirty="0">
                <a:solidFill>
                  <a:srgbClr val="C00000"/>
                </a:solidFill>
                <a:latin typeface="Courier New" panose="02070309020205020404" pitchFamily="49" charset="0"/>
                <a:cs typeface="Courier New" panose="02070309020205020404" pitchFamily="49" charset="0"/>
              </a:rPr>
              <a:t>7</a:t>
            </a:r>
            <a:r>
              <a:rPr lang="en-US" dirty="0">
                <a:solidFill>
                  <a:srgbClr val="0033CC"/>
                </a:solidFill>
              </a:rPr>
              <a:t> starting in position </a:t>
            </a:r>
            <a:r>
              <a:rPr lang="en-US" b="1" dirty="0">
                <a:solidFill>
                  <a:srgbClr val="C00000"/>
                </a:solidFill>
                <a:latin typeface="Courier New" panose="02070309020205020404" pitchFamily="49" charset="0"/>
                <a:cs typeface="Courier New" panose="02070309020205020404" pitchFamily="49" charset="0"/>
              </a:rPr>
              <a:t>8</a:t>
            </a:r>
            <a:r>
              <a:rPr lang="en-US" dirty="0">
                <a:solidFill>
                  <a:srgbClr val="0033CC"/>
                </a:solidFill>
              </a:rPr>
              <a:t> of the line.</a:t>
            </a:r>
          </a:p>
        </p:txBody>
      </p:sp>
      <p:sp>
        <p:nvSpPr>
          <p:cNvPr id="3" name="TextBox 2">
            <a:extLst>
              <a:ext uri="{FF2B5EF4-FFF2-40B4-BE49-F238E27FC236}">
                <a16:creationId xmlns:a16="http://schemas.microsoft.com/office/drawing/2014/main" id="{67220681-654D-56C1-0BAA-BC008DD08D41}"/>
              </a:ext>
            </a:extLst>
          </p:cNvPr>
          <p:cNvSpPr txBox="1"/>
          <p:nvPr/>
        </p:nvSpPr>
        <p:spPr>
          <a:xfrm>
            <a:off x="5303512" y="1382286"/>
            <a:ext cx="2476960"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Compile the generated Java code</a:t>
            </a:r>
          </a:p>
        </p:txBody>
      </p:sp>
    </p:spTree>
    <p:extLst>
      <p:ext uri="{BB962C8B-B14F-4D97-AF65-F5344CB8AC3E}">
        <p14:creationId xmlns:p14="http://schemas.microsoft.com/office/powerpoint/2010/main" val="3867894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DC730-EBBA-FFA2-A4B7-281622FCC755}"/>
              </a:ext>
            </a:extLst>
          </p:cNvPr>
          <p:cNvSpPr>
            <a:spLocks noGrp="1"/>
          </p:cNvSpPr>
          <p:nvPr>
            <p:ph type="title"/>
          </p:nvPr>
        </p:nvSpPr>
        <p:spPr/>
        <p:txBody>
          <a:bodyPr/>
          <a:lstStyle/>
          <a:p>
            <a:r>
              <a:rPr lang="en-US" dirty="0"/>
              <a:t>The ANTLR 4 Testing Tool</a:t>
            </a:r>
            <a:r>
              <a:rPr lang="en-US" i="1" dirty="0"/>
              <a:t>, cont’d</a:t>
            </a:r>
          </a:p>
        </p:txBody>
      </p:sp>
      <p:sp>
        <p:nvSpPr>
          <p:cNvPr id="4" name="Slide Number Placeholder 3">
            <a:extLst>
              <a:ext uri="{FF2B5EF4-FFF2-40B4-BE49-F238E27FC236}">
                <a16:creationId xmlns:a16="http://schemas.microsoft.com/office/drawing/2014/main" id="{166E2E9B-AAE4-4881-A640-B1EC32039A9C}"/>
              </a:ext>
            </a:extLst>
          </p:cNvPr>
          <p:cNvSpPr>
            <a:spLocks noGrp="1"/>
          </p:cNvSpPr>
          <p:nvPr>
            <p:ph type="sldNum" sz="quarter" idx="12"/>
          </p:nvPr>
        </p:nvSpPr>
        <p:spPr/>
        <p:txBody>
          <a:bodyPr/>
          <a:lstStyle/>
          <a:p>
            <a:fld id="{FED62B2D-F854-104A-9535-9A504E5923E0}" type="slidenum">
              <a:rPr lang="en-US" smtClean="0"/>
              <a:pPr/>
              <a:t>15</a:t>
            </a:fld>
            <a:endParaRPr lang="en-US"/>
          </a:p>
        </p:txBody>
      </p:sp>
      <p:sp>
        <p:nvSpPr>
          <p:cNvPr id="5" name="TextBox 4">
            <a:extLst>
              <a:ext uri="{FF2B5EF4-FFF2-40B4-BE49-F238E27FC236}">
                <a16:creationId xmlns:a16="http://schemas.microsoft.com/office/drawing/2014/main" id="{4B5AF2AE-64EB-694A-3241-17F4263605B8}"/>
              </a:ext>
            </a:extLst>
          </p:cNvPr>
          <p:cNvSpPr txBox="1"/>
          <p:nvPr/>
        </p:nvSpPr>
        <p:spPr>
          <a:xfrm>
            <a:off x="505823" y="1325903"/>
            <a:ext cx="8132354" cy="307777"/>
          </a:xfrm>
          <a:prstGeom prst="rect">
            <a:avLst/>
          </a:prstGeom>
          <a:solidFill>
            <a:srgbClr val="DEF0F2"/>
          </a:solidFill>
          <a:ln>
            <a:solidFill>
              <a:srgbClr val="0033CC"/>
            </a:solidFill>
          </a:ln>
        </p:spPr>
        <p:txBody>
          <a:bodyPr wrap="none" rtlCol="0">
            <a:spAutoFit/>
          </a:bodyPr>
          <a:lstStyle/>
          <a:p>
            <a:r>
              <a:rPr lang="en-US" sz="1400" b="1" dirty="0">
                <a:latin typeface="Courier New" panose="02070309020205020404" pitchFamily="49" charset="0"/>
                <a:cs typeface="Courier New" panose="02070309020205020404" pitchFamily="49" charset="0"/>
              </a:rPr>
              <a:t>ANTLR-demo1: </a:t>
            </a:r>
            <a:r>
              <a:rPr lang="en-US" sz="1400" b="1" dirty="0" err="1">
                <a:solidFill>
                  <a:srgbClr val="C00000"/>
                </a:solidFill>
                <a:latin typeface="Courier New" panose="02070309020205020404" pitchFamily="49" charset="0"/>
                <a:cs typeface="Courier New" panose="02070309020205020404" pitchFamily="49" charset="0"/>
              </a:rPr>
              <a:t>grun</a:t>
            </a:r>
            <a:r>
              <a:rPr lang="en-US" sz="1400" b="1" dirty="0">
                <a:solidFill>
                  <a:srgbClr val="C00000"/>
                </a:solidFill>
                <a:latin typeface="Courier New" panose="02070309020205020404" pitchFamily="49" charset="0"/>
                <a:cs typeface="Courier New" panose="02070309020205020404" pitchFamily="49" charset="0"/>
              </a:rPr>
              <a:t> intermediate.antlr4.SimpleA1 program -</a:t>
            </a:r>
            <a:r>
              <a:rPr lang="en-US" sz="1400" b="1" dirty="0" err="1">
                <a:solidFill>
                  <a:srgbClr val="C00000"/>
                </a:solidFill>
                <a:latin typeface="Courier New" panose="02070309020205020404" pitchFamily="49" charset="0"/>
                <a:cs typeface="Courier New" panose="02070309020205020404" pitchFamily="49" charset="0"/>
              </a:rPr>
              <a:t>gui</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HelloWorld.txt</a:t>
            </a:r>
            <a:endParaRPr lang="en-US" sz="1400" b="1" dirty="0">
              <a:solidFill>
                <a:srgbClr val="C00000"/>
              </a:solidFill>
              <a:latin typeface="Courier New" panose="02070309020205020404" pitchFamily="49" charset="0"/>
              <a:cs typeface="Courier New" panose="02070309020205020404" pitchFamily="49" charset="0"/>
            </a:endParaRPr>
          </a:p>
        </p:txBody>
      </p:sp>
      <p:pic>
        <p:nvPicPr>
          <p:cNvPr id="7" name="Picture 6">
            <a:extLst>
              <a:ext uri="{FF2B5EF4-FFF2-40B4-BE49-F238E27FC236}">
                <a16:creationId xmlns:a16="http://schemas.microsoft.com/office/drawing/2014/main" id="{73663EB8-2541-2742-DA6D-721DA69DC203}"/>
              </a:ext>
            </a:extLst>
          </p:cNvPr>
          <p:cNvPicPr>
            <a:picLocks noChangeAspect="1"/>
          </p:cNvPicPr>
          <p:nvPr/>
        </p:nvPicPr>
        <p:blipFill>
          <a:blip r:embed="rId2"/>
          <a:stretch>
            <a:fillRect/>
          </a:stretch>
        </p:blipFill>
        <p:spPr>
          <a:xfrm>
            <a:off x="685800" y="1755641"/>
            <a:ext cx="7772400" cy="3959334"/>
          </a:xfrm>
          <a:prstGeom prst="rect">
            <a:avLst/>
          </a:prstGeom>
        </p:spPr>
      </p:pic>
      <p:sp>
        <p:nvSpPr>
          <p:cNvPr id="8" name="TextBox 7">
            <a:extLst>
              <a:ext uri="{FF2B5EF4-FFF2-40B4-BE49-F238E27FC236}">
                <a16:creationId xmlns:a16="http://schemas.microsoft.com/office/drawing/2014/main" id="{1AA565D0-05C8-8E21-616B-606ED256DCBE}"/>
              </a:ext>
            </a:extLst>
          </p:cNvPr>
          <p:cNvSpPr txBox="1"/>
          <p:nvPr/>
        </p:nvSpPr>
        <p:spPr>
          <a:xfrm>
            <a:off x="1358620" y="5663625"/>
            <a:ext cx="6426759" cy="584775"/>
          </a:xfrm>
          <a:prstGeom prst="rect">
            <a:avLst/>
          </a:prstGeom>
          <a:solidFill>
            <a:srgbClr val="FFFFC2"/>
          </a:solidFill>
          <a:ln>
            <a:solidFill>
              <a:srgbClr val="0033CC"/>
            </a:solidFill>
          </a:ln>
        </p:spPr>
        <p:txBody>
          <a:bodyPr wrap="none" rtlCol="0">
            <a:spAutoFit/>
          </a:bodyPr>
          <a:lstStyle/>
          <a:p>
            <a:r>
              <a:rPr lang="en-US" dirty="0">
                <a:solidFill>
                  <a:srgbClr val="0033CC"/>
                </a:solidFill>
              </a:rPr>
              <a:t>Production rule names are the context object (tree node) names.</a:t>
            </a:r>
          </a:p>
          <a:p>
            <a:r>
              <a:rPr lang="en-US" dirty="0">
                <a:solidFill>
                  <a:srgbClr val="0033CC"/>
                </a:solidFill>
              </a:rPr>
              <a:t>Each and every token in the source program appears as a leaf node.</a:t>
            </a:r>
          </a:p>
        </p:txBody>
      </p:sp>
    </p:spTree>
    <p:extLst>
      <p:ext uri="{BB962C8B-B14F-4D97-AF65-F5344CB8AC3E}">
        <p14:creationId xmlns:p14="http://schemas.microsoft.com/office/powerpoint/2010/main" val="119859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03720-6F7B-C974-EBA2-E8664B0B4A2E}"/>
              </a:ext>
            </a:extLst>
          </p:cNvPr>
          <p:cNvSpPr>
            <a:spLocks noGrp="1"/>
          </p:cNvSpPr>
          <p:nvPr>
            <p:ph type="title"/>
          </p:nvPr>
        </p:nvSpPr>
        <p:spPr/>
        <p:txBody>
          <a:bodyPr/>
          <a:lstStyle/>
          <a:p>
            <a:r>
              <a:rPr lang="en-US" dirty="0"/>
              <a:t>Generated </a:t>
            </a:r>
            <a:r>
              <a:rPr lang="en-US" b="1" dirty="0">
                <a:latin typeface="Courier New" panose="02070309020205020404" pitchFamily="49" charset="0"/>
                <a:cs typeface="Courier New" panose="02070309020205020404" pitchFamily="49" charset="0"/>
              </a:rPr>
              <a:t>Context</a:t>
            </a:r>
            <a:r>
              <a:rPr lang="en-US" dirty="0"/>
              <a:t> Classes</a:t>
            </a:r>
          </a:p>
        </p:txBody>
      </p:sp>
      <p:sp>
        <p:nvSpPr>
          <p:cNvPr id="3" name="Content Placeholder 2">
            <a:extLst>
              <a:ext uri="{FF2B5EF4-FFF2-40B4-BE49-F238E27FC236}">
                <a16:creationId xmlns:a16="http://schemas.microsoft.com/office/drawing/2014/main" id="{9D41798A-53C5-37E9-3767-1C493F7E9A56}"/>
              </a:ext>
            </a:extLst>
          </p:cNvPr>
          <p:cNvSpPr>
            <a:spLocks noGrp="1"/>
          </p:cNvSpPr>
          <p:nvPr>
            <p:ph idx="1"/>
          </p:nvPr>
        </p:nvSpPr>
        <p:spPr>
          <a:xfrm>
            <a:off x="457200" y="1234464"/>
            <a:ext cx="8229600" cy="487698"/>
          </a:xfrm>
        </p:spPr>
        <p:txBody>
          <a:bodyPr/>
          <a:lstStyle/>
          <a:p>
            <a:r>
              <a:rPr lang="en-US" b="1" dirty="0">
                <a:solidFill>
                  <a:srgbClr val="0033CC"/>
                </a:solidFill>
                <a:latin typeface="Courier New" panose="02070309020205020404" pitchFamily="49" charset="0"/>
                <a:cs typeface="Courier New" panose="02070309020205020404" pitchFamily="49" charset="0"/>
              </a:rPr>
              <a:t>Context</a:t>
            </a:r>
            <a:r>
              <a:rPr lang="en-US" dirty="0"/>
              <a:t> classes (parse tree node classes)</a:t>
            </a:r>
          </a:p>
        </p:txBody>
      </p:sp>
      <p:sp>
        <p:nvSpPr>
          <p:cNvPr id="4" name="Slide Number Placeholder 3">
            <a:extLst>
              <a:ext uri="{FF2B5EF4-FFF2-40B4-BE49-F238E27FC236}">
                <a16:creationId xmlns:a16="http://schemas.microsoft.com/office/drawing/2014/main" id="{C9BB86E0-7FF4-13FB-2CB1-3D4C5396DC95}"/>
              </a:ext>
            </a:extLst>
          </p:cNvPr>
          <p:cNvSpPr>
            <a:spLocks noGrp="1"/>
          </p:cNvSpPr>
          <p:nvPr>
            <p:ph type="sldNum" sz="quarter" idx="12"/>
          </p:nvPr>
        </p:nvSpPr>
        <p:spPr/>
        <p:txBody>
          <a:bodyPr/>
          <a:lstStyle/>
          <a:p>
            <a:fld id="{FED62B2D-F854-104A-9535-9A504E5923E0}" type="slidenum">
              <a:rPr lang="en-US" smtClean="0"/>
              <a:pPr/>
              <a:t>16</a:t>
            </a:fld>
            <a:endParaRPr lang="en-US"/>
          </a:p>
        </p:txBody>
      </p:sp>
      <p:sp>
        <p:nvSpPr>
          <p:cNvPr id="5" name="TextBox 4">
            <a:extLst>
              <a:ext uri="{FF2B5EF4-FFF2-40B4-BE49-F238E27FC236}">
                <a16:creationId xmlns:a16="http://schemas.microsoft.com/office/drawing/2014/main" id="{DA279A6F-3EBA-50E4-BC46-9BF4B2370B10}"/>
              </a:ext>
            </a:extLst>
          </p:cNvPr>
          <p:cNvSpPr txBox="1"/>
          <p:nvPr/>
        </p:nvSpPr>
        <p:spPr>
          <a:xfrm>
            <a:off x="1188757" y="1733930"/>
            <a:ext cx="6878806" cy="5078313"/>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ProgramContext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ProgramHeaderContext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BlockContext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DeclarationsContext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IdentifierContext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EmptyStatementContext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CompoundStatementContext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StatementListContext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AssignmentStatementContext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RepeatStatementContext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WriteStatementContext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WritelnStatementContext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ExpressionContext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SimpleExpressionContext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TermContext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FactorContext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RelOpContext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AddOpContext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MulOpContext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VariableContext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UnsignedConstantContext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IntegerConstantContext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RealConstantContext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CharacterConstantContext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StringConstantContext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CA49B81C-BC23-1EA7-CD58-EF7212FE2336}"/>
              </a:ext>
            </a:extLst>
          </p:cNvPr>
          <p:cNvSpPr txBox="1"/>
          <p:nvPr/>
        </p:nvSpPr>
        <p:spPr>
          <a:xfrm>
            <a:off x="5245848" y="6537926"/>
            <a:ext cx="2709396" cy="261610"/>
          </a:xfrm>
          <a:prstGeom prst="rect">
            <a:avLst/>
          </a:prstGeom>
          <a:solidFill>
            <a:srgbClr val="008000"/>
          </a:solidFill>
        </p:spPr>
        <p:txBody>
          <a:bodyPr wrap="square" rtlCol="0">
            <a:spAutoFit/>
          </a:bodyPr>
          <a:lstStyle/>
          <a:p>
            <a:r>
              <a:rPr lang="en-US" sz="1100" dirty="0">
                <a:solidFill>
                  <a:srgbClr val="FFFF00"/>
                </a:solidFill>
              </a:rPr>
              <a:t>intermediate.antlr4.SimpleA1Parser.java</a:t>
            </a:r>
          </a:p>
        </p:txBody>
      </p:sp>
    </p:spTree>
    <p:extLst>
      <p:ext uri="{BB962C8B-B14F-4D97-AF65-F5344CB8AC3E}">
        <p14:creationId xmlns:p14="http://schemas.microsoft.com/office/powerpoint/2010/main" val="2023779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BC9B-B76A-2C2E-1108-137C9DD86A78}"/>
              </a:ext>
            </a:extLst>
          </p:cNvPr>
          <p:cNvSpPr>
            <a:spLocks noGrp="1"/>
          </p:cNvSpPr>
          <p:nvPr>
            <p:ph type="title"/>
          </p:nvPr>
        </p:nvSpPr>
        <p:spPr/>
        <p:txBody>
          <a:bodyPr/>
          <a:lstStyle/>
          <a:p>
            <a:r>
              <a:rPr lang="en-US" dirty="0"/>
              <a:t>A Visit Method for Each </a:t>
            </a:r>
            <a:r>
              <a:rPr lang="en-US" b="1" dirty="0">
                <a:latin typeface="Courier New" panose="02070309020205020404" pitchFamily="49" charset="0"/>
                <a:cs typeface="Courier New" panose="02070309020205020404" pitchFamily="49" charset="0"/>
              </a:rPr>
              <a:t>Context</a:t>
            </a:r>
            <a:r>
              <a:rPr lang="en-US" dirty="0"/>
              <a:t> Class</a:t>
            </a:r>
          </a:p>
        </p:txBody>
      </p:sp>
      <p:sp>
        <p:nvSpPr>
          <p:cNvPr id="4" name="Slide Number Placeholder 3">
            <a:extLst>
              <a:ext uri="{FF2B5EF4-FFF2-40B4-BE49-F238E27FC236}">
                <a16:creationId xmlns:a16="http://schemas.microsoft.com/office/drawing/2014/main" id="{D8538391-D3F7-6E71-0F06-233308DFD867}"/>
              </a:ext>
            </a:extLst>
          </p:cNvPr>
          <p:cNvSpPr>
            <a:spLocks noGrp="1"/>
          </p:cNvSpPr>
          <p:nvPr>
            <p:ph type="sldNum" sz="quarter" idx="12"/>
          </p:nvPr>
        </p:nvSpPr>
        <p:spPr/>
        <p:txBody>
          <a:bodyPr/>
          <a:lstStyle/>
          <a:p>
            <a:fld id="{FED62B2D-F854-104A-9535-9A504E5923E0}" type="slidenum">
              <a:rPr lang="en-US" smtClean="0"/>
              <a:pPr/>
              <a:t>17</a:t>
            </a:fld>
            <a:endParaRPr lang="en-US"/>
          </a:p>
        </p:txBody>
      </p:sp>
      <p:sp>
        <p:nvSpPr>
          <p:cNvPr id="5" name="TextBox 4">
            <a:extLst>
              <a:ext uri="{FF2B5EF4-FFF2-40B4-BE49-F238E27FC236}">
                <a16:creationId xmlns:a16="http://schemas.microsoft.com/office/drawing/2014/main" id="{5C130B6F-D680-A4BD-2A43-28C3907F7EEE}"/>
              </a:ext>
            </a:extLst>
          </p:cNvPr>
          <p:cNvSpPr txBox="1"/>
          <p:nvPr/>
        </p:nvSpPr>
        <p:spPr>
          <a:xfrm>
            <a:off x="365806" y="1364598"/>
            <a:ext cx="7436651" cy="544764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interface </a:t>
            </a:r>
            <a:r>
              <a:rPr lang="en-US" sz="1200" b="1" dirty="0">
                <a:solidFill>
                  <a:srgbClr val="C00000"/>
                </a:solidFill>
                <a:latin typeface="Courier New" panose="02070309020205020404" pitchFamily="49" charset="0"/>
                <a:cs typeface="Courier New" panose="02070309020205020404" pitchFamily="49" charset="0"/>
              </a:rPr>
              <a:t>SimpleA1Visitor</a:t>
            </a:r>
            <a:r>
              <a:rPr lang="en-US" sz="1200" b="1" dirty="0">
                <a:latin typeface="Courier New" panose="02070309020205020404" pitchFamily="49" charset="0"/>
                <a:cs typeface="Courier New" panose="02070309020205020404" pitchFamily="49" charset="0"/>
              </a:rPr>
              <a:t>&lt;T&gt; extends </a:t>
            </a:r>
            <a:r>
              <a:rPr lang="en-US" sz="1200" b="1" dirty="0" err="1">
                <a:latin typeface="Courier New" panose="02070309020205020404" pitchFamily="49" charset="0"/>
                <a:cs typeface="Courier New" panose="02070309020205020404" pitchFamily="49" charset="0"/>
              </a:rPr>
              <a:t>ParseTreeVisitor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visitProgram</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ProgramContext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visitProgramHeader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ProgramHeaderContext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visitBlock</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BlockContext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visitDeclarations</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DeclarationsContext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visitIdentifier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IdentifierContext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visitEmptyStatement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EmptyStatementContext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visitCompoundStatement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CompoundStatementContext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visitStatementList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StatementListContext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visitAssignmentStatement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AssignmentStatementContext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visitRepeatStatement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RepeatStatementContext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visitWriteStatement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WriteStatementContext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visitWritelnStatement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WritelnStatementContext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visitExpression</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ExpressionContext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visitSimpleExpression</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SimpleExpressionContext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visitTerm</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TermContext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visitFactor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FactorContext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visitRelOp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RelOpContext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visitAddOp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AddOpContext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visitMulOp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MulOpContext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visitVariable</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VariableContext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visitUnsignedConstant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UnsignedConstantContext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visitIntegerConstant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IntegerConstantContext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visitRealConstant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RealConstantContext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visitCharacterConstant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CharacterConstantContext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visitStringConstant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StringConstantContext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99CF6A94-A8F8-22C8-076E-53DAE8DF1978}"/>
              </a:ext>
            </a:extLst>
          </p:cNvPr>
          <p:cNvSpPr txBox="1"/>
          <p:nvPr/>
        </p:nvSpPr>
        <p:spPr>
          <a:xfrm>
            <a:off x="5029195" y="6446487"/>
            <a:ext cx="2686954" cy="261610"/>
          </a:xfrm>
          <a:prstGeom prst="rect">
            <a:avLst/>
          </a:prstGeom>
          <a:solidFill>
            <a:srgbClr val="008000"/>
          </a:solidFill>
        </p:spPr>
        <p:txBody>
          <a:bodyPr wrap="none" rtlCol="0">
            <a:spAutoFit/>
          </a:bodyPr>
          <a:lstStyle/>
          <a:p>
            <a:r>
              <a:rPr lang="en-US" sz="1100" dirty="0">
                <a:solidFill>
                  <a:srgbClr val="FFFF00"/>
                </a:solidFill>
              </a:rPr>
              <a:t>intermediate.antlr4.SimpleA1Visitor.java</a:t>
            </a:r>
          </a:p>
        </p:txBody>
      </p:sp>
    </p:spTree>
    <p:extLst>
      <p:ext uri="{BB962C8B-B14F-4D97-AF65-F5344CB8AC3E}">
        <p14:creationId xmlns:p14="http://schemas.microsoft.com/office/powerpoint/2010/main" val="3792429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0F748-8C9D-F06D-42E0-150063271381}"/>
              </a:ext>
            </a:extLst>
          </p:cNvPr>
          <p:cNvSpPr>
            <a:spLocks noGrp="1"/>
          </p:cNvSpPr>
          <p:nvPr>
            <p:ph type="title"/>
          </p:nvPr>
        </p:nvSpPr>
        <p:spPr/>
        <p:txBody>
          <a:bodyPr/>
          <a:lstStyle/>
          <a:p>
            <a:r>
              <a:rPr lang="en-US" dirty="0"/>
              <a:t>Visit Methods Base Implementations</a:t>
            </a:r>
          </a:p>
        </p:txBody>
      </p:sp>
      <p:sp>
        <p:nvSpPr>
          <p:cNvPr id="4" name="Slide Number Placeholder 3">
            <a:extLst>
              <a:ext uri="{FF2B5EF4-FFF2-40B4-BE49-F238E27FC236}">
                <a16:creationId xmlns:a16="http://schemas.microsoft.com/office/drawing/2014/main" id="{578D02F8-0C81-D45F-86B8-910FF3414342}"/>
              </a:ext>
            </a:extLst>
          </p:cNvPr>
          <p:cNvSpPr>
            <a:spLocks noGrp="1"/>
          </p:cNvSpPr>
          <p:nvPr>
            <p:ph type="sldNum" sz="quarter" idx="12"/>
          </p:nvPr>
        </p:nvSpPr>
        <p:spPr/>
        <p:txBody>
          <a:bodyPr/>
          <a:lstStyle/>
          <a:p>
            <a:fld id="{FED62B2D-F854-104A-9535-9A504E5923E0}" type="slidenum">
              <a:rPr lang="en-US" smtClean="0"/>
              <a:pPr/>
              <a:t>18</a:t>
            </a:fld>
            <a:endParaRPr lang="en-US"/>
          </a:p>
        </p:txBody>
      </p:sp>
      <p:sp>
        <p:nvSpPr>
          <p:cNvPr id="5" name="TextBox 4">
            <a:extLst>
              <a:ext uri="{FF2B5EF4-FFF2-40B4-BE49-F238E27FC236}">
                <a16:creationId xmlns:a16="http://schemas.microsoft.com/office/drawing/2014/main" id="{E4659706-E086-CC22-55E6-FCDC8EF067C7}"/>
              </a:ext>
            </a:extLst>
          </p:cNvPr>
          <p:cNvSpPr txBox="1"/>
          <p:nvPr/>
        </p:nvSpPr>
        <p:spPr>
          <a:xfrm>
            <a:off x="35299" y="1325903"/>
            <a:ext cx="9017212" cy="452431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class </a:t>
            </a:r>
            <a:r>
              <a:rPr lang="en-US" sz="1200" b="1" dirty="0">
                <a:solidFill>
                  <a:srgbClr val="C00000"/>
                </a:solidFill>
                <a:latin typeface="Courier New" panose="02070309020205020404" pitchFamily="49" charset="0"/>
                <a:cs typeface="Courier New" panose="02070309020205020404" pitchFamily="49" charset="0"/>
              </a:rPr>
              <a:t>SimpleA1BaseVisitor</a:t>
            </a:r>
            <a:r>
              <a:rPr lang="en-US" sz="1200" b="1" dirty="0">
                <a:latin typeface="Courier New" panose="02070309020205020404" pitchFamily="49" charset="0"/>
                <a:cs typeface="Courier New" panose="02070309020205020404" pitchFamily="49" charset="0"/>
              </a:rPr>
              <a:t>&lt;T&gt; extends </a:t>
            </a:r>
            <a:r>
              <a:rPr lang="en-US" sz="1200" b="1" dirty="0" err="1">
                <a:latin typeface="Courier New" panose="02070309020205020404" pitchFamily="49" charset="0"/>
                <a:cs typeface="Courier New" panose="02070309020205020404" pitchFamily="49" charset="0"/>
              </a:rPr>
              <a:t>AbstractParseTreeVisitor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implements </a:t>
            </a:r>
            <a:r>
              <a:rPr lang="en-US" sz="1200" b="1" dirty="0">
                <a:solidFill>
                  <a:srgbClr val="C00000"/>
                </a:solidFill>
                <a:latin typeface="Courier New" panose="02070309020205020404" pitchFamily="49" charset="0"/>
                <a:cs typeface="Courier New" panose="02070309020205020404" pitchFamily="49" charset="0"/>
              </a:rPr>
              <a:t>SimpleA1Visitor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visitProgram</a:t>
            </a:r>
            <a:r>
              <a:rPr lang="en-US" sz="1200" b="1" dirty="0">
                <a:latin typeface="Courier New" panose="02070309020205020404" pitchFamily="49" charset="0"/>
                <a:cs typeface="Courier New" panose="02070309020205020404" pitchFamily="49" charset="0"/>
              </a:rPr>
              <a:t>(SimpleA1Parser.ProgramContext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visitProgramHeader</a:t>
            </a:r>
            <a:r>
              <a:rPr lang="en-US" sz="1200" b="1" dirty="0">
                <a:latin typeface="Courier New" panose="02070309020205020404" pitchFamily="49" charset="0"/>
                <a:cs typeface="Courier New" panose="02070309020205020404" pitchFamily="49" charset="0"/>
              </a:rPr>
              <a:t>(SimpleA1Parser.ProgramHeaderContext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visitBlock</a:t>
            </a:r>
            <a:r>
              <a:rPr lang="en-US" sz="1200" b="1" dirty="0">
                <a:latin typeface="Courier New" panose="02070309020205020404" pitchFamily="49" charset="0"/>
                <a:cs typeface="Courier New" panose="02070309020205020404" pitchFamily="49" charset="0"/>
              </a:rPr>
              <a:t>(SimpleA1Parser.BlockContext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visitDeclarations</a:t>
            </a:r>
            <a:r>
              <a:rPr lang="en-US" sz="1200" b="1" dirty="0">
                <a:latin typeface="Courier New" panose="02070309020205020404" pitchFamily="49" charset="0"/>
                <a:cs typeface="Courier New" panose="02070309020205020404" pitchFamily="49" charset="0"/>
              </a:rPr>
              <a:t>(SimpleA1Parser.DeclarationsContext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visitIdentifier</a:t>
            </a:r>
            <a:r>
              <a:rPr lang="en-US" sz="1200" b="1" dirty="0">
                <a:latin typeface="Courier New" panose="02070309020205020404" pitchFamily="49" charset="0"/>
                <a:cs typeface="Courier New" panose="02070309020205020404" pitchFamily="49" charset="0"/>
              </a:rPr>
              <a:t>(SimpleA1Parser.IdentifierContext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visitStatement</a:t>
            </a:r>
            <a:r>
              <a:rPr lang="en-US" sz="1200" b="1" dirty="0">
                <a:latin typeface="Courier New" panose="02070309020205020404" pitchFamily="49" charset="0"/>
                <a:cs typeface="Courier New" panose="02070309020205020404" pitchFamily="49" charset="0"/>
              </a:rPr>
              <a:t>(SimpleA1Parser.StatementContext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visitEmptyStatement</a:t>
            </a:r>
            <a:r>
              <a:rPr lang="en-US" sz="1200" b="1" dirty="0">
                <a:latin typeface="Courier New" panose="02070309020205020404" pitchFamily="49" charset="0"/>
                <a:cs typeface="Courier New" panose="02070309020205020404" pitchFamily="49" charset="0"/>
              </a:rPr>
              <a:t>(SimpleA1Parser.EmptyStatementContext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visitCompoundStatement</a:t>
            </a:r>
            <a:r>
              <a:rPr lang="en-US" sz="1200" b="1" dirty="0">
                <a:latin typeface="Courier New" panose="02070309020205020404" pitchFamily="49" charset="0"/>
                <a:cs typeface="Courier New" panose="02070309020205020404" pitchFamily="49" charset="0"/>
              </a:rPr>
              <a:t>(SimpleA1Parser.CompoundStatementContext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visitStatementList</a:t>
            </a:r>
            <a:r>
              <a:rPr lang="en-US" sz="1200" b="1" dirty="0">
                <a:latin typeface="Courier New" panose="02070309020205020404" pitchFamily="49" charset="0"/>
                <a:cs typeface="Courier New" panose="02070309020205020404" pitchFamily="49" charset="0"/>
              </a:rPr>
              <a:t>(SimpleA1Parser.StatementListContext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visitAssignmentStatement</a:t>
            </a:r>
            <a:r>
              <a:rPr lang="en-US" sz="1200" b="1" dirty="0">
                <a:latin typeface="Courier New" panose="02070309020205020404" pitchFamily="49" charset="0"/>
                <a:cs typeface="Courier New" panose="02070309020205020404" pitchFamily="49" charset="0"/>
              </a:rPr>
              <a:t>(SimpleA1Parser.AssignmentStatementContext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2F7010B3-345F-CE67-9395-87DF53952AA6}"/>
              </a:ext>
            </a:extLst>
          </p:cNvPr>
          <p:cNvSpPr txBox="1"/>
          <p:nvPr/>
        </p:nvSpPr>
        <p:spPr>
          <a:xfrm>
            <a:off x="693630" y="5680941"/>
            <a:ext cx="7756739"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By default, each visit method for a parse tree node simply visits the node’s children.</a:t>
            </a:r>
          </a:p>
        </p:txBody>
      </p:sp>
    </p:spTree>
    <p:extLst>
      <p:ext uri="{BB962C8B-B14F-4D97-AF65-F5344CB8AC3E}">
        <p14:creationId xmlns:p14="http://schemas.microsoft.com/office/powerpoint/2010/main" val="1241949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3BC62-BB01-E9F3-7680-18DA43AB3F41}"/>
              </a:ext>
            </a:extLst>
          </p:cNvPr>
          <p:cNvSpPr>
            <a:spLocks noGrp="1"/>
          </p:cNvSpPr>
          <p:nvPr>
            <p:ph type="title"/>
          </p:nvPr>
        </p:nvSpPr>
        <p:spPr/>
        <p:txBody>
          <a:bodyPr/>
          <a:lstStyle/>
          <a:p>
            <a:r>
              <a:rPr lang="en-US" dirty="0"/>
              <a:t>Visit Methods Base Implementations</a:t>
            </a:r>
          </a:p>
        </p:txBody>
      </p:sp>
      <p:sp>
        <p:nvSpPr>
          <p:cNvPr id="3" name="Content Placeholder 2">
            <a:extLst>
              <a:ext uri="{FF2B5EF4-FFF2-40B4-BE49-F238E27FC236}">
                <a16:creationId xmlns:a16="http://schemas.microsoft.com/office/drawing/2014/main" id="{F680112A-BA4B-A922-F987-18665899C2B9}"/>
              </a:ext>
            </a:extLst>
          </p:cNvPr>
          <p:cNvSpPr>
            <a:spLocks noGrp="1"/>
          </p:cNvSpPr>
          <p:nvPr>
            <p:ph idx="1"/>
          </p:nvPr>
        </p:nvSpPr>
        <p:spPr>
          <a:xfrm>
            <a:off x="457200" y="1295400"/>
            <a:ext cx="8229600" cy="4876769"/>
          </a:xfrm>
        </p:spPr>
        <p:txBody>
          <a:bodyPr/>
          <a:lstStyle/>
          <a:p>
            <a:r>
              <a:rPr lang="en-US" dirty="0"/>
              <a:t>Therefore, the base visit methods simply run down the branches of the parse tree.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To do something useful during a visit, we need to </a:t>
            </a:r>
            <a:r>
              <a:rPr lang="en-US" u="sng" dirty="0"/>
              <a:t>override the base implementation</a:t>
            </a:r>
            <a:r>
              <a:rPr lang="en-US" dirty="0"/>
              <a:t> of its visit method.</a:t>
            </a:r>
          </a:p>
        </p:txBody>
      </p:sp>
      <p:sp>
        <p:nvSpPr>
          <p:cNvPr id="4" name="Slide Number Placeholder 3">
            <a:extLst>
              <a:ext uri="{FF2B5EF4-FFF2-40B4-BE49-F238E27FC236}">
                <a16:creationId xmlns:a16="http://schemas.microsoft.com/office/drawing/2014/main" id="{C26455AD-61C0-5AE7-6C77-DDECCD518878}"/>
              </a:ext>
            </a:extLst>
          </p:cNvPr>
          <p:cNvSpPr>
            <a:spLocks noGrp="1"/>
          </p:cNvSpPr>
          <p:nvPr>
            <p:ph type="sldNum" sz="quarter" idx="12"/>
          </p:nvPr>
        </p:nvSpPr>
        <p:spPr/>
        <p:txBody>
          <a:bodyPr/>
          <a:lstStyle/>
          <a:p>
            <a:fld id="{FED62B2D-F854-104A-9535-9A504E5923E0}" type="slidenum">
              <a:rPr lang="en-US" smtClean="0"/>
              <a:pPr/>
              <a:t>19</a:t>
            </a:fld>
            <a:endParaRPr lang="en-US"/>
          </a:p>
        </p:txBody>
      </p:sp>
      <p:pic>
        <p:nvPicPr>
          <p:cNvPr id="6" name="Picture 5">
            <a:extLst>
              <a:ext uri="{FF2B5EF4-FFF2-40B4-BE49-F238E27FC236}">
                <a16:creationId xmlns:a16="http://schemas.microsoft.com/office/drawing/2014/main" id="{1FD05CB1-540C-5984-FACD-9DD7EDFAB9E4}"/>
              </a:ext>
            </a:extLst>
          </p:cNvPr>
          <p:cNvPicPr>
            <a:picLocks noChangeAspect="1"/>
          </p:cNvPicPr>
          <p:nvPr/>
        </p:nvPicPr>
        <p:blipFill>
          <a:blip r:embed="rId2"/>
          <a:stretch>
            <a:fillRect/>
          </a:stretch>
        </p:blipFill>
        <p:spPr>
          <a:xfrm>
            <a:off x="1790778" y="2164064"/>
            <a:ext cx="5562443" cy="3185155"/>
          </a:xfrm>
          <a:prstGeom prst="rect">
            <a:avLst/>
          </a:prstGeom>
        </p:spPr>
      </p:pic>
    </p:spTree>
    <p:extLst>
      <p:ext uri="{BB962C8B-B14F-4D97-AF65-F5344CB8AC3E}">
        <p14:creationId xmlns:p14="http://schemas.microsoft.com/office/powerpoint/2010/main" val="3898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25F87-C8E1-5140-ED04-F8DBFDCFF06A}"/>
              </a:ext>
            </a:extLst>
          </p:cNvPr>
          <p:cNvSpPr>
            <a:spLocks noGrp="1"/>
          </p:cNvSpPr>
          <p:nvPr>
            <p:ph type="title"/>
          </p:nvPr>
        </p:nvSpPr>
        <p:spPr/>
        <p:txBody>
          <a:bodyPr/>
          <a:lstStyle/>
          <a:p>
            <a:r>
              <a:rPr lang="en-US" dirty="0"/>
              <a:t>ANTLR 4 Operations</a:t>
            </a:r>
          </a:p>
        </p:txBody>
      </p:sp>
      <p:sp>
        <p:nvSpPr>
          <p:cNvPr id="15" name="Content Placeholder 14">
            <a:extLst>
              <a:ext uri="{FF2B5EF4-FFF2-40B4-BE49-F238E27FC236}">
                <a16:creationId xmlns:a16="http://schemas.microsoft.com/office/drawing/2014/main" id="{BA73B663-4069-9687-B19B-61510323FD14}"/>
              </a:ext>
            </a:extLst>
          </p:cNvPr>
          <p:cNvSpPr>
            <a:spLocks noGrp="1"/>
          </p:cNvSpPr>
          <p:nvPr>
            <p:ph idx="1"/>
          </p:nvPr>
        </p:nvSpPr>
        <p:spPr>
          <a:xfrm>
            <a:off x="457200" y="4892024"/>
            <a:ext cx="8229600" cy="1269404"/>
          </a:xfrm>
        </p:spPr>
        <p:txBody>
          <a:bodyPr/>
          <a:lstStyle/>
          <a:p>
            <a:r>
              <a:rPr lang="en-US" dirty="0"/>
              <a:t>ANTLR 4 does </a:t>
            </a:r>
            <a:r>
              <a:rPr lang="en-US" u="sng" dirty="0"/>
              <a:t>not</a:t>
            </a:r>
            <a:r>
              <a:rPr lang="en-US" dirty="0"/>
              <a:t> create symbol tables.</a:t>
            </a:r>
          </a:p>
          <a:p>
            <a:pPr lvl="1"/>
            <a:r>
              <a:rPr lang="en-US" dirty="0"/>
              <a:t>We still must write code for that.</a:t>
            </a:r>
          </a:p>
        </p:txBody>
      </p:sp>
      <p:sp>
        <p:nvSpPr>
          <p:cNvPr id="4" name="Slide Number Placeholder 3">
            <a:extLst>
              <a:ext uri="{FF2B5EF4-FFF2-40B4-BE49-F238E27FC236}">
                <a16:creationId xmlns:a16="http://schemas.microsoft.com/office/drawing/2014/main" id="{059DAA65-239A-CDE9-AA6C-9EBD60074E9A}"/>
              </a:ext>
            </a:extLst>
          </p:cNvPr>
          <p:cNvSpPr>
            <a:spLocks noGrp="1"/>
          </p:cNvSpPr>
          <p:nvPr>
            <p:ph type="sldNum" sz="quarter" idx="12"/>
          </p:nvPr>
        </p:nvSpPr>
        <p:spPr/>
        <p:txBody>
          <a:bodyPr/>
          <a:lstStyle/>
          <a:p>
            <a:fld id="{FED62B2D-F854-104A-9535-9A504E5923E0}" type="slidenum">
              <a:rPr lang="en-US" smtClean="0"/>
              <a:pPr/>
              <a:t>2</a:t>
            </a:fld>
            <a:endParaRPr lang="en-US"/>
          </a:p>
        </p:txBody>
      </p:sp>
      <p:pic>
        <p:nvPicPr>
          <p:cNvPr id="14" name="Picture 13">
            <a:extLst>
              <a:ext uri="{FF2B5EF4-FFF2-40B4-BE49-F238E27FC236}">
                <a16:creationId xmlns:a16="http://schemas.microsoft.com/office/drawing/2014/main" id="{77EDA4A7-9E10-F3F9-0610-CF88A480979E}"/>
              </a:ext>
            </a:extLst>
          </p:cNvPr>
          <p:cNvPicPr>
            <a:picLocks noChangeAspect="1"/>
          </p:cNvPicPr>
          <p:nvPr/>
        </p:nvPicPr>
        <p:blipFill>
          <a:blip r:embed="rId2"/>
          <a:stretch>
            <a:fillRect/>
          </a:stretch>
        </p:blipFill>
        <p:spPr>
          <a:xfrm>
            <a:off x="1727050" y="1417342"/>
            <a:ext cx="5689899" cy="2926048"/>
          </a:xfrm>
          <a:prstGeom prst="rect">
            <a:avLst/>
          </a:prstGeom>
        </p:spPr>
      </p:pic>
    </p:spTree>
    <p:extLst>
      <p:ext uri="{BB962C8B-B14F-4D97-AF65-F5344CB8AC3E}">
        <p14:creationId xmlns:p14="http://schemas.microsoft.com/office/powerpoint/2010/main" val="2793433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9A697-B1D6-F29B-C845-AAC9B10EC8FB}"/>
              </a:ext>
            </a:extLst>
          </p:cNvPr>
          <p:cNvSpPr>
            <a:spLocks noGrp="1"/>
          </p:cNvSpPr>
          <p:nvPr>
            <p:ph type="title"/>
          </p:nvPr>
        </p:nvSpPr>
        <p:spPr/>
        <p:txBody>
          <a:bodyPr/>
          <a:lstStyle/>
          <a:p>
            <a:r>
              <a:rPr lang="en-US" dirty="0"/>
              <a:t>Create the Symbol Table</a:t>
            </a:r>
          </a:p>
        </p:txBody>
      </p:sp>
      <p:sp>
        <p:nvSpPr>
          <p:cNvPr id="3" name="Content Placeholder 2">
            <a:extLst>
              <a:ext uri="{FF2B5EF4-FFF2-40B4-BE49-F238E27FC236}">
                <a16:creationId xmlns:a16="http://schemas.microsoft.com/office/drawing/2014/main" id="{8F77F439-B508-44AA-4FA9-C0C911B1B9E1}"/>
              </a:ext>
            </a:extLst>
          </p:cNvPr>
          <p:cNvSpPr>
            <a:spLocks noGrp="1"/>
          </p:cNvSpPr>
          <p:nvPr>
            <p:ph idx="1"/>
          </p:nvPr>
        </p:nvSpPr>
        <p:spPr/>
        <p:txBody>
          <a:bodyPr/>
          <a:lstStyle/>
          <a:p>
            <a:r>
              <a:rPr lang="en-US" b="1" dirty="0"/>
              <a:t>Pass 1</a:t>
            </a:r>
            <a:r>
              <a:rPr lang="en-US" dirty="0"/>
              <a:t>: The ANTLR-generated parser parses source file </a:t>
            </a:r>
            <a:r>
              <a:rPr lang="en-US" b="1" dirty="0" err="1">
                <a:solidFill>
                  <a:srgbClr val="0033CC"/>
                </a:solidFill>
                <a:latin typeface="Courier New" panose="02070309020205020404" pitchFamily="49" charset="0"/>
                <a:cs typeface="Courier New" panose="02070309020205020404" pitchFamily="49" charset="0"/>
              </a:rPr>
              <a:t>SquareRootTable.txt</a:t>
            </a:r>
            <a:r>
              <a:rPr lang="en-US" dirty="0"/>
              <a:t> and builds the parse tree that represents the source program using its generated tree node classes.</a:t>
            </a:r>
          </a:p>
          <a:p>
            <a:pPr lvl="4"/>
            <a:endParaRPr lang="en-US" dirty="0"/>
          </a:p>
          <a:p>
            <a:r>
              <a:rPr lang="en-US" b="1" dirty="0"/>
              <a:t>Pass 2:</a:t>
            </a:r>
            <a:r>
              <a:rPr lang="en-US" dirty="0"/>
              <a:t> Perform the </a:t>
            </a:r>
            <a:r>
              <a:rPr lang="en-US" u="sng" dirty="0"/>
              <a:t>semantic operation</a:t>
            </a:r>
            <a:r>
              <a:rPr lang="en-US" dirty="0"/>
              <a:t> of walking the parse tree to populate the symbol table from the tree nodes for variables.</a:t>
            </a:r>
          </a:p>
          <a:p>
            <a:pPr lvl="1"/>
            <a:r>
              <a:rPr lang="en-US" dirty="0"/>
              <a:t>Override the following base visit methods:</a:t>
            </a:r>
          </a:p>
          <a:p>
            <a:pPr lvl="2"/>
            <a:r>
              <a:rPr lang="en-US" b="1" dirty="0" err="1">
                <a:solidFill>
                  <a:srgbClr val="0033CC"/>
                </a:solidFill>
                <a:latin typeface="Courier New" panose="02070309020205020404" pitchFamily="49" charset="0"/>
                <a:cs typeface="Courier New" panose="02070309020205020404" pitchFamily="49" charset="0"/>
              </a:rPr>
              <a:t>visitProgramHeader</a:t>
            </a:r>
            <a:endParaRPr lang="en-US" b="1" dirty="0">
              <a:solidFill>
                <a:srgbClr val="0033CC"/>
              </a:solidFill>
              <a:latin typeface="Courier New" panose="02070309020205020404" pitchFamily="49" charset="0"/>
              <a:cs typeface="Courier New" panose="02070309020205020404" pitchFamily="49" charset="0"/>
            </a:endParaRPr>
          </a:p>
          <a:p>
            <a:pPr lvl="2"/>
            <a:r>
              <a:rPr lang="en-US" b="1" dirty="0" err="1">
                <a:solidFill>
                  <a:srgbClr val="0033CC"/>
                </a:solidFill>
                <a:latin typeface="Courier New" panose="02070309020205020404" pitchFamily="49" charset="0"/>
                <a:cs typeface="Courier New" panose="02070309020205020404" pitchFamily="49" charset="0"/>
              </a:rPr>
              <a:t>visitAssignmentStatement</a:t>
            </a:r>
            <a:endParaRPr lang="en-US" b="1" dirty="0">
              <a:solidFill>
                <a:srgbClr val="0033CC"/>
              </a:solidFill>
              <a:latin typeface="Courier New" panose="02070309020205020404" pitchFamily="49" charset="0"/>
              <a:cs typeface="Courier New" panose="02070309020205020404" pitchFamily="49" charset="0"/>
            </a:endParaRPr>
          </a:p>
          <a:p>
            <a:pPr lvl="2"/>
            <a:r>
              <a:rPr lang="en-US" b="1" dirty="0" err="1">
                <a:solidFill>
                  <a:srgbClr val="0033CC"/>
                </a:solidFill>
                <a:latin typeface="Courier New" panose="02070309020205020404" pitchFamily="49" charset="0"/>
                <a:cs typeface="Courier New" panose="02070309020205020404" pitchFamily="49" charset="0"/>
              </a:rPr>
              <a:t>visitIdentifier</a:t>
            </a:r>
            <a:endParaRPr lang="en-US" b="1" dirty="0">
              <a:solidFill>
                <a:srgbClr val="0033CC"/>
              </a:solidFill>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C0D8FB9E-FAAD-E26A-FDF4-6F6AC94117E0}"/>
              </a:ext>
            </a:extLst>
          </p:cNvPr>
          <p:cNvSpPr>
            <a:spLocks noGrp="1"/>
          </p:cNvSpPr>
          <p:nvPr>
            <p:ph type="sldNum" sz="quarter" idx="12"/>
          </p:nvPr>
        </p:nvSpPr>
        <p:spPr/>
        <p:txBody>
          <a:bodyPr/>
          <a:lstStyle/>
          <a:p>
            <a:fld id="{FED62B2D-F854-104A-9535-9A504E5923E0}" type="slidenum">
              <a:rPr lang="en-US" smtClean="0"/>
              <a:pPr/>
              <a:t>20</a:t>
            </a:fld>
            <a:endParaRPr lang="en-US"/>
          </a:p>
        </p:txBody>
      </p:sp>
      <p:sp>
        <p:nvSpPr>
          <p:cNvPr id="5" name="TextBox 4">
            <a:extLst>
              <a:ext uri="{FF2B5EF4-FFF2-40B4-BE49-F238E27FC236}">
                <a16:creationId xmlns:a16="http://schemas.microsoft.com/office/drawing/2014/main" id="{7CF3EB16-671A-9603-AF31-3317F4174038}"/>
              </a:ext>
            </a:extLst>
          </p:cNvPr>
          <p:cNvSpPr txBox="1"/>
          <p:nvPr/>
        </p:nvSpPr>
        <p:spPr>
          <a:xfrm>
            <a:off x="5943585" y="5166341"/>
            <a:ext cx="2560291" cy="830997"/>
          </a:xfrm>
          <a:prstGeom prst="rect">
            <a:avLst/>
          </a:prstGeom>
          <a:solidFill>
            <a:srgbClr val="FFFFC2"/>
          </a:solidFill>
          <a:ln>
            <a:solidFill>
              <a:srgbClr val="0033CC"/>
            </a:solidFill>
          </a:ln>
        </p:spPr>
        <p:txBody>
          <a:bodyPr wrap="square" rtlCol="0">
            <a:spAutoFit/>
          </a:bodyPr>
          <a:lstStyle/>
          <a:p>
            <a:r>
              <a:rPr lang="en-US" dirty="0">
                <a:solidFill>
                  <a:srgbClr val="0033CC"/>
                </a:solidFill>
              </a:rPr>
              <a:t>For now, each of our overrides of semantic visit methods returns </a:t>
            </a:r>
            <a:r>
              <a:rPr lang="en-US" b="1" dirty="0">
                <a:solidFill>
                  <a:srgbClr val="0033CC"/>
                </a:solidFill>
                <a:latin typeface="Courier New" panose="02070309020205020404" pitchFamily="49" charset="0"/>
                <a:cs typeface="Courier New" panose="02070309020205020404" pitchFamily="49" charset="0"/>
              </a:rPr>
              <a:t>null</a:t>
            </a:r>
            <a:r>
              <a:rPr lang="en-US" dirty="0">
                <a:solidFill>
                  <a:srgbClr val="0033CC"/>
                </a:solidFill>
              </a:rPr>
              <a:t>.</a:t>
            </a:r>
          </a:p>
        </p:txBody>
      </p:sp>
    </p:spTree>
    <p:extLst>
      <p:ext uri="{BB962C8B-B14F-4D97-AF65-F5344CB8AC3E}">
        <p14:creationId xmlns:p14="http://schemas.microsoft.com/office/powerpoint/2010/main" val="181467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05FE-35DC-67A2-FC3C-A3BFBDEA7B02}"/>
              </a:ext>
            </a:extLst>
          </p:cNvPr>
          <p:cNvSpPr>
            <a:spLocks noGrp="1"/>
          </p:cNvSpPr>
          <p:nvPr>
            <p:ph type="title"/>
          </p:nvPr>
        </p:nvSpPr>
        <p:spPr>
          <a:xfrm>
            <a:off x="274344" y="411163"/>
            <a:ext cx="8595311" cy="655637"/>
          </a:xfrm>
        </p:spPr>
        <p:txBody>
          <a:bodyPr/>
          <a:lstStyle/>
          <a:p>
            <a:r>
              <a:rPr lang="en-US" dirty="0"/>
              <a:t>Override Visit Methods for Semantics (Pass 2) </a:t>
            </a:r>
          </a:p>
        </p:txBody>
      </p:sp>
      <p:sp>
        <p:nvSpPr>
          <p:cNvPr id="4" name="Slide Number Placeholder 3">
            <a:extLst>
              <a:ext uri="{FF2B5EF4-FFF2-40B4-BE49-F238E27FC236}">
                <a16:creationId xmlns:a16="http://schemas.microsoft.com/office/drawing/2014/main" id="{49DEA1A8-F3EB-CA1D-095F-7215183CB10E}"/>
              </a:ext>
            </a:extLst>
          </p:cNvPr>
          <p:cNvSpPr>
            <a:spLocks noGrp="1"/>
          </p:cNvSpPr>
          <p:nvPr>
            <p:ph type="sldNum" sz="quarter" idx="12"/>
          </p:nvPr>
        </p:nvSpPr>
        <p:spPr/>
        <p:txBody>
          <a:bodyPr/>
          <a:lstStyle/>
          <a:p>
            <a:fld id="{FED62B2D-F854-104A-9535-9A504E5923E0}" type="slidenum">
              <a:rPr lang="en-US" smtClean="0"/>
              <a:pPr/>
              <a:t>21</a:t>
            </a:fld>
            <a:endParaRPr lang="en-US"/>
          </a:p>
        </p:txBody>
      </p:sp>
      <p:sp>
        <p:nvSpPr>
          <p:cNvPr id="5" name="TextBox 4">
            <a:extLst>
              <a:ext uri="{FF2B5EF4-FFF2-40B4-BE49-F238E27FC236}">
                <a16:creationId xmlns:a16="http://schemas.microsoft.com/office/drawing/2014/main" id="{42CED905-68BB-2568-1208-A601CA3C4B98}"/>
              </a:ext>
            </a:extLst>
          </p:cNvPr>
          <p:cNvSpPr txBox="1"/>
          <p:nvPr/>
        </p:nvSpPr>
        <p:spPr>
          <a:xfrm>
            <a:off x="365806" y="1549264"/>
            <a:ext cx="7487947"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class </a:t>
            </a:r>
            <a:r>
              <a:rPr lang="en-US" sz="1400" b="1" dirty="0">
                <a:solidFill>
                  <a:srgbClr val="C00000"/>
                </a:solidFill>
                <a:latin typeface="Courier New" panose="02070309020205020404" pitchFamily="49" charset="0"/>
                <a:cs typeface="Courier New" panose="02070309020205020404" pitchFamily="49" charset="0"/>
              </a:rPr>
              <a:t>Semantics extends SimpleA1BaseVisitor&lt;Object</a:t>
            </a:r>
            <a:r>
              <a:rPr lang="en-US" sz="1400" b="1" dirty="0">
                <a:latin typeface="Courier New" panose="02070309020205020404" pitchFamily="49" charset="0"/>
                <a:cs typeface="Courier New" panose="02070309020205020404" pitchFamily="49" charset="0"/>
              </a:rPr>
              <a:t>&gt;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 new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a:t>
            </a:r>
            <a:r>
              <a:rPr lang="en-US" sz="1400" b="1" dirty="0" err="1">
                <a:latin typeface="Courier New" panose="02070309020205020404" pitchFamily="49" charset="0"/>
                <a:cs typeface="Courier New" panose="02070309020205020404" pitchFamily="49" charset="0"/>
              </a:rPr>
              <a:t>SemanticErrorHandler</a:t>
            </a:r>
            <a:r>
              <a:rPr lang="en-US" sz="1400" b="1" dirty="0">
                <a:latin typeface="Courier New" panose="02070309020205020404" pitchFamily="49" charset="0"/>
                <a:cs typeface="Courier New" panose="02070309020205020404" pitchFamily="49" charset="0"/>
              </a:rPr>
              <a:t> error = new </a:t>
            </a:r>
            <a:r>
              <a:rPr lang="en-US" sz="1400" b="1" dirty="0" err="1">
                <a:latin typeface="Courier New" panose="02070309020205020404" pitchFamily="49" charset="0"/>
                <a:cs typeface="Courier New" panose="02070309020205020404" pitchFamily="49" charset="0"/>
              </a:rPr>
              <a:t>SemanticErrorHandler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SymtabEntry </a:t>
            </a:r>
            <a:r>
              <a:rPr lang="en-US" sz="1400" b="1" dirty="0" err="1">
                <a:latin typeface="Courier New" panose="02070309020205020404" pitchFamily="49" charset="0"/>
                <a:cs typeface="Courier New" panose="02070309020205020404" pitchFamily="49" charset="0"/>
              </a:rPr>
              <a:t>programEntry</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getSymtab</a:t>
            </a:r>
            <a:r>
              <a:rPr lang="en-US" sz="1400" b="1" dirty="0">
                <a:latin typeface="Courier New" panose="02070309020205020404" pitchFamily="49" charset="0"/>
                <a:cs typeface="Courier New" panose="02070309020205020404" pitchFamily="49" charset="0"/>
              </a:rPr>
              <a:t>()  { return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int </a:t>
            </a:r>
            <a:r>
              <a:rPr lang="en-US" sz="1400" b="1" dirty="0" err="1">
                <a:latin typeface="Courier New" panose="02070309020205020404" pitchFamily="49" charset="0"/>
                <a:cs typeface="Courier New" panose="02070309020205020404" pitchFamily="49" charset="0"/>
              </a:rPr>
              <a:t>getErrorCount</a:t>
            </a:r>
            <a:r>
              <a:rPr lang="en-US" sz="1400" b="1" dirty="0">
                <a:latin typeface="Courier New" panose="02070309020205020404" pitchFamily="49" charset="0"/>
                <a:cs typeface="Courier New" panose="02070309020205020404" pitchFamily="49" charset="0"/>
              </a:rPr>
              <a:t>() { return </a:t>
            </a:r>
            <a:r>
              <a:rPr lang="en-US" sz="1400" b="1" dirty="0" err="1">
                <a:latin typeface="Courier New" panose="02070309020205020404" pitchFamily="49" charset="0"/>
                <a:cs typeface="Courier New" panose="02070309020205020404" pitchFamily="49" charset="0"/>
              </a:rPr>
              <a:t>error.getCount</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@Override </a:t>
            </a:r>
          </a:p>
          <a:p>
            <a:r>
              <a:rPr lang="en-US" sz="1400" b="1" dirty="0">
                <a:solidFill>
                  <a:srgbClr val="C00000"/>
                </a:solidFill>
                <a:latin typeface="Courier New" panose="02070309020205020404" pitchFamily="49" charset="0"/>
                <a:cs typeface="Courier New" panose="02070309020205020404" pitchFamily="49" charset="0"/>
              </a:rPr>
              <a:t>    public Object </a:t>
            </a:r>
            <a:r>
              <a:rPr lang="en-US" sz="1400" b="1" dirty="0" err="1">
                <a:solidFill>
                  <a:srgbClr val="C00000"/>
                </a:solidFill>
                <a:latin typeface="Courier New" panose="02070309020205020404" pitchFamily="49" charset="0"/>
                <a:cs typeface="Courier New" panose="02070309020205020404" pitchFamily="49" charset="0"/>
              </a:rPr>
              <a:t>visitProgramHeader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ProgramHeaderContext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IdentifierContext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idCtx</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ctx.identifier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idCtx.getText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programEntry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 PROGRAM);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programEntry.appendLineNumber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645CED7F-13A9-57A4-D827-F4A8D06DDBE2}"/>
              </a:ext>
            </a:extLst>
          </p:cNvPr>
          <p:cNvSpPr txBox="1"/>
          <p:nvPr/>
        </p:nvSpPr>
        <p:spPr>
          <a:xfrm>
            <a:off x="5919828" y="4523586"/>
            <a:ext cx="1503938" cy="276999"/>
          </a:xfrm>
          <a:prstGeom prst="rect">
            <a:avLst/>
          </a:prstGeom>
          <a:solidFill>
            <a:srgbClr val="FFFFC2"/>
          </a:solidFill>
          <a:ln>
            <a:solidFill>
              <a:srgbClr val="0033CC"/>
            </a:solidFill>
          </a:ln>
        </p:spPr>
        <p:txBody>
          <a:bodyPr wrap="none" rtlCol="0">
            <a:spAutoFit/>
          </a:bodyPr>
          <a:lstStyle/>
          <a:p>
            <a:r>
              <a:rPr lang="en-US" sz="1200" dirty="0">
                <a:solidFill>
                  <a:srgbClr val="C00000"/>
                </a:solidFill>
              </a:rPr>
              <a:t>identifier</a:t>
            </a:r>
            <a:r>
              <a:rPr lang="en-US" sz="1200" dirty="0">
                <a:solidFill>
                  <a:srgbClr val="0033CC"/>
                </a:solidFill>
              </a:rPr>
              <a:t> child node</a:t>
            </a:r>
          </a:p>
        </p:txBody>
      </p:sp>
      <p:sp>
        <p:nvSpPr>
          <p:cNvPr id="8" name="TextBox 7">
            <a:extLst>
              <a:ext uri="{FF2B5EF4-FFF2-40B4-BE49-F238E27FC236}">
                <a16:creationId xmlns:a16="http://schemas.microsoft.com/office/drawing/2014/main" id="{860125E9-5A8A-A971-6BE7-0B5C70B2D08D}"/>
              </a:ext>
            </a:extLst>
          </p:cNvPr>
          <p:cNvSpPr txBox="1"/>
          <p:nvPr/>
        </p:nvSpPr>
        <p:spPr>
          <a:xfrm>
            <a:off x="6217902" y="6399162"/>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
        <p:nvSpPr>
          <p:cNvPr id="6" name="TextBox 5">
            <a:extLst>
              <a:ext uri="{FF2B5EF4-FFF2-40B4-BE49-F238E27FC236}">
                <a16:creationId xmlns:a16="http://schemas.microsoft.com/office/drawing/2014/main" id="{E729CFF8-8FAC-7C73-C079-74F8767A3908}"/>
              </a:ext>
            </a:extLst>
          </p:cNvPr>
          <p:cNvSpPr txBox="1"/>
          <p:nvPr/>
        </p:nvSpPr>
        <p:spPr>
          <a:xfrm>
            <a:off x="1441587" y="1201004"/>
            <a:ext cx="5336384"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programHeader</a:t>
            </a:r>
            <a:r>
              <a:rPr lang="en-US" sz="1400" b="1" dirty="0">
                <a:solidFill>
                  <a:srgbClr val="0033CC"/>
                </a:solidFill>
                <a:latin typeface="Courier New" panose="02070309020205020404" pitchFamily="49" charset="0"/>
                <a:cs typeface="Courier New" panose="02070309020205020404" pitchFamily="49" charset="0"/>
              </a:rPr>
              <a:t> : PROGRAM identifier ';' ;</a:t>
            </a:r>
            <a:endParaRPr lang="en-US" sz="1400" dirty="0">
              <a:solidFill>
                <a:srgbClr val="0033CC"/>
              </a:solidFill>
            </a:endParaRPr>
          </a:p>
        </p:txBody>
      </p:sp>
    </p:spTree>
    <p:extLst>
      <p:ext uri="{BB962C8B-B14F-4D97-AF65-F5344CB8AC3E}">
        <p14:creationId xmlns:p14="http://schemas.microsoft.com/office/powerpoint/2010/main" val="387861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4" end="4"/>
                                            </p:txEl>
                                          </p:spTgt>
                                        </p:tgtEl>
                                        <p:attrNameLst>
                                          <p:attrName>style.visibility</p:attrName>
                                        </p:attrNameLst>
                                      </p:cBhvr>
                                      <p:to>
                                        <p:strVal val="visible"/>
                                      </p:to>
                                    </p:set>
                                    <p:animEffect transition="in" filter="fade">
                                      <p:cBhvr>
                                        <p:cTn id="10" dur="500"/>
                                        <p:tgtEl>
                                          <p:spTgt spid="5">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Effect transition="in" filter="fade">
                                      <p:cBhvr>
                                        <p:cTn id="13" dur="500"/>
                                        <p:tgtEl>
                                          <p:spTgt spid="5">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6" end="6"/>
                                            </p:txEl>
                                          </p:spTgt>
                                        </p:tgtEl>
                                        <p:attrNameLst>
                                          <p:attrName>style.visibility</p:attrName>
                                        </p:attrNameLst>
                                      </p:cBhvr>
                                      <p:to>
                                        <p:strVal val="visible"/>
                                      </p:to>
                                    </p:set>
                                    <p:animEffect transition="in" filter="fade">
                                      <p:cBhvr>
                                        <p:cTn id="16" dur="500"/>
                                        <p:tgtEl>
                                          <p:spTgt spid="5">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Effect transition="in" filter="fade">
                                      <p:cBhvr>
                                        <p:cTn id="19" dur="500"/>
                                        <p:tgtEl>
                                          <p:spTgt spid="5">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fade">
                                      <p:cBhvr>
                                        <p:cTn id="22" dur="500"/>
                                        <p:tgtEl>
                                          <p:spTgt spid="5">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fade">
                                      <p:cBhvr>
                                        <p:cTn id="27" dur="500"/>
                                        <p:tgtEl>
                                          <p:spTgt spid="5">
                                            <p:txEl>
                                              <p:pRg st="10" end="1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1" end="11"/>
                                            </p:txEl>
                                          </p:spTgt>
                                        </p:tgtEl>
                                        <p:attrNameLst>
                                          <p:attrName>style.visibility</p:attrName>
                                        </p:attrNameLst>
                                      </p:cBhvr>
                                      <p:to>
                                        <p:strVal val="visible"/>
                                      </p:to>
                                    </p:set>
                                    <p:animEffect transition="in" filter="fade">
                                      <p:cBhvr>
                                        <p:cTn id="30" dur="500"/>
                                        <p:tgtEl>
                                          <p:spTgt spid="5">
                                            <p:txEl>
                                              <p:pRg st="11" end="1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2" end="12"/>
                                            </p:txEl>
                                          </p:spTgt>
                                        </p:tgtEl>
                                        <p:attrNameLst>
                                          <p:attrName>style.visibility</p:attrName>
                                        </p:attrNameLst>
                                      </p:cBhvr>
                                      <p:to>
                                        <p:strVal val="visible"/>
                                      </p:to>
                                    </p:set>
                                    <p:animEffect transition="in" filter="fade">
                                      <p:cBhvr>
                                        <p:cTn id="33" dur="500"/>
                                        <p:tgtEl>
                                          <p:spTgt spid="5">
                                            <p:txEl>
                                              <p:pRg st="12" end="1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3" end="13"/>
                                            </p:txEl>
                                          </p:spTgt>
                                        </p:tgtEl>
                                        <p:attrNameLst>
                                          <p:attrName>style.visibility</p:attrName>
                                        </p:attrNameLst>
                                      </p:cBhvr>
                                      <p:to>
                                        <p:strVal val="visible"/>
                                      </p:to>
                                    </p:set>
                                    <p:animEffect transition="in" filter="fade">
                                      <p:cBhvr>
                                        <p:cTn id="36" dur="500"/>
                                        <p:tgtEl>
                                          <p:spTgt spid="5">
                                            <p:txEl>
                                              <p:pRg st="13" end="13"/>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4" end="14"/>
                                            </p:txEl>
                                          </p:spTgt>
                                        </p:tgtEl>
                                        <p:attrNameLst>
                                          <p:attrName>style.visibility</p:attrName>
                                        </p:attrNameLst>
                                      </p:cBhvr>
                                      <p:to>
                                        <p:strVal val="visible"/>
                                      </p:to>
                                    </p:set>
                                    <p:animEffect transition="in" filter="fade">
                                      <p:cBhvr>
                                        <p:cTn id="39" dur="500"/>
                                        <p:tgtEl>
                                          <p:spTgt spid="5">
                                            <p:txEl>
                                              <p:pRg st="14" end="14"/>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5" end="15"/>
                                            </p:txEl>
                                          </p:spTgt>
                                        </p:tgtEl>
                                        <p:attrNameLst>
                                          <p:attrName>style.visibility</p:attrName>
                                        </p:attrNameLst>
                                      </p:cBhvr>
                                      <p:to>
                                        <p:strVal val="visible"/>
                                      </p:to>
                                    </p:set>
                                    <p:animEffect transition="in" filter="fade">
                                      <p:cBhvr>
                                        <p:cTn id="42" dur="500"/>
                                        <p:tgtEl>
                                          <p:spTgt spid="5">
                                            <p:txEl>
                                              <p:pRg st="15" end="15"/>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6" end="16"/>
                                            </p:txEl>
                                          </p:spTgt>
                                        </p:tgtEl>
                                        <p:attrNameLst>
                                          <p:attrName>style.visibility</p:attrName>
                                        </p:attrNameLst>
                                      </p:cBhvr>
                                      <p:to>
                                        <p:strVal val="visible"/>
                                      </p:to>
                                    </p:set>
                                    <p:animEffect transition="in" filter="fade">
                                      <p:cBhvr>
                                        <p:cTn id="45" dur="500"/>
                                        <p:tgtEl>
                                          <p:spTgt spid="5">
                                            <p:txEl>
                                              <p:pRg st="16" end="16"/>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5">
                                            <p:txEl>
                                              <p:pRg st="17" end="17"/>
                                            </p:txEl>
                                          </p:spTgt>
                                        </p:tgtEl>
                                        <p:attrNameLst>
                                          <p:attrName>style.visibility</p:attrName>
                                        </p:attrNameLst>
                                      </p:cBhvr>
                                      <p:to>
                                        <p:strVal val="visible"/>
                                      </p:to>
                                    </p:set>
                                    <p:animEffect transition="in" filter="fade">
                                      <p:cBhvr>
                                        <p:cTn id="48" dur="500"/>
                                        <p:tgtEl>
                                          <p:spTgt spid="5">
                                            <p:txEl>
                                              <p:pRg st="17" end="17"/>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xEl>
                                              <p:pRg st="18" end="18"/>
                                            </p:txEl>
                                          </p:spTgt>
                                        </p:tgtEl>
                                        <p:attrNameLst>
                                          <p:attrName>style.visibility</p:attrName>
                                        </p:attrNameLst>
                                      </p:cBhvr>
                                      <p:to>
                                        <p:strVal val="visible"/>
                                      </p:to>
                                    </p:set>
                                    <p:animEffect transition="in" filter="fade">
                                      <p:cBhvr>
                                        <p:cTn id="51" dur="500"/>
                                        <p:tgtEl>
                                          <p:spTgt spid="5">
                                            <p:txEl>
                                              <p:pRg st="18" end="18"/>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5">
                                            <p:txEl>
                                              <p:pRg st="19" end="19"/>
                                            </p:txEl>
                                          </p:spTgt>
                                        </p:tgtEl>
                                        <p:attrNameLst>
                                          <p:attrName>style.visibility</p:attrName>
                                        </p:attrNameLst>
                                      </p:cBhvr>
                                      <p:to>
                                        <p:strVal val="visible"/>
                                      </p:to>
                                    </p:set>
                                    <p:animEffect transition="in" filter="fade">
                                      <p:cBhvr>
                                        <p:cTn id="54" dur="500"/>
                                        <p:tgtEl>
                                          <p:spTgt spid="5">
                                            <p:txEl>
                                              <p:pRg st="19" end="19"/>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5">
                                            <p:txEl>
                                              <p:pRg st="20" end="20"/>
                                            </p:txEl>
                                          </p:spTgt>
                                        </p:tgtEl>
                                        <p:attrNameLst>
                                          <p:attrName>style.visibility</p:attrName>
                                        </p:attrNameLst>
                                      </p:cBhvr>
                                      <p:to>
                                        <p:strVal val="visible"/>
                                      </p:to>
                                    </p:set>
                                    <p:animEffect transition="in" filter="fade">
                                      <p:cBhvr>
                                        <p:cTn id="57" dur="500"/>
                                        <p:tgtEl>
                                          <p:spTgt spid="5">
                                            <p:txEl>
                                              <p:pRg st="20" end="20"/>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5">
                                            <p:txEl>
                                              <p:pRg st="21" end="21"/>
                                            </p:txEl>
                                          </p:spTgt>
                                        </p:tgtEl>
                                        <p:attrNameLst>
                                          <p:attrName>style.visibility</p:attrName>
                                        </p:attrNameLst>
                                      </p:cBhvr>
                                      <p:to>
                                        <p:strVal val="visible"/>
                                      </p:to>
                                    </p:set>
                                    <p:animEffect transition="in" filter="fade">
                                      <p:cBhvr>
                                        <p:cTn id="60" dur="500"/>
                                        <p:tgtEl>
                                          <p:spTgt spid="5">
                                            <p:txEl>
                                              <p:pRg st="21" end="21"/>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39ED-2199-6E59-8262-E38E4F4A0115}"/>
              </a:ext>
            </a:extLst>
          </p:cNvPr>
          <p:cNvSpPr>
            <a:spLocks noGrp="1"/>
          </p:cNvSpPr>
          <p:nvPr>
            <p:ph type="title"/>
          </p:nvPr>
        </p:nvSpPr>
        <p:spPr/>
        <p:txBody>
          <a:bodyPr/>
          <a:lstStyle/>
          <a:p>
            <a:r>
              <a:rPr lang="en-US" dirty="0"/>
              <a:t>Override Visit Methods</a:t>
            </a:r>
            <a:r>
              <a:rPr lang="en-US" i="1" dirty="0"/>
              <a:t>, cont’d</a:t>
            </a:r>
          </a:p>
        </p:txBody>
      </p:sp>
      <p:sp>
        <p:nvSpPr>
          <p:cNvPr id="4" name="Slide Number Placeholder 3">
            <a:extLst>
              <a:ext uri="{FF2B5EF4-FFF2-40B4-BE49-F238E27FC236}">
                <a16:creationId xmlns:a16="http://schemas.microsoft.com/office/drawing/2014/main" id="{4ACA894D-A0D6-A479-98BE-6C5DF84E7916}"/>
              </a:ext>
            </a:extLst>
          </p:cNvPr>
          <p:cNvSpPr>
            <a:spLocks noGrp="1"/>
          </p:cNvSpPr>
          <p:nvPr>
            <p:ph type="sldNum" sz="quarter" idx="12"/>
          </p:nvPr>
        </p:nvSpPr>
        <p:spPr/>
        <p:txBody>
          <a:bodyPr/>
          <a:lstStyle/>
          <a:p>
            <a:fld id="{FED62B2D-F854-104A-9535-9A504E5923E0}" type="slidenum">
              <a:rPr lang="en-US" smtClean="0"/>
              <a:pPr/>
              <a:t>22</a:t>
            </a:fld>
            <a:endParaRPr lang="en-US"/>
          </a:p>
        </p:txBody>
      </p:sp>
      <p:sp>
        <p:nvSpPr>
          <p:cNvPr id="5" name="TextBox 4">
            <a:extLst>
              <a:ext uri="{FF2B5EF4-FFF2-40B4-BE49-F238E27FC236}">
                <a16:creationId xmlns:a16="http://schemas.microsoft.com/office/drawing/2014/main" id="{6AE6C1CA-F6C8-65B8-982D-8935156B556B}"/>
              </a:ext>
            </a:extLst>
          </p:cNvPr>
          <p:cNvSpPr txBox="1"/>
          <p:nvPr/>
        </p:nvSpPr>
        <p:spPr>
          <a:xfrm>
            <a:off x="365806" y="1549264"/>
            <a:ext cx="7810151"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@Override </a:t>
            </a:r>
          </a:p>
          <a:p>
            <a:r>
              <a:rPr lang="en-US" sz="1400" b="1" dirty="0">
                <a:solidFill>
                  <a:srgbClr val="C00000"/>
                </a:solidFill>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visitAssignmentStatement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AssignmentStatementContext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variableCtx</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ctx.variable</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ExpressionContext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expressionCtx</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ctx.expression</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Enter the variable name into the symbol table</a:t>
            </a:r>
          </a:p>
          <a:p>
            <a:r>
              <a:rPr lang="en-US" sz="1400" b="1" dirty="0">
                <a:latin typeface="Courier New" panose="02070309020205020404" pitchFamily="49" charset="0"/>
                <a:cs typeface="Courier New" panose="02070309020205020404" pitchFamily="49" charset="0"/>
              </a:rPr>
              <a:t>    // if it isn't already in there.</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variableCtx.getText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variableName.toLowerCase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variableEntry</a:t>
            </a:r>
            <a:r>
              <a:rPr lang="en-US" sz="1400" b="1" dirty="0">
                <a:latin typeface="Courier New" panose="02070309020205020404" pitchFamily="49" charset="0"/>
                <a:cs typeface="Courier New" panose="02070309020205020404" pitchFamily="49" charset="0"/>
              </a:rPr>
              <a:t> == null)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VARIABLE);</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solidFill>
                  <a:srgbClr val="0033CC"/>
                </a:solidFill>
                <a:latin typeface="Courier New" panose="02070309020205020404" pitchFamily="49" charset="0"/>
                <a:cs typeface="Courier New" panose="02070309020205020404" pitchFamily="49" charset="0"/>
              </a:rPr>
              <a:t>    visit(</a:t>
            </a:r>
            <a:r>
              <a:rPr lang="en-US" sz="1400" b="1" dirty="0" err="1">
                <a:solidFill>
                  <a:srgbClr val="0033CC"/>
                </a:solidFill>
                <a:latin typeface="Courier New" panose="02070309020205020404" pitchFamily="49" charset="0"/>
                <a:cs typeface="Courier New" panose="02070309020205020404" pitchFamily="49" charset="0"/>
              </a:rPr>
              <a:t>expressionCtx</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C84D354-B377-30DC-2A42-ACA48178406D}"/>
              </a:ext>
            </a:extLst>
          </p:cNvPr>
          <p:cNvSpPr txBox="1"/>
          <p:nvPr/>
        </p:nvSpPr>
        <p:spPr>
          <a:xfrm>
            <a:off x="6126463" y="2607783"/>
            <a:ext cx="1362874" cy="261610"/>
          </a:xfrm>
          <a:prstGeom prst="rect">
            <a:avLst/>
          </a:prstGeom>
          <a:solidFill>
            <a:srgbClr val="FFFD78"/>
          </a:solidFill>
          <a:ln>
            <a:solidFill>
              <a:srgbClr val="0033CC"/>
            </a:solidFill>
          </a:ln>
        </p:spPr>
        <p:txBody>
          <a:bodyPr wrap="none" rtlCol="0">
            <a:spAutoFit/>
          </a:bodyPr>
          <a:lstStyle/>
          <a:p>
            <a:r>
              <a:rPr lang="en-US" sz="1050" dirty="0">
                <a:solidFill>
                  <a:srgbClr val="C00000"/>
                </a:solidFill>
              </a:rPr>
              <a:t>variable</a:t>
            </a:r>
            <a:r>
              <a:rPr lang="en-US" sz="1050" dirty="0">
                <a:solidFill>
                  <a:srgbClr val="0033CC"/>
                </a:solidFill>
              </a:rPr>
              <a:t> child node</a:t>
            </a:r>
          </a:p>
        </p:txBody>
      </p:sp>
      <p:sp>
        <p:nvSpPr>
          <p:cNvPr id="7" name="TextBox 6">
            <a:extLst>
              <a:ext uri="{FF2B5EF4-FFF2-40B4-BE49-F238E27FC236}">
                <a16:creationId xmlns:a16="http://schemas.microsoft.com/office/drawing/2014/main" id="{FA0A95E7-1148-5C5D-ADA6-9C47734BAAC8}"/>
              </a:ext>
            </a:extLst>
          </p:cNvPr>
          <p:cNvSpPr txBox="1"/>
          <p:nvPr/>
        </p:nvSpPr>
        <p:spPr>
          <a:xfrm>
            <a:off x="6309341" y="2859855"/>
            <a:ext cx="2164375" cy="261610"/>
          </a:xfrm>
          <a:prstGeom prst="rect">
            <a:avLst/>
          </a:prstGeom>
          <a:solidFill>
            <a:srgbClr val="FFFD78"/>
          </a:solidFill>
          <a:ln>
            <a:solidFill>
              <a:srgbClr val="0033CC"/>
            </a:solidFill>
          </a:ln>
        </p:spPr>
        <p:txBody>
          <a:bodyPr wrap="none" rtlCol="0">
            <a:spAutoFit/>
          </a:bodyPr>
          <a:lstStyle/>
          <a:p>
            <a:r>
              <a:rPr lang="en-US" sz="1050" dirty="0">
                <a:solidFill>
                  <a:srgbClr val="0033CC"/>
                </a:solidFill>
              </a:rPr>
              <a:t>root node of </a:t>
            </a:r>
            <a:r>
              <a:rPr lang="en-US" sz="1050" dirty="0">
                <a:solidFill>
                  <a:srgbClr val="C00000"/>
                </a:solidFill>
              </a:rPr>
              <a:t>expression</a:t>
            </a:r>
            <a:r>
              <a:rPr lang="en-US" sz="1050" dirty="0">
                <a:solidFill>
                  <a:srgbClr val="0033CC"/>
                </a:solidFill>
              </a:rPr>
              <a:t> subtree</a:t>
            </a:r>
          </a:p>
        </p:txBody>
      </p:sp>
      <p:sp>
        <p:nvSpPr>
          <p:cNvPr id="8" name="TextBox 7">
            <a:extLst>
              <a:ext uri="{FF2B5EF4-FFF2-40B4-BE49-F238E27FC236}">
                <a16:creationId xmlns:a16="http://schemas.microsoft.com/office/drawing/2014/main" id="{B68E7325-FD61-195B-955A-D5725EB0A86F}"/>
              </a:ext>
            </a:extLst>
          </p:cNvPr>
          <p:cNvSpPr txBox="1"/>
          <p:nvPr/>
        </p:nvSpPr>
        <p:spPr>
          <a:xfrm>
            <a:off x="6492219" y="6420368"/>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
        <p:nvSpPr>
          <p:cNvPr id="3" name="TextBox 2">
            <a:extLst>
              <a:ext uri="{FF2B5EF4-FFF2-40B4-BE49-F238E27FC236}">
                <a16:creationId xmlns:a16="http://schemas.microsoft.com/office/drawing/2014/main" id="{EBA7F79E-8BF2-6395-400E-88FF83F4556A}"/>
              </a:ext>
            </a:extLst>
          </p:cNvPr>
          <p:cNvSpPr txBox="1"/>
          <p:nvPr/>
        </p:nvSpPr>
        <p:spPr>
          <a:xfrm>
            <a:off x="1191213" y="1201004"/>
            <a:ext cx="6159336"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assignmentStatement</a:t>
            </a:r>
            <a:r>
              <a:rPr lang="en-US" sz="1400" b="1" dirty="0">
                <a:solidFill>
                  <a:srgbClr val="0033CC"/>
                </a:solidFill>
                <a:latin typeface="Courier New" panose="02070309020205020404" pitchFamily="49" charset="0"/>
                <a:cs typeface="Courier New" panose="02070309020205020404" pitchFamily="49" charset="0"/>
              </a:rPr>
              <a:t> : variable ':=' expression ;</a:t>
            </a:r>
          </a:p>
        </p:txBody>
      </p:sp>
      <p:sp>
        <p:nvSpPr>
          <p:cNvPr id="9" name="TextBox 8">
            <a:extLst>
              <a:ext uri="{FF2B5EF4-FFF2-40B4-BE49-F238E27FC236}">
                <a16:creationId xmlns:a16="http://schemas.microsoft.com/office/drawing/2014/main" id="{B512B339-4178-C8C5-F156-90AC3AA77938}"/>
              </a:ext>
            </a:extLst>
          </p:cNvPr>
          <p:cNvSpPr txBox="1"/>
          <p:nvPr/>
        </p:nvSpPr>
        <p:spPr>
          <a:xfrm>
            <a:off x="3151804" y="5845942"/>
            <a:ext cx="1819729" cy="253916"/>
          </a:xfrm>
          <a:prstGeom prst="rect">
            <a:avLst/>
          </a:prstGeom>
          <a:solidFill>
            <a:srgbClr val="FFFD78"/>
          </a:solidFill>
          <a:ln>
            <a:solidFill>
              <a:srgbClr val="0033CC"/>
            </a:solidFill>
          </a:ln>
        </p:spPr>
        <p:txBody>
          <a:bodyPr wrap="none" rtlCol="0">
            <a:spAutoFit/>
          </a:bodyPr>
          <a:lstStyle/>
          <a:p>
            <a:r>
              <a:rPr lang="en-US" sz="1050" dirty="0">
                <a:solidFill>
                  <a:srgbClr val="0033CC"/>
                </a:solidFill>
              </a:rPr>
              <a:t>visit the expression subtree</a:t>
            </a:r>
          </a:p>
        </p:txBody>
      </p:sp>
    </p:spTree>
    <p:extLst>
      <p:ext uri="{BB962C8B-B14F-4D97-AF65-F5344CB8AC3E}">
        <p14:creationId xmlns:p14="http://schemas.microsoft.com/office/powerpoint/2010/main" val="3774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9" end="9"/>
                                            </p:txEl>
                                          </p:spTgt>
                                        </p:tgtEl>
                                        <p:attrNameLst>
                                          <p:attrName>style.visibility</p:attrName>
                                        </p:attrNameLst>
                                      </p:cBhvr>
                                      <p:to>
                                        <p:strVal val="visible"/>
                                      </p:to>
                                    </p:set>
                                    <p:animEffect transition="in" filter="fade">
                                      <p:cBhvr>
                                        <p:cTn id="10" dur="500"/>
                                        <p:tgtEl>
                                          <p:spTgt spid="5">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animEffect transition="in" filter="fade">
                                      <p:cBhvr>
                                        <p:cTn id="13" dur="500"/>
                                        <p:tgtEl>
                                          <p:spTgt spid="5">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1" end="11"/>
                                            </p:txEl>
                                          </p:spTgt>
                                        </p:tgtEl>
                                        <p:attrNameLst>
                                          <p:attrName>style.visibility</p:attrName>
                                        </p:attrNameLst>
                                      </p:cBhvr>
                                      <p:to>
                                        <p:strVal val="visible"/>
                                      </p:to>
                                    </p:set>
                                    <p:animEffect transition="in" filter="fade">
                                      <p:cBhvr>
                                        <p:cTn id="16" dur="500"/>
                                        <p:tgtEl>
                                          <p:spTgt spid="5">
                                            <p:txEl>
                                              <p:pRg st="11" end="1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animEffect transition="in" filter="fade">
                                      <p:cBhvr>
                                        <p:cTn id="19" dur="500"/>
                                        <p:tgtEl>
                                          <p:spTgt spid="5">
                                            <p:txEl>
                                              <p:pRg st="12" end="1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14" end="14"/>
                                            </p:txEl>
                                          </p:spTgt>
                                        </p:tgtEl>
                                        <p:attrNameLst>
                                          <p:attrName>style.visibility</p:attrName>
                                        </p:attrNameLst>
                                      </p:cBhvr>
                                      <p:to>
                                        <p:strVal val="visible"/>
                                      </p:to>
                                    </p:set>
                                    <p:animEffect transition="in" filter="fade">
                                      <p:cBhvr>
                                        <p:cTn id="24" dur="500"/>
                                        <p:tgtEl>
                                          <p:spTgt spid="5">
                                            <p:txEl>
                                              <p:pRg st="14" end="1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15" end="15"/>
                                            </p:txEl>
                                          </p:spTgt>
                                        </p:tgtEl>
                                        <p:attrNameLst>
                                          <p:attrName>style.visibility</p:attrName>
                                        </p:attrNameLst>
                                      </p:cBhvr>
                                      <p:to>
                                        <p:strVal val="visible"/>
                                      </p:to>
                                    </p:set>
                                    <p:animEffect transition="in" filter="fade">
                                      <p:cBhvr>
                                        <p:cTn id="27" dur="500"/>
                                        <p:tgtEl>
                                          <p:spTgt spid="5">
                                            <p:txEl>
                                              <p:pRg st="15" end="1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6" end="16"/>
                                            </p:txEl>
                                          </p:spTgt>
                                        </p:tgtEl>
                                        <p:attrNameLst>
                                          <p:attrName>style.visibility</p:attrName>
                                        </p:attrNameLst>
                                      </p:cBhvr>
                                      <p:to>
                                        <p:strVal val="visible"/>
                                      </p:to>
                                    </p:set>
                                    <p:animEffect transition="in" filter="fade">
                                      <p:cBhvr>
                                        <p:cTn id="30" dur="500"/>
                                        <p:tgtEl>
                                          <p:spTgt spid="5">
                                            <p:txEl>
                                              <p:pRg st="16" end="1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7" end="17"/>
                                            </p:txEl>
                                          </p:spTgt>
                                        </p:tgtEl>
                                        <p:attrNameLst>
                                          <p:attrName>style.visibility</p:attrName>
                                        </p:attrNameLst>
                                      </p:cBhvr>
                                      <p:to>
                                        <p:strVal val="visible"/>
                                      </p:to>
                                    </p:set>
                                    <p:animEffect transition="in" filter="fade">
                                      <p:cBhvr>
                                        <p:cTn id="33" dur="500"/>
                                        <p:tgtEl>
                                          <p:spTgt spid="5">
                                            <p:txEl>
                                              <p:pRg st="17" end="1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8" end="18"/>
                                            </p:txEl>
                                          </p:spTgt>
                                        </p:tgtEl>
                                        <p:attrNameLst>
                                          <p:attrName>style.visibility</p:attrName>
                                        </p:attrNameLst>
                                      </p:cBhvr>
                                      <p:to>
                                        <p:strVal val="visible"/>
                                      </p:to>
                                    </p:set>
                                    <p:animEffect transition="in" filter="fade">
                                      <p:cBhvr>
                                        <p:cTn id="36" dur="500"/>
                                        <p:tgtEl>
                                          <p:spTgt spid="5">
                                            <p:txEl>
                                              <p:pRg st="18" end="1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20" end="20"/>
                                            </p:txEl>
                                          </p:spTgt>
                                        </p:tgtEl>
                                        <p:attrNameLst>
                                          <p:attrName>style.visibility</p:attrName>
                                        </p:attrNameLst>
                                      </p:cBhvr>
                                      <p:to>
                                        <p:strVal val="visible"/>
                                      </p:to>
                                    </p:set>
                                    <p:animEffect transition="in" filter="fade">
                                      <p:cBhvr>
                                        <p:cTn id="41" dur="500"/>
                                        <p:tgtEl>
                                          <p:spTgt spid="5">
                                            <p:txEl>
                                              <p:pRg st="20" end="2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
                                            <p:txEl>
                                              <p:pRg st="21" end="21"/>
                                            </p:txEl>
                                          </p:spTgt>
                                        </p:tgtEl>
                                        <p:attrNameLst>
                                          <p:attrName>style.visibility</p:attrName>
                                        </p:attrNameLst>
                                      </p:cBhvr>
                                      <p:to>
                                        <p:strVal val="visible"/>
                                      </p:to>
                                    </p:set>
                                    <p:animEffect transition="in" filter="fade">
                                      <p:cBhvr>
                                        <p:cTn id="44" dur="500"/>
                                        <p:tgtEl>
                                          <p:spTgt spid="5">
                                            <p:txEl>
                                              <p:pRg st="21" end="2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5">
                                            <p:txEl>
                                              <p:pRg st="22" end="22"/>
                                            </p:txEl>
                                          </p:spTgt>
                                        </p:tgtEl>
                                        <p:attrNameLst>
                                          <p:attrName>style.visibility</p:attrName>
                                        </p:attrNameLst>
                                      </p:cBhvr>
                                      <p:to>
                                        <p:strVal val="visible"/>
                                      </p:to>
                                    </p:set>
                                    <p:animEffect transition="in" filter="fade">
                                      <p:cBhvr>
                                        <p:cTn id="47" dur="500"/>
                                        <p:tgtEl>
                                          <p:spTgt spid="5">
                                            <p:txEl>
                                              <p:pRg st="22" end="22"/>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EA696-6DDC-630A-04CB-E101C7F83FD1}"/>
              </a:ext>
            </a:extLst>
          </p:cNvPr>
          <p:cNvSpPr>
            <a:spLocks noGrp="1"/>
          </p:cNvSpPr>
          <p:nvPr>
            <p:ph type="title"/>
          </p:nvPr>
        </p:nvSpPr>
        <p:spPr/>
        <p:txBody>
          <a:bodyPr/>
          <a:lstStyle/>
          <a:p>
            <a:r>
              <a:rPr lang="en-US" dirty="0"/>
              <a:t>Override Visit Methods</a:t>
            </a:r>
            <a:r>
              <a:rPr lang="en-US" i="1" dirty="0"/>
              <a:t>, cont’d</a:t>
            </a:r>
            <a:endParaRPr lang="en-US" dirty="0"/>
          </a:p>
        </p:txBody>
      </p:sp>
      <p:sp>
        <p:nvSpPr>
          <p:cNvPr id="4" name="Slide Number Placeholder 3">
            <a:extLst>
              <a:ext uri="{FF2B5EF4-FFF2-40B4-BE49-F238E27FC236}">
                <a16:creationId xmlns:a16="http://schemas.microsoft.com/office/drawing/2014/main" id="{11B4AA75-FB11-62BC-12C8-3B595AD8EE23}"/>
              </a:ext>
            </a:extLst>
          </p:cNvPr>
          <p:cNvSpPr>
            <a:spLocks noGrp="1"/>
          </p:cNvSpPr>
          <p:nvPr>
            <p:ph type="sldNum" sz="quarter" idx="12"/>
          </p:nvPr>
        </p:nvSpPr>
        <p:spPr/>
        <p:txBody>
          <a:bodyPr/>
          <a:lstStyle/>
          <a:p>
            <a:fld id="{FED62B2D-F854-104A-9535-9A504E5923E0}" type="slidenum">
              <a:rPr lang="en-US" smtClean="0"/>
              <a:pPr/>
              <a:t>23</a:t>
            </a:fld>
            <a:endParaRPr lang="en-US"/>
          </a:p>
        </p:txBody>
      </p:sp>
      <p:sp>
        <p:nvSpPr>
          <p:cNvPr id="5" name="TextBox 4">
            <a:extLst>
              <a:ext uri="{FF2B5EF4-FFF2-40B4-BE49-F238E27FC236}">
                <a16:creationId xmlns:a16="http://schemas.microsoft.com/office/drawing/2014/main" id="{09442A94-282D-4E56-288E-01C73D90C988}"/>
              </a:ext>
            </a:extLst>
          </p:cNvPr>
          <p:cNvSpPr txBox="1"/>
          <p:nvPr/>
        </p:nvSpPr>
        <p:spPr>
          <a:xfrm>
            <a:off x="1687236" y="1417342"/>
            <a:ext cx="5769528" cy="4185761"/>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@Override</a:t>
            </a:r>
          </a:p>
          <a:p>
            <a:r>
              <a:rPr lang="en-US" sz="1400" b="1" dirty="0">
                <a:solidFill>
                  <a:srgbClr val="C00000"/>
                </a:solidFill>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visitIdentifier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IdentifierContext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idName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SymtabEntry </a:t>
            </a:r>
            <a:r>
              <a:rPr lang="en-US" sz="1400" b="1" dirty="0" err="1">
                <a:latin typeface="Courier New" panose="02070309020205020404" pitchFamily="49" charset="0"/>
                <a:cs typeface="Courier New" panose="02070309020205020404" pitchFamily="49" charset="0"/>
              </a:rPr>
              <a:t>idEntry</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idName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idEntry</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idEntry.appendLineNumber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else</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error.flag</a:t>
            </a:r>
            <a:r>
              <a:rPr lang="en-US" sz="1400" b="1" dirty="0">
                <a:solidFill>
                  <a:srgbClr val="C00000"/>
                </a:solidFill>
                <a:latin typeface="Courier New" panose="02070309020205020404" pitchFamily="49" charset="0"/>
                <a:cs typeface="Courier New" panose="02070309020205020404" pitchFamily="49" charset="0"/>
              </a:rPr>
              <a:t>(UNDECLARED_IDENTIFIER,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2F2E1A33-3CF1-3401-AC5D-BF2F852515D5}"/>
              </a:ext>
            </a:extLst>
          </p:cNvPr>
          <p:cNvSpPr txBox="1"/>
          <p:nvPr/>
        </p:nvSpPr>
        <p:spPr>
          <a:xfrm>
            <a:off x="5669268" y="1248065"/>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Tree>
    <p:extLst>
      <p:ext uri="{BB962C8B-B14F-4D97-AF65-F5344CB8AC3E}">
        <p14:creationId xmlns:p14="http://schemas.microsoft.com/office/powerpoint/2010/main" val="3725260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6D460-C201-0D40-DD4C-D7776D86E409}"/>
              </a:ext>
            </a:extLst>
          </p:cNvPr>
          <p:cNvSpPr>
            <a:spLocks noGrp="1"/>
          </p:cNvSpPr>
          <p:nvPr>
            <p:ph type="title"/>
          </p:nvPr>
        </p:nvSpPr>
        <p:spPr/>
        <p:txBody>
          <a:bodyPr/>
          <a:lstStyle/>
          <a:p>
            <a:r>
              <a:rPr lang="en-US" dirty="0"/>
              <a:t>Method </a:t>
            </a:r>
            <a:r>
              <a:rPr lang="en-US" b="1" dirty="0">
                <a:latin typeface="Courier New" panose="02070309020205020404" pitchFamily="49" charset="0"/>
                <a:cs typeface="Courier New" panose="02070309020205020404" pitchFamily="49" charset="0"/>
              </a:rPr>
              <a:t>main()</a:t>
            </a:r>
            <a:r>
              <a:rPr lang="en-US" dirty="0"/>
              <a:t> in Class </a:t>
            </a:r>
            <a:r>
              <a:rPr lang="en-US" b="1" dirty="0">
                <a:latin typeface="Courier New" panose="02070309020205020404" pitchFamily="49" charset="0"/>
                <a:cs typeface="Courier New" panose="02070309020205020404" pitchFamily="49" charset="0"/>
              </a:rPr>
              <a:t>SimpleA1</a:t>
            </a:r>
          </a:p>
        </p:txBody>
      </p:sp>
      <p:sp>
        <p:nvSpPr>
          <p:cNvPr id="4" name="Slide Number Placeholder 3">
            <a:extLst>
              <a:ext uri="{FF2B5EF4-FFF2-40B4-BE49-F238E27FC236}">
                <a16:creationId xmlns:a16="http://schemas.microsoft.com/office/drawing/2014/main" id="{AE8E2FB9-0D59-AE9A-972C-6018990D21D9}"/>
              </a:ext>
            </a:extLst>
          </p:cNvPr>
          <p:cNvSpPr>
            <a:spLocks noGrp="1"/>
          </p:cNvSpPr>
          <p:nvPr>
            <p:ph type="sldNum" sz="quarter" idx="12"/>
          </p:nvPr>
        </p:nvSpPr>
        <p:spPr/>
        <p:txBody>
          <a:bodyPr/>
          <a:lstStyle/>
          <a:p>
            <a:fld id="{FED62B2D-F854-104A-9535-9A504E5923E0}" type="slidenum">
              <a:rPr lang="en-US" smtClean="0"/>
              <a:pPr/>
              <a:t>24</a:t>
            </a:fld>
            <a:endParaRPr lang="en-US"/>
          </a:p>
        </p:txBody>
      </p:sp>
      <p:sp>
        <p:nvSpPr>
          <p:cNvPr id="5" name="TextBox 4">
            <a:extLst>
              <a:ext uri="{FF2B5EF4-FFF2-40B4-BE49-F238E27FC236}">
                <a16:creationId xmlns:a16="http://schemas.microsoft.com/office/drawing/2014/main" id="{5E5DDF4F-3D9F-F27E-5AAF-E3CAEC37D2A4}"/>
              </a:ext>
            </a:extLst>
          </p:cNvPr>
          <p:cNvSpPr txBox="1"/>
          <p:nvPr/>
        </p:nvSpPr>
        <p:spPr>
          <a:xfrm>
            <a:off x="468152" y="1325903"/>
            <a:ext cx="8207696" cy="4770537"/>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err="1">
                <a:latin typeface="Courier New" panose="02070309020205020404" pitchFamily="49" charset="0"/>
                <a:cs typeface="Courier New" panose="02070309020205020404" pitchFamily="49" charset="0"/>
              </a:rPr>
              <a:t>SyntaxErrorHandler</a:t>
            </a:r>
            <a:r>
              <a:rPr lang="en-US" b="1" dirty="0">
                <a:latin typeface="Courier New" panose="02070309020205020404" pitchFamily="49" charset="0"/>
                <a:cs typeface="Courier New" panose="02070309020205020404" pitchFamily="49" charset="0"/>
              </a:rPr>
              <a:t> </a:t>
            </a:r>
            <a:r>
              <a:rPr lang="en-US" b="1" dirty="0" err="1">
                <a:solidFill>
                  <a:srgbClr val="0033CC"/>
                </a:solidFill>
                <a:latin typeface="Courier New" panose="02070309020205020404" pitchFamily="49" charset="0"/>
                <a:cs typeface="Courier New" panose="02070309020205020404" pitchFamily="49" charset="0"/>
              </a:rPr>
              <a:t>syntaxErrorHandler</a:t>
            </a:r>
            <a:r>
              <a:rPr lang="en-US" b="1" dirty="0">
                <a:latin typeface="Courier New" panose="02070309020205020404" pitchFamily="49" charset="0"/>
                <a:cs typeface="Courier New" panose="02070309020205020404" pitchFamily="49" charset="0"/>
              </a:rPr>
              <a:t> = new </a:t>
            </a:r>
            <a:r>
              <a:rPr lang="en-US" b="1" dirty="0" err="1">
                <a:solidFill>
                  <a:srgbClr val="0033CC"/>
                </a:solidFill>
                <a:latin typeface="Courier New" panose="02070309020205020404" pitchFamily="49" charset="0"/>
                <a:cs typeface="Courier New" panose="02070309020205020404" pitchFamily="49" charset="0"/>
              </a:rPr>
              <a:t>SyntaxErrorHandler</a:t>
            </a:r>
            <a:r>
              <a:rPr lang="en-US" b="1" dirty="0">
                <a:latin typeface="Courier New" panose="02070309020205020404" pitchFamily="49" charset="0"/>
                <a:cs typeface="Courier New" panose="02070309020205020404" pitchFamily="49" charset="0"/>
              </a:rPr>
              <a:t>();</a:t>
            </a:r>
          </a:p>
          <a:p>
            <a:endParaRPr lang="en-US" b="1" dirty="0">
              <a:latin typeface="Courier New" panose="02070309020205020404" pitchFamily="49" charset="0"/>
              <a:cs typeface="Courier New" panose="02070309020205020404" pitchFamily="49" charset="0"/>
            </a:endParaRPr>
          </a:p>
          <a:p>
            <a:r>
              <a:rPr lang="en-US" b="1" dirty="0" err="1">
                <a:latin typeface="Courier New" panose="02070309020205020404" pitchFamily="49" charset="0"/>
                <a:cs typeface="Courier New" panose="02070309020205020404" pitchFamily="49" charset="0"/>
              </a:rPr>
              <a:t>System.out.printf</a:t>
            </a:r>
            <a:r>
              <a:rPr lang="en-US" b="1" dirty="0">
                <a:latin typeface="Courier New" panose="02070309020205020404" pitchFamily="49" charset="0"/>
                <a:cs typeface="Courier New" panose="02070309020205020404" pitchFamily="49" charset="0"/>
              </a:rPr>
              <a:t>("\</a:t>
            </a:r>
            <a:r>
              <a:rPr lang="en-US" b="1" dirty="0" err="1">
                <a:latin typeface="Courier New" panose="02070309020205020404" pitchFamily="49" charset="0"/>
                <a:cs typeface="Courier New" panose="02070309020205020404" pitchFamily="49" charset="0"/>
              </a:rPr>
              <a:t>nPASS</a:t>
            </a:r>
            <a:r>
              <a:rPr lang="en-US" b="1" dirty="0">
                <a:latin typeface="Courier New" panose="02070309020205020404" pitchFamily="49" charset="0"/>
                <a:cs typeface="Courier New" panose="02070309020205020404" pitchFamily="49" charset="0"/>
              </a:rPr>
              <a:t> 1 Syntax:\n");</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Create a lexer which scans the character stream</a:t>
            </a:r>
          </a:p>
          <a:p>
            <a:r>
              <a:rPr lang="en-US" b="1" dirty="0">
                <a:latin typeface="Courier New" panose="02070309020205020404" pitchFamily="49" charset="0"/>
                <a:cs typeface="Courier New" panose="02070309020205020404" pitchFamily="49" charset="0"/>
              </a:rPr>
              <a:t>// to create a token stream.</a:t>
            </a:r>
          </a:p>
          <a:p>
            <a:r>
              <a:rPr lang="en-US" b="1" dirty="0">
                <a:solidFill>
                  <a:srgbClr val="C00000"/>
                </a:solidFill>
                <a:latin typeface="Courier New" panose="02070309020205020404" pitchFamily="49" charset="0"/>
                <a:cs typeface="Courier New" panose="02070309020205020404" pitchFamily="49" charset="0"/>
              </a:rPr>
              <a:t>SimpleA1Lexer lexer = new SimpleA1Lexer(chars);</a:t>
            </a:r>
          </a:p>
          <a:p>
            <a:r>
              <a:rPr lang="en-US" b="1" dirty="0" err="1">
                <a:latin typeface="Courier New" panose="02070309020205020404" pitchFamily="49" charset="0"/>
                <a:cs typeface="Courier New" panose="02070309020205020404" pitchFamily="49" charset="0"/>
              </a:rPr>
              <a:t>lexer.removeErrorListeners</a:t>
            </a:r>
            <a:r>
              <a:rPr lang="en-US" b="1" dirty="0">
                <a:latin typeface="Courier New" panose="02070309020205020404" pitchFamily="49" charset="0"/>
                <a:cs typeface="Courier New" panose="02070309020205020404" pitchFamily="49" charset="0"/>
              </a:rPr>
              <a:t>();</a:t>
            </a:r>
          </a:p>
          <a:p>
            <a:r>
              <a:rPr lang="en-US" b="1" dirty="0" err="1">
                <a:latin typeface="Courier New" panose="02070309020205020404" pitchFamily="49" charset="0"/>
                <a:cs typeface="Courier New" panose="02070309020205020404" pitchFamily="49" charset="0"/>
              </a:rPr>
              <a:t>lexer.addErrorListener</a:t>
            </a:r>
            <a:r>
              <a:rPr lang="en-US" b="1" dirty="0">
                <a:latin typeface="Courier New" panose="02070309020205020404" pitchFamily="49" charset="0"/>
                <a:cs typeface="Courier New" panose="02070309020205020404" pitchFamily="49" charset="0"/>
              </a:rPr>
              <a:t>(</a:t>
            </a:r>
            <a:r>
              <a:rPr lang="en-US" b="1" dirty="0" err="1">
                <a:solidFill>
                  <a:srgbClr val="0033CC"/>
                </a:solidFill>
                <a:latin typeface="Courier New" panose="02070309020205020404" pitchFamily="49" charset="0"/>
                <a:cs typeface="Courier New" panose="02070309020205020404" pitchFamily="49" charset="0"/>
              </a:rPr>
              <a:t>syntaxErrorHandler</a:t>
            </a:r>
            <a:r>
              <a:rPr lang="en-US" b="1" dirty="0">
                <a:latin typeface="Courier New" panose="02070309020205020404" pitchFamily="49" charset="0"/>
                <a:cs typeface="Courier New" panose="02070309020205020404" pitchFamily="49" charset="0"/>
              </a:rPr>
              <a:t>);</a:t>
            </a:r>
          </a:p>
          <a:p>
            <a:r>
              <a:rPr lang="en-US" b="1" dirty="0" err="1">
                <a:latin typeface="Courier New" panose="02070309020205020404" pitchFamily="49" charset="0"/>
                <a:cs typeface="Courier New" panose="02070309020205020404" pitchFamily="49" charset="0"/>
              </a:rPr>
              <a:t>CommonTokenStream</a:t>
            </a:r>
            <a:r>
              <a:rPr lang="en-US" b="1" dirty="0">
                <a:latin typeface="Courier New" panose="02070309020205020404" pitchFamily="49" charset="0"/>
                <a:cs typeface="Courier New" panose="02070309020205020404" pitchFamily="49" charset="0"/>
              </a:rPr>
              <a:t> tokens = new </a:t>
            </a:r>
            <a:r>
              <a:rPr lang="en-US" b="1" dirty="0" err="1">
                <a:latin typeface="Courier New" panose="02070309020205020404" pitchFamily="49" charset="0"/>
                <a:cs typeface="Courier New" panose="02070309020205020404" pitchFamily="49" charset="0"/>
              </a:rPr>
              <a:t>CommonTokenStream</a:t>
            </a:r>
            <a:r>
              <a:rPr lang="en-US" b="1" dirty="0">
                <a:latin typeface="Courier New" panose="02070309020205020404" pitchFamily="49" charset="0"/>
                <a:cs typeface="Courier New" panose="02070309020205020404" pitchFamily="49" charset="0"/>
              </a:rPr>
              <a:t>(lexer);</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Create a parser which parses the token stream</a:t>
            </a:r>
          </a:p>
          <a:p>
            <a:r>
              <a:rPr lang="en-US" b="1" dirty="0">
                <a:latin typeface="Courier New" panose="02070309020205020404" pitchFamily="49" charset="0"/>
                <a:cs typeface="Courier New" panose="02070309020205020404" pitchFamily="49" charset="0"/>
              </a:rPr>
              <a:t>// to create a parse tree.</a:t>
            </a:r>
          </a:p>
          <a:p>
            <a:r>
              <a:rPr lang="en-US" b="1" dirty="0">
                <a:solidFill>
                  <a:srgbClr val="C00000"/>
                </a:solidFill>
                <a:latin typeface="Courier New" panose="02070309020205020404" pitchFamily="49" charset="0"/>
                <a:cs typeface="Courier New" panose="02070309020205020404" pitchFamily="49" charset="0"/>
              </a:rPr>
              <a:t>SimpleA1Parser parser = new SimpleA1Parser(tokens);</a:t>
            </a:r>
          </a:p>
          <a:p>
            <a:r>
              <a:rPr lang="en-US" b="1" dirty="0" err="1">
                <a:latin typeface="Courier New" panose="02070309020205020404" pitchFamily="49" charset="0"/>
                <a:cs typeface="Courier New" panose="02070309020205020404" pitchFamily="49" charset="0"/>
              </a:rPr>
              <a:t>parser.removeErrorListeners</a:t>
            </a:r>
            <a:r>
              <a:rPr lang="en-US" b="1" dirty="0">
                <a:latin typeface="Courier New" panose="02070309020205020404" pitchFamily="49" charset="0"/>
                <a:cs typeface="Courier New" panose="02070309020205020404" pitchFamily="49" charset="0"/>
              </a:rPr>
              <a:t>();</a:t>
            </a:r>
          </a:p>
          <a:p>
            <a:r>
              <a:rPr lang="en-US" b="1" dirty="0" err="1">
                <a:latin typeface="Courier New" panose="02070309020205020404" pitchFamily="49" charset="0"/>
                <a:cs typeface="Courier New" panose="02070309020205020404" pitchFamily="49" charset="0"/>
              </a:rPr>
              <a:t>parser.addErrorListener</a:t>
            </a:r>
            <a:r>
              <a:rPr lang="en-US" b="1" dirty="0">
                <a:latin typeface="Courier New" panose="02070309020205020404" pitchFamily="49" charset="0"/>
                <a:cs typeface="Courier New" panose="02070309020205020404" pitchFamily="49" charset="0"/>
              </a:rPr>
              <a:t>(</a:t>
            </a:r>
            <a:r>
              <a:rPr lang="en-US" b="1" dirty="0" err="1">
                <a:solidFill>
                  <a:srgbClr val="0033CC"/>
                </a:solidFill>
                <a:latin typeface="Courier New" panose="02070309020205020404" pitchFamily="49" charset="0"/>
                <a:cs typeface="Courier New" panose="02070309020205020404" pitchFamily="49" charset="0"/>
              </a:rPr>
              <a:t>syntaxErrorHandler</a:t>
            </a:r>
            <a:r>
              <a:rPr lang="en-US" b="1" dirty="0">
                <a:latin typeface="Courier New" panose="02070309020205020404" pitchFamily="49" charset="0"/>
                <a:cs typeface="Courier New" panose="02070309020205020404" pitchFamily="49" charset="0"/>
              </a:rPr>
              <a:t>);</a:t>
            </a:r>
          </a:p>
          <a:p>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Build the parse tree.</a:t>
            </a:r>
          </a:p>
          <a:p>
            <a:r>
              <a:rPr lang="en-US" b="1" dirty="0" err="1">
                <a:solidFill>
                  <a:srgbClr val="C00000"/>
                </a:solidFill>
                <a:latin typeface="Courier New" panose="02070309020205020404" pitchFamily="49" charset="0"/>
                <a:cs typeface="Courier New" panose="02070309020205020404" pitchFamily="49" charset="0"/>
              </a:rPr>
              <a:t>ParseTree</a:t>
            </a:r>
            <a:r>
              <a:rPr lang="en-US" b="1" dirty="0">
                <a:solidFill>
                  <a:srgbClr val="C00000"/>
                </a:solidFill>
                <a:latin typeface="Courier New" panose="02070309020205020404" pitchFamily="49" charset="0"/>
                <a:cs typeface="Courier New" panose="02070309020205020404" pitchFamily="49" charset="0"/>
              </a:rPr>
              <a:t> tree = </a:t>
            </a:r>
            <a:r>
              <a:rPr lang="en-US" b="1" dirty="0" err="1">
                <a:solidFill>
                  <a:srgbClr val="C00000"/>
                </a:solidFill>
                <a:latin typeface="Courier New" panose="02070309020205020404" pitchFamily="49" charset="0"/>
                <a:cs typeface="Courier New" panose="02070309020205020404" pitchFamily="49" charset="0"/>
              </a:rPr>
              <a:t>parser.program</a:t>
            </a:r>
            <a:r>
              <a:rPr lang="en-US" b="1" dirty="0">
                <a:solidFill>
                  <a:srgbClr val="C00000"/>
                </a:solidFill>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0FF1C85A-6539-FF4A-3A99-CCDDC23B2F3A}"/>
              </a:ext>
            </a:extLst>
          </p:cNvPr>
          <p:cNvSpPr txBox="1"/>
          <p:nvPr/>
        </p:nvSpPr>
        <p:spPr>
          <a:xfrm>
            <a:off x="5852146" y="3293426"/>
            <a:ext cx="2409634"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Replace the syntax error handler</a:t>
            </a:r>
          </a:p>
        </p:txBody>
      </p:sp>
      <p:sp>
        <p:nvSpPr>
          <p:cNvPr id="9" name="TextBox 8">
            <a:extLst>
              <a:ext uri="{FF2B5EF4-FFF2-40B4-BE49-F238E27FC236}">
                <a16:creationId xmlns:a16="http://schemas.microsoft.com/office/drawing/2014/main" id="{E56C7C89-4B45-CD4F-5132-4839C0E4001F}"/>
              </a:ext>
            </a:extLst>
          </p:cNvPr>
          <p:cNvSpPr txBox="1"/>
          <p:nvPr/>
        </p:nvSpPr>
        <p:spPr>
          <a:xfrm>
            <a:off x="5980699" y="5022515"/>
            <a:ext cx="2409634"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Replace the syntax error handler</a:t>
            </a:r>
          </a:p>
        </p:txBody>
      </p:sp>
    </p:spTree>
    <p:extLst>
      <p:ext uri="{BB962C8B-B14F-4D97-AF65-F5344CB8AC3E}">
        <p14:creationId xmlns:p14="http://schemas.microsoft.com/office/powerpoint/2010/main" val="378131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500"/>
                                        <p:tgtEl>
                                          <p:spTgt spid="5">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fade">
                                      <p:cBhvr>
                                        <p:cTn id="16" dur="500"/>
                                        <p:tgtEl>
                                          <p:spTgt spid="5">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fade">
                                      <p:cBhvr>
                                        <p:cTn id="19" dur="500"/>
                                        <p:tgtEl>
                                          <p:spTgt spid="5">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Effect transition="in" filter="fade">
                                      <p:cBhvr>
                                        <p:cTn id="25" dur="500"/>
                                        <p:tgtEl>
                                          <p:spTgt spid="5">
                                            <p:txEl>
                                              <p:pRg st="8" end="8"/>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fade">
                                      <p:cBhvr>
                                        <p:cTn id="39" dur="500"/>
                                        <p:tgtEl>
                                          <p:spTgt spid="5">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fade">
                                      <p:cBhvr>
                                        <p:cTn id="42" dur="500"/>
                                        <p:tgtEl>
                                          <p:spTgt spid="5">
                                            <p:txEl>
                                              <p:pRg st="12" end="12"/>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3" end="13"/>
                                            </p:txEl>
                                          </p:spTgt>
                                        </p:tgtEl>
                                        <p:attrNameLst>
                                          <p:attrName>style.visibility</p:attrName>
                                        </p:attrNameLst>
                                      </p:cBhvr>
                                      <p:to>
                                        <p:strVal val="visible"/>
                                      </p:to>
                                    </p:set>
                                    <p:animEffect transition="in" filter="fade">
                                      <p:cBhvr>
                                        <p:cTn id="45" dur="500"/>
                                        <p:tgtEl>
                                          <p:spTgt spid="5">
                                            <p:txEl>
                                              <p:pRg st="13" end="13"/>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
                                            <p:txEl>
                                              <p:pRg st="15" end="15"/>
                                            </p:txEl>
                                          </p:spTgt>
                                        </p:tgtEl>
                                        <p:attrNameLst>
                                          <p:attrName>style.visibility</p:attrName>
                                        </p:attrNameLst>
                                      </p:cBhvr>
                                      <p:to>
                                        <p:strVal val="visible"/>
                                      </p:to>
                                    </p:set>
                                    <p:animEffect transition="in" filter="fade">
                                      <p:cBhvr>
                                        <p:cTn id="53" dur="500"/>
                                        <p:tgtEl>
                                          <p:spTgt spid="5">
                                            <p:txEl>
                                              <p:pRg st="15" end="1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5">
                                            <p:txEl>
                                              <p:pRg st="16" end="16"/>
                                            </p:txEl>
                                          </p:spTgt>
                                        </p:tgtEl>
                                        <p:attrNameLst>
                                          <p:attrName>style.visibility</p:attrName>
                                        </p:attrNameLst>
                                      </p:cBhvr>
                                      <p:to>
                                        <p:strVal val="visible"/>
                                      </p:to>
                                    </p:set>
                                    <p:animEffect transition="in" filter="fade">
                                      <p:cBhvr>
                                        <p:cTn id="56"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EA14-64F8-9D5C-C09E-B49D44F495CE}"/>
              </a:ext>
            </a:extLst>
          </p:cNvPr>
          <p:cNvSpPr>
            <a:spLocks noGrp="1"/>
          </p:cNvSpPr>
          <p:nvPr>
            <p:ph type="title"/>
          </p:nvPr>
        </p:nvSpPr>
        <p:spPr/>
        <p:txBody>
          <a:bodyPr/>
          <a:lstStyle/>
          <a:p>
            <a:r>
              <a:rPr lang="en-US" dirty="0"/>
              <a:t>Method </a:t>
            </a:r>
            <a:r>
              <a:rPr lang="en-US" b="1" dirty="0">
                <a:latin typeface="Courier New" panose="02070309020205020404" pitchFamily="49" charset="0"/>
                <a:cs typeface="Courier New" panose="02070309020205020404" pitchFamily="49" charset="0"/>
              </a:rPr>
              <a:t>main()</a:t>
            </a:r>
            <a:r>
              <a:rPr lang="en-US" dirty="0"/>
              <a:t> in Class </a:t>
            </a:r>
            <a:r>
              <a:rPr lang="en-US" b="1" dirty="0">
                <a:latin typeface="Courier New" panose="02070309020205020404" pitchFamily="49" charset="0"/>
                <a:cs typeface="Courier New" panose="02070309020205020404" pitchFamily="49" charset="0"/>
              </a:rPr>
              <a:t>SimpleA1</a:t>
            </a:r>
            <a:r>
              <a:rPr lang="en-US" i="1" dirty="0"/>
              <a:t>, cont’d</a:t>
            </a:r>
          </a:p>
        </p:txBody>
      </p:sp>
      <p:sp>
        <p:nvSpPr>
          <p:cNvPr id="4" name="Slide Number Placeholder 3">
            <a:extLst>
              <a:ext uri="{FF2B5EF4-FFF2-40B4-BE49-F238E27FC236}">
                <a16:creationId xmlns:a16="http://schemas.microsoft.com/office/drawing/2014/main" id="{0E7ED52B-EB98-325A-6723-2B7CC892C6A3}"/>
              </a:ext>
            </a:extLst>
          </p:cNvPr>
          <p:cNvSpPr>
            <a:spLocks noGrp="1"/>
          </p:cNvSpPr>
          <p:nvPr>
            <p:ph type="sldNum" sz="quarter" idx="12"/>
          </p:nvPr>
        </p:nvSpPr>
        <p:spPr/>
        <p:txBody>
          <a:bodyPr/>
          <a:lstStyle/>
          <a:p>
            <a:fld id="{FED62B2D-F854-104A-9535-9A504E5923E0}" type="slidenum">
              <a:rPr lang="en-US" smtClean="0"/>
              <a:pPr/>
              <a:t>25</a:t>
            </a:fld>
            <a:endParaRPr lang="en-US"/>
          </a:p>
        </p:txBody>
      </p:sp>
      <p:sp>
        <p:nvSpPr>
          <p:cNvPr id="5" name="TextBox 4">
            <a:extLst>
              <a:ext uri="{FF2B5EF4-FFF2-40B4-BE49-F238E27FC236}">
                <a16:creationId xmlns:a16="http://schemas.microsoft.com/office/drawing/2014/main" id="{F5CE9C43-7787-7DA5-3E5C-EE54F14994F4}"/>
              </a:ext>
            </a:extLst>
          </p:cNvPr>
          <p:cNvSpPr txBox="1"/>
          <p:nvPr/>
        </p:nvSpPr>
        <p:spPr>
          <a:xfrm>
            <a:off x="434742" y="1325903"/>
            <a:ext cx="7590539" cy="4770537"/>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err="1">
                <a:latin typeface="Courier New" panose="02070309020205020404" pitchFamily="49" charset="0"/>
                <a:cs typeface="Courier New" panose="02070309020205020404" pitchFamily="49" charset="0"/>
              </a:rPr>
              <a:t>System.out.printf</a:t>
            </a:r>
            <a:r>
              <a:rPr lang="en-US" b="1" dirty="0">
                <a:latin typeface="Courier New" panose="02070309020205020404" pitchFamily="49" charset="0"/>
                <a:cs typeface="Courier New" panose="02070309020205020404" pitchFamily="49" charset="0"/>
              </a:rPr>
              <a:t>("\</a:t>
            </a:r>
            <a:r>
              <a:rPr lang="en-US" b="1" dirty="0" err="1">
                <a:latin typeface="Courier New" panose="02070309020205020404" pitchFamily="49" charset="0"/>
                <a:cs typeface="Courier New" panose="02070309020205020404" pitchFamily="49" charset="0"/>
              </a:rPr>
              <a:t>nPASS</a:t>
            </a:r>
            <a:r>
              <a:rPr lang="en-US" b="1" dirty="0">
                <a:latin typeface="Courier New" panose="02070309020205020404" pitchFamily="49" charset="0"/>
                <a:cs typeface="Courier New" panose="02070309020205020404" pitchFamily="49" charset="0"/>
              </a:rPr>
              <a:t> 2 Semantics:\n");</a:t>
            </a:r>
          </a:p>
          <a:p>
            <a:endParaRPr lang="en-US" b="1" dirty="0">
              <a:latin typeface="Courier New" panose="02070309020205020404" pitchFamily="49" charset="0"/>
              <a:cs typeface="Courier New" panose="02070309020205020404" pitchFamily="49" charset="0"/>
            </a:endParaRPr>
          </a:p>
          <a:p>
            <a:r>
              <a:rPr lang="en-US" b="1" dirty="0">
                <a:solidFill>
                  <a:srgbClr val="C00000"/>
                </a:solidFill>
                <a:latin typeface="Courier New" panose="02070309020205020404" pitchFamily="49" charset="0"/>
                <a:cs typeface="Courier New" panose="02070309020205020404" pitchFamily="49" charset="0"/>
              </a:rPr>
              <a:t>Semantics pass2 = new Semantics();</a:t>
            </a:r>
          </a:p>
          <a:p>
            <a:r>
              <a:rPr lang="en-US" b="1" dirty="0">
                <a:solidFill>
                  <a:srgbClr val="C00000"/>
                </a:solidFill>
                <a:latin typeface="Courier New" panose="02070309020205020404" pitchFamily="49" charset="0"/>
                <a:cs typeface="Courier New" panose="02070309020205020404" pitchFamily="49" charset="0"/>
              </a:rPr>
              <a:t>pass2.visit(tree);</a:t>
            </a:r>
            <a:br>
              <a:rPr lang="en-US" b="1" dirty="0">
                <a:solidFill>
                  <a:srgbClr val="C00000"/>
                </a:solidFill>
                <a:latin typeface="Courier New" panose="02070309020205020404" pitchFamily="49" charset="0"/>
                <a:cs typeface="Courier New" panose="02070309020205020404" pitchFamily="49" charset="0"/>
              </a:rPr>
            </a:br>
            <a:endParaRPr lang="en-US" b="1" dirty="0">
              <a:solidFill>
                <a:srgbClr val="C00000"/>
              </a:solidFill>
              <a:latin typeface="Courier New" panose="02070309020205020404" pitchFamily="49" charset="0"/>
              <a:cs typeface="Courier New" panose="02070309020205020404" pitchFamily="49" charset="0"/>
            </a:endParaRPr>
          </a:p>
          <a:p>
            <a:r>
              <a:rPr lang="en-US" b="1" dirty="0" err="1">
                <a:latin typeface="Courier New" panose="02070309020205020404" pitchFamily="49" charset="0"/>
                <a:cs typeface="Courier New" panose="02070309020205020404" pitchFamily="49" charset="0"/>
              </a:rPr>
              <a:t>errorCount</a:t>
            </a:r>
            <a:r>
              <a:rPr lang="en-US" b="1" dirty="0">
                <a:latin typeface="Courier New" panose="02070309020205020404" pitchFamily="49" charset="0"/>
                <a:cs typeface="Courier New" panose="02070309020205020404" pitchFamily="49" charset="0"/>
              </a:rPr>
              <a:t> = pass2.getErrorCount();</a:t>
            </a:r>
          </a:p>
          <a:p>
            <a:r>
              <a:rPr lang="en-US" b="1" dirty="0">
                <a:latin typeface="Courier New" panose="02070309020205020404" pitchFamily="49" charset="0"/>
                <a:cs typeface="Courier New" panose="02070309020205020404" pitchFamily="49" charset="0"/>
              </a:rPr>
              <a:t>if (</a:t>
            </a:r>
            <a:r>
              <a:rPr lang="en-US" b="1" dirty="0" err="1">
                <a:latin typeface="Courier New" panose="02070309020205020404" pitchFamily="49" charset="0"/>
                <a:cs typeface="Courier New" panose="02070309020205020404" pitchFamily="49" charset="0"/>
              </a:rPr>
              <a:t>errorCount</a:t>
            </a:r>
            <a:r>
              <a:rPr lang="en-US" b="1" dirty="0">
                <a:latin typeface="Courier New" panose="02070309020205020404" pitchFamily="49" charset="0"/>
                <a:cs typeface="Courier New" panose="02070309020205020404" pitchFamily="49" charset="0"/>
              </a:rPr>
              <a:t> &gt; 0)</a:t>
            </a:r>
          </a:p>
          <a:p>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System.out.printf</a:t>
            </a:r>
            <a:r>
              <a:rPr lang="en-US" b="1" dirty="0">
                <a:latin typeface="Courier New" panose="02070309020205020404" pitchFamily="49" charset="0"/>
                <a:cs typeface="Courier New" panose="02070309020205020404" pitchFamily="49" charset="0"/>
              </a:rPr>
              <a:t>("\</a:t>
            </a:r>
            <a:r>
              <a:rPr lang="en-US" b="1" dirty="0" err="1">
                <a:latin typeface="Courier New" panose="02070309020205020404" pitchFamily="49" charset="0"/>
                <a:cs typeface="Courier New" panose="02070309020205020404" pitchFamily="49" charset="0"/>
              </a:rPr>
              <a:t>nThere</a:t>
            </a:r>
            <a:r>
              <a:rPr lang="en-US" b="1" dirty="0">
                <a:latin typeface="Courier New" panose="02070309020205020404" pitchFamily="49" charset="0"/>
                <a:cs typeface="Courier New" panose="02070309020205020404" pitchFamily="49" charset="0"/>
              </a:rPr>
              <a:t> were %d semantic errors.\n", </a:t>
            </a:r>
          </a:p>
          <a:p>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errorCount</a:t>
            </a:r>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else</a:t>
            </a:r>
          </a:p>
          <a:p>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System.out.println</a:t>
            </a:r>
            <a:r>
              <a:rPr lang="en-US" b="1" dirty="0">
                <a:latin typeface="Courier New" panose="02070309020205020404" pitchFamily="49" charset="0"/>
                <a:cs typeface="Courier New" panose="02070309020205020404" pitchFamily="49" charset="0"/>
              </a:rPr>
              <a:t>("There were no semantic errors.");</a:t>
            </a:r>
          </a:p>
          <a:p>
            <a:r>
              <a:rPr lang="en-US" b="1" dirty="0">
                <a:latin typeface="Courier New" panose="02070309020205020404" pitchFamily="49" charset="0"/>
                <a:cs typeface="Courier New" panose="02070309020205020404" pitchFamily="49" charset="0"/>
              </a:rPr>
              <a:t>}</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err="1">
                <a:solidFill>
                  <a:srgbClr val="C00000"/>
                </a:solidFill>
                <a:latin typeface="Courier New" panose="02070309020205020404" pitchFamily="49" charset="0"/>
                <a:cs typeface="Courier New" panose="02070309020205020404" pitchFamily="49" charset="0"/>
              </a:rPr>
              <a:t>Symtab</a:t>
            </a:r>
            <a:r>
              <a:rPr lang="en-US" b="1" dirty="0">
                <a:solidFill>
                  <a:srgbClr val="C00000"/>
                </a:solidFill>
                <a:latin typeface="Courier New" panose="02070309020205020404" pitchFamily="49" charset="0"/>
                <a:cs typeface="Courier New" panose="02070309020205020404" pitchFamily="49" charset="0"/>
              </a:rPr>
              <a:t> </a:t>
            </a:r>
            <a:r>
              <a:rPr lang="en-US" b="1" dirty="0" err="1">
                <a:solidFill>
                  <a:srgbClr val="C00000"/>
                </a:solidFill>
                <a:latin typeface="Courier New" panose="02070309020205020404" pitchFamily="49" charset="0"/>
                <a:cs typeface="Courier New" panose="02070309020205020404" pitchFamily="49" charset="0"/>
              </a:rPr>
              <a:t>symtab</a:t>
            </a:r>
            <a:r>
              <a:rPr lang="en-US" b="1" dirty="0">
                <a:solidFill>
                  <a:srgbClr val="C00000"/>
                </a:solidFill>
                <a:latin typeface="Courier New" panose="02070309020205020404" pitchFamily="49" charset="0"/>
                <a:cs typeface="Courier New" panose="02070309020205020404" pitchFamily="49" charset="0"/>
              </a:rPr>
              <a:t> = pass2.getSymtab();</a:t>
            </a:r>
          </a:p>
          <a:p>
            <a:r>
              <a:rPr lang="en-US" b="1" dirty="0" err="1">
                <a:solidFill>
                  <a:srgbClr val="C00000"/>
                </a:solidFill>
                <a:latin typeface="Courier New" panose="02070309020205020404" pitchFamily="49" charset="0"/>
                <a:cs typeface="Courier New" panose="02070309020205020404" pitchFamily="49" charset="0"/>
              </a:rPr>
              <a:t>CrossReferencer</a:t>
            </a:r>
            <a:r>
              <a:rPr lang="en-US" b="1" dirty="0">
                <a:solidFill>
                  <a:srgbClr val="C00000"/>
                </a:solidFill>
                <a:latin typeface="Courier New" panose="02070309020205020404" pitchFamily="49" charset="0"/>
                <a:cs typeface="Courier New" panose="02070309020205020404" pitchFamily="49" charset="0"/>
              </a:rPr>
              <a:t> </a:t>
            </a:r>
            <a:r>
              <a:rPr lang="en-US" b="1" dirty="0" err="1">
                <a:solidFill>
                  <a:srgbClr val="C00000"/>
                </a:solidFill>
                <a:latin typeface="Courier New" panose="02070309020205020404" pitchFamily="49" charset="0"/>
                <a:cs typeface="Courier New" panose="02070309020205020404" pitchFamily="49" charset="0"/>
              </a:rPr>
              <a:t>xref</a:t>
            </a:r>
            <a:r>
              <a:rPr lang="en-US" b="1" dirty="0">
                <a:solidFill>
                  <a:srgbClr val="C00000"/>
                </a:solidFill>
                <a:latin typeface="Courier New" panose="02070309020205020404" pitchFamily="49" charset="0"/>
                <a:cs typeface="Courier New" panose="02070309020205020404" pitchFamily="49" charset="0"/>
              </a:rPr>
              <a:t> = new </a:t>
            </a:r>
            <a:r>
              <a:rPr lang="en-US" b="1" dirty="0" err="1">
                <a:solidFill>
                  <a:srgbClr val="C00000"/>
                </a:solidFill>
                <a:latin typeface="Courier New" panose="02070309020205020404" pitchFamily="49" charset="0"/>
                <a:cs typeface="Courier New" panose="02070309020205020404" pitchFamily="49" charset="0"/>
              </a:rPr>
              <a:t>CrossReferencer</a:t>
            </a:r>
            <a:r>
              <a:rPr lang="en-US" b="1" dirty="0">
                <a:solidFill>
                  <a:srgbClr val="C00000"/>
                </a:solidFill>
                <a:latin typeface="Courier New" panose="02070309020205020404" pitchFamily="49" charset="0"/>
                <a:cs typeface="Courier New" panose="02070309020205020404" pitchFamily="49" charset="0"/>
              </a:rPr>
              <a:t>();</a:t>
            </a:r>
          </a:p>
          <a:p>
            <a:r>
              <a:rPr lang="en-US" b="1" dirty="0" err="1">
                <a:solidFill>
                  <a:srgbClr val="C00000"/>
                </a:solidFill>
                <a:latin typeface="Courier New" panose="02070309020205020404" pitchFamily="49" charset="0"/>
                <a:cs typeface="Courier New" panose="02070309020205020404" pitchFamily="49" charset="0"/>
              </a:rPr>
              <a:t>xref.print</a:t>
            </a:r>
            <a:r>
              <a:rPr lang="en-US" b="1" dirty="0">
                <a:solidFill>
                  <a:srgbClr val="C00000"/>
                </a:solidFill>
                <a:latin typeface="Courier New" panose="02070309020205020404" pitchFamily="49" charset="0"/>
                <a:cs typeface="Courier New" panose="02070309020205020404" pitchFamily="49" charset="0"/>
              </a:rPr>
              <a:t>(</a:t>
            </a:r>
            <a:r>
              <a:rPr lang="en-US" b="1" dirty="0" err="1">
                <a:solidFill>
                  <a:srgbClr val="C00000"/>
                </a:solidFill>
                <a:latin typeface="Courier New" panose="02070309020205020404" pitchFamily="49" charset="0"/>
                <a:cs typeface="Courier New" panose="02070309020205020404" pitchFamily="49" charset="0"/>
              </a:rPr>
              <a:t>symtab</a:t>
            </a:r>
            <a:r>
              <a:rPr lang="en-US" b="1" dirty="0">
                <a:solidFill>
                  <a:srgbClr val="C00000"/>
                </a:solidFill>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F8CFC2DD-D266-B832-2616-3A22FCE59229}"/>
              </a:ext>
            </a:extLst>
          </p:cNvPr>
          <p:cNvSpPr txBox="1"/>
          <p:nvPr/>
        </p:nvSpPr>
        <p:spPr>
          <a:xfrm>
            <a:off x="2837105" y="2115394"/>
            <a:ext cx="3380797" cy="307777"/>
          </a:xfrm>
          <a:prstGeom prst="rect">
            <a:avLst/>
          </a:prstGeom>
          <a:solidFill>
            <a:srgbClr val="FFFFC2"/>
          </a:solidFill>
          <a:ln>
            <a:solidFill>
              <a:srgbClr val="0033CC"/>
            </a:solidFill>
          </a:ln>
        </p:spPr>
        <p:txBody>
          <a:bodyPr wrap="none" rtlCol="0">
            <a:spAutoFit/>
          </a:bodyPr>
          <a:lstStyle/>
          <a:p>
            <a:r>
              <a:rPr lang="en-US" sz="1400" dirty="0">
                <a:solidFill>
                  <a:srgbClr val="0033CC"/>
                </a:solidFill>
              </a:rPr>
              <a:t>Walk the tree to create the symbol table.</a:t>
            </a:r>
          </a:p>
        </p:txBody>
      </p:sp>
    </p:spTree>
    <p:extLst>
      <p:ext uri="{BB962C8B-B14F-4D97-AF65-F5344CB8AC3E}">
        <p14:creationId xmlns:p14="http://schemas.microsoft.com/office/powerpoint/2010/main" val="208981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5" end="5"/>
                                            </p:txEl>
                                          </p:spTgt>
                                        </p:tgtEl>
                                        <p:attrNameLst>
                                          <p:attrName>style.visibility</p:attrName>
                                        </p:attrNameLst>
                                      </p:cBhvr>
                                      <p:to>
                                        <p:strVal val="visible"/>
                                      </p:to>
                                    </p:set>
                                    <p:animEffect transition="in" filter="fade">
                                      <p:cBhvr>
                                        <p:cTn id="10" dur="500"/>
                                        <p:tgtEl>
                                          <p:spTgt spid="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Effect transition="in" filter="fade">
                                      <p:cBhvr>
                                        <p:cTn id="13" dur="500"/>
                                        <p:tgtEl>
                                          <p:spTgt spid="5">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7" end="7"/>
                                            </p:txEl>
                                          </p:spTgt>
                                        </p:tgtEl>
                                        <p:attrNameLst>
                                          <p:attrName>style.visibility</p:attrName>
                                        </p:attrNameLst>
                                      </p:cBhvr>
                                      <p:to>
                                        <p:strVal val="visible"/>
                                      </p:to>
                                    </p:set>
                                    <p:animEffect transition="in" filter="fade">
                                      <p:cBhvr>
                                        <p:cTn id="16" dur="500"/>
                                        <p:tgtEl>
                                          <p:spTgt spid="5">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Effect transition="in" filter="fade">
                                      <p:cBhvr>
                                        <p:cTn id="19" dur="500"/>
                                        <p:tgtEl>
                                          <p:spTgt spid="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9" end="9"/>
                                            </p:txEl>
                                          </p:spTgt>
                                        </p:tgtEl>
                                        <p:attrNameLst>
                                          <p:attrName>style.visibility</p:attrName>
                                        </p:attrNameLst>
                                      </p:cBhvr>
                                      <p:to>
                                        <p:strVal val="visible"/>
                                      </p:to>
                                    </p:set>
                                    <p:animEffect transition="in" filter="fade">
                                      <p:cBhvr>
                                        <p:cTn id="22" dur="500"/>
                                        <p:tgtEl>
                                          <p:spTgt spid="5">
                                            <p:txEl>
                                              <p:pRg st="9" end="9"/>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animEffect transition="in" filter="fade">
                                      <p:cBhvr>
                                        <p:cTn id="25" dur="500"/>
                                        <p:tgtEl>
                                          <p:spTgt spid="5">
                                            <p:txEl>
                                              <p:pRg st="10" end="1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1" end="11"/>
                                            </p:txEl>
                                          </p:spTgt>
                                        </p:tgtEl>
                                        <p:attrNameLst>
                                          <p:attrName>style.visibility</p:attrName>
                                        </p:attrNameLst>
                                      </p:cBhvr>
                                      <p:to>
                                        <p:strVal val="visible"/>
                                      </p:to>
                                    </p:set>
                                    <p:animEffect transition="in" filter="fade">
                                      <p:cBhvr>
                                        <p:cTn id="28" dur="500"/>
                                        <p:tgtEl>
                                          <p:spTgt spid="5">
                                            <p:txEl>
                                              <p:pRg st="11" end="1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animEffect transition="in" filter="fade">
                                      <p:cBhvr>
                                        <p:cTn id="31" dur="500"/>
                                        <p:tgtEl>
                                          <p:spTgt spid="5">
                                            <p:txEl>
                                              <p:pRg st="12" end="12"/>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3" end="13"/>
                                            </p:txEl>
                                          </p:spTgt>
                                        </p:tgtEl>
                                        <p:attrNameLst>
                                          <p:attrName>style.visibility</p:attrName>
                                        </p:attrNameLst>
                                      </p:cBhvr>
                                      <p:to>
                                        <p:strVal val="visible"/>
                                      </p:to>
                                    </p:set>
                                    <p:animEffect transition="in" filter="fade">
                                      <p:cBhvr>
                                        <p:cTn id="34" dur="500"/>
                                        <p:tgtEl>
                                          <p:spTgt spid="5">
                                            <p:txEl>
                                              <p:pRg st="13" end="1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14" end="14"/>
                                            </p:txEl>
                                          </p:spTgt>
                                        </p:tgtEl>
                                        <p:attrNameLst>
                                          <p:attrName>style.visibility</p:attrName>
                                        </p:attrNameLst>
                                      </p:cBhvr>
                                      <p:to>
                                        <p:strVal val="visible"/>
                                      </p:to>
                                    </p:set>
                                    <p:animEffect transition="in" filter="fade">
                                      <p:cBhvr>
                                        <p:cTn id="39" dur="500"/>
                                        <p:tgtEl>
                                          <p:spTgt spid="5">
                                            <p:txEl>
                                              <p:pRg st="14" end="14"/>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5" end="15"/>
                                            </p:txEl>
                                          </p:spTgt>
                                        </p:tgtEl>
                                        <p:attrNameLst>
                                          <p:attrName>style.visibility</p:attrName>
                                        </p:attrNameLst>
                                      </p:cBhvr>
                                      <p:to>
                                        <p:strVal val="visible"/>
                                      </p:to>
                                    </p:set>
                                    <p:animEffect transition="in" filter="fade">
                                      <p:cBhvr>
                                        <p:cTn id="42" dur="500"/>
                                        <p:tgtEl>
                                          <p:spTgt spid="5">
                                            <p:txEl>
                                              <p:pRg st="15" end="15"/>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16" end="16"/>
                                            </p:txEl>
                                          </p:spTgt>
                                        </p:tgtEl>
                                        <p:attrNameLst>
                                          <p:attrName>style.visibility</p:attrName>
                                        </p:attrNameLst>
                                      </p:cBhvr>
                                      <p:to>
                                        <p:strVal val="visible"/>
                                      </p:to>
                                    </p:set>
                                    <p:animEffect transition="in" filter="fade">
                                      <p:cBhvr>
                                        <p:cTn id="45"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7F6AC-3038-4206-05ED-38005659AE6F}"/>
              </a:ext>
            </a:extLst>
          </p:cNvPr>
          <p:cNvSpPr>
            <a:spLocks noGrp="1"/>
          </p:cNvSpPr>
          <p:nvPr>
            <p:ph type="title"/>
          </p:nvPr>
        </p:nvSpPr>
        <p:spPr/>
        <p:txBody>
          <a:bodyPr/>
          <a:lstStyle/>
          <a:p>
            <a:r>
              <a:rPr lang="en-US" dirty="0"/>
              <a:t>Method </a:t>
            </a:r>
            <a:r>
              <a:rPr lang="en-US" b="1" dirty="0">
                <a:latin typeface="Courier New" panose="02070309020205020404" pitchFamily="49" charset="0"/>
                <a:cs typeface="Courier New" panose="02070309020205020404" pitchFamily="49" charset="0"/>
              </a:rPr>
              <a:t>main()</a:t>
            </a:r>
            <a:r>
              <a:rPr lang="en-US" dirty="0"/>
              <a:t> in Class </a:t>
            </a:r>
            <a:r>
              <a:rPr lang="en-US" b="1" dirty="0">
                <a:latin typeface="Courier New" panose="02070309020205020404" pitchFamily="49" charset="0"/>
                <a:cs typeface="Courier New" panose="02070309020205020404" pitchFamily="49" charset="0"/>
              </a:rPr>
              <a:t>SimpleA1</a:t>
            </a:r>
            <a:r>
              <a:rPr lang="en-US" i="1" dirty="0"/>
              <a:t>, cont’d</a:t>
            </a:r>
            <a:endParaRPr lang="en-US" dirty="0"/>
          </a:p>
        </p:txBody>
      </p:sp>
      <p:sp>
        <p:nvSpPr>
          <p:cNvPr id="4" name="Slide Number Placeholder 3">
            <a:extLst>
              <a:ext uri="{FF2B5EF4-FFF2-40B4-BE49-F238E27FC236}">
                <a16:creationId xmlns:a16="http://schemas.microsoft.com/office/drawing/2014/main" id="{D55F8BBC-910B-6B31-2FAA-B4D192C01DAD}"/>
              </a:ext>
            </a:extLst>
          </p:cNvPr>
          <p:cNvSpPr>
            <a:spLocks noGrp="1"/>
          </p:cNvSpPr>
          <p:nvPr>
            <p:ph type="sldNum" sz="quarter" idx="12"/>
          </p:nvPr>
        </p:nvSpPr>
        <p:spPr/>
        <p:txBody>
          <a:bodyPr/>
          <a:lstStyle/>
          <a:p>
            <a:fld id="{FED62B2D-F854-104A-9535-9A504E5923E0}" type="slidenum">
              <a:rPr lang="en-US" smtClean="0"/>
              <a:pPr/>
              <a:t>26</a:t>
            </a:fld>
            <a:endParaRPr lang="en-US"/>
          </a:p>
        </p:txBody>
      </p:sp>
      <p:sp>
        <p:nvSpPr>
          <p:cNvPr id="5" name="TextBox 4">
            <a:extLst>
              <a:ext uri="{FF2B5EF4-FFF2-40B4-BE49-F238E27FC236}">
                <a16:creationId xmlns:a16="http://schemas.microsoft.com/office/drawing/2014/main" id="{F04B3D74-D8C6-666B-87C0-4E39596D09E5}"/>
              </a:ext>
            </a:extLst>
          </p:cNvPr>
          <p:cNvSpPr txBox="1"/>
          <p:nvPr/>
        </p:nvSpPr>
        <p:spPr>
          <a:xfrm>
            <a:off x="715014" y="1417342"/>
            <a:ext cx="7713971" cy="4278094"/>
          </a:xfrm>
          <a:prstGeom prst="rect">
            <a:avLst/>
          </a:prstGeom>
          <a:solidFill>
            <a:srgbClr val="DEF0F2"/>
          </a:solidFill>
          <a:ln>
            <a:solidFill>
              <a:srgbClr val="0033CC"/>
            </a:solidFill>
          </a:ln>
        </p:spPr>
        <p:txBody>
          <a:bodyPr wrap="none" rtlCol="0">
            <a:spAutoFit/>
          </a:bodyPr>
          <a:lstStyle/>
          <a:p>
            <a:r>
              <a:rPr lang="en-US" b="1" dirty="0">
                <a:latin typeface="Courier New" panose="02070309020205020404" pitchFamily="49" charset="0"/>
                <a:cs typeface="Courier New" panose="02070309020205020404" pitchFamily="49" charset="0"/>
              </a:rPr>
              <a:t>PASS 1 Syntax:</a:t>
            </a:r>
          </a:p>
          <a:p>
            <a:r>
              <a:rPr lang="en-US" b="1" dirty="0">
                <a:latin typeface="Courier New" panose="02070309020205020404" pitchFamily="49" charset="0"/>
                <a:cs typeface="Courier New" panose="02070309020205020404" pitchFamily="49" charset="0"/>
              </a:rPr>
              <a:t>There were no syntax errors.</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PASS 2 Semantics:</a:t>
            </a:r>
          </a:p>
          <a:p>
            <a:r>
              <a:rPr lang="en-US" b="1" dirty="0">
                <a:latin typeface="Courier New" panose="02070309020205020404" pitchFamily="49" charset="0"/>
                <a:cs typeface="Courier New" panose="02070309020205020404" pitchFamily="49" charset="0"/>
              </a:rPr>
              <a:t>There were no semantic errors.</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 CROSS-REFERENCE TABLE =====</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Identifier           Line numbers</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diff                 027 029 </a:t>
            </a:r>
          </a:p>
          <a:p>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008 010 011 011 012 019 021 032 032 033 </a:t>
            </a:r>
          </a:p>
          <a:p>
            <a:r>
              <a:rPr lang="en-US" b="1" dirty="0">
                <a:latin typeface="Courier New" panose="02070309020205020404" pitchFamily="49" charset="0"/>
                <a:cs typeface="Courier New" panose="02070309020205020404" pitchFamily="49" charset="0"/>
              </a:rPr>
              <a:t>number               021 022 026 </a:t>
            </a:r>
          </a:p>
          <a:p>
            <a:r>
              <a:rPr lang="en-US" b="1" dirty="0" err="1">
                <a:latin typeface="Courier New" panose="02070309020205020404" pitchFamily="49" charset="0"/>
                <a:cs typeface="Courier New" panose="02070309020205020404" pitchFamily="49" charset="0"/>
              </a:rPr>
              <a:t>prev</a:t>
            </a:r>
            <a:r>
              <a:rPr lang="en-US" b="1" dirty="0">
                <a:latin typeface="Courier New" panose="02070309020205020404" pitchFamily="49" charset="0"/>
                <a:cs typeface="Courier New" panose="02070309020205020404" pitchFamily="49" charset="0"/>
              </a:rPr>
              <a:t>                 023 027 028 </a:t>
            </a:r>
          </a:p>
          <a:p>
            <a:r>
              <a:rPr lang="en-US" b="1" dirty="0">
                <a:latin typeface="Courier New" panose="02070309020205020404" pitchFamily="49" charset="0"/>
                <a:cs typeface="Courier New" panose="02070309020205020404" pitchFamily="49" charset="0"/>
              </a:rPr>
              <a:t>root                 022 023 026 026 026 027 028 031 </a:t>
            </a:r>
          </a:p>
          <a:p>
            <a:r>
              <a:rPr lang="en-US" b="1" dirty="0">
                <a:latin typeface="Courier New" panose="02070309020205020404" pitchFamily="49" charset="0"/>
                <a:cs typeface="Courier New" panose="02070309020205020404" pitchFamily="49" charset="0"/>
              </a:rPr>
              <a:t>row                  015 017 021 036 036 037 </a:t>
            </a:r>
          </a:p>
          <a:p>
            <a:r>
              <a:rPr lang="en-US" b="1" dirty="0" err="1">
                <a:latin typeface="Courier New" panose="02070309020205020404" pitchFamily="49" charset="0"/>
                <a:cs typeface="Courier New" panose="02070309020205020404" pitchFamily="49" charset="0"/>
              </a:rPr>
              <a:t>squareroottable</a:t>
            </a:r>
            <a:r>
              <a:rPr lang="en-US" b="1" dirty="0">
                <a:latin typeface="Courier New" panose="02070309020205020404" pitchFamily="49" charset="0"/>
                <a:cs typeface="Courier New" panose="02070309020205020404" pitchFamily="49" charset="0"/>
              </a:rPr>
              <a:t>      001 </a:t>
            </a:r>
          </a:p>
        </p:txBody>
      </p:sp>
    </p:spTree>
    <p:extLst>
      <p:ext uri="{BB962C8B-B14F-4D97-AF65-F5344CB8AC3E}">
        <p14:creationId xmlns:p14="http://schemas.microsoft.com/office/powerpoint/2010/main" val="36488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C5A8-7247-413D-9708-EAA8DF8085A6}"/>
              </a:ext>
            </a:extLst>
          </p:cNvPr>
          <p:cNvSpPr>
            <a:spLocks noGrp="1"/>
          </p:cNvSpPr>
          <p:nvPr>
            <p:ph type="title"/>
          </p:nvPr>
        </p:nvSpPr>
        <p:spPr/>
        <p:txBody>
          <a:bodyPr/>
          <a:lstStyle/>
          <a:p>
            <a:r>
              <a:rPr lang="en-US" dirty="0"/>
              <a:t>Semantic Error Handler</a:t>
            </a:r>
          </a:p>
        </p:txBody>
      </p:sp>
      <p:sp>
        <p:nvSpPr>
          <p:cNvPr id="4" name="Slide Number Placeholder 3">
            <a:extLst>
              <a:ext uri="{FF2B5EF4-FFF2-40B4-BE49-F238E27FC236}">
                <a16:creationId xmlns:a16="http://schemas.microsoft.com/office/drawing/2014/main" id="{18D219AB-1E42-69A5-6E81-000F73C82995}"/>
              </a:ext>
            </a:extLst>
          </p:cNvPr>
          <p:cNvSpPr>
            <a:spLocks noGrp="1"/>
          </p:cNvSpPr>
          <p:nvPr>
            <p:ph type="sldNum" sz="quarter" idx="12"/>
          </p:nvPr>
        </p:nvSpPr>
        <p:spPr/>
        <p:txBody>
          <a:bodyPr/>
          <a:lstStyle/>
          <a:p>
            <a:fld id="{FED62B2D-F854-104A-9535-9A504E5923E0}" type="slidenum">
              <a:rPr lang="en-US" smtClean="0"/>
              <a:pPr/>
              <a:t>27</a:t>
            </a:fld>
            <a:endParaRPr lang="en-US"/>
          </a:p>
        </p:txBody>
      </p:sp>
      <p:sp>
        <p:nvSpPr>
          <p:cNvPr id="5" name="TextBox 4">
            <a:extLst>
              <a:ext uri="{FF2B5EF4-FFF2-40B4-BE49-F238E27FC236}">
                <a16:creationId xmlns:a16="http://schemas.microsoft.com/office/drawing/2014/main" id="{EDD6FE4C-5C5B-F2CB-DA75-F5D72B52DAD1}"/>
              </a:ext>
            </a:extLst>
          </p:cNvPr>
          <p:cNvSpPr txBox="1"/>
          <p:nvPr/>
        </p:nvSpPr>
        <p:spPr>
          <a:xfrm>
            <a:off x="1097318" y="1323456"/>
            <a:ext cx="7680876" cy="4924425"/>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package </a:t>
            </a:r>
            <a:r>
              <a:rPr lang="en-US" sz="1400" b="1" dirty="0" err="1">
                <a:latin typeface="Courier New" panose="02070309020205020404" pitchFamily="49" charset="0"/>
                <a:cs typeface="Courier New" panose="02070309020205020404" pitchFamily="49" charset="0"/>
              </a:rPr>
              <a:t>intermediate.semantics</a:t>
            </a:r>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import org.antlr.v4.runtime.ParserRuleContext;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class </a:t>
            </a:r>
            <a:r>
              <a:rPr lang="en-US" sz="1400" b="1" dirty="0" err="1">
                <a:solidFill>
                  <a:srgbClr val="C00000"/>
                </a:solidFill>
                <a:latin typeface="Courier New" panose="02070309020205020404" pitchFamily="49" charset="0"/>
                <a:cs typeface="Courier New" panose="02070309020205020404" pitchFamily="49" charset="0"/>
              </a:rPr>
              <a:t>SemanticErrorHandler</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public enum Code</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UNDECLARED_IDENTIFIER      ("Undeclared identifier"),</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private String message;</a:t>
            </a:r>
          </a:p>
          <a:p>
            <a:r>
              <a:rPr lang="en-US" sz="1400" b="1" dirty="0">
                <a:latin typeface="Courier New" panose="02070309020205020404" pitchFamily="49" charset="0"/>
                <a:cs typeface="Courier New" panose="02070309020205020404" pitchFamily="49" charset="0"/>
              </a:rPr>
              <a:t>        Code(String message) { </a:t>
            </a:r>
            <a:r>
              <a:rPr lang="en-US" sz="1400" b="1" dirty="0" err="1">
                <a:latin typeface="Courier New" panose="02070309020205020404" pitchFamily="49" charset="0"/>
                <a:cs typeface="Courier New" panose="02070309020205020404" pitchFamily="49" charset="0"/>
              </a:rPr>
              <a:t>this.message</a:t>
            </a:r>
            <a:r>
              <a:rPr lang="en-US" sz="1400" b="1" dirty="0">
                <a:latin typeface="Courier New" panose="02070309020205020404" pitchFamily="49" charset="0"/>
                <a:cs typeface="Courier New" panose="02070309020205020404" pitchFamily="49" charset="0"/>
              </a:rPr>
              <a:t> = message;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private int count = 0;</a:t>
            </a:r>
          </a:p>
          <a:p>
            <a:r>
              <a:rPr lang="en-US" sz="1400" b="1" dirty="0">
                <a:latin typeface="Courier New" panose="02070309020205020404" pitchFamily="49" charset="0"/>
                <a:cs typeface="Courier New" panose="02070309020205020404" pitchFamily="49" charset="0"/>
              </a:rPr>
              <a:t>    public int </a:t>
            </a:r>
            <a:r>
              <a:rPr lang="en-US" sz="1400" b="1" dirty="0" err="1">
                <a:latin typeface="Courier New" panose="02070309020205020404" pitchFamily="49" charset="0"/>
                <a:cs typeface="Courier New" panose="02070309020205020404" pitchFamily="49" charset="0"/>
              </a:rPr>
              <a:t>getCount</a:t>
            </a:r>
            <a:r>
              <a:rPr lang="en-US" sz="1400" b="1" dirty="0">
                <a:latin typeface="Courier New" panose="02070309020205020404" pitchFamily="49" charset="0"/>
                <a:cs typeface="Courier New" panose="02070309020205020404" pitchFamily="49" charset="0"/>
              </a:rPr>
              <a:t>() { return count;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void </a:t>
            </a:r>
            <a:r>
              <a:rPr lang="en-US" sz="1400" b="1" dirty="0">
                <a:solidFill>
                  <a:srgbClr val="C00000"/>
                </a:solidFill>
                <a:latin typeface="Courier New" panose="02070309020205020404" pitchFamily="49" charset="0"/>
                <a:cs typeface="Courier New" panose="02070309020205020404" pitchFamily="49" charset="0"/>
              </a:rPr>
              <a:t>flag</a:t>
            </a:r>
            <a:r>
              <a:rPr lang="en-US" sz="1400" b="1" dirty="0">
                <a:latin typeface="Courier New" panose="02070309020205020404" pitchFamily="49" charset="0"/>
                <a:cs typeface="Courier New" panose="02070309020205020404" pitchFamily="49" charset="0"/>
              </a:rPr>
              <a:t>(Code code,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String text)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8FEA7E94-B62C-9910-8BE0-FB532AA0DBFE}"/>
              </a:ext>
            </a:extLst>
          </p:cNvPr>
          <p:cNvSpPr txBox="1"/>
          <p:nvPr/>
        </p:nvSpPr>
        <p:spPr>
          <a:xfrm>
            <a:off x="7680971" y="2967335"/>
            <a:ext cx="1005829"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Many more to come!</a:t>
            </a:r>
          </a:p>
        </p:txBody>
      </p:sp>
      <p:sp>
        <p:nvSpPr>
          <p:cNvPr id="8" name="TextBox 7">
            <a:extLst>
              <a:ext uri="{FF2B5EF4-FFF2-40B4-BE49-F238E27FC236}">
                <a16:creationId xmlns:a16="http://schemas.microsoft.com/office/drawing/2014/main" id="{C0274556-117C-BCE5-1EB0-017EC511567A}"/>
              </a:ext>
            </a:extLst>
          </p:cNvPr>
          <p:cNvSpPr txBox="1"/>
          <p:nvPr/>
        </p:nvSpPr>
        <p:spPr>
          <a:xfrm>
            <a:off x="6583658" y="1200684"/>
            <a:ext cx="2016449" cy="276999"/>
          </a:xfrm>
          <a:prstGeom prst="rect">
            <a:avLst/>
          </a:prstGeom>
          <a:solidFill>
            <a:srgbClr val="0033CC"/>
          </a:solidFill>
        </p:spPr>
        <p:txBody>
          <a:bodyPr wrap="none" rtlCol="0">
            <a:spAutoFit/>
          </a:bodyPr>
          <a:lstStyle/>
          <a:p>
            <a:r>
              <a:rPr lang="en-US" sz="1200" dirty="0">
                <a:solidFill>
                  <a:srgbClr val="FFFD78"/>
                </a:solidFill>
              </a:rPr>
              <a:t>SemanticErrorHandler.java</a:t>
            </a:r>
          </a:p>
        </p:txBody>
      </p:sp>
    </p:spTree>
    <p:extLst>
      <p:ext uri="{BB962C8B-B14F-4D97-AF65-F5344CB8AC3E}">
        <p14:creationId xmlns:p14="http://schemas.microsoft.com/office/powerpoint/2010/main" val="1171904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C5A8-7247-413D-9708-EAA8DF8085A6}"/>
              </a:ext>
            </a:extLst>
          </p:cNvPr>
          <p:cNvSpPr>
            <a:spLocks noGrp="1"/>
          </p:cNvSpPr>
          <p:nvPr>
            <p:ph type="title"/>
          </p:nvPr>
        </p:nvSpPr>
        <p:spPr/>
        <p:txBody>
          <a:bodyPr/>
          <a:lstStyle/>
          <a:p>
            <a:r>
              <a:rPr lang="en-US" dirty="0"/>
              <a:t>Semantic Error Handler</a:t>
            </a:r>
            <a:r>
              <a:rPr lang="en-US" i="1" dirty="0"/>
              <a:t>, cont’d</a:t>
            </a:r>
          </a:p>
        </p:txBody>
      </p:sp>
      <p:sp>
        <p:nvSpPr>
          <p:cNvPr id="4" name="Slide Number Placeholder 3">
            <a:extLst>
              <a:ext uri="{FF2B5EF4-FFF2-40B4-BE49-F238E27FC236}">
                <a16:creationId xmlns:a16="http://schemas.microsoft.com/office/drawing/2014/main" id="{18D219AB-1E42-69A5-6E81-000F73C82995}"/>
              </a:ext>
            </a:extLst>
          </p:cNvPr>
          <p:cNvSpPr>
            <a:spLocks noGrp="1"/>
          </p:cNvSpPr>
          <p:nvPr>
            <p:ph type="sldNum" sz="quarter" idx="12"/>
          </p:nvPr>
        </p:nvSpPr>
        <p:spPr/>
        <p:txBody>
          <a:bodyPr/>
          <a:lstStyle/>
          <a:p>
            <a:fld id="{FED62B2D-F854-104A-9535-9A504E5923E0}" type="slidenum">
              <a:rPr lang="en-US" smtClean="0"/>
              <a:pPr/>
              <a:t>28</a:t>
            </a:fld>
            <a:endParaRPr lang="en-US"/>
          </a:p>
        </p:txBody>
      </p:sp>
      <p:sp>
        <p:nvSpPr>
          <p:cNvPr id="5" name="TextBox 4">
            <a:extLst>
              <a:ext uri="{FF2B5EF4-FFF2-40B4-BE49-F238E27FC236}">
                <a16:creationId xmlns:a16="http://schemas.microsoft.com/office/drawing/2014/main" id="{EDD6FE4C-5C5B-F2CB-DA75-F5D72B52DAD1}"/>
              </a:ext>
            </a:extLst>
          </p:cNvPr>
          <p:cNvSpPr txBox="1"/>
          <p:nvPr/>
        </p:nvSpPr>
        <p:spPr>
          <a:xfrm>
            <a:off x="1296854" y="1325553"/>
            <a:ext cx="7132242" cy="4616648"/>
          </a:xfrm>
          <a:prstGeom prst="rect">
            <a:avLst/>
          </a:prstGeom>
          <a:solidFill>
            <a:schemeClr val="bg1">
              <a:lumMod val="95000"/>
            </a:schemeClr>
          </a:solidFill>
          <a:ln>
            <a:solidFill>
              <a:schemeClr val="bg1">
                <a:lumMod val="75000"/>
              </a:schemeClr>
            </a:solidFill>
          </a:ln>
        </p:spPr>
        <p:txBody>
          <a:bodyPr wrap="squar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void </a:t>
            </a:r>
            <a:r>
              <a:rPr lang="en-US" sz="1400" b="1" dirty="0">
                <a:solidFill>
                  <a:srgbClr val="C00000"/>
                </a:solidFill>
                <a:latin typeface="Courier New" panose="02070309020205020404" pitchFamily="49" charset="0"/>
                <a:cs typeface="Courier New" panose="02070309020205020404" pitchFamily="49" charset="0"/>
              </a:rPr>
              <a:t>flag</a:t>
            </a:r>
            <a:r>
              <a:rPr lang="en-US" sz="1400" b="1" dirty="0">
                <a:latin typeface="Courier New" panose="02070309020205020404" pitchFamily="49" charset="0"/>
                <a:cs typeface="Courier New" panose="02070309020205020404" pitchFamily="49" charset="0"/>
              </a:rPr>
              <a:t>(Code code,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String text)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(count == 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System.out.println</a:t>
            </a:r>
            <a:r>
              <a:rPr lang="en-US" sz="1400" b="1" dirty="0">
                <a:latin typeface="Courier New" panose="02070309020205020404" pitchFamily="49" charset="0"/>
                <a:cs typeface="Courier New" panose="02070309020205020404" pitchFamily="49" charset="0"/>
              </a:rPr>
              <a:t>("\n===== SEMANTIC ERRORS =====\n");</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System.out.printf</a:t>
            </a:r>
            <a:r>
              <a:rPr lang="en-US" sz="1400" b="1" dirty="0">
                <a:latin typeface="Courier New" panose="02070309020205020404" pitchFamily="49" charset="0"/>
                <a:cs typeface="Courier New" panose="02070309020205020404" pitchFamily="49" charset="0"/>
              </a:rPr>
              <a:t>("%-4s %-40s %s\n", </a:t>
            </a:r>
          </a:p>
          <a:p>
            <a:r>
              <a:rPr lang="en-US" sz="1400" b="1" dirty="0">
                <a:latin typeface="Courier New" panose="02070309020205020404" pitchFamily="49" charset="0"/>
                <a:cs typeface="Courier New" panose="02070309020205020404" pitchFamily="49" charset="0"/>
              </a:rPr>
              <a:t>                          "Line", "Message", "Found near");</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System.out.printf</a:t>
            </a:r>
            <a:r>
              <a:rPr lang="en-US" sz="1400" b="1" dirty="0">
                <a:latin typeface="Courier New" panose="02070309020205020404" pitchFamily="49" charset="0"/>
                <a:cs typeface="Courier New" panose="02070309020205020404" pitchFamily="49" charset="0"/>
              </a:rPr>
              <a:t>("%-4s %-40s %s\n", </a:t>
            </a:r>
          </a:p>
          <a:p>
            <a:r>
              <a:rPr lang="en-US" sz="1400" b="1" dirty="0">
                <a:latin typeface="Courier New" panose="02070309020205020404" pitchFamily="49" charset="0"/>
                <a:cs typeface="Courier New" panose="02070309020205020404" pitchFamily="49" charset="0"/>
              </a:rPr>
              <a:t>                          "----", "-------",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count++;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System.out.printf</a:t>
            </a:r>
            <a:r>
              <a:rPr lang="en-US" sz="1400" b="1" dirty="0">
                <a:latin typeface="Courier New" panose="02070309020205020404" pitchFamily="49" charset="0"/>
                <a:cs typeface="Courier New" panose="02070309020205020404" pitchFamily="49" charset="0"/>
              </a:rPr>
              <a:t>("%03d  %-40s \"%s\"\n",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code.message</a:t>
            </a:r>
            <a:r>
              <a:rPr lang="en-US" sz="1400" b="1" dirty="0">
                <a:latin typeface="Courier New" panose="02070309020205020404" pitchFamily="49" charset="0"/>
                <a:cs typeface="Courier New" panose="02070309020205020404" pitchFamily="49" charset="0"/>
              </a:rPr>
              <a:t>, text);</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void </a:t>
            </a:r>
            <a:r>
              <a:rPr lang="en-US" sz="1400" b="1" dirty="0">
                <a:solidFill>
                  <a:srgbClr val="C00000"/>
                </a:solidFill>
                <a:latin typeface="Courier New" panose="02070309020205020404" pitchFamily="49" charset="0"/>
                <a:cs typeface="Courier New" panose="02070309020205020404" pitchFamily="49" charset="0"/>
              </a:rPr>
              <a:t>flag</a:t>
            </a:r>
            <a:r>
              <a:rPr lang="en-US" sz="1400" b="1" dirty="0">
                <a:latin typeface="Courier New" panose="02070309020205020404" pitchFamily="49" charset="0"/>
                <a:cs typeface="Courier New" panose="02070309020205020404" pitchFamily="49" charset="0"/>
              </a:rPr>
              <a:t>(Code code, </a:t>
            </a:r>
            <a:r>
              <a:rPr lang="en-US" sz="1400" b="1" dirty="0" err="1">
                <a:solidFill>
                  <a:srgbClr val="C00000"/>
                </a:solidFill>
                <a:latin typeface="Courier New" panose="02070309020205020404" pitchFamily="49" charset="0"/>
                <a:cs typeface="Courier New" panose="02070309020205020404" pitchFamily="49" charset="0"/>
              </a:rPr>
              <a:t>ParserRuleContext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flag(code, </a:t>
            </a:r>
            <a:r>
              <a:rPr lang="en-US" sz="1400" b="1" dirty="0" err="1">
                <a:solidFill>
                  <a:srgbClr val="C00000"/>
                </a:solidFill>
                <a:latin typeface="Courier New" panose="02070309020205020404" pitchFamily="49" charset="0"/>
                <a:cs typeface="Courier New" panose="02070309020205020404" pitchFamily="49" charset="0"/>
              </a:rPr>
              <a:t>ctx.getStart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getLine</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ctx.getText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C0274556-117C-BCE5-1EB0-017EC511567A}"/>
              </a:ext>
            </a:extLst>
          </p:cNvPr>
          <p:cNvSpPr txBox="1"/>
          <p:nvPr/>
        </p:nvSpPr>
        <p:spPr>
          <a:xfrm>
            <a:off x="6217902" y="1187053"/>
            <a:ext cx="2016449" cy="276999"/>
          </a:xfrm>
          <a:prstGeom prst="rect">
            <a:avLst/>
          </a:prstGeom>
          <a:solidFill>
            <a:srgbClr val="0033CC"/>
          </a:solidFill>
        </p:spPr>
        <p:txBody>
          <a:bodyPr wrap="none" rtlCol="0">
            <a:spAutoFit/>
          </a:bodyPr>
          <a:lstStyle/>
          <a:p>
            <a:r>
              <a:rPr lang="en-US" sz="1200" dirty="0">
                <a:solidFill>
                  <a:srgbClr val="FFFD78"/>
                </a:solidFill>
              </a:rPr>
              <a:t>SemanticErrorHandler.java</a:t>
            </a:r>
          </a:p>
        </p:txBody>
      </p:sp>
      <p:sp>
        <p:nvSpPr>
          <p:cNvPr id="10" name="TextBox 9">
            <a:extLst>
              <a:ext uri="{FF2B5EF4-FFF2-40B4-BE49-F238E27FC236}">
                <a16:creationId xmlns:a16="http://schemas.microsoft.com/office/drawing/2014/main" id="{353BF379-285B-EEB3-9355-1273E17A055D}"/>
              </a:ext>
            </a:extLst>
          </p:cNvPr>
          <p:cNvSpPr txBox="1"/>
          <p:nvPr/>
        </p:nvSpPr>
        <p:spPr>
          <a:xfrm>
            <a:off x="3566171" y="5657824"/>
            <a:ext cx="1591656"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source line number of the context object</a:t>
            </a:r>
          </a:p>
        </p:txBody>
      </p:sp>
      <p:sp>
        <p:nvSpPr>
          <p:cNvPr id="11" name="TextBox 10">
            <a:extLst>
              <a:ext uri="{FF2B5EF4-FFF2-40B4-BE49-F238E27FC236}">
                <a16:creationId xmlns:a16="http://schemas.microsoft.com/office/drawing/2014/main" id="{E2AF151D-30C2-4F50-5A55-524B5AD78353}"/>
              </a:ext>
            </a:extLst>
          </p:cNvPr>
          <p:cNvSpPr txBox="1"/>
          <p:nvPr/>
        </p:nvSpPr>
        <p:spPr>
          <a:xfrm>
            <a:off x="5852146" y="5657825"/>
            <a:ext cx="1132962"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text of the context object</a:t>
            </a:r>
          </a:p>
        </p:txBody>
      </p:sp>
    </p:spTree>
    <p:extLst>
      <p:ext uri="{BB962C8B-B14F-4D97-AF65-F5344CB8AC3E}">
        <p14:creationId xmlns:p14="http://schemas.microsoft.com/office/powerpoint/2010/main" val="117712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6" end="16"/>
                                            </p:txEl>
                                          </p:spTgt>
                                        </p:tgtEl>
                                        <p:attrNameLst>
                                          <p:attrName>style.visibility</p:attrName>
                                        </p:attrNameLst>
                                      </p:cBhvr>
                                      <p:to>
                                        <p:strVal val="visible"/>
                                      </p:to>
                                    </p:set>
                                    <p:animEffect transition="in" filter="fade">
                                      <p:cBhvr>
                                        <p:cTn id="7" dur="500"/>
                                        <p:tgtEl>
                                          <p:spTgt spid="5">
                                            <p:txEl>
                                              <p:pRg st="16" end="1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7" end="17"/>
                                            </p:txEl>
                                          </p:spTgt>
                                        </p:tgtEl>
                                        <p:attrNameLst>
                                          <p:attrName>style.visibility</p:attrName>
                                        </p:attrNameLst>
                                      </p:cBhvr>
                                      <p:to>
                                        <p:strVal val="visible"/>
                                      </p:to>
                                    </p:set>
                                    <p:animEffect transition="in" filter="fade">
                                      <p:cBhvr>
                                        <p:cTn id="10" dur="500"/>
                                        <p:tgtEl>
                                          <p:spTgt spid="5">
                                            <p:txEl>
                                              <p:pRg st="17" end="1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8" end="18"/>
                                            </p:txEl>
                                          </p:spTgt>
                                        </p:tgtEl>
                                        <p:attrNameLst>
                                          <p:attrName>style.visibility</p:attrName>
                                        </p:attrNameLst>
                                      </p:cBhvr>
                                      <p:to>
                                        <p:strVal val="visible"/>
                                      </p:to>
                                    </p:set>
                                    <p:animEffect transition="in" filter="fade">
                                      <p:cBhvr>
                                        <p:cTn id="13" dur="500"/>
                                        <p:tgtEl>
                                          <p:spTgt spid="5">
                                            <p:txEl>
                                              <p:pRg st="18" end="1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9" end="19"/>
                                            </p:txEl>
                                          </p:spTgt>
                                        </p:tgtEl>
                                        <p:attrNameLst>
                                          <p:attrName>style.visibility</p:attrName>
                                        </p:attrNameLst>
                                      </p:cBhvr>
                                      <p:to>
                                        <p:strVal val="visible"/>
                                      </p:to>
                                    </p:set>
                                    <p:animEffect transition="in" filter="fade">
                                      <p:cBhvr>
                                        <p:cTn id="16" dur="500"/>
                                        <p:tgtEl>
                                          <p:spTgt spid="5">
                                            <p:txEl>
                                              <p:pRg st="19" end="19"/>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2917-AA8E-B966-F91D-C0B79589E648}"/>
              </a:ext>
            </a:extLst>
          </p:cNvPr>
          <p:cNvSpPr>
            <a:spLocks noGrp="1"/>
          </p:cNvSpPr>
          <p:nvPr>
            <p:ph type="title"/>
          </p:nvPr>
        </p:nvSpPr>
        <p:spPr/>
        <p:txBody>
          <a:bodyPr/>
          <a:lstStyle/>
          <a:p>
            <a:r>
              <a:rPr lang="en-US" dirty="0"/>
              <a:t>Syntax Error Handler</a:t>
            </a:r>
          </a:p>
        </p:txBody>
      </p:sp>
      <p:sp>
        <p:nvSpPr>
          <p:cNvPr id="3" name="Content Placeholder 2">
            <a:extLst>
              <a:ext uri="{FF2B5EF4-FFF2-40B4-BE49-F238E27FC236}">
                <a16:creationId xmlns:a16="http://schemas.microsoft.com/office/drawing/2014/main" id="{6D41582E-1813-4EEF-0738-6DB84989EAEE}"/>
              </a:ext>
            </a:extLst>
          </p:cNvPr>
          <p:cNvSpPr>
            <a:spLocks noGrp="1"/>
          </p:cNvSpPr>
          <p:nvPr>
            <p:ph idx="1"/>
          </p:nvPr>
        </p:nvSpPr>
        <p:spPr/>
        <p:txBody>
          <a:bodyPr/>
          <a:lstStyle/>
          <a:p>
            <a:r>
              <a:rPr lang="en-US" dirty="0"/>
              <a:t>ANTLR 4 has a built-in syntax error handler.</a:t>
            </a:r>
          </a:p>
          <a:p>
            <a:pPr lvl="1"/>
            <a:r>
              <a:rPr lang="en-US" dirty="0"/>
              <a:t>It prints an error message whenever a generated parser detects a syntax error in a source program.</a:t>
            </a:r>
          </a:p>
          <a:p>
            <a:pPr lvl="4"/>
            <a:endParaRPr lang="en-US" dirty="0"/>
          </a:p>
          <a:p>
            <a:r>
              <a:rPr lang="en-US" dirty="0"/>
              <a:t>We can replace the built-in syntax error handler with our own so that syntax error messages are formatted similarly to semantic error messages printed by our class </a:t>
            </a:r>
            <a:r>
              <a:rPr lang="en-US" b="1" dirty="0" err="1">
                <a:solidFill>
                  <a:srgbClr val="0033CC"/>
                </a:solidFill>
                <a:latin typeface="Courier New" panose="02070309020205020404" pitchFamily="49" charset="0"/>
                <a:cs typeface="Courier New" panose="02070309020205020404" pitchFamily="49" charset="0"/>
              </a:rPr>
              <a:t>SemanticErrorHandler</a:t>
            </a:r>
            <a:r>
              <a:rPr lang="en-US" dirty="0"/>
              <a:t>.</a:t>
            </a:r>
          </a:p>
          <a:p>
            <a:pPr lvl="1"/>
            <a:r>
              <a:rPr lang="en-US" dirty="0"/>
              <a:t>Our class </a:t>
            </a:r>
            <a:r>
              <a:rPr lang="en-US" b="1" dirty="0" err="1">
                <a:solidFill>
                  <a:srgbClr val="0033CC"/>
                </a:solidFill>
                <a:latin typeface="Courier New" panose="02070309020205020404" pitchFamily="49" charset="0"/>
                <a:cs typeface="Courier New" panose="02070309020205020404" pitchFamily="49" charset="0"/>
              </a:rPr>
              <a:t>SyntaxErrorHandler</a:t>
            </a:r>
            <a:r>
              <a:rPr lang="en-US" dirty="0"/>
              <a:t> must follow ANTLR’s API to allow the generated parser to call it.</a:t>
            </a:r>
          </a:p>
        </p:txBody>
      </p:sp>
      <p:sp>
        <p:nvSpPr>
          <p:cNvPr id="4" name="Slide Number Placeholder 3">
            <a:extLst>
              <a:ext uri="{FF2B5EF4-FFF2-40B4-BE49-F238E27FC236}">
                <a16:creationId xmlns:a16="http://schemas.microsoft.com/office/drawing/2014/main" id="{EC403039-812A-C2F4-E843-9A75F3311A99}"/>
              </a:ext>
            </a:extLst>
          </p:cNvPr>
          <p:cNvSpPr>
            <a:spLocks noGrp="1"/>
          </p:cNvSpPr>
          <p:nvPr>
            <p:ph type="sldNum" sz="quarter" idx="12"/>
          </p:nvPr>
        </p:nvSpPr>
        <p:spPr/>
        <p:txBody>
          <a:bodyPr/>
          <a:lstStyle/>
          <a:p>
            <a:fld id="{FED62B2D-F854-104A-9535-9A504E5923E0}" type="slidenum">
              <a:rPr lang="en-US" smtClean="0"/>
              <a:pPr/>
              <a:t>29</a:t>
            </a:fld>
            <a:endParaRPr lang="en-US"/>
          </a:p>
        </p:txBody>
      </p:sp>
    </p:spTree>
    <p:extLst>
      <p:ext uri="{BB962C8B-B14F-4D97-AF65-F5344CB8AC3E}">
        <p14:creationId xmlns:p14="http://schemas.microsoft.com/office/powerpoint/2010/main" val="22659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EFB6F-9A56-E7E6-5C46-AC26119B0147}"/>
              </a:ext>
            </a:extLst>
          </p:cNvPr>
          <p:cNvSpPr>
            <a:spLocks noGrp="1"/>
          </p:cNvSpPr>
          <p:nvPr>
            <p:ph type="title"/>
          </p:nvPr>
        </p:nvSpPr>
        <p:spPr/>
        <p:txBody>
          <a:bodyPr/>
          <a:lstStyle/>
          <a:p>
            <a:r>
              <a:rPr lang="en-US" dirty="0"/>
              <a:t>Multiple Passes</a:t>
            </a:r>
          </a:p>
        </p:txBody>
      </p:sp>
      <p:sp>
        <p:nvSpPr>
          <p:cNvPr id="4" name="Slide Number Placeholder 3">
            <a:extLst>
              <a:ext uri="{FF2B5EF4-FFF2-40B4-BE49-F238E27FC236}">
                <a16:creationId xmlns:a16="http://schemas.microsoft.com/office/drawing/2014/main" id="{B39BC0BB-1CAA-CC0E-42E4-6AF55A6C3E27}"/>
              </a:ext>
            </a:extLst>
          </p:cNvPr>
          <p:cNvSpPr>
            <a:spLocks noGrp="1"/>
          </p:cNvSpPr>
          <p:nvPr>
            <p:ph type="sldNum" sz="quarter" idx="12"/>
          </p:nvPr>
        </p:nvSpPr>
        <p:spPr/>
        <p:txBody>
          <a:bodyPr/>
          <a:lstStyle/>
          <a:p>
            <a:fld id="{FED62B2D-F854-104A-9535-9A504E5923E0}" type="slidenum">
              <a:rPr lang="en-US" smtClean="0"/>
              <a:pPr/>
              <a:t>3</a:t>
            </a:fld>
            <a:endParaRPr lang="en-US"/>
          </a:p>
        </p:txBody>
      </p:sp>
      <p:graphicFrame>
        <p:nvGraphicFramePr>
          <p:cNvPr id="6" name="Table 5">
            <a:extLst>
              <a:ext uri="{FF2B5EF4-FFF2-40B4-BE49-F238E27FC236}">
                <a16:creationId xmlns:a16="http://schemas.microsoft.com/office/drawing/2014/main" id="{7A2ECA9C-6F38-BE5B-50A3-B9D1B14995C7}"/>
              </a:ext>
            </a:extLst>
          </p:cNvPr>
          <p:cNvGraphicFramePr>
            <a:graphicFrameLocks noGrp="1"/>
          </p:cNvGraphicFramePr>
          <p:nvPr>
            <p:extLst>
              <p:ext uri="{D42A27DB-BD31-4B8C-83A1-F6EECF244321}">
                <p14:modId xmlns:p14="http://schemas.microsoft.com/office/powerpoint/2010/main" val="2450729382"/>
              </p:ext>
            </p:extLst>
          </p:nvPr>
        </p:nvGraphicFramePr>
        <p:xfrm>
          <a:off x="731562" y="1600220"/>
          <a:ext cx="7680876" cy="2295400"/>
        </p:xfrm>
        <a:graphic>
          <a:graphicData uri="http://schemas.openxmlformats.org/drawingml/2006/table">
            <a:tbl>
              <a:tblPr firstRow="1" firstCol="1" bandRow="1">
                <a:tableStyleId>{073A0DAA-6AF3-43AB-8588-CEC1D06C72B9}</a:tableStyleId>
              </a:tblPr>
              <a:tblGrid>
                <a:gridCol w="731512">
                  <a:extLst>
                    <a:ext uri="{9D8B030D-6E8A-4147-A177-3AD203B41FA5}">
                      <a16:colId xmlns:a16="http://schemas.microsoft.com/office/drawing/2014/main" val="3492672794"/>
                    </a:ext>
                  </a:extLst>
                </a:gridCol>
                <a:gridCol w="6949364">
                  <a:extLst>
                    <a:ext uri="{9D8B030D-6E8A-4147-A177-3AD203B41FA5}">
                      <a16:colId xmlns:a16="http://schemas.microsoft.com/office/drawing/2014/main" val="2163153237"/>
                    </a:ext>
                  </a:extLst>
                </a:gridCol>
              </a:tblGrid>
              <a:tr h="0">
                <a:tc>
                  <a:txBody>
                    <a:bodyPr/>
                    <a:lstStyle/>
                    <a:p>
                      <a:pPr marL="0" marR="0" algn="ctr">
                        <a:lnSpc>
                          <a:spcPct val="125000"/>
                        </a:lnSpc>
                        <a:spcBef>
                          <a:spcPts val="600"/>
                        </a:spcBef>
                        <a:buNone/>
                      </a:pPr>
                      <a:r>
                        <a:rPr lang="en-US" sz="1400" dirty="0">
                          <a:effectLst/>
                        </a:rPr>
                        <a:t>Pass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600"/>
                        </a:spcBef>
                        <a:buNone/>
                      </a:pPr>
                      <a:r>
                        <a:rPr lang="en-US" sz="1400" dirty="0">
                          <a:effectLst/>
                        </a:rPr>
                        <a:t>Operations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3860144"/>
                  </a:ext>
                </a:extLst>
              </a:tr>
              <a:tr h="0">
                <a:tc>
                  <a:txBody>
                    <a:bodyPr/>
                    <a:lstStyle/>
                    <a:p>
                      <a:pPr marL="0" marR="0" algn="ctr">
                        <a:lnSpc>
                          <a:spcPct val="125000"/>
                        </a:lnSpc>
                        <a:spcBef>
                          <a:spcPts val="600"/>
                        </a:spcBef>
                        <a:buNone/>
                      </a:pPr>
                      <a:r>
                        <a:rPr lang="en-US" sz="1400">
                          <a:effectLst/>
                        </a:rPr>
                        <a:t>1</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Syntax analysis: </a:t>
                      </a:r>
                      <a:r>
                        <a:rPr lang="en-US" sz="1400" dirty="0">
                          <a:effectLst/>
                        </a:rPr>
                        <a:t>In the front end, the parser requests tokens from the scanner, performs syntax checking, and builds the parse tree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72621298"/>
                  </a:ext>
                </a:extLst>
              </a:tr>
              <a:tr h="114021">
                <a:tc>
                  <a:txBody>
                    <a:bodyPr/>
                    <a:lstStyle/>
                    <a:p>
                      <a:pPr marL="0" marR="0" algn="ctr">
                        <a:lnSpc>
                          <a:spcPct val="125000"/>
                        </a:lnSpc>
                        <a:spcBef>
                          <a:spcPts val="600"/>
                        </a:spcBef>
                        <a:buNone/>
                      </a:pPr>
                      <a:r>
                        <a:rPr lang="en-US" sz="1400">
                          <a:effectLst/>
                        </a:rPr>
                        <a:t>2</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Semantic analysis: </a:t>
                      </a:r>
                      <a:r>
                        <a:rPr lang="en-US" sz="1400" dirty="0">
                          <a:effectLst/>
                        </a:rPr>
                        <a:t>Perform operations based on the meanings of the parse tree nodes. The analysis includes populating symbol tables with information about names contained in the tree nodes and performing type checking to verify datatype compatibilities of the operands in expressions.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0173878"/>
                  </a:ext>
                </a:extLst>
              </a:tr>
              <a:tr h="0">
                <a:tc>
                  <a:txBody>
                    <a:bodyPr/>
                    <a:lstStyle/>
                    <a:p>
                      <a:pPr marL="0" marR="0" algn="ctr">
                        <a:lnSpc>
                          <a:spcPct val="125000"/>
                        </a:lnSpc>
                        <a:spcBef>
                          <a:spcPts val="600"/>
                        </a:spcBef>
                        <a:buNone/>
                      </a:pPr>
                      <a:r>
                        <a:rPr lang="en-US" sz="1400">
                          <a:effectLst/>
                        </a:rPr>
                        <a:t>3</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Output generation:</a:t>
                      </a:r>
                      <a:r>
                        <a:rPr lang="en-US" sz="1400" dirty="0">
                          <a:effectLst/>
                        </a:rPr>
                        <a:t> The backend components independently operate by accessing only the parse tree and symbol tables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50734687"/>
                  </a:ext>
                </a:extLst>
              </a:tr>
            </a:tbl>
          </a:graphicData>
        </a:graphic>
      </p:graphicFrame>
    </p:spTree>
    <p:extLst>
      <p:ext uri="{BB962C8B-B14F-4D97-AF65-F5344CB8AC3E}">
        <p14:creationId xmlns:p14="http://schemas.microsoft.com/office/powerpoint/2010/main" val="2818036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A9ADC-C938-5A4A-CBF5-6B476BCAE0B2}"/>
              </a:ext>
            </a:extLst>
          </p:cNvPr>
          <p:cNvSpPr>
            <a:spLocks noGrp="1"/>
          </p:cNvSpPr>
          <p:nvPr>
            <p:ph type="title"/>
          </p:nvPr>
        </p:nvSpPr>
        <p:spPr/>
        <p:txBody>
          <a:bodyPr/>
          <a:lstStyle/>
          <a:p>
            <a:r>
              <a:rPr lang="en-US" dirty="0"/>
              <a:t>Syntax Error Handler</a:t>
            </a:r>
            <a:r>
              <a:rPr lang="en-US" i="1" dirty="0"/>
              <a:t>, cont’d</a:t>
            </a:r>
          </a:p>
        </p:txBody>
      </p:sp>
      <p:sp>
        <p:nvSpPr>
          <p:cNvPr id="4" name="Slide Number Placeholder 3">
            <a:extLst>
              <a:ext uri="{FF2B5EF4-FFF2-40B4-BE49-F238E27FC236}">
                <a16:creationId xmlns:a16="http://schemas.microsoft.com/office/drawing/2014/main" id="{F9EAB925-860A-5252-5909-928475380813}"/>
              </a:ext>
            </a:extLst>
          </p:cNvPr>
          <p:cNvSpPr>
            <a:spLocks noGrp="1"/>
          </p:cNvSpPr>
          <p:nvPr>
            <p:ph type="sldNum" sz="quarter" idx="12"/>
          </p:nvPr>
        </p:nvSpPr>
        <p:spPr/>
        <p:txBody>
          <a:bodyPr/>
          <a:lstStyle/>
          <a:p>
            <a:fld id="{FED62B2D-F854-104A-9535-9A504E5923E0}" type="slidenum">
              <a:rPr lang="en-US" smtClean="0"/>
              <a:pPr/>
              <a:t>30</a:t>
            </a:fld>
            <a:endParaRPr lang="en-US"/>
          </a:p>
        </p:txBody>
      </p:sp>
      <p:sp>
        <p:nvSpPr>
          <p:cNvPr id="5" name="TextBox 4">
            <a:extLst>
              <a:ext uri="{FF2B5EF4-FFF2-40B4-BE49-F238E27FC236}">
                <a16:creationId xmlns:a16="http://schemas.microsoft.com/office/drawing/2014/main" id="{E671D445-60CD-1772-7DDA-95D43B5446DF}"/>
              </a:ext>
            </a:extLst>
          </p:cNvPr>
          <p:cNvSpPr txBox="1"/>
          <p:nvPr/>
        </p:nvSpPr>
        <p:spPr>
          <a:xfrm>
            <a:off x="1188757" y="1234464"/>
            <a:ext cx="6227987" cy="544764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package frontend;</a:t>
            </a:r>
          </a:p>
          <a:p>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import org.antlr.v4.runtime.BaseErrorListener;</a:t>
            </a:r>
          </a:p>
          <a:p>
            <a:r>
              <a:rPr lang="en-US" sz="1200" b="1" dirty="0">
                <a:latin typeface="Courier New" panose="02070309020205020404" pitchFamily="49" charset="0"/>
                <a:cs typeface="Courier New" panose="02070309020205020404" pitchFamily="49" charset="0"/>
              </a:rPr>
              <a:t>import org.antlr.v4.runtime.RecognitionException;</a:t>
            </a:r>
          </a:p>
          <a:p>
            <a:r>
              <a:rPr lang="en-US" sz="1200" b="1" dirty="0">
                <a:latin typeface="Courier New" panose="02070309020205020404" pitchFamily="49" charset="0"/>
                <a:cs typeface="Courier New" panose="02070309020205020404" pitchFamily="49" charset="0"/>
              </a:rPr>
              <a:t>import org.antlr.v4.runtime.Recognizer;</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class </a:t>
            </a:r>
            <a:r>
              <a:rPr lang="en-US" sz="1200" b="1" dirty="0" err="1">
                <a:solidFill>
                  <a:srgbClr val="C00000"/>
                </a:solidFill>
                <a:latin typeface="Courier New" panose="02070309020205020404" pitchFamily="49" charset="0"/>
                <a:cs typeface="Courier New" panose="02070309020205020404" pitchFamily="49" charset="0"/>
              </a:rPr>
              <a:t>SyntaxErrorHandler</a:t>
            </a:r>
            <a:r>
              <a:rPr lang="en-US" sz="1200" b="1" dirty="0">
                <a:solidFill>
                  <a:srgbClr val="C00000"/>
                </a:solidFill>
                <a:latin typeface="Courier New" panose="02070309020205020404" pitchFamily="49" charset="0"/>
                <a:cs typeface="Courier New" panose="02070309020205020404" pitchFamily="49" charset="0"/>
              </a:rPr>
              <a:t> extends </a:t>
            </a:r>
            <a:r>
              <a:rPr lang="en-US" sz="1200" b="1" dirty="0" err="1">
                <a:solidFill>
                  <a:srgbClr val="C00000"/>
                </a:solidFill>
                <a:latin typeface="Courier New" panose="02070309020205020404" pitchFamily="49" charset="0"/>
                <a:cs typeface="Courier New" panose="02070309020205020404" pitchFamily="49" charset="0"/>
              </a:rPr>
              <a:t>BaseErrorListener</a:t>
            </a:r>
            <a:endParaRPr lang="en-US" sz="1200" b="1" dirty="0">
              <a:solidFill>
                <a:srgbClr val="C00000"/>
              </a:solidFill>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private static int count = 0;</a:t>
            </a:r>
          </a:p>
          <a:p>
            <a:r>
              <a:rPr lang="en-US" sz="1200" b="1" dirty="0">
                <a:latin typeface="Courier New" panose="02070309020205020404" pitchFamily="49" charset="0"/>
                <a:cs typeface="Courier New" panose="02070309020205020404" pitchFamily="49" charset="0"/>
              </a:rPr>
              <a:t>    public int </a:t>
            </a:r>
            <a:r>
              <a:rPr lang="en-US" sz="1200" b="1" dirty="0" err="1">
                <a:latin typeface="Courier New" panose="02070309020205020404" pitchFamily="49" charset="0"/>
                <a:cs typeface="Courier New" panose="02070309020205020404" pitchFamily="49" charset="0"/>
              </a:rPr>
              <a:t>getCount</a:t>
            </a:r>
            <a:r>
              <a:rPr lang="en-US" sz="1200" b="1" dirty="0">
                <a:latin typeface="Courier New" panose="02070309020205020404" pitchFamily="49" charset="0"/>
                <a:cs typeface="Courier New" panose="02070309020205020404" pitchFamily="49" charset="0"/>
              </a:rPr>
              <a:t>() { return count;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a:t>
            </a:r>
          </a:p>
          <a:p>
            <a:r>
              <a:rPr lang="en-US" sz="1200" b="1" dirty="0">
                <a:latin typeface="Courier New" panose="02070309020205020404" pitchFamily="49" charset="0"/>
                <a:cs typeface="Courier New" panose="02070309020205020404" pitchFamily="49" charset="0"/>
              </a:rPr>
              <a:t>    public void </a:t>
            </a:r>
            <a:r>
              <a:rPr lang="en-US" sz="1200" b="1" dirty="0" err="1">
                <a:solidFill>
                  <a:srgbClr val="C00000"/>
                </a:solidFill>
                <a:latin typeface="Courier New" panose="02070309020205020404" pitchFamily="49" charset="0"/>
                <a:cs typeface="Courier New" panose="02070309020205020404" pitchFamily="49" charset="0"/>
              </a:rPr>
              <a:t>syntaxError</a:t>
            </a:r>
            <a:r>
              <a:rPr lang="en-US" sz="1200" b="1" dirty="0">
                <a:solidFill>
                  <a:srgbClr val="C00000"/>
                </a:solidFill>
                <a:latin typeface="Courier New" panose="02070309020205020404" pitchFamily="49" charset="0"/>
                <a:cs typeface="Courier New" panose="02070309020205020404" pitchFamily="49" charset="0"/>
              </a:rPr>
              <a:t>(Recognizer&lt;?, ?&gt; recognizer,</a:t>
            </a:r>
          </a:p>
          <a:p>
            <a:r>
              <a:rPr lang="en-US" sz="1200" b="1" dirty="0">
                <a:solidFill>
                  <a:srgbClr val="C00000"/>
                </a:solidFill>
                <a:latin typeface="Courier New" panose="02070309020205020404" pitchFamily="49" charset="0"/>
                <a:cs typeface="Courier New" panose="02070309020205020404" pitchFamily="49" charset="0"/>
              </a:rPr>
              <a:t>                            Object </a:t>
            </a:r>
            <a:r>
              <a:rPr lang="en-US" sz="1200" b="1" dirty="0" err="1">
                <a:solidFill>
                  <a:srgbClr val="C00000"/>
                </a:solidFill>
                <a:latin typeface="Courier New" panose="02070309020205020404" pitchFamily="49" charset="0"/>
                <a:cs typeface="Courier New" panose="02070309020205020404" pitchFamily="49" charset="0"/>
              </a:rPr>
              <a:t>offendingSymbol</a:t>
            </a:r>
            <a:r>
              <a:rPr lang="en-US" sz="1200" b="1" dirty="0">
                <a:solidFill>
                  <a:srgbClr val="C00000"/>
                </a:solidFill>
                <a:latin typeface="Courier New" panose="02070309020205020404" pitchFamily="49" charset="0"/>
                <a:cs typeface="Courier New" panose="02070309020205020404" pitchFamily="49" charset="0"/>
              </a:rPr>
              <a:t>,</a:t>
            </a:r>
          </a:p>
          <a:p>
            <a:r>
              <a:rPr lang="en-US" sz="1200" b="1" dirty="0">
                <a:solidFill>
                  <a:srgbClr val="C00000"/>
                </a:solidFill>
                <a:latin typeface="Courier New" panose="02070309020205020404" pitchFamily="49" charset="0"/>
                <a:cs typeface="Courier New" panose="02070309020205020404" pitchFamily="49" charset="0"/>
              </a:rPr>
              <a:t>                            int line, int </a:t>
            </a:r>
            <a:r>
              <a:rPr lang="en-US" sz="1200" b="1" dirty="0" err="1">
                <a:solidFill>
                  <a:srgbClr val="C00000"/>
                </a:solidFill>
                <a:latin typeface="Courier New" panose="02070309020205020404" pitchFamily="49" charset="0"/>
                <a:cs typeface="Courier New" panose="02070309020205020404" pitchFamily="49" charset="0"/>
              </a:rPr>
              <a:t>charPositionInLine</a:t>
            </a:r>
            <a:r>
              <a:rPr lang="en-US" sz="1200" b="1" dirty="0">
                <a:solidFill>
                  <a:srgbClr val="C00000"/>
                </a:solidFill>
                <a:latin typeface="Courier New" panose="02070309020205020404" pitchFamily="49" charset="0"/>
                <a:cs typeface="Courier New" panose="02070309020205020404" pitchFamily="49" charset="0"/>
              </a:rPr>
              <a:t>,</a:t>
            </a:r>
          </a:p>
          <a:p>
            <a:r>
              <a:rPr lang="en-US" sz="1200" b="1" dirty="0">
                <a:solidFill>
                  <a:srgbClr val="C00000"/>
                </a:solidFill>
                <a:latin typeface="Courier New" panose="02070309020205020404" pitchFamily="49" charset="0"/>
                <a:cs typeface="Courier New" panose="02070309020205020404" pitchFamily="49" charset="0"/>
              </a:rPr>
              <a:t>                            String msg,</a:t>
            </a:r>
          </a:p>
          <a:p>
            <a:r>
              <a:rPr lang="en-US" sz="1200" b="1" dirty="0">
                <a:solidFill>
                  <a:srgbClr val="C00000"/>
                </a:solidFill>
                <a:latin typeface="Courier New" panose="02070309020205020404" pitchFamily="49" charset="0"/>
                <a:cs typeface="Courier New" panose="02070309020205020404" pitchFamily="49" charset="0"/>
              </a:rPr>
              <a:t>                            </a:t>
            </a:r>
            <a:r>
              <a:rPr lang="en-US" sz="1200" b="1" dirty="0" err="1">
                <a:solidFill>
                  <a:srgbClr val="C00000"/>
                </a:solidFill>
                <a:latin typeface="Courier New" panose="02070309020205020404" pitchFamily="49" charset="0"/>
                <a:cs typeface="Courier New" panose="02070309020205020404" pitchFamily="49" charset="0"/>
              </a:rPr>
              <a:t>RecognitionException</a:t>
            </a:r>
            <a:r>
              <a:rPr lang="en-US" sz="1200" b="1" dirty="0">
                <a:solidFill>
                  <a:srgbClr val="C00000"/>
                </a:solidFill>
                <a:latin typeface="Courier New" panose="02070309020205020404" pitchFamily="49" charset="0"/>
                <a:cs typeface="Courier New" panose="02070309020205020404" pitchFamily="49" charset="0"/>
              </a:rPr>
              <a:t> ex)</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if (count == 0)</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System.out.println</a:t>
            </a:r>
            <a:r>
              <a:rPr lang="en-US" sz="1200" b="1" dirty="0">
                <a:latin typeface="Courier New" panose="02070309020205020404" pitchFamily="49" charset="0"/>
                <a:cs typeface="Courier New" panose="02070309020205020404" pitchFamily="49" charset="0"/>
              </a:rPr>
              <a:t>("\n===== SYNTAX ERRORS =====\n");</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System.out.printf</a:t>
            </a:r>
            <a:r>
              <a:rPr lang="en-US" sz="1200" b="1" dirty="0">
                <a:latin typeface="Courier New" panose="02070309020205020404" pitchFamily="49" charset="0"/>
                <a:cs typeface="Courier New" panose="02070309020205020404" pitchFamily="49" charset="0"/>
              </a:rPr>
              <a:t>("%-4s %-35s\n", "Line", "Message");</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System.out.printf</a:t>
            </a:r>
            <a:r>
              <a:rPr lang="en-US" sz="1200" b="1" dirty="0">
                <a:latin typeface="Courier New" panose="02070309020205020404" pitchFamily="49" charset="0"/>
                <a:cs typeface="Courier New" panose="02070309020205020404" pitchFamily="49" charset="0"/>
              </a:rPr>
              <a:t>("%-4s %-35s\n", "----",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count++;</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System.out.printf</a:t>
            </a:r>
            <a:r>
              <a:rPr lang="en-US" sz="1200" b="1" dirty="0">
                <a:latin typeface="Courier New" panose="02070309020205020404" pitchFamily="49" charset="0"/>
                <a:cs typeface="Courier New" panose="02070309020205020404" pitchFamily="49" charset="0"/>
              </a:rPr>
              <a:t>("%03d  %-35s\n", </a:t>
            </a:r>
            <a:r>
              <a:rPr lang="en-US" sz="1200" b="1" dirty="0">
                <a:solidFill>
                  <a:srgbClr val="C00000"/>
                </a:solidFill>
                <a:latin typeface="Courier New" panose="02070309020205020404" pitchFamily="49" charset="0"/>
                <a:cs typeface="Courier New" panose="02070309020205020404" pitchFamily="49" charset="0"/>
              </a:rPr>
              <a:t>line</a:t>
            </a:r>
            <a:r>
              <a:rPr lang="en-US" sz="1200" b="1" dirty="0">
                <a:latin typeface="Courier New" panose="02070309020205020404" pitchFamily="49" charset="0"/>
                <a:cs typeface="Courier New" panose="02070309020205020404" pitchFamily="49" charset="0"/>
              </a:rPr>
              <a:t>, </a:t>
            </a:r>
            <a:r>
              <a:rPr lang="en-US" sz="1200" b="1" dirty="0">
                <a:solidFill>
                  <a:srgbClr val="C00000"/>
                </a:solidFill>
                <a:latin typeface="Courier New" panose="02070309020205020404" pitchFamily="49" charset="0"/>
                <a:cs typeface="Courier New" panose="02070309020205020404" pitchFamily="49" charset="0"/>
              </a:rPr>
              <a:t>msg</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E0A44810-4520-EB9D-7F9F-D1D273F16E80}"/>
              </a:ext>
            </a:extLst>
          </p:cNvPr>
          <p:cNvSpPr txBox="1"/>
          <p:nvPr/>
        </p:nvSpPr>
        <p:spPr>
          <a:xfrm>
            <a:off x="5212073" y="1292443"/>
            <a:ext cx="2125647" cy="307777"/>
          </a:xfrm>
          <a:prstGeom prst="rect">
            <a:avLst/>
          </a:prstGeom>
          <a:solidFill>
            <a:srgbClr val="0033CC"/>
          </a:solidFill>
        </p:spPr>
        <p:txBody>
          <a:bodyPr wrap="none" rtlCol="0">
            <a:spAutoFit/>
          </a:bodyPr>
          <a:lstStyle/>
          <a:p>
            <a:r>
              <a:rPr lang="en-US" sz="1400" dirty="0">
                <a:solidFill>
                  <a:srgbClr val="FFFF00"/>
                </a:solidFill>
              </a:rPr>
              <a:t>SyntaxErrorHandler.java</a:t>
            </a:r>
          </a:p>
        </p:txBody>
      </p:sp>
    </p:spTree>
    <p:extLst>
      <p:ext uri="{BB962C8B-B14F-4D97-AF65-F5344CB8AC3E}">
        <p14:creationId xmlns:p14="http://schemas.microsoft.com/office/powerpoint/2010/main" val="1347082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1307A-7200-B6D9-DECA-E9A39C616DDE}"/>
              </a:ext>
            </a:extLst>
          </p:cNvPr>
          <p:cNvSpPr>
            <a:spLocks noGrp="1"/>
          </p:cNvSpPr>
          <p:nvPr>
            <p:ph type="title"/>
          </p:nvPr>
        </p:nvSpPr>
        <p:spPr/>
        <p:txBody>
          <a:bodyPr/>
          <a:lstStyle/>
          <a:p>
            <a:r>
              <a:rPr lang="en-US" dirty="0"/>
              <a:t>Order is Important in the Grammar File!</a:t>
            </a:r>
          </a:p>
        </p:txBody>
      </p:sp>
      <p:sp>
        <p:nvSpPr>
          <p:cNvPr id="3" name="Content Placeholder 2">
            <a:extLst>
              <a:ext uri="{FF2B5EF4-FFF2-40B4-BE49-F238E27FC236}">
                <a16:creationId xmlns:a16="http://schemas.microsoft.com/office/drawing/2014/main" id="{867AF078-9F49-23DD-39F6-6ED0EBD232A8}"/>
              </a:ext>
            </a:extLst>
          </p:cNvPr>
          <p:cNvSpPr>
            <a:spLocks noGrp="1"/>
          </p:cNvSpPr>
          <p:nvPr>
            <p:ph idx="1"/>
          </p:nvPr>
        </p:nvSpPr>
        <p:spPr>
          <a:xfrm>
            <a:off x="457200" y="1295400"/>
            <a:ext cx="8229600" cy="579137"/>
          </a:xfrm>
        </p:spPr>
        <p:txBody>
          <a:bodyPr/>
          <a:lstStyle/>
          <a:p>
            <a:r>
              <a:rPr lang="en-US" dirty="0"/>
              <a:t>What’s wrong with the second ordering?</a:t>
            </a:r>
          </a:p>
        </p:txBody>
      </p:sp>
      <p:sp>
        <p:nvSpPr>
          <p:cNvPr id="4" name="Slide Number Placeholder 3">
            <a:extLst>
              <a:ext uri="{FF2B5EF4-FFF2-40B4-BE49-F238E27FC236}">
                <a16:creationId xmlns:a16="http://schemas.microsoft.com/office/drawing/2014/main" id="{91560CF7-369D-0D73-9AC6-95A43B62099E}"/>
              </a:ext>
            </a:extLst>
          </p:cNvPr>
          <p:cNvSpPr>
            <a:spLocks noGrp="1"/>
          </p:cNvSpPr>
          <p:nvPr>
            <p:ph type="sldNum" sz="quarter" idx="12"/>
          </p:nvPr>
        </p:nvSpPr>
        <p:spPr/>
        <p:txBody>
          <a:bodyPr/>
          <a:lstStyle/>
          <a:p>
            <a:fld id="{FED62B2D-F854-104A-9535-9A504E5923E0}" type="slidenum">
              <a:rPr lang="en-US" smtClean="0"/>
              <a:pPr/>
              <a:t>31</a:t>
            </a:fld>
            <a:endParaRPr lang="en-US"/>
          </a:p>
        </p:txBody>
      </p:sp>
      <p:sp>
        <p:nvSpPr>
          <p:cNvPr id="5" name="TextBox 4">
            <a:extLst>
              <a:ext uri="{FF2B5EF4-FFF2-40B4-BE49-F238E27FC236}">
                <a16:creationId xmlns:a16="http://schemas.microsoft.com/office/drawing/2014/main" id="{E6D4FFDB-FEAC-5839-F85A-9DE4A0CF9687}"/>
              </a:ext>
            </a:extLst>
          </p:cNvPr>
          <p:cNvSpPr txBox="1"/>
          <p:nvPr/>
        </p:nvSpPr>
        <p:spPr>
          <a:xfrm>
            <a:off x="2686882" y="1783098"/>
            <a:ext cx="5391219" cy="2123658"/>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IDENTIFIER : LETTER ( LETTER | DIGIT )*;</a:t>
            </a:r>
          </a:p>
          <a:p>
            <a:r>
              <a:rPr lang="en-US" sz="1200" b="1" dirty="0">
                <a:latin typeface="Courier New" panose="02070309020205020404" pitchFamily="49" charset="0"/>
                <a:cs typeface="Courier New" panose="02070309020205020404" pitchFamily="49" charset="0"/>
              </a:rPr>
              <a:t>INTEGER    : DIGITS ;</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REAL : DIGITS '.' DIGITS</a:t>
            </a:r>
          </a:p>
          <a:p>
            <a:r>
              <a:rPr lang="en-US" sz="1200" b="1" dirty="0">
                <a:latin typeface="Courier New" panose="02070309020205020404" pitchFamily="49" charset="0"/>
                <a:cs typeface="Courier New" panose="02070309020205020404" pitchFamily="49" charset="0"/>
              </a:rPr>
              <a:t>     | DIGITS ('e' | 'E') ('+' | '-')? DIGITS</a:t>
            </a:r>
          </a:p>
          <a:p>
            <a:r>
              <a:rPr lang="en-US" sz="1200" b="1" dirty="0">
                <a:latin typeface="Courier New" panose="02070309020205020404" pitchFamily="49" charset="0"/>
                <a:cs typeface="Courier New" panose="02070309020205020404" pitchFamily="49" charset="0"/>
              </a:rPr>
              <a:t>     | DIGITS '.' DIGITS ('e' | 'E') ('+' | '-')? DIGITS</a:t>
            </a:r>
          </a:p>
          <a:p>
            <a:r>
              <a:rPr lang="en-US" sz="1200" b="1" dirty="0">
                <a:latin typeface="Courier New" panose="02070309020205020404" pitchFamily="49" charset="0"/>
                <a:cs typeface="Courier New" panose="02070309020205020404" pitchFamily="49" charset="0"/>
              </a:rPr>
              <a:t>     ;</a:t>
            </a:r>
          </a:p>
          <a:p>
            <a:endParaRPr lang="en-US" sz="1200" b="1" dirty="0">
              <a:latin typeface="Courier New" panose="02070309020205020404" pitchFamily="49" charset="0"/>
              <a:cs typeface="Courier New" panose="02070309020205020404" pitchFamily="49" charset="0"/>
            </a:endParaRPr>
          </a:p>
          <a:p>
            <a:r>
              <a:rPr lang="en-US" sz="1200" b="1" dirty="0">
                <a:solidFill>
                  <a:srgbClr val="C00000"/>
                </a:solidFill>
                <a:latin typeface="Courier New" panose="02070309020205020404" pitchFamily="49" charset="0"/>
                <a:cs typeface="Courier New" panose="02070309020205020404" pitchFamily="49" charset="0"/>
              </a:rPr>
              <a:t>LETTER : [a-</a:t>
            </a:r>
            <a:r>
              <a:rPr lang="en-US" sz="1200" b="1" dirty="0" err="1">
                <a:solidFill>
                  <a:srgbClr val="C00000"/>
                </a:solidFill>
                <a:latin typeface="Courier New" panose="02070309020205020404" pitchFamily="49" charset="0"/>
                <a:cs typeface="Courier New" panose="02070309020205020404" pitchFamily="49" charset="0"/>
              </a:rPr>
              <a:t>zA</a:t>
            </a:r>
            <a:r>
              <a:rPr lang="en-US" sz="1200" b="1" dirty="0">
                <a:solidFill>
                  <a:srgbClr val="C00000"/>
                </a:solidFill>
                <a:latin typeface="Courier New" panose="02070309020205020404" pitchFamily="49" charset="0"/>
                <a:cs typeface="Courier New" panose="02070309020205020404" pitchFamily="49" charset="0"/>
              </a:rPr>
              <a:t>-Z] ;</a:t>
            </a:r>
          </a:p>
          <a:p>
            <a:r>
              <a:rPr lang="en-US" sz="1200" b="1" dirty="0">
                <a:solidFill>
                  <a:srgbClr val="C00000"/>
                </a:solidFill>
                <a:latin typeface="Courier New" panose="02070309020205020404" pitchFamily="49" charset="0"/>
                <a:cs typeface="Courier New" panose="02070309020205020404" pitchFamily="49" charset="0"/>
              </a:rPr>
              <a:t>DIGIT  : [0-9];</a:t>
            </a:r>
          </a:p>
          <a:p>
            <a:r>
              <a:rPr lang="en-US" sz="1200" b="1" dirty="0">
                <a:solidFill>
                  <a:srgbClr val="C00000"/>
                </a:solidFill>
                <a:latin typeface="Courier New" panose="02070309020205020404" pitchFamily="49" charset="0"/>
                <a:cs typeface="Courier New" panose="02070309020205020404" pitchFamily="49" charset="0"/>
              </a:rPr>
              <a:t>DIGITS : DIGIT+ ;</a:t>
            </a:r>
          </a:p>
        </p:txBody>
      </p:sp>
      <p:sp>
        <p:nvSpPr>
          <p:cNvPr id="6" name="TextBox 5">
            <a:extLst>
              <a:ext uri="{FF2B5EF4-FFF2-40B4-BE49-F238E27FC236}">
                <a16:creationId xmlns:a16="http://schemas.microsoft.com/office/drawing/2014/main" id="{01FF4DB3-7D90-46EF-D4B7-4FB3ADB646F8}"/>
              </a:ext>
            </a:extLst>
          </p:cNvPr>
          <p:cNvSpPr txBox="1"/>
          <p:nvPr/>
        </p:nvSpPr>
        <p:spPr>
          <a:xfrm>
            <a:off x="2686882" y="4124742"/>
            <a:ext cx="5391219" cy="2123658"/>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solidFill>
                  <a:srgbClr val="C00000"/>
                </a:solidFill>
                <a:latin typeface="Courier New" panose="02070309020205020404" pitchFamily="49" charset="0"/>
                <a:cs typeface="Courier New" panose="02070309020205020404" pitchFamily="49" charset="0"/>
              </a:rPr>
              <a:t>LETTER : [a-</a:t>
            </a:r>
            <a:r>
              <a:rPr lang="en-US" sz="1200" b="1" dirty="0" err="1">
                <a:solidFill>
                  <a:srgbClr val="C00000"/>
                </a:solidFill>
                <a:latin typeface="Courier New" panose="02070309020205020404" pitchFamily="49" charset="0"/>
                <a:cs typeface="Courier New" panose="02070309020205020404" pitchFamily="49" charset="0"/>
              </a:rPr>
              <a:t>zA</a:t>
            </a:r>
            <a:r>
              <a:rPr lang="en-US" sz="1200" b="1" dirty="0">
                <a:solidFill>
                  <a:srgbClr val="C00000"/>
                </a:solidFill>
                <a:latin typeface="Courier New" panose="02070309020205020404" pitchFamily="49" charset="0"/>
                <a:cs typeface="Courier New" panose="02070309020205020404" pitchFamily="49" charset="0"/>
              </a:rPr>
              <a:t>-Z] ;</a:t>
            </a:r>
          </a:p>
          <a:p>
            <a:r>
              <a:rPr lang="en-US" sz="1200" b="1" dirty="0">
                <a:solidFill>
                  <a:srgbClr val="C00000"/>
                </a:solidFill>
                <a:latin typeface="Courier New" panose="02070309020205020404" pitchFamily="49" charset="0"/>
                <a:cs typeface="Courier New" panose="02070309020205020404" pitchFamily="49" charset="0"/>
              </a:rPr>
              <a:t>DIGIT  : [0-9];</a:t>
            </a:r>
          </a:p>
          <a:p>
            <a:r>
              <a:rPr lang="en-US" sz="1200" b="1" dirty="0">
                <a:solidFill>
                  <a:srgbClr val="C00000"/>
                </a:solidFill>
                <a:latin typeface="Courier New" panose="02070309020205020404" pitchFamily="49" charset="0"/>
                <a:cs typeface="Courier New" panose="02070309020205020404" pitchFamily="49" charset="0"/>
              </a:rPr>
              <a:t>DIGITS : DIGIT+ ;</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IDENTIFIER : LETTER ( LETTER | DIGIT )*;</a:t>
            </a:r>
          </a:p>
          <a:p>
            <a:r>
              <a:rPr lang="en-US" sz="1200" b="1" dirty="0">
                <a:latin typeface="Courier New" panose="02070309020205020404" pitchFamily="49" charset="0"/>
                <a:cs typeface="Courier New" panose="02070309020205020404" pitchFamily="49" charset="0"/>
              </a:rPr>
              <a:t>INTEGER    : DIGITS ;</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REAL : DIGITS '.' DIGITS</a:t>
            </a:r>
          </a:p>
          <a:p>
            <a:r>
              <a:rPr lang="en-US" sz="1200" b="1" dirty="0">
                <a:latin typeface="Courier New" panose="02070309020205020404" pitchFamily="49" charset="0"/>
                <a:cs typeface="Courier New" panose="02070309020205020404" pitchFamily="49" charset="0"/>
              </a:rPr>
              <a:t>     | DIGITS ('e' | 'E') ('+' | '-')? DIGITS</a:t>
            </a:r>
          </a:p>
          <a:p>
            <a:r>
              <a:rPr lang="en-US" sz="1200" b="1" dirty="0">
                <a:latin typeface="Courier New" panose="02070309020205020404" pitchFamily="49" charset="0"/>
                <a:cs typeface="Courier New" panose="02070309020205020404" pitchFamily="49" charset="0"/>
              </a:rPr>
              <a:t>     | DIGITS '.' DIGITS ('e' | 'E') ('+' | '-')? DIGITS</a:t>
            </a:r>
          </a:p>
          <a:p>
            <a:r>
              <a:rPr lang="en-US" sz="1200" b="1" dirty="0">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1AF95820-698A-E102-8E9E-21D536F752F3}"/>
              </a:ext>
            </a:extLst>
          </p:cNvPr>
          <p:cNvSpPr txBox="1"/>
          <p:nvPr/>
        </p:nvSpPr>
        <p:spPr>
          <a:xfrm>
            <a:off x="823001" y="1884550"/>
            <a:ext cx="1757212"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Original ordering:</a:t>
            </a:r>
          </a:p>
        </p:txBody>
      </p:sp>
      <p:sp>
        <p:nvSpPr>
          <p:cNvPr id="8" name="TextBox 7">
            <a:extLst>
              <a:ext uri="{FF2B5EF4-FFF2-40B4-BE49-F238E27FC236}">
                <a16:creationId xmlns:a16="http://schemas.microsoft.com/office/drawing/2014/main" id="{FC5AB282-BE82-6255-76C9-B2EA19493BE0}"/>
              </a:ext>
            </a:extLst>
          </p:cNvPr>
          <p:cNvSpPr txBox="1"/>
          <p:nvPr/>
        </p:nvSpPr>
        <p:spPr>
          <a:xfrm>
            <a:off x="828611" y="4251951"/>
            <a:ext cx="1745991"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Second ordering:</a:t>
            </a:r>
          </a:p>
        </p:txBody>
      </p:sp>
      <p:sp>
        <p:nvSpPr>
          <p:cNvPr id="9" name="TextBox 8">
            <a:extLst>
              <a:ext uri="{FF2B5EF4-FFF2-40B4-BE49-F238E27FC236}">
                <a16:creationId xmlns:a16="http://schemas.microsoft.com/office/drawing/2014/main" id="{5E425BC7-698D-7928-D679-9DE2714E6DA1}"/>
              </a:ext>
            </a:extLst>
          </p:cNvPr>
          <p:cNvSpPr txBox="1"/>
          <p:nvPr/>
        </p:nvSpPr>
        <p:spPr>
          <a:xfrm>
            <a:off x="6766536" y="3513603"/>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Tree>
    <p:extLst>
      <p:ext uri="{BB962C8B-B14F-4D97-AF65-F5344CB8AC3E}">
        <p14:creationId xmlns:p14="http://schemas.microsoft.com/office/powerpoint/2010/main" val="3842334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7A411-C1A7-CCC9-A3FD-30EAF63A4DAB}"/>
              </a:ext>
            </a:extLst>
          </p:cNvPr>
          <p:cNvSpPr>
            <a:spLocks noGrp="1"/>
          </p:cNvSpPr>
          <p:nvPr>
            <p:ph type="title"/>
          </p:nvPr>
        </p:nvSpPr>
        <p:spPr/>
        <p:txBody>
          <a:bodyPr/>
          <a:lstStyle/>
          <a:p>
            <a:r>
              <a:rPr lang="en-US" dirty="0"/>
              <a:t>Order is Important</a:t>
            </a:r>
            <a:r>
              <a:rPr lang="en-US" i="1" dirty="0"/>
              <a:t>, cont’d</a:t>
            </a:r>
          </a:p>
        </p:txBody>
      </p:sp>
      <p:sp>
        <p:nvSpPr>
          <p:cNvPr id="4" name="Slide Number Placeholder 3">
            <a:extLst>
              <a:ext uri="{FF2B5EF4-FFF2-40B4-BE49-F238E27FC236}">
                <a16:creationId xmlns:a16="http://schemas.microsoft.com/office/drawing/2014/main" id="{6FA906F3-187B-B23C-D0D5-DD94EAC499F6}"/>
              </a:ext>
            </a:extLst>
          </p:cNvPr>
          <p:cNvSpPr>
            <a:spLocks noGrp="1"/>
          </p:cNvSpPr>
          <p:nvPr>
            <p:ph type="sldNum" sz="quarter" idx="12"/>
          </p:nvPr>
        </p:nvSpPr>
        <p:spPr/>
        <p:txBody>
          <a:bodyPr/>
          <a:lstStyle/>
          <a:p>
            <a:fld id="{FED62B2D-F854-104A-9535-9A504E5923E0}" type="slidenum">
              <a:rPr lang="en-US" smtClean="0"/>
              <a:pPr/>
              <a:t>32</a:t>
            </a:fld>
            <a:endParaRPr lang="en-US"/>
          </a:p>
        </p:txBody>
      </p:sp>
      <p:sp>
        <p:nvSpPr>
          <p:cNvPr id="5" name="TextBox 4">
            <a:extLst>
              <a:ext uri="{FF2B5EF4-FFF2-40B4-BE49-F238E27FC236}">
                <a16:creationId xmlns:a16="http://schemas.microsoft.com/office/drawing/2014/main" id="{CFC78F91-1DE1-5A57-294F-BF01D39F2E83}"/>
              </a:ext>
            </a:extLst>
          </p:cNvPr>
          <p:cNvSpPr txBox="1"/>
          <p:nvPr/>
        </p:nvSpPr>
        <p:spPr>
          <a:xfrm>
            <a:off x="91489" y="1691659"/>
            <a:ext cx="9020418" cy="4493538"/>
          </a:xfrm>
          <a:prstGeom prst="rect">
            <a:avLst/>
          </a:prstGeom>
          <a:solidFill>
            <a:srgbClr val="DEF0F2"/>
          </a:solidFill>
          <a:ln>
            <a:solidFill>
              <a:srgbClr val="0033CC"/>
            </a:solidFill>
          </a:ln>
        </p:spPr>
        <p:txBody>
          <a:bodyPr wrap="none" rtlCol="0">
            <a:spAutoFit/>
          </a:bodyPr>
          <a:lstStyle/>
          <a:p>
            <a:r>
              <a:rPr lang="en-US" sz="1100" b="1" dirty="0">
                <a:latin typeface="Courier New" panose="02070309020205020404" pitchFamily="49" charset="0"/>
                <a:cs typeface="Courier New" panose="02070309020205020404" pitchFamily="49" charset="0"/>
              </a:rPr>
              <a:t>001 PROGRAM HelloWorld;</a:t>
            </a:r>
          </a:p>
          <a:p>
            <a:r>
              <a:rPr lang="en-US" sz="1100" b="1" dirty="0">
                <a:latin typeface="Courier New" panose="02070309020205020404" pitchFamily="49" charset="0"/>
                <a:cs typeface="Courier New" panose="02070309020205020404" pitchFamily="49" charset="0"/>
              </a:rPr>
              <a:t>002 </a:t>
            </a:r>
          </a:p>
          <a:p>
            <a:r>
              <a:rPr lang="en-US" sz="1100" b="1" dirty="0">
                <a:latin typeface="Courier New" panose="02070309020205020404" pitchFamily="49" charset="0"/>
                <a:cs typeface="Courier New" panose="02070309020205020404" pitchFamily="49" charset="0"/>
              </a:rPr>
              <a:t>003 BEGIN</a:t>
            </a:r>
          </a:p>
          <a:p>
            <a:r>
              <a:rPr lang="en-US" sz="1100" b="1" dirty="0">
                <a:latin typeface="Courier New" panose="02070309020205020404" pitchFamily="49" charset="0"/>
                <a:cs typeface="Courier New" panose="02070309020205020404" pitchFamily="49" charset="0"/>
              </a:rPr>
              <a:t>004     </a:t>
            </a:r>
            <a:r>
              <a:rPr lang="en-US" sz="1100" b="1" dirty="0" err="1">
                <a:solidFill>
                  <a:srgbClr val="C00000"/>
                </a:solidFill>
                <a:latin typeface="Courier New" panose="02070309020205020404" pitchFamily="49" charset="0"/>
                <a:cs typeface="Courier New" panose="02070309020205020404" pitchFamily="49" charset="0"/>
              </a:rPr>
              <a:t>i</a:t>
            </a:r>
            <a:r>
              <a:rPr lang="en-US" sz="1100" b="1" dirty="0">
                <a:solidFill>
                  <a:srgbClr val="C00000"/>
                </a:solidFill>
                <a:latin typeface="Courier New" panose="02070309020205020404" pitchFamily="49" charset="0"/>
                <a:cs typeface="Courier New" panose="02070309020205020404" pitchFamily="49" charset="0"/>
              </a:rPr>
              <a:t> := 0;</a:t>
            </a:r>
          </a:p>
          <a:p>
            <a:r>
              <a:rPr lang="en-US" sz="1100" b="1" dirty="0">
                <a:latin typeface="Courier New" panose="02070309020205020404" pitchFamily="49" charset="0"/>
                <a:cs typeface="Courier New" panose="02070309020205020404" pitchFamily="49" charset="0"/>
              </a:rPr>
              <a:t>005     </a:t>
            </a:r>
          </a:p>
          <a:p>
            <a:r>
              <a:rPr lang="en-US" sz="1100" b="1" dirty="0">
                <a:latin typeface="Courier New" panose="02070309020205020404" pitchFamily="49" charset="0"/>
                <a:cs typeface="Courier New" panose="02070309020205020404" pitchFamily="49" charset="0"/>
              </a:rPr>
              <a:t>006     REPEAT</a:t>
            </a:r>
          </a:p>
          <a:p>
            <a:r>
              <a:rPr lang="en-US" sz="1100" b="1" dirty="0">
                <a:latin typeface="Courier New" panose="02070309020205020404" pitchFamily="49" charset="0"/>
                <a:cs typeface="Courier New" panose="02070309020205020404" pitchFamily="49" charset="0"/>
              </a:rPr>
              <a:t>007         </a:t>
            </a:r>
            <a:r>
              <a:rPr lang="en-US" sz="1100" b="1" dirty="0" err="1">
                <a:solidFill>
                  <a:srgbClr val="C00000"/>
                </a:solidFill>
                <a:latin typeface="Courier New" panose="02070309020205020404" pitchFamily="49" charset="0"/>
                <a:cs typeface="Courier New" panose="02070309020205020404" pitchFamily="49" charset="0"/>
              </a:rPr>
              <a:t>i</a:t>
            </a:r>
            <a:r>
              <a:rPr lang="en-US" sz="1100" b="1" dirty="0">
                <a:solidFill>
                  <a:srgbClr val="C00000"/>
                </a:solidFill>
                <a:latin typeface="Courier New" panose="02070309020205020404" pitchFamily="49" charset="0"/>
                <a:cs typeface="Courier New" panose="02070309020205020404" pitchFamily="49" charset="0"/>
              </a:rPr>
              <a:t> := </a:t>
            </a:r>
            <a:r>
              <a:rPr lang="en-US" sz="1100" b="1" dirty="0" err="1">
                <a:solidFill>
                  <a:srgbClr val="C00000"/>
                </a:solidFill>
                <a:latin typeface="Courier New" panose="02070309020205020404" pitchFamily="49" charset="0"/>
                <a:cs typeface="Courier New" panose="02070309020205020404" pitchFamily="49" charset="0"/>
              </a:rPr>
              <a:t>i</a:t>
            </a:r>
            <a:r>
              <a:rPr lang="en-US" sz="1100" b="1" dirty="0">
                <a:solidFill>
                  <a:srgbClr val="C00000"/>
                </a:solidFill>
                <a:latin typeface="Courier New" panose="02070309020205020404" pitchFamily="49" charset="0"/>
                <a:cs typeface="Courier New" panose="02070309020205020404" pitchFamily="49" charset="0"/>
              </a:rPr>
              <a:t> + 1;</a:t>
            </a:r>
          </a:p>
          <a:p>
            <a:r>
              <a:rPr lang="en-US" sz="1100" b="1" dirty="0">
                <a:latin typeface="Courier New" panose="02070309020205020404" pitchFamily="49" charset="0"/>
                <a:cs typeface="Courier New" panose="02070309020205020404" pitchFamily="49" charset="0"/>
              </a:rPr>
              <a:t>008         </a:t>
            </a:r>
            <a:r>
              <a:rPr lang="en-US" sz="1100" b="1" dirty="0" err="1">
                <a:latin typeface="Courier New" panose="02070309020205020404" pitchFamily="49" charset="0"/>
                <a:cs typeface="Courier New" panose="02070309020205020404" pitchFamily="49" charset="0"/>
              </a:rPr>
              <a:t>writeln</a:t>
            </a:r>
            <a:r>
              <a:rPr lang="en-US" sz="1100" b="1" dirty="0">
                <a:latin typeface="Courier New" panose="02070309020205020404" pitchFamily="49" charset="0"/>
                <a:cs typeface="Courier New" panose="02070309020205020404" pitchFamily="49" charset="0"/>
              </a:rPr>
              <a:t>('#', </a:t>
            </a:r>
            <a:r>
              <a:rPr lang="en-US" sz="1100" b="1" dirty="0">
                <a:solidFill>
                  <a:srgbClr val="C00000"/>
                </a:solidFill>
                <a:latin typeface="Courier New" panose="02070309020205020404" pitchFamily="49" charset="0"/>
                <a:cs typeface="Courier New" panose="02070309020205020404" pitchFamily="49" charset="0"/>
              </a:rPr>
              <a:t>i:1:0</a:t>
            </a:r>
            <a:r>
              <a:rPr lang="en-US" sz="1100" b="1" dirty="0">
                <a:latin typeface="Courier New" panose="02070309020205020404" pitchFamily="49" charset="0"/>
                <a:cs typeface="Courier New" panose="02070309020205020404" pitchFamily="49" charset="0"/>
              </a:rPr>
              <a:t>, ': Hello,' + ' world!')</a:t>
            </a:r>
          </a:p>
          <a:p>
            <a:r>
              <a:rPr lang="en-US" sz="1100" b="1" dirty="0">
                <a:latin typeface="Courier New" panose="02070309020205020404" pitchFamily="49" charset="0"/>
                <a:cs typeface="Courier New" panose="02070309020205020404" pitchFamily="49" charset="0"/>
              </a:rPr>
              <a:t>009     UNTIL </a:t>
            </a:r>
            <a:r>
              <a:rPr lang="en-US" sz="1100" b="1" dirty="0" err="1">
                <a:solidFill>
                  <a:srgbClr val="C00000"/>
                </a:solidFill>
                <a:latin typeface="Courier New" panose="02070309020205020404" pitchFamily="49" charset="0"/>
                <a:cs typeface="Courier New" panose="02070309020205020404" pitchFamily="49" charset="0"/>
              </a:rPr>
              <a:t>i</a:t>
            </a:r>
            <a:r>
              <a:rPr lang="en-US" sz="1100" b="1" dirty="0">
                <a:solidFill>
                  <a:srgbClr val="C00000"/>
                </a:solidFill>
                <a:latin typeface="Courier New" panose="02070309020205020404" pitchFamily="49" charset="0"/>
                <a:cs typeface="Courier New" panose="02070309020205020404" pitchFamily="49" charset="0"/>
              </a:rPr>
              <a:t> = 5</a:t>
            </a:r>
          </a:p>
          <a:p>
            <a:r>
              <a:rPr lang="en-US" sz="1100" b="1" dirty="0">
                <a:latin typeface="Courier New" panose="02070309020205020404" pitchFamily="49" charset="0"/>
                <a:cs typeface="Courier New" panose="02070309020205020404" pitchFamily="49" charset="0"/>
              </a:rPr>
              <a:t>010 END.</a:t>
            </a:r>
            <a:br>
              <a:rPr lang="en-US" sz="1100" b="1" dirty="0">
                <a:latin typeface="Courier New" panose="02070309020205020404" pitchFamily="49" charset="0"/>
                <a:cs typeface="Courier New" panose="02070309020205020404" pitchFamily="49" charset="0"/>
              </a:rPr>
            </a:br>
            <a:endParaRPr lang="en-US" sz="1100" b="1" dirty="0">
              <a:latin typeface="Courier New" panose="02070309020205020404" pitchFamily="49" charset="0"/>
              <a:cs typeface="Courier New" panose="02070309020205020404" pitchFamily="49" charset="0"/>
            </a:endParaRPr>
          </a:p>
          <a:p>
            <a:r>
              <a:rPr lang="en-US" sz="1100" b="1" dirty="0">
                <a:latin typeface="Courier New" panose="02070309020205020404" pitchFamily="49" charset="0"/>
                <a:cs typeface="Courier New" panose="02070309020205020404" pitchFamily="49" charset="0"/>
              </a:rPr>
              <a:t>PASS 1 Syntax:</a:t>
            </a:r>
            <a:br>
              <a:rPr lang="en-US" sz="1100" b="1" dirty="0">
                <a:latin typeface="Courier New" panose="02070309020205020404" pitchFamily="49" charset="0"/>
                <a:cs typeface="Courier New" panose="02070309020205020404" pitchFamily="49" charset="0"/>
              </a:rPr>
            </a:br>
            <a:endParaRPr lang="en-US" sz="1100" b="1" dirty="0">
              <a:latin typeface="Courier New" panose="02070309020205020404" pitchFamily="49" charset="0"/>
              <a:cs typeface="Courier New" panose="02070309020205020404" pitchFamily="49" charset="0"/>
            </a:endParaRPr>
          </a:p>
          <a:p>
            <a:r>
              <a:rPr lang="en-US" sz="1100" b="1" dirty="0">
                <a:latin typeface="Courier New" panose="02070309020205020404" pitchFamily="49" charset="0"/>
                <a:cs typeface="Courier New" panose="02070309020205020404" pitchFamily="49" charset="0"/>
              </a:rPr>
              <a:t>===== SYNTAX ERRORS =====</a:t>
            </a:r>
            <a:br>
              <a:rPr lang="en-US" sz="1100" b="1" dirty="0">
                <a:latin typeface="Courier New" panose="02070309020205020404" pitchFamily="49" charset="0"/>
                <a:cs typeface="Courier New" panose="02070309020205020404" pitchFamily="49" charset="0"/>
              </a:rPr>
            </a:br>
            <a:endParaRPr lang="en-US" sz="1100" b="1" dirty="0">
              <a:latin typeface="Courier New" panose="02070309020205020404" pitchFamily="49" charset="0"/>
              <a:cs typeface="Courier New" panose="02070309020205020404" pitchFamily="49" charset="0"/>
            </a:endParaRPr>
          </a:p>
          <a:p>
            <a:r>
              <a:rPr lang="en-US" sz="1100" b="1" dirty="0">
                <a:latin typeface="Courier New" panose="02070309020205020404" pitchFamily="49" charset="0"/>
                <a:cs typeface="Courier New" panose="02070309020205020404" pitchFamily="49" charset="0"/>
              </a:rPr>
              <a:t>Line Message                            </a:t>
            </a:r>
          </a:p>
          <a:p>
            <a:r>
              <a:rPr lang="en-US" sz="1100" b="1" dirty="0">
                <a:latin typeface="Courier New" panose="02070309020205020404" pitchFamily="49" charset="0"/>
                <a:cs typeface="Courier New" panose="02070309020205020404" pitchFamily="49" charset="0"/>
              </a:rPr>
              <a:t>---- -------                            </a:t>
            </a:r>
          </a:p>
          <a:p>
            <a:r>
              <a:rPr lang="en-US" sz="1100" b="1" dirty="0">
                <a:latin typeface="Courier New" panose="02070309020205020404" pitchFamily="49" charset="0"/>
                <a:cs typeface="Courier New" panose="02070309020205020404" pitchFamily="49" charset="0"/>
              </a:rPr>
              <a:t>004  no viable alternative at input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a:t>
            </a:r>
          </a:p>
          <a:p>
            <a:r>
              <a:rPr lang="en-US" sz="1100" b="1" dirty="0">
                <a:latin typeface="Courier New" panose="02070309020205020404" pitchFamily="49" charset="0"/>
                <a:cs typeface="Courier New" panose="02070309020205020404" pitchFamily="49" charset="0"/>
              </a:rPr>
              <a:t>007  no viable alternative at input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a:t>
            </a:r>
          </a:p>
          <a:p>
            <a:r>
              <a:rPr lang="en-US" sz="1100" b="1" dirty="0">
                <a:latin typeface="Courier New" panose="02070309020205020404" pitchFamily="49" charset="0"/>
                <a:cs typeface="Courier New" panose="02070309020205020404" pitchFamily="49" charset="0"/>
              </a:rPr>
              <a:t>008  mismatched input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expecting {'(', '-', '+', 'NOT', IDENTIFIER, INTEGER, REAL, CHARACTER, STRING}</a:t>
            </a:r>
          </a:p>
          <a:p>
            <a:r>
              <a:rPr lang="en-US" sz="1100" b="1" dirty="0">
                <a:latin typeface="Courier New" panose="02070309020205020404" pitchFamily="49" charset="0"/>
                <a:cs typeface="Courier New" panose="02070309020205020404" pitchFamily="49" charset="0"/>
              </a:rPr>
              <a:t>008  mismatched input '1' expecting {'-', '+', INTEGER}</a:t>
            </a:r>
          </a:p>
          <a:p>
            <a:r>
              <a:rPr lang="en-US" sz="1100" b="1" dirty="0">
                <a:latin typeface="Courier New" panose="02070309020205020404" pitchFamily="49" charset="0"/>
                <a:cs typeface="Courier New" panose="02070309020205020404" pitchFamily="49" charset="0"/>
              </a:rPr>
              <a:t>008  mismatched input '0' expecting INTEGER</a:t>
            </a:r>
          </a:p>
          <a:p>
            <a:r>
              <a:rPr lang="en-US" sz="1100" b="1" dirty="0">
                <a:latin typeface="Courier New" panose="02070309020205020404" pitchFamily="49" charset="0"/>
                <a:cs typeface="Courier New" panose="02070309020205020404" pitchFamily="49" charset="0"/>
              </a:rPr>
              <a:t>009  mismatched input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expecting {'(', '-', '+', 'NOT', IDENTIFIER, INTEGER, REAL, CHARACTER, STRING}</a:t>
            </a:r>
          </a:p>
          <a:p>
            <a:r>
              <a:rPr lang="en-US" sz="1100" b="1" dirty="0">
                <a:latin typeface="Courier New" panose="02070309020205020404" pitchFamily="49" charset="0"/>
                <a:cs typeface="Courier New" panose="02070309020205020404" pitchFamily="49" charset="0"/>
              </a:rPr>
              <a:t>009  mismatched input '5' expecting {'(', '-', '+', 'NOT', IDENTIFIER, INTEGER, REAL, CHARACTER, STRING}</a:t>
            </a:r>
          </a:p>
          <a:p>
            <a:endParaRPr lang="en-US" sz="1100" b="1" dirty="0">
              <a:latin typeface="Courier New" panose="02070309020205020404" pitchFamily="49" charset="0"/>
              <a:cs typeface="Courier New" panose="02070309020205020404" pitchFamily="49" charset="0"/>
            </a:endParaRPr>
          </a:p>
          <a:p>
            <a:r>
              <a:rPr lang="en-US" sz="1100" b="1" dirty="0">
                <a:latin typeface="Courier New" panose="02070309020205020404" pitchFamily="49" charset="0"/>
                <a:cs typeface="Courier New" panose="02070309020205020404" pitchFamily="49" charset="0"/>
              </a:rPr>
              <a:t>There were 7 syntax errors.</a:t>
            </a:r>
          </a:p>
        </p:txBody>
      </p:sp>
      <p:sp>
        <p:nvSpPr>
          <p:cNvPr id="6" name="TextBox 5">
            <a:extLst>
              <a:ext uri="{FF2B5EF4-FFF2-40B4-BE49-F238E27FC236}">
                <a16:creationId xmlns:a16="http://schemas.microsoft.com/office/drawing/2014/main" id="{DB7DAAD4-F54F-0DCC-A47E-C38753FC4293}"/>
              </a:ext>
            </a:extLst>
          </p:cNvPr>
          <p:cNvSpPr txBox="1"/>
          <p:nvPr/>
        </p:nvSpPr>
        <p:spPr>
          <a:xfrm>
            <a:off x="4937756" y="3137698"/>
            <a:ext cx="4044697" cy="1754326"/>
          </a:xfrm>
          <a:prstGeom prst="rect">
            <a:avLst/>
          </a:prstGeom>
          <a:solidFill>
            <a:schemeClr val="bg1">
              <a:lumMod val="95000"/>
            </a:schemeClr>
          </a:solidFill>
          <a:ln>
            <a:solidFill>
              <a:schemeClr val="bg1">
                <a:lumMod val="75000"/>
              </a:schemeClr>
            </a:solidFill>
          </a:ln>
        </p:spPr>
        <p:txBody>
          <a:bodyPr wrap="none" rtlCol="0">
            <a:spAutoFit/>
          </a:bodyPr>
          <a:lstStyle/>
          <a:p>
            <a:r>
              <a:rPr lang="en-US" sz="900" b="1" dirty="0">
                <a:latin typeface="Courier New" panose="02070309020205020404" pitchFamily="49" charset="0"/>
                <a:cs typeface="Courier New" panose="02070309020205020404" pitchFamily="49" charset="0"/>
              </a:rPr>
              <a:t>...</a:t>
            </a:r>
          </a:p>
          <a:p>
            <a:r>
              <a:rPr lang="en-US" sz="900" b="1" dirty="0">
                <a:solidFill>
                  <a:srgbClr val="C00000"/>
                </a:solidFill>
                <a:latin typeface="Courier New" panose="02070309020205020404" pitchFamily="49" charset="0"/>
                <a:cs typeface="Courier New" panose="02070309020205020404" pitchFamily="49" charset="0"/>
              </a:rPr>
              <a:t>LETTER : [a-</a:t>
            </a:r>
            <a:r>
              <a:rPr lang="en-US" sz="900" b="1" dirty="0" err="1">
                <a:solidFill>
                  <a:srgbClr val="C00000"/>
                </a:solidFill>
                <a:latin typeface="Courier New" panose="02070309020205020404" pitchFamily="49" charset="0"/>
                <a:cs typeface="Courier New" panose="02070309020205020404" pitchFamily="49" charset="0"/>
              </a:rPr>
              <a:t>zA</a:t>
            </a:r>
            <a:r>
              <a:rPr lang="en-US" sz="900" b="1" dirty="0">
                <a:solidFill>
                  <a:srgbClr val="C00000"/>
                </a:solidFill>
                <a:latin typeface="Courier New" panose="02070309020205020404" pitchFamily="49" charset="0"/>
                <a:cs typeface="Courier New" panose="02070309020205020404" pitchFamily="49" charset="0"/>
              </a:rPr>
              <a:t>-Z] ;</a:t>
            </a:r>
          </a:p>
          <a:p>
            <a:r>
              <a:rPr lang="en-US" sz="900" b="1" dirty="0">
                <a:solidFill>
                  <a:srgbClr val="C00000"/>
                </a:solidFill>
                <a:latin typeface="Courier New" panose="02070309020205020404" pitchFamily="49" charset="0"/>
                <a:cs typeface="Courier New" panose="02070309020205020404" pitchFamily="49" charset="0"/>
              </a:rPr>
              <a:t>DIGIT  : [0-9];</a:t>
            </a:r>
          </a:p>
          <a:p>
            <a:r>
              <a:rPr lang="en-US" sz="900" b="1" dirty="0">
                <a:solidFill>
                  <a:srgbClr val="C00000"/>
                </a:solidFill>
                <a:latin typeface="Courier New" panose="02070309020205020404" pitchFamily="49" charset="0"/>
                <a:cs typeface="Courier New" panose="02070309020205020404" pitchFamily="49" charset="0"/>
              </a:rPr>
              <a:t>DIGITS : DIGIT+ ;</a:t>
            </a:r>
            <a:br>
              <a:rPr lang="en-US" sz="900" b="1" dirty="0">
                <a:latin typeface="Courier New" panose="02070309020205020404" pitchFamily="49" charset="0"/>
                <a:cs typeface="Courier New" panose="02070309020205020404" pitchFamily="49" charset="0"/>
              </a:rPr>
            </a:br>
            <a:endParaRPr lang="en-US" sz="900" b="1" dirty="0">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IDENTIFIER : LETTER ( LETTER | DIGIT )*;</a:t>
            </a:r>
          </a:p>
          <a:p>
            <a:r>
              <a:rPr lang="en-US" sz="900" b="1" dirty="0">
                <a:latin typeface="Courier New" panose="02070309020205020404" pitchFamily="49" charset="0"/>
                <a:cs typeface="Courier New" panose="02070309020205020404" pitchFamily="49" charset="0"/>
              </a:rPr>
              <a:t>INTEGER    : DIGITS ;</a:t>
            </a:r>
            <a:br>
              <a:rPr lang="en-US" sz="900" b="1" dirty="0">
                <a:latin typeface="Courier New" panose="02070309020205020404" pitchFamily="49" charset="0"/>
                <a:cs typeface="Courier New" panose="02070309020205020404" pitchFamily="49" charset="0"/>
              </a:rPr>
            </a:br>
            <a:endParaRPr lang="en-US" sz="900" b="1" dirty="0">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REAL : DIGITS '.' DIGITS</a:t>
            </a:r>
          </a:p>
          <a:p>
            <a:r>
              <a:rPr lang="en-US" sz="900" b="1" dirty="0">
                <a:latin typeface="Courier New" panose="02070309020205020404" pitchFamily="49" charset="0"/>
                <a:cs typeface="Courier New" panose="02070309020205020404" pitchFamily="49" charset="0"/>
              </a:rPr>
              <a:t>     | DIGITS ('e' | 'E') ('+' | '-')? DIGITS</a:t>
            </a:r>
          </a:p>
          <a:p>
            <a:r>
              <a:rPr lang="en-US" sz="900" b="1" dirty="0">
                <a:latin typeface="Courier New" panose="02070309020205020404" pitchFamily="49" charset="0"/>
                <a:cs typeface="Courier New" panose="02070309020205020404" pitchFamily="49" charset="0"/>
              </a:rPr>
              <a:t>     | DIGITS '.' DIGITS ('e' | 'E') ('+' | '-')? DIGITS</a:t>
            </a:r>
          </a:p>
          <a:p>
            <a:r>
              <a:rPr lang="en-US" sz="900" b="1" dirty="0">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0228D7C1-79CB-BF77-A13B-6193953060FB}"/>
              </a:ext>
            </a:extLst>
          </p:cNvPr>
          <p:cNvSpPr txBox="1"/>
          <p:nvPr/>
        </p:nvSpPr>
        <p:spPr>
          <a:xfrm>
            <a:off x="4937756" y="1031919"/>
            <a:ext cx="4044697" cy="2031325"/>
          </a:xfrm>
          <a:prstGeom prst="rect">
            <a:avLst/>
          </a:prstGeom>
          <a:solidFill>
            <a:schemeClr val="bg1">
              <a:lumMod val="95000"/>
            </a:schemeClr>
          </a:solidFill>
          <a:ln>
            <a:solidFill>
              <a:schemeClr val="bg1">
                <a:lumMod val="75000"/>
              </a:schemeClr>
            </a:solidFill>
          </a:ln>
        </p:spPr>
        <p:txBody>
          <a:bodyPr wrap="square" rtlCol="0">
            <a:spAutoFit/>
          </a:bodyPr>
          <a:lstStyle/>
          <a:p>
            <a:r>
              <a:rPr lang="en-US" sz="900" b="1" dirty="0">
                <a:latin typeface="Courier New" panose="02070309020205020404" pitchFamily="49" charset="0"/>
                <a:cs typeface="Courier New" panose="02070309020205020404" pitchFamily="49" charset="0"/>
              </a:rPr>
              <a:t>identifier : IDENTIFIER ;</a:t>
            </a:r>
          </a:p>
          <a:p>
            <a:endParaRPr lang="en-US" sz="900" b="1" dirty="0">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factor : </a:t>
            </a:r>
            <a:r>
              <a:rPr lang="en-US" sz="900" b="1" dirty="0">
                <a:solidFill>
                  <a:srgbClr val="C00000"/>
                </a:solidFill>
                <a:latin typeface="Courier New" panose="02070309020205020404" pitchFamily="49" charset="0"/>
                <a:cs typeface="Courier New" panose="02070309020205020404" pitchFamily="49" charset="0"/>
              </a:rPr>
              <a:t>variable</a:t>
            </a:r>
            <a:r>
              <a:rPr lang="en-US" sz="900" b="1" dirty="0">
                <a:latin typeface="Courier New" panose="02070309020205020404" pitchFamily="49" charset="0"/>
                <a:cs typeface="Courier New" panose="02070309020205020404" pitchFamily="49" charset="0"/>
              </a:rPr>
              <a:t> </a:t>
            </a:r>
          </a:p>
          <a:p>
            <a:r>
              <a:rPr lang="en-US" sz="900" b="1" dirty="0">
                <a:latin typeface="Courier New" panose="02070309020205020404" pitchFamily="49" charset="0"/>
                <a:cs typeface="Courier New" panose="02070309020205020404" pitchFamily="49" charset="0"/>
              </a:rPr>
              <a:t>       | </a:t>
            </a:r>
            <a:r>
              <a:rPr lang="en-US" sz="900" b="1" dirty="0" err="1">
                <a:solidFill>
                  <a:srgbClr val="C00000"/>
                </a:solidFill>
                <a:latin typeface="Courier New" panose="02070309020205020404" pitchFamily="49" charset="0"/>
                <a:cs typeface="Courier New" panose="02070309020205020404" pitchFamily="49" charset="0"/>
              </a:rPr>
              <a:t>unsignedConstant</a:t>
            </a:r>
            <a:endParaRPr lang="en-US" sz="900" b="1" dirty="0">
              <a:solidFill>
                <a:srgbClr val="C00000"/>
              </a:solidFill>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       | </a:t>
            </a:r>
            <a:r>
              <a:rPr lang="en-US" sz="900" b="1" dirty="0" err="1">
                <a:latin typeface="Courier New" panose="02070309020205020404" pitchFamily="49" charset="0"/>
                <a:cs typeface="Courier New" panose="02070309020205020404" pitchFamily="49" charset="0"/>
              </a:rPr>
              <a:t>characterConstant</a:t>
            </a:r>
            <a:endParaRPr lang="en-US" sz="900" b="1" dirty="0">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       | </a:t>
            </a:r>
            <a:r>
              <a:rPr lang="en-US" sz="900" b="1" dirty="0" err="1">
                <a:latin typeface="Courier New" panose="02070309020205020404" pitchFamily="49" charset="0"/>
                <a:cs typeface="Courier New" panose="02070309020205020404" pitchFamily="49" charset="0"/>
              </a:rPr>
              <a:t>stringConstant</a:t>
            </a:r>
            <a:endParaRPr lang="en-US" sz="900" b="1" dirty="0">
              <a:latin typeface="Courier New" panose="02070309020205020404" pitchFamily="49" charset="0"/>
              <a:cs typeface="Courier New" panose="02070309020205020404" pitchFamily="49" charset="0"/>
            </a:endParaRPr>
          </a:p>
          <a:p>
            <a:r>
              <a:rPr lang="en-US" sz="900" b="1" dirty="0">
                <a:latin typeface="Courier New" panose="02070309020205020404" pitchFamily="49" charset="0"/>
                <a:cs typeface="Courier New" panose="02070309020205020404" pitchFamily="49" charset="0"/>
              </a:rPr>
              <a:t>       | NOT factor</a:t>
            </a:r>
          </a:p>
          <a:p>
            <a:r>
              <a:rPr lang="en-US" sz="900" b="1" dirty="0">
                <a:latin typeface="Courier New" panose="02070309020205020404" pitchFamily="49" charset="0"/>
                <a:cs typeface="Courier New" panose="02070309020205020404" pitchFamily="49" charset="0"/>
              </a:rPr>
              <a:t>       | '(' expression ')'</a:t>
            </a:r>
          </a:p>
          <a:p>
            <a:r>
              <a:rPr lang="en-US" sz="900" b="1" dirty="0">
                <a:latin typeface="Courier New" panose="02070309020205020404" pitchFamily="49" charset="0"/>
                <a:cs typeface="Courier New" panose="02070309020205020404" pitchFamily="49" charset="0"/>
              </a:rPr>
              <a:t>       ;      </a:t>
            </a:r>
          </a:p>
          <a:p>
            <a:endParaRPr lang="en-US" sz="900" b="1" dirty="0">
              <a:latin typeface="Courier New" panose="02070309020205020404" pitchFamily="49" charset="0"/>
              <a:cs typeface="Courier New" panose="02070309020205020404" pitchFamily="49" charset="0"/>
            </a:endParaRPr>
          </a:p>
          <a:p>
            <a:r>
              <a:rPr lang="en-US" sz="900" b="1" dirty="0">
                <a:solidFill>
                  <a:srgbClr val="C00000"/>
                </a:solidFill>
                <a:latin typeface="Courier New" panose="02070309020205020404" pitchFamily="49" charset="0"/>
                <a:cs typeface="Courier New" panose="02070309020205020404" pitchFamily="49" charset="0"/>
              </a:rPr>
              <a:t>variable          : identifier ;</a:t>
            </a:r>
          </a:p>
          <a:p>
            <a:r>
              <a:rPr lang="en-US" sz="900" b="1" dirty="0" err="1">
                <a:solidFill>
                  <a:srgbClr val="C00000"/>
                </a:solidFill>
                <a:latin typeface="Courier New" panose="02070309020205020404" pitchFamily="49" charset="0"/>
                <a:cs typeface="Courier New" panose="02070309020205020404" pitchFamily="49" charset="0"/>
              </a:rPr>
              <a:t>unsignedConstant</a:t>
            </a:r>
            <a:r>
              <a:rPr lang="en-US" sz="900" b="1" dirty="0">
                <a:solidFill>
                  <a:srgbClr val="C00000"/>
                </a:solidFill>
                <a:latin typeface="Courier New" panose="02070309020205020404" pitchFamily="49" charset="0"/>
                <a:cs typeface="Courier New" panose="02070309020205020404" pitchFamily="49" charset="0"/>
              </a:rPr>
              <a:t>  : </a:t>
            </a:r>
            <a:r>
              <a:rPr lang="en-US" sz="900" b="1" dirty="0" err="1">
                <a:solidFill>
                  <a:srgbClr val="C00000"/>
                </a:solidFill>
                <a:latin typeface="Courier New" panose="02070309020205020404" pitchFamily="49" charset="0"/>
                <a:cs typeface="Courier New" panose="02070309020205020404" pitchFamily="49" charset="0"/>
              </a:rPr>
              <a:t>integerConstant</a:t>
            </a:r>
            <a:r>
              <a:rPr lang="en-US" sz="900" b="1" dirty="0">
                <a:solidFill>
                  <a:srgbClr val="C00000"/>
                </a:solidFill>
                <a:latin typeface="Courier New" panose="02070309020205020404" pitchFamily="49" charset="0"/>
                <a:cs typeface="Courier New" panose="02070309020205020404" pitchFamily="49" charset="0"/>
              </a:rPr>
              <a:t> | </a:t>
            </a:r>
            <a:r>
              <a:rPr lang="en-US" sz="900" b="1" dirty="0" err="1">
                <a:solidFill>
                  <a:srgbClr val="C00000"/>
                </a:solidFill>
                <a:latin typeface="Courier New" panose="02070309020205020404" pitchFamily="49" charset="0"/>
                <a:cs typeface="Courier New" panose="02070309020205020404" pitchFamily="49" charset="0"/>
              </a:rPr>
              <a:t>realConstant</a:t>
            </a:r>
            <a:r>
              <a:rPr lang="en-US" sz="900" b="1" dirty="0">
                <a:solidFill>
                  <a:srgbClr val="C00000"/>
                </a:solidFill>
                <a:latin typeface="Courier New" panose="02070309020205020404" pitchFamily="49" charset="0"/>
                <a:cs typeface="Courier New" panose="02070309020205020404" pitchFamily="49" charset="0"/>
              </a:rPr>
              <a:t> ;</a:t>
            </a:r>
          </a:p>
          <a:p>
            <a:r>
              <a:rPr lang="en-US" sz="900" b="1" dirty="0" err="1">
                <a:latin typeface="Courier New" panose="02070309020205020404" pitchFamily="49" charset="0"/>
                <a:cs typeface="Courier New" panose="02070309020205020404" pitchFamily="49" charset="0"/>
              </a:rPr>
              <a:t>integerConstant</a:t>
            </a:r>
            <a:r>
              <a:rPr lang="en-US" sz="900" b="1" dirty="0">
                <a:latin typeface="Courier New" panose="02070309020205020404" pitchFamily="49" charset="0"/>
                <a:cs typeface="Courier New" panose="02070309020205020404" pitchFamily="49" charset="0"/>
              </a:rPr>
              <a:t>   : INTEGER ;</a:t>
            </a:r>
          </a:p>
          <a:p>
            <a:r>
              <a:rPr lang="en-US" sz="900" b="1" dirty="0" err="1">
                <a:latin typeface="Courier New" panose="02070309020205020404" pitchFamily="49" charset="0"/>
                <a:cs typeface="Courier New" panose="02070309020205020404" pitchFamily="49" charset="0"/>
              </a:rPr>
              <a:t>realConstant</a:t>
            </a:r>
            <a:r>
              <a:rPr lang="en-US" sz="900" b="1" dirty="0">
                <a:latin typeface="Courier New" panose="02070309020205020404" pitchFamily="49" charset="0"/>
                <a:cs typeface="Courier New" panose="02070309020205020404" pitchFamily="49" charset="0"/>
              </a:rPr>
              <a:t>      : REAL;</a:t>
            </a:r>
          </a:p>
        </p:txBody>
      </p:sp>
    </p:spTree>
    <p:extLst>
      <p:ext uri="{BB962C8B-B14F-4D97-AF65-F5344CB8AC3E}">
        <p14:creationId xmlns:p14="http://schemas.microsoft.com/office/powerpoint/2010/main" val="12819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D15754ED-0C68-CCB8-86CF-01BD8025F128}"/>
              </a:ext>
            </a:extLst>
          </p:cNvPr>
          <p:cNvGrpSpPr/>
          <p:nvPr/>
        </p:nvGrpSpPr>
        <p:grpSpPr>
          <a:xfrm>
            <a:off x="2930058" y="3158123"/>
            <a:ext cx="5738157" cy="1539427"/>
            <a:chOff x="2930058" y="3158123"/>
            <a:chExt cx="5738157" cy="1539427"/>
          </a:xfrm>
        </p:grpSpPr>
        <p:sp>
          <p:nvSpPr>
            <p:cNvPr id="8" name="Rounded Rectangle 7">
              <a:extLst>
                <a:ext uri="{FF2B5EF4-FFF2-40B4-BE49-F238E27FC236}">
                  <a16:creationId xmlns:a16="http://schemas.microsoft.com/office/drawing/2014/main" id="{8B482CB7-F51D-A6E1-3DF0-E7F54DB2F93F}"/>
                </a:ext>
              </a:extLst>
            </p:cNvPr>
            <p:cNvSpPr/>
            <p:nvPr/>
          </p:nvSpPr>
          <p:spPr>
            <a:xfrm>
              <a:off x="2930058" y="3668850"/>
              <a:ext cx="2001032" cy="1028700"/>
            </a:xfrm>
            <a:prstGeom prst="roundRect">
              <a:avLst/>
            </a:prstGeom>
            <a:solidFill>
              <a:srgbClr val="DEF0F2"/>
            </a:solidFill>
            <a:ln>
              <a:solidFill>
                <a:srgbClr val="0033C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81" name="TextBox 180">
              <a:extLst>
                <a:ext uri="{FF2B5EF4-FFF2-40B4-BE49-F238E27FC236}">
                  <a16:creationId xmlns:a16="http://schemas.microsoft.com/office/drawing/2014/main" id="{956165D8-D5D7-90BE-A396-C798158C82E5}"/>
                </a:ext>
              </a:extLst>
            </p:cNvPr>
            <p:cNvSpPr txBox="1"/>
            <p:nvPr/>
          </p:nvSpPr>
          <p:spPr>
            <a:xfrm>
              <a:off x="3309008" y="4035503"/>
              <a:ext cx="1234633" cy="461665"/>
            </a:xfrm>
            <a:prstGeom prst="rect">
              <a:avLst/>
            </a:prstGeom>
            <a:noFill/>
          </p:spPr>
          <p:txBody>
            <a:bodyPr wrap="none" rtlCol="0">
              <a:spAutoFit/>
            </a:bodyPr>
            <a:lstStyle/>
            <a:p>
              <a:pPr algn="ctr"/>
              <a:r>
                <a:rPr lang="en-US" sz="1200" b="1" dirty="0"/>
                <a:t>Semantics</a:t>
              </a:r>
            </a:p>
            <a:p>
              <a:pPr algn="ctr"/>
              <a:r>
                <a:rPr lang="en-US" sz="1200" dirty="0"/>
                <a:t>(written by you)</a:t>
              </a:r>
            </a:p>
          </p:txBody>
        </p:sp>
        <p:cxnSp>
          <p:nvCxnSpPr>
            <p:cNvPr id="148" name="Curved Connector 147">
              <a:extLst>
                <a:ext uri="{FF2B5EF4-FFF2-40B4-BE49-F238E27FC236}">
                  <a16:creationId xmlns:a16="http://schemas.microsoft.com/office/drawing/2014/main" id="{11FB60E1-84A3-EFF9-237D-F887C69C2ECD}"/>
                </a:ext>
              </a:extLst>
            </p:cNvPr>
            <p:cNvCxnSpPr>
              <a:cxnSpLocks/>
              <a:endCxn id="22" idx="4"/>
            </p:cNvCxnSpPr>
            <p:nvPr/>
          </p:nvCxnSpPr>
          <p:spPr>
            <a:xfrm flipV="1">
              <a:off x="4907294" y="3158123"/>
              <a:ext cx="2177691" cy="672366"/>
            </a:xfrm>
            <a:prstGeom prst="curvedConnector2">
              <a:avLst/>
            </a:prstGeom>
            <a:ln w="38100">
              <a:solidFill>
                <a:srgbClr val="008000"/>
              </a:solidFill>
              <a:headEnd type="triangle" w="lg" len="lg"/>
              <a:tailEnd type="none" w="lg" len="lg"/>
            </a:ln>
            <a:effectLst/>
          </p:spPr>
          <p:style>
            <a:lnRef idx="2">
              <a:schemeClr val="accent1"/>
            </a:lnRef>
            <a:fillRef idx="0">
              <a:schemeClr val="accent1"/>
            </a:fillRef>
            <a:effectRef idx="1">
              <a:schemeClr val="accent1"/>
            </a:effectRef>
            <a:fontRef idx="minor">
              <a:schemeClr val="tx1"/>
            </a:fontRef>
          </p:style>
        </p:cxnSp>
        <p:grpSp>
          <p:nvGrpSpPr>
            <p:cNvPr id="32" name="Group 31">
              <a:extLst>
                <a:ext uri="{FF2B5EF4-FFF2-40B4-BE49-F238E27FC236}">
                  <a16:creationId xmlns:a16="http://schemas.microsoft.com/office/drawing/2014/main" id="{5BCAC1B7-3386-FEA2-EFB0-CD5D22D17DD7}"/>
                </a:ext>
              </a:extLst>
            </p:cNvPr>
            <p:cNvGrpSpPr/>
            <p:nvPr/>
          </p:nvGrpSpPr>
          <p:grpSpPr>
            <a:xfrm>
              <a:off x="3500384" y="3687295"/>
              <a:ext cx="5167831" cy="819722"/>
              <a:chOff x="3233972" y="3687295"/>
              <a:chExt cx="5167831" cy="819722"/>
            </a:xfrm>
          </p:grpSpPr>
          <p:cxnSp>
            <p:nvCxnSpPr>
              <p:cNvPr id="124" name="Straight Arrow Connector 123">
                <a:extLst>
                  <a:ext uri="{FF2B5EF4-FFF2-40B4-BE49-F238E27FC236}">
                    <a16:creationId xmlns:a16="http://schemas.microsoft.com/office/drawing/2014/main" id="{CF455869-3D72-A106-63EC-D6D360ACA203}"/>
                  </a:ext>
                </a:extLst>
              </p:cNvPr>
              <p:cNvCxnSpPr>
                <a:cxnSpLocks/>
                <a:stCxn id="8" idx="3"/>
              </p:cNvCxnSpPr>
              <p:nvPr/>
            </p:nvCxnSpPr>
            <p:spPr>
              <a:xfrm>
                <a:off x="4664678" y="4183200"/>
                <a:ext cx="2198032" cy="0"/>
              </a:xfrm>
              <a:prstGeom prst="straightConnector1">
                <a:avLst/>
              </a:prstGeom>
              <a:ln w="76200">
                <a:tailEnd type="triangle"/>
              </a:ln>
              <a:effectLst/>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24C34779-96A4-E42F-4863-7C88B9452AF1}"/>
                  </a:ext>
                </a:extLst>
              </p:cNvPr>
              <p:cNvGrpSpPr/>
              <p:nvPr/>
            </p:nvGrpSpPr>
            <p:grpSpPr>
              <a:xfrm>
                <a:off x="6863177" y="3883503"/>
                <a:ext cx="724760" cy="623514"/>
                <a:chOff x="6863177" y="3883503"/>
                <a:chExt cx="724760" cy="623514"/>
              </a:xfrm>
            </p:grpSpPr>
            <p:sp>
              <p:nvSpPr>
                <p:cNvPr id="162" name="Oval 161">
                  <a:extLst>
                    <a:ext uri="{FF2B5EF4-FFF2-40B4-BE49-F238E27FC236}">
                      <a16:creationId xmlns:a16="http://schemas.microsoft.com/office/drawing/2014/main" id="{37086388-3FFB-8E6A-CF98-254447A82876}"/>
                    </a:ext>
                  </a:extLst>
                </p:cNvPr>
                <p:cNvSpPr/>
                <p:nvPr/>
              </p:nvSpPr>
              <p:spPr>
                <a:xfrm>
                  <a:off x="7156977" y="4369857"/>
                  <a:ext cx="137160" cy="13716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97" name="Straight Connector 96">
                  <a:extLst>
                    <a:ext uri="{FF2B5EF4-FFF2-40B4-BE49-F238E27FC236}">
                      <a16:creationId xmlns:a16="http://schemas.microsoft.com/office/drawing/2014/main" id="{DAEB7BB8-FE1F-2003-2F80-F3848CC7639D}"/>
                    </a:ext>
                  </a:extLst>
                </p:cNvPr>
                <p:cNvCxnSpPr>
                  <a:cxnSpLocks/>
                </p:cNvCxnSpPr>
                <p:nvPr/>
              </p:nvCxnSpPr>
              <p:spPr>
                <a:xfrm>
                  <a:off x="6863177" y="38835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3A84A648-4216-F217-10FC-5B7D0A3F13AD}"/>
                    </a:ext>
                  </a:extLst>
                </p:cNvPr>
                <p:cNvCxnSpPr>
                  <a:cxnSpLocks/>
                </p:cNvCxnSpPr>
                <p:nvPr/>
              </p:nvCxnSpPr>
              <p:spPr>
                <a:xfrm>
                  <a:off x="6863177" y="393873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EBF31EE7-B971-3F2E-EC39-36D7F412DE85}"/>
                    </a:ext>
                  </a:extLst>
                </p:cNvPr>
                <p:cNvCxnSpPr>
                  <a:cxnSpLocks/>
                </p:cNvCxnSpPr>
                <p:nvPr/>
              </p:nvCxnSpPr>
              <p:spPr>
                <a:xfrm>
                  <a:off x="6863177" y="399396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2C9B415-24EE-C670-A7FD-EFB4A059D33A}"/>
                    </a:ext>
                  </a:extLst>
                </p:cNvPr>
                <p:cNvCxnSpPr>
                  <a:cxnSpLocks/>
                </p:cNvCxnSpPr>
                <p:nvPr/>
              </p:nvCxnSpPr>
              <p:spPr>
                <a:xfrm>
                  <a:off x="6863177" y="404919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539C5464-8D55-C42F-0381-40C259FD202C}"/>
                    </a:ext>
                  </a:extLst>
                </p:cNvPr>
                <p:cNvCxnSpPr>
                  <a:cxnSpLocks/>
                </p:cNvCxnSpPr>
                <p:nvPr/>
              </p:nvCxnSpPr>
              <p:spPr>
                <a:xfrm>
                  <a:off x="6863177" y="410442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52475A70-DF32-891F-3800-86FFCD6FE3BD}"/>
                    </a:ext>
                  </a:extLst>
                </p:cNvPr>
                <p:cNvCxnSpPr>
                  <a:cxnSpLocks/>
                </p:cNvCxnSpPr>
                <p:nvPr/>
              </p:nvCxnSpPr>
              <p:spPr>
                <a:xfrm>
                  <a:off x="6863177" y="415965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D09654C2-A3C6-6751-F499-C99CF8FCD56A}"/>
                    </a:ext>
                  </a:extLst>
                </p:cNvPr>
                <p:cNvCxnSpPr>
                  <a:cxnSpLocks/>
                </p:cNvCxnSpPr>
                <p:nvPr/>
              </p:nvCxnSpPr>
              <p:spPr>
                <a:xfrm>
                  <a:off x="6863177" y="421488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7464C034-3CAF-5149-6526-D5A7BED966DE}"/>
                    </a:ext>
                  </a:extLst>
                </p:cNvPr>
                <p:cNvCxnSpPr>
                  <a:cxnSpLocks/>
                </p:cNvCxnSpPr>
                <p:nvPr/>
              </p:nvCxnSpPr>
              <p:spPr>
                <a:xfrm>
                  <a:off x="6863177" y="427011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5CABB8AF-676C-C593-E634-44C3B1C26BB0}"/>
                    </a:ext>
                  </a:extLst>
                </p:cNvPr>
                <p:cNvCxnSpPr>
                  <a:cxnSpLocks/>
                </p:cNvCxnSpPr>
                <p:nvPr/>
              </p:nvCxnSpPr>
              <p:spPr>
                <a:xfrm>
                  <a:off x="6863177" y="432534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1FF76A23-BCE7-F435-D256-F1CBE73CC49B}"/>
                    </a:ext>
                  </a:extLst>
                </p:cNvPr>
                <p:cNvCxnSpPr>
                  <a:cxnSpLocks/>
                </p:cNvCxnSpPr>
                <p:nvPr/>
              </p:nvCxnSpPr>
              <p:spPr>
                <a:xfrm>
                  <a:off x="6863177" y="438057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8" name="Straight Connector 117">
                  <a:extLst>
                    <a:ext uri="{FF2B5EF4-FFF2-40B4-BE49-F238E27FC236}">
                      <a16:creationId xmlns:a16="http://schemas.microsoft.com/office/drawing/2014/main" id="{B2A03FAF-F38D-D8C1-30C9-94B9B9B10ACF}"/>
                    </a:ext>
                  </a:extLst>
                </p:cNvPr>
                <p:cNvCxnSpPr>
                  <a:cxnSpLocks/>
                </p:cNvCxnSpPr>
                <p:nvPr/>
              </p:nvCxnSpPr>
              <p:spPr>
                <a:xfrm>
                  <a:off x="6863177" y="44358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EFBBE49B-86FA-CF4E-33B8-D1B37C02AB22}"/>
                    </a:ext>
                  </a:extLst>
                </p:cNvPr>
                <p:cNvCxnSpPr>
                  <a:cxnSpLocks/>
                </p:cNvCxnSpPr>
                <p:nvPr/>
              </p:nvCxnSpPr>
              <p:spPr>
                <a:xfrm>
                  <a:off x="6863177" y="4491035"/>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2ACCD50B-8766-4D46-6C06-DF5E5200BC32}"/>
                    </a:ext>
                  </a:extLst>
                </p:cNvPr>
                <p:cNvCxnSpPr>
                  <a:cxnSpLocks/>
                </p:cNvCxnSpPr>
                <p:nvPr/>
              </p:nvCxnSpPr>
              <p:spPr>
                <a:xfrm>
                  <a:off x="7247894" y="38835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772EBA10-D624-E4A7-8655-01729C87E788}"/>
                    </a:ext>
                  </a:extLst>
                </p:cNvPr>
                <p:cNvCxnSpPr>
                  <a:cxnSpLocks/>
                </p:cNvCxnSpPr>
                <p:nvPr/>
              </p:nvCxnSpPr>
              <p:spPr>
                <a:xfrm>
                  <a:off x="7247894" y="393873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22960D5E-7B0D-9CED-0559-26592EB92872}"/>
                    </a:ext>
                  </a:extLst>
                </p:cNvPr>
                <p:cNvCxnSpPr>
                  <a:cxnSpLocks/>
                </p:cNvCxnSpPr>
                <p:nvPr/>
              </p:nvCxnSpPr>
              <p:spPr>
                <a:xfrm>
                  <a:off x="7247894" y="399396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67668F62-CB3E-12CF-2AFD-E9B5F4EAC2D3}"/>
                    </a:ext>
                  </a:extLst>
                </p:cNvPr>
                <p:cNvCxnSpPr>
                  <a:cxnSpLocks/>
                </p:cNvCxnSpPr>
                <p:nvPr/>
              </p:nvCxnSpPr>
              <p:spPr>
                <a:xfrm>
                  <a:off x="7247894" y="404919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9" name="Straight Connector 128">
                  <a:extLst>
                    <a:ext uri="{FF2B5EF4-FFF2-40B4-BE49-F238E27FC236}">
                      <a16:creationId xmlns:a16="http://schemas.microsoft.com/office/drawing/2014/main" id="{6C9B0498-6FE5-E0BF-9274-9D0B590D4016}"/>
                    </a:ext>
                  </a:extLst>
                </p:cNvPr>
                <p:cNvCxnSpPr>
                  <a:cxnSpLocks/>
                </p:cNvCxnSpPr>
                <p:nvPr/>
              </p:nvCxnSpPr>
              <p:spPr>
                <a:xfrm>
                  <a:off x="7247894" y="410442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0" name="Straight Connector 129">
                  <a:extLst>
                    <a:ext uri="{FF2B5EF4-FFF2-40B4-BE49-F238E27FC236}">
                      <a16:creationId xmlns:a16="http://schemas.microsoft.com/office/drawing/2014/main" id="{6F79EBF4-6350-7A92-422E-17BA0C4F67A6}"/>
                    </a:ext>
                  </a:extLst>
                </p:cNvPr>
                <p:cNvCxnSpPr>
                  <a:cxnSpLocks/>
                </p:cNvCxnSpPr>
                <p:nvPr/>
              </p:nvCxnSpPr>
              <p:spPr>
                <a:xfrm>
                  <a:off x="7247894" y="415965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523B7FCD-84BC-C52E-C13A-0FAA72BD3A06}"/>
                    </a:ext>
                  </a:extLst>
                </p:cNvPr>
                <p:cNvCxnSpPr>
                  <a:cxnSpLocks/>
                </p:cNvCxnSpPr>
                <p:nvPr/>
              </p:nvCxnSpPr>
              <p:spPr>
                <a:xfrm>
                  <a:off x="7247894" y="421488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B19FD1FC-5240-0FDA-ECB5-F23CE21B64E4}"/>
                    </a:ext>
                  </a:extLst>
                </p:cNvPr>
                <p:cNvCxnSpPr>
                  <a:cxnSpLocks/>
                </p:cNvCxnSpPr>
                <p:nvPr/>
              </p:nvCxnSpPr>
              <p:spPr>
                <a:xfrm>
                  <a:off x="7247894" y="427011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DE5BB0B0-9DEE-9D58-8B60-EC6A4DB412AE}"/>
                    </a:ext>
                  </a:extLst>
                </p:cNvPr>
                <p:cNvCxnSpPr>
                  <a:cxnSpLocks/>
                </p:cNvCxnSpPr>
                <p:nvPr/>
              </p:nvCxnSpPr>
              <p:spPr>
                <a:xfrm>
                  <a:off x="7247894" y="432534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07DD99FF-3C12-1D7C-AE93-171060AD71C5}"/>
                    </a:ext>
                  </a:extLst>
                </p:cNvPr>
                <p:cNvCxnSpPr>
                  <a:cxnSpLocks/>
                </p:cNvCxnSpPr>
                <p:nvPr/>
              </p:nvCxnSpPr>
              <p:spPr>
                <a:xfrm>
                  <a:off x="7247894" y="438057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00C3DCF3-2D83-504B-9CDA-2A0BA4F90218}"/>
                    </a:ext>
                  </a:extLst>
                </p:cNvPr>
                <p:cNvCxnSpPr>
                  <a:cxnSpLocks/>
                </p:cNvCxnSpPr>
                <p:nvPr/>
              </p:nvCxnSpPr>
              <p:spPr>
                <a:xfrm>
                  <a:off x="7247894" y="44358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73B8BD79-B5CB-75A4-75AF-91D9C93FEE4E}"/>
                    </a:ext>
                  </a:extLst>
                </p:cNvPr>
                <p:cNvCxnSpPr>
                  <a:cxnSpLocks/>
                </p:cNvCxnSpPr>
                <p:nvPr/>
              </p:nvCxnSpPr>
              <p:spPr>
                <a:xfrm>
                  <a:off x="7247894" y="4491035"/>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grpSp>
          <p:sp>
            <p:nvSpPr>
              <p:cNvPr id="183" name="TextBox 182">
                <a:extLst>
                  <a:ext uri="{FF2B5EF4-FFF2-40B4-BE49-F238E27FC236}">
                    <a16:creationId xmlns:a16="http://schemas.microsoft.com/office/drawing/2014/main" id="{D1FBC2AF-DA3D-2F63-6779-2F040FB1F47D}"/>
                  </a:ext>
                </a:extLst>
              </p:cNvPr>
              <p:cNvSpPr txBox="1"/>
              <p:nvPr/>
            </p:nvSpPr>
            <p:spPr>
              <a:xfrm>
                <a:off x="5176983" y="3732224"/>
                <a:ext cx="1624439" cy="461665"/>
              </a:xfrm>
              <a:prstGeom prst="rect">
                <a:avLst/>
              </a:prstGeom>
              <a:noFill/>
            </p:spPr>
            <p:txBody>
              <a:bodyPr wrap="square" rtlCol="0">
                <a:spAutoFit/>
              </a:bodyPr>
              <a:lstStyle/>
              <a:p>
                <a:r>
                  <a:rPr lang="en-US" sz="1200" dirty="0">
                    <a:solidFill>
                      <a:srgbClr val="0033CC"/>
                    </a:solidFill>
                  </a:rPr>
                  <a:t>Walk parse tree and create symbol table</a:t>
                </a:r>
              </a:p>
            </p:txBody>
          </p:sp>
          <p:sp>
            <p:nvSpPr>
              <p:cNvPr id="194" name="TextBox 193">
                <a:extLst>
                  <a:ext uri="{FF2B5EF4-FFF2-40B4-BE49-F238E27FC236}">
                    <a16:creationId xmlns:a16="http://schemas.microsoft.com/office/drawing/2014/main" id="{3186AC6B-18D3-14E7-EAF9-3DE7F63FFBC0}"/>
                  </a:ext>
                </a:extLst>
              </p:cNvPr>
              <p:cNvSpPr txBox="1"/>
              <p:nvPr/>
            </p:nvSpPr>
            <p:spPr>
              <a:xfrm>
                <a:off x="7633463" y="3917278"/>
                <a:ext cx="768340" cy="461665"/>
              </a:xfrm>
              <a:prstGeom prst="rect">
                <a:avLst/>
              </a:prstGeom>
              <a:noFill/>
            </p:spPr>
            <p:txBody>
              <a:bodyPr wrap="square" rtlCol="0">
                <a:spAutoFit/>
              </a:bodyPr>
              <a:lstStyle/>
              <a:p>
                <a:r>
                  <a:rPr lang="en-US" sz="1200" dirty="0">
                    <a:solidFill>
                      <a:srgbClr val="0033CC"/>
                    </a:solidFill>
                  </a:rPr>
                  <a:t>symbol table</a:t>
                </a:r>
              </a:p>
            </p:txBody>
          </p:sp>
          <p:sp>
            <p:nvSpPr>
              <p:cNvPr id="168" name="TextBox 167">
                <a:extLst>
                  <a:ext uri="{FF2B5EF4-FFF2-40B4-BE49-F238E27FC236}">
                    <a16:creationId xmlns:a16="http://schemas.microsoft.com/office/drawing/2014/main" id="{54B71035-76A4-9589-427A-8896F4E5613E}"/>
                  </a:ext>
                </a:extLst>
              </p:cNvPr>
              <p:cNvSpPr txBox="1"/>
              <p:nvPr/>
            </p:nvSpPr>
            <p:spPr>
              <a:xfrm>
                <a:off x="3233972" y="3687295"/>
                <a:ext cx="974947" cy="415498"/>
              </a:xfrm>
              <a:prstGeom prst="rect">
                <a:avLst/>
              </a:prstGeom>
              <a:noFill/>
            </p:spPr>
            <p:txBody>
              <a:bodyPr wrap="none" rtlCol="0">
                <a:spAutoFit/>
              </a:bodyPr>
              <a:lstStyle/>
              <a:p>
                <a:r>
                  <a:rPr lang="en-US" sz="2100" dirty="0"/>
                  <a:t>Pass</a:t>
                </a:r>
                <a:r>
                  <a:rPr lang="en-US" sz="1800" dirty="0"/>
                  <a:t> 2</a:t>
                </a:r>
              </a:p>
            </p:txBody>
          </p:sp>
        </p:grpSp>
      </p:grpSp>
      <p:grpSp>
        <p:nvGrpSpPr>
          <p:cNvPr id="55" name="Group 54">
            <a:extLst>
              <a:ext uri="{FF2B5EF4-FFF2-40B4-BE49-F238E27FC236}">
                <a16:creationId xmlns:a16="http://schemas.microsoft.com/office/drawing/2014/main" id="{B1BB835B-84ED-986F-A03A-329A9F550D0D}"/>
              </a:ext>
            </a:extLst>
          </p:cNvPr>
          <p:cNvGrpSpPr/>
          <p:nvPr/>
        </p:nvGrpSpPr>
        <p:grpSpPr>
          <a:xfrm>
            <a:off x="2930058" y="3158124"/>
            <a:ext cx="5025185" cy="3074683"/>
            <a:chOff x="2930058" y="3158124"/>
            <a:chExt cx="5025185" cy="3074683"/>
          </a:xfrm>
        </p:grpSpPr>
        <p:cxnSp>
          <p:nvCxnSpPr>
            <p:cNvPr id="42" name="Curved Connector 41">
              <a:extLst>
                <a:ext uri="{FF2B5EF4-FFF2-40B4-BE49-F238E27FC236}">
                  <a16:creationId xmlns:a16="http://schemas.microsoft.com/office/drawing/2014/main" id="{E8935377-4C8B-D9A5-7949-ED3F6C0C9D12}"/>
                </a:ext>
              </a:extLst>
            </p:cNvPr>
            <p:cNvCxnSpPr>
              <a:cxnSpLocks/>
              <a:stCxn id="22" idx="4"/>
              <a:endCxn id="37" idx="0"/>
            </p:cNvCxnSpPr>
            <p:nvPr/>
          </p:nvCxnSpPr>
          <p:spPr>
            <a:xfrm rot="5400000">
              <a:off x="4933196" y="3037743"/>
              <a:ext cx="2031408" cy="2272169"/>
            </a:xfrm>
            <a:prstGeom prst="curvedConnector3">
              <a:avLst>
                <a:gd name="adj1" fmla="val 59488"/>
              </a:avLst>
            </a:prstGeom>
            <a:ln w="38100">
              <a:solidFill>
                <a:srgbClr val="008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E954D2AE-8B5C-C4C3-C769-68BF8C3769C0}"/>
                </a:ext>
              </a:extLst>
            </p:cNvPr>
            <p:cNvSpPr/>
            <p:nvPr/>
          </p:nvSpPr>
          <p:spPr>
            <a:xfrm>
              <a:off x="4709159" y="5189531"/>
              <a:ext cx="207314" cy="22517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ounded Rectangle 5">
              <a:extLst>
                <a:ext uri="{FF2B5EF4-FFF2-40B4-BE49-F238E27FC236}">
                  <a16:creationId xmlns:a16="http://schemas.microsoft.com/office/drawing/2014/main" id="{9BF2DAFA-4776-E3E0-401B-E98715C13FB9}"/>
                </a:ext>
              </a:extLst>
            </p:cNvPr>
            <p:cNvSpPr/>
            <p:nvPr/>
          </p:nvSpPr>
          <p:spPr>
            <a:xfrm>
              <a:off x="2930058" y="5204107"/>
              <a:ext cx="2001032" cy="1028700"/>
            </a:xfrm>
            <a:prstGeom prst="roundRect">
              <a:avLst/>
            </a:prstGeom>
            <a:solidFill>
              <a:srgbClr val="FFFFC2"/>
            </a:solidFill>
            <a:ln>
              <a:solidFill>
                <a:srgbClr val="B23C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2" name="TextBox 11">
              <a:extLst>
                <a:ext uri="{FF2B5EF4-FFF2-40B4-BE49-F238E27FC236}">
                  <a16:creationId xmlns:a16="http://schemas.microsoft.com/office/drawing/2014/main" id="{A4CEC305-0F1A-DC81-4D6F-911959151BFF}"/>
                </a:ext>
              </a:extLst>
            </p:cNvPr>
            <p:cNvSpPr txBox="1"/>
            <p:nvPr/>
          </p:nvSpPr>
          <p:spPr>
            <a:xfrm>
              <a:off x="3309008" y="5609726"/>
              <a:ext cx="1234633" cy="461665"/>
            </a:xfrm>
            <a:prstGeom prst="rect">
              <a:avLst/>
            </a:prstGeom>
            <a:noFill/>
          </p:spPr>
          <p:txBody>
            <a:bodyPr wrap="none" rtlCol="0">
              <a:spAutoFit/>
            </a:bodyPr>
            <a:lstStyle/>
            <a:p>
              <a:pPr algn="ctr"/>
              <a:r>
                <a:rPr lang="en-US" sz="1200" b="1" dirty="0"/>
                <a:t>Execution</a:t>
              </a:r>
            </a:p>
            <a:p>
              <a:pPr algn="ctr"/>
              <a:r>
                <a:rPr lang="en-US" sz="1200" dirty="0"/>
                <a:t>(written by you)</a:t>
              </a:r>
            </a:p>
          </p:txBody>
        </p:sp>
        <p:cxnSp>
          <p:nvCxnSpPr>
            <p:cNvPr id="46" name="Curved Connector 45">
              <a:extLst>
                <a:ext uri="{FF2B5EF4-FFF2-40B4-BE49-F238E27FC236}">
                  <a16:creationId xmlns:a16="http://schemas.microsoft.com/office/drawing/2014/main" id="{E470FCE6-5B21-B656-CF9F-0A198BFB4421}"/>
                </a:ext>
              </a:extLst>
            </p:cNvPr>
            <p:cNvCxnSpPr>
              <a:cxnSpLocks/>
              <a:stCxn id="162" idx="4"/>
              <a:endCxn id="37" idx="6"/>
            </p:cNvCxnSpPr>
            <p:nvPr/>
          </p:nvCxnSpPr>
          <p:spPr>
            <a:xfrm rot="5400000">
              <a:off x="5806669" y="3616821"/>
              <a:ext cx="795104" cy="2575496"/>
            </a:xfrm>
            <a:prstGeom prst="curvedConnector2">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499CC31-6F5F-CBC2-E9BB-4A3C3E1F5210}"/>
                </a:ext>
              </a:extLst>
            </p:cNvPr>
            <p:cNvCxnSpPr>
              <a:cxnSpLocks/>
              <a:stCxn id="6" idx="3"/>
              <a:endCxn id="28" idx="1"/>
            </p:cNvCxnSpPr>
            <p:nvPr/>
          </p:nvCxnSpPr>
          <p:spPr>
            <a:xfrm>
              <a:off x="4931090" y="5718457"/>
              <a:ext cx="2219107" cy="0"/>
            </a:xfrm>
            <a:prstGeom prst="straightConnector1">
              <a:avLst/>
            </a:prstGeom>
            <a:ln w="127000">
              <a:solidFill>
                <a:srgbClr val="B23C00"/>
              </a:solidFill>
              <a:tailEnd type="triangle"/>
            </a:ln>
          </p:spPr>
          <p:style>
            <a:lnRef idx="1">
              <a:schemeClr val="accent6"/>
            </a:lnRef>
            <a:fillRef idx="0">
              <a:schemeClr val="accent6"/>
            </a:fillRef>
            <a:effectRef idx="0">
              <a:schemeClr val="accent6"/>
            </a:effectRef>
            <a:fontRef idx="minor">
              <a:schemeClr val="tx1"/>
            </a:fontRef>
          </p:style>
        </p:cxnSp>
        <p:sp>
          <p:nvSpPr>
            <p:cNvPr id="28" name="Folded Corner 27">
              <a:extLst>
                <a:ext uri="{FF2B5EF4-FFF2-40B4-BE49-F238E27FC236}">
                  <a16:creationId xmlns:a16="http://schemas.microsoft.com/office/drawing/2014/main" id="{24CFA3CA-7C30-D04C-65B6-139EA4F1CD87}"/>
                </a:ext>
              </a:extLst>
            </p:cNvPr>
            <p:cNvSpPr/>
            <p:nvPr/>
          </p:nvSpPr>
          <p:spPr>
            <a:xfrm>
              <a:off x="7150197" y="5420577"/>
              <a:ext cx="805046" cy="595760"/>
            </a:xfrm>
            <a:prstGeom prst="foldedCorner">
              <a:avLst/>
            </a:prstGeom>
            <a:solidFill>
              <a:srgbClr val="FFFFC2"/>
            </a:solidFill>
            <a:ln>
              <a:solidFill>
                <a:srgbClr val="B23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Runtime output</a:t>
              </a:r>
            </a:p>
          </p:txBody>
        </p:sp>
        <p:sp>
          <p:nvSpPr>
            <p:cNvPr id="9" name="TextBox 8">
              <a:extLst>
                <a:ext uri="{FF2B5EF4-FFF2-40B4-BE49-F238E27FC236}">
                  <a16:creationId xmlns:a16="http://schemas.microsoft.com/office/drawing/2014/main" id="{600C936B-6ED2-CAD3-3931-7A1CBC929594}"/>
                </a:ext>
              </a:extLst>
            </p:cNvPr>
            <p:cNvSpPr txBox="1"/>
            <p:nvPr/>
          </p:nvSpPr>
          <p:spPr>
            <a:xfrm>
              <a:off x="3500384" y="5277104"/>
              <a:ext cx="974947" cy="415498"/>
            </a:xfrm>
            <a:prstGeom prst="rect">
              <a:avLst/>
            </a:prstGeom>
            <a:noFill/>
          </p:spPr>
          <p:txBody>
            <a:bodyPr wrap="none" rtlCol="0">
              <a:spAutoFit/>
            </a:bodyPr>
            <a:lstStyle/>
            <a:p>
              <a:r>
                <a:rPr lang="en-US" sz="2100" dirty="0"/>
                <a:t>Pass</a:t>
              </a:r>
              <a:r>
                <a:rPr lang="en-US" sz="1800" dirty="0"/>
                <a:t> 3</a:t>
              </a:r>
            </a:p>
          </p:txBody>
        </p:sp>
      </p:grpSp>
      <p:sp>
        <p:nvSpPr>
          <p:cNvPr id="81" name="Oval 80">
            <a:extLst>
              <a:ext uri="{FF2B5EF4-FFF2-40B4-BE49-F238E27FC236}">
                <a16:creationId xmlns:a16="http://schemas.microsoft.com/office/drawing/2014/main" id="{658189E7-B378-6524-C434-9658509C8DC1}"/>
              </a:ext>
            </a:extLst>
          </p:cNvPr>
          <p:cNvSpPr/>
          <p:nvPr/>
        </p:nvSpPr>
        <p:spPr>
          <a:xfrm>
            <a:off x="7705045" y="2524987"/>
            <a:ext cx="194830" cy="18573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2" name="Oval 81">
            <a:extLst>
              <a:ext uri="{FF2B5EF4-FFF2-40B4-BE49-F238E27FC236}">
                <a16:creationId xmlns:a16="http://schemas.microsoft.com/office/drawing/2014/main" id="{46453176-396F-09DF-D490-8F1C84652870}"/>
              </a:ext>
            </a:extLst>
          </p:cNvPr>
          <p:cNvSpPr/>
          <p:nvPr/>
        </p:nvSpPr>
        <p:spPr>
          <a:xfrm>
            <a:off x="4712464" y="2174293"/>
            <a:ext cx="194830" cy="18573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Rectangle 34">
            <a:extLst>
              <a:ext uri="{FF2B5EF4-FFF2-40B4-BE49-F238E27FC236}">
                <a16:creationId xmlns:a16="http://schemas.microsoft.com/office/drawing/2014/main" id="{D8CC9027-EEE1-14EC-7038-5EF68267686A}"/>
              </a:ext>
            </a:extLst>
          </p:cNvPr>
          <p:cNvSpPr/>
          <p:nvPr/>
        </p:nvSpPr>
        <p:spPr bwMode="auto">
          <a:xfrm>
            <a:off x="274367" y="1101487"/>
            <a:ext cx="8503827" cy="182878"/>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cxnSp>
        <p:nvCxnSpPr>
          <p:cNvPr id="33" name="Straight Connector 32">
            <a:extLst>
              <a:ext uri="{FF2B5EF4-FFF2-40B4-BE49-F238E27FC236}">
                <a16:creationId xmlns:a16="http://schemas.microsoft.com/office/drawing/2014/main" id="{CAF60197-DD07-6EA1-C27B-90030D92EEF3}"/>
              </a:ext>
            </a:extLst>
          </p:cNvPr>
          <p:cNvCxnSpPr>
            <a:cxnSpLocks/>
          </p:cNvCxnSpPr>
          <p:nvPr/>
        </p:nvCxnSpPr>
        <p:spPr bwMode="auto">
          <a:xfrm>
            <a:off x="365806" y="1783098"/>
            <a:ext cx="8503827" cy="0"/>
          </a:xfrm>
          <a:prstGeom prst="line">
            <a:avLst/>
          </a:prstGeom>
          <a:ln w="38100">
            <a:prstDash val="dash"/>
            <a:headEnd type="none" w="med" len="med"/>
            <a:tailEnd type="none" w="med" len="med"/>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34" name="TextBox 33">
            <a:extLst>
              <a:ext uri="{FF2B5EF4-FFF2-40B4-BE49-F238E27FC236}">
                <a16:creationId xmlns:a16="http://schemas.microsoft.com/office/drawing/2014/main" id="{8FE8BA69-98D3-CAF3-69E3-19B47998D509}"/>
              </a:ext>
            </a:extLst>
          </p:cNvPr>
          <p:cNvSpPr txBox="1"/>
          <p:nvPr/>
        </p:nvSpPr>
        <p:spPr>
          <a:xfrm>
            <a:off x="328613" y="3786710"/>
            <a:ext cx="2272171" cy="830997"/>
          </a:xfrm>
          <a:prstGeom prst="rect">
            <a:avLst/>
          </a:prstGeom>
          <a:noFill/>
        </p:spPr>
        <p:txBody>
          <a:bodyPr wrap="square" rtlCol="0">
            <a:spAutoFit/>
          </a:bodyPr>
          <a:lstStyle/>
          <a:p>
            <a:r>
              <a:rPr lang="en-US" b="1" dirty="0"/>
              <a:t>Then:</a:t>
            </a:r>
            <a:r>
              <a:rPr lang="en-US" dirty="0"/>
              <a:t> For each source program, do the three passes.</a:t>
            </a:r>
          </a:p>
        </p:txBody>
      </p:sp>
      <p:grpSp>
        <p:nvGrpSpPr>
          <p:cNvPr id="51" name="Group 50">
            <a:extLst>
              <a:ext uri="{FF2B5EF4-FFF2-40B4-BE49-F238E27FC236}">
                <a16:creationId xmlns:a16="http://schemas.microsoft.com/office/drawing/2014/main" id="{B70C0F63-4BDC-5B7D-E86F-3560319249EE}"/>
              </a:ext>
            </a:extLst>
          </p:cNvPr>
          <p:cNvGrpSpPr/>
          <p:nvPr/>
        </p:nvGrpSpPr>
        <p:grpSpPr>
          <a:xfrm>
            <a:off x="1188756" y="625194"/>
            <a:ext cx="7573466" cy="2560980"/>
            <a:chOff x="1188756" y="625194"/>
            <a:chExt cx="7573466" cy="2560980"/>
          </a:xfrm>
        </p:grpSpPr>
        <p:cxnSp>
          <p:nvCxnSpPr>
            <p:cNvPr id="84" name="Curved Connector 83">
              <a:extLst>
                <a:ext uri="{FF2B5EF4-FFF2-40B4-BE49-F238E27FC236}">
                  <a16:creationId xmlns:a16="http://schemas.microsoft.com/office/drawing/2014/main" id="{21EA005C-EC9B-4839-94FE-C1CF2A104244}"/>
                </a:ext>
              </a:extLst>
            </p:cNvPr>
            <p:cNvCxnSpPr>
              <a:cxnSpLocks/>
              <a:stCxn id="176" idx="3"/>
              <a:endCxn id="193" idx="0"/>
            </p:cNvCxnSpPr>
            <p:nvPr/>
          </p:nvCxnSpPr>
          <p:spPr>
            <a:xfrm>
              <a:off x="4915119" y="1139544"/>
              <a:ext cx="3104859" cy="1185930"/>
            </a:xfrm>
            <a:prstGeom prst="curvedConnector2">
              <a:avLst/>
            </a:prstGeom>
            <a:ln w="762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8B576661-0355-6A5E-7E3A-07197C9947D8}"/>
                </a:ext>
              </a:extLst>
            </p:cNvPr>
            <p:cNvCxnSpPr>
              <a:cxnSpLocks/>
              <a:stCxn id="176" idx="2"/>
              <a:endCxn id="7" idx="0"/>
            </p:cNvCxnSpPr>
            <p:nvPr/>
          </p:nvCxnSpPr>
          <p:spPr>
            <a:xfrm>
              <a:off x="3922588" y="1653893"/>
              <a:ext cx="7985" cy="503581"/>
            </a:xfrm>
            <a:prstGeom prst="straightConnector1">
              <a:avLst/>
            </a:prstGeom>
            <a:ln w="76200">
              <a:tailEnd type="triangle"/>
            </a:ln>
            <a:effectLst/>
          </p:spPr>
          <p:style>
            <a:lnRef idx="2">
              <a:schemeClr val="dk1"/>
            </a:lnRef>
            <a:fillRef idx="0">
              <a:schemeClr val="dk1"/>
            </a:fillRef>
            <a:effectRef idx="1">
              <a:schemeClr val="dk1"/>
            </a:effectRef>
            <a:fontRef idx="minor">
              <a:schemeClr val="tx1"/>
            </a:fontRef>
          </p:style>
        </p:cxnSp>
        <p:sp>
          <p:nvSpPr>
            <p:cNvPr id="7" name="Rounded Rectangle 6">
              <a:extLst>
                <a:ext uri="{FF2B5EF4-FFF2-40B4-BE49-F238E27FC236}">
                  <a16:creationId xmlns:a16="http://schemas.microsoft.com/office/drawing/2014/main" id="{D79D41A2-77BF-3978-004E-13DCAFF2B018}"/>
                </a:ext>
              </a:extLst>
            </p:cNvPr>
            <p:cNvSpPr/>
            <p:nvPr/>
          </p:nvSpPr>
          <p:spPr>
            <a:xfrm>
              <a:off x="2930058" y="2157474"/>
              <a:ext cx="2001031" cy="1028700"/>
            </a:xfrm>
            <a:prstGeom prst="roundRect">
              <a:avLst/>
            </a:prstGeom>
            <a:solidFill>
              <a:schemeClr val="accent3">
                <a:lumMod val="20000"/>
                <a:lumOff val="80000"/>
              </a:schemeClr>
            </a:solidFill>
            <a:ln>
              <a:solidFill>
                <a:srgbClr val="008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solidFill>
                  <a:srgbClr val="008000"/>
                </a:solidFill>
              </a:endParaRPr>
            </a:p>
          </p:txBody>
        </p:sp>
        <p:sp>
          <p:nvSpPr>
            <p:cNvPr id="193" name="TextBox 192">
              <a:extLst>
                <a:ext uri="{FF2B5EF4-FFF2-40B4-BE49-F238E27FC236}">
                  <a16:creationId xmlns:a16="http://schemas.microsoft.com/office/drawing/2014/main" id="{7C2CA2FF-26CC-D6EF-CC22-D5B015A0DE1B}"/>
                </a:ext>
              </a:extLst>
            </p:cNvPr>
            <p:cNvSpPr txBox="1"/>
            <p:nvPr/>
          </p:nvSpPr>
          <p:spPr>
            <a:xfrm>
              <a:off x="7348626" y="2325474"/>
              <a:ext cx="1342703" cy="646331"/>
            </a:xfrm>
            <a:prstGeom prst="rect">
              <a:avLst/>
            </a:prstGeom>
            <a:noFill/>
          </p:spPr>
          <p:txBody>
            <a:bodyPr wrap="square" rtlCol="0">
              <a:spAutoFit/>
            </a:bodyPr>
            <a:lstStyle/>
            <a:p>
              <a:r>
                <a:rPr lang="en-US" sz="1200" dirty="0"/>
                <a:t>parse tree node classes and visit methods</a:t>
              </a:r>
            </a:p>
          </p:txBody>
        </p:sp>
        <p:sp>
          <p:nvSpPr>
            <p:cNvPr id="11" name="Folded Corner 10">
              <a:extLst>
                <a:ext uri="{FF2B5EF4-FFF2-40B4-BE49-F238E27FC236}">
                  <a16:creationId xmlns:a16="http://schemas.microsoft.com/office/drawing/2014/main" id="{6601FC00-383C-4272-B47A-FFA36B735ECB}"/>
                </a:ext>
              </a:extLst>
            </p:cNvPr>
            <p:cNvSpPr/>
            <p:nvPr/>
          </p:nvSpPr>
          <p:spPr>
            <a:xfrm>
              <a:off x="1188756" y="748355"/>
              <a:ext cx="1129513" cy="782375"/>
            </a:xfrm>
            <a:prstGeom prst="foldedCorner">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Grammar file </a:t>
              </a:r>
              <a:r>
                <a:rPr lang="en-US" sz="1200" b="1" dirty="0">
                  <a:solidFill>
                    <a:schemeClr val="tx1"/>
                  </a:solidFill>
                </a:rPr>
                <a:t>SimpleA1.g4</a:t>
              </a:r>
            </a:p>
          </p:txBody>
        </p:sp>
        <p:sp>
          <p:nvSpPr>
            <p:cNvPr id="176" name="Rounded Rectangle 175">
              <a:extLst>
                <a:ext uri="{FF2B5EF4-FFF2-40B4-BE49-F238E27FC236}">
                  <a16:creationId xmlns:a16="http://schemas.microsoft.com/office/drawing/2014/main" id="{23D6AAF4-E9A0-28A1-A846-22663B17C6D8}"/>
                </a:ext>
              </a:extLst>
            </p:cNvPr>
            <p:cNvSpPr/>
            <p:nvPr/>
          </p:nvSpPr>
          <p:spPr>
            <a:xfrm>
              <a:off x="2930058" y="625194"/>
              <a:ext cx="1985061" cy="1028699"/>
            </a:xfrm>
            <a:prstGeom prst="round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700" dirty="0"/>
                <a:t>ANTLR 4</a:t>
              </a:r>
            </a:p>
          </p:txBody>
        </p:sp>
        <p:cxnSp>
          <p:nvCxnSpPr>
            <p:cNvPr id="178" name="Straight Arrow Connector 177">
              <a:extLst>
                <a:ext uri="{FF2B5EF4-FFF2-40B4-BE49-F238E27FC236}">
                  <a16:creationId xmlns:a16="http://schemas.microsoft.com/office/drawing/2014/main" id="{C14C4121-706A-0087-F41C-D2AFFB0784C7}"/>
                </a:ext>
              </a:extLst>
            </p:cNvPr>
            <p:cNvCxnSpPr>
              <a:cxnSpLocks/>
              <a:stCxn id="11" idx="3"/>
              <a:endCxn id="176" idx="1"/>
            </p:cNvCxnSpPr>
            <p:nvPr/>
          </p:nvCxnSpPr>
          <p:spPr>
            <a:xfrm>
              <a:off x="2318269" y="1139543"/>
              <a:ext cx="611789" cy="1"/>
            </a:xfrm>
            <a:prstGeom prst="straightConnector1">
              <a:avLst/>
            </a:prstGeom>
            <a:ln w="76200">
              <a:tailEnd type="triangle"/>
            </a:ln>
            <a:effectLst/>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E29E94CD-2758-21DF-71C0-187AA5F7845E}"/>
                </a:ext>
              </a:extLst>
            </p:cNvPr>
            <p:cNvSpPr txBox="1"/>
            <p:nvPr/>
          </p:nvSpPr>
          <p:spPr>
            <a:xfrm>
              <a:off x="5088287" y="711370"/>
              <a:ext cx="3673935" cy="830997"/>
            </a:xfrm>
            <a:prstGeom prst="rect">
              <a:avLst/>
            </a:prstGeom>
            <a:noFill/>
          </p:spPr>
          <p:txBody>
            <a:bodyPr wrap="square" rtlCol="0">
              <a:spAutoFit/>
            </a:bodyPr>
            <a:lstStyle/>
            <a:p>
              <a:r>
                <a:rPr lang="en-US" b="1" dirty="0"/>
                <a:t>First:</a:t>
              </a:r>
              <a:r>
                <a:rPr lang="en-US" dirty="0"/>
                <a:t> Run ANTLR 4 on your grammar file to generate a parser, parse tree node classes, and visit methods.</a:t>
              </a:r>
            </a:p>
          </p:txBody>
        </p:sp>
        <p:sp>
          <p:nvSpPr>
            <p:cNvPr id="199" name="TextBox 198">
              <a:extLst>
                <a:ext uri="{FF2B5EF4-FFF2-40B4-BE49-F238E27FC236}">
                  <a16:creationId xmlns:a16="http://schemas.microsoft.com/office/drawing/2014/main" id="{0E3565B7-E22C-6422-8C63-50F1C9F48F76}"/>
                </a:ext>
              </a:extLst>
            </p:cNvPr>
            <p:cNvSpPr txBox="1"/>
            <p:nvPr/>
          </p:nvSpPr>
          <p:spPr>
            <a:xfrm>
              <a:off x="3010925" y="2538970"/>
              <a:ext cx="1848135" cy="461665"/>
            </a:xfrm>
            <a:prstGeom prst="rect">
              <a:avLst/>
            </a:prstGeom>
            <a:noFill/>
          </p:spPr>
          <p:txBody>
            <a:bodyPr wrap="none" rtlCol="0">
              <a:spAutoFit/>
            </a:bodyPr>
            <a:lstStyle/>
            <a:p>
              <a:pPr algn="ctr"/>
              <a:r>
                <a:rPr lang="en-US" sz="1200" b="1" dirty="0"/>
                <a:t>SimpleA1Parser</a:t>
              </a:r>
            </a:p>
            <a:p>
              <a:pPr algn="ctr"/>
              <a:r>
                <a:rPr lang="en-US" sz="1200" dirty="0"/>
                <a:t>(generated by ANTLR 4)</a:t>
              </a:r>
            </a:p>
          </p:txBody>
        </p:sp>
      </p:grpSp>
      <p:grpSp>
        <p:nvGrpSpPr>
          <p:cNvPr id="53" name="Group 52">
            <a:extLst>
              <a:ext uri="{FF2B5EF4-FFF2-40B4-BE49-F238E27FC236}">
                <a16:creationId xmlns:a16="http://schemas.microsoft.com/office/drawing/2014/main" id="{5C36B074-95F7-B73E-5651-01C6D0C28DC5}"/>
              </a:ext>
            </a:extLst>
          </p:cNvPr>
          <p:cNvGrpSpPr/>
          <p:nvPr/>
        </p:nvGrpSpPr>
        <p:grpSpPr>
          <a:xfrm>
            <a:off x="1054362" y="2173561"/>
            <a:ext cx="6232007" cy="984562"/>
            <a:chOff x="1054362" y="2173561"/>
            <a:chExt cx="6232007" cy="984562"/>
          </a:xfrm>
        </p:grpSpPr>
        <p:sp>
          <p:nvSpPr>
            <p:cNvPr id="10" name="Folded Corner 9">
              <a:extLst>
                <a:ext uri="{FF2B5EF4-FFF2-40B4-BE49-F238E27FC236}">
                  <a16:creationId xmlns:a16="http://schemas.microsoft.com/office/drawing/2014/main" id="{FC8002D4-A41B-0AE3-D59B-B2C1E12BF354}"/>
                </a:ext>
              </a:extLst>
            </p:cNvPr>
            <p:cNvSpPr/>
            <p:nvPr/>
          </p:nvSpPr>
          <p:spPr>
            <a:xfrm>
              <a:off x="1054362" y="2279099"/>
              <a:ext cx="1263908" cy="782375"/>
            </a:xfrm>
            <a:prstGeom prst="foldedCorner">
              <a:avLst/>
            </a:prstGeom>
            <a:solidFill>
              <a:schemeClr val="accent3">
                <a:lumMod val="20000"/>
                <a:lumOff val="80000"/>
              </a:schemeClr>
            </a:solidFill>
            <a:ln w="12700">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Source program</a:t>
              </a:r>
            </a:p>
            <a:p>
              <a:pPr algn="ctr"/>
              <a:r>
                <a:rPr lang="en-US" sz="1200" b="1" dirty="0" err="1">
                  <a:solidFill>
                    <a:schemeClr val="tx1"/>
                  </a:solidFill>
                </a:rPr>
                <a:t>HelloWorld.txt</a:t>
              </a:r>
              <a:endParaRPr lang="en-US" sz="1200" b="1" dirty="0">
                <a:solidFill>
                  <a:schemeClr val="tx1"/>
                </a:solidFill>
              </a:endParaRPr>
            </a:p>
          </p:txBody>
        </p:sp>
        <p:cxnSp>
          <p:nvCxnSpPr>
            <p:cNvPr id="91" name="Straight Arrow Connector 90">
              <a:extLst>
                <a:ext uri="{FF2B5EF4-FFF2-40B4-BE49-F238E27FC236}">
                  <a16:creationId xmlns:a16="http://schemas.microsoft.com/office/drawing/2014/main" id="{C2BF84CD-52E0-C8FB-B157-27D15601A35B}"/>
                </a:ext>
              </a:extLst>
            </p:cNvPr>
            <p:cNvCxnSpPr>
              <a:cxnSpLocks/>
              <a:stCxn id="10" idx="3"/>
              <a:endCxn id="7" idx="1"/>
            </p:cNvCxnSpPr>
            <p:nvPr/>
          </p:nvCxnSpPr>
          <p:spPr>
            <a:xfrm>
              <a:off x="2318270" y="2670287"/>
              <a:ext cx="611788" cy="1537"/>
            </a:xfrm>
            <a:prstGeom prst="straightConnector1">
              <a:avLst/>
            </a:prstGeom>
            <a:ln w="76200">
              <a:solidFill>
                <a:srgbClr val="008000"/>
              </a:solidFill>
              <a:tailEnd type="triangle"/>
            </a:ln>
          </p:spPr>
          <p:style>
            <a:lnRef idx="1">
              <a:schemeClr val="accent6"/>
            </a:lnRef>
            <a:fillRef idx="0">
              <a:schemeClr val="accent6"/>
            </a:fillRef>
            <a:effectRef idx="0">
              <a:schemeClr val="accent6"/>
            </a:effectRef>
            <a:fontRef idx="minor">
              <a:schemeClr val="tx1"/>
            </a:fontRef>
          </p:style>
        </p:cxnSp>
        <p:cxnSp>
          <p:nvCxnSpPr>
            <p:cNvPr id="95" name="Straight Arrow Connector 94">
              <a:extLst>
                <a:ext uri="{FF2B5EF4-FFF2-40B4-BE49-F238E27FC236}">
                  <a16:creationId xmlns:a16="http://schemas.microsoft.com/office/drawing/2014/main" id="{053FB93C-4E1D-D4D9-F504-AEA944A8A6D2}"/>
                </a:ext>
              </a:extLst>
            </p:cNvPr>
            <p:cNvCxnSpPr>
              <a:cxnSpLocks/>
              <a:stCxn id="7" idx="3"/>
            </p:cNvCxnSpPr>
            <p:nvPr/>
          </p:nvCxnSpPr>
          <p:spPr>
            <a:xfrm>
              <a:off x="4931091" y="2671824"/>
              <a:ext cx="1612490" cy="0"/>
            </a:xfrm>
            <a:prstGeom prst="straightConnector1">
              <a:avLst/>
            </a:prstGeom>
            <a:ln w="76200">
              <a:solidFill>
                <a:srgbClr val="008000"/>
              </a:solidFill>
              <a:tailEnd type="triangle"/>
            </a:ln>
          </p:spPr>
          <p:style>
            <a:lnRef idx="1">
              <a:schemeClr val="accent6"/>
            </a:lnRef>
            <a:fillRef idx="0">
              <a:schemeClr val="accent6"/>
            </a:fillRef>
            <a:effectRef idx="0">
              <a:schemeClr val="accent6"/>
            </a:effectRef>
            <a:fontRef idx="minor">
              <a:schemeClr val="tx1"/>
            </a:fontRef>
          </p:style>
        </p:cxnSp>
        <p:sp>
          <p:nvSpPr>
            <p:cNvPr id="172" name="TextBox 171">
              <a:extLst>
                <a:ext uri="{FF2B5EF4-FFF2-40B4-BE49-F238E27FC236}">
                  <a16:creationId xmlns:a16="http://schemas.microsoft.com/office/drawing/2014/main" id="{A1339ABD-331E-0DAE-CA73-334FF7821532}"/>
                </a:ext>
              </a:extLst>
            </p:cNvPr>
            <p:cNvSpPr txBox="1"/>
            <p:nvPr/>
          </p:nvSpPr>
          <p:spPr>
            <a:xfrm>
              <a:off x="4933623" y="2420489"/>
              <a:ext cx="1258678" cy="276999"/>
            </a:xfrm>
            <a:prstGeom prst="rect">
              <a:avLst/>
            </a:prstGeom>
            <a:noFill/>
          </p:spPr>
          <p:txBody>
            <a:bodyPr wrap="none" rtlCol="0">
              <a:spAutoFit/>
            </a:bodyPr>
            <a:lstStyle/>
            <a:p>
              <a:r>
                <a:rPr lang="en-US" sz="1200" dirty="0">
                  <a:solidFill>
                    <a:srgbClr val="008000"/>
                  </a:solidFill>
                </a:rPr>
                <a:t>Build parse tree</a:t>
              </a:r>
            </a:p>
          </p:txBody>
        </p:sp>
        <p:grpSp>
          <p:nvGrpSpPr>
            <p:cNvPr id="52" name="Group 51">
              <a:extLst>
                <a:ext uri="{FF2B5EF4-FFF2-40B4-BE49-F238E27FC236}">
                  <a16:creationId xmlns:a16="http://schemas.microsoft.com/office/drawing/2014/main" id="{F8F97BFA-2B47-8091-ACBC-76377BE75413}"/>
                </a:ext>
              </a:extLst>
            </p:cNvPr>
            <p:cNvGrpSpPr/>
            <p:nvPr/>
          </p:nvGrpSpPr>
          <p:grpSpPr>
            <a:xfrm>
              <a:off x="6597711" y="2248200"/>
              <a:ext cx="688658" cy="909923"/>
              <a:chOff x="6597711" y="2248200"/>
              <a:chExt cx="688658" cy="909923"/>
            </a:xfrm>
          </p:grpSpPr>
          <p:sp>
            <p:nvSpPr>
              <p:cNvPr id="13" name="Oval 12">
                <a:extLst>
                  <a:ext uri="{FF2B5EF4-FFF2-40B4-BE49-F238E27FC236}">
                    <a16:creationId xmlns:a16="http://schemas.microsoft.com/office/drawing/2014/main" id="{F694AEF1-563C-D811-18AA-B15A622F7879}"/>
                  </a:ext>
                </a:extLst>
              </p:cNvPr>
              <p:cNvSpPr/>
              <p:nvPr/>
            </p:nvSpPr>
            <p:spPr>
              <a:xfrm>
                <a:off x="6876317" y="2248200"/>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Oval 13">
                <a:extLst>
                  <a:ext uri="{FF2B5EF4-FFF2-40B4-BE49-F238E27FC236}">
                    <a16:creationId xmlns:a16="http://schemas.microsoft.com/office/drawing/2014/main" id="{03B1A391-C780-B605-6270-7A7053883360}"/>
                  </a:ext>
                </a:extLst>
              </p:cNvPr>
              <p:cNvSpPr/>
              <p:nvPr/>
            </p:nvSpPr>
            <p:spPr>
              <a:xfrm>
                <a:off x="6738205" y="2431556"/>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Oval 14">
                <a:extLst>
                  <a:ext uri="{FF2B5EF4-FFF2-40B4-BE49-F238E27FC236}">
                    <a16:creationId xmlns:a16="http://schemas.microsoft.com/office/drawing/2014/main" id="{91E729F9-3E1E-50FA-FFB7-A7B47DC3F57B}"/>
                  </a:ext>
                </a:extLst>
              </p:cNvPr>
              <p:cNvSpPr/>
              <p:nvPr/>
            </p:nvSpPr>
            <p:spPr>
              <a:xfrm>
                <a:off x="7012049" y="24267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Oval 15">
                <a:extLst>
                  <a:ext uri="{FF2B5EF4-FFF2-40B4-BE49-F238E27FC236}">
                    <a16:creationId xmlns:a16="http://schemas.microsoft.com/office/drawing/2014/main" id="{3F5568AD-C097-4E68-94D6-7818F78932A2}"/>
                  </a:ext>
                </a:extLst>
              </p:cNvPr>
              <p:cNvSpPr/>
              <p:nvPr/>
            </p:nvSpPr>
            <p:spPr>
              <a:xfrm>
                <a:off x="6597711" y="26172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Oval 16">
                <a:extLst>
                  <a:ext uri="{FF2B5EF4-FFF2-40B4-BE49-F238E27FC236}">
                    <a16:creationId xmlns:a16="http://schemas.microsoft.com/office/drawing/2014/main" id="{6BD28169-89C3-5E1B-168C-87B2C5173A8A}"/>
                  </a:ext>
                </a:extLst>
              </p:cNvPr>
              <p:cNvSpPr/>
              <p:nvPr/>
            </p:nvSpPr>
            <p:spPr>
              <a:xfrm>
                <a:off x="6869174" y="26172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Oval 17">
                <a:extLst>
                  <a:ext uri="{FF2B5EF4-FFF2-40B4-BE49-F238E27FC236}">
                    <a16:creationId xmlns:a16="http://schemas.microsoft.com/office/drawing/2014/main" id="{A528B765-A226-BD35-B38E-3AC126DFB492}"/>
                  </a:ext>
                </a:extLst>
              </p:cNvPr>
              <p:cNvSpPr/>
              <p:nvPr/>
            </p:nvSpPr>
            <p:spPr>
              <a:xfrm>
                <a:off x="7012049" y="2805412"/>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Oval 18">
                <a:extLst>
                  <a:ext uri="{FF2B5EF4-FFF2-40B4-BE49-F238E27FC236}">
                    <a16:creationId xmlns:a16="http://schemas.microsoft.com/office/drawing/2014/main" id="{66854505-D177-3D6D-957B-89083A8C1675}"/>
                  </a:ext>
                </a:extLst>
              </p:cNvPr>
              <p:cNvSpPr/>
              <p:nvPr/>
            </p:nvSpPr>
            <p:spPr>
              <a:xfrm>
                <a:off x="6728680" y="2805412"/>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1" name="Straight Connector 20">
                <a:extLst>
                  <a:ext uri="{FF2B5EF4-FFF2-40B4-BE49-F238E27FC236}">
                    <a16:creationId xmlns:a16="http://schemas.microsoft.com/office/drawing/2014/main" id="{213AB5BC-1A56-977F-C0B7-DFFF4CEFA234}"/>
                  </a:ext>
                </a:extLst>
              </p:cNvPr>
              <p:cNvCxnSpPr>
                <a:cxnSpLocks/>
                <a:stCxn id="13" idx="3"/>
                <a:endCxn id="14" idx="0"/>
              </p:cNvCxnSpPr>
              <p:nvPr/>
            </p:nvCxnSpPr>
            <p:spPr>
              <a:xfrm flipH="1">
                <a:off x="6806785" y="2365273"/>
                <a:ext cx="89619" cy="66283"/>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C53D8A9-4747-8E60-865E-DDA4566C8423}"/>
                  </a:ext>
                </a:extLst>
              </p:cNvPr>
              <p:cNvCxnSpPr>
                <a:stCxn id="13" idx="5"/>
                <a:endCxn id="15" idx="0"/>
              </p:cNvCxnSpPr>
              <p:nvPr/>
            </p:nvCxnSpPr>
            <p:spPr>
              <a:xfrm>
                <a:off x="6993391" y="2365273"/>
                <a:ext cx="87238" cy="6152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FE1739E-D076-D259-C959-46D55FFBAB11}"/>
                  </a:ext>
                </a:extLst>
              </p:cNvPr>
              <p:cNvCxnSpPr>
                <a:stCxn id="14" idx="3"/>
                <a:endCxn id="16" idx="0"/>
              </p:cNvCxnSpPr>
              <p:nvPr/>
            </p:nvCxnSpPr>
            <p:spPr>
              <a:xfrm flipH="1">
                <a:off x="6666291" y="2548630"/>
                <a:ext cx="92000" cy="68664"/>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A4BA4AE-6BA1-4D22-A9BB-84AEFF7A1F18}"/>
                  </a:ext>
                </a:extLst>
              </p:cNvPr>
              <p:cNvCxnSpPr>
                <a:stCxn id="15" idx="3"/>
                <a:endCxn id="17" idx="0"/>
              </p:cNvCxnSpPr>
              <p:nvPr/>
            </p:nvCxnSpPr>
            <p:spPr>
              <a:xfrm flipH="1">
                <a:off x="6937754" y="2543867"/>
                <a:ext cx="94382" cy="73426"/>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8FFEB74-2E8A-3B03-9DFB-BF9B55871E73}"/>
                  </a:ext>
                </a:extLst>
              </p:cNvPr>
              <p:cNvCxnSpPr>
                <a:stCxn id="17" idx="3"/>
                <a:endCxn id="19" idx="0"/>
              </p:cNvCxnSpPr>
              <p:nvPr/>
            </p:nvCxnSpPr>
            <p:spPr>
              <a:xfrm flipH="1">
                <a:off x="6797260" y="2734367"/>
                <a:ext cx="92000"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A43805-624F-FCFD-E8A6-06A817E34B02}"/>
                  </a:ext>
                </a:extLst>
              </p:cNvPr>
              <p:cNvCxnSpPr>
                <a:cxnSpLocks/>
                <a:stCxn id="17" idx="5"/>
                <a:endCxn id="18" idx="0"/>
              </p:cNvCxnSpPr>
              <p:nvPr/>
            </p:nvCxnSpPr>
            <p:spPr>
              <a:xfrm>
                <a:off x="6986247" y="2734367"/>
                <a:ext cx="94382"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87F1842D-DDD5-1469-C935-2EF7943DD5F0}"/>
                  </a:ext>
                </a:extLst>
              </p:cNvPr>
              <p:cNvSpPr/>
              <p:nvPr/>
            </p:nvSpPr>
            <p:spPr>
              <a:xfrm>
                <a:off x="7149209" y="2597207"/>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8" name="Straight Connector 37">
                <a:extLst>
                  <a:ext uri="{FF2B5EF4-FFF2-40B4-BE49-F238E27FC236}">
                    <a16:creationId xmlns:a16="http://schemas.microsoft.com/office/drawing/2014/main" id="{454B1095-67DE-0827-CECC-84949F903A59}"/>
                  </a:ext>
                </a:extLst>
              </p:cNvPr>
              <p:cNvCxnSpPr>
                <a:stCxn id="15" idx="5"/>
                <a:endCxn id="36" idx="0"/>
              </p:cNvCxnSpPr>
              <p:nvPr/>
            </p:nvCxnSpPr>
            <p:spPr>
              <a:xfrm>
                <a:off x="7129122" y="2543867"/>
                <a:ext cx="88667" cy="5334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40" name="Oval 39">
                <a:extLst>
                  <a:ext uri="{FF2B5EF4-FFF2-40B4-BE49-F238E27FC236}">
                    <a16:creationId xmlns:a16="http://schemas.microsoft.com/office/drawing/2014/main" id="{D364D988-7C1A-17F3-06DA-AD3011DABEF3}"/>
                  </a:ext>
                </a:extLst>
              </p:cNvPr>
              <p:cNvSpPr/>
              <p:nvPr/>
            </p:nvSpPr>
            <p:spPr>
              <a:xfrm>
                <a:off x="6864127" y="2993531"/>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Oval 40">
                <a:extLst>
                  <a:ext uri="{FF2B5EF4-FFF2-40B4-BE49-F238E27FC236}">
                    <a16:creationId xmlns:a16="http://schemas.microsoft.com/office/drawing/2014/main" id="{4A27538E-CA09-7741-3999-D65166660FD0}"/>
                  </a:ext>
                </a:extLst>
              </p:cNvPr>
              <p:cNvSpPr/>
              <p:nvPr/>
            </p:nvSpPr>
            <p:spPr>
              <a:xfrm>
                <a:off x="7147496" y="2988769"/>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43" name="Straight Connector 42">
                <a:extLst>
                  <a:ext uri="{FF2B5EF4-FFF2-40B4-BE49-F238E27FC236}">
                    <a16:creationId xmlns:a16="http://schemas.microsoft.com/office/drawing/2014/main" id="{F7395766-211E-2A8F-2B98-5E0EB2708E3B}"/>
                  </a:ext>
                </a:extLst>
              </p:cNvPr>
              <p:cNvCxnSpPr>
                <a:stCxn id="18" idx="3"/>
                <a:endCxn id="40" idx="0"/>
              </p:cNvCxnSpPr>
              <p:nvPr/>
            </p:nvCxnSpPr>
            <p:spPr>
              <a:xfrm flipH="1">
                <a:off x="6932707" y="2922486"/>
                <a:ext cx="99428"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24745506-29D8-BACD-76DD-6EAA7856A0B3}"/>
                  </a:ext>
                </a:extLst>
              </p:cNvPr>
              <p:cNvCxnSpPr>
                <a:stCxn id="18" idx="5"/>
                <a:endCxn id="41" idx="0"/>
              </p:cNvCxnSpPr>
              <p:nvPr/>
            </p:nvCxnSpPr>
            <p:spPr>
              <a:xfrm>
                <a:off x="7129122" y="2922486"/>
                <a:ext cx="86954" cy="66283"/>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F5BA83BC-C9D6-F972-73C5-84E6429F300D}"/>
                  </a:ext>
                </a:extLst>
              </p:cNvPr>
              <p:cNvSpPr/>
              <p:nvPr/>
            </p:nvSpPr>
            <p:spPr>
              <a:xfrm>
                <a:off x="7016405" y="3020963"/>
                <a:ext cx="137160" cy="137160"/>
              </a:xfrm>
              <a:prstGeom prst="ellipse">
                <a:avLst/>
              </a:prstGeom>
              <a:solidFill>
                <a:schemeClr val="accent3">
                  <a:lumMod val="20000"/>
                  <a:lumOff val="80000"/>
                </a:schemeClr>
              </a:solidFill>
              <a:ln>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167" name="TextBox 166">
              <a:extLst>
                <a:ext uri="{FF2B5EF4-FFF2-40B4-BE49-F238E27FC236}">
                  <a16:creationId xmlns:a16="http://schemas.microsoft.com/office/drawing/2014/main" id="{00455FA9-19B9-C141-6CE3-B029D415F1B5}"/>
                </a:ext>
              </a:extLst>
            </p:cNvPr>
            <p:cNvSpPr txBox="1"/>
            <p:nvPr/>
          </p:nvSpPr>
          <p:spPr>
            <a:xfrm>
              <a:off x="3492398" y="2173561"/>
              <a:ext cx="974947" cy="415498"/>
            </a:xfrm>
            <a:prstGeom prst="rect">
              <a:avLst/>
            </a:prstGeom>
            <a:noFill/>
          </p:spPr>
          <p:txBody>
            <a:bodyPr wrap="none" rtlCol="0">
              <a:spAutoFit/>
            </a:bodyPr>
            <a:lstStyle/>
            <a:p>
              <a:r>
                <a:rPr lang="en-US" sz="2100" dirty="0"/>
                <a:t>Pass</a:t>
              </a:r>
              <a:r>
                <a:rPr lang="en-US" sz="1800" dirty="0"/>
                <a:t> 1</a:t>
              </a:r>
            </a:p>
          </p:txBody>
        </p:sp>
      </p:grpSp>
      <p:sp>
        <p:nvSpPr>
          <p:cNvPr id="59" name="TextBox 58">
            <a:extLst>
              <a:ext uri="{FF2B5EF4-FFF2-40B4-BE49-F238E27FC236}">
                <a16:creationId xmlns:a16="http://schemas.microsoft.com/office/drawing/2014/main" id="{E46AC5C1-E7F2-B0C5-5B3B-70562EB16DB6}"/>
              </a:ext>
            </a:extLst>
          </p:cNvPr>
          <p:cNvSpPr txBox="1"/>
          <p:nvPr/>
        </p:nvSpPr>
        <p:spPr>
          <a:xfrm>
            <a:off x="5212073" y="5253310"/>
            <a:ext cx="1649049" cy="461665"/>
          </a:xfrm>
          <a:prstGeom prst="rect">
            <a:avLst/>
          </a:prstGeom>
          <a:noFill/>
        </p:spPr>
        <p:txBody>
          <a:bodyPr wrap="square" rtlCol="0">
            <a:spAutoFit/>
          </a:bodyPr>
          <a:lstStyle/>
          <a:p>
            <a:r>
              <a:rPr lang="en-US" sz="1200" dirty="0">
                <a:solidFill>
                  <a:srgbClr val="B23C00"/>
                </a:solidFill>
              </a:rPr>
              <a:t>Walk parse tree and access symbol table</a:t>
            </a:r>
          </a:p>
        </p:txBody>
      </p:sp>
    </p:spTree>
    <p:extLst>
      <p:ext uri="{BB962C8B-B14F-4D97-AF65-F5344CB8AC3E}">
        <p14:creationId xmlns:p14="http://schemas.microsoft.com/office/powerpoint/2010/main" val="270669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500"/>
                                        <p:tgtEl>
                                          <p:spTgt spid="5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9"/>
                                        </p:tgtEl>
                                        <p:attrNameLst>
                                          <p:attrName>style.visibility</p:attrName>
                                        </p:attrNameLst>
                                      </p:cBhvr>
                                      <p:to>
                                        <p:strVal val="visible"/>
                                      </p:to>
                                    </p:set>
                                    <p:animEffect transition="in" filter="fade">
                                      <p:cBhvr>
                                        <p:cTn id="2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53DA3F-97A9-46B6-DA1D-DF738CD9F2D6}"/>
              </a:ext>
            </a:extLst>
          </p:cNvPr>
          <p:cNvSpPr>
            <a:spLocks noGrp="1"/>
          </p:cNvSpPr>
          <p:nvPr>
            <p:ph type="title"/>
          </p:nvPr>
        </p:nvSpPr>
        <p:spPr/>
        <p:txBody>
          <a:bodyPr/>
          <a:lstStyle/>
          <a:p>
            <a:r>
              <a:rPr lang="en-US" dirty="0"/>
              <a:t>ANTLR 4 Grammar File</a:t>
            </a:r>
          </a:p>
        </p:txBody>
      </p:sp>
      <p:sp>
        <p:nvSpPr>
          <p:cNvPr id="4" name="Content Placeholder 3">
            <a:extLst>
              <a:ext uri="{FF2B5EF4-FFF2-40B4-BE49-F238E27FC236}">
                <a16:creationId xmlns:a16="http://schemas.microsoft.com/office/drawing/2014/main" id="{3309015E-A18F-039C-29BE-A5AA888AFF14}"/>
              </a:ext>
            </a:extLst>
          </p:cNvPr>
          <p:cNvSpPr>
            <a:spLocks noGrp="1"/>
          </p:cNvSpPr>
          <p:nvPr>
            <p:ph idx="1"/>
          </p:nvPr>
        </p:nvSpPr>
        <p:spPr/>
        <p:txBody>
          <a:bodyPr/>
          <a:lstStyle/>
          <a:p>
            <a:r>
              <a:rPr lang="en-US" dirty="0"/>
              <a:t>A </a:t>
            </a:r>
            <a:r>
              <a:rPr lang="en-US" u="sng" dirty="0"/>
              <a:t>grammar file</a:t>
            </a:r>
            <a:r>
              <a:rPr lang="en-US" dirty="0"/>
              <a:t> for a source programming language to be read by ANTLR 4 is a </a:t>
            </a:r>
            <a:r>
              <a:rPr lang="en-US" u="sng" dirty="0"/>
              <a:t>text file</a:t>
            </a:r>
            <a:r>
              <a:rPr lang="en-US" dirty="0"/>
              <a:t> that consists of</a:t>
            </a:r>
          </a:p>
          <a:p>
            <a:pPr lvl="1"/>
            <a:r>
              <a:rPr lang="en-US" dirty="0"/>
              <a:t>A header</a:t>
            </a:r>
          </a:p>
          <a:p>
            <a:pPr lvl="1"/>
            <a:r>
              <a:rPr lang="en-US" dirty="0"/>
              <a:t>Production rules</a:t>
            </a:r>
          </a:p>
          <a:p>
            <a:pPr lvl="1"/>
            <a:r>
              <a:rPr lang="en-US" dirty="0"/>
              <a:t>Token definitions</a:t>
            </a:r>
          </a:p>
          <a:p>
            <a:pPr lvl="4"/>
            <a:endParaRPr lang="en-US" dirty="0"/>
          </a:p>
          <a:p>
            <a:r>
              <a:rPr lang="en-US" dirty="0"/>
              <a:t>Name the grammar file after the name of the source language and use the suffix </a:t>
            </a:r>
            <a:r>
              <a:rPr lang="en-US" b="1" dirty="0">
                <a:solidFill>
                  <a:srgbClr val="0033CC"/>
                </a:solidFill>
                <a:latin typeface="Courier New" panose="02070309020205020404" pitchFamily="49" charset="0"/>
                <a:cs typeface="Courier New" panose="02070309020205020404" pitchFamily="49" charset="0"/>
              </a:rPr>
              <a:t>.g4</a:t>
            </a:r>
            <a:r>
              <a:rPr lang="en-US" dirty="0"/>
              <a:t>.</a:t>
            </a:r>
          </a:p>
          <a:p>
            <a:pPr lvl="1"/>
            <a:r>
              <a:rPr lang="en-US" dirty="0"/>
              <a:t>Example: </a:t>
            </a:r>
            <a:r>
              <a:rPr lang="en-US" sz="2800" b="1" dirty="0">
                <a:solidFill>
                  <a:srgbClr val="0033CC"/>
                </a:solidFill>
                <a:latin typeface="Courier New" panose="02070309020205020404" pitchFamily="49" charset="0"/>
                <a:cs typeface="Courier New" panose="02070309020205020404" pitchFamily="49" charset="0"/>
              </a:rPr>
              <a:t>Pascal.g4</a:t>
            </a:r>
          </a:p>
        </p:txBody>
      </p:sp>
      <p:sp>
        <p:nvSpPr>
          <p:cNvPr id="2" name="Slide Number Placeholder 1">
            <a:extLst>
              <a:ext uri="{FF2B5EF4-FFF2-40B4-BE49-F238E27FC236}">
                <a16:creationId xmlns:a16="http://schemas.microsoft.com/office/drawing/2014/main" id="{458AD5E2-3882-38BD-03DB-84A234FA96C4}"/>
              </a:ext>
            </a:extLst>
          </p:cNvPr>
          <p:cNvSpPr>
            <a:spLocks noGrp="1"/>
          </p:cNvSpPr>
          <p:nvPr>
            <p:ph type="sldNum" sz="quarter" idx="12"/>
          </p:nvPr>
        </p:nvSpPr>
        <p:spPr/>
        <p:txBody>
          <a:bodyPr/>
          <a:lstStyle/>
          <a:p>
            <a:fld id="{B41431D7-A35E-FE4C-978D-A4C1DB31A328}" type="slidenum">
              <a:rPr lang="en-US" smtClean="0"/>
              <a:pPr/>
              <a:t>5</a:t>
            </a:fld>
            <a:endParaRPr lang="en-US"/>
          </a:p>
        </p:txBody>
      </p:sp>
    </p:spTree>
    <p:extLst>
      <p:ext uri="{BB962C8B-B14F-4D97-AF65-F5344CB8AC3E}">
        <p14:creationId xmlns:p14="http://schemas.microsoft.com/office/powerpoint/2010/main" val="251202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99F5-EFD8-DD18-1BA0-7B199195FD6B}"/>
              </a:ext>
            </a:extLst>
          </p:cNvPr>
          <p:cNvSpPr>
            <a:spLocks noGrp="1"/>
          </p:cNvSpPr>
          <p:nvPr>
            <p:ph type="title"/>
          </p:nvPr>
        </p:nvSpPr>
        <p:spPr/>
        <p:txBody>
          <a:bodyPr/>
          <a:lstStyle/>
          <a:p>
            <a:r>
              <a:rPr lang="en-US" dirty="0"/>
              <a:t>Example ANTLR 4 Grammar File</a:t>
            </a:r>
            <a:endParaRPr lang="en-US" i="1" dirty="0"/>
          </a:p>
        </p:txBody>
      </p:sp>
      <p:sp>
        <p:nvSpPr>
          <p:cNvPr id="4" name="Slide Number Placeholder 3">
            <a:extLst>
              <a:ext uri="{FF2B5EF4-FFF2-40B4-BE49-F238E27FC236}">
                <a16:creationId xmlns:a16="http://schemas.microsoft.com/office/drawing/2014/main" id="{D7238A5E-23A2-C150-40AC-F53933A317E2}"/>
              </a:ext>
            </a:extLst>
          </p:cNvPr>
          <p:cNvSpPr>
            <a:spLocks noGrp="1"/>
          </p:cNvSpPr>
          <p:nvPr>
            <p:ph type="sldNum" sz="quarter" idx="12"/>
          </p:nvPr>
        </p:nvSpPr>
        <p:spPr/>
        <p:txBody>
          <a:bodyPr/>
          <a:lstStyle/>
          <a:p>
            <a:fld id="{FED62B2D-F854-104A-9535-9A504E5923E0}" type="slidenum">
              <a:rPr lang="en-US" smtClean="0"/>
              <a:pPr/>
              <a:t>6</a:t>
            </a:fld>
            <a:endParaRPr lang="en-US"/>
          </a:p>
        </p:txBody>
      </p:sp>
      <p:sp>
        <p:nvSpPr>
          <p:cNvPr id="5" name="TextBox 4">
            <a:extLst>
              <a:ext uri="{FF2B5EF4-FFF2-40B4-BE49-F238E27FC236}">
                <a16:creationId xmlns:a16="http://schemas.microsoft.com/office/drawing/2014/main" id="{BBF581E5-C002-2D8B-8EA4-27FDBEEDAAD6}"/>
              </a:ext>
            </a:extLst>
          </p:cNvPr>
          <p:cNvSpPr txBox="1"/>
          <p:nvPr/>
        </p:nvSpPr>
        <p:spPr>
          <a:xfrm>
            <a:off x="2834659" y="1179932"/>
            <a:ext cx="5486340" cy="5632311"/>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000" b="1" dirty="0">
                <a:solidFill>
                  <a:srgbClr val="C00000"/>
                </a:solidFill>
                <a:latin typeface="Courier New" panose="02070309020205020404" pitchFamily="49" charset="0"/>
                <a:cs typeface="Courier New" panose="02070309020205020404" pitchFamily="49" charset="0"/>
              </a:rPr>
              <a:t>grammar SimpleA1;</a:t>
            </a:r>
          </a:p>
          <a:p>
            <a:endParaRPr lang="en-US" sz="1000" b="1" dirty="0">
              <a:latin typeface="Courier New" panose="02070309020205020404" pitchFamily="49" charset="0"/>
              <a:cs typeface="Courier New" panose="02070309020205020404" pitchFamily="49" charset="0"/>
            </a:endParaRPr>
          </a:p>
          <a:p>
            <a:r>
              <a:rPr lang="en-US" sz="1000" b="1" dirty="0">
                <a:solidFill>
                  <a:srgbClr val="0033CC"/>
                </a:solidFill>
                <a:latin typeface="Courier New" panose="02070309020205020404" pitchFamily="49" charset="0"/>
                <a:cs typeface="Courier New" panose="02070309020205020404" pitchFamily="49" charset="0"/>
              </a:rPr>
              <a:t>@header </a:t>
            </a:r>
          </a:p>
          <a:p>
            <a:r>
              <a:rPr lang="en-US" sz="1000" b="1" dirty="0">
                <a:solidFill>
                  <a:srgbClr val="0033CC"/>
                </a:solidFill>
                <a:latin typeface="Courier New" panose="02070309020205020404" pitchFamily="49" charset="0"/>
                <a:cs typeface="Courier New" panose="02070309020205020404" pitchFamily="49" charset="0"/>
              </a:rPr>
              <a:t>{</a:t>
            </a:r>
          </a:p>
          <a:p>
            <a:r>
              <a:rPr lang="en-US" sz="1000" b="1" dirty="0">
                <a:solidFill>
                  <a:srgbClr val="0033CC"/>
                </a:solidFill>
                <a:latin typeface="Courier New" panose="02070309020205020404" pitchFamily="49" charset="0"/>
                <a:cs typeface="Courier New" panose="02070309020205020404" pitchFamily="49" charset="0"/>
              </a:rPr>
              <a:t>    package intermediate.antlr4;</a:t>
            </a:r>
          </a:p>
          <a:p>
            <a:r>
              <a:rPr lang="en-US" sz="1000" b="1" dirty="0">
                <a:solidFill>
                  <a:srgbClr val="0033CC"/>
                </a:solidFill>
                <a:latin typeface="Courier New" panose="02070309020205020404" pitchFamily="49" charset="0"/>
                <a:cs typeface="Courier New" panose="02070309020205020404" pitchFamily="49" charset="0"/>
              </a:rPr>
              <a:t>}</a:t>
            </a:r>
          </a:p>
          <a:p>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program       : </a:t>
            </a:r>
            <a:r>
              <a:rPr lang="en-US" sz="1000" b="1" dirty="0" err="1">
                <a:latin typeface="Courier New" panose="02070309020205020404" pitchFamily="49" charset="0"/>
                <a:cs typeface="Courier New" panose="02070309020205020404" pitchFamily="49" charset="0"/>
              </a:rPr>
              <a:t>programHeader</a:t>
            </a:r>
            <a:r>
              <a:rPr lang="en-US" sz="1000" b="1" dirty="0">
                <a:latin typeface="Courier New" panose="02070309020205020404" pitchFamily="49" charset="0"/>
                <a:cs typeface="Courier New" panose="02070309020205020404" pitchFamily="49" charset="0"/>
              </a:rPr>
              <a:t> block '.' ;</a:t>
            </a:r>
          </a:p>
          <a:p>
            <a:r>
              <a:rPr lang="en-US" sz="1000" b="1" dirty="0" err="1">
                <a:latin typeface="Courier New" panose="02070309020205020404" pitchFamily="49" charset="0"/>
                <a:cs typeface="Courier New" panose="02070309020205020404" pitchFamily="49" charset="0"/>
              </a:rPr>
              <a:t>programHeader</a:t>
            </a:r>
            <a:r>
              <a:rPr lang="en-US" sz="1000" b="1" dirty="0">
                <a:latin typeface="Courier New" panose="02070309020205020404" pitchFamily="49" charset="0"/>
                <a:cs typeface="Courier New" panose="02070309020205020404" pitchFamily="49" charset="0"/>
              </a:rPr>
              <a:t> : PROGRAM identifier ';' ; </a:t>
            </a:r>
          </a:p>
          <a:p>
            <a:r>
              <a:rPr lang="en-US" sz="1000" b="1" dirty="0">
                <a:latin typeface="Courier New" panose="02070309020205020404" pitchFamily="49" charset="0"/>
                <a:cs typeface="Courier New" panose="02070309020205020404" pitchFamily="49" charset="0"/>
              </a:rPr>
              <a:t>...</a:t>
            </a:r>
          </a:p>
          <a:p>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identifier : IDENTIFIER ;</a:t>
            </a:r>
            <a:br>
              <a:rPr lang="en-US" sz="1000" b="1" dirty="0">
                <a:latin typeface="Courier New" panose="02070309020205020404" pitchFamily="49" charset="0"/>
                <a:cs typeface="Courier New" panose="02070309020205020404" pitchFamily="49" charset="0"/>
              </a:rPr>
            </a:br>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statement : </a:t>
            </a:r>
            <a:r>
              <a:rPr lang="en-US" sz="1000" b="1" dirty="0" err="1">
                <a:latin typeface="Courier New" panose="02070309020205020404" pitchFamily="49" charset="0"/>
                <a:cs typeface="Courier New" panose="02070309020205020404" pitchFamily="49" charset="0"/>
              </a:rPr>
              <a:t>compoundStatement</a:t>
            </a:r>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          | </a:t>
            </a:r>
            <a:r>
              <a:rPr lang="en-US" sz="1000" b="1" dirty="0" err="1">
                <a:latin typeface="Courier New" panose="02070309020205020404" pitchFamily="49" charset="0"/>
                <a:cs typeface="Courier New" panose="02070309020205020404" pitchFamily="49" charset="0"/>
              </a:rPr>
              <a:t>assignmentStatement</a:t>
            </a:r>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          | </a:t>
            </a:r>
            <a:r>
              <a:rPr lang="en-US" sz="1000" b="1" dirty="0" err="1">
                <a:latin typeface="Courier New" panose="02070309020205020404" pitchFamily="49" charset="0"/>
                <a:cs typeface="Courier New" panose="02070309020205020404" pitchFamily="49" charset="0"/>
              </a:rPr>
              <a:t>repeatStatement</a:t>
            </a:r>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          | ...</a:t>
            </a:r>
          </a:p>
          <a:p>
            <a:r>
              <a:rPr lang="en-US" sz="1000" b="1" dirty="0">
                <a:latin typeface="Courier New" panose="02070309020205020404" pitchFamily="49" charset="0"/>
                <a:cs typeface="Courier New" panose="02070309020205020404" pitchFamily="49" charset="0"/>
              </a:rPr>
              <a:t>          ;</a:t>
            </a:r>
          </a:p>
          <a:p>
            <a:endParaRPr lang="en-US" sz="1000" b="1" dirty="0">
              <a:latin typeface="Courier New" panose="02070309020205020404" pitchFamily="49" charset="0"/>
              <a:cs typeface="Courier New" panose="02070309020205020404" pitchFamily="49" charset="0"/>
            </a:endParaRPr>
          </a:p>
          <a:p>
            <a:r>
              <a:rPr lang="en-US" sz="1000" b="1" dirty="0" err="1">
                <a:latin typeface="Courier New" panose="02070309020205020404" pitchFamily="49" charset="0"/>
                <a:cs typeface="Courier New" panose="02070309020205020404" pitchFamily="49" charset="0"/>
              </a:rPr>
              <a:t>compoundStatement</a:t>
            </a:r>
            <a:r>
              <a:rPr lang="en-US" sz="1000" b="1" dirty="0">
                <a:latin typeface="Courier New" panose="02070309020205020404" pitchFamily="49" charset="0"/>
                <a:cs typeface="Courier New" panose="02070309020205020404" pitchFamily="49" charset="0"/>
              </a:rPr>
              <a:t>   : BEGIN </a:t>
            </a:r>
            <a:r>
              <a:rPr lang="en-US" sz="1000" b="1" dirty="0" err="1">
                <a:latin typeface="Courier New" panose="02070309020205020404" pitchFamily="49" charset="0"/>
                <a:cs typeface="Courier New" panose="02070309020205020404" pitchFamily="49" charset="0"/>
              </a:rPr>
              <a:t>statementList</a:t>
            </a:r>
            <a:r>
              <a:rPr lang="en-US" sz="1000" b="1" dirty="0">
                <a:latin typeface="Courier New" panose="02070309020205020404" pitchFamily="49" charset="0"/>
                <a:cs typeface="Courier New" panose="02070309020205020404" pitchFamily="49" charset="0"/>
              </a:rPr>
              <a:t> END ;     </a:t>
            </a:r>
          </a:p>
          <a:p>
            <a:r>
              <a:rPr lang="en-US" sz="1000" b="1" dirty="0" err="1">
                <a:latin typeface="Courier New" panose="02070309020205020404" pitchFamily="49" charset="0"/>
                <a:cs typeface="Courier New" panose="02070309020205020404" pitchFamily="49" charset="0"/>
              </a:rPr>
              <a:t>assignmentStatement</a:t>
            </a:r>
            <a:r>
              <a:rPr lang="en-US" sz="1000" b="1" dirty="0">
                <a:latin typeface="Courier New" panose="02070309020205020404" pitchFamily="49" charset="0"/>
                <a:cs typeface="Courier New" panose="02070309020205020404" pitchFamily="49" charset="0"/>
              </a:rPr>
              <a:t> : variable ':=' expression ;</a:t>
            </a:r>
          </a:p>
          <a:p>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a:t>
            </a:r>
          </a:p>
          <a:p>
            <a:r>
              <a:rPr lang="en-US" sz="1000" b="1" dirty="0">
                <a:latin typeface="Courier New" panose="02070309020205020404" pitchFamily="49" charset="0"/>
                <a:cs typeface="Courier New" panose="02070309020205020404" pitchFamily="49" charset="0"/>
              </a:rPr>
              <a:t>PROGRAM    : 'PROGRAM' ;</a:t>
            </a:r>
          </a:p>
          <a:p>
            <a:r>
              <a:rPr lang="en-US" sz="1000" b="1" dirty="0">
                <a:latin typeface="Courier New" panose="02070309020205020404" pitchFamily="49" charset="0"/>
                <a:cs typeface="Courier New" panose="02070309020205020404" pitchFamily="49" charset="0"/>
              </a:rPr>
              <a:t>IDENTIFIER : LETTER ( LETTER | DIGIT )*;</a:t>
            </a:r>
          </a:p>
          <a:p>
            <a:r>
              <a:rPr lang="en-US" sz="1000" b="1" dirty="0">
                <a:latin typeface="Courier New" panose="02070309020205020404" pitchFamily="49" charset="0"/>
                <a:cs typeface="Courier New" panose="02070309020205020404" pitchFamily="49" charset="0"/>
              </a:rPr>
              <a:t>INTEGER    : DIGITS ;</a:t>
            </a:r>
          </a:p>
          <a:p>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REAL : DIGITS '.' DIGITS</a:t>
            </a:r>
          </a:p>
          <a:p>
            <a:r>
              <a:rPr lang="en-US" sz="1000" b="1" dirty="0">
                <a:latin typeface="Courier New" panose="02070309020205020404" pitchFamily="49" charset="0"/>
                <a:cs typeface="Courier New" panose="02070309020205020404" pitchFamily="49" charset="0"/>
              </a:rPr>
              <a:t>     | DIGITS ('e' | 'E') ('+' | '-')? DIGITS</a:t>
            </a:r>
          </a:p>
          <a:p>
            <a:r>
              <a:rPr lang="en-US" sz="1000" b="1" dirty="0">
                <a:latin typeface="Courier New" panose="02070309020205020404" pitchFamily="49" charset="0"/>
                <a:cs typeface="Courier New" panose="02070309020205020404" pitchFamily="49" charset="0"/>
              </a:rPr>
              <a:t>     | DIGITS '.' DIGITS ('e' | 'E') ('+' | '-')? DIGITS</a:t>
            </a:r>
          </a:p>
          <a:p>
            <a:r>
              <a:rPr lang="en-US" sz="1000" b="1" dirty="0">
                <a:latin typeface="Courier New" panose="02070309020205020404" pitchFamily="49" charset="0"/>
                <a:cs typeface="Courier New" panose="02070309020205020404" pitchFamily="49" charset="0"/>
              </a:rPr>
              <a:t>     ;</a:t>
            </a:r>
          </a:p>
          <a:p>
            <a:endParaRPr lang="en-US" sz="1000" b="1" dirty="0">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LETTER : [a-</a:t>
            </a:r>
            <a:r>
              <a:rPr lang="en-US" sz="1000" b="1" dirty="0" err="1">
                <a:latin typeface="Courier New" panose="02070309020205020404" pitchFamily="49" charset="0"/>
                <a:cs typeface="Courier New" panose="02070309020205020404" pitchFamily="49" charset="0"/>
              </a:rPr>
              <a:t>zA</a:t>
            </a:r>
            <a:r>
              <a:rPr lang="en-US" sz="1000" b="1" dirty="0">
                <a:latin typeface="Courier New" panose="02070309020205020404" pitchFamily="49" charset="0"/>
                <a:cs typeface="Courier New" panose="02070309020205020404" pitchFamily="49" charset="0"/>
              </a:rPr>
              <a:t>-Z] ;</a:t>
            </a:r>
          </a:p>
          <a:p>
            <a:r>
              <a:rPr lang="en-US" sz="1000" b="1" dirty="0">
                <a:latin typeface="Courier New" panose="02070309020205020404" pitchFamily="49" charset="0"/>
                <a:cs typeface="Courier New" panose="02070309020205020404" pitchFamily="49" charset="0"/>
              </a:rPr>
              <a:t>DIGIT  : [0-9];</a:t>
            </a:r>
          </a:p>
          <a:p>
            <a:r>
              <a:rPr lang="en-US" sz="1000" b="1" dirty="0">
                <a:latin typeface="Courier New" panose="02070309020205020404" pitchFamily="49" charset="0"/>
                <a:cs typeface="Courier New" panose="02070309020205020404" pitchFamily="49" charset="0"/>
              </a:rPr>
              <a:t>DIGITS : DIGIT+ ;</a:t>
            </a:r>
          </a:p>
          <a:p>
            <a:r>
              <a:rPr lang="en-US" sz="1000" b="1" dirty="0">
                <a:latin typeface="Courier New" panose="02070309020205020404" pitchFamily="49" charset="0"/>
                <a:cs typeface="Courier New" panose="02070309020205020404" pitchFamily="49" charset="0"/>
              </a:rPr>
              <a:t>...</a:t>
            </a:r>
          </a:p>
        </p:txBody>
      </p:sp>
      <p:sp>
        <p:nvSpPr>
          <p:cNvPr id="6" name="Right Brace 5">
            <a:extLst>
              <a:ext uri="{FF2B5EF4-FFF2-40B4-BE49-F238E27FC236}">
                <a16:creationId xmlns:a16="http://schemas.microsoft.com/office/drawing/2014/main" id="{D8BE9B4D-91A6-7292-B0CF-756FF3BCE26A}"/>
              </a:ext>
            </a:extLst>
          </p:cNvPr>
          <p:cNvSpPr/>
          <p:nvPr/>
        </p:nvSpPr>
        <p:spPr bwMode="auto">
          <a:xfrm>
            <a:off x="5325627" y="1234465"/>
            <a:ext cx="274317" cy="914390"/>
          </a:xfrm>
          <a:prstGeom prst="rightBrace">
            <a:avLst/>
          </a:prstGeom>
          <a:noFill/>
          <a:ln w="28575"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8" name="Right Brace 7">
            <a:extLst>
              <a:ext uri="{FF2B5EF4-FFF2-40B4-BE49-F238E27FC236}">
                <a16:creationId xmlns:a16="http://schemas.microsoft.com/office/drawing/2014/main" id="{5D1B8EB4-B713-7E2C-185C-84AE9F6F9E94}"/>
              </a:ext>
            </a:extLst>
          </p:cNvPr>
          <p:cNvSpPr/>
          <p:nvPr/>
        </p:nvSpPr>
        <p:spPr bwMode="auto">
          <a:xfrm>
            <a:off x="7255329" y="4709147"/>
            <a:ext cx="274317" cy="1996454"/>
          </a:xfrm>
          <a:prstGeom prst="rightBrace">
            <a:avLst/>
          </a:prstGeom>
          <a:noFill/>
          <a:ln w="28575"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9" name="TextBox 8">
            <a:extLst>
              <a:ext uri="{FF2B5EF4-FFF2-40B4-BE49-F238E27FC236}">
                <a16:creationId xmlns:a16="http://schemas.microsoft.com/office/drawing/2014/main" id="{C43611BF-EF6F-7EA0-5582-03C8B806E36B}"/>
              </a:ext>
            </a:extLst>
          </p:cNvPr>
          <p:cNvSpPr txBox="1"/>
          <p:nvPr/>
        </p:nvSpPr>
        <p:spPr>
          <a:xfrm>
            <a:off x="5686361" y="1553160"/>
            <a:ext cx="660758"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header</a:t>
            </a:r>
          </a:p>
        </p:txBody>
      </p:sp>
      <p:sp>
        <p:nvSpPr>
          <p:cNvPr id="10" name="TextBox 9">
            <a:extLst>
              <a:ext uri="{FF2B5EF4-FFF2-40B4-BE49-F238E27FC236}">
                <a16:creationId xmlns:a16="http://schemas.microsoft.com/office/drawing/2014/main" id="{281D5930-7BF3-FE7E-094D-25E1AE0D6114}"/>
              </a:ext>
            </a:extLst>
          </p:cNvPr>
          <p:cNvSpPr txBox="1"/>
          <p:nvPr/>
        </p:nvSpPr>
        <p:spPr>
          <a:xfrm>
            <a:off x="6819421" y="3154683"/>
            <a:ext cx="949950"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production rules</a:t>
            </a:r>
          </a:p>
        </p:txBody>
      </p:sp>
      <p:sp>
        <p:nvSpPr>
          <p:cNvPr id="11" name="TextBox 10">
            <a:extLst>
              <a:ext uri="{FF2B5EF4-FFF2-40B4-BE49-F238E27FC236}">
                <a16:creationId xmlns:a16="http://schemas.microsoft.com/office/drawing/2014/main" id="{F2CA5CCC-ACB2-8F94-3338-F1126143B4F0}"/>
              </a:ext>
            </a:extLst>
          </p:cNvPr>
          <p:cNvSpPr txBox="1"/>
          <p:nvPr/>
        </p:nvSpPr>
        <p:spPr>
          <a:xfrm>
            <a:off x="7600984" y="5476541"/>
            <a:ext cx="902893"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token definitions</a:t>
            </a:r>
          </a:p>
        </p:txBody>
      </p:sp>
      <p:sp>
        <p:nvSpPr>
          <p:cNvPr id="12" name="TextBox 11">
            <a:extLst>
              <a:ext uri="{FF2B5EF4-FFF2-40B4-BE49-F238E27FC236}">
                <a16:creationId xmlns:a16="http://schemas.microsoft.com/office/drawing/2014/main" id="{FA44BBE5-FBA7-3BF8-5CF6-82F485F4EE3C}"/>
              </a:ext>
            </a:extLst>
          </p:cNvPr>
          <p:cNvSpPr txBox="1"/>
          <p:nvPr/>
        </p:nvSpPr>
        <p:spPr>
          <a:xfrm>
            <a:off x="731562" y="1508781"/>
            <a:ext cx="2047357" cy="646331"/>
          </a:xfrm>
          <a:prstGeom prst="rect">
            <a:avLst/>
          </a:prstGeom>
          <a:solidFill>
            <a:srgbClr val="FFFFC2"/>
          </a:solidFill>
          <a:ln>
            <a:solidFill>
              <a:srgbClr val="0033CC"/>
            </a:solidFill>
          </a:ln>
        </p:spPr>
        <p:txBody>
          <a:bodyPr wrap="square" rtlCol="0">
            <a:spAutoFit/>
          </a:bodyPr>
          <a:lstStyle/>
          <a:p>
            <a:pPr algn="r"/>
            <a:r>
              <a:rPr lang="en-US" sz="1200" dirty="0">
                <a:solidFill>
                  <a:srgbClr val="0033CC"/>
                </a:solidFill>
              </a:rPr>
              <a:t>Put the generated parser code into package </a:t>
            </a:r>
            <a:r>
              <a:rPr lang="en-US" sz="1200" b="1" dirty="0">
                <a:solidFill>
                  <a:srgbClr val="0033CC"/>
                </a:solidFill>
                <a:latin typeface="Courier New" panose="02070309020205020404" pitchFamily="49" charset="0"/>
                <a:cs typeface="Courier New" panose="02070309020205020404" pitchFamily="49" charset="0"/>
              </a:rPr>
              <a:t>intermediate.antlr4</a:t>
            </a:r>
            <a:r>
              <a:rPr lang="en-US" sz="1200" dirty="0">
                <a:solidFill>
                  <a:srgbClr val="0033CC"/>
                </a:solidFill>
              </a:rPr>
              <a:t>.</a:t>
            </a:r>
          </a:p>
        </p:txBody>
      </p:sp>
      <p:sp>
        <p:nvSpPr>
          <p:cNvPr id="3" name="TextBox 2">
            <a:extLst>
              <a:ext uri="{FF2B5EF4-FFF2-40B4-BE49-F238E27FC236}">
                <a16:creationId xmlns:a16="http://schemas.microsoft.com/office/drawing/2014/main" id="{98349DAE-7324-4CDD-745E-EE49D64C7133}"/>
              </a:ext>
            </a:extLst>
          </p:cNvPr>
          <p:cNvSpPr txBox="1"/>
          <p:nvPr/>
        </p:nvSpPr>
        <p:spPr>
          <a:xfrm>
            <a:off x="6937151" y="1032723"/>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
        <p:nvSpPr>
          <p:cNvPr id="14" name="Right Brace 13">
            <a:extLst>
              <a:ext uri="{FF2B5EF4-FFF2-40B4-BE49-F238E27FC236}">
                <a16:creationId xmlns:a16="http://schemas.microsoft.com/office/drawing/2014/main" id="{51285E0C-0B84-F825-87C3-39244224057F}"/>
              </a:ext>
            </a:extLst>
          </p:cNvPr>
          <p:cNvSpPr/>
          <p:nvPr/>
        </p:nvSpPr>
        <p:spPr bwMode="auto">
          <a:xfrm>
            <a:off x="6492219" y="2277452"/>
            <a:ext cx="274317" cy="2248815"/>
          </a:xfrm>
          <a:prstGeom prst="rightBrace">
            <a:avLst/>
          </a:prstGeom>
          <a:noFill/>
          <a:ln w="28575" cap="flat" cmpd="sng" algn="ctr">
            <a:solidFill>
              <a:srgbClr val="0033CC"/>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80514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7" end="7"/>
                                            </p:txEl>
                                          </p:spTgt>
                                        </p:tgtEl>
                                        <p:attrNameLst>
                                          <p:attrName>style.visibility</p:attrName>
                                        </p:attrNameLst>
                                      </p:cBhvr>
                                      <p:to>
                                        <p:strVal val="visible"/>
                                      </p:to>
                                    </p:set>
                                    <p:animEffect transition="in" filter="fade">
                                      <p:cBhvr>
                                        <p:cTn id="12" dur="500"/>
                                        <p:tgtEl>
                                          <p:spTgt spid="5">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animEffect transition="in" filter="fade">
                                      <p:cBhvr>
                                        <p:cTn id="15" dur="500"/>
                                        <p:tgtEl>
                                          <p:spTgt spid="5">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9" end="9"/>
                                            </p:txEl>
                                          </p:spTgt>
                                        </p:tgtEl>
                                        <p:attrNameLst>
                                          <p:attrName>style.visibility</p:attrName>
                                        </p:attrNameLst>
                                      </p:cBhvr>
                                      <p:to>
                                        <p:strVal val="visible"/>
                                      </p:to>
                                    </p:set>
                                    <p:animEffect transition="in" filter="fade">
                                      <p:cBhvr>
                                        <p:cTn id="18" dur="500"/>
                                        <p:tgtEl>
                                          <p:spTgt spid="5">
                                            <p:txEl>
                                              <p:pRg st="9" end="9"/>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animEffect transition="in" filter="fade">
                                      <p:cBhvr>
                                        <p:cTn id="21" dur="500"/>
                                        <p:tgtEl>
                                          <p:spTgt spid="5">
                                            <p:txEl>
                                              <p:pRg st="11" end="1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12" end="12"/>
                                            </p:txEl>
                                          </p:spTgt>
                                        </p:tgtEl>
                                        <p:attrNameLst>
                                          <p:attrName>style.visibility</p:attrName>
                                        </p:attrNameLst>
                                      </p:cBhvr>
                                      <p:to>
                                        <p:strVal val="visible"/>
                                      </p:to>
                                    </p:set>
                                    <p:animEffect transition="in" filter="fade">
                                      <p:cBhvr>
                                        <p:cTn id="24" dur="500"/>
                                        <p:tgtEl>
                                          <p:spTgt spid="5">
                                            <p:txEl>
                                              <p:pRg st="12" end="1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animEffect transition="in" filter="fade">
                                      <p:cBhvr>
                                        <p:cTn id="27" dur="500"/>
                                        <p:tgtEl>
                                          <p:spTgt spid="5">
                                            <p:txEl>
                                              <p:pRg st="13" end="1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4" end="14"/>
                                            </p:txEl>
                                          </p:spTgt>
                                        </p:tgtEl>
                                        <p:attrNameLst>
                                          <p:attrName>style.visibility</p:attrName>
                                        </p:attrNameLst>
                                      </p:cBhvr>
                                      <p:to>
                                        <p:strVal val="visible"/>
                                      </p:to>
                                    </p:set>
                                    <p:animEffect transition="in" filter="fade">
                                      <p:cBhvr>
                                        <p:cTn id="30" dur="500"/>
                                        <p:tgtEl>
                                          <p:spTgt spid="5">
                                            <p:txEl>
                                              <p:pRg st="14" end="1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5" end="15"/>
                                            </p:txEl>
                                          </p:spTgt>
                                        </p:tgtEl>
                                        <p:attrNameLst>
                                          <p:attrName>style.visibility</p:attrName>
                                        </p:attrNameLst>
                                      </p:cBhvr>
                                      <p:to>
                                        <p:strVal val="visible"/>
                                      </p:to>
                                    </p:set>
                                    <p:animEffect transition="in" filter="fade">
                                      <p:cBhvr>
                                        <p:cTn id="33" dur="500"/>
                                        <p:tgtEl>
                                          <p:spTgt spid="5">
                                            <p:txEl>
                                              <p:pRg st="15" end="1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6" end="16"/>
                                            </p:txEl>
                                          </p:spTgt>
                                        </p:tgtEl>
                                        <p:attrNameLst>
                                          <p:attrName>style.visibility</p:attrName>
                                        </p:attrNameLst>
                                      </p:cBhvr>
                                      <p:to>
                                        <p:strVal val="visible"/>
                                      </p:to>
                                    </p:set>
                                    <p:animEffect transition="in" filter="fade">
                                      <p:cBhvr>
                                        <p:cTn id="36" dur="500"/>
                                        <p:tgtEl>
                                          <p:spTgt spid="5">
                                            <p:txEl>
                                              <p:pRg st="16" end="1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8" end="18"/>
                                            </p:txEl>
                                          </p:spTgt>
                                        </p:tgtEl>
                                        <p:attrNameLst>
                                          <p:attrName>style.visibility</p:attrName>
                                        </p:attrNameLst>
                                      </p:cBhvr>
                                      <p:to>
                                        <p:strVal val="visible"/>
                                      </p:to>
                                    </p:set>
                                    <p:animEffect transition="in" filter="fade">
                                      <p:cBhvr>
                                        <p:cTn id="39" dur="500"/>
                                        <p:tgtEl>
                                          <p:spTgt spid="5">
                                            <p:txEl>
                                              <p:pRg st="18" end="1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9" end="19"/>
                                            </p:txEl>
                                          </p:spTgt>
                                        </p:tgtEl>
                                        <p:attrNameLst>
                                          <p:attrName>style.visibility</p:attrName>
                                        </p:attrNameLst>
                                      </p:cBhvr>
                                      <p:to>
                                        <p:strVal val="visible"/>
                                      </p:to>
                                    </p:set>
                                    <p:animEffect transition="in" filter="fade">
                                      <p:cBhvr>
                                        <p:cTn id="42" dur="500"/>
                                        <p:tgtEl>
                                          <p:spTgt spid="5">
                                            <p:txEl>
                                              <p:pRg st="19" end="1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21" end="21"/>
                                            </p:txEl>
                                          </p:spTgt>
                                        </p:tgtEl>
                                        <p:attrNameLst>
                                          <p:attrName>style.visibility</p:attrName>
                                        </p:attrNameLst>
                                      </p:cBhvr>
                                      <p:to>
                                        <p:strVal val="visible"/>
                                      </p:to>
                                    </p:set>
                                    <p:animEffect transition="in" filter="fade">
                                      <p:cBhvr>
                                        <p:cTn id="45" dur="500"/>
                                        <p:tgtEl>
                                          <p:spTgt spid="5">
                                            <p:txEl>
                                              <p:pRg st="21" end="21"/>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
                                            <p:txEl>
                                              <p:pRg st="22" end="22"/>
                                            </p:txEl>
                                          </p:spTgt>
                                        </p:tgtEl>
                                        <p:attrNameLst>
                                          <p:attrName>style.visibility</p:attrName>
                                        </p:attrNameLst>
                                      </p:cBhvr>
                                      <p:to>
                                        <p:strVal val="visible"/>
                                      </p:to>
                                    </p:set>
                                    <p:animEffect transition="in" filter="fade">
                                      <p:cBhvr>
                                        <p:cTn id="56" dur="500"/>
                                        <p:tgtEl>
                                          <p:spTgt spid="5">
                                            <p:txEl>
                                              <p:pRg st="22" end="22"/>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5">
                                            <p:txEl>
                                              <p:pRg st="23" end="23"/>
                                            </p:txEl>
                                          </p:spTgt>
                                        </p:tgtEl>
                                        <p:attrNameLst>
                                          <p:attrName>style.visibility</p:attrName>
                                        </p:attrNameLst>
                                      </p:cBhvr>
                                      <p:to>
                                        <p:strVal val="visible"/>
                                      </p:to>
                                    </p:set>
                                    <p:animEffect transition="in" filter="fade">
                                      <p:cBhvr>
                                        <p:cTn id="59" dur="500"/>
                                        <p:tgtEl>
                                          <p:spTgt spid="5">
                                            <p:txEl>
                                              <p:pRg st="23" end="23"/>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5">
                                            <p:txEl>
                                              <p:pRg st="24" end="24"/>
                                            </p:txEl>
                                          </p:spTgt>
                                        </p:tgtEl>
                                        <p:attrNameLst>
                                          <p:attrName>style.visibility</p:attrName>
                                        </p:attrNameLst>
                                      </p:cBhvr>
                                      <p:to>
                                        <p:strVal val="visible"/>
                                      </p:to>
                                    </p:set>
                                    <p:animEffect transition="in" filter="fade">
                                      <p:cBhvr>
                                        <p:cTn id="62" dur="500"/>
                                        <p:tgtEl>
                                          <p:spTgt spid="5">
                                            <p:txEl>
                                              <p:pRg st="24" end="24"/>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5">
                                            <p:txEl>
                                              <p:pRg st="26" end="26"/>
                                            </p:txEl>
                                          </p:spTgt>
                                        </p:tgtEl>
                                        <p:attrNameLst>
                                          <p:attrName>style.visibility</p:attrName>
                                        </p:attrNameLst>
                                      </p:cBhvr>
                                      <p:to>
                                        <p:strVal val="visible"/>
                                      </p:to>
                                    </p:set>
                                    <p:animEffect transition="in" filter="fade">
                                      <p:cBhvr>
                                        <p:cTn id="65" dur="500"/>
                                        <p:tgtEl>
                                          <p:spTgt spid="5">
                                            <p:txEl>
                                              <p:pRg st="26" end="26"/>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5">
                                            <p:txEl>
                                              <p:pRg st="27" end="27"/>
                                            </p:txEl>
                                          </p:spTgt>
                                        </p:tgtEl>
                                        <p:attrNameLst>
                                          <p:attrName>style.visibility</p:attrName>
                                        </p:attrNameLst>
                                      </p:cBhvr>
                                      <p:to>
                                        <p:strVal val="visible"/>
                                      </p:to>
                                    </p:set>
                                    <p:animEffect transition="in" filter="fade">
                                      <p:cBhvr>
                                        <p:cTn id="68" dur="500"/>
                                        <p:tgtEl>
                                          <p:spTgt spid="5">
                                            <p:txEl>
                                              <p:pRg st="27" end="27"/>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5">
                                            <p:txEl>
                                              <p:pRg st="28" end="28"/>
                                            </p:txEl>
                                          </p:spTgt>
                                        </p:tgtEl>
                                        <p:attrNameLst>
                                          <p:attrName>style.visibility</p:attrName>
                                        </p:attrNameLst>
                                      </p:cBhvr>
                                      <p:to>
                                        <p:strVal val="visible"/>
                                      </p:to>
                                    </p:set>
                                    <p:animEffect transition="in" filter="fade">
                                      <p:cBhvr>
                                        <p:cTn id="71" dur="500"/>
                                        <p:tgtEl>
                                          <p:spTgt spid="5">
                                            <p:txEl>
                                              <p:pRg st="28" end="28"/>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5">
                                            <p:txEl>
                                              <p:pRg st="29" end="29"/>
                                            </p:txEl>
                                          </p:spTgt>
                                        </p:tgtEl>
                                        <p:attrNameLst>
                                          <p:attrName>style.visibility</p:attrName>
                                        </p:attrNameLst>
                                      </p:cBhvr>
                                      <p:to>
                                        <p:strVal val="visible"/>
                                      </p:to>
                                    </p:set>
                                    <p:animEffect transition="in" filter="fade">
                                      <p:cBhvr>
                                        <p:cTn id="74" dur="500"/>
                                        <p:tgtEl>
                                          <p:spTgt spid="5">
                                            <p:txEl>
                                              <p:pRg st="29" end="29"/>
                                            </p:txEl>
                                          </p:spTgt>
                                        </p:tgtEl>
                                      </p:cBhvr>
                                    </p:animEffect>
                                  </p:childTnLst>
                                </p:cTn>
                              </p:par>
                              <p:par>
                                <p:cTn id="75" presetID="10" presetClass="entr" presetSubtype="0" fill="hold" nodeType="withEffect">
                                  <p:stCondLst>
                                    <p:cond delay="0"/>
                                  </p:stCondLst>
                                  <p:childTnLst>
                                    <p:set>
                                      <p:cBhvr>
                                        <p:cTn id="76" dur="1" fill="hold">
                                          <p:stCondLst>
                                            <p:cond delay="0"/>
                                          </p:stCondLst>
                                        </p:cTn>
                                        <p:tgtEl>
                                          <p:spTgt spid="5">
                                            <p:txEl>
                                              <p:pRg st="31" end="31"/>
                                            </p:txEl>
                                          </p:spTgt>
                                        </p:tgtEl>
                                        <p:attrNameLst>
                                          <p:attrName>style.visibility</p:attrName>
                                        </p:attrNameLst>
                                      </p:cBhvr>
                                      <p:to>
                                        <p:strVal val="visible"/>
                                      </p:to>
                                    </p:set>
                                    <p:animEffect transition="in" filter="fade">
                                      <p:cBhvr>
                                        <p:cTn id="77" dur="500"/>
                                        <p:tgtEl>
                                          <p:spTgt spid="5">
                                            <p:txEl>
                                              <p:pRg st="31" end="31"/>
                                            </p:txEl>
                                          </p:spTgt>
                                        </p:tgtEl>
                                      </p:cBhvr>
                                    </p:animEffect>
                                  </p:childTnLst>
                                </p:cTn>
                              </p:par>
                              <p:par>
                                <p:cTn id="78" presetID="10" presetClass="entr" presetSubtype="0" fill="hold" nodeType="withEffect">
                                  <p:stCondLst>
                                    <p:cond delay="0"/>
                                  </p:stCondLst>
                                  <p:childTnLst>
                                    <p:set>
                                      <p:cBhvr>
                                        <p:cTn id="79" dur="1" fill="hold">
                                          <p:stCondLst>
                                            <p:cond delay="0"/>
                                          </p:stCondLst>
                                        </p:cTn>
                                        <p:tgtEl>
                                          <p:spTgt spid="5">
                                            <p:txEl>
                                              <p:pRg st="32" end="32"/>
                                            </p:txEl>
                                          </p:spTgt>
                                        </p:tgtEl>
                                        <p:attrNameLst>
                                          <p:attrName>style.visibility</p:attrName>
                                        </p:attrNameLst>
                                      </p:cBhvr>
                                      <p:to>
                                        <p:strVal val="visible"/>
                                      </p:to>
                                    </p:set>
                                    <p:animEffect transition="in" filter="fade">
                                      <p:cBhvr>
                                        <p:cTn id="80" dur="500"/>
                                        <p:tgtEl>
                                          <p:spTgt spid="5">
                                            <p:txEl>
                                              <p:pRg st="32" end="32"/>
                                            </p:txEl>
                                          </p:spTgt>
                                        </p:tgtEl>
                                      </p:cBhvr>
                                    </p:animEffect>
                                  </p:childTnLst>
                                </p:cTn>
                              </p:par>
                              <p:par>
                                <p:cTn id="81" presetID="10" presetClass="entr" presetSubtype="0" fill="hold" nodeType="withEffect">
                                  <p:stCondLst>
                                    <p:cond delay="0"/>
                                  </p:stCondLst>
                                  <p:childTnLst>
                                    <p:set>
                                      <p:cBhvr>
                                        <p:cTn id="82" dur="1" fill="hold">
                                          <p:stCondLst>
                                            <p:cond delay="0"/>
                                          </p:stCondLst>
                                        </p:cTn>
                                        <p:tgtEl>
                                          <p:spTgt spid="5">
                                            <p:txEl>
                                              <p:pRg st="33" end="33"/>
                                            </p:txEl>
                                          </p:spTgt>
                                        </p:tgtEl>
                                        <p:attrNameLst>
                                          <p:attrName>style.visibility</p:attrName>
                                        </p:attrNameLst>
                                      </p:cBhvr>
                                      <p:to>
                                        <p:strVal val="visible"/>
                                      </p:to>
                                    </p:set>
                                    <p:animEffect transition="in" filter="fade">
                                      <p:cBhvr>
                                        <p:cTn id="83" dur="500"/>
                                        <p:tgtEl>
                                          <p:spTgt spid="5">
                                            <p:txEl>
                                              <p:pRg st="33" end="33"/>
                                            </p:txEl>
                                          </p:spTgt>
                                        </p:tgtEl>
                                      </p:cBhvr>
                                    </p:animEffect>
                                  </p:childTnLst>
                                </p:cTn>
                              </p:par>
                              <p:par>
                                <p:cTn id="84" presetID="10" presetClass="entr" presetSubtype="0" fill="hold" nodeType="withEffect">
                                  <p:stCondLst>
                                    <p:cond delay="0"/>
                                  </p:stCondLst>
                                  <p:childTnLst>
                                    <p:set>
                                      <p:cBhvr>
                                        <p:cTn id="85" dur="1" fill="hold">
                                          <p:stCondLst>
                                            <p:cond delay="0"/>
                                          </p:stCondLst>
                                        </p:cTn>
                                        <p:tgtEl>
                                          <p:spTgt spid="5">
                                            <p:txEl>
                                              <p:pRg st="34" end="34"/>
                                            </p:txEl>
                                          </p:spTgt>
                                        </p:tgtEl>
                                        <p:attrNameLst>
                                          <p:attrName>style.visibility</p:attrName>
                                        </p:attrNameLst>
                                      </p:cBhvr>
                                      <p:to>
                                        <p:strVal val="visible"/>
                                      </p:to>
                                    </p:set>
                                    <p:animEffect transition="in" filter="fade">
                                      <p:cBhvr>
                                        <p:cTn id="86" dur="500"/>
                                        <p:tgtEl>
                                          <p:spTgt spid="5">
                                            <p:txEl>
                                              <p:pRg st="34" end="34"/>
                                            </p:tx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8"/>
                                        </p:tgtEl>
                                        <p:attrNameLst>
                                          <p:attrName>style.visibility</p:attrName>
                                        </p:attrNameLst>
                                      </p:cBhvr>
                                      <p:to>
                                        <p:strVal val="visible"/>
                                      </p:to>
                                    </p:set>
                                    <p:animEffect transition="in" filter="fade">
                                      <p:cBhvr>
                                        <p:cTn id="89" dur="500"/>
                                        <p:tgtEl>
                                          <p:spTgt spid="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B9C6B-15B1-B7BF-A37A-F7E9378D3E24}"/>
              </a:ext>
            </a:extLst>
          </p:cNvPr>
          <p:cNvSpPr>
            <a:spLocks noGrp="1"/>
          </p:cNvSpPr>
          <p:nvPr>
            <p:ph type="title"/>
          </p:nvPr>
        </p:nvSpPr>
        <p:spPr/>
        <p:txBody>
          <a:bodyPr/>
          <a:lstStyle/>
          <a:p>
            <a:r>
              <a:rPr lang="en-US" dirty="0"/>
              <a:t>Grammar File Metasymbols</a:t>
            </a:r>
          </a:p>
        </p:txBody>
      </p:sp>
      <p:sp>
        <p:nvSpPr>
          <p:cNvPr id="3" name="Content Placeholder 2">
            <a:extLst>
              <a:ext uri="{FF2B5EF4-FFF2-40B4-BE49-F238E27FC236}">
                <a16:creationId xmlns:a16="http://schemas.microsoft.com/office/drawing/2014/main" id="{910FD25C-4D9B-2E53-3906-44BD60F69E93}"/>
              </a:ext>
            </a:extLst>
          </p:cNvPr>
          <p:cNvSpPr>
            <a:spLocks noGrp="1"/>
          </p:cNvSpPr>
          <p:nvPr>
            <p:ph idx="1"/>
          </p:nvPr>
        </p:nvSpPr>
        <p:spPr>
          <a:xfrm>
            <a:off x="457200" y="1234464"/>
            <a:ext cx="8229600" cy="944893"/>
          </a:xfrm>
        </p:spPr>
        <p:txBody>
          <a:bodyPr/>
          <a:lstStyle/>
          <a:p>
            <a:r>
              <a:rPr lang="en-US" dirty="0"/>
              <a:t>ANTLR 4 grammar files use </a:t>
            </a:r>
            <a:r>
              <a:rPr lang="en-US" u="sng" dirty="0"/>
              <a:t>metasymbols</a:t>
            </a:r>
            <a:r>
              <a:rPr lang="en-US" dirty="0"/>
              <a:t> similar to </a:t>
            </a:r>
            <a:r>
              <a:rPr lang="en-US" u="sng" dirty="0"/>
              <a:t>regular expressions</a:t>
            </a:r>
            <a:r>
              <a:rPr lang="en-US" dirty="0"/>
              <a:t>.</a:t>
            </a:r>
          </a:p>
        </p:txBody>
      </p:sp>
      <p:sp>
        <p:nvSpPr>
          <p:cNvPr id="4" name="Slide Number Placeholder 3">
            <a:extLst>
              <a:ext uri="{FF2B5EF4-FFF2-40B4-BE49-F238E27FC236}">
                <a16:creationId xmlns:a16="http://schemas.microsoft.com/office/drawing/2014/main" id="{1AB244E9-6740-6B81-1324-AEF0103A7771}"/>
              </a:ext>
            </a:extLst>
          </p:cNvPr>
          <p:cNvSpPr>
            <a:spLocks noGrp="1"/>
          </p:cNvSpPr>
          <p:nvPr>
            <p:ph type="sldNum" sz="quarter" idx="12"/>
          </p:nvPr>
        </p:nvSpPr>
        <p:spPr/>
        <p:txBody>
          <a:bodyPr/>
          <a:lstStyle/>
          <a:p>
            <a:fld id="{FED62B2D-F854-104A-9535-9A504E5923E0}" type="slidenum">
              <a:rPr lang="en-US" smtClean="0"/>
              <a:pPr/>
              <a:t>7</a:t>
            </a:fld>
            <a:endParaRPr lang="en-US"/>
          </a:p>
        </p:txBody>
      </p:sp>
      <p:pic>
        <p:nvPicPr>
          <p:cNvPr id="6" name="Picture 5">
            <a:extLst>
              <a:ext uri="{FF2B5EF4-FFF2-40B4-BE49-F238E27FC236}">
                <a16:creationId xmlns:a16="http://schemas.microsoft.com/office/drawing/2014/main" id="{FF6190C2-C523-1158-6561-1A40CC82B8A1}"/>
              </a:ext>
            </a:extLst>
          </p:cNvPr>
          <p:cNvPicPr>
            <a:picLocks noChangeAspect="1"/>
          </p:cNvPicPr>
          <p:nvPr/>
        </p:nvPicPr>
        <p:blipFill>
          <a:blip r:embed="rId2"/>
          <a:stretch>
            <a:fillRect/>
          </a:stretch>
        </p:blipFill>
        <p:spPr>
          <a:xfrm>
            <a:off x="1097318" y="2203129"/>
            <a:ext cx="5852096" cy="4511868"/>
          </a:xfrm>
          <a:prstGeom prst="rect">
            <a:avLst/>
          </a:prstGeom>
        </p:spPr>
      </p:pic>
    </p:spTree>
    <p:extLst>
      <p:ext uri="{BB962C8B-B14F-4D97-AF65-F5344CB8AC3E}">
        <p14:creationId xmlns:p14="http://schemas.microsoft.com/office/powerpoint/2010/main" val="331134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38F9-8E9B-23DE-6785-FDDAD030449A}"/>
              </a:ext>
            </a:extLst>
          </p:cNvPr>
          <p:cNvSpPr>
            <a:spLocks noGrp="1"/>
          </p:cNvSpPr>
          <p:nvPr>
            <p:ph type="title"/>
          </p:nvPr>
        </p:nvSpPr>
        <p:spPr/>
        <p:txBody>
          <a:bodyPr/>
          <a:lstStyle/>
          <a:p>
            <a:r>
              <a:rPr lang="en-US" dirty="0"/>
              <a:t>Pascal Token Definitions</a:t>
            </a:r>
          </a:p>
        </p:txBody>
      </p:sp>
      <p:sp>
        <p:nvSpPr>
          <p:cNvPr id="3" name="Content Placeholder 2">
            <a:extLst>
              <a:ext uri="{FF2B5EF4-FFF2-40B4-BE49-F238E27FC236}">
                <a16:creationId xmlns:a16="http://schemas.microsoft.com/office/drawing/2014/main" id="{71D23B9E-FA93-7128-B6F5-B213B3458479}"/>
              </a:ext>
            </a:extLst>
          </p:cNvPr>
          <p:cNvSpPr>
            <a:spLocks noGrp="1"/>
          </p:cNvSpPr>
          <p:nvPr>
            <p:ph idx="1"/>
          </p:nvPr>
        </p:nvSpPr>
        <p:spPr>
          <a:xfrm>
            <a:off x="457200" y="1295400"/>
            <a:ext cx="8229600" cy="944893"/>
          </a:xfrm>
        </p:spPr>
        <p:txBody>
          <a:bodyPr/>
          <a:lstStyle/>
          <a:p>
            <a:r>
              <a:rPr lang="en-US" dirty="0"/>
              <a:t>Token names start with a capital letter.</a:t>
            </a:r>
          </a:p>
          <a:p>
            <a:pPr lvl="1"/>
            <a:r>
              <a:rPr lang="en-US" dirty="0"/>
              <a:t>My convention is to use all caps for the names.</a:t>
            </a:r>
          </a:p>
        </p:txBody>
      </p:sp>
      <p:sp>
        <p:nvSpPr>
          <p:cNvPr id="4" name="Slide Number Placeholder 3">
            <a:extLst>
              <a:ext uri="{FF2B5EF4-FFF2-40B4-BE49-F238E27FC236}">
                <a16:creationId xmlns:a16="http://schemas.microsoft.com/office/drawing/2014/main" id="{ACFC914A-FF6F-C7A2-7C7B-6A483EE23676}"/>
              </a:ext>
            </a:extLst>
          </p:cNvPr>
          <p:cNvSpPr>
            <a:spLocks noGrp="1"/>
          </p:cNvSpPr>
          <p:nvPr>
            <p:ph type="sldNum" sz="quarter" idx="12"/>
          </p:nvPr>
        </p:nvSpPr>
        <p:spPr/>
        <p:txBody>
          <a:bodyPr/>
          <a:lstStyle/>
          <a:p>
            <a:fld id="{FED62B2D-F854-104A-9535-9A504E5923E0}" type="slidenum">
              <a:rPr lang="en-US" smtClean="0"/>
              <a:pPr/>
              <a:t>8</a:t>
            </a:fld>
            <a:endParaRPr lang="en-US"/>
          </a:p>
        </p:txBody>
      </p:sp>
      <p:sp>
        <p:nvSpPr>
          <p:cNvPr id="5" name="TextBox 4">
            <a:extLst>
              <a:ext uri="{FF2B5EF4-FFF2-40B4-BE49-F238E27FC236}">
                <a16:creationId xmlns:a16="http://schemas.microsoft.com/office/drawing/2014/main" id="{DF87E2EC-054F-4BB3-60FE-63D6A9D25C66}"/>
              </a:ext>
            </a:extLst>
          </p:cNvPr>
          <p:cNvSpPr txBox="1"/>
          <p:nvPr/>
        </p:nvSpPr>
        <p:spPr>
          <a:xfrm>
            <a:off x="3060207" y="2421766"/>
            <a:ext cx="3023585" cy="329320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b="1" dirty="0">
              <a:latin typeface="Courier New" panose="02070309020205020404" pitchFamily="49" charset="0"/>
              <a:cs typeface="Courier New" panose="02070309020205020404" pitchFamily="49" charset="0"/>
            </a:endParaRPr>
          </a:p>
          <a:p>
            <a:r>
              <a:rPr lang="en-US" b="1" dirty="0">
                <a:solidFill>
                  <a:srgbClr val="C00000"/>
                </a:solidFill>
                <a:latin typeface="Courier New" panose="02070309020205020404" pitchFamily="49" charset="0"/>
                <a:cs typeface="Courier New" panose="02070309020205020404" pitchFamily="49" charset="0"/>
              </a:rPr>
              <a:t>PROGRAM</a:t>
            </a:r>
            <a:r>
              <a:rPr lang="en-US" b="1" dirty="0">
                <a:latin typeface="Courier New" panose="02070309020205020404" pitchFamily="49" charset="0"/>
                <a:cs typeface="Courier New" panose="02070309020205020404" pitchFamily="49" charset="0"/>
              </a:rPr>
              <a:t>   : 'PROGRAM' ;</a:t>
            </a:r>
          </a:p>
          <a:p>
            <a:r>
              <a:rPr lang="en-US" b="1" dirty="0">
                <a:solidFill>
                  <a:srgbClr val="C00000"/>
                </a:solidFill>
                <a:latin typeface="Courier New" panose="02070309020205020404" pitchFamily="49" charset="0"/>
                <a:cs typeface="Courier New" panose="02070309020205020404" pitchFamily="49" charset="0"/>
              </a:rPr>
              <a:t>BEGIN</a:t>
            </a:r>
            <a:r>
              <a:rPr lang="en-US" b="1" dirty="0">
                <a:latin typeface="Courier New" panose="02070309020205020404" pitchFamily="49" charset="0"/>
                <a:cs typeface="Courier New" panose="02070309020205020404" pitchFamily="49" charset="0"/>
              </a:rPr>
              <a:t>     : 'BEGIN' ;</a:t>
            </a:r>
          </a:p>
          <a:p>
            <a:r>
              <a:rPr lang="en-US" b="1" dirty="0">
                <a:solidFill>
                  <a:srgbClr val="C00000"/>
                </a:solidFill>
                <a:latin typeface="Courier New" panose="02070309020205020404" pitchFamily="49" charset="0"/>
                <a:cs typeface="Courier New" panose="02070309020205020404" pitchFamily="49" charset="0"/>
              </a:rPr>
              <a:t>END</a:t>
            </a:r>
            <a:r>
              <a:rPr lang="en-US" b="1" dirty="0">
                <a:latin typeface="Courier New" panose="02070309020205020404" pitchFamily="49" charset="0"/>
                <a:cs typeface="Courier New" panose="02070309020205020404" pitchFamily="49" charset="0"/>
              </a:rPr>
              <a:t>       : 'END' ;</a:t>
            </a:r>
          </a:p>
          <a:p>
            <a:r>
              <a:rPr lang="en-US" b="1" dirty="0">
                <a:solidFill>
                  <a:srgbClr val="C00000"/>
                </a:solidFill>
                <a:latin typeface="Courier New" panose="02070309020205020404" pitchFamily="49" charset="0"/>
                <a:cs typeface="Courier New" panose="02070309020205020404" pitchFamily="49" charset="0"/>
              </a:rPr>
              <a:t>DIV</a:t>
            </a:r>
            <a:r>
              <a:rPr lang="en-US" b="1" dirty="0">
                <a:latin typeface="Courier New" panose="02070309020205020404" pitchFamily="49" charset="0"/>
                <a:cs typeface="Courier New" panose="02070309020205020404" pitchFamily="49" charset="0"/>
              </a:rPr>
              <a:t>       : 'DIV' ;</a:t>
            </a:r>
          </a:p>
          <a:p>
            <a:r>
              <a:rPr lang="en-US" b="1" dirty="0">
                <a:solidFill>
                  <a:srgbClr val="C00000"/>
                </a:solidFill>
                <a:latin typeface="Courier New" panose="02070309020205020404" pitchFamily="49" charset="0"/>
                <a:cs typeface="Courier New" panose="02070309020205020404" pitchFamily="49" charset="0"/>
              </a:rPr>
              <a:t>MOD</a:t>
            </a:r>
            <a:r>
              <a:rPr lang="en-US" b="1" dirty="0">
                <a:latin typeface="Courier New" panose="02070309020205020404" pitchFamily="49" charset="0"/>
                <a:cs typeface="Courier New" panose="02070309020205020404" pitchFamily="49" charset="0"/>
              </a:rPr>
              <a:t>       : 'MOD' ;</a:t>
            </a:r>
          </a:p>
          <a:p>
            <a:r>
              <a:rPr lang="en-US" b="1" dirty="0">
                <a:solidFill>
                  <a:srgbClr val="C00000"/>
                </a:solidFill>
                <a:latin typeface="Courier New" panose="02070309020205020404" pitchFamily="49" charset="0"/>
                <a:cs typeface="Courier New" panose="02070309020205020404" pitchFamily="49" charset="0"/>
              </a:rPr>
              <a:t>AND</a:t>
            </a:r>
            <a:r>
              <a:rPr lang="en-US" b="1" dirty="0">
                <a:latin typeface="Courier New" panose="02070309020205020404" pitchFamily="49" charset="0"/>
                <a:cs typeface="Courier New" panose="02070309020205020404" pitchFamily="49" charset="0"/>
              </a:rPr>
              <a:t>       : 'AND' ;</a:t>
            </a:r>
          </a:p>
          <a:p>
            <a:r>
              <a:rPr lang="en-US" b="1" dirty="0">
                <a:solidFill>
                  <a:srgbClr val="C00000"/>
                </a:solidFill>
                <a:latin typeface="Courier New" panose="02070309020205020404" pitchFamily="49" charset="0"/>
                <a:cs typeface="Courier New" panose="02070309020205020404" pitchFamily="49" charset="0"/>
              </a:rPr>
              <a:t>OR</a:t>
            </a:r>
            <a:r>
              <a:rPr lang="en-US" b="1" dirty="0">
                <a:latin typeface="Courier New" panose="02070309020205020404" pitchFamily="49" charset="0"/>
                <a:cs typeface="Courier New" panose="02070309020205020404" pitchFamily="49" charset="0"/>
              </a:rPr>
              <a:t>        : 'OR' ;</a:t>
            </a:r>
          </a:p>
          <a:p>
            <a:r>
              <a:rPr lang="en-US" b="1" dirty="0">
                <a:solidFill>
                  <a:srgbClr val="C00000"/>
                </a:solidFill>
                <a:latin typeface="Courier New" panose="02070309020205020404" pitchFamily="49" charset="0"/>
                <a:cs typeface="Courier New" panose="02070309020205020404" pitchFamily="49" charset="0"/>
              </a:rPr>
              <a:t>NOT</a:t>
            </a:r>
            <a:r>
              <a:rPr lang="en-US" b="1" dirty="0">
                <a:latin typeface="Courier New" panose="02070309020205020404" pitchFamily="49" charset="0"/>
                <a:cs typeface="Courier New" panose="02070309020205020404" pitchFamily="49" charset="0"/>
              </a:rPr>
              <a:t>       : 'NOT' ;</a:t>
            </a:r>
          </a:p>
          <a:p>
            <a:r>
              <a:rPr lang="en-US" b="1" dirty="0">
                <a:solidFill>
                  <a:srgbClr val="C00000"/>
                </a:solidFill>
                <a:latin typeface="Courier New" panose="02070309020205020404" pitchFamily="49" charset="0"/>
                <a:cs typeface="Courier New" panose="02070309020205020404" pitchFamily="49" charset="0"/>
              </a:rPr>
              <a:t>REPEAT</a:t>
            </a:r>
            <a:r>
              <a:rPr lang="en-US" b="1" dirty="0">
                <a:latin typeface="Courier New" panose="02070309020205020404" pitchFamily="49" charset="0"/>
                <a:cs typeface="Courier New" panose="02070309020205020404" pitchFamily="49" charset="0"/>
              </a:rPr>
              <a:t>    : 'REPEAT' ;</a:t>
            </a:r>
          </a:p>
          <a:p>
            <a:r>
              <a:rPr lang="en-US" b="1" dirty="0">
                <a:solidFill>
                  <a:srgbClr val="C00000"/>
                </a:solidFill>
                <a:latin typeface="Courier New" panose="02070309020205020404" pitchFamily="49" charset="0"/>
                <a:cs typeface="Courier New" panose="02070309020205020404" pitchFamily="49" charset="0"/>
              </a:rPr>
              <a:t>UNTIL</a:t>
            </a:r>
            <a:r>
              <a:rPr lang="en-US" b="1" dirty="0">
                <a:latin typeface="Courier New" panose="02070309020205020404" pitchFamily="49" charset="0"/>
                <a:cs typeface="Courier New" panose="02070309020205020404" pitchFamily="49" charset="0"/>
              </a:rPr>
              <a:t>     : 'UNTIL' ;</a:t>
            </a:r>
          </a:p>
          <a:p>
            <a:r>
              <a:rPr lang="en-US" b="1" dirty="0">
                <a:solidFill>
                  <a:srgbClr val="C00000"/>
                </a:solidFill>
                <a:latin typeface="Courier New" panose="02070309020205020404" pitchFamily="49" charset="0"/>
                <a:cs typeface="Courier New" panose="02070309020205020404" pitchFamily="49" charset="0"/>
              </a:rPr>
              <a:t>WRITE</a:t>
            </a:r>
            <a:r>
              <a:rPr lang="en-US" b="1" dirty="0">
                <a:latin typeface="Courier New" panose="02070309020205020404" pitchFamily="49" charset="0"/>
                <a:cs typeface="Courier New" panose="02070309020205020404" pitchFamily="49" charset="0"/>
              </a:rPr>
              <a:t>     : 'write' ;</a:t>
            </a:r>
          </a:p>
          <a:p>
            <a:r>
              <a:rPr lang="en-US" b="1" dirty="0">
                <a:solidFill>
                  <a:srgbClr val="C00000"/>
                </a:solidFill>
                <a:latin typeface="Courier New" panose="02070309020205020404" pitchFamily="49" charset="0"/>
                <a:cs typeface="Courier New" panose="02070309020205020404" pitchFamily="49" charset="0"/>
              </a:rPr>
              <a:t>WRITELN</a:t>
            </a:r>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writeln</a:t>
            </a:r>
            <a:r>
              <a:rPr lang="en-US"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FBB34ACC-050C-E07B-FE6A-1FE0F0EF9DC4}"/>
              </a:ext>
            </a:extLst>
          </p:cNvPr>
          <p:cNvSpPr txBox="1"/>
          <p:nvPr/>
        </p:nvSpPr>
        <p:spPr>
          <a:xfrm>
            <a:off x="3162799" y="5833616"/>
            <a:ext cx="2818400"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Pascal reserved word tokens</a:t>
            </a:r>
          </a:p>
        </p:txBody>
      </p:sp>
      <p:sp>
        <p:nvSpPr>
          <p:cNvPr id="8" name="TextBox 7">
            <a:extLst>
              <a:ext uri="{FF2B5EF4-FFF2-40B4-BE49-F238E27FC236}">
                <a16:creationId xmlns:a16="http://schemas.microsoft.com/office/drawing/2014/main" id="{1B2CB10B-FC0B-5C78-06C5-6AD90390048C}"/>
              </a:ext>
            </a:extLst>
          </p:cNvPr>
          <p:cNvSpPr txBox="1"/>
          <p:nvPr/>
        </p:nvSpPr>
        <p:spPr>
          <a:xfrm>
            <a:off x="4206244" y="2267495"/>
            <a:ext cx="1669047" cy="307777"/>
          </a:xfrm>
          <a:prstGeom prst="rect">
            <a:avLst/>
          </a:prstGeom>
          <a:solidFill>
            <a:srgbClr val="0033CC"/>
          </a:solidFill>
        </p:spPr>
        <p:txBody>
          <a:bodyPr wrap="none" rtlCol="0">
            <a:spAutoFit/>
          </a:bodyPr>
          <a:lstStyle/>
          <a:p>
            <a:r>
              <a:rPr lang="en-US" sz="1400" dirty="0">
                <a:solidFill>
                  <a:srgbClr val="FFFF00"/>
                </a:solidFill>
              </a:rPr>
              <a:t>SimpleANTLR1.g4</a:t>
            </a:r>
          </a:p>
        </p:txBody>
      </p:sp>
    </p:spTree>
    <p:extLst>
      <p:ext uri="{BB962C8B-B14F-4D97-AF65-F5344CB8AC3E}">
        <p14:creationId xmlns:p14="http://schemas.microsoft.com/office/powerpoint/2010/main" val="82066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CC174-6621-A324-B8A0-A4422E19293F}"/>
              </a:ext>
            </a:extLst>
          </p:cNvPr>
          <p:cNvSpPr>
            <a:spLocks noGrp="1"/>
          </p:cNvSpPr>
          <p:nvPr>
            <p:ph type="title"/>
          </p:nvPr>
        </p:nvSpPr>
        <p:spPr/>
        <p:txBody>
          <a:bodyPr/>
          <a:lstStyle/>
          <a:p>
            <a:r>
              <a:rPr lang="en-US" dirty="0"/>
              <a:t>Pascal Token Definitions</a:t>
            </a:r>
            <a:r>
              <a:rPr lang="en-US" i="1" dirty="0"/>
              <a:t>, cont’d</a:t>
            </a:r>
          </a:p>
        </p:txBody>
      </p:sp>
      <p:sp>
        <p:nvSpPr>
          <p:cNvPr id="4" name="Slide Number Placeholder 3">
            <a:extLst>
              <a:ext uri="{FF2B5EF4-FFF2-40B4-BE49-F238E27FC236}">
                <a16:creationId xmlns:a16="http://schemas.microsoft.com/office/drawing/2014/main" id="{EFB50C5A-2689-597C-21BC-80E6ABDB3F5A}"/>
              </a:ext>
            </a:extLst>
          </p:cNvPr>
          <p:cNvSpPr>
            <a:spLocks noGrp="1"/>
          </p:cNvSpPr>
          <p:nvPr>
            <p:ph type="sldNum" sz="quarter" idx="12"/>
          </p:nvPr>
        </p:nvSpPr>
        <p:spPr/>
        <p:txBody>
          <a:bodyPr/>
          <a:lstStyle/>
          <a:p>
            <a:fld id="{FED62B2D-F854-104A-9535-9A504E5923E0}" type="slidenum">
              <a:rPr lang="en-US" smtClean="0"/>
              <a:pPr/>
              <a:t>9</a:t>
            </a:fld>
            <a:endParaRPr lang="en-US"/>
          </a:p>
        </p:txBody>
      </p:sp>
      <p:sp>
        <p:nvSpPr>
          <p:cNvPr id="8" name="TextBox 7">
            <a:extLst>
              <a:ext uri="{FF2B5EF4-FFF2-40B4-BE49-F238E27FC236}">
                <a16:creationId xmlns:a16="http://schemas.microsoft.com/office/drawing/2014/main" id="{01F777B9-B5A0-5759-BA8A-69F671FB651B}"/>
              </a:ext>
            </a:extLst>
          </p:cNvPr>
          <p:cNvSpPr txBox="1"/>
          <p:nvPr/>
        </p:nvSpPr>
        <p:spPr>
          <a:xfrm>
            <a:off x="1023592" y="1536174"/>
            <a:ext cx="7096815" cy="3539430"/>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solidFill>
                  <a:srgbClr val="B23C00"/>
                </a:solidFill>
                <a:latin typeface="Courier New" panose="02070309020205020404" pitchFamily="49" charset="0"/>
                <a:cs typeface="Courier New" panose="02070309020205020404" pitchFamily="49" charset="0"/>
              </a:rPr>
              <a:t>IDENTIFIER</a:t>
            </a:r>
            <a:r>
              <a:rPr lang="en-US" b="1" dirty="0">
                <a:latin typeface="Courier New" panose="02070309020205020404" pitchFamily="49" charset="0"/>
                <a:cs typeface="Courier New" panose="02070309020205020404" pitchFamily="49" charset="0"/>
              </a:rPr>
              <a:t> : LETTER ( LETTER | DIGIT )*;</a:t>
            </a:r>
          </a:p>
          <a:p>
            <a:r>
              <a:rPr lang="en-US" b="1" dirty="0">
                <a:solidFill>
                  <a:srgbClr val="B23C00"/>
                </a:solidFill>
                <a:latin typeface="Courier New" panose="02070309020205020404" pitchFamily="49" charset="0"/>
                <a:cs typeface="Courier New" panose="02070309020205020404" pitchFamily="49" charset="0"/>
              </a:rPr>
              <a:t>INTEGER</a:t>
            </a:r>
            <a:r>
              <a:rPr lang="en-US" b="1" dirty="0">
                <a:latin typeface="Courier New" panose="02070309020205020404" pitchFamily="49" charset="0"/>
                <a:cs typeface="Courier New" panose="02070309020205020404" pitchFamily="49" charset="0"/>
              </a:rPr>
              <a:t>    : DIGITS ;</a:t>
            </a:r>
          </a:p>
          <a:p>
            <a:endParaRPr lang="en-US" b="1" dirty="0">
              <a:latin typeface="Courier New" panose="02070309020205020404" pitchFamily="49" charset="0"/>
              <a:cs typeface="Courier New" panose="02070309020205020404" pitchFamily="49" charset="0"/>
            </a:endParaRPr>
          </a:p>
          <a:p>
            <a:r>
              <a:rPr lang="en-US" b="1" dirty="0">
                <a:solidFill>
                  <a:srgbClr val="B23C00"/>
                </a:solidFill>
                <a:latin typeface="Courier New" panose="02070309020205020404" pitchFamily="49" charset="0"/>
                <a:cs typeface="Courier New" panose="02070309020205020404" pitchFamily="49" charset="0"/>
              </a:rPr>
              <a:t>REAL</a:t>
            </a:r>
            <a:r>
              <a:rPr lang="en-US" b="1" dirty="0">
                <a:latin typeface="Courier New" panose="02070309020205020404" pitchFamily="49" charset="0"/>
                <a:cs typeface="Courier New" panose="02070309020205020404" pitchFamily="49" charset="0"/>
              </a:rPr>
              <a:t> : DIGITS '.' DIGITS</a:t>
            </a:r>
          </a:p>
          <a:p>
            <a:r>
              <a:rPr lang="en-US" b="1" dirty="0">
                <a:latin typeface="Courier New" panose="02070309020205020404" pitchFamily="49" charset="0"/>
                <a:cs typeface="Courier New" panose="02070309020205020404" pitchFamily="49" charset="0"/>
              </a:rPr>
              <a:t>     | DIGITS ('e' | 'E') ('+' | '-')? DIGITS</a:t>
            </a:r>
          </a:p>
          <a:p>
            <a:r>
              <a:rPr lang="en-US" b="1" dirty="0">
                <a:latin typeface="Courier New" panose="02070309020205020404" pitchFamily="49" charset="0"/>
                <a:cs typeface="Courier New" panose="02070309020205020404" pitchFamily="49" charset="0"/>
              </a:rPr>
              <a:t>     | DIGITS '.' DIGITS ('e' | 'E') ('+' | '-')? DIGITS</a:t>
            </a:r>
          </a:p>
          <a:p>
            <a:r>
              <a:rPr lang="en-US" b="1" dirty="0">
                <a:latin typeface="Courier New" panose="02070309020205020404" pitchFamily="49" charset="0"/>
                <a:cs typeface="Courier New" panose="02070309020205020404" pitchFamily="49" charset="0"/>
              </a:rPr>
              <a:t>     ;</a:t>
            </a:r>
          </a:p>
          <a:p>
            <a:endParaRPr lang="en-US" b="1" dirty="0">
              <a:latin typeface="Courier New" panose="02070309020205020404" pitchFamily="49" charset="0"/>
              <a:cs typeface="Courier New" panose="02070309020205020404" pitchFamily="49" charset="0"/>
            </a:endParaRPr>
          </a:p>
          <a:p>
            <a:r>
              <a:rPr lang="en-US" b="1" dirty="0">
                <a:solidFill>
                  <a:srgbClr val="B23C00"/>
                </a:solidFill>
                <a:latin typeface="Courier New" panose="02070309020205020404" pitchFamily="49" charset="0"/>
                <a:cs typeface="Courier New" panose="02070309020205020404" pitchFamily="49" charset="0"/>
              </a:rPr>
              <a:t>LETTER</a:t>
            </a:r>
            <a:r>
              <a:rPr lang="en-US" b="1" dirty="0">
                <a:latin typeface="Courier New" panose="02070309020205020404" pitchFamily="49" charset="0"/>
                <a:cs typeface="Courier New" panose="02070309020205020404" pitchFamily="49" charset="0"/>
              </a:rPr>
              <a:t> : [a-</a:t>
            </a:r>
            <a:r>
              <a:rPr lang="en-US" b="1" dirty="0" err="1">
                <a:latin typeface="Courier New" panose="02070309020205020404" pitchFamily="49" charset="0"/>
                <a:cs typeface="Courier New" panose="02070309020205020404" pitchFamily="49" charset="0"/>
              </a:rPr>
              <a:t>zA</a:t>
            </a:r>
            <a:r>
              <a:rPr lang="en-US" b="1" dirty="0">
                <a:latin typeface="Courier New" panose="02070309020205020404" pitchFamily="49" charset="0"/>
                <a:cs typeface="Courier New" panose="02070309020205020404" pitchFamily="49" charset="0"/>
              </a:rPr>
              <a:t>-Z] ;</a:t>
            </a:r>
          </a:p>
          <a:p>
            <a:r>
              <a:rPr lang="en-US" b="1" dirty="0">
                <a:solidFill>
                  <a:srgbClr val="B23C00"/>
                </a:solidFill>
                <a:latin typeface="Courier New" panose="02070309020205020404" pitchFamily="49" charset="0"/>
                <a:cs typeface="Courier New" panose="02070309020205020404" pitchFamily="49" charset="0"/>
              </a:rPr>
              <a:t>DIGIT</a:t>
            </a:r>
            <a:r>
              <a:rPr lang="en-US" b="1" dirty="0">
                <a:latin typeface="Courier New" panose="02070309020205020404" pitchFamily="49" charset="0"/>
                <a:cs typeface="Courier New" panose="02070309020205020404" pitchFamily="49" charset="0"/>
              </a:rPr>
              <a:t>  : [0-9];</a:t>
            </a:r>
          </a:p>
          <a:p>
            <a:r>
              <a:rPr lang="en-US" b="1" dirty="0">
                <a:solidFill>
                  <a:srgbClr val="B23C00"/>
                </a:solidFill>
                <a:latin typeface="Courier New" panose="02070309020205020404" pitchFamily="49" charset="0"/>
                <a:cs typeface="Courier New" panose="02070309020205020404" pitchFamily="49" charset="0"/>
              </a:rPr>
              <a:t>DIGITS</a:t>
            </a:r>
            <a:r>
              <a:rPr lang="en-US" b="1" dirty="0">
                <a:latin typeface="Courier New" panose="02070309020205020404" pitchFamily="49" charset="0"/>
                <a:cs typeface="Courier New" panose="02070309020205020404" pitchFamily="49" charset="0"/>
              </a:rPr>
              <a:t> : DIGIT+ ;</a:t>
            </a:r>
          </a:p>
          <a:p>
            <a:endParaRPr lang="en-US" b="1" dirty="0">
              <a:latin typeface="Courier New" panose="02070309020205020404" pitchFamily="49" charset="0"/>
              <a:cs typeface="Courier New" panose="02070309020205020404" pitchFamily="49" charset="0"/>
            </a:endParaRPr>
          </a:p>
          <a:p>
            <a:r>
              <a:rPr lang="en-US" b="1" dirty="0">
                <a:solidFill>
                  <a:srgbClr val="B23C00"/>
                </a:solidFill>
                <a:latin typeface="Courier New" panose="02070309020205020404" pitchFamily="49" charset="0"/>
                <a:cs typeface="Courier New" panose="02070309020205020404" pitchFamily="49" charset="0"/>
              </a:rPr>
              <a:t>WHITESPACE</a:t>
            </a:r>
            <a:r>
              <a:rPr lang="en-US" b="1" dirty="0">
                <a:latin typeface="Courier New" panose="02070309020205020404" pitchFamily="49" charset="0"/>
                <a:cs typeface="Courier New" panose="02070309020205020404" pitchFamily="49" charset="0"/>
              </a:rPr>
              <a:t> : [ \n\r\t]+ -&gt; skip ; </a:t>
            </a:r>
          </a:p>
          <a:p>
            <a:r>
              <a:rPr lang="en-US" b="1" dirty="0">
                <a:solidFill>
                  <a:srgbClr val="B23C00"/>
                </a:solidFill>
                <a:latin typeface="Courier New" panose="02070309020205020404" pitchFamily="49" charset="0"/>
                <a:cs typeface="Courier New" panose="02070309020205020404" pitchFamily="49" charset="0"/>
              </a:rPr>
              <a:t>COMMENT</a:t>
            </a:r>
            <a:r>
              <a:rPr lang="en-US" b="1" dirty="0">
                <a:latin typeface="Courier New" panose="02070309020205020404" pitchFamily="49" charset="0"/>
                <a:cs typeface="Courier New" panose="02070309020205020404" pitchFamily="49" charset="0"/>
              </a:rPr>
              <a:t>    : '{' COMMENT_CHAR* '}' -&gt; skip ;</a:t>
            </a:r>
          </a:p>
        </p:txBody>
      </p:sp>
      <p:sp>
        <p:nvSpPr>
          <p:cNvPr id="9" name="TextBox 8">
            <a:extLst>
              <a:ext uri="{FF2B5EF4-FFF2-40B4-BE49-F238E27FC236}">
                <a16:creationId xmlns:a16="http://schemas.microsoft.com/office/drawing/2014/main" id="{DC429A90-5C44-7766-FDDF-031CBE9CB2F1}"/>
              </a:ext>
            </a:extLst>
          </p:cNvPr>
          <p:cNvSpPr txBox="1"/>
          <p:nvPr/>
        </p:nvSpPr>
        <p:spPr>
          <a:xfrm>
            <a:off x="6754273" y="1382285"/>
            <a:ext cx="1200970" cy="307777"/>
          </a:xfrm>
          <a:prstGeom prst="rect">
            <a:avLst/>
          </a:prstGeom>
          <a:solidFill>
            <a:srgbClr val="0033CC"/>
          </a:solidFill>
        </p:spPr>
        <p:txBody>
          <a:bodyPr wrap="none" rtlCol="0">
            <a:spAutoFit/>
          </a:bodyPr>
          <a:lstStyle/>
          <a:p>
            <a:r>
              <a:rPr lang="en-US" sz="1400" dirty="0">
                <a:solidFill>
                  <a:srgbClr val="FFFF00"/>
                </a:solidFill>
              </a:rPr>
              <a:t>SimpleA1.g4</a:t>
            </a:r>
          </a:p>
        </p:txBody>
      </p:sp>
    </p:spTree>
    <p:extLst>
      <p:ext uri="{BB962C8B-B14F-4D97-AF65-F5344CB8AC3E}">
        <p14:creationId xmlns:p14="http://schemas.microsoft.com/office/powerpoint/2010/main" val="3724827725"/>
      </p:ext>
    </p:extLst>
  </p:cSld>
  <p:clrMapOvr>
    <a:masterClrMapping/>
  </p:clrMapOvr>
</p:sld>
</file>

<file path=ppt/theme/theme1.xml><?xml version="1.0" encoding="utf-8"?>
<a:theme xmlns:a="http://schemas.openxmlformats.org/drawingml/2006/main" name="Quadrant">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uadra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44744</TotalTime>
  <Words>3717</Words>
  <Application>Microsoft Macintosh PowerPoint</Application>
  <PresentationFormat>On-screen Show (4:3)</PresentationFormat>
  <Paragraphs>634</Paragraphs>
  <Slides>32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Courier New</vt:lpstr>
      <vt:lpstr>Times New Roman</vt:lpstr>
      <vt:lpstr>Wingdings</vt:lpstr>
      <vt:lpstr>Quadrant</vt:lpstr>
      <vt:lpstr>CS 153: Concepts of Compiler Design September 8 Class Meeting</vt:lpstr>
      <vt:lpstr>ANTLR 4 Operations</vt:lpstr>
      <vt:lpstr>Multiple Passes</vt:lpstr>
      <vt:lpstr>PowerPoint Presentation</vt:lpstr>
      <vt:lpstr>ANTLR 4 Grammar File</vt:lpstr>
      <vt:lpstr>Example ANTLR 4 Grammar File</vt:lpstr>
      <vt:lpstr>Grammar File Metasymbols</vt:lpstr>
      <vt:lpstr>Pascal Token Definitions</vt:lpstr>
      <vt:lpstr>Pascal Token Definitions, cont’d</vt:lpstr>
      <vt:lpstr>Pascal Token Definitions, cont’d</vt:lpstr>
      <vt:lpstr>Pascal Production Rules</vt:lpstr>
      <vt:lpstr>Pascal Production Rules, cont’d</vt:lpstr>
      <vt:lpstr>ANTLR 4 Generates a Parser</vt:lpstr>
      <vt:lpstr>The ANTLR 4 Testing Tool</vt:lpstr>
      <vt:lpstr>The ANTLR 4 Testing Tool, cont’d</vt:lpstr>
      <vt:lpstr>Generated Context Classes</vt:lpstr>
      <vt:lpstr>A Visit Method for Each Context Class</vt:lpstr>
      <vt:lpstr>Visit Methods Base Implementations</vt:lpstr>
      <vt:lpstr>Visit Methods Base Implementations</vt:lpstr>
      <vt:lpstr>Create the Symbol Table</vt:lpstr>
      <vt:lpstr>Override Visit Methods for Semantics (Pass 2) </vt:lpstr>
      <vt:lpstr>Override Visit Methods, cont’d</vt:lpstr>
      <vt:lpstr>Override Visit Methods, cont’d</vt:lpstr>
      <vt:lpstr>Method main() in Class SimpleA1</vt:lpstr>
      <vt:lpstr>Method main() in Class SimpleA1, cont’d</vt:lpstr>
      <vt:lpstr>Method main() in Class SimpleA1, cont’d</vt:lpstr>
      <vt:lpstr>Semantic Error Handler</vt:lpstr>
      <vt:lpstr>Semantic Error Handler, cont’d</vt:lpstr>
      <vt:lpstr>Syntax Error Handler</vt:lpstr>
      <vt:lpstr>Syntax Error Handler, cont’d</vt:lpstr>
      <vt:lpstr>Order is Important in the Grammar File!</vt:lpstr>
      <vt:lpstr>Order is Important,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153: Concepts of Compiler Design</dc:title>
  <dc:creator>Ronald Mak</dc:creator>
  <cp:lastModifiedBy>Ron Mak</cp:lastModifiedBy>
  <cp:revision>446</cp:revision>
  <dcterms:created xsi:type="dcterms:W3CDTF">2008-01-12T03:52:55Z</dcterms:created>
  <dcterms:modified xsi:type="dcterms:W3CDTF">2026-09-08T22:22:52Z</dcterms:modified>
</cp:coreProperties>
</file>