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37"/>
  </p:notesMasterIdLst>
  <p:handoutMasterIdLst>
    <p:handoutMasterId r:id="rId38"/>
  </p:handoutMasterIdLst>
  <p:sldIdLst>
    <p:sldId id="256" r:id="rId2"/>
    <p:sldId id="909" r:id="rId3"/>
    <p:sldId id="901" r:id="rId4"/>
    <p:sldId id="902" r:id="rId5"/>
    <p:sldId id="267" r:id="rId6"/>
    <p:sldId id="268" r:id="rId7"/>
    <p:sldId id="269" r:id="rId8"/>
    <p:sldId id="332" r:id="rId9"/>
    <p:sldId id="509" r:id="rId10"/>
    <p:sldId id="276" r:id="rId11"/>
    <p:sldId id="277" r:id="rId12"/>
    <p:sldId id="278" r:id="rId13"/>
    <p:sldId id="279" r:id="rId14"/>
    <p:sldId id="280" r:id="rId15"/>
    <p:sldId id="281" r:id="rId16"/>
    <p:sldId id="282" r:id="rId17"/>
    <p:sldId id="283" r:id="rId18"/>
    <p:sldId id="284" r:id="rId19"/>
    <p:sldId id="285" r:id="rId20"/>
    <p:sldId id="377" r:id="rId21"/>
    <p:sldId id="262" r:id="rId22"/>
    <p:sldId id="333" r:id="rId23"/>
    <p:sldId id="334" r:id="rId24"/>
    <p:sldId id="335" r:id="rId25"/>
    <p:sldId id="370" r:id="rId26"/>
    <p:sldId id="264" r:id="rId27"/>
    <p:sldId id="265" r:id="rId28"/>
    <p:sldId id="266" r:id="rId29"/>
    <p:sldId id="903" r:id="rId30"/>
    <p:sldId id="904" r:id="rId31"/>
    <p:sldId id="905" r:id="rId32"/>
    <p:sldId id="312" r:id="rId33"/>
    <p:sldId id="906" r:id="rId34"/>
    <p:sldId id="907" r:id="rId35"/>
    <p:sldId id="908" r:id="rId36"/>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Arial" charset="0"/>
        <a:ea typeface="ＭＳ Ｐゴシック" charset="0"/>
        <a:cs typeface="+mn-cs"/>
      </a:defRPr>
    </a:lvl1pPr>
    <a:lvl2pPr marL="457200" algn="l" rtl="0" eaLnBrk="0" fontAlgn="base" hangingPunct="0">
      <a:spcBef>
        <a:spcPct val="0"/>
      </a:spcBef>
      <a:spcAft>
        <a:spcPct val="0"/>
      </a:spcAft>
      <a:defRPr sz="1600" kern="1200">
        <a:solidFill>
          <a:schemeClr val="tx1"/>
        </a:solidFill>
        <a:latin typeface="Arial" charset="0"/>
        <a:ea typeface="ＭＳ Ｐゴシック" charset="0"/>
        <a:cs typeface="+mn-cs"/>
      </a:defRPr>
    </a:lvl2pPr>
    <a:lvl3pPr marL="914400" algn="l" rtl="0" eaLnBrk="0" fontAlgn="base" hangingPunct="0">
      <a:spcBef>
        <a:spcPct val="0"/>
      </a:spcBef>
      <a:spcAft>
        <a:spcPct val="0"/>
      </a:spcAft>
      <a:defRPr sz="1600" kern="1200">
        <a:solidFill>
          <a:schemeClr val="tx1"/>
        </a:solidFill>
        <a:latin typeface="Arial" charset="0"/>
        <a:ea typeface="ＭＳ Ｐゴシック" charset="0"/>
        <a:cs typeface="+mn-cs"/>
      </a:defRPr>
    </a:lvl3pPr>
    <a:lvl4pPr marL="1371600" algn="l" rtl="0" eaLnBrk="0" fontAlgn="base" hangingPunct="0">
      <a:spcBef>
        <a:spcPct val="0"/>
      </a:spcBef>
      <a:spcAft>
        <a:spcPct val="0"/>
      </a:spcAft>
      <a:defRPr sz="1600" kern="1200">
        <a:solidFill>
          <a:schemeClr val="tx1"/>
        </a:solidFill>
        <a:latin typeface="Arial" charset="0"/>
        <a:ea typeface="ＭＳ Ｐゴシック" charset="0"/>
        <a:cs typeface="+mn-cs"/>
      </a:defRPr>
    </a:lvl4pPr>
    <a:lvl5pPr marL="1828800" algn="l" rtl="0" eaLnBrk="0" fontAlgn="base" hangingPunct="0">
      <a:spcBef>
        <a:spcPct val="0"/>
      </a:spcBef>
      <a:spcAft>
        <a:spcPct val="0"/>
      </a:spcAft>
      <a:defRPr sz="1600" kern="1200">
        <a:solidFill>
          <a:schemeClr val="tx1"/>
        </a:solidFill>
        <a:latin typeface="Arial" charset="0"/>
        <a:ea typeface="ＭＳ Ｐゴシック" charset="0"/>
        <a:cs typeface="+mn-cs"/>
      </a:defRPr>
    </a:lvl5pPr>
    <a:lvl6pPr marL="2286000" algn="l" defTabSz="457200" rtl="0" eaLnBrk="1" latinLnBrk="0" hangingPunct="1">
      <a:defRPr sz="1600" kern="1200">
        <a:solidFill>
          <a:schemeClr val="tx1"/>
        </a:solidFill>
        <a:latin typeface="Arial" charset="0"/>
        <a:ea typeface="ＭＳ Ｐゴシック" charset="0"/>
        <a:cs typeface="+mn-cs"/>
      </a:defRPr>
    </a:lvl6pPr>
    <a:lvl7pPr marL="2743200" algn="l" defTabSz="457200" rtl="0" eaLnBrk="1" latinLnBrk="0" hangingPunct="1">
      <a:defRPr sz="1600" kern="1200">
        <a:solidFill>
          <a:schemeClr val="tx1"/>
        </a:solidFill>
        <a:latin typeface="Arial" charset="0"/>
        <a:ea typeface="ＭＳ Ｐゴシック" charset="0"/>
        <a:cs typeface="+mn-cs"/>
      </a:defRPr>
    </a:lvl7pPr>
    <a:lvl8pPr marL="3200400" algn="l" defTabSz="457200" rtl="0" eaLnBrk="1" latinLnBrk="0" hangingPunct="1">
      <a:defRPr sz="1600" kern="1200">
        <a:solidFill>
          <a:schemeClr val="tx1"/>
        </a:solidFill>
        <a:latin typeface="Arial" charset="0"/>
        <a:ea typeface="ＭＳ Ｐゴシック" charset="0"/>
        <a:cs typeface="+mn-cs"/>
      </a:defRPr>
    </a:lvl8pPr>
    <a:lvl9pPr marL="3657600" algn="l" defTabSz="457200" rtl="0" eaLnBrk="1" latinLnBrk="0" hangingPunct="1">
      <a:defRPr sz="1600" kern="1200">
        <a:solidFill>
          <a:schemeClr val="tx1"/>
        </a:solidFill>
        <a:latin typeface="Arial" charset="0"/>
        <a:ea typeface="ＭＳ Ｐゴシック" charset="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08000"/>
    <a:srgbClr val="6699FF"/>
    <a:srgbClr val="DEF0F2"/>
    <a:srgbClr val="B23C00"/>
    <a:srgbClr val="8F0000"/>
    <a:srgbClr val="464646"/>
    <a:srgbClr val="F2E5D0"/>
    <a:srgbClr val="CC99FF"/>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10" autoAdjust="0"/>
    <p:restoredTop sz="97808" autoAdjust="0"/>
  </p:normalViewPr>
  <p:slideViewPr>
    <p:cSldViewPr>
      <p:cViewPr varScale="1">
        <p:scale>
          <a:sx n="178" d="100"/>
          <a:sy n="178" d="100"/>
        </p:scale>
        <p:origin x="1032" y="176"/>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0"/>
    </p:cViewPr>
  </p:sorter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81BEC4D-AF1D-B244-858F-FC7BB69AC3F2}" type="datetimeFigureOut">
              <a:rPr lang="en-US" smtClean="0"/>
              <a:t>9/1/26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617C8AE-DEBD-E641-93E8-ED065F7FB8AC}" type="slidenum">
              <a:rPr lang="en-US" smtClean="0"/>
              <a:t>‹#›</a:t>
            </a:fld>
            <a:endParaRPr lang="en-US"/>
          </a:p>
        </p:txBody>
      </p:sp>
    </p:spTree>
    <p:extLst>
      <p:ext uri="{BB962C8B-B14F-4D97-AF65-F5344CB8AC3E}">
        <p14:creationId xmlns:p14="http://schemas.microsoft.com/office/powerpoint/2010/main" val="13917049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txBody>
          <a:bodyPr/>
          <a:lstStyle/>
          <a:p>
            <a:endParaRPr lang="en-US"/>
          </a:p>
        </p:txBody>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F5E68D8E-92B9-6647-9C13-3186C5B51462}" type="slidenum">
              <a:rPr lang="en-US"/>
              <a:pPr/>
              <a:t>‹#›</a:t>
            </a:fld>
            <a:endParaRPr lang="en-US"/>
          </a:p>
        </p:txBody>
      </p:sp>
    </p:spTree>
    <p:extLst>
      <p:ext uri="{BB962C8B-B14F-4D97-AF65-F5344CB8AC3E}">
        <p14:creationId xmlns:p14="http://schemas.microsoft.com/office/powerpoint/2010/main" val="2080352777"/>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charset="0"/>
        <a:ea typeface="ＭＳ Ｐゴシック" charset="0"/>
        <a:cs typeface="+mn-cs"/>
      </a:defRPr>
    </a:lvl1pPr>
    <a:lvl2pPr marL="457200" algn="l" rtl="0" fontAlgn="base">
      <a:spcBef>
        <a:spcPct val="30000"/>
      </a:spcBef>
      <a:spcAft>
        <a:spcPct val="0"/>
      </a:spcAft>
      <a:defRPr sz="1200" kern="1200">
        <a:solidFill>
          <a:schemeClr val="tx1"/>
        </a:solidFill>
        <a:latin typeface="Arial" charset="0"/>
        <a:ea typeface="ＭＳ Ｐゴシック" charset="0"/>
        <a:cs typeface="+mn-cs"/>
      </a:defRPr>
    </a:lvl2pPr>
    <a:lvl3pPr marL="914400" algn="l" rtl="0" fontAlgn="base">
      <a:spcBef>
        <a:spcPct val="30000"/>
      </a:spcBef>
      <a:spcAft>
        <a:spcPct val="0"/>
      </a:spcAft>
      <a:defRPr sz="1200" kern="1200">
        <a:solidFill>
          <a:schemeClr val="tx1"/>
        </a:solidFill>
        <a:latin typeface="Arial" charset="0"/>
        <a:ea typeface="ＭＳ Ｐゴシック" charset="0"/>
        <a:cs typeface="+mn-cs"/>
      </a:defRPr>
    </a:lvl3pPr>
    <a:lvl4pPr marL="1371600" algn="l" rtl="0" fontAlgn="base">
      <a:spcBef>
        <a:spcPct val="30000"/>
      </a:spcBef>
      <a:spcAft>
        <a:spcPct val="0"/>
      </a:spcAft>
      <a:defRPr sz="1200" kern="1200">
        <a:solidFill>
          <a:schemeClr val="tx1"/>
        </a:solidFill>
        <a:latin typeface="Arial" charset="0"/>
        <a:ea typeface="ＭＳ Ｐゴシック" charset="0"/>
        <a:cs typeface="+mn-cs"/>
      </a:defRPr>
    </a:lvl4pPr>
    <a:lvl5pPr marL="1828800" algn="l" rtl="0" fontAlgn="base">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68D8E-92B9-6647-9C13-3186C5B51462}" type="slidenum">
              <a:rPr lang="en-US" smtClean="0"/>
              <a:pPr/>
              <a:t>1</a:t>
            </a:fld>
            <a:endParaRPr lang="en-US"/>
          </a:p>
        </p:txBody>
      </p:sp>
    </p:spTree>
    <p:extLst>
      <p:ext uri="{BB962C8B-B14F-4D97-AF65-F5344CB8AC3E}">
        <p14:creationId xmlns:p14="http://schemas.microsoft.com/office/powerpoint/2010/main" val="2619193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1000" y="990600"/>
            <a:ext cx="76200" cy="5105400"/>
          </a:xfrm>
          <a:prstGeom prst="rect">
            <a:avLst/>
          </a:prstGeom>
          <a:solidFill>
            <a:schemeClr val="bg2"/>
          </a:solidFill>
          <a:ln>
            <a:noFill/>
          </a:ln>
          <a:effectLst/>
          <a:extLs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30723" name="Rectangle 3"/>
          <p:cNvSpPr>
            <a:spLocks noGrp="1" noChangeArrowheads="1"/>
          </p:cNvSpPr>
          <p:nvPr>
            <p:ph type="ctrTitle"/>
          </p:nvPr>
        </p:nvSpPr>
        <p:spPr>
          <a:xfrm>
            <a:off x="762000" y="1371600"/>
            <a:ext cx="7696200" cy="2057400"/>
          </a:xfrm>
        </p:spPr>
        <p:txBody>
          <a:bodyPr/>
          <a:lstStyle>
            <a:lvl1pPr>
              <a:defRPr sz="4000"/>
            </a:lvl1pPr>
          </a:lstStyle>
          <a:p>
            <a:pPr lvl="0"/>
            <a:r>
              <a:rPr lang="en-US" noProof="0"/>
              <a:t>Click to edit Master title style</a:t>
            </a:r>
          </a:p>
        </p:txBody>
      </p:sp>
      <p:sp>
        <p:nvSpPr>
          <p:cNvPr id="30724" name="Rectangle 4"/>
          <p:cNvSpPr>
            <a:spLocks noGrp="1" noChangeArrowheads="1"/>
          </p:cNvSpPr>
          <p:nvPr>
            <p:ph type="subTitle" idx="1"/>
          </p:nvPr>
        </p:nvSpPr>
        <p:spPr>
          <a:xfrm>
            <a:off x="762000" y="3765550"/>
            <a:ext cx="7696200" cy="2057400"/>
          </a:xfrm>
        </p:spPr>
        <p:txBody>
          <a:bodyPr/>
          <a:lstStyle>
            <a:lvl1pPr marL="0" indent="0">
              <a:buFont typeface="Wingdings" charset="0"/>
              <a:buNone/>
              <a:defRPr sz="2400"/>
            </a:lvl1pPr>
          </a:lstStyle>
          <a:p>
            <a:pPr lvl="0"/>
            <a:r>
              <a:rPr lang="en-US" noProof="0"/>
              <a:t>Click to edit Master subtitle style</a:t>
            </a:r>
          </a:p>
        </p:txBody>
      </p:sp>
      <p:sp>
        <p:nvSpPr>
          <p:cNvPr id="30725" name="Rectangle 5"/>
          <p:cNvSpPr>
            <a:spLocks noGrp="1" noChangeArrowheads="1"/>
          </p:cNvSpPr>
          <p:nvPr>
            <p:ph type="dt" sz="half" idx="2"/>
          </p:nvPr>
        </p:nvSpPr>
        <p:spPr>
          <a:xfrm>
            <a:off x="457200" y="6248400"/>
            <a:ext cx="2133600" cy="457200"/>
          </a:xfrm>
          <a:prstGeom prst="rect">
            <a:avLst/>
          </a:prstGeom>
        </p:spPr>
        <p:txBody>
          <a:bodyPr/>
          <a:lstStyle>
            <a:lvl1pPr>
              <a:defRPr/>
            </a:lvl1pPr>
          </a:lstStyle>
          <a:p>
            <a:endParaRPr lang="en-US"/>
          </a:p>
        </p:txBody>
      </p:sp>
      <p:sp>
        <p:nvSpPr>
          <p:cNvPr id="30726" name="Rectangle 6"/>
          <p:cNvSpPr>
            <a:spLocks noGrp="1" noChangeArrowheads="1"/>
          </p:cNvSpPr>
          <p:nvPr>
            <p:ph type="ftr" sz="quarter" idx="3"/>
          </p:nvPr>
        </p:nvSpPr>
        <p:spPr>
          <a:xfrm>
            <a:off x="3124200" y="6248400"/>
            <a:ext cx="2895600" cy="457200"/>
          </a:xfrm>
          <a:prstGeom prst="rect">
            <a:avLst/>
          </a:prstGeom>
        </p:spPr>
        <p:txBody>
          <a:bodyPr/>
          <a:lstStyle>
            <a:lvl1pPr>
              <a:defRPr/>
            </a:lvl1pPr>
          </a:lstStyle>
          <a:p>
            <a:endParaRPr lang="en-US"/>
          </a:p>
        </p:txBody>
      </p:sp>
      <p:sp>
        <p:nvSpPr>
          <p:cNvPr id="30727" name="Rectangle 7"/>
          <p:cNvSpPr>
            <a:spLocks noGrp="1" noChangeArrowheads="1"/>
          </p:cNvSpPr>
          <p:nvPr>
            <p:ph type="sldNum" sz="quarter" idx="4"/>
          </p:nvPr>
        </p:nvSpPr>
        <p:spPr>
          <a:xfrm>
            <a:off x="6553200" y="6248400"/>
            <a:ext cx="2133600" cy="457200"/>
          </a:xfrm>
        </p:spPr>
        <p:txBody>
          <a:bodyPr/>
          <a:lstStyle>
            <a:lvl1pPr>
              <a:defRPr sz="1000" b="1"/>
            </a:lvl1pPr>
          </a:lstStyle>
          <a:p>
            <a:fld id="{91E6F249-8D10-7240-A07E-F66CEC252905}" type="slidenum">
              <a:rPr lang="en-US"/>
              <a:pPr/>
              <a:t>‹#›</a:t>
            </a:fld>
            <a:endParaRPr lang="en-US"/>
          </a:p>
        </p:txBody>
      </p:sp>
      <p:grpSp>
        <p:nvGrpSpPr>
          <p:cNvPr id="30728" name="Group 8"/>
          <p:cNvGrpSpPr>
            <a:grpSpLocks/>
          </p:cNvGrpSpPr>
          <p:nvPr/>
        </p:nvGrpSpPr>
        <p:grpSpPr bwMode="auto">
          <a:xfrm>
            <a:off x="381000" y="304800"/>
            <a:ext cx="8391525" cy="5791200"/>
            <a:chOff x="240" y="192"/>
            <a:chExt cx="5286" cy="3648"/>
          </a:xfrm>
        </p:grpSpPr>
        <p:sp>
          <p:nvSpPr>
            <p:cNvPr id="30729"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en-US" sz="2400">
                <a:latin typeface="Times New Roman" charset="0"/>
              </a:endParaRPr>
            </a:p>
          </p:txBody>
        </p:sp>
        <p:sp>
          <p:nvSpPr>
            <p:cNvPr id="30730"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30731"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en-US" sz="2400">
                <a:latin typeface="Times New Roman" charset="0"/>
              </a:endParaRPr>
            </a:p>
          </p:txBody>
        </p:sp>
        <p:sp>
          <p:nvSpPr>
            <p:cNvPr id="30732"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30733" name="Line 13"/>
            <p:cNvSpPr>
              <a:spLocks noChangeShapeType="1"/>
            </p:cNvSpPr>
            <p:nvPr/>
          </p:nvSpPr>
          <p:spPr bwMode="auto">
            <a:xfrm flipH="1">
              <a:off x="480" y="2256"/>
              <a:ext cx="48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0734"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8FDA5FC-E46B-9C44-BC74-948B74CFAE7B}" type="slidenum">
              <a:rPr lang="en-US"/>
              <a:pPr/>
              <a:t>‹#›</a:t>
            </a:fld>
            <a:endParaRPr lang="en-US"/>
          </a:p>
        </p:txBody>
      </p:sp>
    </p:spTree>
    <p:extLst>
      <p:ext uri="{BB962C8B-B14F-4D97-AF65-F5344CB8AC3E}">
        <p14:creationId xmlns:p14="http://schemas.microsoft.com/office/powerpoint/2010/main" val="2190675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11163"/>
            <a:ext cx="20574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11163"/>
            <a:ext cx="6019800" cy="5719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21E3472-7C7E-B14E-BFC5-D45A5C34A3D1}" type="slidenum">
              <a:rPr lang="en-US"/>
              <a:pPr/>
              <a:t>‹#›</a:t>
            </a:fld>
            <a:endParaRPr lang="en-US"/>
          </a:p>
        </p:txBody>
      </p:sp>
    </p:spTree>
    <p:extLst>
      <p:ext uri="{BB962C8B-B14F-4D97-AF65-F5344CB8AC3E}">
        <p14:creationId xmlns:p14="http://schemas.microsoft.com/office/powerpoint/2010/main" val="15428907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11163"/>
            <a:ext cx="8229600" cy="655637"/>
          </a:xfrm>
        </p:spPr>
        <p:txBody>
          <a:bodyPr/>
          <a:lstStyle/>
          <a:p>
            <a:r>
              <a:rPr lang="en-US"/>
              <a:t>Click to edit Master title style</a:t>
            </a:r>
          </a:p>
        </p:txBody>
      </p:sp>
      <p:sp>
        <p:nvSpPr>
          <p:cNvPr id="3" name="Text Placeholder 2"/>
          <p:cNvSpPr>
            <a:spLocks noGrp="1"/>
          </p:cNvSpPr>
          <p:nvPr>
            <p:ph type="body" sz="half" idx="1"/>
          </p:nvPr>
        </p:nvSpPr>
        <p:spPr>
          <a:xfrm>
            <a:off x="457200" y="1295400"/>
            <a:ext cx="4038600" cy="483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83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096963" y="6248400"/>
            <a:ext cx="2103437" cy="457200"/>
          </a:xfrm>
          <a:prstGeom prst="rect">
            <a:avLst/>
          </a:prstGeom>
        </p:spPr>
        <p:txBody>
          <a:bodyPr/>
          <a:lstStyle>
            <a:lvl1pPr>
              <a:defRPr/>
            </a:lvl1pPr>
          </a:lstStyle>
          <a:p>
            <a:r>
              <a:rPr lang="en-US"/>
              <a:t>SJSU Dept. of Computer Science Fall 2013: October 15</a:t>
            </a:r>
          </a:p>
        </p:txBody>
      </p:sp>
      <p:sp>
        <p:nvSpPr>
          <p:cNvPr id="6" name="Footer Placeholder 5"/>
          <p:cNvSpPr>
            <a:spLocks noGrp="1"/>
          </p:cNvSpPr>
          <p:nvPr>
            <p:ph type="ftr" sz="quarter" idx="11"/>
          </p:nvPr>
        </p:nvSpPr>
        <p:spPr>
          <a:xfrm>
            <a:off x="3382963" y="6248400"/>
            <a:ext cx="2636837" cy="457200"/>
          </a:xfrm>
          <a:prstGeom prst="rect">
            <a:avLst/>
          </a:prstGeom>
        </p:spPr>
        <p:txBody>
          <a:bodyPr/>
          <a:lstStyle>
            <a:lvl1pPr>
              <a:defRPr/>
            </a:lvl1pPr>
          </a:lstStyle>
          <a:p>
            <a:r>
              <a:rPr lang="en-US"/>
              <a:t>CS 153: Concepts of Compiler Design</a:t>
            </a:r>
            <a:br>
              <a:rPr lang="en-US"/>
            </a:br>
            <a:r>
              <a:rPr lang="en-US">
                <a:cs typeface="Arial" charset="0"/>
              </a:rPr>
              <a:t>© </a:t>
            </a:r>
            <a:r>
              <a:rPr lang="en-US"/>
              <a:t>R. Mak</a:t>
            </a:r>
          </a:p>
        </p:txBody>
      </p:sp>
      <p:sp>
        <p:nvSpPr>
          <p:cNvPr id="7" name="Slide Number Placeholder 6"/>
          <p:cNvSpPr>
            <a:spLocks noGrp="1"/>
          </p:cNvSpPr>
          <p:nvPr>
            <p:ph type="sldNum" sz="quarter" idx="12"/>
          </p:nvPr>
        </p:nvSpPr>
        <p:spPr>
          <a:xfrm>
            <a:off x="6781800" y="6248400"/>
            <a:ext cx="1905000" cy="457200"/>
          </a:xfrm>
        </p:spPr>
        <p:txBody>
          <a:bodyPr/>
          <a:lstStyle>
            <a:lvl1pPr>
              <a:defRPr/>
            </a:lvl1pPr>
          </a:lstStyle>
          <a:p>
            <a:fld id="{C44B33EB-516C-F146-AA63-5865E430EB9D}" type="slidenum">
              <a:rPr lang="en-US"/>
              <a:pPr/>
              <a:t>‹#›</a:t>
            </a:fld>
            <a:endParaRPr lang="en-US"/>
          </a:p>
        </p:txBody>
      </p:sp>
    </p:spTree>
    <p:extLst>
      <p:ext uri="{BB962C8B-B14F-4D97-AF65-F5344CB8AC3E}">
        <p14:creationId xmlns:p14="http://schemas.microsoft.com/office/powerpoint/2010/main" val="3478618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fld id="{FED62B2D-F854-104A-9535-9A504E5923E0}" type="slidenum">
              <a:rPr lang="en-US"/>
              <a:pPr/>
              <a:t>‹#›</a:t>
            </a:fld>
            <a:endParaRPr lang="en-US"/>
          </a:p>
        </p:txBody>
      </p:sp>
    </p:spTree>
    <p:extLst>
      <p:ext uri="{BB962C8B-B14F-4D97-AF65-F5344CB8AC3E}">
        <p14:creationId xmlns:p14="http://schemas.microsoft.com/office/powerpoint/2010/main" val="38840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1D3FEEA-E4EA-8B48-84AC-27AA886F7D9E}" type="slidenum">
              <a:rPr lang="en-US"/>
              <a:pPr/>
              <a:t>‹#›</a:t>
            </a:fld>
            <a:endParaRPr lang="en-US"/>
          </a:p>
        </p:txBody>
      </p:sp>
    </p:spTree>
    <p:extLst>
      <p:ext uri="{BB962C8B-B14F-4D97-AF65-F5344CB8AC3E}">
        <p14:creationId xmlns:p14="http://schemas.microsoft.com/office/powerpoint/2010/main" val="4253908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4835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835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0F6CE3A-7281-7642-9900-6E16427813B2}" type="slidenum">
              <a:rPr lang="en-US"/>
              <a:pPr/>
              <a:t>‹#›</a:t>
            </a:fld>
            <a:endParaRPr lang="en-US"/>
          </a:p>
        </p:txBody>
      </p:sp>
    </p:spTree>
    <p:extLst>
      <p:ext uri="{BB962C8B-B14F-4D97-AF65-F5344CB8AC3E}">
        <p14:creationId xmlns:p14="http://schemas.microsoft.com/office/powerpoint/2010/main" val="1458862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8" name="Footer Placeholder 7"/>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E4CDA5C-119F-CC4B-9649-ABA59C0C102C}" type="slidenum">
              <a:rPr lang="en-US"/>
              <a:pPr/>
              <a:t>‹#›</a:t>
            </a:fld>
            <a:endParaRPr lang="en-US"/>
          </a:p>
        </p:txBody>
      </p:sp>
    </p:spTree>
    <p:extLst>
      <p:ext uri="{BB962C8B-B14F-4D97-AF65-F5344CB8AC3E}">
        <p14:creationId xmlns:p14="http://schemas.microsoft.com/office/powerpoint/2010/main" val="3751635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4" name="Footer Placeholder 3"/>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750CE1F-3703-B242-8AD0-B0AC82B28EE7}" type="slidenum">
              <a:rPr lang="en-US"/>
              <a:pPr/>
              <a:t>‹#›</a:t>
            </a:fld>
            <a:endParaRPr lang="en-US"/>
          </a:p>
        </p:txBody>
      </p:sp>
    </p:spTree>
    <p:extLst>
      <p:ext uri="{BB962C8B-B14F-4D97-AF65-F5344CB8AC3E}">
        <p14:creationId xmlns:p14="http://schemas.microsoft.com/office/powerpoint/2010/main" val="449202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3" name="Footer Placeholder 2"/>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41431D7-A35E-FE4C-978D-A4C1DB31A328}" type="slidenum">
              <a:rPr lang="en-US"/>
              <a:pPr/>
              <a:t>‹#›</a:t>
            </a:fld>
            <a:endParaRPr lang="en-US"/>
          </a:p>
        </p:txBody>
      </p:sp>
    </p:spTree>
    <p:extLst>
      <p:ext uri="{BB962C8B-B14F-4D97-AF65-F5344CB8AC3E}">
        <p14:creationId xmlns:p14="http://schemas.microsoft.com/office/powerpoint/2010/main" val="3543584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2074743-FE56-7945-B44C-593C2BC7280A}" type="slidenum">
              <a:rPr lang="en-US"/>
              <a:pPr/>
              <a:t>‹#›</a:t>
            </a:fld>
            <a:endParaRPr lang="en-US"/>
          </a:p>
        </p:txBody>
      </p:sp>
    </p:spTree>
    <p:extLst>
      <p:ext uri="{BB962C8B-B14F-4D97-AF65-F5344CB8AC3E}">
        <p14:creationId xmlns:p14="http://schemas.microsoft.com/office/powerpoint/2010/main" val="86668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A885C50-577F-4141-9922-FD2248DB00C4}" type="slidenum">
              <a:rPr lang="en-US"/>
              <a:pPr/>
              <a:t>‹#›</a:t>
            </a:fld>
            <a:endParaRPr lang="en-US"/>
          </a:p>
        </p:txBody>
      </p:sp>
    </p:spTree>
    <p:extLst>
      <p:ext uri="{BB962C8B-B14F-4D97-AF65-F5344CB8AC3E}">
        <p14:creationId xmlns:p14="http://schemas.microsoft.com/office/powerpoint/2010/main" val="4068552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411163"/>
            <a:ext cx="8229600" cy="655637"/>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9699" name="Rectangle 3"/>
          <p:cNvSpPr>
            <a:spLocks noGrp="1" noChangeArrowheads="1"/>
          </p:cNvSpPr>
          <p:nvPr>
            <p:ph type="body" idx="1"/>
          </p:nvPr>
        </p:nvSpPr>
        <p:spPr bwMode="auto">
          <a:xfrm>
            <a:off x="457200" y="1295400"/>
            <a:ext cx="8229600" cy="4835525"/>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702" name="Rectangle 6"/>
          <p:cNvSpPr>
            <a:spLocks noGrp="1" noChangeArrowheads="1"/>
          </p:cNvSpPr>
          <p:nvPr>
            <p:ph type="sldNum" sz="quarter" idx="4"/>
          </p:nvPr>
        </p:nvSpPr>
        <p:spPr bwMode="auto">
          <a:xfrm>
            <a:off x="8046682" y="6248400"/>
            <a:ext cx="640118"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FF516B7F-12E3-114E-9B55-66756E9F7A1D}" type="slidenum">
              <a:rPr lang="en-US"/>
              <a:pPr/>
              <a:t>‹#›</a:t>
            </a:fld>
            <a:endParaRPr lang="en-US"/>
          </a:p>
        </p:txBody>
      </p:sp>
      <p:grpSp>
        <p:nvGrpSpPr>
          <p:cNvPr id="29703" name="Group 7"/>
          <p:cNvGrpSpPr>
            <a:grpSpLocks/>
          </p:cNvGrpSpPr>
          <p:nvPr/>
        </p:nvGrpSpPr>
        <p:grpSpPr bwMode="auto">
          <a:xfrm>
            <a:off x="228600" y="0"/>
            <a:ext cx="8686800" cy="1143000"/>
            <a:chOff x="176" y="96"/>
            <a:chExt cx="5472" cy="1008"/>
          </a:xfrm>
        </p:grpSpPr>
        <p:sp>
          <p:nvSpPr>
            <p:cNvPr id="29704" name="Line 8"/>
            <p:cNvSpPr>
              <a:spLocks noChangeShapeType="1"/>
            </p:cNvSpPr>
            <p:nvPr/>
          </p:nvSpPr>
          <p:spPr bwMode="auto">
            <a:xfrm flipH="1">
              <a:off x="288" y="1104"/>
              <a:ext cx="5232"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9705"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29706"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29707"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29708"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grpSp>
      <p:pic>
        <p:nvPicPr>
          <p:cNvPr id="29709" name="Picture 13" descr="SJSU-logo"/>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66713" y="6172200"/>
            <a:ext cx="639762" cy="606425"/>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TextBox 13"/>
          <p:cNvSpPr txBox="1"/>
          <p:nvPr userDrawn="1"/>
        </p:nvSpPr>
        <p:spPr>
          <a:xfrm>
            <a:off x="1097318" y="6263609"/>
            <a:ext cx="1574470" cy="400110"/>
          </a:xfrm>
          <a:prstGeom prst="rect">
            <a:avLst/>
          </a:prstGeom>
          <a:noFill/>
        </p:spPr>
        <p:txBody>
          <a:bodyPr wrap="none" rtlCol="0">
            <a:spAutoFit/>
          </a:bodyPr>
          <a:lstStyle/>
          <a:p>
            <a:r>
              <a:rPr lang="en-US" sz="1000" dirty="0"/>
              <a:t>Computer</a:t>
            </a:r>
            <a:r>
              <a:rPr lang="en-US" sz="1000" baseline="0" dirty="0"/>
              <a:t> Science Dept.</a:t>
            </a:r>
          </a:p>
          <a:p>
            <a:r>
              <a:rPr lang="en-US" sz="1000" baseline="0" dirty="0"/>
              <a:t>Fall 2026: September 3</a:t>
            </a:r>
            <a:endParaRPr lang="en-US" sz="1000" dirty="0"/>
          </a:p>
        </p:txBody>
      </p:sp>
      <p:sp>
        <p:nvSpPr>
          <p:cNvPr id="15" name="TextBox 14"/>
          <p:cNvSpPr txBox="1"/>
          <p:nvPr userDrawn="1"/>
        </p:nvSpPr>
        <p:spPr>
          <a:xfrm>
            <a:off x="3540637" y="6263609"/>
            <a:ext cx="2340705" cy="400110"/>
          </a:xfrm>
          <a:prstGeom prst="rect">
            <a:avLst/>
          </a:prstGeom>
          <a:noFill/>
        </p:spPr>
        <p:txBody>
          <a:bodyPr wrap="none" rtlCol="0">
            <a:spAutoFit/>
          </a:bodyPr>
          <a:lstStyle/>
          <a:p>
            <a:pPr algn="ctr"/>
            <a:r>
              <a:rPr lang="en-US" sz="1000" dirty="0"/>
              <a:t>CS 153: Concepts of Compiler </a:t>
            </a:r>
            <a:r>
              <a:rPr lang="en-US" sz="1000" baseline="0" dirty="0"/>
              <a:t>Design</a:t>
            </a:r>
            <a:br>
              <a:rPr lang="en-US" sz="1000" baseline="0" dirty="0"/>
            </a:br>
            <a:r>
              <a:rPr lang="en-US" sz="1000" baseline="0" dirty="0"/>
              <a:t>© R. Mak</a:t>
            </a:r>
            <a:endParaRPr lang="en-US" sz="100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hdr="0" ftr="0" dt="0"/>
  <p:txStyles>
    <p:title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ea typeface="ＭＳ Ｐゴシック" charset="0"/>
        </a:defRPr>
      </a:lvl2pPr>
      <a:lvl3pPr algn="ctr" rtl="0" fontAlgn="base">
        <a:spcBef>
          <a:spcPct val="0"/>
        </a:spcBef>
        <a:spcAft>
          <a:spcPct val="0"/>
        </a:spcAft>
        <a:defRPr sz="3200">
          <a:solidFill>
            <a:schemeClr val="tx2"/>
          </a:solidFill>
          <a:latin typeface="Arial" charset="0"/>
          <a:ea typeface="ＭＳ Ｐゴシック" charset="0"/>
        </a:defRPr>
      </a:lvl3pPr>
      <a:lvl4pPr algn="ctr" rtl="0" fontAlgn="base">
        <a:spcBef>
          <a:spcPct val="0"/>
        </a:spcBef>
        <a:spcAft>
          <a:spcPct val="0"/>
        </a:spcAft>
        <a:defRPr sz="3200">
          <a:solidFill>
            <a:schemeClr val="tx2"/>
          </a:solidFill>
          <a:latin typeface="Arial" charset="0"/>
          <a:ea typeface="ＭＳ Ｐゴシック" charset="0"/>
        </a:defRPr>
      </a:lvl4pPr>
      <a:lvl5pPr algn="ctr" rtl="0" fontAlgn="base">
        <a:spcBef>
          <a:spcPct val="0"/>
        </a:spcBef>
        <a:spcAft>
          <a:spcPct val="0"/>
        </a:spcAft>
        <a:defRPr sz="3200">
          <a:solidFill>
            <a:schemeClr val="tx2"/>
          </a:solidFill>
          <a:latin typeface="Arial" charset="0"/>
          <a:ea typeface="ＭＳ Ｐゴシック" charset="0"/>
        </a:defRPr>
      </a:lvl5pPr>
      <a:lvl6pPr marL="457200" algn="ctr" rtl="0" fontAlgn="base">
        <a:spcBef>
          <a:spcPct val="0"/>
        </a:spcBef>
        <a:spcAft>
          <a:spcPct val="0"/>
        </a:spcAft>
        <a:defRPr sz="3200">
          <a:solidFill>
            <a:schemeClr val="tx2"/>
          </a:solidFill>
          <a:latin typeface="Arial" charset="0"/>
          <a:ea typeface="ＭＳ Ｐゴシック" charset="0"/>
        </a:defRPr>
      </a:lvl6pPr>
      <a:lvl7pPr marL="914400" algn="ctr" rtl="0" fontAlgn="base">
        <a:spcBef>
          <a:spcPct val="0"/>
        </a:spcBef>
        <a:spcAft>
          <a:spcPct val="0"/>
        </a:spcAft>
        <a:defRPr sz="3200">
          <a:solidFill>
            <a:schemeClr val="tx2"/>
          </a:solidFill>
          <a:latin typeface="Arial" charset="0"/>
          <a:ea typeface="ＭＳ Ｐゴシック" charset="0"/>
        </a:defRPr>
      </a:lvl7pPr>
      <a:lvl8pPr marL="1371600" algn="ctr" rtl="0" fontAlgn="base">
        <a:spcBef>
          <a:spcPct val="0"/>
        </a:spcBef>
        <a:spcAft>
          <a:spcPct val="0"/>
        </a:spcAft>
        <a:defRPr sz="3200">
          <a:solidFill>
            <a:schemeClr val="tx2"/>
          </a:solidFill>
          <a:latin typeface="Arial" charset="0"/>
          <a:ea typeface="ＭＳ Ｐゴシック" charset="0"/>
        </a:defRPr>
      </a:lvl8pPr>
      <a:lvl9pPr marL="1828800" algn="ctr" rtl="0" fontAlgn="base">
        <a:spcBef>
          <a:spcPct val="0"/>
        </a:spcBef>
        <a:spcAft>
          <a:spcPct val="0"/>
        </a:spcAft>
        <a:defRPr sz="3200">
          <a:solidFill>
            <a:schemeClr val="tx2"/>
          </a:solidFill>
          <a:latin typeface="Arial" charset="0"/>
          <a:ea typeface="ＭＳ Ｐゴシック" charset="0"/>
        </a:defRPr>
      </a:lvl9pPr>
    </p:titleStyle>
    <p:bodyStyle>
      <a:lvl1pPr marL="469900" indent="-469900" algn="l" rtl="0" fontAlgn="base">
        <a:spcBef>
          <a:spcPct val="20000"/>
        </a:spcBef>
        <a:spcAft>
          <a:spcPct val="0"/>
        </a:spcAft>
        <a:buClr>
          <a:schemeClr val="bg2"/>
        </a:buClr>
        <a:buSzPct val="70000"/>
        <a:buFont typeface="Wingdings" charset="0"/>
        <a:buChar char="o"/>
        <a:defRPr sz="28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0"/>
        <a:buChar char="n"/>
        <a:defRPr sz="2400">
          <a:solidFill>
            <a:schemeClr val="tx1"/>
          </a:solidFill>
          <a:latin typeface="+mn-lt"/>
          <a:ea typeface="+mn-ea"/>
        </a:defRPr>
      </a:lvl2pPr>
      <a:lvl3pPr marL="1377950" indent="-468313" algn="l" rtl="0" fontAlgn="base">
        <a:spcBef>
          <a:spcPct val="20000"/>
        </a:spcBef>
        <a:spcAft>
          <a:spcPct val="0"/>
        </a:spcAft>
        <a:buClr>
          <a:schemeClr val="bg2"/>
        </a:buClr>
        <a:buSzPct val="65000"/>
        <a:buFont typeface="Wingdings" charset="0"/>
        <a:buChar char="o"/>
        <a:defRPr sz="2000">
          <a:solidFill>
            <a:schemeClr val="tx1"/>
          </a:solidFill>
          <a:latin typeface="+mn-lt"/>
          <a:ea typeface="+mn-ea"/>
        </a:defRPr>
      </a:lvl3pPr>
      <a:lvl4pPr marL="1827213" indent="-438150" algn="l" rtl="0" fontAlgn="base">
        <a:spcBef>
          <a:spcPct val="20000"/>
        </a:spcBef>
        <a:spcAft>
          <a:spcPct val="0"/>
        </a:spcAft>
        <a:buClr>
          <a:schemeClr val="accent2"/>
        </a:buClr>
        <a:buSzPct val="75000"/>
        <a:buFont typeface="Wingdings" charset="0"/>
        <a:buChar char="n"/>
        <a:defRPr sz="1600">
          <a:solidFill>
            <a:schemeClr val="tx1"/>
          </a:solidFill>
          <a:latin typeface="+mn-lt"/>
          <a:ea typeface="+mn-ea"/>
        </a:defRPr>
      </a:lvl4pPr>
      <a:lvl5pPr marL="22971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5pPr>
      <a:lvl6pPr marL="27543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6pPr>
      <a:lvl7pPr marL="32115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7pPr>
      <a:lvl8pPr marL="36687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8pPr>
      <a:lvl9pPr marL="41259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sjsu.edu/~ma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pragprog.com/titles/tpantlr2/the-definitive-antlr-4-reference/" TargetMode="External"/><Relationship Id="rId2" Type="http://schemas.openxmlformats.org/officeDocument/2006/relationships/hyperlink" Target="https://www.amazon.com/Definitive-ANTLR-4-Reference/dp/1934356999/ref=sr_1_1?s=books&amp;ie=UTF8&amp;qid=1508372536&amp;sr=1-1&amp;keywords=antlr4"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rstb.royalsocietypublishing.org/content/367/1598/1933"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sz="3200" dirty="0"/>
              <a:t>CS 153: Concepts of Compiler Design</a:t>
            </a:r>
            <a:br>
              <a:rPr lang="en-US" sz="3600" dirty="0"/>
            </a:br>
            <a:r>
              <a:rPr lang="en-US" sz="2400" dirty="0"/>
              <a:t>September 3 Class Meeting</a:t>
            </a:r>
          </a:p>
        </p:txBody>
      </p:sp>
      <p:sp>
        <p:nvSpPr>
          <p:cNvPr id="2051" name="Rectangle 3"/>
          <p:cNvSpPr>
            <a:spLocks noGrp="1" noChangeArrowheads="1"/>
          </p:cNvSpPr>
          <p:nvPr>
            <p:ph type="subTitle" idx="1"/>
          </p:nvPr>
        </p:nvSpPr>
        <p:spPr/>
        <p:txBody>
          <a:bodyPr/>
          <a:lstStyle/>
          <a:p>
            <a:pPr algn="ctr">
              <a:lnSpc>
                <a:spcPct val="90000"/>
              </a:lnSpc>
            </a:pPr>
            <a:r>
              <a:rPr lang="en-US" dirty="0"/>
              <a:t>Department of Computer Science</a:t>
            </a:r>
            <a:br>
              <a:rPr lang="en-US" dirty="0"/>
            </a:br>
            <a:r>
              <a:rPr lang="en-US" dirty="0"/>
              <a:t>San Jose State University</a:t>
            </a:r>
            <a:br>
              <a:rPr lang="en-US" dirty="0"/>
            </a:br>
            <a:br>
              <a:rPr lang="en-US" sz="1200" dirty="0"/>
            </a:br>
            <a:r>
              <a:rPr lang="en-US" dirty="0"/>
              <a:t>Fall 2026</a:t>
            </a:r>
            <a:br>
              <a:rPr lang="en-US" dirty="0"/>
            </a:br>
            <a:r>
              <a:rPr lang="en-US" dirty="0"/>
              <a:t>Instructor: Ron Mak</a:t>
            </a:r>
          </a:p>
          <a:p>
            <a:pPr algn="ctr">
              <a:lnSpc>
                <a:spcPct val="90000"/>
              </a:lnSpc>
            </a:pPr>
            <a:r>
              <a:rPr lang="en-US" dirty="0">
                <a:hlinkClick r:id="rId3"/>
              </a:rPr>
              <a:t>www.cs.sjsu.edu/~mak</a:t>
            </a:r>
            <a:endParaRPr lang="en-US" dirty="0"/>
          </a:p>
        </p:txBody>
      </p:sp>
      <p:pic>
        <p:nvPicPr>
          <p:cNvPr id="2053" name="Picture 5" descr="sjsu_log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2638" y="4591050"/>
            <a:ext cx="1096962" cy="103187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Slide Number Placeholder 1"/>
          <p:cNvSpPr>
            <a:spLocks noGrp="1"/>
          </p:cNvSpPr>
          <p:nvPr>
            <p:ph type="sldNum" sz="quarter" idx="4"/>
          </p:nvPr>
        </p:nvSpPr>
        <p:spPr/>
        <p:txBody>
          <a:bodyPr/>
          <a:lstStyle/>
          <a:p>
            <a:fld id="{91E6F249-8D10-7240-A07E-F66CEC252905}" type="slidenum">
              <a:rPr lang="en-US" smtClean="0"/>
              <a:pPr/>
              <a:t>1</a:t>
            </a:fld>
            <a:endParaRPr lang="en-US"/>
          </a:p>
        </p:txBody>
      </p:sp>
      <p:pic>
        <p:nvPicPr>
          <p:cNvPr id="3" name="Picture 2" descr="A group of blue and yellow dots&#10;&#10;Description automatically generated">
            <a:extLst>
              <a:ext uri="{FF2B5EF4-FFF2-40B4-BE49-F238E27FC236}">
                <a16:creationId xmlns:a16="http://schemas.microsoft.com/office/drawing/2014/main" id="{5FAA6C86-7488-E635-FA96-DCD8F50BA2C4}"/>
              </a:ext>
            </a:extLst>
          </p:cNvPr>
          <p:cNvPicPr>
            <a:picLocks noChangeAspect="1"/>
          </p:cNvPicPr>
          <p:nvPr/>
        </p:nvPicPr>
        <p:blipFill>
          <a:blip r:embed="rId5"/>
          <a:stretch>
            <a:fillRect/>
          </a:stretch>
        </p:blipFill>
        <p:spPr>
          <a:xfrm>
            <a:off x="914440" y="4606925"/>
            <a:ext cx="1181100" cy="1016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B0E2491-1736-DF4E-A005-005E236BAD0E}" type="slidenum">
              <a:rPr lang="en-US"/>
              <a:pPr/>
              <a:t>10</a:t>
            </a:fld>
            <a:endParaRPr lang="en-US"/>
          </a:p>
        </p:txBody>
      </p:sp>
      <p:sp>
        <p:nvSpPr>
          <p:cNvPr id="583682" name="Rectangle 2"/>
          <p:cNvSpPr>
            <a:spLocks noGrp="1" noChangeArrowheads="1"/>
          </p:cNvSpPr>
          <p:nvPr>
            <p:ph type="title"/>
          </p:nvPr>
        </p:nvSpPr>
        <p:spPr/>
        <p:txBody>
          <a:bodyPr/>
          <a:lstStyle/>
          <a:p>
            <a:r>
              <a:rPr lang="en-US"/>
              <a:t>Can We Build a Better Scanner?</a:t>
            </a:r>
          </a:p>
        </p:txBody>
      </p:sp>
      <p:sp>
        <p:nvSpPr>
          <p:cNvPr id="583683" name="Rectangle 3"/>
          <p:cNvSpPr>
            <a:spLocks noGrp="1" noChangeArrowheads="1"/>
          </p:cNvSpPr>
          <p:nvPr>
            <p:ph type="body" idx="1"/>
          </p:nvPr>
        </p:nvSpPr>
        <p:spPr>
          <a:xfrm>
            <a:off x="365806" y="1295400"/>
            <a:ext cx="8503872" cy="4835525"/>
          </a:xfrm>
        </p:spPr>
        <p:txBody>
          <a:bodyPr/>
          <a:lstStyle/>
          <a:p>
            <a:r>
              <a:rPr lang="en-US" dirty="0"/>
              <a:t>Our scanner in the front end is relatively </a:t>
            </a:r>
            <a:br>
              <a:rPr lang="en-US" dirty="0"/>
            </a:br>
            <a:r>
              <a:rPr lang="en-US" dirty="0"/>
              <a:t>easy to understand and follow.</a:t>
            </a:r>
          </a:p>
          <a:p>
            <a:pPr lvl="1"/>
            <a:r>
              <a:rPr lang="en-US" dirty="0"/>
              <a:t>Separate token methods for each token type:</a:t>
            </a:r>
            <a:br>
              <a:rPr lang="en-US" dirty="0"/>
            </a:br>
            <a:r>
              <a:rPr lang="en-US" b="1" dirty="0">
                <a:solidFill>
                  <a:srgbClr val="0033CC"/>
                </a:solidFill>
                <a:latin typeface="Courier New" panose="02070309020205020404" pitchFamily="49" charset="0"/>
                <a:cs typeface="Courier New" panose="02070309020205020404" pitchFamily="49" charset="0"/>
              </a:rPr>
              <a:t>word()</a:t>
            </a:r>
            <a:r>
              <a:rPr lang="en-US" dirty="0"/>
              <a:t>, </a:t>
            </a:r>
            <a:r>
              <a:rPr lang="en-US" b="1" dirty="0">
                <a:solidFill>
                  <a:srgbClr val="0033CC"/>
                </a:solidFill>
                <a:latin typeface="Courier New" panose="02070309020205020404" pitchFamily="49" charset="0"/>
                <a:cs typeface="Courier New" panose="02070309020205020404" pitchFamily="49" charset="0"/>
              </a:rPr>
              <a:t>number()</a:t>
            </a:r>
            <a:r>
              <a:rPr lang="en-US" dirty="0"/>
              <a:t>, </a:t>
            </a:r>
            <a:r>
              <a:rPr lang="en-US" b="1" dirty="0" err="1">
                <a:solidFill>
                  <a:srgbClr val="0033CC"/>
                </a:solidFill>
                <a:latin typeface="Courier New" panose="02070309020205020404" pitchFamily="49" charset="0"/>
                <a:cs typeface="Courier New" panose="02070309020205020404" pitchFamily="49" charset="0"/>
              </a:rPr>
              <a:t>specialSymbol</a:t>
            </a:r>
            <a:r>
              <a:rPr lang="en-US" b="1" dirty="0">
                <a:solidFill>
                  <a:srgbClr val="0033CC"/>
                </a:solidFill>
                <a:latin typeface="Courier New" panose="02070309020205020404" pitchFamily="49" charset="0"/>
                <a:cs typeface="Courier New" panose="02070309020205020404" pitchFamily="49" charset="0"/>
              </a:rPr>
              <a:t>()</a:t>
            </a:r>
            <a:r>
              <a:rPr lang="en-US" dirty="0"/>
              <a:t>, etc.</a:t>
            </a:r>
          </a:p>
          <a:p>
            <a:pPr lvl="4"/>
            <a:endParaRPr lang="en-US" dirty="0"/>
          </a:p>
          <a:p>
            <a:r>
              <a:rPr lang="en-US" dirty="0"/>
              <a:t>However, it</a:t>
            </a:r>
            <a:r>
              <a:rPr lang="en-US" dirty="0">
                <a:latin typeface="Arial"/>
              </a:rPr>
              <a:t>’</a:t>
            </a:r>
            <a:r>
              <a:rPr lang="en-US" dirty="0"/>
              <a:t>s big and slow.</a:t>
            </a:r>
          </a:p>
          <a:p>
            <a:pPr lvl="1"/>
            <a:r>
              <a:rPr lang="en-US" dirty="0"/>
              <a:t>Creates lots of token objects.</a:t>
            </a:r>
          </a:p>
          <a:p>
            <a:pPr lvl="1"/>
            <a:r>
              <a:rPr lang="en-US" dirty="0"/>
              <a:t>Makes lots of method calls.</a:t>
            </a:r>
          </a:p>
          <a:p>
            <a:pPr lvl="4"/>
            <a:endParaRPr lang="en-US" dirty="0"/>
          </a:p>
          <a:p>
            <a:r>
              <a:rPr lang="en-US" dirty="0"/>
              <a:t>Write a </a:t>
            </a:r>
            <a:r>
              <a:rPr lang="en-US" u="sng" dirty="0"/>
              <a:t>more compact and faster</a:t>
            </a:r>
            <a:r>
              <a:rPr lang="en-US" dirty="0">
                <a:solidFill>
                  <a:srgbClr val="B23C00"/>
                </a:solidFill>
              </a:rPr>
              <a:t> </a:t>
            </a:r>
            <a:r>
              <a:rPr lang="en-US" dirty="0"/>
              <a:t>scanner.</a:t>
            </a:r>
          </a:p>
          <a:p>
            <a:pPr lvl="1"/>
            <a:r>
              <a:rPr lang="en-US" dirty="0"/>
              <a:t>However, it will be harder for us </a:t>
            </a:r>
            <a:br>
              <a:rPr lang="en-US" dirty="0"/>
            </a:br>
            <a:r>
              <a:rPr lang="en-US" dirty="0"/>
              <a:t>to debug and trace its execution.</a:t>
            </a:r>
            <a:br>
              <a:rPr lang="en-US" dirty="0"/>
            </a:br>
            <a:endParaRPr lang="en-US" dirty="0"/>
          </a:p>
        </p:txBody>
      </p:sp>
    </p:spTree>
    <p:extLst>
      <p:ext uri="{BB962C8B-B14F-4D97-AF65-F5344CB8AC3E}">
        <p14:creationId xmlns:p14="http://schemas.microsoft.com/office/powerpoint/2010/main" val="2826396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6"/>
          <p:cNvSpPr>
            <a:spLocks noGrp="1"/>
          </p:cNvSpPr>
          <p:nvPr>
            <p:ph type="sldNum" sz="quarter" idx="12"/>
          </p:nvPr>
        </p:nvSpPr>
        <p:spPr/>
        <p:txBody>
          <a:bodyPr/>
          <a:lstStyle/>
          <a:p>
            <a:fld id="{9B1FE62C-92DE-C04D-A345-981B8B3CFA9F}" type="slidenum">
              <a:rPr lang="en-US"/>
              <a:pPr/>
              <a:t>11</a:t>
            </a:fld>
            <a:endParaRPr lang="en-US"/>
          </a:p>
        </p:txBody>
      </p:sp>
      <p:sp>
        <p:nvSpPr>
          <p:cNvPr id="584706" name="Rectangle 2"/>
          <p:cNvSpPr>
            <a:spLocks noGrp="1" noChangeArrowheads="1"/>
          </p:cNvSpPr>
          <p:nvPr>
            <p:ph type="title"/>
          </p:nvPr>
        </p:nvSpPr>
        <p:spPr/>
        <p:txBody>
          <a:bodyPr/>
          <a:lstStyle/>
          <a:p>
            <a:r>
              <a:rPr lang="en-US"/>
              <a:t>Deterministic Finite Automata (DFA)</a:t>
            </a:r>
            <a:endParaRPr lang="en-US" i="1"/>
          </a:p>
        </p:txBody>
      </p:sp>
      <p:sp>
        <p:nvSpPr>
          <p:cNvPr id="584707" name="Rectangle 3"/>
          <p:cNvSpPr>
            <a:spLocks noGrp="1" noChangeArrowheads="1"/>
          </p:cNvSpPr>
          <p:nvPr>
            <p:ph type="body" sz="half" idx="1"/>
          </p:nvPr>
        </p:nvSpPr>
        <p:spPr>
          <a:xfrm>
            <a:off x="457200" y="1325563"/>
            <a:ext cx="8229600" cy="2103437"/>
          </a:xfrm>
        </p:spPr>
        <p:txBody>
          <a:bodyPr/>
          <a:lstStyle/>
          <a:p>
            <a:r>
              <a:rPr lang="en-US" dirty="0"/>
              <a:t>Pascal identifier</a:t>
            </a:r>
          </a:p>
          <a:p>
            <a:pPr lvl="6"/>
            <a:endParaRPr lang="en-US" dirty="0"/>
          </a:p>
          <a:p>
            <a:pPr lvl="1"/>
            <a:r>
              <a:rPr lang="en-US" dirty="0"/>
              <a:t>Regular expression:   </a:t>
            </a:r>
            <a:r>
              <a:rPr lang="en-US" dirty="0">
                <a:solidFill>
                  <a:srgbClr val="0033CC"/>
                </a:solidFill>
              </a:rPr>
              <a:t>&lt;letter&gt; ( &lt;letter&gt; | &lt;digit&gt; )*</a:t>
            </a:r>
          </a:p>
          <a:p>
            <a:pPr lvl="1"/>
            <a:r>
              <a:rPr lang="en-US" dirty="0"/>
              <a:t>Implement the regular expression with a </a:t>
            </a:r>
            <a:br>
              <a:rPr lang="en-US" dirty="0"/>
            </a:br>
            <a:r>
              <a:rPr lang="en-US" dirty="0">
                <a:solidFill>
                  <a:schemeClr val="folHlink"/>
                </a:solidFill>
              </a:rPr>
              <a:t>finite automaton</a:t>
            </a:r>
            <a:r>
              <a:rPr lang="en-US" dirty="0"/>
              <a:t> (AKA </a:t>
            </a:r>
            <a:r>
              <a:rPr lang="en-US" dirty="0">
                <a:solidFill>
                  <a:schemeClr val="folHlink"/>
                </a:solidFill>
              </a:rPr>
              <a:t>finite state machine</a:t>
            </a:r>
            <a:r>
              <a:rPr lang="en-US" dirty="0"/>
              <a:t>):</a:t>
            </a:r>
          </a:p>
        </p:txBody>
      </p:sp>
      <p:grpSp>
        <p:nvGrpSpPr>
          <p:cNvPr id="21" name="Group 4">
            <a:extLst>
              <a:ext uri="{FF2B5EF4-FFF2-40B4-BE49-F238E27FC236}">
                <a16:creationId xmlns:a16="http://schemas.microsoft.com/office/drawing/2014/main" id="{BFB2E88F-ED23-054F-91E9-944233849E98}"/>
              </a:ext>
            </a:extLst>
          </p:cNvPr>
          <p:cNvGrpSpPr>
            <a:grpSpLocks/>
          </p:cNvGrpSpPr>
          <p:nvPr/>
        </p:nvGrpSpPr>
        <p:grpSpPr bwMode="auto">
          <a:xfrm>
            <a:off x="1828800" y="4036036"/>
            <a:ext cx="5486400" cy="1587500"/>
            <a:chOff x="1152" y="1660"/>
            <a:chExt cx="3456" cy="1000"/>
          </a:xfrm>
        </p:grpSpPr>
        <p:sp>
          <p:nvSpPr>
            <p:cNvPr id="22" name="Oval 5">
              <a:extLst>
                <a:ext uri="{FF2B5EF4-FFF2-40B4-BE49-F238E27FC236}">
                  <a16:creationId xmlns:a16="http://schemas.microsoft.com/office/drawing/2014/main" id="{05246B96-AC19-714F-A8D1-6F335A2DA751}"/>
                </a:ext>
              </a:extLst>
            </p:cNvPr>
            <p:cNvSpPr>
              <a:spLocks noChangeArrowheads="1"/>
            </p:cNvSpPr>
            <p:nvPr/>
          </p:nvSpPr>
          <p:spPr bwMode="auto">
            <a:xfrm>
              <a:off x="1555" y="1987"/>
              <a:ext cx="346" cy="346"/>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1</a:t>
              </a:r>
            </a:p>
          </p:txBody>
        </p:sp>
        <p:sp>
          <p:nvSpPr>
            <p:cNvPr id="23" name="Oval 6">
              <a:extLst>
                <a:ext uri="{FF2B5EF4-FFF2-40B4-BE49-F238E27FC236}">
                  <a16:creationId xmlns:a16="http://schemas.microsoft.com/office/drawing/2014/main" id="{27FF8852-62FB-0546-8A12-3C13E23F052D}"/>
                </a:ext>
              </a:extLst>
            </p:cNvPr>
            <p:cNvSpPr>
              <a:spLocks noChangeArrowheads="1"/>
            </p:cNvSpPr>
            <p:nvPr/>
          </p:nvSpPr>
          <p:spPr bwMode="auto">
            <a:xfrm>
              <a:off x="2707" y="1987"/>
              <a:ext cx="346" cy="346"/>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2</a:t>
              </a:r>
            </a:p>
          </p:txBody>
        </p:sp>
        <p:grpSp>
          <p:nvGrpSpPr>
            <p:cNvPr id="24" name="Group 7">
              <a:extLst>
                <a:ext uri="{FF2B5EF4-FFF2-40B4-BE49-F238E27FC236}">
                  <a16:creationId xmlns:a16="http://schemas.microsoft.com/office/drawing/2014/main" id="{AB4B4E0B-1BEB-7C4A-A647-17AE3F1472AE}"/>
                </a:ext>
              </a:extLst>
            </p:cNvPr>
            <p:cNvGrpSpPr>
              <a:grpSpLocks/>
            </p:cNvGrpSpPr>
            <p:nvPr/>
          </p:nvGrpSpPr>
          <p:grpSpPr bwMode="auto">
            <a:xfrm>
              <a:off x="3802" y="1930"/>
              <a:ext cx="461" cy="461"/>
              <a:chOff x="4378" y="1930"/>
              <a:chExt cx="461" cy="461"/>
            </a:xfrm>
          </p:grpSpPr>
          <p:sp>
            <p:nvSpPr>
              <p:cNvPr id="36" name="Oval 8">
                <a:extLst>
                  <a:ext uri="{FF2B5EF4-FFF2-40B4-BE49-F238E27FC236}">
                    <a16:creationId xmlns:a16="http://schemas.microsoft.com/office/drawing/2014/main" id="{6C3EEE8E-1EE9-C04E-95B2-02987CA66EC3}"/>
                  </a:ext>
                </a:extLst>
              </p:cNvPr>
              <p:cNvSpPr>
                <a:spLocks noChangeArrowheads="1"/>
              </p:cNvSpPr>
              <p:nvPr/>
            </p:nvSpPr>
            <p:spPr bwMode="auto">
              <a:xfrm>
                <a:off x="4435" y="1987"/>
                <a:ext cx="346" cy="346"/>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3</a:t>
                </a:r>
              </a:p>
            </p:txBody>
          </p:sp>
          <p:sp>
            <p:nvSpPr>
              <p:cNvPr id="37" name="Oval 9">
                <a:extLst>
                  <a:ext uri="{FF2B5EF4-FFF2-40B4-BE49-F238E27FC236}">
                    <a16:creationId xmlns:a16="http://schemas.microsoft.com/office/drawing/2014/main" id="{9A6A4FDA-DA82-D54A-9628-187D2819BB6E}"/>
                  </a:ext>
                </a:extLst>
              </p:cNvPr>
              <p:cNvSpPr>
                <a:spLocks noChangeArrowheads="1"/>
              </p:cNvSpPr>
              <p:nvPr/>
            </p:nvSpPr>
            <p:spPr bwMode="auto">
              <a:xfrm>
                <a:off x="4378" y="1930"/>
                <a:ext cx="461" cy="461"/>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cxnSp>
          <p:nvCxnSpPr>
            <p:cNvPr id="25" name="AutoShape 10">
              <a:extLst>
                <a:ext uri="{FF2B5EF4-FFF2-40B4-BE49-F238E27FC236}">
                  <a16:creationId xmlns:a16="http://schemas.microsoft.com/office/drawing/2014/main" id="{581E9A17-3341-6D48-B074-AECA3A850605}"/>
                </a:ext>
              </a:extLst>
            </p:cNvPr>
            <p:cNvCxnSpPr>
              <a:cxnSpLocks noChangeShapeType="1"/>
              <a:stCxn id="23" idx="3"/>
              <a:endCxn id="23" idx="5"/>
            </p:cNvCxnSpPr>
            <p:nvPr/>
          </p:nvCxnSpPr>
          <p:spPr bwMode="auto">
            <a:xfrm rot="16200000" flipH="1">
              <a:off x="2879" y="2161"/>
              <a:ext cx="1" cy="244"/>
            </a:xfrm>
            <a:prstGeom prst="curvedConnector3">
              <a:avLst>
                <a:gd name="adj1" fmla="val 195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27" name="AutoShape 11">
              <a:extLst>
                <a:ext uri="{FF2B5EF4-FFF2-40B4-BE49-F238E27FC236}">
                  <a16:creationId xmlns:a16="http://schemas.microsoft.com/office/drawing/2014/main" id="{577BBC36-A059-D640-AD57-17CB9F3773B5}"/>
                </a:ext>
              </a:extLst>
            </p:cNvPr>
            <p:cNvCxnSpPr>
              <a:cxnSpLocks noChangeShapeType="1"/>
              <a:stCxn id="23" idx="1"/>
              <a:endCxn id="23" idx="7"/>
            </p:cNvCxnSpPr>
            <p:nvPr/>
          </p:nvCxnSpPr>
          <p:spPr bwMode="auto">
            <a:xfrm rot="5400000" flipV="1">
              <a:off x="2879" y="1917"/>
              <a:ext cx="1" cy="244"/>
            </a:xfrm>
            <a:prstGeom prst="curvedConnector3">
              <a:avLst>
                <a:gd name="adj1" fmla="val -195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28" name="AutoShape 12">
              <a:extLst>
                <a:ext uri="{FF2B5EF4-FFF2-40B4-BE49-F238E27FC236}">
                  <a16:creationId xmlns:a16="http://schemas.microsoft.com/office/drawing/2014/main" id="{50FB5A6B-7E81-234B-9DAA-BFB1FEB72C72}"/>
                </a:ext>
              </a:extLst>
            </p:cNvPr>
            <p:cNvCxnSpPr>
              <a:cxnSpLocks noChangeShapeType="1"/>
              <a:stCxn id="22" idx="6"/>
              <a:endCxn id="23" idx="2"/>
            </p:cNvCxnSpPr>
            <p:nvPr/>
          </p:nvCxnSpPr>
          <p:spPr bwMode="auto">
            <a:xfrm>
              <a:off x="1901" y="2160"/>
              <a:ext cx="806"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29" name="AutoShape 13">
              <a:extLst>
                <a:ext uri="{FF2B5EF4-FFF2-40B4-BE49-F238E27FC236}">
                  <a16:creationId xmlns:a16="http://schemas.microsoft.com/office/drawing/2014/main" id="{4FA20CE5-F0B4-1241-8921-341465706BEB}"/>
                </a:ext>
              </a:extLst>
            </p:cNvPr>
            <p:cNvCxnSpPr>
              <a:cxnSpLocks noChangeShapeType="1"/>
              <a:stCxn id="23" idx="6"/>
              <a:endCxn id="37" idx="2"/>
            </p:cNvCxnSpPr>
            <p:nvPr/>
          </p:nvCxnSpPr>
          <p:spPr bwMode="auto">
            <a:xfrm>
              <a:off x="3053" y="2160"/>
              <a:ext cx="749"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30" name="Line 14">
              <a:extLst>
                <a:ext uri="{FF2B5EF4-FFF2-40B4-BE49-F238E27FC236}">
                  <a16:creationId xmlns:a16="http://schemas.microsoft.com/office/drawing/2014/main" id="{7489694F-F863-4B4A-AB36-216FE34656D9}"/>
                </a:ext>
              </a:extLst>
            </p:cNvPr>
            <p:cNvSpPr>
              <a:spLocks noChangeShapeType="1"/>
            </p:cNvSpPr>
            <p:nvPr/>
          </p:nvSpPr>
          <p:spPr bwMode="auto">
            <a:xfrm>
              <a:off x="1152" y="2160"/>
              <a:ext cx="40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31" name="Line 15">
              <a:extLst>
                <a:ext uri="{FF2B5EF4-FFF2-40B4-BE49-F238E27FC236}">
                  <a16:creationId xmlns:a16="http://schemas.microsoft.com/office/drawing/2014/main" id="{455451C0-C6D9-574E-8FB6-B9A97D00695C}"/>
                </a:ext>
              </a:extLst>
            </p:cNvPr>
            <p:cNvSpPr>
              <a:spLocks noChangeShapeType="1"/>
            </p:cNvSpPr>
            <p:nvPr/>
          </p:nvSpPr>
          <p:spPr bwMode="auto">
            <a:xfrm>
              <a:off x="4262" y="2160"/>
              <a:ext cx="34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32" name="Text Box 16">
              <a:extLst>
                <a:ext uri="{FF2B5EF4-FFF2-40B4-BE49-F238E27FC236}">
                  <a16:creationId xmlns:a16="http://schemas.microsoft.com/office/drawing/2014/main" id="{F2BBEC5E-D27A-D941-A553-6ED28FD225D2}"/>
                </a:ext>
              </a:extLst>
            </p:cNvPr>
            <p:cNvSpPr txBox="1">
              <a:spLocks noChangeArrowheads="1"/>
            </p:cNvSpPr>
            <p:nvPr/>
          </p:nvSpPr>
          <p:spPr bwMode="auto">
            <a:xfrm>
              <a:off x="2074" y="1948"/>
              <a:ext cx="401"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t>letter</a:t>
              </a:r>
            </a:p>
          </p:txBody>
        </p:sp>
        <p:sp>
          <p:nvSpPr>
            <p:cNvPr id="33" name="Text Box 17">
              <a:extLst>
                <a:ext uri="{FF2B5EF4-FFF2-40B4-BE49-F238E27FC236}">
                  <a16:creationId xmlns:a16="http://schemas.microsoft.com/office/drawing/2014/main" id="{09075654-0256-4A49-85B9-A7B99F7D6457}"/>
                </a:ext>
              </a:extLst>
            </p:cNvPr>
            <p:cNvSpPr txBox="1">
              <a:spLocks noChangeArrowheads="1"/>
            </p:cNvSpPr>
            <p:nvPr/>
          </p:nvSpPr>
          <p:spPr bwMode="auto">
            <a:xfrm>
              <a:off x="2652" y="1660"/>
              <a:ext cx="401"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t>letter</a:t>
              </a:r>
            </a:p>
          </p:txBody>
        </p:sp>
        <p:sp>
          <p:nvSpPr>
            <p:cNvPr id="34" name="Text Box 18">
              <a:extLst>
                <a:ext uri="{FF2B5EF4-FFF2-40B4-BE49-F238E27FC236}">
                  <a16:creationId xmlns:a16="http://schemas.microsoft.com/office/drawing/2014/main" id="{628DBEE1-C56D-3147-A959-D09D7E20EFF6}"/>
                </a:ext>
              </a:extLst>
            </p:cNvPr>
            <p:cNvSpPr txBox="1">
              <a:spLocks noChangeArrowheads="1"/>
            </p:cNvSpPr>
            <p:nvPr/>
          </p:nvSpPr>
          <p:spPr bwMode="auto">
            <a:xfrm>
              <a:off x="2703" y="2448"/>
              <a:ext cx="350"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t>digit</a:t>
              </a:r>
            </a:p>
          </p:txBody>
        </p:sp>
        <p:sp>
          <p:nvSpPr>
            <p:cNvPr id="35" name="Text Box 19">
              <a:extLst>
                <a:ext uri="{FF2B5EF4-FFF2-40B4-BE49-F238E27FC236}">
                  <a16:creationId xmlns:a16="http://schemas.microsoft.com/office/drawing/2014/main" id="{39BF4012-D15E-784A-86F3-B110ED9F24EA}"/>
                </a:ext>
              </a:extLst>
            </p:cNvPr>
            <p:cNvSpPr txBox="1">
              <a:spLocks noChangeArrowheads="1"/>
            </p:cNvSpPr>
            <p:nvPr/>
          </p:nvSpPr>
          <p:spPr bwMode="auto">
            <a:xfrm>
              <a:off x="3226" y="1948"/>
              <a:ext cx="480"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t>[</a:t>
              </a:r>
              <a:r>
                <a:rPr lang="en-US" sz="1600" i="1"/>
                <a:t>other</a:t>
              </a:r>
              <a:r>
                <a:rPr lang="en-US" sz="1600"/>
                <a:t>]</a:t>
              </a:r>
            </a:p>
          </p:txBody>
        </p:sp>
      </p:grpSp>
    </p:spTree>
    <p:extLst>
      <p:ext uri="{BB962C8B-B14F-4D97-AF65-F5344CB8AC3E}">
        <p14:creationId xmlns:p14="http://schemas.microsoft.com/office/powerpoint/2010/main" val="1669491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6"/>
          <p:cNvSpPr>
            <a:spLocks noGrp="1"/>
          </p:cNvSpPr>
          <p:nvPr>
            <p:ph type="sldNum" sz="quarter" idx="12"/>
          </p:nvPr>
        </p:nvSpPr>
        <p:spPr/>
        <p:txBody>
          <a:bodyPr/>
          <a:lstStyle/>
          <a:p>
            <a:fld id="{9B1FE62C-92DE-C04D-A345-981B8B3CFA9F}" type="slidenum">
              <a:rPr lang="en-US"/>
              <a:pPr/>
              <a:t>12</a:t>
            </a:fld>
            <a:endParaRPr lang="en-US"/>
          </a:p>
        </p:txBody>
      </p:sp>
      <p:sp>
        <p:nvSpPr>
          <p:cNvPr id="584706" name="Rectangle 2"/>
          <p:cNvSpPr>
            <a:spLocks noGrp="1" noChangeArrowheads="1"/>
          </p:cNvSpPr>
          <p:nvPr>
            <p:ph type="title"/>
          </p:nvPr>
        </p:nvSpPr>
        <p:spPr/>
        <p:txBody>
          <a:bodyPr/>
          <a:lstStyle/>
          <a:p>
            <a:r>
              <a:rPr lang="en-US"/>
              <a:t>Deterministic Finite Automata (DFA)</a:t>
            </a:r>
            <a:endParaRPr lang="en-US" i="1"/>
          </a:p>
        </p:txBody>
      </p:sp>
      <p:grpSp>
        <p:nvGrpSpPr>
          <p:cNvPr id="584708" name="Group 4"/>
          <p:cNvGrpSpPr>
            <a:grpSpLocks/>
          </p:cNvGrpSpPr>
          <p:nvPr/>
        </p:nvGrpSpPr>
        <p:grpSpPr bwMode="auto">
          <a:xfrm>
            <a:off x="1828800" y="4036036"/>
            <a:ext cx="5486400" cy="1587500"/>
            <a:chOff x="1152" y="1660"/>
            <a:chExt cx="3456" cy="1000"/>
          </a:xfrm>
        </p:grpSpPr>
        <p:sp>
          <p:nvSpPr>
            <p:cNvPr id="584709" name="Oval 5"/>
            <p:cNvSpPr>
              <a:spLocks noChangeArrowheads="1"/>
            </p:cNvSpPr>
            <p:nvPr/>
          </p:nvSpPr>
          <p:spPr bwMode="auto">
            <a:xfrm>
              <a:off x="1555" y="1987"/>
              <a:ext cx="346" cy="346"/>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1</a:t>
              </a:r>
            </a:p>
          </p:txBody>
        </p:sp>
        <p:sp>
          <p:nvSpPr>
            <p:cNvPr id="584710" name="Oval 6"/>
            <p:cNvSpPr>
              <a:spLocks noChangeArrowheads="1"/>
            </p:cNvSpPr>
            <p:nvPr/>
          </p:nvSpPr>
          <p:spPr bwMode="auto">
            <a:xfrm>
              <a:off x="2707" y="1987"/>
              <a:ext cx="346" cy="346"/>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2</a:t>
              </a:r>
            </a:p>
          </p:txBody>
        </p:sp>
        <p:grpSp>
          <p:nvGrpSpPr>
            <p:cNvPr id="584711" name="Group 7"/>
            <p:cNvGrpSpPr>
              <a:grpSpLocks/>
            </p:cNvGrpSpPr>
            <p:nvPr/>
          </p:nvGrpSpPr>
          <p:grpSpPr bwMode="auto">
            <a:xfrm>
              <a:off x="3802" y="1930"/>
              <a:ext cx="461" cy="461"/>
              <a:chOff x="4378" y="1930"/>
              <a:chExt cx="461" cy="461"/>
            </a:xfrm>
          </p:grpSpPr>
          <p:sp>
            <p:nvSpPr>
              <p:cNvPr id="584712" name="Oval 8"/>
              <p:cNvSpPr>
                <a:spLocks noChangeArrowheads="1"/>
              </p:cNvSpPr>
              <p:nvPr/>
            </p:nvSpPr>
            <p:spPr bwMode="auto">
              <a:xfrm>
                <a:off x="4435" y="1987"/>
                <a:ext cx="346" cy="346"/>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3</a:t>
                </a:r>
              </a:p>
            </p:txBody>
          </p:sp>
          <p:sp>
            <p:nvSpPr>
              <p:cNvPr id="584713" name="Oval 9"/>
              <p:cNvSpPr>
                <a:spLocks noChangeArrowheads="1"/>
              </p:cNvSpPr>
              <p:nvPr/>
            </p:nvSpPr>
            <p:spPr bwMode="auto">
              <a:xfrm>
                <a:off x="4378" y="1930"/>
                <a:ext cx="461" cy="461"/>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cxnSp>
          <p:nvCxnSpPr>
            <p:cNvPr id="584714" name="AutoShape 10"/>
            <p:cNvCxnSpPr>
              <a:cxnSpLocks noChangeShapeType="1"/>
              <a:stCxn id="584710" idx="3"/>
              <a:endCxn id="584710" idx="5"/>
            </p:cNvCxnSpPr>
            <p:nvPr/>
          </p:nvCxnSpPr>
          <p:spPr bwMode="auto">
            <a:xfrm rot="16200000" flipH="1">
              <a:off x="2879" y="2161"/>
              <a:ext cx="1" cy="244"/>
            </a:xfrm>
            <a:prstGeom prst="curvedConnector3">
              <a:avLst>
                <a:gd name="adj1" fmla="val 195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4715" name="AutoShape 11"/>
            <p:cNvCxnSpPr>
              <a:cxnSpLocks noChangeShapeType="1"/>
              <a:stCxn id="584710" idx="1"/>
              <a:endCxn id="584710" idx="7"/>
            </p:cNvCxnSpPr>
            <p:nvPr/>
          </p:nvCxnSpPr>
          <p:spPr bwMode="auto">
            <a:xfrm rot="5400000" flipV="1">
              <a:off x="2879" y="1917"/>
              <a:ext cx="1" cy="244"/>
            </a:xfrm>
            <a:prstGeom prst="curvedConnector3">
              <a:avLst>
                <a:gd name="adj1" fmla="val -195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4716" name="AutoShape 12"/>
            <p:cNvCxnSpPr>
              <a:cxnSpLocks noChangeShapeType="1"/>
              <a:stCxn id="584709" idx="6"/>
              <a:endCxn id="584710" idx="2"/>
            </p:cNvCxnSpPr>
            <p:nvPr/>
          </p:nvCxnSpPr>
          <p:spPr bwMode="auto">
            <a:xfrm>
              <a:off x="1901" y="2160"/>
              <a:ext cx="806"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4717" name="AutoShape 13"/>
            <p:cNvCxnSpPr>
              <a:cxnSpLocks noChangeShapeType="1"/>
              <a:stCxn id="584710" idx="6"/>
              <a:endCxn id="584713" idx="2"/>
            </p:cNvCxnSpPr>
            <p:nvPr/>
          </p:nvCxnSpPr>
          <p:spPr bwMode="auto">
            <a:xfrm>
              <a:off x="3053" y="2160"/>
              <a:ext cx="749"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4718" name="Line 14"/>
            <p:cNvSpPr>
              <a:spLocks noChangeShapeType="1"/>
            </p:cNvSpPr>
            <p:nvPr/>
          </p:nvSpPr>
          <p:spPr bwMode="auto">
            <a:xfrm>
              <a:off x="1152" y="2160"/>
              <a:ext cx="40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84719" name="Line 15"/>
            <p:cNvSpPr>
              <a:spLocks noChangeShapeType="1"/>
            </p:cNvSpPr>
            <p:nvPr/>
          </p:nvSpPr>
          <p:spPr bwMode="auto">
            <a:xfrm>
              <a:off x="4262" y="2160"/>
              <a:ext cx="34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84720" name="Text Box 16"/>
            <p:cNvSpPr txBox="1">
              <a:spLocks noChangeArrowheads="1"/>
            </p:cNvSpPr>
            <p:nvPr/>
          </p:nvSpPr>
          <p:spPr bwMode="auto">
            <a:xfrm>
              <a:off x="2074" y="1948"/>
              <a:ext cx="401"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t>letter</a:t>
              </a:r>
            </a:p>
          </p:txBody>
        </p:sp>
        <p:sp>
          <p:nvSpPr>
            <p:cNvPr id="584721" name="Text Box 17"/>
            <p:cNvSpPr txBox="1">
              <a:spLocks noChangeArrowheads="1"/>
            </p:cNvSpPr>
            <p:nvPr/>
          </p:nvSpPr>
          <p:spPr bwMode="auto">
            <a:xfrm>
              <a:off x="2652" y="1660"/>
              <a:ext cx="401"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t>letter</a:t>
              </a:r>
            </a:p>
          </p:txBody>
        </p:sp>
        <p:sp>
          <p:nvSpPr>
            <p:cNvPr id="584722" name="Text Box 18"/>
            <p:cNvSpPr txBox="1">
              <a:spLocks noChangeArrowheads="1"/>
            </p:cNvSpPr>
            <p:nvPr/>
          </p:nvSpPr>
          <p:spPr bwMode="auto">
            <a:xfrm>
              <a:off x="2703" y="2448"/>
              <a:ext cx="350"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t>digit</a:t>
              </a:r>
            </a:p>
          </p:txBody>
        </p:sp>
        <p:sp>
          <p:nvSpPr>
            <p:cNvPr id="584723" name="Text Box 19"/>
            <p:cNvSpPr txBox="1">
              <a:spLocks noChangeArrowheads="1"/>
            </p:cNvSpPr>
            <p:nvPr/>
          </p:nvSpPr>
          <p:spPr bwMode="auto">
            <a:xfrm>
              <a:off x="3226" y="1948"/>
              <a:ext cx="480"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t>[</a:t>
              </a:r>
              <a:r>
                <a:rPr lang="en-US" sz="1600" i="1"/>
                <a:t>other</a:t>
              </a:r>
              <a:r>
                <a:rPr lang="en-US" sz="1600"/>
                <a:t>]</a:t>
              </a:r>
            </a:p>
          </p:txBody>
        </p:sp>
      </p:grpSp>
      <p:sp>
        <p:nvSpPr>
          <p:cNvPr id="584724" name="Text Box 20"/>
          <p:cNvSpPr txBox="1">
            <a:spLocks noChangeArrowheads="1"/>
          </p:cNvSpPr>
          <p:nvPr/>
        </p:nvSpPr>
        <p:spPr bwMode="auto">
          <a:xfrm>
            <a:off x="2203450" y="4036031"/>
            <a:ext cx="1089025" cy="346075"/>
          </a:xfrm>
          <a:prstGeom prst="rect">
            <a:avLst/>
          </a:prstGeom>
          <a:noFill/>
          <a:ln w="9525">
            <a:solidFill>
              <a:schemeClr val="folHlink"/>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solidFill>
                  <a:schemeClr val="folHlink"/>
                </a:solidFill>
              </a:rPr>
              <a:t>start state</a:t>
            </a:r>
          </a:p>
        </p:txBody>
      </p:sp>
      <p:sp>
        <p:nvSpPr>
          <p:cNvPr id="584725" name="Text Box 21"/>
          <p:cNvSpPr txBox="1">
            <a:spLocks noChangeArrowheads="1"/>
          </p:cNvSpPr>
          <p:nvPr/>
        </p:nvSpPr>
        <p:spPr bwMode="auto">
          <a:xfrm>
            <a:off x="5578475" y="3964594"/>
            <a:ext cx="1560513" cy="346075"/>
          </a:xfrm>
          <a:prstGeom prst="rect">
            <a:avLst/>
          </a:prstGeom>
          <a:noFill/>
          <a:ln w="9525">
            <a:solidFill>
              <a:schemeClr val="folHlink"/>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solidFill>
                  <a:schemeClr val="folHlink"/>
                </a:solidFill>
              </a:rPr>
              <a:t>accepting state</a:t>
            </a:r>
          </a:p>
        </p:txBody>
      </p:sp>
      <p:sp>
        <p:nvSpPr>
          <p:cNvPr id="584726" name="Text Box 22"/>
          <p:cNvSpPr txBox="1">
            <a:spLocks noChangeArrowheads="1"/>
          </p:cNvSpPr>
          <p:nvPr/>
        </p:nvSpPr>
        <p:spPr bwMode="auto">
          <a:xfrm>
            <a:off x="3108325" y="4969481"/>
            <a:ext cx="1017588" cy="346075"/>
          </a:xfrm>
          <a:prstGeom prst="rect">
            <a:avLst/>
          </a:prstGeom>
          <a:noFill/>
          <a:ln w="9525">
            <a:solidFill>
              <a:schemeClr val="folHlink"/>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solidFill>
                  <a:schemeClr val="folHlink"/>
                </a:solidFill>
              </a:rPr>
              <a:t>transition</a:t>
            </a:r>
          </a:p>
        </p:txBody>
      </p:sp>
      <p:sp>
        <p:nvSpPr>
          <p:cNvPr id="584727" name="Rectangle 23"/>
          <p:cNvSpPr>
            <a:spLocks noChangeArrowheads="1"/>
          </p:cNvSpPr>
          <p:nvPr/>
        </p:nvSpPr>
        <p:spPr bwMode="auto">
          <a:xfrm>
            <a:off x="457200" y="1325903"/>
            <a:ext cx="8229600" cy="25602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marL="469900" indent="-469900" eaLnBrk="1" hangingPunct="1">
              <a:spcBef>
                <a:spcPct val="20000"/>
              </a:spcBef>
              <a:buClr>
                <a:schemeClr val="bg2"/>
              </a:buClr>
              <a:buSzPct val="70000"/>
              <a:buFont typeface="Wingdings" charset="0"/>
              <a:buChar char="o"/>
            </a:pPr>
            <a:r>
              <a:rPr lang="en-US" sz="2800" dirty="0"/>
              <a:t>This automaton is a </a:t>
            </a:r>
            <a:r>
              <a:rPr lang="en-US" sz="2800" u="sng" dirty="0">
                <a:solidFill>
                  <a:srgbClr val="B23C00"/>
                </a:solidFill>
              </a:rPr>
              <a:t>deterministic</a:t>
            </a:r>
            <a:r>
              <a:rPr lang="en-US" sz="2800" dirty="0">
                <a:solidFill>
                  <a:srgbClr val="B23C00"/>
                </a:solidFill>
              </a:rPr>
              <a:t> finite automaton</a:t>
            </a:r>
            <a:r>
              <a:rPr lang="en-US" sz="2800" dirty="0"/>
              <a:t> (</a:t>
            </a:r>
            <a:r>
              <a:rPr lang="en-US" sz="2800" dirty="0">
                <a:solidFill>
                  <a:srgbClr val="B23C00"/>
                </a:solidFill>
              </a:rPr>
              <a:t>DFA</a:t>
            </a:r>
            <a:r>
              <a:rPr lang="en-US" sz="2800" dirty="0"/>
              <a:t>).</a:t>
            </a:r>
          </a:p>
          <a:p>
            <a:pPr marL="3194050" lvl="6" indent="-436563">
              <a:spcBef>
                <a:spcPct val="20000"/>
              </a:spcBef>
              <a:buClr>
                <a:schemeClr val="accent2"/>
              </a:buClr>
              <a:buSzPct val="75000"/>
              <a:buFont typeface="Wingdings" charset="0"/>
              <a:buChar char="n"/>
            </a:pPr>
            <a:endParaRPr lang="en-US" sz="800" dirty="0"/>
          </a:p>
          <a:p>
            <a:pPr marL="908050" lvl="1" indent="-436563" eaLnBrk="1" hangingPunct="1">
              <a:spcBef>
                <a:spcPct val="20000"/>
              </a:spcBef>
              <a:buClr>
                <a:schemeClr val="accent2"/>
              </a:buClr>
              <a:buSzPct val="75000"/>
              <a:buFont typeface="Wingdings" charset="0"/>
              <a:buChar char="n"/>
            </a:pPr>
            <a:r>
              <a:rPr lang="en-US" sz="2400" dirty="0"/>
              <a:t>At each state, the </a:t>
            </a:r>
            <a:r>
              <a:rPr lang="en-US" sz="2400" u="sng" dirty="0"/>
              <a:t>next input character</a:t>
            </a:r>
            <a:br>
              <a:rPr lang="en-US" sz="2400" dirty="0"/>
            </a:br>
            <a:r>
              <a:rPr lang="en-US" sz="2400" u="sng" dirty="0"/>
              <a:t>uniquely determines</a:t>
            </a:r>
            <a:r>
              <a:rPr lang="en-US" sz="2400" dirty="0"/>
              <a:t> which transition </a:t>
            </a:r>
            <a:br>
              <a:rPr lang="en-US" sz="2400" dirty="0"/>
            </a:br>
            <a:r>
              <a:rPr lang="en-US" sz="2400" dirty="0"/>
              <a:t>to take to the next state.</a:t>
            </a:r>
            <a:r>
              <a:rPr lang="en-US" sz="3200" dirty="0"/>
              <a:t> </a:t>
            </a:r>
          </a:p>
        </p:txBody>
      </p:sp>
    </p:spTree>
    <p:extLst>
      <p:ext uri="{BB962C8B-B14F-4D97-AF65-F5344CB8AC3E}">
        <p14:creationId xmlns:p14="http://schemas.microsoft.com/office/powerpoint/2010/main" val="32173255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84724"/>
                                        </p:tgtEl>
                                        <p:attrNameLst>
                                          <p:attrName>style.visibility</p:attrName>
                                        </p:attrNameLst>
                                      </p:cBhvr>
                                      <p:to>
                                        <p:strVal val="visible"/>
                                      </p:to>
                                    </p:set>
                                    <p:animEffect transition="in" filter="fade">
                                      <p:cBhvr>
                                        <p:cTn id="7" dur="500"/>
                                        <p:tgtEl>
                                          <p:spTgt spid="5847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84725"/>
                                        </p:tgtEl>
                                        <p:attrNameLst>
                                          <p:attrName>style.visibility</p:attrName>
                                        </p:attrNameLst>
                                      </p:cBhvr>
                                      <p:to>
                                        <p:strVal val="visible"/>
                                      </p:to>
                                    </p:set>
                                    <p:animEffect transition="in" filter="fade">
                                      <p:cBhvr>
                                        <p:cTn id="10" dur="500"/>
                                        <p:tgtEl>
                                          <p:spTgt spid="5847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84726"/>
                                        </p:tgtEl>
                                        <p:attrNameLst>
                                          <p:attrName>style.visibility</p:attrName>
                                        </p:attrNameLst>
                                      </p:cBhvr>
                                      <p:to>
                                        <p:strVal val="visible"/>
                                      </p:to>
                                    </p:set>
                                    <p:animEffect transition="in" filter="fade">
                                      <p:cBhvr>
                                        <p:cTn id="13" dur="500"/>
                                        <p:tgtEl>
                                          <p:spTgt spid="584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4724" grpId="0" animBg="1"/>
      <p:bldP spid="584725" grpId="0" animBg="1"/>
      <p:bldP spid="5847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6"/>
          <p:cNvSpPr>
            <a:spLocks noGrp="1"/>
          </p:cNvSpPr>
          <p:nvPr>
            <p:ph type="sldNum" sz="quarter" idx="12"/>
          </p:nvPr>
        </p:nvSpPr>
        <p:spPr/>
        <p:txBody>
          <a:bodyPr/>
          <a:lstStyle/>
          <a:p>
            <a:fld id="{AB33DCE4-5D1D-9D4E-B2C4-C820FAF1C368}" type="slidenum">
              <a:rPr lang="en-US"/>
              <a:pPr/>
              <a:t>13</a:t>
            </a:fld>
            <a:endParaRPr lang="en-US"/>
          </a:p>
        </p:txBody>
      </p:sp>
      <p:sp>
        <p:nvSpPr>
          <p:cNvPr id="585730" name="Rectangle 2"/>
          <p:cNvSpPr>
            <a:spLocks noGrp="1" noChangeArrowheads="1"/>
          </p:cNvSpPr>
          <p:nvPr>
            <p:ph type="title"/>
          </p:nvPr>
        </p:nvSpPr>
        <p:spPr/>
        <p:txBody>
          <a:bodyPr/>
          <a:lstStyle/>
          <a:p>
            <a:r>
              <a:rPr lang="en-US"/>
              <a:t>State-Transition Matrix</a:t>
            </a:r>
          </a:p>
        </p:txBody>
      </p:sp>
      <p:sp>
        <p:nvSpPr>
          <p:cNvPr id="585731" name="Rectangle 3"/>
          <p:cNvSpPr>
            <a:spLocks noGrp="1" noChangeArrowheads="1"/>
          </p:cNvSpPr>
          <p:nvPr>
            <p:ph type="body" sz="half" idx="1"/>
          </p:nvPr>
        </p:nvSpPr>
        <p:spPr>
          <a:xfrm>
            <a:off x="457200" y="3155950"/>
            <a:ext cx="8137525" cy="1004562"/>
          </a:xfrm>
        </p:spPr>
        <p:txBody>
          <a:bodyPr/>
          <a:lstStyle/>
          <a:p>
            <a:r>
              <a:rPr lang="en-US" dirty="0"/>
              <a:t>Represent the behavior of a DFA by a </a:t>
            </a:r>
            <a:br>
              <a:rPr lang="en-US" dirty="0"/>
            </a:br>
            <a:r>
              <a:rPr lang="en-US" dirty="0">
                <a:solidFill>
                  <a:schemeClr val="folHlink"/>
                </a:solidFill>
              </a:rPr>
              <a:t>state-transition matrix</a:t>
            </a:r>
            <a:r>
              <a:rPr lang="en-US" dirty="0"/>
              <a:t>:</a:t>
            </a:r>
          </a:p>
        </p:txBody>
      </p:sp>
      <p:grpSp>
        <p:nvGrpSpPr>
          <p:cNvPr id="585732" name="Group 4"/>
          <p:cNvGrpSpPr>
            <a:grpSpLocks/>
          </p:cNvGrpSpPr>
          <p:nvPr/>
        </p:nvGrpSpPr>
        <p:grpSpPr bwMode="auto">
          <a:xfrm>
            <a:off x="1828800" y="1292225"/>
            <a:ext cx="5486400" cy="1587500"/>
            <a:chOff x="1152" y="1660"/>
            <a:chExt cx="3456" cy="1000"/>
          </a:xfrm>
        </p:grpSpPr>
        <p:sp>
          <p:nvSpPr>
            <p:cNvPr id="585733" name="Oval 5"/>
            <p:cNvSpPr>
              <a:spLocks noChangeArrowheads="1"/>
            </p:cNvSpPr>
            <p:nvPr/>
          </p:nvSpPr>
          <p:spPr bwMode="auto">
            <a:xfrm>
              <a:off x="1555" y="1987"/>
              <a:ext cx="346" cy="346"/>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1</a:t>
              </a:r>
            </a:p>
          </p:txBody>
        </p:sp>
        <p:sp>
          <p:nvSpPr>
            <p:cNvPr id="585734" name="Oval 6"/>
            <p:cNvSpPr>
              <a:spLocks noChangeArrowheads="1"/>
            </p:cNvSpPr>
            <p:nvPr/>
          </p:nvSpPr>
          <p:spPr bwMode="auto">
            <a:xfrm>
              <a:off x="2707" y="1987"/>
              <a:ext cx="346" cy="346"/>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2</a:t>
              </a:r>
            </a:p>
          </p:txBody>
        </p:sp>
        <p:grpSp>
          <p:nvGrpSpPr>
            <p:cNvPr id="585735" name="Group 7"/>
            <p:cNvGrpSpPr>
              <a:grpSpLocks/>
            </p:cNvGrpSpPr>
            <p:nvPr/>
          </p:nvGrpSpPr>
          <p:grpSpPr bwMode="auto">
            <a:xfrm>
              <a:off x="3802" y="1930"/>
              <a:ext cx="461" cy="461"/>
              <a:chOff x="4378" y="1930"/>
              <a:chExt cx="461" cy="461"/>
            </a:xfrm>
          </p:grpSpPr>
          <p:sp>
            <p:nvSpPr>
              <p:cNvPr id="585736" name="Oval 8"/>
              <p:cNvSpPr>
                <a:spLocks noChangeArrowheads="1"/>
              </p:cNvSpPr>
              <p:nvPr/>
            </p:nvSpPr>
            <p:spPr bwMode="auto">
              <a:xfrm>
                <a:off x="4435" y="1987"/>
                <a:ext cx="346" cy="346"/>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3</a:t>
                </a:r>
              </a:p>
            </p:txBody>
          </p:sp>
          <p:sp>
            <p:nvSpPr>
              <p:cNvPr id="585737" name="Oval 9"/>
              <p:cNvSpPr>
                <a:spLocks noChangeArrowheads="1"/>
              </p:cNvSpPr>
              <p:nvPr/>
            </p:nvSpPr>
            <p:spPr bwMode="auto">
              <a:xfrm>
                <a:off x="4378" y="1930"/>
                <a:ext cx="461" cy="461"/>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cxnSp>
          <p:nvCxnSpPr>
            <p:cNvPr id="585738" name="AutoShape 10"/>
            <p:cNvCxnSpPr>
              <a:cxnSpLocks noChangeShapeType="1"/>
              <a:stCxn id="585734" idx="3"/>
              <a:endCxn id="585734" idx="5"/>
            </p:cNvCxnSpPr>
            <p:nvPr/>
          </p:nvCxnSpPr>
          <p:spPr bwMode="auto">
            <a:xfrm rot="16200000" flipH="1">
              <a:off x="2879" y="2161"/>
              <a:ext cx="1" cy="244"/>
            </a:xfrm>
            <a:prstGeom prst="curvedConnector3">
              <a:avLst>
                <a:gd name="adj1" fmla="val 195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5739" name="AutoShape 11"/>
            <p:cNvCxnSpPr>
              <a:cxnSpLocks noChangeShapeType="1"/>
              <a:stCxn id="585734" idx="1"/>
              <a:endCxn id="585734" idx="7"/>
            </p:cNvCxnSpPr>
            <p:nvPr/>
          </p:nvCxnSpPr>
          <p:spPr bwMode="auto">
            <a:xfrm rot="5400000" flipV="1">
              <a:off x="2879" y="1917"/>
              <a:ext cx="1" cy="244"/>
            </a:xfrm>
            <a:prstGeom prst="curvedConnector3">
              <a:avLst>
                <a:gd name="adj1" fmla="val -195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5740" name="AutoShape 12"/>
            <p:cNvCxnSpPr>
              <a:cxnSpLocks noChangeShapeType="1"/>
              <a:stCxn id="585733" idx="6"/>
              <a:endCxn id="585734" idx="2"/>
            </p:cNvCxnSpPr>
            <p:nvPr/>
          </p:nvCxnSpPr>
          <p:spPr bwMode="auto">
            <a:xfrm>
              <a:off x="1901" y="2160"/>
              <a:ext cx="806"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5741" name="AutoShape 13"/>
            <p:cNvCxnSpPr>
              <a:cxnSpLocks noChangeShapeType="1"/>
              <a:stCxn id="585734" idx="6"/>
              <a:endCxn id="585737" idx="2"/>
            </p:cNvCxnSpPr>
            <p:nvPr/>
          </p:nvCxnSpPr>
          <p:spPr bwMode="auto">
            <a:xfrm>
              <a:off x="3053" y="2160"/>
              <a:ext cx="749"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5742" name="Line 14"/>
            <p:cNvSpPr>
              <a:spLocks noChangeShapeType="1"/>
            </p:cNvSpPr>
            <p:nvPr/>
          </p:nvSpPr>
          <p:spPr bwMode="auto">
            <a:xfrm>
              <a:off x="1152" y="2160"/>
              <a:ext cx="40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85743" name="Line 15"/>
            <p:cNvSpPr>
              <a:spLocks noChangeShapeType="1"/>
            </p:cNvSpPr>
            <p:nvPr/>
          </p:nvSpPr>
          <p:spPr bwMode="auto">
            <a:xfrm>
              <a:off x="4262" y="2160"/>
              <a:ext cx="34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85744" name="Text Box 16"/>
            <p:cNvSpPr txBox="1">
              <a:spLocks noChangeArrowheads="1"/>
            </p:cNvSpPr>
            <p:nvPr/>
          </p:nvSpPr>
          <p:spPr bwMode="auto">
            <a:xfrm>
              <a:off x="2074" y="1948"/>
              <a:ext cx="401"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t>letter</a:t>
              </a:r>
            </a:p>
          </p:txBody>
        </p:sp>
        <p:sp>
          <p:nvSpPr>
            <p:cNvPr id="585745" name="Text Box 17"/>
            <p:cNvSpPr txBox="1">
              <a:spLocks noChangeArrowheads="1"/>
            </p:cNvSpPr>
            <p:nvPr/>
          </p:nvSpPr>
          <p:spPr bwMode="auto">
            <a:xfrm>
              <a:off x="2652" y="1660"/>
              <a:ext cx="401"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t>letter</a:t>
              </a:r>
            </a:p>
          </p:txBody>
        </p:sp>
        <p:sp>
          <p:nvSpPr>
            <p:cNvPr id="585746" name="Text Box 18"/>
            <p:cNvSpPr txBox="1">
              <a:spLocks noChangeArrowheads="1"/>
            </p:cNvSpPr>
            <p:nvPr/>
          </p:nvSpPr>
          <p:spPr bwMode="auto">
            <a:xfrm>
              <a:off x="2703" y="2448"/>
              <a:ext cx="350"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t>digit</a:t>
              </a:r>
            </a:p>
          </p:txBody>
        </p:sp>
        <p:sp>
          <p:nvSpPr>
            <p:cNvPr id="585747" name="Text Box 19"/>
            <p:cNvSpPr txBox="1">
              <a:spLocks noChangeArrowheads="1"/>
            </p:cNvSpPr>
            <p:nvPr/>
          </p:nvSpPr>
          <p:spPr bwMode="auto">
            <a:xfrm>
              <a:off x="3226" y="1948"/>
              <a:ext cx="480"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600"/>
                <a:t>[</a:t>
              </a:r>
              <a:r>
                <a:rPr lang="en-US" sz="1600" i="1"/>
                <a:t>other</a:t>
              </a:r>
              <a:r>
                <a:rPr lang="en-US" sz="1600"/>
                <a:t>]</a:t>
              </a:r>
            </a:p>
          </p:txBody>
        </p:sp>
      </p:grpSp>
      <p:pic>
        <p:nvPicPr>
          <p:cNvPr id="585748"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2088" y="4192588"/>
            <a:ext cx="3681412" cy="161448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672717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Slide Number Placeholder 5"/>
          <p:cNvSpPr>
            <a:spLocks noGrp="1"/>
          </p:cNvSpPr>
          <p:nvPr>
            <p:ph type="sldNum" sz="quarter" idx="12"/>
          </p:nvPr>
        </p:nvSpPr>
        <p:spPr/>
        <p:txBody>
          <a:bodyPr/>
          <a:lstStyle/>
          <a:p>
            <a:fld id="{6C590AA2-589F-5443-B79F-63D8E27CF811}" type="slidenum">
              <a:rPr lang="en-US"/>
              <a:pPr/>
              <a:t>14</a:t>
            </a:fld>
            <a:endParaRPr lang="en-US"/>
          </a:p>
        </p:txBody>
      </p:sp>
      <p:sp>
        <p:nvSpPr>
          <p:cNvPr id="586754" name="Rectangle 2"/>
          <p:cNvSpPr>
            <a:spLocks noGrp="1" noChangeArrowheads="1"/>
          </p:cNvSpPr>
          <p:nvPr>
            <p:ph type="title"/>
          </p:nvPr>
        </p:nvSpPr>
        <p:spPr/>
        <p:txBody>
          <a:bodyPr/>
          <a:lstStyle/>
          <a:p>
            <a:r>
              <a:rPr lang="en-US" dirty="0"/>
              <a:t>DFA for a Pascal Constant</a:t>
            </a:r>
            <a:endParaRPr lang="en-US" i="1" dirty="0"/>
          </a:p>
        </p:txBody>
      </p:sp>
      <p:grpSp>
        <p:nvGrpSpPr>
          <p:cNvPr id="586755" name="Group 3"/>
          <p:cNvGrpSpPr>
            <a:grpSpLocks/>
          </p:cNvGrpSpPr>
          <p:nvPr/>
        </p:nvGrpSpPr>
        <p:grpSpPr bwMode="auto">
          <a:xfrm>
            <a:off x="244475" y="1600220"/>
            <a:ext cx="8640763" cy="1998663"/>
            <a:chOff x="134" y="2598"/>
            <a:chExt cx="5443" cy="1259"/>
          </a:xfrm>
        </p:grpSpPr>
        <p:sp>
          <p:nvSpPr>
            <p:cNvPr id="586756" name="Oval 4"/>
            <p:cNvSpPr>
              <a:spLocks noChangeArrowheads="1"/>
            </p:cNvSpPr>
            <p:nvPr/>
          </p:nvSpPr>
          <p:spPr bwMode="auto">
            <a:xfrm>
              <a:off x="2414" y="3114"/>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6</a:t>
              </a:r>
            </a:p>
          </p:txBody>
        </p:sp>
        <p:sp>
          <p:nvSpPr>
            <p:cNvPr id="586757" name="Oval 5"/>
            <p:cNvSpPr>
              <a:spLocks noChangeArrowheads="1"/>
            </p:cNvSpPr>
            <p:nvPr/>
          </p:nvSpPr>
          <p:spPr bwMode="auto">
            <a:xfrm>
              <a:off x="3561" y="3114"/>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9</a:t>
              </a:r>
            </a:p>
          </p:txBody>
        </p:sp>
        <p:sp>
          <p:nvSpPr>
            <p:cNvPr id="586758" name="Oval 6"/>
            <p:cNvSpPr>
              <a:spLocks noChangeArrowheads="1"/>
            </p:cNvSpPr>
            <p:nvPr/>
          </p:nvSpPr>
          <p:spPr bwMode="auto">
            <a:xfrm>
              <a:off x="4137" y="3114"/>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10</a:t>
              </a:r>
            </a:p>
          </p:txBody>
        </p:sp>
        <p:sp>
          <p:nvSpPr>
            <p:cNvPr id="586759" name="Oval 7"/>
            <p:cNvSpPr>
              <a:spLocks noChangeArrowheads="1"/>
            </p:cNvSpPr>
            <p:nvPr/>
          </p:nvSpPr>
          <p:spPr bwMode="auto">
            <a:xfrm>
              <a:off x="1841" y="3114"/>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4</a:t>
              </a:r>
            </a:p>
          </p:txBody>
        </p:sp>
        <p:sp>
          <p:nvSpPr>
            <p:cNvPr id="586760" name="Oval 8"/>
            <p:cNvSpPr>
              <a:spLocks noChangeArrowheads="1"/>
            </p:cNvSpPr>
            <p:nvPr/>
          </p:nvSpPr>
          <p:spPr bwMode="auto">
            <a:xfrm>
              <a:off x="2992" y="3114"/>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7</a:t>
              </a:r>
            </a:p>
          </p:txBody>
        </p:sp>
        <p:sp>
          <p:nvSpPr>
            <p:cNvPr id="586761" name="Oval 9"/>
            <p:cNvSpPr>
              <a:spLocks noChangeArrowheads="1"/>
            </p:cNvSpPr>
            <p:nvPr/>
          </p:nvSpPr>
          <p:spPr bwMode="auto">
            <a:xfrm>
              <a:off x="4710" y="3114"/>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11</a:t>
              </a:r>
            </a:p>
          </p:txBody>
        </p:sp>
        <p:cxnSp>
          <p:nvCxnSpPr>
            <p:cNvPr id="586762" name="AutoShape 10"/>
            <p:cNvCxnSpPr>
              <a:cxnSpLocks noChangeShapeType="1"/>
              <a:stCxn id="586759" idx="1"/>
              <a:endCxn id="586759" idx="7"/>
            </p:cNvCxnSpPr>
            <p:nvPr/>
          </p:nvCxnSpPr>
          <p:spPr bwMode="auto">
            <a:xfrm rot="5400000" flipV="1">
              <a:off x="1927" y="3078"/>
              <a:ext cx="1" cy="123"/>
            </a:xfrm>
            <a:prstGeom prst="curvedConnector3">
              <a:avLst>
                <a:gd name="adj1" fmla="val -169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6763" name="AutoShape 11"/>
            <p:cNvCxnSpPr>
              <a:cxnSpLocks noChangeShapeType="1"/>
              <a:stCxn id="586760" idx="1"/>
              <a:endCxn id="586760" idx="7"/>
            </p:cNvCxnSpPr>
            <p:nvPr/>
          </p:nvCxnSpPr>
          <p:spPr bwMode="auto">
            <a:xfrm rot="5400000" flipV="1">
              <a:off x="3078" y="3078"/>
              <a:ext cx="1" cy="123"/>
            </a:xfrm>
            <a:prstGeom prst="curvedConnector3">
              <a:avLst>
                <a:gd name="adj1" fmla="val -169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6764" name="AutoShape 12"/>
            <p:cNvCxnSpPr>
              <a:cxnSpLocks noChangeShapeType="1"/>
              <a:stCxn id="586761" idx="1"/>
              <a:endCxn id="586761" idx="7"/>
            </p:cNvCxnSpPr>
            <p:nvPr/>
          </p:nvCxnSpPr>
          <p:spPr bwMode="auto">
            <a:xfrm rot="5400000" flipV="1">
              <a:off x="4796" y="3078"/>
              <a:ext cx="1" cy="123"/>
            </a:xfrm>
            <a:prstGeom prst="curvedConnector3">
              <a:avLst>
                <a:gd name="adj1" fmla="val -169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6765" name="AutoShape 13"/>
            <p:cNvCxnSpPr>
              <a:cxnSpLocks noChangeShapeType="1"/>
            </p:cNvCxnSpPr>
            <p:nvPr/>
          </p:nvCxnSpPr>
          <p:spPr bwMode="auto">
            <a:xfrm flipV="1">
              <a:off x="2011" y="3200"/>
              <a:ext cx="403"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6766" name="AutoShape 14"/>
            <p:cNvCxnSpPr>
              <a:cxnSpLocks noChangeShapeType="1"/>
            </p:cNvCxnSpPr>
            <p:nvPr/>
          </p:nvCxnSpPr>
          <p:spPr bwMode="auto">
            <a:xfrm flipV="1">
              <a:off x="2587" y="3200"/>
              <a:ext cx="403"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6767" name="AutoShape 15"/>
            <p:cNvCxnSpPr>
              <a:cxnSpLocks noChangeShapeType="1"/>
            </p:cNvCxnSpPr>
            <p:nvPr/>
          </p:nvCxnSpPr>
          <p:spPr bwMode="auto">
            <a:xfrm flipV="1">
              <a:off x="4310" y="3200"/>
              <a:ext cx="403"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6768" name="AutoShape 16"/>
            <p:cNvCxnSpPr>
              <a:cxnSpLocks noChangeShapeType="1"/>
            </p:cNvCxnSpPr>
            <p:nvPr/>
          </p:nvCxnSpPr>
          <p:spPr bwMode="auto">
            <a:xfrm rot="5400000" flipV="1">
              <a:off x="3940" y="2913"/>
              <a:ext cx="1" cy="453"/>
            </a:xfrm>
            <a:prstGeom prst="curvedConnector3">
              <a:avLst>
                <a:gd name="adj1" fmla="val -101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6769" name="AutoShape 17"/>
            <p:cNvCxnSpPr>
              <a:cxnSpLocks noChangeShapeType="1"/>
            </p:cNvCxnSpPr>
            <p:nvPr/>
          </p:nvCxnSpPr>
          <p:spPr bwMode="auto">
            <a:xfrm rot="16200000" flipH="1">
              <a:off x="3940" y="3036"/>
              <a:ext cx="1" cy="453"/>
            </a:xfrm>
            <a:prstGeom prst="curvedConnector3">
              <a:avLst>
                <a:gd name="adj1" fmla="val 91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6770" name="Text Box 18"/>
            <p:cNvSpPr txBox="1">
              <a:spLocks noChangeArrowheads="1"/>
            </p:cNvSpPr>
            <p:nvPr/>
          </p:nvSpPr>
          <p:spPr bwMode="auto">
            <a:xfrm>
              <a:off x="1435" y="3043"/>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6771" name="Text Box 19"/>
            <p:cNvSpPr txBox="1">
              <a:spLocks noChangeArrowheads="1"/>
            </p:cNvSpPr>
            <p:nvPr/>
          </p:nvSpPr>
          <p:spPr bwMode="auto">
            <a:xfrm>
              <a:off x="2935" y="2798"/>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6772" name="Text Box 20"/>
            <p:cNvSpPr txBox="1">
              <a:spLocks noChangeArrowheads="1"/>
            </p:cNvSpPr>
            <p:nvPr/>
          </p:nvSpPr>
          <p:spPr bwMode="auto">
            <a:xfrm>
              <a:off x="2632" y="3041"/>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6773" name="Text Box 21"/>
            <p:cNvSpPr txBox="1">
              <a:spLocks noChangeArrowheads="1"/>
            </p:cNvSpPr>
            <p:nvPr/>
          </p:nvSpPr>
          <p:spPr bwMode="auto">
            <a:xfrm>
              <a:off x="1785" y="2798"/>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6774" name="Text Box 22"/>
            <p:cNvSpPr txBox="1">
              <a:spLocks noChangeArrowheads="1"/>
            </p:cNvSpPr>
            <p:nvPr/>
          </p:nvSpPr>
          <p:spPr bwMode="auto">
            <a:xfrm>
              <a:off x="4644" y="2798"/>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6775" name="Text Box 23"/>
            <p:cNvSpPr txBox="1">
              <a:spLocks noChangeArrowheads="1"/>
            </p:cNvSpPr>
            <p:nvPr/>
          </p:nvSpPr>
          <p:spPr bwMode="auto">
            <a:xfrm>
              <a:off x="4340" y="3041"/>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6776" name="Text Box 24"/>
            <p:cNvSpPr txBox="1">
              <a:spLocks noChangeArrowheads="1"/>
            </p:cNvSpPr>
            <p:nvPr/>
          </p:nvSpPr>
          <p:spPr bwMode="auto">
            <a:xfrm>
              <a:off x="839" y="3035"/>
              <a:ext cx="172"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a:t>
              </a:r>
            </a:p>
          </p:txBody>
        </p:sp>
        <p:sp>
          <p:nvSpPr>
            <p:cNvPr id="586777" name="Text Box 25"/>
            <p:cNvSpPr txBox="1">
              <a:spLocks noChangeArrowheads="1"/>
            </p:cNvSpPr>
            <p:nvPr/>
          </p:nvSpPr>
          <p:spPr bwMode="auto">
            <a:xfrm>
              <a:off x="3856" y="2999"/>
              <a:ext cx="172"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a:t>
              </a:r>
            </a:p>
          </p:txBody>
        </p:sp>
        <p:sp>
          <p:nvSpPr>
            <p:cNvPr id="586778" name="Text Box 26"/>
            <p:cNvSpPr txBox="1">
              <a:spLocks noChangeArrowheads="1"/>
            </p:cNvSpPr>
            <p:nvPr/>
          </p:nvSpPr>
          <p:spPr bwMode="auto">
            <a:xfrm>
              <a:off x="3870" y="3210"/>
              <a:ext cx="148"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a:t>
              </a:r>
            </a:p>
          </p:txBody>
        </p:sp>
        <p:sp>
          <p:nvSpPr>
            <p:cNvPr id="586779" name="Text Box 27"/>
            <p:cNvSpPr txBox="1">
              <a:spLocks noChangeArrowheads="1"/>
            </p:cNvSpPr>
            <p:nvPr/>
          </p:nvSpPr>
          <p:spPr bwMode="auto">
            <a:xfrm>
              <a:off x="3258" y="3049"/>
              <a:ext cx="180"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E</a:t>
              </a:r>
            </a:p>
          </p:txBody>
        </p:sp>
        <p:cxnSp>
          <p:nvCxnSpPr>
            <p:cNvPr id="586780" name="AutoShape 28"/>
            <p:cNvCxnSpPr>
              <a:cxnSpLocks noChangeShapeType="1"/>
              <a:stCxn id="586759" idx="7"/>
              <a:endCxn id="586757" idx="1"/>
            </p:cNvCxnSpPr>
            <p:nvPr/>
          </p:nvCxnSpPr>
          <p:spPr bwMode="auto">
            <a:xfrm rot="5400000" flipV="1">
              <a:off x="2787" y="2341"/>
              <a:ext cx="1" cy="1597"/>
            </a:xfrm>
            <a:prstGeom prst="curvedConnector3">
              <a:avLst>
                <a:gd name="adj1" fmla="val -399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6781" name="AutoShape 29"/>
            <p:cNvCxnSpPr>
              <a:cxnSpLocks noChangeShapeType="1"/>
              <a:stCxn id="586757" idx="7"/>
              <a:endCxn id="586761" idx="1"/>
            </p:cNvCxnSpPr>
            <p:nvPr/>
          </p:nvCxnSpPr>
          <p:spPr bwMode="auto">
            <a:xfrm rot="5400000" flipV="1">
              <a:off x="4221" y="2627"/>
              <a:ext cx="1" cy="1026"/>
            </a:xfrm>
            <a:prstGeom prst="curvedConnector3">
              <a:avLst>
                <a:gd name="adj1" fmla="val -256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6782" name="Text Box 30"/>
            <p:cNvSpPr txBox="1">
              <a:spLocks noChangeArrowheads="1"/>
            </p:cNvSpPr>
            <p:nvPr/>
          </p:nvSpPr>
          <p:spPr bwMode="auto">
            <a:xfrm>
              <a:off x="1156" y="3405"/>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6783" name="Text Box 31"/>
            <p:cNvSpPr txBox="1">
              <a:spLocks noChangeArrowheads="1"/>
            </p:cNvSpPr>
            <p:nvPr/>
          </p:nvSpPr>
          <p:spPr bwMode="auto">
            <a:xfrm>
              <a:off x="4119" y="2723"/>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6784" name="Text Box 32"/>
            <p:cNvSpPr txBox="1">
              <a:spLocks noChangeArrowheads="1"/>
            </p:cNvSpPr>
            <p:nvPr/>
          </p:nvSpPr>
          <p:spPr bwMode="auto">
            <a:xfrm>
              <a:off x="2684" y="2598"/>
              <a:ext cx="180"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E</a:t>
              </a:r>
            </a:p>
          </p:txBody>
        </p:sp>
        <p:cxnSp>
          <p:nvCxnSpPr>
            <p:cNvPr id="586785" name="AutoShape 33"/>
            <p:cNvCxnSpPr>
              <a:cxnSpLocks noChangeShapeType="1"/>
            </p:cNvCxnSpPr>
            <p:nvPr/>
          </p:nvCxnSpPr>
          <p:spPr bwMode="auto">
            <a:xfrm flipV="1">
              <a:off x="3163" y="3200"/>
              <a:ext cx="403"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6786" name="Text Box 34"/>
            <p:cNvSpPr txBox="1">
              <a:spLocks noChangeArrowheads="1"/>
            </p:cNvSpPr>
            <p:nvPr/>
          </p:nvSpPr>
          <p:spPr bwMode="auto">
            <a:xfrm>
              <a:off x="2106" y="2947"/>
              <a:ext cx="169"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2400"/>
                <a:t>.</a:t>
              </a:r>
            </a:p>
          </p:txBody>
        </p:sp>
        <p:grpSp>
          <p:nvGrpSpPr>
            <p:cNvPr id="586787" name="Group 35"/>
            <p:cNvGrpSpPr>
              <a:grpSpLocks/>
            </p:cNvGrpSpPr>
            <p:nvPr/>
          </p:nvGrpSpPr>
          <p:grpSpPr bwMode="auto">
            <a:xfrm>
              <a:off x="1789" y="3569"/>
              <a:ext cx="288" cy="288"/>
              <a:chOff x="1901" y="2678"/>
              <a:chExt cx="288" cy="288"/>
            </a:xfrm>
          </p:grpSpPr>
          <p:sp>
            <p:nvSpPr>
              <p:cNvPr id="586788" name="Oval 36"/>
              <p:cNvSpPr>
                <a:spLocks noChangeArrowheads="1"/>
              </p:cNvSpPr>
              <p:nvPr/>
            </p:nvSpPr>
            <p:spPr bwMode="auto">
              <a:xfrm>
                <a:off x="1958" y="2736"/>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5</a:t>
                </a:r>
              </a:p>
            </p:txBody>
          </p:sp>
          <p:sp>
            <p:nvSpPr>
              <p:cNvPr id="586789" name="Oval 37"/>
              <p:cNvSpPr>
                <a:spLocks noChangeArrowheads="1"/>
              </p:cNvSpPr>
              <p:nvPr/>
            </p:nvSpPr>
            <p:spPr bwMode="auto">
              <a:xfrm>
                <a:off x="1901" y="2678"/>
                <a:ext cx="288" cy="288"/>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cxnSp>
          <p:nvCxnSpPr>
            <p:cNvPr id="586790" name="AutoShape 38"/>
            <p:cNvCxnSpPr>
              <a:cxnSpLocks noChangeShapeType="1"/>
              <a:stCxn id="586759" idx="4"/>
              <a:endCxn id="586789" idx="0"/>
            </p:cNvCxnSpPr>
            <p:nvPr/>
          </p:nvCxnSpPr>
          <p:spPr bwMode="auto">
            <a:xfrm>
              <a:off x="1928" y="3287"/>
              <a:ext cx="5" cy="28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nvGrpSpPr>
            <p:cNvPr id="586791" name="Group 39"/>
            <p:cNvGrpSpPr>
              <a:grpSpLocks/>
            </p:cNvGrpSpPr>
            <p:nvPr/>
          </p:nvGrpSpPr>
          <p:grpSpPr bwMode="auto">
            <a:xfrm>
              <a:off x="2941" y="3569"/>
              <a:ext cx="288" cy="288"/>
              <a:chOff x="1901" y="2678"/>
              <a:chExt cx="288" cy="288"/>
            </a:xfrm>
          </p:grpSpPr>
          <p:sp>
            <p:nvSpPr>
              <p:cNvPr id="586792" name="Oval 40"/>
              <p:cNvSpPr>
                <a:spLocks noChangeArrowheads="1"/>
              </p:cNvSpPr>
              <p:nvPr/>
            </p:nvSpPr>
            <p:spPr bwMode="auto">
              <a:xfrm>
                <a:off x="1958" y="2736"/>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8</a:t>
                </a:r>
              </a:p>
            </p:txBody>
          </p:sp>
          <p:sp>
            <p:nvSpPr>
              <p:cNvPr id="586793" name="Oval 41"/>
              <p:cNvSpPr>
                <a:spLocks noChangeArrowheads="1"/>
              </p:cNvSpPr>
              <p:nvPr/>
            </p:nvSpPr>
            <p:spPr bwMode="auto">
              <a:xfrm>
                <a:off x="1901" y="2678"/>
                <a:ext cx="288" cy="288"/>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586794" name="Group 42"/>
            <p:cNvGrpSpPr>
              <a:grpSpLocks/>
            </p:cNvGrpSpPr>
            <p:nvPr/>
          </p:nvGrpSpPr>
          <p:grpSpPr bwMode="auto">
            <a:xfrm>
              <a:off x="5289" y="3056"/>
              <a:ext cx="288" cy="288"/>
              <a:chOff x="1901" y="2678"/>
              <a:chExt cx="288" cy="288"/>
            </a:xfrm>
          </p:grpSpPr>
          <p:sp>
            <p:nvSpPr>
              <p:cNvPr id="586795" name="Oval 43"/>
              <p:cNvSpPr>
                <a:spLocks noChangeArrowheads="1"/>
              </p:cNvSpPr>
              <p:nvPr/>
            </p:nvSpPr>
            <p:spPr bwMode="auto">
              <a:xfrm>
                <a:off x="1958" y="2736"/>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12</a:t>
                </a:r>
              </a:p>
            </p:txBody>
          </p:sp>
          <p:sp>
            <p:nvSpPr>
              <p:cNvPr id="586796" name="Oval 44"/>
              <p:cNvSpPr>
                <a:spLocks noChangeArrowheads="1"/>
              </p:cNvSpPr>
              <p:nvPr/>
            </p:nvSpPr>
            <p:spPr bwMode="auto">
              <a:xfrm>
                <a:off x="1901" y="2678"/>
                <a:ext cx="288" cy="288"/>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cxnSp>
          <p:nvCxnSpPr>
            <p:cNvPr id="586797" name="AutoShape 45"/>
            <p:cNvCxnSpPr>
              <a:cxnSpLocks noChangeShapeType="1"/>
              <a:stCxn id="586760" idx="4"/>
              <a:endCxn id="586793" idx="0"/>
            </p:cNvCxnSpPr>
            <p:nvPr/>
          </p:nvCxnSpPr>
          <p:spPr bwMode="auto">
            <a:xfrm>
              <a:off x="3079" y="3287"/>
              <a:ext cx="6" cy="28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6798" name="Text Box 46"/>
            <p:cNvSpPr txBox="1">
              <a:spLocks noChangeArrowheads="1"/>
            </p:cNvSpPr>
            <p:nvPr/>
          </p:nvSpPr>
          <p:spPr bwMode="auto">
            <a:xfrm>
              <a:off x="1907" y="3339"/>
              <a:ext cx="388"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[other]</a:t>
              </a:r>
            </a:p>
          </p:txBody>
        </p:sp>
        <p:sp>
          <p:nvSpPr>
            <p:cNvPr id="586799" name="Text Box 47"/>
            <p:cNvSpPr txBox="1">
              <a:spLocks noChangeArrowheads="1"/>
            </p:cNvSpPr>
            <p:nvPr/>
          </p:nvSpPr>
          <p:spPr bwMode="auto">
            <a:xfrm>
              <a:off x="3045" y="3339"/>
              <a:ext cx="388"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[other]</a:t>
              </a:r>
            </a:p>
          </p:txBody>
        </p:sp>
        <p:sp>
          <p:nvSpPr>
            <p:cNvPr id="586800" name="Text Box 48"/>
            <p:cNvSpPr txBox="1">
              <a:spLocks noChangeArrowheads="1"/>
            </p:cNvSpPr>
            <p:nvPr/>
          </p:nvSpPr>
          <p:spPr bwMode="auto">
            <a:xfrm>
              <a:off x="4875" y="3039"/>
              <a:ext cx="388"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[other]</a:t>
              </a:r>
            </a:p>
          </p:txBody>
        </p:sp>
        <p:sp>
          <p:nvSpPr>
            <p:cNvPr id="586801" name="Oval 49"/>
            <p:cNvSpPr>
              <a:spLocks noChangeArrowheads="1"/>
            </p:cNvSpPr>
            <p:nvPr/>
          </p:nvSpPr>
          <p:spPr bwMode="auto">
            <a:xfrm>
              <a:off x="1111" y="3115"/>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3</a:t>
              </a:r>
            </a:p>
          </p:txBody>
        </p:sp>
        <p:sp>
          <p:nvSpPr>
            <p:cNvPr id="586802" name="Text Box 50"/>
            <p:cNvSpPr txBox="1">
              <a:spLocks noChangeArrowheads="1"/>
            </p:cNvSpPr>
            <p:nvPr/>
          </p:nvSpPr>
          <p:spPr bwMode="auto">
            <a:xfrm>
              <a:off x="848" y="3182"/>
              <a:ext cx="148"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a:t>
              </a:r>
            </a:p>
          </p:txBody>
        </p:sp>
        <p:cxnSp>
          <p:nvCxnSpPr>
            <p:cNvPr id="586803" name="AutoShape 51"/>
            <p:cNvCxnSpPr>
              <a:cxnSpLocks noChangeShapeType="1"/>
            </p:cNvCxnSpPr>
            <p:nvPr/>
          </p:nvCxnSpPr>
          <p:spPr bwMode="auto">
            <a:xfrm flipV="1">
              <a:off x="4891" y="3200"/>
              <a:ext cx="403"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6804" name="Oval 52"/>
            <p:cNvSpPr>
              <a:spLocks noChangeArrowheads="1"/>
            </p:cNvSpPr>
            <p:nvPr/>
          </p:nvSpPr>
          <p:spPr bwMode="auto">
            <a:xfrm>
              <a:off x="535" y="3114"/>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0</a:t>
              </a:r>
            </a:p>
          </p:txBody>
        </p:sp>
        <p:cxnSp>
          <p:nvCxnSpPr>
            <p:cNvPr id="586805" name="AutoShape 53"/>
            <p:cNvCxnSpPr>
              <a:cxnSpLocks noChangeShapeType="1"/>
              <a:stCxn id="586801" idx="6"/>
              <a:endCxn id="586759" idx="2"/>
            </p:cNvCxnSpPr>
            <p:nvPr/>
          </p:nvCxnSpPr>
          <p:spPr bwMode="auto">
            <a:xfrm flipV="1">
              <a:off x="1284" y="3201"/>
              <a:ext cx="557"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6806" name="AutoShape 54"/>
            <p:cNvCxnSpPr>
              <a:cxnSpLocks noChangeShapeType="1"/>
            </p:cNvCxnSpPr>
            <p:nvPr/>
          </p:nvCxnSpPr>
          <p:spPr bwMode="auto">
            <a:xfrm flipV="1">
              <a:off x="134" y="3200"/>
              <a:ext cx="403"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6807" name="AutoShape 55"/>
            <p:cNvCxnSpPr>
              <a:cxnSpLocks noChangeShapeType="1"/>
              <a:stCxn id="586804" idx="7"/>
              <a:endCxn id="586801" idx="1"/>
            </p:cNvCxnSpPr>
            <p:nvPr/>
          </p:nvCxnSpPr>
          <p:spPr bwMode="auto">
            <a:xfrm rot="5400000" flipV="1">
              <a:off x="909" y="2913"/>
              <a:ext cx="1" cy="453"/>
            </a:xfrm>
            <a:prstGeom prst="curvedConnector3">
              <a:avLst>
                <a:gd name="adj1" fmla="val -71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6808" name="AutoShape 56"/>
            <p:cNvCxnSpPr>
              <a:cxnSpLocks noChangeShapeType="1"/>
              <a:stCxn id="586804" idx="5"/>
              <a:endCxn id="586801" idx="3"/>
            </p:cNvCxnSpPr>
            <p:nvPr/>
          </p:nvCxnSpPr>
          <p:spPr bwMode="auto">
            <a:xfrm rot="16200000" flipH="1">
              <a:off x="909" y="3036"/>
              <a:ext cx="1" cy="453"/>
            </a:xfrm>
            <a:prstGeom prst="curvedConnector3">
              <a:avLst>
                <a:gd name="adj1" fmla="val 63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6809" name="AutoShape 57"/>
            <p:cNvCxnSpPr>
              <a:cxnSpLocks noChangeShapeType="1"/>
              <a:stCxn id="586804" idx="4"/>
              <a:endCxn id="586759" idx="3"/>
            </p:cNvCxnSpPr>
            <p:nvPr/>
          </p:nvCxnSpPr>
          <p:spPr bwMode="auto">
            <a:xfrm rot="5400000" flipH="1" flipV="1">
              <a:off x="1231" y="2653"/>
              <a:ext cx="25" cy="1244"/>
            </a:xfrm>
            <a:prstGeom prst="curvedConnector3">
              <a:avLst>
                <a:gd name="adj1" fmla="val -572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sp>
        <p:nvSpPr>
          <p:cNvPr id="586810" name="Text Box 58"/>
          <p:cNvSpPr txBox="1">
            <a:spLocks noChangeArrowheads="1"/>
          </p:cNvSpPr>
          <p:nvPr/>
        </p:nvSpPr>
        <p:spPr bwMode="auto">
          <a:xfrm>
            <a:off x="850850" y="5160083"/>
            <a:ext cx="7110991" cy="646331"/>
          </a:xfrm>
          <a:prstGeom prst="rect">
            <a:avLst/>
          </a:prstGeom>
          <a:solidFill>
            <a:srgbClr val="FFFFC2"/>
          </a:solidFill>
          <a:ln w="9525">
            <a:solidFill>
              <a:srgbClr val="0033CC"/>
            </a:solidFill>
            <a:miter lim="800000"/>
            <a:headEnd/>
            <a:tailEnd/>
          </a:ln>
          <a:effectLst/>
        </p:spPr>
        <p:txBody>
          <a:bodyPr wrap="none">
            <a:spAutoFit/>
          </a:bodyPr>
          <a:lstStyle/>
          <a:p>
            <a:pPr algn="ctr"/>
            <a:r>
              <a:rPr lang="en-US" sz="1800">
                <a:solidFill>
                  <a:srgbClr val="0033CC"/>
                </a:solidFill>
              </a:rPr>
              <a:t>Note that this diagram allows only an upper-case </a:t>
            </a:r>
            <a:r>
              <a:rPr lang="en-US" sz="1800" b="1">
                <a:solidFill>
                  <a:srgbClr val="0033CC"/>
                </a:solidFill>
                <a:latin typeface="Courier New" charset="0"/>
              </a:rPr>
              <a:t>E</a:t>
            </a:r>
            <a:r>
              <a:rPr lang="en-US" sz="1800">
                <a:solidFill>
                  <a:srgbClr val="0033CC"/>
                </a:solidFill>
              </a:rPr>
              <a:t> for an exponent.</a:t>
            </a:r>
          </a:p>
          <a:p>
            <a:pPr algn="ctr"/>
            <a:r>
              <a:rPr lang="en-US" sz="1800">
                <a:solidFill>
                  <a:srgbClr val="0033CC"/>
                </a:solidFill>
              </a:rPr>
              <a:t>What changes are required to also allow a lower-case </a:t>
            </a:r>
            <a:r>
              <a:rPr lang="en-US" sz="1800" b="1">
                <a:solidFill>
                  <a:srgbClr val="0033CC"/>
                </a:solidFill>
                <a:latin typeface="Courier New" charset="0"/>
              </a:rPr>
              <a:t>e</a:t>
            </a:r>
            <a:r>
              <a:rPr lang="en-US" sz="1800">
                <a:solidFill>
                  <a:srgbClr val="0033CC"/>
                </a:solidFill>
              </a:rPr>
              <a:t>?</a:t>
            </a:r>
          </a:p>
        </p:txBody>
      </p:sp>
      <p:sp>
        <p:nvSpPr>
          <p:cNvPr id="2" name="TextBox 1">
            <a:extLst>
              <a:ext uri="{FF2B5EF4-FFF2-40B4-BE49-F238E27FC236}">
                <a16:creationId xmlns:a16="http://schemas.microsoft.com/office/drawing/2014/main" id="{6686477E-A271-09A3-26C6-292EC4F7F6AC}"/>
              </a:ext>
            </a:extLst>
          </p:cNvPr>
          <p:cNvSpPr txBox="1"/>
          <p:nvPr/>
        </p:nvSpPr>
        <p:spPr>
          <a:xfrm>
            <a:off x="753312" y="3899987"/>
            <a:ext cx="7837402" cy="1077218"/>
          </a:xfrm>
          <a:prstGeom prst="rect">
            <a:avLst/>
          </a:prstGeom>
          <a:solidFill>
            <a:schemeClr val="accent1">
              <a:lumMod val="20000"/>
              <a:lumOff val="80000"/>
            </a:schemeClr>
          </a:solidFill>
          <a:ln>
            <a:solidFill>
              <a:srgbClr val="0033CC"/>
            </a:solidFill>
          </a:ln>
        </p:spPr>
        <p:txBody>
          <a:bodyPr wrap="none" rtlCol="0">
            <a:spAutoFit/>
          </a:bodyPr>
          <a:lstStyle/>
          <a:p>
            <a:r>
              <a:rPr lang="en-US" dirty="0">
                <a:solidFill>
                  <a:srgbClr val="0033CC"/>
                </a:solidFill>
              </a:rPr>
              <a:t>Example Pascal numbers:</a:t>
            </a:r>
          </a:p>
          <a:p>
            <a:endParaRPr lang="en-US" sz="800" dirty="0">
              <a:solidFill>
                <a:srgbClr val="0033CC"/>
              </a:solidFill>
            </a:endParaRPr>
          </a:p>
          <a:p>
            <a:r>
              <a:rPr lang="en-US" b="1" dirty="0">
                <a:solidFill>
                  <a:srgbClr val="0033CC"/>
                </a:solidFill>
                <a:latin typeface="Courier New" panose="02070309020205020404" pitchFamily="49" charset="0"/>
                <a:cs typeface="Courier New" panose="02070309020205020404" pitchFamily="49" charset="0"/>
              </a:rPr>
              <a:t>0 123 -456 +123.456 0.123 -123.0 123.45E12 123e-12 0.00123E+14</a:t>
            </a:r>
          </a:p>
          <a:p>
            <a:endParaRPr lang="en-US" sz="800" dirty="0">
              <a:solidFill>
                <a:srgbClr val="0033CC"/>
              </a:solidFill>
              <a:latin typeface="+mn-lt"/>
              <a:cs typeface="Courier New" panose="02070309020205020404" pitchFamily="49" charset="0"/>
            </a:endParaRPr>
          </a:p>
          <a:p>
            <a:r>
              <a:rPr lang="en-US" dirty="0">
                <a:solidFill>
                  <a:srgbClr val="0033CC"/>
                </a:solidFill>
                <a:latin typeface="+mn-lt"/>
                <a:cs typeface="Courier New" panose="02070309020205020404" pitchFamily="49" charset="0"/>
              </a:rPr>
              <a:t>In real numbers, there must be at least one digit before and after a decimal point. </a:t>
            </a:r>
          </a:p>
        </p:txBody>
      </p:sp>
    </p:spTree>
    <p:extLst>
      <p:ext uri="{BB962C8B-B14F-4D97-AF65-F5344CB8AC3E}">
        <p14:creationId xmlns:p14="http://schemas.microsoft.com/office/powerpoint/2010/main" val="75919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86810"/>
                                        </p:tgtEl>
                                        <p:attrNameLst>
                                          <p:attrName>style.visibility</p:attrName>
                                        </p:attrNameLst>
                                      </p:cBhvr>
                                      <p:to>
                                        <p:strVal val="visible"/>
                                      </p:to>
                                    </p:set>
                                    <p:anim calcmode="lin" valueType="num">
                                      <p:cBhvr additive="base">
                                        <p:cTn id="7" dur="500" fill="hold"/>
                                        <p:tgtEl>
                                          <p:spTgt spid="586810"/>
                                        </p:tgtEl>
                                        <p:attrNameLst>
                                          <p:attrName>ppt_x</p:attrName>
                                        </p:attrNameLst>
                                      </p:cBhvr>
                                      <p:tavLst>
                                        <p:tav tm="0">
                                          <p:val>
                                            <p:strVal val="#ppt_x"/>
                                          </p:val>
                                        </p:tav>
                                        <p:tav tm="100000">
                                          <p:val>
                                            <p:strVal val="#ppt_x"/>
                                          </p:val>
                                        </p:tav>
                                      </p:tavLst>
                                    </p:anim>
                                    <p:anim calcmode="lin" valueType="num">
                                      <p:cBhvr additive="base">
                                        <p:cTn id="8" dur="500" fill="hold"/>
                                        <p:tgtEl>
                                          <p:spTgt spid="5868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68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847" name="Text Box 71"/>
          <p:cNvSpPr txBox="1">
            <a:spLocks noChangeArrowheads="1"/>
          </p:cNvSpPr>
          <p:nvPr/>
        </p:nvSpPr>
        <p:spPr bwMode="auto">
          <a:xfrm>
            <a:off x="3931927" y="1234464"/>
            <a:ext cx="5156200" cy="3046988"/>
          </a:xfrm>
          <a:prstGeom prst="rect">
            <a:avLst/>
          </a:prstGeom>
          <a:solidFill>
            <a:schemeClr val="bg1">
              <a:lumMod val="95000"/>
            </a:schemeClr>
          </a:solidFill>
          <a:ln>
            <a:solidFill>
              <a:schemeClr val="bg1">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r>
              <a:rPr lang="en-US" sz="1200" b="1" dirty="0">
                <a:solidFill>
                  <a:srgbClr val="0033CC"/>
                </a:solidFill>
                <a:latin typeface="Courier New" charset="0"/>
              </a:rPr>
              <a:t>private static final </a:t>
            </a:r>
            <a:r>
              <a:rPr lang="en-US" sz="1200" b="1" dirty="0" err="1">
                <a:solidFill>
                  <a:srgbClr val="0033CC"/>
                </a:solidFill>
                <a:latin typeface="Courier New" charset="0"/>
              </a:rPr>
              <a:t>int</a:t>
            </a:r>
            <a:r>
              <a:rPr lang="en-US" sz="1200" b="1" dirty="0">
                <a:solidFill>
                  <a:srgbClr val="0033CC"/>
                </a:solidFill>
                <a:latin typeface="Courier New" charset="0"/>
              </a:rPr>
              <a:t> </a:t>
            </a:r>
            <a:r>
              <a:rPr lang="en-US" sz="1200" b="1" dirty="0">
                <a:solidFill>
                  <a:schemeClr val="bg2"/>
                </a:solidFill>
                <a:latin typeface="Courier New" charset="0"/>
              </a:rPr>
              <a:t>matrix</a:t>
            </a:r>
            <a:r>
              <a:rPr lang="en-US" sz="1200" b="1" dirty="0">
                <a:solidFill>
                  <a:srgbClr val="0033CC"/>
                </a:solidFill>
                <a:latin typeface="Courier New" charset="0"/>
              </a:rPr>
              <a:t>[][] =</a:t>
            </a:r>
            <a:r>
              <a:rPr lang="en-US" sz="1200" b="1" dirty="0">
                <a:solidFill>
                  <a:schemeClr val="bg2"/>
                </a:solidFill>
                <a:latin typeface="Courier New" charset="0"/>
              </a:rPr>
              <a:t> {</a:t>
            </a:r>
          </a:p>
          <a:p>
            <a:r>
              <a:rPr lang="en-US" sz="1200" b="1" dirty="0">
                <a:solidFill>
                  <a:schemeClr val="bg2"/>
                </a:solidFill>
                <a:latin typeface="Courier New" charset="0"/>
              </a:rPr>
              <a:t>    </a:t>
            </a:r>
            <a:r>
              <a:rPr lang="en-US" sz="1200" b="1" dirty="0">
                <a:solidFill>
                  <a:srgbClr val="0033CC"/>
                </a:solidFill>
                <a:latin typeface="Courier New" charset="0"/>
              </a:rPr>
              <a:t>/*        letter digit   +    -    .    E other */</a:t>
            </a:r>
          </a:p>
          <a:p>
            <a:r>
              <a:rPr lang="en-US" sz="1200" b="1" dirty="0">
                <a:solidFill>
                  <a:schemeClr val="bg2"/>
                </a:solidFill>
                <a:latin typeface="Courier New" charset="0"/>
              </a:rPr>
              <a:t>    </a:t>
            </a:r>
            <a:r>
              <a:rPr lang="en-US" sz="1200" b="1" dirty="0">
                <a:solidFill>
                  <a:srgbClr val="0033CC"/>
                </a:solidFill>
                <a:latin typeface="Courier New" charset="0"/>
              </a:rPr>
              <a:t>/*  0 */</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1,    4,    3,   3, </a:t>
            </a:r>
            <a:r>
              <a:rPr lang="en-US" sz="1200" b="1" i="1" dirty="0">
                <a:solidFill>
                  <a:schemeClr val="bg2"/>
                </a:solidFill>
                <a:latin typeface="Courier New" charset="0"/>
              </a:rPr>
              <a:t>ERR</a:t>
            </a:r>
            <a:r>
              <a:rPr lang="en-US" sz="1200" b="1" dirty="0">
                <a:solidFill>
                  <a:schemeClr val="bg2"/>
                </a:solidFill>
                <a:latin typeface="Courier New" charset="0"/>
              </a:rPr>
              <a:t>,   1,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dirty="0">
                <a:solidFill>
                  <a:srgbClr val="0033CC"/>
                </a:solidFill>
                <a:latin typeface="Courier New" charset="0"/>
              </a:rPr>
              <a:t>},</a:t>
            </a:r>
          </a:p>
          <a:p>
            <a:r>
              <a:rPr lang="en-US" sz="1200" b="1" dirty="0">
                <a:solidFill>
                  <a:schemeClr val="bg2"/>
                </a:solidFill>
                <a:latin typeface="Courier New" charset="0"/>
              </a:rPr>
              <a:t>    </a:t>
            </a:r>
            <a:r>
              <a:rPr lang="en-US" sz="1200" b="1" dirty="0">
                <a:solidFill>
                  <a:srgbClr val="0033CC"/>
                </a:solidFill>
                <a:latin typeface="Courier New" charset="0"/>
              </a:rPr>
              <a:t>/*  1 */</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1,    1,   -2,  -2,  -2,   1,  -2 </a:t>
            </a:r>
            <a:r>
              <a:rPr lang="en-US" sz="1200" b="1" dirty="0">
                <a:solidFill>
                  <a:srgbClr val="0033CC"/>
                </a:solidFill>
                <a:latin typeface="Courier New" charset="0"/>
              </a:rPr>
              <a:t>},</a:t>
            </a:r>
          </a:p>
          <a:p>
            <a:r>
              <a:rPr lang="en-US" sz="1200" b="1" dirty="0">
                <a:solidFill>
                  <a:schemeClr val="bg2"/>
                </a:solidFill>
                <a:latin typeface="Courier New" charset="0"/>
              </a:rPr>
              <a:t>    </a:t>
            </a:r>
            <a:r>
              <a:rPr lang="en-US" sz="1200" b="1" dirty="0">
                <a:solidFill>
                  <a:srgbClr val="0033CC"/>
                </a:solidFill>
                <a:latin typeface="Courier New" charset="0"/>
              </a:rPr>
              <a:t>/*  2 */</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dirty="0">
                <a:solidFill>
                  <a:srgbClr val="0033CC"/>
                </a:solidFill>
                <a:latin typeface="Courier New" charset="0"/>
              </a:rPr>
              <a:t>},</a:t>
            </a:r>
          </a:p>
          <a:p>
            <a:r>
              <a:rPr lang="en-US" sz="1200" b="1" dirty="0">
                <a:solidFill>
                  <a:schemeClr val="bg2"/>
                </a:solidFill>
                <a:latin typeface="Courier New" charset="0"/>
              </a:rPr>
              <a:t>    </a:t>
            </a:r>
            <a:r>
              <a:rPr lang="en-US" sz="1200" b="1" dirty="0">
                <a:solidFill>
                  <a:srgbClr val="0033CC"/>
                </a:solidFill>
                <a:latin typeface="Courier New" charset="0"/>
              </a:rPr>
              <a:t>/*  3 */</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4,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dirty="0">
                <a:solidFill>
                  <a:srgbClr val="0033CC"/>
                </a:solidFill>
                <a:latin typeface="Courier New" charset="0"/>
              </a:rPr>
              <a:t>},</a:t>
            </a:r>
          </a:p>
          <a:p>
            <a:r>
              <a:rPr lang="en-US" sz="1200" b="1" dirty="0">
                <a:solidFill>
                  <a:schemeClr val="bg2"/>
                </a:solidFill>
                <a:latin typeface="Courier New" charset="0"/>
              </a:rPr>
              <a:t>    </a:t>
            </a:r>
            <a:r>
              <a:rPr lang="en-US" sz="1200" b="1" dirty="0">
                <a:solidFill>
                  <a:srgbClr val="0033CC"/>
                </a:solidFill>
                <a:latin typeface="Courier New" charset="0"/>
              </a:rPr>
              <a:t>/*  4 */</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-5,    4,   -5,  -5,   6,   9,  -5 </a:t>
            </a:r>
            <a:r>
              <a:rPr lang="en-US" sz="1200" b="1" dirty="0">
                <a:solidFill>
                  <a:srgbClr val="0033CC"/>
                </a:solidFill>
                <a:latin typeface="Courier New" charset="0"/>
              </a:rPr>
              <a:t>},</a:t>
            </a:r>
            <a:r>
              <a:rPr lang="en-US" sz="1200" b="1" dirty="0">
                <a:solidFill>
                  <a:schemeClr val="bg2"/>
                </a:solidFill>
                <a:latin typeface="Courier New" charset="0"/>
              </a:rPr>
              <a:t>  </a:t>
            </a:r>
          </a:p>
          <a:p>
            <a:r>
              <a:rPr lang="en-US" sz="1200" b="1" dirty="0">
                <a:solidFill>
                  <a:schemeClr val="bg2"/>
                </a:solidFill>
                <a:latin typeface="Courier New" charset="0"/>
              </a:rPr>
              <a:t>    </a:t>
            </a:r>
            <a:r>
              <a:rPr lang="en-US" sz="1200" b="1" dirty="0">
                <a:solidFill>
                  <a:srgbClr val="0033CC"/>
                </a:solidFill>
                <a:latin typeface="Courier New" charset="0"/>
              </a:rPr>
              <a:t>/*  5 */</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dirty="0">
                <a:solidFill>
                  <a:srgbClr val="0033CC"/>
                </a:solidFill>
                <a:latin typeface="Courier New" charset="0"/>
              </a:rPr>
              <a:t>},</a:t>
            </a:r>
          </a:p>
          <a:p>
            <a:r>
              <a:rPr lang="en-US" sz="1200" b="1" dirty="0">
                <a:solidFill>
                  <a:schemeClr val="bg2"/>
                </a:solidFill>
                <a:latin typeface="Courier New" charset="0"/>
              </a:rPr>
              <a:t>    </a:t>
            </a:r>
            <a:r>
              <a:rPr lang="en-US" sz="1200" b="1" dirty="0">
                <a:solidFill>
                  <a:srgbClr val="0033CC"/>
                </a:solidFill>
                <a:latin typeface="Courier New" charset="0"/>
              </a:rPr>
              <a:t>/*  6 */</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7,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dirty="0">
                <a:solidFill>
                  <a:srgbClr val="0033CC"/>
                </a:solidFill>
                <a:latin typeface="Courier New" charset="0"/>
              </a:rPr>
              <a:t>},</a:t>
            </a:r>
          </a:p>
          <a:p>
            <a:r>
              <a:rPr lang="en-US" sz="1200" b="1" dirty="0">
                <a:solidFill>
                  <a:schemeClr val="bg2"/>
                </a:solidFill>
                <a:latin typeface="Courier New" charset="0"/>
              </a:rPr>
              <a:t>    </a:t>
            </a:r>
            <a:r>
              <a:rPr lang="en-US" sz="1200" b="1" dirty="0">
                <a:solidFill>
                  <a:srgbClr val="0033CC"/>
                </a:solidFill>
                <a:latin typeface="Courier New" charset="0"/>
              </a:rPr>
              <a:t>/*  7 */</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-8,    7,   -8,  -8,  -8,   9,  -8 </a:t>
            </a:r>
            <a:r>
              <a:rPr lang="en-US" sz="1200" b="1" dirty="0">
                <a:solidFill>
                  <a:srgbClr val="0033CC"/>
                </a:solidFill>
                <a:latin typeface="Courier New" charset="0"/>
              </a:rPr>
              <a:t>},</a:t>
            </a:r>
          </a:p>
          <a:p>
            <a:r>
              <a:rPr lang="en-US" sz="1200" b="1" dirty="0">
                <a:solidFill>
                  <a:schemeClr val="bg2"/>
                </a:solidFill>
                <a:latin typeface="Courier New" charset="0"/>
              </a:rPr>
              <a:t>    </a:t>
            </a:r>
            <a:r>
              <a:rPr lang="en-US" sz="1200" b="1" dirty="0">
                <a:solidFill>
                  <a:srgbClr val="0033CC"/>
                </a:solidFill>
                <a:latin typeface="Courier New" charset="0"/>
              </a:rPr>
              <a:t>/*  8 */</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a:t>
            </a:r>
          </a:p>
          <a:p>
            <a:r>
              <a:rPr lang="en-US" sz="1200" b="1" dirty="0">
                <a:solidFill>
                  <a:schemeClr val="bg2"/>
                </a:solidFill>
                <a:latin typeface="Courier New" charset="0"/>
              </a:rPr>
              <a:t>    </a:t>
            </a:r>
            <a:r>
              <a:rPr lang="en-US" sz="1200" b="1" dirty="0">
                <a:solidFill>
                  <a:srgbClr val="0033CC"/>
                </a:solidFill>
                <a:latin typeface="Courier New" charset="0"/>
              </a:rPr>
              <a:t>/*  9 */</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11,   10,  10,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a:t>
            </a:r>
          </a:p>
          <a:p>
            <a:r>
              <a:rPr lang="en-US" sz="1200" b="1" dirty="0">
                <a:solidFill>
                  <a:schemeClr val="bg2"/>
                </a:solidFill>
                <a:latin typeface="Courier New" charset="0"/>
              </a:rPr>
              <a:t>    </a:t>
            </a:r>
            <a:r>
              <a:rPr lang="en-US" sz="1200" b="1" dirty="0">
                <a:solidFill>
                  <a:srgbClr val="0033CC"/>
                </a:solidFill>
                <a:latin typeface="Courier New" charset="0"/>
              </a:rPr>
              <a:t>/* 10 */ {</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11,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dirty="0">
                <a:solidFill>
                  <a:srgbClr val="0033CC"/>
                </a:solidFill>
                <a:latin typeface="Courier New" charset="0"/>
              </a:rPr>
              <a:t>},</a:t>
            </a:r>
          </a:p>
          <a:p>
            <a:r>
              <a:rPr lang="en-US" sz="1200" b="1" dirty="0">
                <a:solidFill>
                  <a:schemeClr val="bg2"/>
                </a:solidFill>
                <a:latin typeface="Courier New" charset="0"/>
              </a:rPr>
              <a:t>    </a:t>
            </a:r>
            <a:r>
              <a:rPr lang="en-US" sz="1200" b="1" dirty="0">
                <a:solidFill>
                  <a:srgbClr val="0033CC"/>
                </a:solidFill>
                <a:latin typeface="Courier New" charset="0"/>
              </a:rPr>
              <a:t>/* 11 */</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-12,   11,  -12, -12, -12, -12, -12 </a:t>
            </a:r>
            <a:r>
              <a:rPr lang="en-US" sz="1200" b="1" dirty="0">
                <a:solidFill>
                  <a:srgbClr val="0033CC"/>
                </a:solidFill>
                <a:latin typeface="Courier New" charset="0"/>
              </a:rPr>
              <a:t>},</a:t>
            </a:r>
          </a:p>
          <a:p>
            <a:r>
              <a:rPr lang="en-US" sz="1200" b="1" dirty="0">
                <a:solidFill>
                  <a:schemeClr val="bg2"/>
                </a:solidFill>
                <a:latin typeface="Courier New" charset="0"/>
              </a:rPr>
              <a:t>    </a:t>
            </a:r>
            <a:r>
              <a:rPr lang="en-US" sz="1200" b="1" dirty="0">
                <a:solidFill>
                  <a:srgbClr val="0033CC"/>
                </a:solidFill>
                <a:latin typeface="Courier New" charset="0"/>
              </a:rPr>
              <a:t>/* 12 */</a:t>
            </a:r>
            <a:r>
              <a:rPr lang="en-US" sz="1200" b="1" dirty="0">
                <a:solidFill>
                  <a:schemeClr val="bg2"/>
                </a:solidFill>
                <a:latin typeface="Courier New" charset="0"/>
              </a:rPr>
              <a:t> </a:t>
            </a:r>
            <a:r>
              <a:rPr lang="en-US" sz="1200" b="1" dirty="0">
                <a:solidFill>
                  <a:srgbClr val="0033CC"/>
                </a:solidFill>
                <a:latin typeface="Courier New" charset="0"/>
              </a:rPr>
              <a:t>{</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i="1" dirty="0">
                <a:solidFill>
                  <a:schemeClr val="bg2"/>
                </a:solidFill>
                <a:latin typeface="Courier New" charset="0"/>
              </a:rPr>
              <a:t>ERR</a:t>
            </a:r>
            <a:r>
              <a:rPr lang="en-US" sz="1200" b="1" dirty="0">
                <a:solidFill>
                  <a:schemeClr val="bg2"/>
                </a:solidFill>
                <a:latin typeface="Courier New" charset="0"/>
              </a:rPr>
              <a:t> </a:t>
            </a:r>
            <a:r>
              <a:rPr lang="en-US" sz="1200" b="1" dirty="0">
                <a:solidFill>
                  <a:srgbClr val="0033CC"/>
                </a:solidFill>
                <a:latin typeface="Courier New" charset="0"/>
              </a:rPr>
              <a:t>},</a:t>
            </a:r>
          </a:p>
          <a:p>
            <a:r>
              <a:rPr lang="en-US" sz="1200" b="1" dirty="0">
                <a:solidFill>
                  <a:srgbClr val="0033CC"/>
                </a:solidFill>
                <a:latin typeface="Courier New" charset="0"/>
              </a:rPr>
              <a:t>};</a:t>
            </a:r>
          </a:p>
        </p:txBody>
      </p:sp>
      <p:sp>
        <p:nvSpPr>
          <p:cNvPr id="76" name="Slide Number Placeholder 5"/>
          <p:cNvSpPr>
            <a:spLocks noGrp="1"/>
          </p:cNvSpPr>
          <p:nvPr>
            <p:ph type="sldNum" sz="quarter" idx="12"/>
          </p:nvPr>
        </p:nvSpPr>
        <p:spPr/>
        <p:txBody>
          <a:bodyPr/>
          <a:lstStyle/>
          <a:p>
            <a:fld id="{9F691132-C75D-D247-8F3F-C3E3595E905E}" type="slidenum">
              <a:rPr lang="en-US"/>
              <a:pPr/>
              <a:t>15</a:t>
            </a:fld>
            <a:endParaRPr lang="en-US"/>
          </a:p>
        </p:txBody>
      </p:sp>
      <p:sp>
        <p:nvSpPr>
          <p:cNvPr id="587778" name="Rectangle 2"/>
          <p:cNvSpPr>
            <a:spLocks noGrp="1" noChangeArrowheads="1"/>
          </p:cNvSpPr>
          <p:nvPr>
            <p:ph type="title"/>
          </p:nvPr>
        </p:nvSpPr>
        <p:spPr/>
        <p:txBody>
          <a:bodyPr/>
          <a:lstStyle/>
          <a:p>
            <a:r>
              <a:rPr lang="en-US"/>
              <a:t>DFA for a Pascal Identifier or Number</a:t>
            </a:r>
            <a:endParaRPr lang="en-US" i="1"/>
          </a:p>
        </p:txBody>
      </p:sp>
      <p:grpSp>
        <p:nvGrpSpPr>
          <p:cNvPr id="587779" name="Group 3"/>
          <p:cNvGrpSpPr>
            <a:grpSpLocks/>
          </p:cNvGrpSpPr>
          <p:nvPr/>
        </p:nvGrpSpPr>
        <p:grpSpPr bwMode="auto">
          <a:xfrm>
            <a:off x="985838" y="3295650"/>
            <a:ext cx="7335837" cy="2876550"/>
            <a:chOff x="736" y="1615"/>
            <a:chExt cx="4621" cy="1812"/>
          </a:xfrm>
        </p:grpSpPr>
        <p:sp>
          <p:nvSpPr>
            <p:cNvPr id="587780" name="Oval 4"/>
            <p:cNvSpPr>
              <a:spLocks noChangeArrowheads="1"/>
            </p:cNvSpPr>
            <p:nvPr/>
          </p:nvSpPr>
          <p:spPr bwMode="auto">
            <a:xfrm>
              <a:off x="2194" y="2684"/>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6</a:t>
              </a:r>
            </a:p>
          </p:txBody>
        </p:sp>
        <p:sp>
          <p:nvSpPr>
            <p:cNvPr id="587781" name="Oval 5"/>
            <p:cNvSpPr>
              <a:spLocks noChangeArrowheads="1"/>
            </p:cNvSpPr>
            <p:nvPr/>
          </p:nvSpPr>
          <p:spPr bwMode="auto">
            <a:xfrm>
              <a:off x="3341" y="2684"/>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9</a:t>
              </a:r>
            </a:p>
          </p:txBody>
        </p:sp>
        <p:sp>
          <p:nvSpPr>
            <p:cNvPr id="587782" name="Oval 6"/>
            <p:cNvSpPr>
              <a:spLocks noChangeArrowheads="1"/>
            </p:cNvSpPr>
            <p:nvPr/>
          </p:nvSpPr>
          <p:spPr bwMode="auto">
            <a:xfrm>
              <a:off x="3917" y="2684"/>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10</a:t>
              </a:r>
            </a:p>
          </p:txBody>
        </p:sp>
        <p:sp>
          <p:nvSpPr>
            <p:cNvPr id="587783" name="Oval 7"/>
            <p:cNvSpPr>
              <a:spLocks noChangeArrowheads="1"/>
            </p:cNvSpPr>
            <p:nvPr/>
          </p:nvSpPr>
          <p:spPr bwMode="auto">
            <a:xfrm>
              <a:off x="1621" y="2684"/>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4</a:t>
              </a:r>
            </a:p>
          </p:txBody>
        </p:sp>
        <p:sp>
          <p:nvSpPr>
            <p:cNvPr id="587784" name="Oval 8"/>
            <p:cNvSpPr>
              <a:spLocks noChangeArrowheads="1"/>
            </p:cNvSpPr>
            <p:nvPr/>
          </p:nvSpPr>
          <p:spPr bwMode="auto">
            <a:xfrm>
              <a:off x="2772" y="2684"/>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7</a:t>
              </a:r>
            </a:p>
          </p:txBody>
        </p:sp>
        <p:sp>
          <p:nvSpPr>
            <p:cNvPr id="587785" name="Oval 9"/>
            <p:cNvSpPr>
              <a:spLocks noChangeArrowheads="1"/>
            </p:cNvSpPr>
            <p:nvPr/>
          </p:nvSpPr>
          <p:spPr bwMode="auto">
            <a:xfrm>
              <a:off x="4490" y="2684"/>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11</a:t>
              </a:r>
            </a:p>
          </p:txBody>
        </p:sp>
        <p:cxnSp>
          <p:nvCxnSpPr>
            <p:cNvPr id="587786" name="AutoShape 10"/>
            <p:cNvCxnSpPr>
              <a:cxnSpLocks noChangeShapeType="1"/>
              <a:stCxn id="587783" idx="1"/>
              <a:endCxn id="587783" idx="7"/>
            </p:cNvCxnSpPr>
            <p:nvPr/>
          </p:nvCxnSpPr>
          <p:spPr bwMode="auto">
            <a:xfrm rot="5400000" flipV="1">
              <a:off x="1707" y="2648"/>
              <a:ext cx="1" cy="123"/>
            </a:xfrm>
            <a:prstGeom prst="curvedConnector3">
              <a:avLst>
                <a:gd name="adj1" fmla="val -169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787" name="AutoShape 11"/>
            <p:cNvCxnSpPr>
              <a:cxnSpLocks noChangeShapeType="1"/>
              <a:stCxn id="587784" idx="1"/>
              <a:endCxn id="587784" idx="7"/>
            </p:cNvCxnSpPr>
            <p:nvPr/>
          </p:nvCxnSpPr>
          <p:spPr bwMode="auto">
            <a:xfrm rot="5400000" flipV="1">
              <a:off x="2858" y="2648"/>
              <a:ext cx="1" cy="123"/>
            </a:xfrm>
            <a:prstGeom prst="curvedConnector3">
              <a:avLst>
                <a:gd name="adj1" fmla="val -169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788" name="AutoShape 12"/>
            <p:cNvCxnSpPr>
              <a:cxnSpLocks noChangeShapeType="1"/>
              <a:stCxn id="587785" idx="1"/>
              <a:endCxn id="587785" idx="7"/>
            </p:cNvCxnSpPr>
            <p:nvPr/>
          </p:nvCxnSpPr>
          <p:spPr bwMode="auto">
            <a:xfrm rot="5400000" flipV="1">
              <a:off x="4576" y="2648"/>
              <a:ext cx="1" cy="123"/>
            </a:xfrm>
            <a:prstGeom prst="curvedConnector3">
              <a:avLst>
                <a:gd name="adj1" fmla="val -169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789" name="AutoShape 13"/>
            <p:cNvCxnSpPr>
              <a:cxnSpLocks noChangeShapeType="1"/>
            </p:cNvCxnSpPr>
            <p:nvPr/>
          </p:nvCxnSpPr>
          <p:spPr bwMode="auto">
            <a:xfrm flipV="1">
              <a:off x="1791" y="2770"/>
              <a:ext cx="403"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790" name="AutoShape 14"/>
            <p:cNvCxnSpPr>
              <a:cxnSpLocks noChangeShapeType="1"/>
            </p:cNvCxnSpPr>
            <p:nvPr/>
          </p:nvCxnSpPr>
          <p:spPr bwMode="auto">
            <a:xfrm flipV="1">
              <a:off x="2367" y="2770"/>
              <a:ext cx="403"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791" name="AutoShape 15"/>
            <p:cNvCxnSpPr>
              <a:cxnSpLocks noChangeShapeType="1"/>
            </p:cNvCxnSpPr>
            <p:nvPr/>
          </p:nvCxnSpPr>
          <p:spPr bwMode="auto">
            <a:xfrm flipV="1">
              <a:off x="4090" y="2770"/>
              <a:ext cx="403"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792" name="AutoShape 16"/>
            <p:cNvCxnSpPr>
              <a:cxnSpLocks noChangeShapeType="1"/>
            </p:cNvCxnSpPr>
            <p:nvPr/>
          </p:nvCxnSpPr>
          <p:spPr bwMode="auto">
            <a:xfrm rot="5400000" flipV="1">
              <a:off x="3720" y="2483"/>
              <a:ext cx="1" cy="453"/>
            </a:xfrm>
            <a:prstGeom prst="curvedConnector3">
              <a:avLst>
                <a:gd name="adj1" fmla="val -101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793" name="AutoShape 17"/>
            <p:cNvCxnSpPr>
              <a:cxnSpLocks noChangeShapeType="1"/>
            </p:cNvCxnSpPr>
            <p:nvPr/>
          </p:nvCxnSpPr>
          <p:spPr bwMode="auto">
            <a:xfrm rot="16200000" flipH="1">
              <a:off x="3720" y="2606"/>
              <a:ext cx="1" cy="453"/>
            </a:xfrm>
            <a:prstGeom prst="curvedConnector3">
              <a:avLst>
                <a:gd name="adj1" fmla="val 91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7794" name="Text Box 18"/>
            <p:cNvSpPr txBox="1">
              <a:spLocks noChangeArrowheads="1"/>
            </p:cNvSpPr>
            <p:nvPr/>
          </p:nvSpPr>
          <p:spPr bwMode="auto">
            <a:xfrm>
              <a:off x="1215" y="2833"/>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7795" name="Text Box 19"/>
            <p:cNvSpPr txBox="1">
              <a:spLocks noChangeArrowheads="1"/>
            </p:cNvSpPr>
            <p:nvPr/>
          </p:nvSpPr>
          <p:spPr bwMode="auto">
            <a:xfrm>
              <a:off x="2715" y="2368"/>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7796" name="Text Box 20"/>
            <p:cNvSpPr txBox="1">
              <a:spLocks noChangeArrowheads="1"/>
            </p:cNvSpPr>
            <p:nvPr/>
          </p:nvSpPr>
          <p:spPr bwMode="auto">
            <a:xfrm>
              <a:off x="2412" y="2611"/>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7797" name="Text Box 21"/>
            <p:cNvSpPr txBox="1">
              <a:spLocks noChangeArrowheads="1"/>
            </p:cNvSpPr>
            <p:nvPr/>
          </p:nvSpPr>
          <p:spPr bwMode="auto">
            <a:xfrm>
              <a:off x="1565" y="2368"/>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7798" name="Text Box 22"/>
            <p:cNvSpPr txBox="1">
              <a:spLocks noChangeArrowheads="1"/>
            </p:cNvSpPr>
            <p:nvPr/>
          </p:nvSpPr>
          <p:spPr bwMode="auto">
            <a:xfrm>
              <a:off x="4424" y="2368"/>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7799" name="Text Box 23"/>
            <p:cNvSpPr txBox="1">
              <a:spLocks noChangeArrowheads="1"/>
            </p:cNvSpPr>
            <p:nvPr/>
          </p:nvSpPr>
          <p:spPr bwMode="auto">
            <a:xfrm>
              <a:off x="4120" y="2611"/>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7800" name="Text Box 24"/>
            <p:cNvSpPr txBox="1">
              <a:spLocks noChangeArrowheads="1"/>
            </p:cNvSpPr>
            <p:nvPr/>
          </p:nvSpPr>
          <p:spPr bwMode="auto">
            <a:xfrm>
              <a:off x="736" y="2106"/>
              <a:ext cx="172"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a:t>
              </a:r>
            </a:p>
          </p:txBody>
        </p:sp>
        <p:sp>
          <p:nvSpPr>
            <p:cNvPr id="587801" name="Text Box 25"/>
            <p:cNvSpPr txBox="1">
              <a:spLocks noChangeArrowheads="1"/>
            </p:cNvSpPr>
            <p:nvPr/>
          </p:nvSpPr>
          <p:spPr bwMode="auto">
            <a:xfrm>
              <a:off x="3636" y="2569"/>
              <a:ext cx="172"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a:t>
              </a:r>
            </a:p>
          </p:txBody>
        </p:sp>
        <p:sp>
          <p:nvSpPr>
            <p:cNvPr id="587802" name="Text Box 26"/>
            <p:cNvSpPr txBox="1">
              <a:spLocks noChangeArrowheads="1"/>
            </p:cNvSpPr>
            <p:nvPr/>
          </p:nvSpPr>
          <p:spPr bwMode="auto">
            <a:xfrm>
              <a:off x="3650" y="2780"/>
              <a:ext cx="148"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a:t>
              </a:r>
            </a:p>
          </p:txBody>
        </p:sp>
        <p:sp>
          <p:nvSpPr>
            <p:cNvPr id="587803" name="Text Box 27"/>
            <p:cNvSpPr txBox="1">
              <a:spLocks noChangeArrowheads="1"/>
            </p:cNvSpPr>
            <p:nvPr/>
          </p:nvSpPr>
          <p:spPr bwMode="auto">
            <a:xfrm>
              <a:off x="3038" y="2619"/>
              <a:ext cx="180"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E</a:t>
              </a:r>
            </a:p>
          </p:txBody>
        </p:sp>
        <p:cxnSp>
          <p:nvCxnSpPr>
            <p:cNvPr id="587804" name="AutoShape 28"/>
            <p:cNvCxnSpPr>
              <a:cxnSpLocks noChangeShapeType="1"/>
              <a:stCxn id="587783" idx="7"/>
              <a:endCxn id="587781" idx="1"/>
            </p:cNvCxnSpPr>
            <p:nvPr/>
          </p:nvCxnSpPr>
          <p:spPr bwMode="auto">
            <a:xfrm rot="5400000" flipV="1">
              <a:off x="2567" y="1911"/>
              <a:ext cx="1" cy="1597"/>
            </a:xfrm>
            <a:prstGeom prst="curvedConnector3">
              <a:avLst>
                <a:gd name="adj1" fmla="val -399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805" name="AutoShape 29"/>
            <p:cNvCxnSpPr>
              <a:cxnSpLocks noChangeShapeType="1"/>
              <a:stCxn id="587781" idx="7"/>
              <a:endCxn id="587785" idx="1"/>
            </p:cNvCxnSpPr>
            <p:nvPr/>
          </p:nvCxnSpPr>
          <p:spPr bwMode="auto">
            <a:xfrm rot="5400000" flipV="1">
              <a:off x="4001" y="2197"/>
              <a:ext cx="1" cy="1026"/>
            </a:xfrm>
            <a:prstGeom prst="curvedConnector3">
              <a:avLst>
                <a:gd name="adj1" fmla="val -256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7806" name="Text Box 30"/>
            <p:cNvSpPr txBox="1">
              <a:spLocks noChangeArrowheads="1"/>
            </p:cNvSpPr>
            <p:nvPr/>
          </p:nvSpPr>
          <p:spPr bwMode="auto">
            <a:xfrm>
              <a:off x="1309" y="2096"/>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7807" name="Text Box 31"/>
            <p:cNvSpPr txBox="1">
              <a:spLocks noChangeArrowheads="1"/>
            </p:cNvSpPr>
            <p:nvPr/>
          </p:nvSpPr>
          <p:spPr bwMode="auto">
            <a:xfrm>
              <a:off x="3899" y="2293"/>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7808" name="Text Box 32"/>
            <p:cNvSpPr txBox="1">
              <a:spLocks noChangeArrowheads="1"/>
            </p:cNvSpPr>
            <p:nvPr/>
          </p:nvSpPr>
          <p:spPr bwMode="auto">
            <a:xfrm>
              <a:off x="2464" y="2168"/>
              <a:ext cx="180"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E</a:t>
              </a:r>
            </a:p>
          </p:txBody>
        </p:sp>
        <p:cxnSp>
          <p:nvCxnSpPr>
            <p:cNvPr id="587809" name="AutoShape 33"/>
            <p:cNvCxnSpPr>
              <a:cxnSpLocks noChangeShapeType="1"/>
            </p:cNvCxnSpPr>
            <p:nvPr/>
          </p:nvCxnSpPr>
          <p:spPr bwMode="auto">
            <a:xfrm flipV="1">
              <a:off x="2943" y="2770"/>
              <a:ext cx="403"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7810" name="Text Box 34"/>
            <p:cNvSpPr txBox="1">
              <a:spLocks noChangeArrowheads="1"/>
            </p:cNvSpPr>
            <p:nvPr/>
          </p:nvSpPr>
          <p:spPr bwMode="auto">
            <a:xfrm>
              <a:off x="1886" y="2517"/>
              <a:ext cx="169" cy="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2400"/>
                <a:t>.</a:t>
              </a:r>
            </a:p>
          </p:txBody>
        </p:sp>
        <p:grpSp>
          <p:nvGrpSpPr>
            <p:cNvPr id="587811" name="Group 35"/>
            <p:cNvGrpSpPr>
              <a:grpSpLocks/>
            </p:cNvGrpSpPr>
            <p:nvPr/>
          </p:nvGrpSpPr>
          <p:grpSpPr bwMode="auto">
            <a:xfrm>
              <a:off x="1569" y="3139"/>
              <a:ext cx="288" cy="288"/>
              <a:chOff x="1901" y="2678"/>
              <a:chExt cx="288" cy="288"/>
            </a:xfrm>
          </p:grpSpPr>
          <p:sp>
            <p:nvSpPr>
              <p:cNvPr id="587812" name="Oval 36"/>
              <p:cNvSpPr>
                <a:spLocks noChangeArrowheads="1"/>
              </p:cNvSpPr>
              <p:nvPr/>
            </p:nvSpPr>
            <p:spPr bwMode="auto">
              <a:xfrm>
                <a:off x="1958" y="2736"/>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5</a:t>
                </a:r>
              </a:p>
            </p:txBody>
          </p:sp>
          <p:sp>
            <p:nvSpPr>
              <p:cNvPr id="587813" name="Oval 37"/>
              <p:cNvSpPr>
                <a:spLocks noChangeArrowheads="1"/>
              </p:cNvSpPr>
              <p:nvPr/>
            </p:nvSpPr>
            <p:spPr bwMode="auto">
              <a:xfrm>
                <a:off x="1901" y="2678"/>
                <a:ext cx="288" cy="288"/>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cxnSp>
          <p:nvCxnSpPr>
            <p:cNvPr id="587814" name="AutoShape 38"/>
            <p:cNvCxnSpPr>
              <a:cxnSpLocks noChangeShapeType="1"/>
              <a:stCxn id="587783" idx="4"/>
              <a:endCxn id="587813" idx="0"/>
            </p:cNvCxnSpPr>
            <p:nvPr/>
          </p:nvCxnSpPr>
          <p:spPr bwMode="auto">
            <a:xfrm>
              <a:off x="1708" y="2857"/>
              <a:ext cx="5" cy="28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nvGrpSpPr>
            <p:cNvPr id="587815" name="Group 39"/>
            <p:cNvGrpSpPr>
              <a:grpSpLocks/>
            </p:cNvGrpSpPr>
            <p:nvPr/>
          </p:nvGrpSpPr>
          <p:grpSpPr bwMode="auto">
            <a:xfrm>
              <a:off x="2721" y="3139"/>
              <a:ext cx="288" cy="288"/>
              <a:chOff x="1901" y="2678"/>
              <a:chExt cx="288" cy="288"/>
            </a:xfrm>
          </p:grpSpPr>
          <p:sp>
            <p:nvSpPr>
              <p:cNvPr id="587816" name="Oval 40"/>
              <p:cNvSpPr>
                <a:spLocks noChangeArrowheads="1"/>
              </p:cNvSpPr>
              <p:nvPr/>
            </p:nvSpPr>
            <p:spPr bwMode="auto">
              <a:xfrm>
                <a:off x="1958" y="2736"/>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8</a:t>
                </a:r>
              </a:p>
            </p:txBody>
          </p:sp>
          <p:sp>
            <p:nvSpPr>
              <p:cNvPr id="587817" name="Oval 41"/>
              <p:cNvSpPr>
                <a:spLocks noChangeArrowheads="1"/>
              </p:cNvSpPr>
              <p:nvPr/>
            </p:nvSpPr>
            <p:spPr bwMode="auto">
              <a:xfrm>
                <a:off x="1901" y="2678"/>
                <a:ext cx="288" cy="288"/>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587818" name="Group 42"/>
            <p:cNvGrpSpPr>
              <a:grpSpLocks/>
            </p:cNvGrpSpPr>
            <p:nvPr/>
          </p:nvGrpSpPr>
          <p:grpSpPr bwMode="auto">
            <a:xfrm>
              <a:off x="5069" y="2626"/>
              <a:ext cx="288" cy="288"/>
              <a:chOff x="1901" y="2678"/>
              <a:chExt cx="288" cy="288"/>
            </a:xfrm>
          </p:grpSpPr>
          <p:sp>
            <p:nvSpPr>
              <p:cNvPr id="587819" name="Oval 43"/>
              <p:cNvSpPr>
                <a:spLocks noChangeArrowheads="1"/>
              </p:cNvSpPr>
              <p:nvPr/>
            </p:nvSpPr>
            <p:spPr bwMode="auto">
              <a:xfrm>
                <a:off x="1958" y="2736"/>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12</a:t>
                </a:r>
              </a:p>
            </p:txBody>
          </p:sp>
          <p:sp>
            <p:nvSpPr>
              <p:cNvPr id="587820" name="Oval 44"/>
              <p:cNvSpPr>
                <a:spLocks noChangeArrowheads="1"/>
              </p:cNvSpPr>
              <p:nvPr/>
            </p:nvSpPr>
            <p:spPr bwMode="auto">
              <a:xfrm>
                <a:off x="1901" y="2678"/>
                <a:ext cx="288" cy="288"/>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cxnSp>
          <p:nvCxnSpPr>
            <p:cNvPr id="587821" name="AutoShape 45"/>
            <p:cNvCxnSpPr>
              <a:cxnSpLocks noChangeShapeType="1"/>
              <a:stCxn id="587784" idx="4"/>
              <a:endCxn id="587817" idx="0"/>
            </p:cNvCxnSpPr>
            <p:nvPr/>
          </p:nvCxnSpPr>
          <p:spPr bwMode="auto">
            <a:xfrm>
              <a:off x="2859" y="2857"/>
              <a:ext cx="6" cy="28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7822" name="Text Box 46"/>
            <p:cNvSpPr txBox="1">
              <a:spLocks noChangeArrowheads="1"/>
            </p:cNvSpPr>
            <p:nvPr/>
          </p:nvSpPr>
          <p:spPr bwMode="auto">
            <a:xfrm>
              <a:off x="1687" y="2909"/>
              <a:ext cx="388"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[other]</a:t>
              </a:r>
            </a:p>
          </p:txBody>
        </p:sp>
        <p:sp>
          <p:nvSpPr>
            <p:cNvPr id="587823" name="Text Box 47"/>
            <p:cNvSpPr txBox="1">
              <a:spLocks noChangeArrowheads="1"/>
            </p:cNvSpPr>
            <p:nvPr/>
          </p:nvSpPr>
          <p:spPr bwMode="auto">
            <a:xfrm>
              <a:off x="2825" y="2909"/>
              <a:ext cx="388"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[other]</a:t>
              </a:r>
            </a:p>
          </p:txBody>
        </p:sp>
        <p:sp>
          <p:nvSpPr>
            <p:cNvPr id="587824" name="Text Box 48"/>
            <p:cNvSpPr txBox="1">
              <a:spLocks noChangeArrowheads="1"/>
            </p:cNvSpPr>
            <p:nvPr/>
          </p:nvSpPr>
          <p:spPr bwMode="auto">
            <a:xfrm>
              <a:off x="4655" y="2609"/>
              <a:ext cx="388"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[other]</a:t>
              </a:r>
            </a:p>
          </p:txBody>
        </p:sp>
        <p:sp>
          <p:nvSpPr>
            <p:cNvPr id="587825" name="Oval 49"/>
            <p:cNvSpPr>
              <a:spLocks noChangeArrowheads="1"/>
            </p:cNvSpPr>
            <p:nvPr/>
          </p:nvSpPr>
          <p:spPr bwMode="auto">
            <a:xfrm>
              <a:off x="891" y="2685"/>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3</a:t>
              </a:r>
            </a:p>
          </p:txBody>
        </p:sp>
        <p:cxnSp>
          <p:nvCxnSpPr>
            <p:cNvPr id="587826" name="AutoShape 50"/>
            <p:cNvCxnSpPr>
              <a:cxnSpLocks noChangeShapeType="1"/>
              <a:stCxn id="587838" idx="2"/>
              <a:endCxn id="587825" idx="2"/>
            </p:cNvCxnSpPr>
            <p:nvPr/>
          </p:nvCxnSpPr>
          <p:spPr bwMode="auto">
            <a:xfrm rot="10800000" flipV="1">
              <a:off x="891" y="1615"/>
              <a:ext cx="5" cy="1157"/>
            </a:xfrm>
            <a:prstGeom prst="curvedConnector3">
              <a:avLst>
                <a:gd name="adj1" fmla="val 298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827" name="AutoShape 51"/>
            <p:cNvCxnSpPr>
              <a:cxnSpLocks noChangeShapeType="1"/>
              <a:stCxn id="587838" idx="6"/>
              <a:endCxn id="587825" idx="6"/>
            </p:cNvCxnSpPr>
            <p:nvPr/>
          </p:nvCxnSpPr>
          <p:spPr bwMode="auto">
            <a:xfrm flipH="1">
              <a:off x="1064" y="1615"/>
              <a:ext cx="5" cy="1157"/>
            </a:xfrm>
            <a:prstGeom prst="curvedConnector3">
              <a:avLst>
                <a:gd name="adj1" fmla="val -286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828" name="AutoShape 52"/>
            <p:cNvCxnSpPr>
              <a:cxnSpLocks noChangeShapeType="1"/>
              <a:stCxn id="587838" idx="6"/>
              <a:endCxn id="587783" idx="2"/>
            </p:cNvCxnSpPr>
            <p:nvPr/>
          </p:nvCxnSpPr>
          <p:spPr bwMode="auto">
            <a:xfrm>
              <a:off x="1069" y="1615"/>
              <a:ext cx="552" cy="1156"/>
            </a:xfrm>
            <a:prstGeom prst="curvedConnector3">
              <a:avLst>
                <a:gd name="adj1" fmla="val 49819"/>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7829" name="Text Box 53"/>
            <p:cNvSpPr txBox="1">
              <a:spLocks noChangeArrowheads="1"/>
            </p:cNvSpPr>
            <p:nvPr/>
          </p:nvSpPr>
          <p:spPr bwMode="auto">
            <a:xfrm>
              <a:off x="1055" y="2091"/>
              <a:ext cx="148"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a:t>
              </a:r>
            </a:p>
          </p:txBody>
        </p:sp>
        <p:cxnSp>
          <p:nvCxnSpPr>
            <p:cNvPr id="587830" name="AutoShape 54"/>
            <p:cNvCxnSpPr>
              <a:cxnSpLocks noChangeShapeType="1"/>
            </p:cNvCxnSpPr>
            <p:nvPr/>
          </p:nvCxnSpPr>
          <p:spPr bwMode="auto">
            <a:xfrm flipV="1">
              <a:off x="4671" y="2770"/>
              <a:ext cx="403" cy="1"/>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831" name="AutoShape 55"/>
            <p:cNvCxnSpPr>
              <a:cxnSpLocks noChangeShapeType="1"/>
              <a:stCxn id="587825" idx="5"/>
              <a:endCxn id="587783" idx="3"/>
            </p:cNvCxnSpPr>
            <p:nvPr/>
          </p:nvCxnSpPr>
          <p:spPr bwMode="auto">
            <a:xfrm rot="5400000" flipH="1" flipV="1">
              <a:off x="1342" y="2529"/>
              <a:ext cx="1" cy="607"/>
            </a:xfrm>
            <a:prstGeom prst="curvedConnector3">
              <a:avLst>
                <a:gd name="adj1" fmla="val -168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grpSp>
        <p:nvGrpSpPr>
          <p:cNvPr id="587832" name="Group 56"/>
          <p:cNvGrpSpPr>
            <a:grpSpLocks/>
          </p:cNvGrpSpPr>
          <p:nvPr/>
        </p:nvGrpSpPr>
        <p:grpSpPr bwMode="auto">
          <a:xfrm>
            <a:off x="274638" y="2697163"/>
            <a:ext cx="3838575" cy="1192212"/>
            <a:chOff x="288" y="1238"/>
            <a:chExt cx="2418" cy="751"/>
          </a:xfrm>
        </p:grpSpPr>
        <p:sp>
          <p:nvSpPr>
            <p:cNvPr id="587833" name="Text Box 57"/>
            <p:cNvSpPr txBox="1">
              <a:spLocks noChangeArrowheads="1"/>
            </p:cNvSpPr>
            <p:nvPr/>
          </p:nvSpPr>
          <p:spPr bwMode="auto">
            <a:xfrm>
              <a:off x="1674" y="1816"/>
              <a:ext cx="291"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digit</a:t>
              </a:r>
            </a:p>
          </p:txBody>
        </p:sp>
        <p:sp>
          <p:nvSpPr>
            <p:cNvPr id="587834" name="Oval 58"/>
            <p:cNvSpPr>
              <a:spLocks noChangeArrowheads="1"/>
            </p:cNvSpPr>
            <p:nvPr/>
          </p:nvSpPr>
          <p:spPr bwMode="auto">
            <a:xfrm>
              <a:off x="1746" y="1528"/>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1</a:t>
              </a:r>
            </a:p>
          </p:txBody>
        </p:sp>
        <p:grpSp>
          <p:nvGrpSpPr>
            <p:cNvPr id="587835" name="Group 59"/>
            <p:cNvGrpSpPr>
              <a:grpSpLocks/>
            </p:cNvGrpSpPr>
            <p:nvPr/>
          </p:nvGrpSpPr>
          <p:grpSpPr bwMode="auto">
            <a:xfrm>
              <a:off x="2418" y="1471"/>
              <a:ext cx="288" cy="288"/>
              <a:chOff x="1901" y="2678"/>
              <a:chExt cx="288" cy="288"/>
            </a:xfrm>
          </p:grpSpPr>
          <p:sp>
            <p:nvSpPr>
              <p:cNvPr id="587836" name="Oval 60"/>
              <p:cNvSpPr>
                <a:spLocks noChangeArrowheads="1"/>
              </p:cNvSpPr>
              <p:nvPr/>
            </p:nvSpPr>
            <p:spPr bwMode="auto">
              <a:xfrm>
                <a:off x="1958" y="2736"/>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2</a:t>
                </a:r>
              </a:p>
            </p:txBody>
          </p:sp>
          <p:sp>
            <p:nvSpPr>
              <p:cNvPr id="587837" name="Oval 61"/>
              <p:cNvSpPr>
                <a:spLocks noChangeArrowheads="1"/>
              </p:cNvSpPr>
              <p:nvPr/>
            </p:nvSpPr>
            <p:spPr bwMode="auto">
              <a:xfrm>
                <a:off x="1901" y="2678"/>
                <a:ext cx="288" cy="288"/>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87838" name="Oval 62"/>
            <p:cNvSpPr>
              <a:spLocks noChangeArrowheads="1"/>
            </p:cNvSpPr>
            <p:nvPr/>
          </p:nvSpPr>
          <p:spPr bwMode="auto">
            <a:xfrm>
              <a:off x="896" y="1528"/>
              <a:ext cx="173" cy="173"/>
            </a:xfrm>
            <a:prstGeom prst="ellipse">
              <a:avLst/>
            </a:prstGeom>
            <a:noFill/>
            <a:ln w="9525">
              <a:solidFill>
                <a:schemeClr val="tx1"/>
              </a:solidFill>
              <a:round/>
              <a:headEnd/>
              <a:tailEnd/>
            </a:ln>
            <a:effectLst/>
            <a:extLst>
              <a:ext uri="{909E8E84-426E-40dd-AFC4-6F175D3DCCD1}">
                <a14:hiddenFill xmlns:a14="http://schemas.microsoft.com/office/drawing/2010/main" xmlns="">
                  <a:solidFill>
                    <a:srgbClr val="EAEAEA"/>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00"/>
                <a:t>0</a:t>
              </a:r>
            </a:p>
          </p:txBody>
        </p:sp>
        <p:cxnSp>
          <p:nvCxnSpPr>
            <p:cNvPr id="587839" name="AutoShape 63"/>
            <p:cNvCxnSpPr>
              <a:cxnSpLocks noChangeShapeType="1"/>
              <a:stCxn id="587838" idx="6"/>
              <a:endCxn id="587834" idx="2"/>
            </p:cNvCxnSpPr>
            <p:nvPr/>
          </p:nvCxnSpPr>
          <p:spPr bwMode="auto">
            <a:xfrm>
              <a:off x="1069" y="1615"/>
              <a:ext cx="677"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840" name="AutoShape 64"/>
            <p:cNvCxnSpPr>
              <a:cxnSpLocks noChangeShapeType="1"/>
              <a:stCxn id="587834" idx="6"/>
              <a:endCxn id="587837" idx="2"/>
            </p:cNvCxnSpPr>
            <p:nvPr/>
          </p:nvCxnSpPr>
          <p:spPr bwMode="auto">
            <a:xfrm>
              <a:off x="1919" y="1615"/>
              <a:ext cx="499"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841" name="AutoShape 65"/>
            <p:cNvCxnSpPr>
              <a:cxnSpLocks noChangeShapeType="1"/>
              <a:stCxn id="587834" idx="1"/>
              <a:endCxn id="587834" idx="7"/>
            </p:cNvCxnSpPr>
            <p:nvPr/>
          </p:nvCxnSpPr>
          <p:spPr bwMode="auto">
            <a:xfrm rot="5400000" flipV="1">
              <a:off x="1832" y="1492"/>
              <a:ext cx="1" cy="123"/>
            </a:xfrm>
            <a:prstGeom prst="curvedConnector3">
              <a:avLst>
                <a:gd name="adj1" fmla="val -169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87842" name="AutoShape 66"/>
            <p:cNvCxnSpPr>
              <a:cxnSpLocks noChangeShapeType="1"/>
              <a:stCxn id="587834" idx="3"/>
              <a:endCxn id="587834" idx="5"/>
            </p:cNvCxnSpPr>
            <p:nvPr/>
          </p:nvCxnSpPr>
          <p:spPr bwMode="auto">
            <a:xfrm rot="16200000" flipH="1">
              <a:off x="1832" y="1615"/>
              <a:ext cx="1" cy="123"/>
            </a:xfrm>
            <a:prstGeom prst="curvedConnector3">
              <a:avLst>
                <a:gd name="adj1" fmla="val 16800000"/>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7843" name="Text Box 67"/>
            <p:cNvSpPr txBox="1">
              <a:spLocks noChangeArrowheads="1"/>
            </p:cNvSpPr>
            <p:nvPr/>
          </p:nvSpPr>
          <p:spPr bwMode="auto">
            <a:xfrm>
              <a:off x="1358" y="1469"/>
              <a:ext cx="329"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a:r>
                <a:rPr lang="en-US" sz="1200"/>
                <a:t>letter</a:t>
              </a:r>
            </a:p>
          </p:txBody>
        </p:sp>
        <p:sp>
          <p:nvSpPr>
            <p:cNvPr id="587844" name="Text Box 68"/>
            <p:cNvSpPr txBox="1">
              <a:spLocks noChangeArrowheads="1"/>
            </p:cNvSpPr>
            <p:nvPr/>
          </p:nvSpPr>
          <p:spPr bwMode="auto">
            <a:xfrm>
              <a:off x="1919" y="1461"/>
              <a:ext cx="388"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[other]</a:t>
              </a:r>
            </a:p>
          </p:txBody>
        </p:sp>
        <p:cxnSp>
          <p:nvCxnSpPr>
            <p:cNvPr id="587845" name="AutoShape 69"/>
            <p:cNvCxnSpPr>
              <a:cxnSpLocks noChangeShapeType="1"/>
              <a:stCxn id="587838" idx="2"/>
            </p:cNvCxnSpPr>
            <p:nvPr/>
          </p:nvCxnSpPr>
          <p:spPr bwMode="auto">
            <a:xfrm flipH="1">
              <a:off x="288" y="1615"/>
              <a:ext cx="608" cy="0"/>
            </a:xfrm>
            <a:prstGeom prst="straightConnector1">
              <a:avLst/>
            </a:prstGeom>
            <a:noFill/>
            <a:ln w="9525">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87846" name="Text Box 70"/>
            <p:cNvSpPr txBox="1">
              <a:spLocks noChangeArrowheads="1"/>
            </p:cNvSpPr>
            <p:nvPr/>
          </p:nvSpPr>
          <p:spPr bwMode="auto">
            <a:xfrm>
              <a:off x="1663" y="1238"/>
              <a:ext cx="329" cy="1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a:r>
                <a:rPr lang="en-US" sz="1200"/>
                <a:t>letter</a:t>
              </a:r>
            </a:p>
          </p:txBody>
        </p:sp>
      </p:grpSp>
      <p:sp>
        <p:nvSpPr>
          <p:cNvPr id="587848" name="Text Box 72"/>
          <p:cNvSpPr txBox="1">
            <a:spLocks noChangeArrowheads="1"/>
          </p:cNvSpPr>
          <p:nvPr/>
        </p:nvSpPr>
        <p:spPr bwMode="auto">
          <a:xfrm>
            <a:off x="1663518" y="1600200"/>
            <a:ext cx="2451287" cy="1015663"/>
          </a:xfrm>
          <a:prstGeom prst="rect">
            <a:avLst/>
          </a:prstGeom>
          <a:solidFill>
            <a:srgbClr val="FFFFC2"/>
          </a:solidFill>
          <a:ln w="9525">
            <a:solidFill>
              <a:srgbClr val="0033CC"/>
            </a:solidFill>
            <a:miter lim="800000"/>
            <a:headEnd/>
            <a:tailEnd/>
          </a:ln>
          <a:effectLst/>
        </p:spPr>
        <p:txBody>
          <a:bodyPr wrap="none">
            <a:spAutoFit/>
          </a:bodyPr>
          <a:lstStyle/>
          <a:p>
            <a:pPr algn="ctr"/>
            <a:r>
              <a:rPr lang="en-US" sz="2000" dirty="0">
                <a:solidFill>
                  <a:srgbClr val="0033CC"/>
                </a:solidFill>
              </a:rPr>
              <a:t>Negative numbers</a:t>
            </a:r>
          </a:p>
          <a:p>
            <a:pPr algn="ctr"/>
            <a:r>
              <a:rPr lang="en-US" sz="2000" dirty="0">
                <a:solidFill>
                  <a:srgbClr val="0033CC"/>
                </a:solidFill>
              </a:rPr>
              <a:t>in the matrix are the</a:t>
            </a:r>
          </a:p>
          <a:p>
            <a:pPr algn="ctr"/>
            <a:r>
              <a:rPr lang="en-US" sz="2000" b="1" dirty="0">
                <a:solidFill>
                  <a:srgbClr val="0033CC"/>
                </a:solidFill>
              </a:rPr>
              <a:t>accepting states</a:t>
            </a:r>
            <a:r>
              <a:rPr lang="en-US" sz="2000" dirty="0">
                <a:solidFill>
                  <a:srgbClr val="0033CC"/>
                </a:solidFill>
              </a:rPr>
              <a:t>.</a:t>
            </a:r>
          </a:p>
        </p:txBody>
      </p:sp>
      <p:sp>
        <p:nvSpPr>
          <p:cNvPr id="587849" name="Text Box 73"/>
          <p:cNvSpPr txBox="1">
            <a:spLocks noChangeArrowheads="1"/>
          </p:cNvSpPr>
          <p:nvPr/>
        </p:nvSpPr>
        <p:spPr bwMode="auto">
          <a:xfrm>
            <a:off x="5962895" y="5464284"/>
            <a:ext cx="2291863" cy="707886"/>
          </a:xfrm>
          <a:prstGeom prst="rect">
            <a:avLst/>
          </a:prstGeom>
          <a:solidFill>
            <a:srgbClr val="FFFFC2"/>
          </a:solidFill>
          <a:ln w="9525">
            <a:solidFill>
              <a:srgbClr val="C00000"/>
            </a:solidFill>
            <a:miter lim="800000"/>
            <a:headEnd/>
            <a:tailEnd/>
          </a:ln>
          <a:effectLst/>
        </p:spPr>
        <p:txBody>
          <a:bodyPr wrap="none">
            <a:spAutoFit/>
          </a:bodyPr>
          <a:lstStyle/>
          <a:p>
            <a:pPr algn="ctr"/>
            <a:r>
              <a:rPr lang="en-US" sz="2000" dirty="0">
                <a:solidFill>
                  <a:srgbClr val="C00000"/>
                </a:solidFill>
              </a:rPr>
              <a:t>Notice how the</a:t>
            </a:r>
          </a:p>
          <a:p>
            <a:pPr algn="ctr"/>
            <a:r>
              <a:rPr lang="en-US" sz="2000" dirty="0">
                <a:solidFill>
                  <a:srgbClr val="C00000"/>
                </a:solidFill>
              </a:rPr>
              <a:t>letter </a:t>
            </a:r>
            <a:r>
              <a:rPr lang="en-US" sz="2000" b="1" dirty="0">
                <a:solidFill>
                  <a:srgbClr val="C00000"/>
                </a:solidFill>
                <a:latin typeface="Courier New" panose="02070309020205020404" pitchFamily="49" charset="0"/>
                <a:cs typeface="Courier New" panose="02070309020205020404" pitchFamily="49" charset="0"/>
              </a:rPr>
              <a:t>E</a:t>
            </a:r>
            <a:r>
              <a:rPr lang="en-US" sz="2000" dirty="0">
                <a:solidFill>
                  <a:srgbClr val="C00000"/>
                </a:solidFill>
              </a:rPr>
              <a:t> is handled!</a:t>
            </a:r>
          </a:p>
        </p:txBody>
      </p:sp>
      <p:sp>
        <p:nvSpPr>
          <p:cNvPr id="2" name="Oval 1">
            <a:extLst>
              <a:ext uri="{FF2B5EF4-FFF2-40B4-BE49-F238E27FC236}">
                <a16:creationId xmlns:a16="http://schemas.microsoft.com/office/drawing/2014/main" id="{1D7ECD01-A132-7663-F448-2CAF77AE002B}"/>
              </a:ext>
            </a:extLst>
          </p:cNvPr>
          <p:cNvSpPr/>
          <p:nvPr/>
        </p:nvSpPr>
        <p:spPr bwMode="auto">
          <a:xfrm>
            <a:off x="3746501" y="4173538"/>
            <a:ext cx="274638" cy="274638"/>
          </a:xfrm>
          <a:prstGeom prst="ellipse">
            <a:avLst/>
          </a:prstGeom>
          <a:noFill/>
          <a:ln w="1905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
        <p:nvSpPr>
          <p:cNvPr id="3" name="Oval 2">
            <a:extLst>
              <a:ext uri="{FF2B5EF4-FFF2-40B4-BE49-F238E27FC236}">
                <a16:creationId xmlns:a16="http://schemas.microsoft.com/office/drawing/2014/main" id="{4E6131D2-698B-E8AE-8DC5-CA4B7C1C10B6}"/>
              </a:ext>
            </a:extLst>
          </p:cNvPr>
          <p:cNvSpPr/>
          <p:nvPr/>
        </p:nvSpPr>
        <p:spPr bwMode="auto">
          <a:xfrm>
            <a:off x="4636408" y="4883831"/>
            <a:ext cx="274638" cy="274638"/>
          </a:xfrm>
          <a:prstGeom prst="ellipse">
            <a:avLst/>
          </a:prstGeom>
          <a:noFill/>
          <a:ln w="1905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20651203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87847"/>
                                        </p:tgtEl>
                                        <p:attrNameLst>
                                          <p:attrName>style.visibility</p:attrName>
                                        </p:attrNameLst>
                                      </p:cBhvr>
                                      <p:to>
                                        <p:strVal val="visible"/>
                                      </p:to>
                                    </p:set>
                                    <p:animEffect transition="in" filter="fade">
                                      <p:cBhvr>
                                        <p:cTn id="7" dur="500"/>
                                        <p:tgtEl>
                                          <p:spTgt spid="5878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87848"/>
                                        </p:tgtEl>
                                        <p:attrNameLst>
                                          <p:attrName>style.visibility</p:attrName>
                                        </p:attrNameLst>
                                      </p:cBhvr>
                                      <p:to>
                                        <p:strVal val="visible"/>
                                      </p:to>
                                    </p:set>
                                    <p:anim calcmode="lin" valueType="num">
                                      <p:cBhvr additive="base">
                                        <p:cTn id="12" dur="500" fill="hold"/>
                                        <p:tgtEl>
                                          <p:spTgt spid="587848"/>
                                        </p:tgtEl>
                                        <p:attrNameLst>
                                          <p:attrName>ppt_x</p:attrName>
                                        </p:attrNameLst>
                                      </p:cBhvr>
                                      <p:tavLst>
                                        <p:tav tm="0">
                                          <p:val>
                                            <p:strVal val="0-#ppt_w/2"/>
                                          </p:val>
                                        </p:tav>
                                        <p:tav tm="100000">
                                          <p:val>
                                            <p:strVal val="#ppt_x"/>
                                          </p:val>
                                        </p:tav>
                                      </p:tavLst>
                                    </p:anim>
                                    <p:anim calcmode="lin" valueType="num">
                                      <p:cBhvr additive="base">
                                        <p:cTn id="13" dur="500" fill="hold"/>
                                        <p:tgtEl>
                                          <p:spTgt spid="587848"/>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87849"/>
                                        </p:tgtEl>
                                        <p:attrNameLst>
                                          <p:attrName>style.visibility</p:attrName>
                                        </p:attrNameLst>
                                      </p:cBhvr>
                                      <p:to>
                                        <p:strVal val="visible"/>
                                      </p:to>
                                    </p:set>
                                    <p:anim calcmode="lin" valueType="num">
                                      <p:cBhvr additive="base">
                                        <p:cTn id="18" dur="500" fill="hold"/>
                                        <p:tgtEl>
                                          <p:spTgt spid="587849"/>
                                        </p:tgtEl>
                                        <p:attrNameLst>
                                          <p:attrName>ppt_x</p:attrName>
                                        </p:attrNameLst>
                                      </p:cBhvr>
                                      <p:tavLst>
                                        <p:tav tm="0">
                                          <p:val>
                                            <p:strVal val="#ppt_x"/>
                                          </p:val>
                                        </p:tav>
                                        <p:tav tm="100000">
                                          <p:val>
                                            <p:strVal val="#ppt_x"/>
                                          </p:val>
                                        </p:tav>
                                      </p:tavLst>
                                    </p:anim>
                                    <p:anim calcmode="lin" valueType="num">
                                      <p:cBhvr additive="base">
                                        <p:cTn id="19" dur="500" fill="hold"/>
                                        <p:tgtEl>
                                          <p:spTgt spid="587849"/>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7847" grpId="0" animBg="1"/>
      <p:bldP spid="587848" grpId="0" animBg="1"/>
      <p:bldP spid="587849" grpId="0" animBg="1"/>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61E48F-D4E0-1847-818F-45D277F1CA2A}" type="slidenum">
              <a:rPr lang="en-US"/>
              <a:pPr/>
              <a:t>16</a:t>
            </a:fld>
            <a:endParaRPr lang="en-US"/>
          </a:p>
        </p:txBody>
      </p:sp>
      <p:sp>
        <p:nvSpPr>
          <p:cNvPr id="588802" name="Rectangle 2"/>
          <p:cNvSpPr>
            <a:spLocks noGrp="1" noChangeArrowheads="1"/>
          </p:cNvSpPr>
          <p:nvPr>
            <p:ph type="title"/>
          </p:nvPr>
        </p:nvSpPr>
        <p:spPr/>
        <p:txBody>
          <a:bodyPr/>
          <a:lstStyle/>
          <a:p>
            <a:r>
              <a:rPr lang="en-US"/>
              <a:t>A Simple DFA Scanner</a:t>
            </a:r>
          </a:p>
        </p:txBody>
      </p:sp>
      <p:sp>
        <p:nvSpPr>
          <p:cNvPr id="588803" name="Text Box 3"/>
          <p:cNvSpPr txBox="1">
            <a:spLocks noChangeArrowheads="1"/>
          </p:cNvSpPr>
          <p:nvPr/>
        </p:nvSpPr>
        <p:spPr bwMode="auto">
          <a:xfrm>
            <a:off x="914400" y="1235075"/>
            <a:ext cx="7273925" cy="4981575"/>
          </a:xfrm>
          <a:prstGeom prst="rect">
            <a:avLst/>
          </a:prstGeom>
          <a:solidFill>
            <a:schemeClr val="bg1">
              <a:lumMod val="95000"/>
            </a:schemeClr>
          </a:solidFill>
          <a:ln>
            <a:solidFill>
              <a:schemeClr val="bg1">
                <a:lumMod val="75000"/>
              </a:schemeClr>
            </a:solidFill>
          </a:ln>
          <a:effectLst/>
        </p:spPr>
        <p:txBody>
          <a:bodyPr wrap="none">
            <a:spAutoFit/>
          </a:bodyPr>
          <a:lstStyle/>
          <a:p>
            <a:r>
              <a:rPr lang="en-US" sz="1600" b="1" dirty="0">
                <a:latin typeface="Courier New" charset="0"/>
              </a:rPr>
              <a:t>public class </a:t>
            </a:r>
            <a:r>
              <a:rPr lang="en-US" sz="1600" b="1" dirty="0" err="1">
                <a:solidFill>
                  <a:srgbClr val="C00000"/>
                </a:solidFill>
                <a:latin typeface="Courier New" charset="0"/>
              </a:rPr>
              <a:t>SimpleDFAScanner</a:t>
            </a:r>
            <a:endParaRPr lang="en-US" sz="1600" b="1" dirty="0">
              <a:solidFill>
                <a:srgbClr val="C00000"/>
              </a:solidFill>
              <a:latin typeface="Courier New" charset="0"/>
            </a:endParaRPr>
          </a:p>
          <a:p>
            <a:r>
              <a:rPr lang="en-US" sz="1600" b="1" dirty="0">
                <a:latin typeface="Courier New" charset="0"/>
              </a:rPr>
              <a:t>{</a:t>
            </a:r>
          </a:p>
          <a:p>
            <a:r>
              <a:rPr lang="en-US" sz="1600" b="1" dirty="0">
                <a:latin typeface="Courier New" charset="0"/>
              </a:rPr>
              <a:t>    // Input characters.</a:t>
            </a:r>
          </a:p>
          <a:p>
            <a:r>
              <a:rPr lang="en-US" sz="1600" b="1" dirty="0">
                <a:latin typeface="Courier New" charset="0"/>
              </a:rPr>
              <a:t>    private static final </a:t>
            </a:r>
            <a:r>
              <a:rPr lang="en-US" sz="1600" b="1" dirty="0" err="1">
                <a:latin typeface="Courier New" charset="0"/>
              </a:rPr>
              <a:t>int</a:t>
            </a:r>
            <a:r>
              <a:rPr lang="en-US" sz="1600" b="1" dirty="0">
                <a:latin typeface="Courier New" charset="0"/>
              </a:rPr>
              <a:t> </a:t>
            </a:r>
            <a:r>
              <a:rPr lang="en-US" sz="1600" b="1" dirty="0">
                <a:solidFill>
                  <a:srgbClr val="0033CC"/>
                </a:solidFill>
                <a:latin typeface="Courier New" charset="0"/>
              </a:rPr>
              <a:t>LETTER</a:t>
            </a:r>
            <a:r>
              <a:rPr lang="en-US" sz="1600" b="1" dirty="0">
                <a:latin typeface="Courier New" charset="0"/>
              </a:rPr>
              <a:t> = 0;</a:t>
            </a:r>
          </a:p>
          <a:p>
            <a:r>
              <a:rPr lang="en-US" sz="1600" b="1" dirty="0">
                <a:latin typeface="Courier New" charset="0"/>
              </a:rPr>
              <a:t>    private static final </a:t>
            </a:r>
            <a:r>
              <a:rPr lang="en-US" sz="1600" b="1" dirty="0" err="1">
                <a:latin typeface="Courier New" charset="0"/>
              </a:rPr>
              <a:t>int</a:t>
            </a:r>
            <a:r>
              <a:rPr lang="en-US" sz="1600" b="1" dirty="0">
                <a:latin typeface="Courier New" charset="0"/>
              </a:rPr>
              <a:t> </a:t>
            </a:r>
            <a:r>
              <a:rPr lang="en-US" sz="1600" b="1" dirty="0">
                <a:solidFill>
                  <a:srgbClr val="0033CC"/>
                </a:solidFill>
                <a:latin typeface="Courier New" charset="0"/>
              </a:rPr>
              <a:t>DIGIT</a:t>
            </a:r>
            <a:r>
              <a:rPr lang="en-US" sz="1600" b="1" dirty="0">
                <a:latin typeface="Courier New" charset="0"/>
              </a:rPr>
              <a:t>  = 1;</a:t>
            </a:r>
          </a:p>
          <a:p>
            <a:r>
              <a:rPr lang="en-US" sz="1600" b="1" dirty="0">
                <a:latin typeface="Courier New" charset="0"/>
              </a:rPr>
              <a:t>    private static final </a:t>
            </a:r>
            <a:r>
              <a:rPr lang="en-US" sz="1600" b="1" dirty="0" err="1">
                <a:latin typeface="Courier New" charset="0"/>
              </a:rPr>
              <a:t>int</a:t>
            </a:r>
            <a:r>
              <a:rPr lang="en-US" sz="1600" b="1" dirty="0">
                <a:latin typeface="Courier New" charset="0"/>
              </a:rPr>
              <a:t> </a:t>
            </a:r>
            <a:r>
              <a:rPr lang="en-US" sz="1600" b="1" dirty="0">
                <a:solidFill>
                  <a:srgbClr val="0033CC"/>
                </a:solidFill>
                <a:latin typeface="Courier New" charset="0"/>
              </a:rPr>
              <a:t>PLUS</a:t>
            </a:r>
            <a:r>
              <a:rPr lang="en-US" sz="1600" b="1" dirty="0">
                <a:latin typeface="Courier New" charset="0"/>
              </a:rPr>
              <a:t>   = 2;</a:t>
            </a:r>
          </a:p>
          <a:p>
            <a:r>
              <a:rPr lang="en-US" sz="1600" b="1" dirty="0">
                <a:latin typeface="Courier New" charset="0"/>
              </a:rPr>
              <a:t>    private static final </a:t>
            </a:r>
            <a:r>
              <a:rPr lang="en-US" sz="1600" b="1" dirty="0" err="1">
                <a:latin typeface="Courier New" charset="0"/>
              </a:rPr>
              <a:t>int</a:t>
            </a:r>
            <a:r>
              <a:rPr lang="en-US" sz="1600" b="1" dirty="0">
                <a:latin typeface="Courier New" charset="0"/>
              </a:rPr>
              <a:t> </a:t>
            </a:r>
            <a:r>
              <a:rPr lang="en-US" sz="1600" b="1" dirty="0">
                <a:solidFill>
                  <a:srgbClr val="0033CC"/>
                </a:solidFill>
                <a:latin typeface="Courier New" charset="0"/>
              </a:rPr>
              <a:t>MINUS</a:t>
            </a:r>
            <a:r>
              <a:rPr lang="en-US" sz="1600" b="1" dirty="0">
                <a:latin typeface="Courier New" charset="0"/>
              </a:rPr>
              <a:t>  = 3;</a:t>
            </a:r>
          </a:p>
          <a:p>
            <a:r>
              <a:rPr lang="en-US" sz="1600" b="1" dirty="0">
                <a:latin typeface="Courier New" charset="0"/>
              </a:rPr>
              <a:t>    private static final </a:t>
            </a:r>
            <a:r>
              <a:rPr lang="en-US" sz="1600" b="1" dirty="0" err="1">
                <a:latin typeface="Courier New" charset="0"/>
              </a:rPr>
              <a:t>int</a:t>
            </a:r>
            <a:r>
              <a:rPr lang="en-US" sz="1600" b="1" dirty="0">
                <a:latin typeface="Courier New" charset="0"/>
              </a:rPr>
              <a:t> </a:t>
            </a:r>
            <a:r>
              <a:rPr lang="en-US" sz="1600" b="1" dirty="0">
                <a:solidFill>
                  <a:srgbClr val="0033CC"/>
                </a:solidFill>
                <a:latin typeface="Courier New" charset="0"/>
              </a:rPr>
              <a:t>DOT</a:t>
            </a:r>
            <a:r>
              <a:rPr lang="en-US" sz="1600" b="1" dirty="0">
                <a:latin typeface="Courier New" charset="0"/>
              </a:rPr>
              <a:t>    = 4;</a:t>
            </a:r>
          </a:p>
          <a:p>
            <a:r>
              <a:rPr lang="en-US" sz="1600" b="1" dirty="0">
                <a:latin typeface="Courier New" charset="0"/>
              </a:rPr>
              <a:t>    private static final </a:t>
            </a:r>
            <a:r>
              <a:rPr lang="en-US" sz="1600" b="1" dirty="0" err="1">
                <a:latin typeface="Courier New" charset="0"/>
              </a:rPr>
              <a:t>int</a:t>
            </a:r>
            <a:r>
              <a:rPr lang="en-US" sz="1600" b="1" dirty="0">
                <a:latin typeface="Courier New" charset="0"/>
              </a:rPr>
              <a:t> </a:t>
            </a:r>
            <a:r>
              <a:rPr lang="en-US" sz="1600" b="1" dirty="0">
                <a:solidFill>
                  <a:srgbClr val="0033CC"/>
                </a:solidFill>
                <a:latin typeface="Courier New" charset="0"/>
              </a:rPr>
              <a:t>E</a:t>
            </a:r>
            <a:r>
              <a:rPr lang="en-US" sz="1600" b="1" dirty="0">
                <a:latin typeface="Courier New" charset="0"/>
              </a:rPr>
              <a:t>      = 5;</a:t>
            </a:r>
          </a:p>
          <a:p>
            <a:r>
              <a:rPr lang="en-US" sz="1600" b="1" dirty="0">
                <a:latin typeface="Courier New" charset="0"/>
              </a:rPr>
              <a:t>    private static final </a:t>
            </a:r>
            <a:r>
              <a:rPr lang="en-US" sz="1600" b="1" dirty="0" err="1">
                <a:latin typeface="Courier New" charset="0"/>
              </a:rPr>
              <a:t>int</a:t>
            </a:r>
            <a:r>
              <a:rPr lang="en-US" sz="1600" b="1" dirty="0">
                <a:latin typeface="Courier New" charset="0"/>
              </a:rPr>
              <a:t> </a:t>
            </a:r>
            <a:r>
              <a:rPr lang="en-US" sz="1600" b="1" dirty="0">
                <a:solidFill>
                  <a:srgbClr val="0033CC"/>
                </a:solidFill>
                <a:latin typeface="Courier New" charset="0"/>
              </a:rPr>
              <a:t>OTHER</a:t>
            </a:r>
            <a:r>
              <a:rPr lang="en-US" sz="1600" b="1" dirty="0">
                <a:latin typeface="Courier New" charset="0"/>
              </a:rPr>
              <a:t>  = 6;</a:t>
            </a:r>
          </a:p>
          <a:p>
            <a:endParaRPr lang="en-US" sz="1600" b="1" dirty="0">
              <a:latin typeface="Courier New" charset="0"/>
            </a:endParaRPr>
          </a:p>
          <a:p>
            <a:r>
              <a:rPr lang="en-US" sz="1600" b="1" dirty="0">
                <a:latin typeface="Courier New" charset="0"/>
              </a:rPr>
              <a:t>    private static final </a:t>
            </a:r>
            <a:r>
              <a:rPr lang="en-US" sz="1600" b="1" dirty="0" err="1">
                <a:latin typeface="Courier New" charset="0"/>
              </a:rPr>
              <a:t>int</a:t>
            </a:r>
            <a:r>
              <a:rPr lang="en-US" sz="1600" b="1" dirty="0">
                <a:latin typeface="Courier New" charset="0"/>
              </a:rPr>
              <a:t> </a:t>
            </a:r>
            <a:r>
              <a:rPr lang="en-US" sz="1600" b="1" dirty="0">
                <a:solidFill>
                  <a:srgbClr val="0033CC"/>
                </a:solidFill>
                <a:latin typeface="Courier New" charset="0"/>
              </a:rPr>
              <a:t>ERR</a:t>
            </a:r>
            <a:r>
              <a:rPr lang="en-US" sz="1600" b="1" dirty="0">
                <a:latin typeface="Courier New" charset="0"/>
              </a:rPr>
              <a:t> = -99999;  // error state</a:t>
            </a:r>
          </a:p>
          <a:p>
            <a:endParaRPr lang="en-US" sz="1600" b="1" dirty="0">
              <a:latin typeface="Courier New" charset="0"/>
            </a:endParaRPr>
          </a:p>
          <a:p>
            <a:r>
              <a:rPr lang="en-US" sz="1600" b="1" dirty="0">
                <a:latin typeface="Courier New" charset="0"/>
              </a:rPr>
              <a:t>    private static final </a:t>
            </a:r>
            <a:r>
              <a:rPr lang="en-US" sz="1600" b="1" dirty="0" err="1">
                <a:latin typeface="Courier New" charset="0"/>
              </a:rPr>
              <a:t>int</a:t>
            </a:r>
            <a:r>
              <a:rPr lang="en-US" sz="1600" b="1" dirty="0">
                <a:latin typeface="Courier New" charset="0"/>
              </a:rPr>
              <a:t> </a:t>
            </a:r>
            <a:r>
              <a:rPr lang="en-US" sz="1600" b="1" dirty="0">
                <a:solidFill>
                  <a:srgbClr val="C00000"/>
                </a:solidFill>
                <a:latin typeface="Courier New" charset="0"/>
              </a:rPr>
              <a:t>matrix</a:t>
            </a:r>
            <a:r>
              <a:rPr lang="en-US" sz="1600" b="1" dirty="0">
                <a:latin typeface="Courier New" charset="0"/>
              </a:rPr>
              <a:t>[][] = { ... };</a:t>
            </a:r>
          </a:p>
          <a:p>
            <a:endParaRPr lang="en-US" sz="1600" b="1" dirty="0">
              <a:latin typeface="Courier New" charset="0"/>
            </a:endParaRPr>
          </a:p>
          <a:p>
            <a:r>
              <a:rPr lang="en-US" sz="1600" b="1" dirty="0">
                <a:latin typeface="Courier New" charset="0"/>
              </a:rPr>
              <a:t>    private char </a:t>
            </a:r>
            <a:r>
              <a:rPr lang="en-US" sz="1600" b="1" dirty="0" err="1">
                <a:latin typeface="Courier New" charset="0"/>
              </a:rPr>
              <a:t>ch</a:t>
            </a:r>
            <a:r>
              <a:rPr lang="en-US" sz="1600" b="1" dirty="0">
                <a:latin typeface="Courier New" charset="0"/>
              </a:rPr>
              <a:t>;    // current input character</a:t>
            </a:r>
          </a:p>
          <a:p>
            <a:r>
              <a:rPr lang="en-US" sz="1600" b="1" dirty="0">
                <a:latin typeface="Courier New" charset="0"/>
              </a:rPr>
              <a:t>    private </a:t>
            </a:r>
            <a:r>
              <a:rPr lang="en-US" sz="1600" b="1" dirty="0" err="1">
                <a:latin typeface="Courier New" charset="0"/>
              </a:rPr>
              <a:t>int</a:t>
            </a:r>
            <a:r>
              <a:rPr lang="en-US" sz="1600" b="1" dirty="0">
                <a:latin typeface="Courier New" charset="0"/>
              </a:rPr>
              <a:t> state;  // current state</a:t>
            </a:r>
          </a:p>
          <a:p>
            <a:endParaRPr lang="en-US" sz="1600" b="1" dirty="0">
              <a:latin typeface="Courier New" charset="0"/>
            </a:endParaRPr>
          </a:p>
          <a:p>
            <a:r>
              <a:rPr lang="en-US" sz="1600" b="1" dirty="0">
                <a:latin typeface="Courier New" charset="0"/>
              </a:rPr>
              <a:t>    ...</a:t>
            </a:r>
          </a:p>
          <a:p>
            <a:r>
              <a:rPr lang="en-US" sz="1600" b="1" dirty="0">
                <a:latin typeface="Courier New" charset="0"/>
              </a:rPr>
              <a:t>}</a:t>
            </a:r>
          </a:p>
        </p:txBody>
      </p:sp>
      <p:sp>
        <p:nvSpPr>
          <p:cNvPr id="2" name="TextBox 1">
            <a:extLst>
              <a:ext uri="{FF2B5EF4-FFF2-40B4-BE49-F238E27FC236}">
                <a16:creationId xmlns:a16="http://schemas.microsoft.com/office/drawing/2014/main" id="{FBEA4856-10C9-52E3-8280-B90EFE83E5C2}"/>
              </a:ext>
            </a:extLst>
          </p:cNvPr>
          <p:cNvSpPr txBox="1"/>
          <p:nvPr/>
        </p:nvSpPr>
        <p:spPr>
          <a:xfrm>
            <a:off x="5681037" y="1325903"/>
            <a:ext cx="2391745" cy="338554"/>
          </a:xfrm>
          <a:prstGeom prst="rect">
            <a:avLst/>
          </a:prstGeom>
          <a:solidFill>
            <a:srgbClr val="0033CC"/>
          </a:solidFill>
        </p:spPr>
        <p:txBody>
          <a:bodyPr wrap="none" rtlCol="0">
            <a:spAutoFit/>
          </a:bodyPr>
          <a:lstStyle/>
          <a:p>
            <a:r>
              <a:rPr lang="en-US" dirty="0" err="1">
                <a:solidFill>
                  <a:srgbClr val="FFFF00"/>
                </a:solidFill>
              </a:rPr>
              <a:t>SimpleDFAScanner.java</a:t>
            </a:r>
            <a:endParaRPr lang="en-US" dirty="0">
              <a:solidFill>
                <a:srgbClr val="FFFF00"/>
              </a:solidFill>
            </a:endParaRPr>
          </a:p>
        </p:txBody>
      </p:sp>
    </p:spTree>
    <p:extLst>
      <p:ext uri="{BB962C8B-B14F-4D97-AF65-F5344CB8AC3E}">
        <p14:creationId xmlns:p14="http://schemas.microsoft.com/office/powerpoint/2010/main" val="1363101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8719038-0FA4-2849-A3C1-CA85BA090013}" type="slidenum">
              <a:rPr lang="en-US"/>
              <a:pPr/>
              <a:t>17</a:t>
            </a:fld>
            <a:endParaRPr lang="en-US"/>
          </a:p>
        </p:txBody>
      </p:sp>
      <p:sp>
        <p:nvSpPr>
          <p:cNvPr id="589826" name="Rectangle 2"/>
          <p:cNvSpPr>
            <a:spLocks noGrp="1" noChangeArrowheads="1"/>
          </p:cNvSpPr>
          <p:nvPr>
            <p:ph type="title"/>
          </p:nvPr>
        </p:nvSpPr>
        <p:spPr/>
        <p:txBody>
          <a:bodyPr/>
          <a:lstStyle/>
          <a:p>
            <a:r>
              <a:rPr lang="en-US" dirty="0"/>
              <a:t>A Simple DFA Scanner</a:t>
            </a:r>
            <a:r>
              <a:rPr lang="en-US" i="1" dirty="0"/>
              <a:t>, cont’d</a:t>
            </a:r>
          </a:p>
        </p:txBody>
      </p:sp>
      <p:sp>
        <p:nvSpPr>
          <p:cNvPr id="589827" name="Text Box 3"/>
          <p:cNvSpPr txBox="1">
            <a:spLocks noChangeArrowheads="1"/>
          </p:cNvSpPr>
          <p:nvPr/>
        </p:nvSpPr>
        <p:spPr bwMode="auto">
          <a:xfrm>
            <a:off x="1446785" y="1508781"/>
            <a:ext cx="6250429" cy="2862322"/>
          </a:xfrm>
          <a:prstGeom prst="rect">
            <a:avLst/>
          </a:prstGeom>
          <a:solidFill>
            <a:schemeClr val="bg1">
              <a:lumMod val="95000"/>
            </a:schemeClr>
          </a:solidFill>
          <a:ln>
            <a:solidFill>
              <a:schemeClr val="bg1">
                <a:lumMod val="75000"/>
              </a:schemeClr>
            </a:solidFill>
          </a:ln>
          <a:effectLst/>
        </p:spPr>
        <p:txBody>
          <a:bodyPr wrap="none">
            <a:spAutoFit/>
          </a:bodyPr>
          <a:lstStyle/>
          <a:p>
            <a:r>
              <a:rPr lang="en-US" sz="1800" b="1" dirty="0" err="1">
                <a:latin typeface="Courier New" charset="0"/>
              </a:rPr>
              <a:t>int</a:t>
            </a:r>
            <a:r>
              <a:rPr lang="en-US" sz="1800" b="1" dirty="0">
                <a:latin typeface="Courier New" charset="0"/>
              </a:rPr>
              <a:t> </a:t>
            </a:r>
            <a:r>
              <a:rPr lang="en-US" sz="1800" b="1" dirty="0" err="1">
                <a:solidFill>
                  <a:srgbClr val="C00000"/>
                </a:solidFill>
                <a:latin typeface="Courier New" charset="0"/>
              </a:rPr>
              <a:t>typeOf</a:t>
            </a:r>
            <a:r>
              <a:rPr lang="en-US" sz="1800" b="1" dirty="0">
                <a:latin typeface="Courier New" charset="0"/>
              </a:rPr>
              <a:t>(char </a:t>
            </a:r>
            <a:r>
              <a:rPr lang="en-US" sz="1800" b="1" dirty="0" err="1">
                <a:latin typeface="Courier New" charset="0"/>
              </a:rPr>
              <a:t>ch</a:t>
            </a:r>
            <a:r>
              <a:rPr lang="en-US" sz="1800" b="1" dirty="0">
                <a:latin typeface="Courier New" charset="0"/>
              </a:rPr>
              <a:t>)</a:t>
            </a:r>
          </a:p>
          <a:p>
            <a:r>
              <a:rPr lang="en-US" sz="1800" b="1" dirty="0">
                <a:latin typeface="Courier New" charset="0"/>
              </a:rPr>
              <a:t>{</a:t>
            </a:r>
          </a:p>
          <a:p>
            <a:r>
              <a:rPr lang="en-US" sz="1800" b="1" dirty="0">
                <a:latin typeface="Courier New" charset="0"/>
              </a:rPr>
              <a:t>    return   (</a:t>
            </a:r>
            <a:r>
              <a:rPr lang="en-US" sz="1800" b="1" dirty="0" err="1">
                <a:latin typeface="Courier New" charset="0"/>
              </a:rPr>
              <a:t>ch</a:t>
            </a:r>
            <a:r>
              <a:rPr lang="en-US" sz="1800" b="1" dirty="0">
                <a:latin typeface="Courier New" charset="0"/>
              </a:rPr>
              <a:t> == 'E')            ? </a:t>
            </a:r>
            <a:r>
              <a:rPr lang="en-US" sz="1800" b="1" dirty="0">
                <a:solidFill>
                  <a:srgbClr val="0033CC"/>
                </a:solidFill>
                <a:latin typeface="Courier New" charset="0"/>
              </a:rPr>
              <a:t>E</a:t>
            </a:r>
          </a:p>
          <a:p>
            <a:r>
              <a:rPr lang="en-US" sz="1800" b="1" dirty="0">
                <a:latin typeface="Courier New" charset="0"/>
              </a:rPr>
              <a:t>           : </a:t>
            </a:r>
            <a:r>
              <a:rPr lang="en-US" sz="1800" b="1" dirty="0" err="1">
                <a:latin typeface="Courier New" charset="0"/>
              </a:rPr>
              <a:t>Character.isLetter</a:t>
            </a:r>
            <a:r>
              <a:rPr lang="en-US" sz="1800" b="1" dirty="0">
                <a:latin typeface="Courier New" charset="0"/>
              </a:rPr>
              <a:t>(</a:t>
            </a:r>
            <a:r>
              <a:rPr lang="en-US" sz="1800" b="1" dirty="0" err="1">
                <a:latin typeface="Courier New" charset="0"/>
              </a:rPr>
              <a:t>ch</a:t>
            </a:r>
            <a:r>
              <a:rPr lang="en-US" sz="1800" b="1" dirty="0">
                <a:latin typeface="Courier New" charset="0"/>
              </a:rPr>
              <a:t>) ? </a:t>
            </a:r>
            <a:r>
              <a:rPr lang="en-US" sz="1800" b="1" dirty="0">
                <a:solidFill>
                  <a:srgbClr val="0033CC"/>
                </a:solidFill>
                <a:latin typeface="Courier New" charset="0"/>
              </a:rPr>
              <a:t>LETTER</a:t>
            </a:r>
          </a:p>
          <a:p>
            <a:r>
              <a:rPr lang="en-US" sz="1800" b="1" dirty="0">
                <a:latin typeface="Courier New" charset="0"/>
              </a:rPr>
              <a:t>           : </a:t>
            </a:r>
            <a:r>
              <a:rPr lang="en-US" sz="1800" b="1" dirty="0" err="1">
                <a:latin typeface="Courier New" charset="0"/>
              </a:rPr>
              <a:t>Character.isDigit</a:t>
            </a:r>
            <a:r>
              <a:rPr lang="en-US" sz="1800" b="1" dirty="0">
                <a:latin typeface="Courier New" charset="0"/>
              </a:rPr>
              <a:t>(</a:t>
            </a:r>
            <a:r>
              <a:rPr lang="en-US" sz="1800" b="1" dirty="0" err="1">
                <a:latin typeface="Courier New" charset="0"/>
              </a:rPr>
              <a:t>ch</a:t>
            </a:r>
            <a:r>
              <a:rPr lang="en-US" sz="1800" b="1" dirty="0">
                <a:latin typeface="Courier New" charset="0"/>
              </a:rPr>
              <a:t>)  ? </a:t>
            </a:r>
            <a:r>
              <a:rPr lang="en-US" sz="1800" b="1" dirty="0">
                <a:solidFill>
                  <a:srgbClr val="0033CC"/>
                </a:solidFill>
                <a:latin typeface="Courier New" charset="0"/>
              </a:rPr>
              <a:t>DIGIT</a:t>
            </a:r>
          </a:p>
          <a:p>
            <a:r>
              <a:rPr lang="en-US" sz="1800" b="1" dirty="0">
                <a:latin typeface="Courier New" charset="0"/>
              </a:rPr>
              <a:t>           : (</a:t>
            </a:r>
            <a:r>
              <a:rPr lang="en-US" sz="1800" b="1" dirty="0" err="1">
                <a:latin typeface="Courier New" charset="0"/>
              </a:rPr>
              <a:t>ch</a:t>
            </a:r>
            <a:r>
              <a:rPr lang="en-US" sz="1800" b="1" dirty="0">
                <a:latin typeface="Courier New" charset="0"/>
              </a:rPr>
              <a:t> == '+')            ? </a:t>
            </a:r>
            <a:r>
              <a:rPr lang="en-US" sz="1800" b="1" dirty="0">
                <a:solidFill>
                  <a:srgbClr val="0033CC"/>
                </a:solidFill>
                <a:latin typeface="Courier New" charset="0"/>
              </a:rPr>
              <a:t>PLUS</a:t>
            </a:r>
          </a:p>
          <a:p>
            <a:r>
              <a:rPr lang="en-US" sz="1800" b="1" dirty="0">
                <a:latin typeface="Courier New" charset="0"/>
              </a:rPr>
              <a:t>           : (</a:t>
            </a:r>
            <a:r>
              <a:rPr lang="en-US" sz="1800" b="1" dirty="0" err="1">
                <a:latin typeface="Courier New" charset="0"/>
              </a:rPr>
              <a:t>ch</a:t>
            </a:r>
            <a:r>
              <a:rPr lang="en-US" sz="1800" b="1" dirty="0">
                <a:latin typeface="Courier New" charset="0"/>
              </a:rPr>
              <a:t> == '-')            ? </a:t>
            </a:r>
            <a:r>
              <a:rPr lang="en-US" sz="1800" b="1" dirty="0">
                <a:solidFill>
                  <a:srgbClr val="0033CC"/>
                </a:solidFill>
                <a:latin typeface="Courier New" charset="0"/>
              </a:rPr>
              <a:t>MINUS</a:t>
            </a:r>
          </a:p>
          <a:p>
            <a:r>
              <a:rPr lang="en-US" sz="1800" b="1" dirty="0">
                <a:latin typeface="Courier New" charset="0"/>
              </a:rPr>
              <a:t>           : (</a:t>
            </a:r>
            <a:r>
              <a:rPr lang="en-US" sz="1800" b="1" dirty="0" err="1">
                <a:latin typeface="Courier New" charset="0"/>
              </a:rPr>
              <a:t>ch</a:t>
            </a:r>
            <a:r>
              <a:rPr lang="en-US" sz="1800" b="1" dirty="0">
                <a:latin typeface="Courier New" charset="0"/>
              </a:rPr>
              <a:t> == '.')            ? </a:t>
            </a:r>
            <a:r>
              <a:rPr lang="en-US" sz="1800" b="1" dirty="0">
                <a:solidFill>
                  <a:srgbClr val="0033CC"/>
                </a:solidFill>
                <a:latin typeface="Courier New" charset="0"/>
              </a:rPr>
              <a:t>DOT</a:t>
            </a:r>
          </a:p>
          <a:p>
            <a:r>
              <a:rPr lang="en-US" sz="1800" b="1" dirty="0">
                <a:latin typeface="Courier New" charset="0"/>
              </a:rPr>
              <a:t>           :                          </a:t>
            </a:r>
            <a:r>
              <a:rPr lang="en-US" sz="1800" b="1" dirty="0">
                <a:solidFill>
                  <a:srgbClr val="0033CC"/>
                </a:solidFill>
                <a:latin typeface="Courier New" charset="0"/>
              </a:rPr>
              <a:t>OTHER</a:t>
            </a:r>
            <a:r>
              <a:rPr lang="en-US" sz="1800" b="1" dirty="0">
                <a:latin typeface="Courier New" charset="0"/>
              </a:rPr>
              <a:t>;</a:t>
            </a:r>
          </a:p>
          <a:p>
            <a:r>
              <a:rPr lang="en-US" sz="1800" b="1" dirty="0">
                <a:latin typeface="Courier New" charset="0"/>
              </a:rPr>
              <a:t>}</a:t>
            </a:r>
          </a:p>
        </p:txBody>
      </p:sp>
      <p:sp>
        <p:nvSpPr>
          <p:cNvPr id="2" name="TextBox 1">
            <a:extLst>
              <a:ext uri="{FF2B5EF4-FFF2-40B4-BE49-F238E27FC236}">
                <a16:creationId xmlns:a16="http://schemas.microsoft.com/office/drawing/2014/main" id="{0DB03E5D-5F87-3F1F-6EC9-26857BEB7DCF}"/>
              </a:ext>
            </a:extLst>
          </p:cNvPr>
          <p:cNvSpPr txBox="1"/>
          <p:nvPr/>
        </p:nvSpPr>
        <p:spPr>
          <a:xfrm>
            <a:off x="5120634" y="1325903"/>
            <a:ext cx="2391745" cy="338554"/>
          </a:xfrm>
          <a:prstGeom prst="rect">
            <a:avLst/>
          </a:prstGeom>
          <a:solidFill>
            <a:srgbClr val="0033CC"/>
          </a:solidFill>
        </p:spPr>
        <p:txBody>
          <a:bodyPr wrap="none" rtlCol="0">
            <a:spAutoFit/>
          </a:bodyPr>
          <a:lstStyle/>
          <a:p>
            <a:r>
              <a:rPr lang="en-US" dirty="0" err="1">
                <a:solidFill>
                  <a:srgbClr val="FFFF00"/>
                </a:solidFill>
              </a:rPr>
              <a:t>SimpleDFAScanner.java</a:t>
            </a:r>
            <a:endParaRPr lang="en-US" dirty="0">
              <a:solidFill>
                <a:srgbClr val="FFFF00"/>
              </a:solidFill>
            </a:endParaRPr>
          </a:p>
        </p:txBody>
      </p:sp>
    </p:spTree>
    <p:extLst>
      <p:ext uri="{BB962C8B-B14F-4D97-AF65-F5344CB8AC3E}">
        <p14:creationId xmlns:p14="http://schemas.microsoft.com/office/powerpoint/2010/main" val="3049213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373611A1-B16A-3C4B-BB95-445318D2BE02}" type="slidenum">
              <a:rPr lang="en-US"/>
              <a:pPr/>
              <a:t>18</a:t>
            </a:fld>
            <a:endParaRPr lang="en-US"/>
          </a:p>
        </p:txBody>
      </p:sp>
      <p:sp>
        <p:nvSpPr>
          <p:cNvPr id="590850" name="Rectangle 2"/>
          <p:cNvSpPr>
            <a:spLocks noGrp="1" noChangeArrowheads="1"/>
          </p:cNvSpPr>
          <p:nvPr>
            <p:ph type="title"/>
          </p:nvPr>
        </p:nvSpPr>
        <p:spPr/>
        <p:txBody>
          <a:bodyPr/>
          <a:lstStyle/>
          <a:p>
            <a:r>
              <a:rPr lang="en-US" dirty="0"/>
              <a:t>A Simple DFA Scanner</a:t>
            </a:r>
            <a:r>
              <a:rPr lang="en-US" i="1" dirty="0"/>
              <a:t>, cont’d</a:t>
            </a:r>
          </a:p>
        </p:txBody>
      </p:sp>
      <p:sp>
        <p:nvSpPr>
          <p:cNvPr id="590851" name="Text Box 3"/>
          <p:cNvSpPr txBox="1">
            <a:spLocks noChangeArrowheads="1"/>
          </p:cNvSpPr>
          <p:nvPr/>
        </p:nvSpPr>
        <p:spPr bwMode="auto">
          <a:xfrm>
            <a:off x="365125" y="1235075"/>
            <a:ext cx="6784975" cy="4981575"/>
          </a:xfrm>
          <a:prstGeom prst="rect">
            <a:avLst/>
          </a:prstGeom>
          <a:solidFill>
            <a:schemeClr val="bg1">
              <a:lumMod val="95000"/>
            </a:schemeClr>
          </a:solidFill>
          <a:ln>
            <a:solidFill>
              <a:schemeClr val="bg1">
                <a:lumMod val="75000"/>
              </a:schemeClr>
            </a:solidFill>
          </a:ln>
          <a:effectLst/>
        </p:spPr>
        <p:txBody>
          <a:bodyPr wrap="none">
            <a:spAutoFit/>
          </a:bodyPr>
          <a:lstStyle/>
          <a:p>
            <a:r>
              <a:rPr lang="en-US" sz="1600" b="1" dirty="0">
                <a:latin typeface="Courier New" charset="0"/>
              </a:rPr>
              <a:t>private String </a:t>
            </a:r>
            <a:r>
              <a:rPr lang="en-US" sz="1600" b="1" dirty="0" err="1">
                <a:solidFill>
                  <a:srgbClr val="C00000"/>
                </a:solidFill>
                <a:latin typeface="Courier New" charset="0"/>
              </a:rPr>
              <a:t>nextToken</a:t>
            </a:r>
            <a:r>
              <a:rPr lang="en-US" sz="1600" b="1" dirty="0">
                <a:latin typeface="Courier New" charset="0"/>
              </a:rPr>
              <a:t>()</a:t>
            </a:r>
          </a:p>
          <a:p>
            <a:r>
              <a:rPr lang="en-US" sz="1600" b="1" dirty="0">
                <a:latin typeface="Courier New" charset="0"/>
              </a:rPr>
              <a:t>    throws </a:t>
            </a:r>
            <a:r>
              <a:rPr lang="en-US" sz="1600" b="1" dirty="0" err="1">
                <a:latin typeface="Courier New" charset="0"/>
              </a:rPr>
              <a:t>IOException</a:t>
            </a:r>
            <a:endParaRPr lang="en-US" sz="1600" b="1" dirty="0">
              <a:latin typeface="Courier New" charset="0"/>
            </a:endParaRPr>
          </a:p>
          <a:p>
            <a:r>
              <a:rPr lang="en-US" sz="1600" b="1" dirty="0">
                <a:latin typeface="Courier New" charset="0"/>
              </a:rPr>
              <a:t>{</a:t>
            </a:r>
          </a:p>
          <a:p>
            <a:r>
              <a:rPr lang="en-US" sz="1600" b="1" dirty="0">
                <a:latin typeface="Courier New" charset="0"/>
              </a:rPr>
              <a:t>    while (</a:t>
            </a:r>
            <a:r>
              <a:rPr lang="en-US" sz="1600" b="1" dirty="0" err="1">
                <a:latin typeface="Courier New" charset="0"/>
              </a:rPr>
              <a:t>Character.isWhitespace</a:t>
            </a:r>
            <a:r>
              <a:rPr lang="en-US" sz="1600" b="1" dirty="0">
                <a:latin typeface="Courier New" charset="0"/>
              </a:rPr>
              <a:t>(</a:t>
            </a:r>
            <a:r>
              <a:rPr lang="en-US" sz="1600" b="1" dirty="0" err="1">
                <a:latin typeface="Courier New" charset="0"/>
              </a:rPr>
              <a:t>ch</a:t>
            </a:r>
            <a:r>
              <a:rPr lang="en-US" sz="1600" b="1" dirty="0">
                <a:latin typeface="Courier New" charset="0"/>
              </a:rPr>
              <a:t>)) </a:t>
            </a:r>
            <a:r>
              <a:rPr lang="en-US" sz="1600" b="1" dirty="0" err="1">
                <a:latin typeface="Courier New" charset="0"/>
              </a:rPr>
              <a:t>nextChar</a:t>
            </a:r>
            <a:r>
              <a:rPr lang="en-US" sz="1600" b="1" dirty="0">
                <a:latin typeface="Courier New" charset="0"/>
              </a:rPr>
              <a:t>();</a:t>
            </a:r>
          </a:p>
          <a:p>
            <a:r>
              <a:rPr lang="en-US" sz="1600" b="1" dirty="0">
                <a:latin typeface="Courier New" charset="0"/>
              </a:rPr>
              <a:t>    if (</a:t>
            </a:r>
            <a:r>
              <a:rPr lang="en-US" sz="1600" b="1" dirty="0" err="1">
                <a:latin typeface="Courier New" charset="0"/>
              </a:rPr>
              <a:t>ch</a:t>
            </a:r>
            <a:r>
              <a:rPr lang="en-US" sz="1600" b="1" dirty="0">
                <a:latin typeface="Courier New" charset="0"/>
              </a:rPr>
              <a:t> == 0) return null;  // EOF?</a:t>
            </a:r>
          </a:p>
          <a:p>
            <a:r>
              <a:rPr lang="en-US" sz="1600" b="1" dirty="0">
                <a:latin typeface="Courier New" charset="0"/>
              </a:rPr>
              <a:t>    </a:t>
            </a:r>
          </a:p>
          <a:p>
            <a:r>
              <a:rPr lang="en-US" sz="1600" b="1" dirty="0">
                <a:latin typeface="Courier New" charset="0"/>
              </a:rPr>
              <a:t>    state = 0;  // start state</a:t>
            </a:r>
          </a:p>
          <a:p>
            <a:r>
              <a:rPr lang="en-US" sz="1600" b="1" dirty="0">
                <a:latin typeface="Courier New" charset="0"/>
              </a:rPr>
              <a:t>    </a:t>
            </a:r>
            <a:r>
              <a:rPr lang="en-US" sz="1600" b="1" dirty="0" err="1">
                <a:latin typeface="Courier New" charset="0"/>
              </a:rPr>
              <a:t>StringBuilder</a:t>
            </a:r>
            <a:r>
              <a:rPr lang="en-US" sz="1600" b="1" dirty="0">
                <a:latin typeface="Courier New" charset="0"/>
              </a:rPr>
              <a:t> buffer = new </a:t>
            </a:r>
            <a:r>
              <a:rPr lang="en-US" sz="1600" b="1" dirty="0" err="1">
                <a:latin typeface="Courier New" charset="0"/>
              </a:rPr>
              <a:t>StringBuilder</a:t>
            </a:r>
            <a:r>
              <a:rPr lang="en-US" sz="1600" b="1" dirty="0">
                <a:latin typeface="Courier New" charset="0"/>
              </a:rPr>
              <a:t>();</a:t>
            </a:r>
          </a:p>
          <a:p>
            <a:r>
              <a:rPr lang="en-US" sz="1600" b="1" dirty="0">
                <a:latin typeface="Courier New" charset="0"/>
              </a:rPr>
              <a:t>    </a:t>
            </a:r>
          </a:p>
          <a:p>
            <a:r>
              <a:rPr lang="en-US" sz="1600" b="1" dirty="0">
                <a:latin typeface="Courier New" charset="0"/>
              </a:rPr>
              <a:t>    while (state &gt;= 0) {   // not accepting state</a:t>
            </a:r>
          </a:p>
          <a:p>
            <a:r>
              <a:rPr lang="en-US" sz="1600" b="1" dirty="0">
                <a:solidFill>
                  <a:schemeClr val="folHlink"/>
                </a:solidFill>
                <a:latin typeface="Courier New" charset="0"/>
              </a:rPr>
              <a:t>        state = matrix[state][</a:t>
            </a:r>
            <a:r>
              <a:rPr lang="en-US" sz="1600" b="1" dirty="0" err="1">
                <a:solidFill>
                  <a:schemeClr val="folHlink"/>
                </a:solidFill>
                <a:latin typeface="Courier New" charset="0"/>
              </a:rPr>
              <a:t>typeOf</a:t>
            </a:r>
            <a:r>
              <a:rPr lang="en-US" sz="1600" b="1" dirty="0">
                <a:solidFill>
                  <a:schemeClr val="folHlink"/>
                </a:solidFill>
                <a:latin typeface="Courier New" charset="0"/>
              </a:rPr>
              <a:t>(</a:t>
            </a:r>
            <a:r>
              <a:rPr lang="en-US" sz="1600" b="1" dirty="0" err="1">
                <a:solidFill>
                  <a:schemeClr val="folHlink"/>
                </a:solidFill>
                <a:latin typeface="Courier New" charset="0"/>
              </a:rPr>
              <a:t>ch</a:t>
            </a:r>
            <a:r>
              <a:rPr lang="en-US" sz="1600" b="1" dirty="0">
                <a:solidFill>
                  <a:schemeClr val="folHlink"/>
                </a:solidFill>
                <a:latin typeface="Courier New" charset="0"/>
              </a:rPr>
              <a:t>)];  // transit</a:t>
            </a:r>
          </a:p>
          <a:p>
            <a:r>
              <a:rPr lang="en-US" sz="1600" b="1" dirty="0">
                <a:solidFill>
                  <a:schemeClr val="bg2"/>
                </a:solidFill>
                <a:latin typeface="Courier New" charset="0"/>
              </a:rPr>
              <a:t>        </a:t>
            </a:r>
          </a:p>
          <a:p>
            <a:r>
              <a:rPr lang="en-US" sz="1600" b="1" dirty="0">
                <a:solidFill>
                  <a:schemeClr val="bg2"/>
                </a:solidFill>
                <a:latin typeface="Courier New" charset="0"/>
              </a:rPr>
              <a:t>        </a:t>
            </a:r>
            <a:r>
              <a:rPr lang="en-US" sz="1600" b="1" dirty="0">
                <a:latin typeface="Courier New" charset="0"/>
              </a:rPr>
              <a:t>if ((state &gt;= 0) || (state == ERR)) {</a:t>
            </a:r>
          </a:p>
          <a:p>
            <a:r>
              <a:rPr lang="en-US" sz="1600" b="1" dirty="0">
                <a:latin typeface="Courier New" charset="0"/>
              </a:rPr>
              <a:t>            </a:t>
            </a:r>
            <a:r>
              <a:rPr lang="en-US" sz="1600" b="1" dirty="0" err="1">
                <a:latin typeface="Courier New" charset="0"/>
              </a:rPr>
              <a:t>buffer.append</a:t>
            </a:r>
            <a:r>
              <a:rPr lang="en-US" sz="1600" b="1" dirty="0">
                <a:latin typeface="Courier New" charset="0"/>
              </a:rPr>
              <a:t>(</a:t>
            </a:r>
            <a:r>
              <a:rPr lang="en-US" sz="1600" b="1" dirty="0" err="1">
                <a:latin typeface="Courier New" charset="0"/>
              </a:rPr>
              <a:t>ch</a:t>
            </a:r>
            <a:r>
              <a:rPr lang="en-US" sz="1600" b="1" dirty="0">
                <a:latin typeface="Courier New" charset="0"/>
              </a:rPr>
              <a:t>);  // build token string</a:t>
            </a:r>
          </a:p>
          <a:p>
            <a:r>
              <a:rPr lang="en-US" sz="1600" b="1" dirty="0">
                <a:latin typeface="Courier New" charset="0"/>
              </a:rPr>
              <a:t>            </a:t>
            </a:r>
            <a:r>
              <a:rPr lang="en-US" sz="1600" b="1" dirty="0" err="1">
                <a:latin typeface="Courier New" charset="0"/>
              </a:rPr>
              <a:t>nextChar</a:t>
            </a:r>
            <a:r>
              <a:rPr lang="en-US" sz="1600" b="1" dirty="0">
                <a:latin typeface="Courier New" charset="0"/>
              </a:rPr>
              <a:t>();</a:t>
            </a:r>
          </a:p>
          <a:p>
            <a:r>
              <a:rPr lang="en-US" sz="1600" b="1" dirty="0">
                <a:latin typeface="Courier New" charset="0"/>
              </a:rPr>
              <a:t>        }</a:t>
            </a:r>
          </a:p>
          <a:p>
            <a:r>
              <a:rPr lang="en-US" sz="1600" b="1" dirty="0">
                <a:solidFill>
                  <a:schemeClr val="bg2"/>
                </a:solidFill>
                <a:latin typeface="Courier New" charset="0"/>
              </a:rPr>
              <a:t>    </a:t>
            </a:r>
            <a:r>
              <a:rPr lang="en-US" sz="1600" b="1" dirty="0">
                <a:latin typeface="Courier New" charset="0"/>
              </a:rPr>
              <a:t>}</a:t>
            </a:r>
          </a:p>
          <a:p>
            <a:r>
              <a:rPr lang="en-US" sz="1600" b="1" dirty="0">
                <a:latin typeface="Courier New" charset="0"/>
              </a:rPr>
              <a:t>    </a:t>
            </a:r>
          </a:p>
          <a:p>
            <a:r>
              <a:rPr lang="en-US" sz="1600" b="1" dirty="0">
                <a:latin typeface="Courier New" charset="0"/>
              </a:rPr>
              <a:t>    return </a:t>
            </a:r>
            <a:r>
              <a:rPr lang="en-US" sz="1600" b="1" dirty="0" err="1">
                <a:latin typeface="Courier New" charset="0"/>
              </a:rPr>
              <a:t>buffer.toString</a:t>
            </a:r>
            <a:r>
              <a:rPr lang="en-US" sz="1600" b="1" dirty="0">
                <a:latin typeface="Courier New" charset="0"/>
              </a:rPr>
              <a:t>();</a:t>
            </a:r>
          </a:p>
          <a:p>
            <a:r>
              <a:rPr lang="en-US" sz="1600" b="1" dirty="0">
                <a:latin typeface="Courier New" charset="0"/>
              </a:rPr>
              <a:t>}</a:t>
            </a:r>
          </a:p>
        </p:txBody>
      </p:sp>
      <p:sp>
        <p:nvSpPr>
          <p:cNvPr id="590852" name="Text Box 4"/>
          <p:cNvSpPr txBox="1">
            <a:spLocks noChangeArrowheads="1"/>
          </p:cNvSpPr>
          <p:nvPr/>
        </p:nvSpPr>
        <p:spPr bwMode="auto">
          <a:xfrm>
            <a:off x="7223731" y="3246122"/>
            <a:ext cx="1482222" cy="1015663"/>
          </a:xfrm>
          <a:prstGeom prst="rect">
            <a:avLst/>
          </a:prstGeom>
          <a:solidFill>
            <a:schemeClr val="accent1">
              <a:lumMod val="20000"/>
              <a:lumOff val="80000"/>
            </a:schemeClr>
          </a:solidFill>
          <a:ln w="9525">
            <a:solidFill>
              <a:schemeClr val="folHlink"/>
            </a:solidFill>
            <a:miter lim="800000"/>
            <a:headEnd/>
            <a:tailEnd/>
          </a:ln>
          <a:effectLst/>
        </p:spPr>
        <p:txBody>
          <a:bodyPr wrap="none">
            <a:spAutoFit/>
          </a:bodyPr>
          <a:lstStyle/>
          <a:p>
            <a:r>
              <a:rPr lang="en-US" sz="2000">
                <a:solidFill>
                  <a:schemeClr val="folHlink"/>
                </a:solidFill>
              </a:rPr>
              <a:t>This is the</a:t>
            </a:r>
          </a:p>
          <a:p>
            <a:r>
              <a:rPr lang="en-US" sz="2000">
                <a:solidFill>
                  <a:schemeClr val="folHlink"/>
                </a:solidFill>
              </a:rPr>
              <a:t>heart of the</a:t>
            </a:r>
          </a:p>
          <a:p>
            <a:r>
              <a:rPr lang="en-US" sz="2000">
                <a:solidFill>
                  <a:schemeClr val="folHlink"/>
                </a:solidFill>
              </a:rPr>
              <a:t>scanner.</a:t>
            </a:r>
          </a:p>
        </p:txBody>
      </p:sp>
      <p:sp>
        <p:nvSpPr>
          <p:cNvPr id="590853" name="Text Box 5"/>
          <p:cNvSpPr txBox="1">
            <a:spLocks noChangeArrowheads="1"/>
          </p:cNvSpPr>
          <p:nvPr/>
        </p:nvSpPr>
        <p:spPr bwMode="auto">
          <a:xfrm>
            <a:off x="6050881" y="5165725"/>
            <a:ext cx="2693741" cy="707886"/>
          </a:xfrm>
          <a:prstGeom prst="rect">
            <a:avLst/>
          </a:prstGeom>
          <a:solidFill>
            <a:srgbClr val="FFFFC2"/>
          </a:solidFill>
          <a:ln w="19050">
            <a:solidFill>
              <a:srgbClr val="0033CC"/>
            </a:solidFill>
            <a:miter lim="800000"/>
            <a:headEnd/>
            <a:tailEnd/>
          </a:ln>
          <a:effectLst/>
        </p:spPr>
        <p:txBody>
          <a:bodyPr wrap="none">
            <a:spAutoFit/>
          </a:bodyPr>
          <a:lstStyle/>
          <a:p>
            <a:pPr algn="ctr"/>
            <a:r>
              <a:rPr lang="en-US" sz="2000" dirty="0">
                <a:solidFill>
                  <a:srgbClr val="0033CC"/>
                </a:solidFill>
              </a:rPr>
              <a:t>Table-driven scanners</a:t>
            </a:r>
          </a:p>
          <a:p>
            <a:pPr algn="ctr"/>
            <a:r>
              <a:rPr lang="en-US" sz="2000" dirty="0">
                <a:solidFill>
                  <a:srgbClr val="0033CC"/>
                </a:solidFill>
              </a:rPr>
              <a:t>can be very fast!</a:t>
            </a:r>
          </a:p>
        </p:txBody>
      </p:sp>
      <p:sp>
        <p:nvSpPr>
          <p:cNvPr id="2" name="TextBox 1">
            <a:extLst>
              <a:ext uri="{FF2B5EF4-FFF2-40B4-BE49-F238E27FC236}">
                <a16:creationId xmlns:a16="http://schemas.microsoft.com/office/drawing/2014/main" id="{25F16758-1B51-84E8-3325-67D270777858}"/>
              </a:ext>
            </a:extLst>
          </p:cNvPr>
          <p:cNvSpPr txBox="1"/>
          <p:nvPr/>
        </p:nvSpPr>
        <p:spPr>
          <a:xfrm>
            <a:off x="4649108" y="1325903"/>
            <a:ext cx="2391745" cy="338554"/>
          </a:xfrm>
          <a:prstGeom prst="rect">
            <a:avLst/>
          </a:prstGeom>
          <a:solidFill>
            <a:srgbClr val="0033CC"/>
          </a:solidFill>
        </p:spPr>
        <p:txBody>
          <a:bodyPr wrap="none" rtlCol="0">
            <a:spAutoFit/>
          </a:bodyPr>
          <a:lstStyle/>
          <a:p>
            <a:r>
              <a:rPr lang="en-US" dirty="0" err="1">
                <a:solidFill>
                  <a:srgbClr val="FFFF00"/>
                </a:solidFill>
              </a:rPr>
              <a:t>SimpleDFAScanner.java</a:t>
            </a:r>
            <a:endParaRPr lang="en-US" dirty="0">
              <a:solidFill>
                <a:srgbClr val="FFFF00"/>
              </a:solidFill>
            </a:endParaRPr>
          </a:p>
        </p:txBody>
      </p:sp>
    </p:spTree>
    <p:extLst>
      <p:ext uri="{BB962C8B-B14F-4D97-AF65-F5344CB8AC3E}">
        <p14:creationId xmlns:p14="http://schemas.microsoft.com/office/powerpoint/2010/main" val="3958554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0851">
                                            <p:txEl>
                                              <p:pRg st="9" end="9"/>
                                            </p:txEl>
                                          </p:spTgt>
                                        </p:tgtEl>
                                        <p:attrNameLst>
                                          <p:attrName>style.visibility</p:attrName>
                                        </p:attrNameLst>
                                      </p:cBhvr>
                                      <p:to>
                                        <p:strVal val="visible"/>
                                      </p:to>
                                    </p:set>
                                    <p:animEffect transition="in" filter="fade">
                                      <p:cBhvr>
                                        <p:cTn id="7" dur="500"/>
                                        <p:tgtEl>
                                          <p:spTgt spid="590851">
                                            <p:txEl>
                                              <p:pRg st="9" end="9"/>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90851">
                                            <p:txEl>
                                              <p:pRg st="10" end="10"/>
                                            </p:txEl>
                                          </p:spTgt>
                                        </p:tgtEl>
                                        <p:attrNameLst>
                                          <p:attrName>style.visibility</p:attrName>
                                        </p:attrNameLst>
                                      </p:cBhvr>
                                      <p:to>
                                        <p:strVal val="visible"/>
                                      </p:to>
                                    </p:set>
                                    <p:animEffect transition="in" filter="fade">
                                      <p:cBhvr>
                                        <p:cTn id="10" dur="500"/>
                                        <p:tgtEl>
                                          <p:spTgt spid="590851">
                                            <p:txEl>
                                              <p:pRg st="10" end="1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90851">
                                            <p:txEl>
                                              <p:pRg st="11" end="11"/>
                                            </p:txEl>
                                          </p:spTgt>
                                        </p:tgtEl>
                                        <p:attrNameLst>
                                          <p:attrName>style.visibility</p:attrName>
                                        </p:attrNameLst>
                                      </p:cBhvr>
                                      <p:to>
                                        <p:strVal val="visible"/>
                                      </p:to>
                                    </p:set>
                                    <p:animEffect transition="in" filter="fade">
                                      <p:cBhvr>
                                        <p:cTn id="13" dur="500"/>
                                        <p:tgtEl>
                                          <p:spTgt spid="590851">
                                            <p:txEl>
                                              <p:pRg st="11" end="1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90851">
                                            <p:txEl>
                                              <p:pRg st="12" end="12"/>
                                            </p:txEl>
                                          </p:spTgt>
                                        </p:tgtEl>
                                        <p:attrNameLst>
                                          <p:attrName>style.visibility</p:attrName>
                                        </p:attrNameLst>
                                      </p:cBhvr>
                                      <p:to>
                                        <p:strVal val="visible"/>
                                      </p:to>
                                    </p:set>
                                    <p:animEffect transition="in" filter="fade">
                                      <p:cBhvr>
                                        <p:cTn id="16" dur="500"/>
                                        <p:tgtEl>
                                          <p:spTgt spid="590851">
                                            <p:txEl>
                                              <p:pRg st="12" end="12"/>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90851">
                                            <p:txEl>
                                              <p:pRg st="13" end="13"/>
                                            </p:txEl>
                                          </p:spTgt>
                                        </p:tgtEl>
                                        <p:attrNameLst>
                                          <p:attrName>style.visibility</p:attrName>
                                        </p:attrNameLst>
                                      </p:cBhvr>
                                      <p:to>
                                        <p:strVal val="visible"/>
                                      </p:to>
                                    </p:set>
                                    <p:animEffect transition="in" filter="fade">
                                      <p:cBhvr>
                                        <p:cTn id="19" dur="500"/>
                                        <p:tgtEl>
                                          <p:spTgt spid="590851">
                                            <p:txEl>
                                              <p:pRg st="13" end="1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90851">
                                            <p:txEl>
                                              <p:pRg st="14" end="14"/>
                                            </p:txEl>
                                          </p:spTgt>
                                        </p:tgtEl>
                                        <p:attrNameLst>
                                          <p:attrName>style.visibility</p:attrName>
                                        </p:attrNameLst>
                                      </p:cBhvr>
                                      <p:to>
                                        <p:strVal val="visible"/>
                                      </p:to>
                                    </p:set>
                                    <p:animEffect transition="in" filter="fade">
                                      <p:cBhvr>
                                        <p:cTn id="22" dur="500"/>
                                        <p:tgtEl>
                                          <p:spTgt spid="590851">
                                            <p:txEl>
                                              <p:pRg st="14" end="1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90851">
                                            <p:txEl>
                                              <p:pRg st="15" end="15"/>
                                            </p:txEl>
                                          </p:spTgt>
                                        </p:tgtEl>
                                        <p:attrNameLst>
                                          <p:attrName>style.visibility</p:attrName>
                                        </p:attrNameLst>
                                      </p:cBhvr>
                                      <p:to>
                                        <p:strVal val="visible"/>
                                      </p:to>
                                    </p:set>
                                    <p:animEffect transition="in" filter="fade">
                                      <p:cBhvr>
                                        <p:cTn id="25" dur="500"/>
                                        <p:tgtEl>
                                          <p:spTgt spid="590851">
                                            <p:txEl>
                                              <p:pRg st="15" end="1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90851">
                                            <p:txEl>
                                              <p:pRg st="16" end="16"/>
                                            </p:txEl>
                                          </p:spTgt>
                                        </p:tgtEl>
                                        <p:attrNameLst>
                                          <p:attrName>style.visibility</p:attrName>
                                        </p:attrNameLst>
                                      </p:cBhvr>
                                      <p:to>
                                        <p:strVal val="visible"/>
                                      </p:to>
                                    </p:set>
                                    <p:animEffect transition="in" filter="fade">
                                      <p:cBhvr>
                                        <p:cTn id="28" dur="500"/>
                                        <p:tgtEl>
                                          <p:spTgt spid="590851">
                                            <p:txEl>
                                              <p:pRg st="16" end="16"/>
                                            </p:txEl>
                                          </p:spTgt>
                                        </p:tgtEl>
                                      </p:cBhvr>
                                    </p:animEffect>
                                  </p:childTnLst>
                                </p:cTn>
                              </p:par>
                            </p:childTnLst>
                          </p:cTn>
                        </p:par>
                        <p:par>
                          <p:cTn id="29" fill="hold">
                            <p:stCondLst>
                              <p:cond delay="500"/>
                            </p:stCondLst>
                            <p:childTnLst>
                              <p:par>
                                <p:cTn id="30" presetID="2" presetClass="entr" presetSubtype="2" fill="hold" grpId="0" nodeType="afterEffect">
                                  <p:stCondLst>
                                    <p:cond delay="0"/>
                                  </p:stCondLst>
                                  <p:childTnLst>
                                    <p:set>
                                      <p:cBhvr>
                                        <p:cTn id="31" dur="1" fill="hold">
                                          <p:stCondLst>
                                            <p:cond delay="0"/>
                                          </p:stCondLst>
                                        </p:cTn>
                                        <p:tgtEl>
                                          <p:spTgt spid="590852"/>
                                        </p:tgtEl>
                                        <p:attrNameLst>
                                          <p:attrName>style.visibility</p:attrName>
                                        </p:attrNameLst>
                                      </p:cBhvr>
                                      <p:to>
                                        <p:strVal val="visible"/>
                                      </p:to>
                                    </p:set>
                                    <p:anim calcmode="lin" valueType="num">
                                      <p:cBhvr additive="base">
                                        <p:cTn id="32" dur="500" fill="hold"/>
                                        <p:tgtEl>
                                          <p:spTgt spid="590852"/>
                                        </p:tgtEl>
                                        <p:attrNameLst>
                                          <p:attrName>ppt_x</p:attrName>
                                        </p:attrNameLst>
                                      </p:cBhvr>
                                      <p:tavLst>
                                        <p:tav tm="0">
                                          <p:val>
                                            <p:strVal val="1+#ppt_w/2"/>
                                          </p:val>
                                        </p:tav>
                                        <p:tav tm="100000">
                                          <p:val>
                                            <p:strVal val="#ppt_x"/>
                                          </p:val>
                                        </p:tav>
                                      </p:tavLst>
                                    </p:anim>
                                    <p:anim calcmode="lin" valueType="num">
                                      <p:cBhvr additive="base">
                                        <p:cTn id="33" dur="500" fill="hold"/>
                                        <p:tgtEl>
                                          <p:spTgt spid="590852"/>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90853"/>
                                        </p:tgtEl>
                                        <p:attrNameLst>
                                          <p:attrName>style.visibility</p:attrName>
                                        </p:attrNameLst>
                                      </p:cBhvr>
                                      <p:to>
                                        <p:strVal val="visible"/>
                                      </p:to>
                                    </p:set>
                                    <p:anim calcmode="lin" valueType="num">
                                      <p:cBhvr additive="base">
                                        <p:cTn id="38" dur="500" fill="hold"/>
                                        <p:tgtEl>
                                          <p:spTgt spid="590853"/>
                                        </p:tgtEl>
                                        <p:attrNameLst>
                                          <p:attrName>ppt_x</p:attrName>
                                        </p:attrNameLst>
                                      </p:cBhvr>
                                      <p:tavLst>
                                        <p:tav tm="0">
                                          <p:val>
                                            <p:strVal val="#ppt_x"/>
                                          </p:val>
                                        </p:tav>
                                        <p:tav tm="100000">
                                          <p:val>
                                            <p:strVal val="#ppt_x"/>
                                          </p:val>
                                        </p:tav>
                                      </p:tavLst>
                                    </p:anim>
                                    <p:anim calcmode="lin" valueType="num">
                                      <p:cBhvr additive="base">
                                        <p:cTn id="39" dur="500" fill="hold"/>
                                        <p:tgtEl>
                                          <p:spTgt spid="5908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0852" grpId="0" animBg="1"/>
      <p:bldP spid="59085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780B4251-B73B-AF4C-94ED-FFADD7C1C2EC}" type="slidenum">
              <a:rPr lang="en-US"/>
              <a:pPr/>
              <a:t>19</a:t>
            </a:fld>
            <a:endParaRPr lang="en-US"/>
          </a:p>
        </p:txBody>
      </p:sp>
      <p:sp>
        <p:nvSpPr>
          <p:cNvPr id="591874" name="Rectangle 2"/>
          <p:cNvSpPr>
            <a:spLocks noGrp="1" noChangeArrowheads="1"/>
          </p:cNvSpPr>
          <p:nvPr>
            <p:ph type="title"/>
          </p:nvPr>
        </p:nvSpPr>
        <p:spPr/>
        <p:txBody>
          <a:bodyPr/>
          <a:lstStyle/>
          <a:p>
            <a:r>
              <a:rPr lang="en-US" dirty="0"/>
              <a:t>A Simple DFA Scanner</a:t>
            </a:r>
            <a:r>
              <a:rPr lang="en-US" i="1" dirty="0"/>
              <a:t>, cont’d</a:t>
            </a:r>
          </a:p>
        </p:txBody>
      </p:sp>
      <p:sp>
        <p:nvSpPr>
          <p:cNvPr id="591875" name="Text Box 3"/>
          <p:cNvSpPr txBox="1">
            <a:spLocks noChangeArrowheads="1"/>
          </p:cNvSpPr>
          <p:nvPr/>
        </p:nvSpPr>
        <p:spPr bwMode="auto">
          <a:xfrm>
            <a:off x="590550" y="1190625"/>
            <a:ext cx="7273925" cy="4981575"/>
          </a:xfrm>
          <a:prstGeom prst="rect">
            <a:avLst/>
          </a:prstGeom>
          <a:solidFill>
            <a:schemeClr val="bg1">
              <a:lumMod val="95000"/>
            </a:schemeClr>
          </a:solidFill>
          <a:ln>
            <a:solidFill>
              <a:schemeClr val="bg1">
                <a:lumMod val="75000"/>
              </a:schemeClr>
            </a:solidFill>
          </a:ln>
          <a:effectLst/>
        </p:spPr>
        <p:txBody>
          <a:bodyPr wrap="none">
            <a:spAutoFit/>
          </a:bodyPr>
          <a:lstStyle/>
          <a:p>
            <a:r>
              <a:rPr lang="en-US" sz="1600" b="1" dirty="0">
                <a:latin typeface="Courier New" charset="0"/>
              </a:rPr>
              <a:t>private void </a:t>
            </a:r>
            <a:r>
              <a:rPr lang="en-US" sz="1600" b="1" dirty="0">
                <a:solidFill>
                  <a:srgbClr val="C00000"/>
                </a:solidFill>
                <a:latin typeface="Courier New" charset="0"/>
              </a:rPr>
              <a:t>scan</a:t>
            </a:r>
            <a:r>
              <a:rPr lang="en-US" sz="1600" b="1" dirty="0">
                <a:latin typeface="Courier New" charset="0"/>
              </a:rPr>
              <a:t>()</a:t>
            </a:r>
          </a:p>
          <a:p>
            <a:r>
              <a:rPr lang="en-US" sz="1600" b="1" dirty="0">
                <a:latin typeface="Courier New" charset="0"/>
              </a:rPr>
              <a:t>    throws </a:t>
            </a:r>
            <a:r>
              <a:rPr lang="en-US" sz="1600" b="1" dirty="0" err="1">
                <a:latin typeface="Courier New" charset="0"/>
              </a:rPr>
              <a:t>IOException</a:t>
            </a:r>
            <a:endParaRPr lang="en-US" sz="1600" b="1" dirty="0">
              <a:latin typeface="Courier New" charset="0"/>
            </a:endParaRPr>
          </a:p>
          <a:p>
            <a:r>
              <a:rPr lang="en-US" sz="1600" b="1" dirty="0">
                <a:latin typeface="Courier New" charset="0"/>
              </a:rPr>
              <a:t>{</a:t>
            </a:r>
          </a:p>
          <a:p>
            <a:r>
              <a:rPr lang="en-US" sz="1600" b="1" dirty="0">
                <a:latin typeface="Courier New" charset="0"/>
              </a:rPr>
              <a:t>    </a:t>
            </a:r>
            <a:r>
              <a:rPr lang="en-US" sz="1600" b="1" dirty="0" err="1">
                <a:latin typeface="Courier New" charset="0"/>
              </a:rPr>
              <a:t>nextChar</a:t>
            </a:r>
            <a:r>
              <a:rPr lang="en-US" sz="1600" b="1" dirty="0">
                <a:latin typeface="Courier New" charset="0"/>
              </a:rPr>
              <a:t>();</a:t>
            </a:r>
          </a:p>
          <a:p>
            <a:r>
              <a:rPr lang="en-US" sz="1600" b="1" dirty="0">
                <a:latin typeface="Courier New" charset="0"/>
              </a:rPr>
              <a:t>    </a:t>
            </a:r>
          </a:p>
          <a:p>
            <a:r>
              <a:rPr lang="en-US" sz="1600" b="1" dirty="0">
                <a:latin typeface="Courier New" charset="0"/>
              </a:rPr>
              <a:t>    while (</a:t>
            </a:r>
            <a:r>
              <a:rPr lang="en-US" sz="1600" b="1" dirty="0" err="1">
                <a:latin typeface="Courier New" charset="0"/>
              </a:rPr>
              <a:t>ch</a:t>
            </a:r>
            <a:r>
              <a:rPr lang="en-US" sz="1600" b="1" dirty="0">
                <a:latin typeface="Courier New" charset="0"/>
              </a:rPr>
              <a:t> != 0) {  // EOF?</a:t>
            </a:r>
          </a:p>
          <a:p>
            <a:r>
              <a:rPr lang="en-US" sz="1600" b="1" dirty="0">
                <a:latin typeface="Courier New" charset="0"/>
              </a:rPr>
              <a:t>        String token = </a:t>
            </a:r>
            <a:r>
              <a:rPr lang="en-US" sz="1600" b="1" dirty="0" err="1">
                <a:solidFill>
                  <a:srgbClr val="0033CC"/>
                </a:solidFill>
                <a:latin typeface="Courier New" charset="0"/>
              </a:rPr>
              <a:t>nextToken</a:t>
            </a:r>
            <a:r>
              <a:rPr lang="en-US" sz="1600" b="1" dirty="0">
                <a:solidFill>
                  <a:srgbClr val="0033CC"/>
                </a:solidFill>
                <a:latin typeface="Courier New" charset="0"/>
              </a:rPr>
              <a:t>()</a:t>
            </a:r>
            <a:r>
              <a:rPr lang="en-US" sz="1600" b="1" dirty="0">
                <a:latin typeface="Courier New" charset="0"/>
              </a:rPr>
              <a:t>;</a:t>
            </a:r>
          </a:p>
          <a:p>
            <a:r>
              <a:rPr lang="en-US" sz="1600" b="1" dirty="0">
                <a:latin typeface="Courier New" charset="0"/>
              </a:rPr>
              <a:t>        </a:t>
            </a:r>
          </a:p>
          <a:p>
            <a:r>
              <a:rPr lang="en-US" sz="1600" b="1" dirty="0">
                <a:latin typeface="Courier New" charset="0"/>
              </a:rPr>
              <a:t>        if (token != null) {</a:t>
            </a:r>
          </a:p>
          <a:p>
            <a:r>
              <a:rPr lang="en-US" sz="1600" b="1" dirty="0">
                <a:latin typeface="Courier New" charset="0"/>
              </a:rPr>
              <a:t>            </a:t>
            </a:r>
            <a:r>
              <a:rPr lang="en-US" sz="1600" b="1" dirty="0" err="1">
                <a:latin typeface="Courier New" charset="0"/>
              </a:rPr>
              <a:t>System.</a:t>
            </a:r>
            <a:r>
              <a:rPr lang="en-US" sz="1600" b="1" i="1" dirty="0" err="1">
                <a:latin typeface="Courier New" charset="0"/>
              </a:rPr>
              <a:t>out</a:t>
            </a:r>
            <a:r>
              <a:rPr lang="en-US" sz="1600" b="1" dirty="0" err="1">
                <a:latin typeface="Courier New" charset="0"/>
              </a:rPr>
              <a:t>.print</a:t>
            </a:r>
            <a:r>
              <a:rPr lang="en-US" sz="1600" b="1" dirty="0">
                <a:latin typeface="Courier New" charset="0"/>
              </a:rPr>
              <a:t>("=====&gt; \"" + token + "\" ");</a:t>
            </a:r>
          </a:p>
          <a:p>
            <a:r>
              <a:rPr lang="en-US" sz="1600" b="1" dirty="0">
                <a:latin typeface="Courier New" charset="0"/>
              </a:rPr>
              <a:t>            String </a:t>
            </a:r>
            <a:r>
              <a:rPr lang="en-US" sz="1600" b="1" dirty="0" err="1">
                <a:latin typeface="Courier New" charset="0"/>
              </a:rPr>
              <a:t>tokenType</a:t>
            </a:r>
            <a:r>
              <a:rPr lang="en-US" sz="1600" b="1" dirty="0">
                <a:latin typeface="Courier New" charset="0"/>
              </a:rPr>
              <a:t> =</a:t>
            </a:r>
            <a:r>
              <a:rPr lang="en-US" sz="1600" b="1" dirty="0">
                <a:solidFill>
                  <a:schemeClr val="folHlink"/>
                </a:solidFill>
                <a:latin typeface="Courier New" charset="0"/>
              </a:rPr>
              <a:t>   </a:t>
            </a:r>
          </a:p>
          <a:p>
            <a:r>
              <a:rPr lang="en-US" sz="1600" b="1" dirty="0">
                <a:solidFill>
                  <a:schemeClr val="folHlink"/>
                </a:solidFill>
                <a:latin typeface="Courier New" charset="0"/>
              </a:rPr>
              <a:t>                  (state ==  -2) ? "IDENTIFIER"</a:t>
            </a:r>
          </a:p>
          <a:p>
            <a:r>
              <a:rPr lang="en-US" sz="1600" b="1" dirty="0">
                <a:solidFill>
                  <a:schemeClr val="folHlink"/>
                </a:solidFill>
                <a:latin typeface="Courier New" charset="0"/>
              </a:rPr>
              <a:t>                : (state ==  -5) ? "INTEGER"</a:t>
            </a:r>
          </a:p>
          <a:p>
            <a:r>
              <a:rPr lang="en-US" sz="1600" b="1" dirty="0">
                <a:solidFill>
                  <a:schemeClr val="folHlink"/>
                </a:solidFill>
                <a:latin typeface="Courier New" charset="0"/>
              </a:rPr>
              <a:t>                : (state ==  -8) ? "REAL (fraction only)" </a:t>
            </a:r>
          </a:p>
          <a:p>
            <a:r>
              <a:rPr lang="en-US" sz="1600" b="1" dirty="0">
                <a:solidFill>
                  <a:schemeClr val="folHlink"/>
                </a:solidFill>
                <a:latin typeface="Courier New" charset="0"/>
              </a:rPr>
              <a:t>                : (state == -12) ? "REAL"</a:t>
            </a:r>
          </a:p>
          <a:p>
            <a:r>
              <a:rPr lang="en-US" sz="1600" b="1" dirty="0">
                <a:solidFill>
                  <a:schemeClr val="folHlink"/>
                </a:solidFill>
                <a:latin typeface="Courier New" charset="0"/>
              </a:rPr>
              <a:t>                :                  "*** ERROR ***";</a:t>
            </a:r>
          </a:p>
          <a:p>
            <a:r>
              <a:rPr lang="en-US" sz="1600" b="1" dirty="0">
                <a:solidFill>
                  <a:schemeClr val="folHlink"/>
                </a:solidFill>
                <a:latin typeface="Courier New" charset="0"/>
              </a:rPr>
              <a:t>            </a:t>
            </a:r>
            <a:r>
              <a:rPr lang="en-US" sz="1600" b="1" dirty="0" err="1">
                <a:latin typeface="Courier New" charset="0"/>
              </a:rPr>
              <a:t>System.</a:t>
            </a:r>
            <a:r>
              <a:rPr lang="en-US" sz="1600" b="1" i="1" dirty="0" err="1">
                <a:latin typeface="Courier New" charset="0"/>
              </a:rPr>
              <a:t>out</a:t>
            </a:r>
            <a:r>
              <a:rPr lang="en-US" sz="1600" b="1" dirty="0" err="1">
                <a:latin typeface="Courier New" charset="0"/>
              </a:rPr>
              <a:t>.println</a:t>
            </a:r>
            <a:r>
              <a:rPr lang="en-US" sz="1600" b="1" dirty="0">
                <a:latin typeface="Courier New" charset="0"/>
              </a:rPr>
              <a:t>(</a:t>
            </a:r>
            <a:r>
              <a:rPr lang="en-US" sz="1600" b="1" dirty="0" err="1">
                <a:latin typeface="Courier New" charset="0"/>
              </a:rPr>
              <a:t>tokenType</a:t>
            </a:r>
            <a:r>
              <a:rPr lang="en-US" sz="1600" b="1" dirty="0">
                <a:latin typeface="Courier New" charset="0"/>
              </a:rPr>
              <a:t>);</a:t>
            </a:r>
          </a:p>
          <a:p>
            <a:r>
              <a:rPr lang="en-US" sz="1600" b="1" dirty="0">
                <a:latin typeface="Courier New" charset="0"/>
              </a:rPr>
              <a:t>        }</a:t>
            </a:r>
          </a:p>
          <a:p>
            <a:r>
              <a:rPr lang="en-US" sz="1600" b="1" dirty="0">
                <a:latin typeface="Courier New" charset="0"/>
              </a:rPr>
              <a:t>    }</a:t>
            </a:r>
          </a:p>
          <a:p>
            <a:r>
              <a:rPr lang="en-US" sz="1600" b="1" dirty="0">
                <a:latin typeface="Courier New" charset="0"/>
              </a:rPr>
              <a:t>}</a:t>
            </a:r>
          </a:p>
        </p:txBody>
      </p:sp>
      <p:sp>
        <p:nvSpPr>
          <p:cNvPr id="591876" name="Text Box 4"/>
          <p:cNvSpPr txBox="1">
            <a:spLocks noChangeArrowheads="1"/>
          </p:cNvSpPr>
          <p:nvPr/>
        </p:nvSpPr>
        <p:spPr bwMode="auto">
          <a:xfrm>
            <a:off x="365806" y="3977634"/>
            <a:ext cx="2103097" cy="923330"/>
          </a:xfrm>
          <a:prstGeom prst="rect">
            <a:avLst/>
          </a:prstGeom>
          <a:solidFill>
            <a:schemeClr val="accent1">
              <a:lumMod val="20000"/>
              <a:lumOff val="80000"/>
            </a:schemeClr>
          </a:solidFill>
          <a:ln w="9525">
            <a:solidFill>
              <a:srgbClr val="0033CC"/>
            </a:solidFill>
            <a:miter lim="800000"/>
            <a:headEnd/>
            <a:tailEnd/>
          </a:ln>
          <a:effectLst/>
        </p:spPr>
        <p:txBody>
          <a:bodyPr wrap="square">
            <a:spAutoFit/>
          </a:bodyPr>
          <a:lstStyle/>
          <a:p>
            <a:r>
              <a:rPr lang="en-US" sz="1800">
                <a:solidFill>
                  <a:srgbClr val="0033CC"/>
                </a:solidFill>
              </a:rPr>
              <a:t>How do we know which token we just got?</a:t>
            </a:r>
          </a:p>
        </p:txBody>
      </p:sp>
      <p:sp>
        <p:nvSpPr>
          <p:cNvPr id="591877" name="Text Box 5"/>
          <p:cNvSpPr txBox="1">
            <a:spLocks noChangeArrowheads="1"/>
          </p:cNvSpPr>
          <p:nvPr/>
        </p:nvSpPr>
        <p:spPr bwMode="auto">
          <a:xfrm>
            <a:off x="6857975" y="6263609"/>
            <a:ext cx="868823" cy="400110"/>
          </a:xfrm>
          <a:prstGeom prst="rect">
            <a:avLst/>
          </a:prstGeom>
          <a:noFill/>
          <a:ln w="9525">
            <a:solidFill>
              <a:srgbClr val="B23C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2000">
                <a:solidFill>
                  <a:srgbClr val="B23C00"/>
                </a:solidFill>
              </a:rPr>
              <a:t>Demo</a:t>
            </a:r>
          </a:p>
        </p:txBody>
      </p:sp>
      <p:sp>
        <p:nvSpPr>
          <p:cNvPr id="2" name="TextBox 1">
            <a:extLst>
              <a:ext uri="{FF2B5EF4-FFF2-40B4-BE49-F238E27FC236}">
                <a16:creationId xmlns:a16="http://schemas.microsoft.com/office/drawing/2014/main" id="{A93E0311-F36D-1E06-E0BD-14859CB83D3C}"/>
              </a:ext>
            </a:extLst>
          </p:cNvPr>
          <p:cNvSpPr txBox="1"/>
          <p:nvPr/>
        </p:nvSpPr>
        <p:spPr>
          <a:xfrm>
            <a:off x="5303512" y="1325903"/>
            <a:ext cx="2391745" cy="338554"/>
          </a:xfrm>
          <a:prstGeom prst="rect">
            <a:avLst/>
          </a:prstGeom>
          <a:solidFill>
            <a:srgbClr val="0033CC"/>
          </a:solidFill>
        </p:spPr>
        <p:txBody>
          <a:bodyPr wrap="none" rtlCol="0">
            <a:spAutoFit/>
          </a:bodyPr>
          <a:lstStyle/>
          <a:p>
            <a:r>
              <a:rPr lang="en-US" dirty="0" err="1">
                <a:solidFill>
                  <a:srgbClr val="FFFF00"/>
                </a:solidFill>
              </a:rPr>
              <a:t>SimpleDFAScanner.java</a:t>
            </a:r>
            <a:endParaRPr lang="en-US" dirty="0">
              <a:solidFill>
                <a:srgbClr val="FFFF00"/>
              </a:solidFill>
            </a:endParaRPr>
          </a:p>
        </p:txBody>
      </p:sp>
    </p:spTree>
    <p:extLst>
      <p:ext uri="{BB962C8B-B14F-4D97-AF65-F5344CB8AC3E}">
        <p14:creationId xmlns:p14="http://schemas.microsoft.com/office/powerpoint/2010/main" val="90320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1875">
                                            <p:txEl>
                                              <p:pRg st="5" end="5"/>
                                            </p:txEl>
                                          </p:spTgt>
                                        </p:tgtEl>
                                        <p:attrNameLst>
                                          <p:attrName>style.visibility</p:attrName>
                                        </p:attrNameLst>
                                      </p:cBhvr>
                                      <p:to>
                                        <p:strVal val="visible"/>
                                      </p:to>
                                    </p:set>
                                    <p:animEffect transition="in" filter="fade">
                                      <p:cBhvr>
                                        <p:cTn id="7" dur="500"/>
                                        <p:tgtEl>
                                          <p:spTgt spid="591875">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91875">
                                            <p:txEl>
                                              <p:pRg st="6" end="6"/>
                                            </p:txEl>
                                          </p:spTgt>
                                        </p:tgtEl>
                                        <p:attrNameLst>
                                          <p:attrName>style.visibility</p:attrName>
                                        </p:attrNameLst>
                                      </p:cBhvr>
                                      <p:to>
                                        <p:strVal val="visible"/>
                                      </p:to>
                                    </p:set>
                                    <p:animEffect transition="in" filter="fade">
                                      <p:cBhvr>
                                        <p:cTn id="10" dur="500"/>
                                        <p:tgtEl>
                                          <p:spTgt spid="591875">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91875">
                                            <p:txEl>
                                              <p:pRg st="7" end="7"/>
                                            </p:txEl>
                                          </p:spTgt>
                                        </p:tgtEl>
                                        <p:attrNameLst>
                                          <p:attrName>style.visibility</p:attrName>
                                        </p:attrNameLst>
                                      </p:cBhvr>
                                      <p:to>
                                        <p:strVal val="visible"/>
                                      </p:to>
                                    </p:set>
                                    <p:animEffect transition="in" filter="fade">
                                      <p:cBhvr>
                                        <p:cTn id="13" dur="500"/>
                                        <p:tgtEl>
                                          <p:spTgt spid="591875">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91875">
                                            <p:txEl>
                                              <p:pRg st="8" end="8"/>
                                            </p:txEl>
                                          </p:spTgt>
                                        </p:tgtEl>
                                        <p:attrNameLst>
                                          <p:attrName>style.visibility</p:attrName>
                                        </p:attrNameLst>
                                      </p:cBhvr>
                                      <p:to>
                                        <p:strVal val="visible"/>
                                      </p:to>
                                    </p:set>
                                    <p:animEffect transition="in" filter="fade">
                                      <p:cBhvr>
                                        <p:cTn id="16" dur="500"/>
                                        <p:tgtEl>
                                          <p:spTgt spid="591875">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91875">
                                            <p:txEl>
                                              <p:pRg st="9" end="9"/>
                                            </p:txEl>
                                          </p:spTgt>
                                        </p:tgtEl>
                                        <p:attrNameLst>
                                          <p:attrName>style.visibility</p:attrName>
                                        </p:attrNameLst>
                                      </p:cBhvr>
                                      <p:to>
                                        <p:strVal val="visible"/>
                                      </p:to>
                                    </p:set>
                                    <p:animEffect transition="in" filter="fade">
                                      <p:cBhvr>
                                        <p:cTn id="19" dur="500"/>
                                        <p:tgtEl>
                                          <p:spTgt spid="591875">
                                            <p:txEl>
                                              <p:pRg st="9" end="9"/>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91875">
                                            <p:txEl>
                                              <p:pRg st="10" end="10"/>
                                            </p:txEl>
                                          </p:spTgt>
                                        </p:tgtEl>
                                        <p:attrNameLst>
                                          <p:attrName>style.visibility</p:attrName>
                                        </p:attrNameLst>
                                      </p:cBhvr>
                                      <p:to>
                                        <p:strVal val="visible"/>
                                      </p:to>
                                    </p:set>
                                    <p:animEffect transition="in" filter="fade">
                                      <p:cBhvr>
                                        <p:cTn id="22" dur="500"/>
                                        <p:tgtEl>
                                          <p:spTgt spid="591875">
                                            <p:txEl>
                                              <p:pRg st="10" end="1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91875">
                                            <p:txEl>
                                              <p:pRg st="11" end="11"/>
                                            </p:txEl>
                                          </p:spTgt>
                                        </p:tgtEl>
                                        <p:attrNameLst>
                                          <p:attrName>style.visibility</p:attrName>
                                        </p:attrNameLst>
                                      </p:cBhvr>
                                      <p:to>
                                        <p:strVal val="visible"/>
                                      </p:to>
                                    </p:set>
                                    <p:animEffect transition="in" filter="fade">
                                      <p:cBhvr>
                                        <p:cTn id="25" dur="500"/>
                                        <p:tgtEl>
                                          <p:spTgt spid="591875">
                                            <p:txEl>
                                              <p:pRg st="11" end="1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91875">
                                            <p:txEl>
                                              <p:pRg st="12" end="12"/>
                                            </p:txEl>
                                          </p:spTgt>
                                        </p:tgtEl>
                                        <p:attrNameLst>
                                          <p:attrName>style.visibility</p:attrName>
                                        </p:attrNameLst>
                                      </p:cBhvr>
                                      <p:to>
                                        <p:strVal val="visible"/>
                                      </p:to>
                                    </p:set>
                                    <p:animEffect transition="in" filter="fade">
                                      <p:cBhvr>
                                        <p:cTn id="28" dur="500"/>
                                        <p:tgtEl>
                                          <p:spTgt spid="591875">
                                            <p:txEl>
                                              <p:pRg st="12" end="12"/>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91875">
                                            <p:txEl>
                                              <p:pRg st="13" end="13"/>
                                            </p:txEl>
                                          </p:spTgt>
                                        </p:tgtEl>
                                        <p:attrNameLst>
                                          <p:attrName>style.visibility</p:attrName>
                                        </p:attrNameLst>
                                      </p:cBhvr>
                                      <p:to>
                                        <p:strVal val="visible"/>
                                      </p:to>
                                    </p:set>
                                    <p:animEffect transition="in" filter="fade">
                                      <p:cBhvr>
                                        <p:cTn id="31" dur="500"/>
                                        <p:tgtEl>
                                          <p:spTgt spid="591875">
                                            <p:txEl>
                                              <p:pRg st="13" end="13"/>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91875">
                                            <p:txEl>
                                              <p:pRg st="14" end="14"/>
                                            </p:txEl>
                                          </p:spTgt>
                                        </p:tgtEl>
                                        <p:attrNameLst>
                                          <p:attrName>style.visibility</p:attrName>
                                        </p:attrNameLst>
                                      </p:cBhvr>
                                      <p:to>
                                        <p:strVal val="visible"/>
                                      </p:to>
                                    </p:set>
                                    <p:animEffect transition="in" filter="fade">
                                      <p:cBhvr>
                                        <p:cTn id="34" dur="500"/>
                                        <p:tgtEl>
                                          <p:spTgt spid="591875">
                                            <p:txEl>
                                              <p:pRg st="14" end="14"/>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591875">
                                            <p:txEl>
                                              <p:pRg st="15" end="15"/>
                                            </p:txEl>
                                          </p:spTgt>
                                        </p:tgtEl>
                                        <p:attrNameLst>
                                          <p:attrName>style.visibility</p:attrName>
                                        </p:attrNameLst>
                                      </p:cBhvr>
                                      <p:to>
                                        <p:strVal val="visible"/>
                                      </p:to>
                                    </p:set>
                                    <p:animEffect transition="in" filter="fade">
                                      <p:cBhvr>
                                        <p:cTn id="37" dur="500"/>
                                        <p:tgtEl>
                                          <p:spTgt spid="591875">
                                            <p:txEl>
                                              <p:pRg st="15" end="15"/>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591875">
                                            <p:txEl>
                                              <p:pRg st="16" end="16"/>
                                            </p:txEl>
                                          </p:spTgt>
                                        </p:tgtEl>
                                        <p:attrNameLst>
                                          <p:attrName>style.visibility</p:attrName>
                                        </p:attrNameLst>
                                      </p:cBhvr>
                                      <p:to>
                                        <p:strVal val="visible"/>
                                      </p:to>
                                    </p:set>
                                    <p:animEffect transition="in" filter="fade">
                                      <p:cBhvr>
                                        <p:cTn id="40" dur="500"/>
                                        <p:tgtEl>
                                          <p:spTgt spid="591875">
                                            <p:txEl>
                                              <p:pRg st="16" end="16"/>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591875">
                                            <p:txEl>
                                              <p:pRg st="17" end="17"/>
                                            </p:txEl>
                                          </p:spTgt>
                                        </p:tgtEl>
                                        <p:attrNameLst>
                                          <p:attrName>style.visibility</p:attrName>
                                        </p:attrNameLst>
                                      </p:cBhvr>
                                      <p:to>
                                        <p:strVal val="visible"/>
                                      </p:to>
                                    </p:set>
                                    <p:animEffect transition="in" filter="fade">
                                      <p:cBhvr>
                                        <p:cTn id="43" dur="500"/>
                                        <p:tgtEl>
                                          <p:spTgt spid="591875">
                                            <p:txEl>
                                              <p:pRg st="17" end="17"/>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591875">
                                            <p:txEl>
                                              <p:pRg st="18" end="18"/>
                                            </p:txEl>
                                          </p:spTgt>
                                        </p:tgtEl>
                                        <p:attrNameLst>
                                          <p:attrName>style.visibility</p:attrName>
                                        </p:attrNameLst>
                                      </p:cBhvr>
                                      <p:to>
                                        <p:strVal val="visible"/>
                                      </p:to>
                                    </p:set>
                                    <p:animEffect transition="in" filter="fade">
                                      <p:cBhvr>
                                        <p:cTn id="46" dur="500"/>
                                        <p:tgtEl>
                                          <p:spTgt spid="591875">
                                            <p:txEl>
                                              <p:pRg st="18" end="18"/>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591876"/>
                                        </p:tgtEl>
                                        <p:attrNameLst>
                                          <p:attrName>style.visibility</p:attrName>
                                        </p:attrNameLst>
                                      </p:cBhvr>
                                      <p:to>
                                        <p:strVal val="visible"/>
                                      </p:to>
                                    </p:set>
                                    <p:anim calcmode="lin" valueType="num">
                                      <p:cBhvr additive="base">
                                        <p:cTn id="51" dur="500" fill="hold"/>
                                        <p:tgtEl>
                                          <p:spTgt spid="591876"/>
                                        </p:tgtEl>
                                        <p:attrNameLst>
                                          <p:attrName>ppt_x</p:attrName>
                                        </p:attrNameLst>
                                      </p:cBhvr>
                                      <p:tavLst>
                                        <p:tav tm="0">
                                          <p:val>
                                            <p:strVal val="0-#ppt_w/2"/>
                                          </p:val>
                                        </p:tav>
                                        <p:tav tm="100000">
                                          <p:val>
                                            <p:strVal val="#ppt_x"/>
                                          </p:val>
                                        </p:tav>
                                      </p:tavLst>
                                    </p:anim>
                                    <p:anim calcmode="lin" valueType="num">
                                      <p:cBhvr additive="base">
                                        <p:cTn id="52" dur="500" fill="hold"/>
                                        <p:tgtEl>
                                          <p:spTgt spid="5918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187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5C694-C3D2-CE38-C7BF-8DA28B97D514}"/>
              </a:ext>
            </a:extLst>
          </p:cNvPr>
          <p:cNvSpPr>
            <a:spLocks noGrp="1"/>
          </p:cNvSpPr>
          <p:nvPr>
            <p:ph type="title"/>
          </p:nvPr>
        </p:nvSpPr>
        <p:spPr/>
        <p:txBody>
          <a:bodyPr/>
          <a:lstStyle/>
          <a:p>
            <a:r>
              <a:rPr lang="en-US" dirty="0"/>
              <a:t>Assignment #2</a:t>
            </a:r>
          </a:p>
        </p:txBody>
      </p:sp>
      <p:sp>
        <p:nvSpPr>
          <p:cNvPr id="3" name="Content Placeholder 2">
            <a:extLst>
              <a:ext uri="{FF2B5EF4-FFF2-40B4-BE49-F238E27FC236}">
                <a16:creationId xmlns:a16="http://schemas.microsoft.com/office/drawing/2014/main" id="{2ECBCCFD-294D-6372-B283-BD9209C5B6A9}"/>
              </a:ext>
            </a:extLst>
          </p:cNvPr>
          <p:cNvSpPr>
            <a:spLocks noGrp="1"/>
          </p:cNvSpPr>
          <p:nvPr>
            <p:ph idx="1"/>
          </p:nvPr>
        </p:nvSpPr>
        <p:spPr/>
        <p:txBody>
          <a:bodyPr/>
          <a:lstStyle/>
          <a:p>
            <a:r>
              <a:rPr lang="en-US" dirty="0"/>
              <a:t>Execute </a:t>
            </a:r>
            <a:r>
              <a:rPr lang="en-US" b="1" dirty="0">
                <a:solidFill>
                  <a:srgbClr val="0033CC"/>
                </a:solidFill>
                <a:latin typeface="Courier New" panose="02070309020205020404" pitchFamily="49" charset="0"/>
                <a:cs typeface="Courier New" panose="02070309020205020404" pitchFamily="49" charset="0"/>
              </a:rPr>
              <a:t>WHILE</a:t>
            </a:r>
            <a:r>
              <a:rPr lang="en-US" dirty="0"/>
              <a:t>, </a:t>
            </a:r>
            <a:r>
              <a:rPr lang="en-US" b="1" dirty="0">
                <a:solidFill>
                  <a:srgbClr val="0033CC"/>
                </a:solidFill>
                <a:latin typeface="Courier New" panose="02070309020205020404" pitchFamily="49" charset="0"/>
                <a:cs typeface="Courier New" panose="02070309020205020404" pitchFamily="49" charset="0"/>
              </a:rPr>
              <a:t>IF</a:t>
            </a:r>
            <a:r>
              <a:rPr lang="en-US" dirty="0"/>
              <a:t>, </a:t>
            </a:r>
            <a:r>
              <a:rPr lang="en-US" b="1" dirty="0">
                <a:solidFill>
                  <a:srgbClr val="0033CC"/>
                </a:solidFill>
                <a:latin typeface="Courier New" panose="02070309020205020404" pitchFamily="49" charset="0"/>
                <a:cs typeface="Courier New" panose="02070309020205020404" pitchFamily="49" charset="0"/>
              </a:rPr>
              <a:t>FOR</a:t>
            </a:r>
            <a:r>
              <a:rPr lang="en-US" dirty="0"/>
              <a:t>, and </a:t>
            </a:r>
            <a:r>
              <a:rPr lang="en-US" b="1" dirty="0">
                <a:solidFill>
                  <a:srgbClr val="0033CC"/>
                </a:solidFill>
                <a:latin typeface="Courier New" panose="02070309020205020404" pitchFamily="49" charset="0"/>
                <a:cs typeface="Courier New" panose="02070309020205020404" pitchFamily="49" charset="0"/>
              </a:rPr>
              <a:t>CASE</a:t>
            </a:r>
            <a:r>
              <a:rPr lang="en-US" dirty="0"/>
              <a:t> statements.</a:t>
            </a:r>
          </a:p>
        </p:txBody>
      </p:sp>
      <p:sp>
        <p:nvSpPr>
          <p:cNvPr id="4" name="Slide Number Placeholder 3">
            <a:extLst>
              <a:ext uri="{FF2B5EF4-FFF2-40B4-BE49-F238E27FC236}">
                <a16:creationId xmlns:a16="http://schemas.microsoft.com/office/drawing/2014/main" id="{F4D5EA86-92A7-CDC5-ABDC-F60AFCF994C8}"/>
              </a:ext>
            </a:extLst>
          </p:cNvPr>
          <p:cNvSpPr>
            <a:spLocks noGrp="1"/>
          </p:cNvSpPr>
          <p:nvPr>
            <p:ph type="sldNum" sz="quarter" idx="12"/>
          </p:nvPr>
        </p:nvSpPr>
        <p:spPr/>
        <p:txBody>
          <a:bodyPr/>
          <a:lstStyle/>
          <a:p>
            <a:fld id="{FED62B2D-F854-104A-9535-9A504E5923E0}" type="slidenum">
              <a:rPr lang="en-US" smtClean="0"/>
              <a:pPr/>
              <a:t>2</a:t>
            </a:fld>
            <a:endParaRPr lang="en-US"/>
          </a:p>
        </p:txBody>
      </p:sp>
    </p:spTree>
    <p:extLst>
      <p:ext uri="{BB962C8B-B14F-4D97-AF65-F5344CB8AC3E}">
        <p14:creationId xmlns:p14="http://schemas.microsoft.com/office/powerpoint/2010/main" val="4114172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8D2C7-BEAD-5210-5B77-50819901F559}"/>
              </a:ext>
            </a:extLst>
          </p:cNvPr>
          <p:cNvSpPr>
            <a:spLocks noGrp="1"/>
          </p:cNvSpPr>
          <p:nvPr>
            <p:ph type="title"/>
          </p:nvPr>
        </p:nvSpPr>
        <p:spPr/>
        <p:txBody>
          <a:bodyPr/>
          <a:lstStyle/>
          <a:p>
            <a:r>
              <a:rPr lang="en-US" dirty="0"/>
              <a:t>A Simple DFA Scanner</a:t>
            </a:r>
            <a:r>
              <a:rPr lang="en-US" i="1" dirty="0"/>
              <a:t>, cont’d</a:t>
            </a:r>
            <a:endParaRPr lang="en-US" dirty="0"/>
          </a:p>
        </p:txBody>
      </p:sp>
      <p:sp>
        <p:nvSpPr>
          <p:cNvPr id="3" name="Content Placeholder 2">
            <a:extLst>
              <a:ext uri="{FF2B5EF4-FFF2-40B4-BE49-F238E27FC236}">
                <a16:creationId xmlns:a16="http://schemas.microsoft.com/office/drawing/2014/main" id="{492D67EA-E856-4BCA-0060-F3A34987B386}"/>
              </a:ext>
            </a:extLst>
          </p:cNvPr>
          <p:cNvSpPr>
            <a:spLocks noGrp="1"/>
          </p:cNvSpPr>
          <p:nvPr>
            <p:ph idx="1"/>
          </p:nvPr>
        </p:nvSpPr>
        <p:spPr>
          <a:xfrm>
            <a:off x="457200" y="1325904"/>
            <a:ext cx="8229600" cy="4754828"/>
          </a:xfrm>
        </p:spPr>
        <p:txBody>
          <a:bodyPr/>
          <a:lstStyle/>
          <a:p>
            <a:r>
              <a:rPr lang="en-US" dirty="0"/>
              <a:t>This table is </a:t>
            </a:r>
            <a:br>
              <a:rPr lang="en-US" dirty="0"/>
            </a:br>
            <a:r>
              <a:rPr lang="en-US" u="sng" dirty="0"/>
              <a:t>very sparse</a:t>
            </a:r>
            <a:r>
              <a:rPr lang="en-US" dirty="0"/>
              <a:t>.</a:t>
            </a:r>
          </a:p>
          <a:p>
            <a:pPr lvl="1"/>
            <a:r>
              <a:rPr lang="en-US" dirty="0"/>
              <a:t>Lots of </a:t>
            </a:r>
            <a:r>
              <a:rPr lang="en-US" b="1" i="1" dirty="0">
                <a:solidFill>
                  <a:srgbClr val="B23C00"/>
                </a:solidFill>
                <a:latin typeface="Courier New" panose="02070309020205020404" pitchFamily="49" charset="0"/>
                <a:cs typeface="Courier New" panose="02070309020205020404" pitchFamily="49" charset="0"/>
              </a:rPr>
              <a:t>ERR</a:t>
            </a:r>
            <a:r>
              <a:rPr lang="en-US" dirty="0"/>
              <a:t> entries.</a:t>
            </a:r>
          </a:p>
          <a:p>
            <a:pPr lvl="5"/>
            <a:endParaRPr lang="en-US" dirty="0"/>
          </a:p>
          <a:p>
            <a:r>
              <a:rPr lang="en-US" dirty="0"/>
              <a:t>What would happen </a:t>
            </a:r>
            <a:br>
              <a:rPr lang="en-US" dirty="0"/>
            </a:br>
            <a:r>
              <a:rPr lang="en-US" dirty="0"/>
              <a:t>if we added the </a:t>
            </a:r>
            <a:br>
              <a:rPr lang="en-US" dirty="0"/>
            </a:br>
            <a:r>
              <a:rPr lang="en-US" dirty="0"/>
              <a:t>reserved words and </a:t>
            </a:r>
            <a:br>
              <a:rPr lang="en-US" dirty="0"/>
            </a:br>
            <a:r>
              <a:rPr lang="en-US" dirty="0"/>
              <a:t>all the special symbols?</a:t>
            </a:r>
          </a:p>
          <a:p>
            <a:pPr lvl="1"/>
            <a:r>
              <a:rPr lang="en-US" dirty="0"/>
              <a:t>Is there a better way to implement a sparse matrix?</a:t>
            </a:r>
          </a:p>
        </p:txBody>
      </p:sp>
      <p:sp>
        <p:nvSpPr>
          <p:cNvPr id="4" name="Slide Number Placeholder 3">
            <a:extLst>
              <a:ext uri="{FF2B5EF4-FFF2-40B4-BE49-F238E27FC236}">
                <a16:creationId xmlns:a16="http://schemas.microsoft.com/office/drawing/2014/main" id="{D167C0D9-C752-753A-6B5F-4EFDC5978CE7}"/>
              </a:ext>
            </a:extLst>
          </p:cNvPr>
          <p:cNvSpPr>
            <a:spLocks noGrp="1"/>
          </p:cNvSpPr>
          <p:nvPr>
            <p:ph type="sldNum" sz="quarter" idx="12"/>
          </p:nvPr>
        </p:nvSpPr>
        <p:spPr/>
        <p:txBody>
          <a:bodyPr/>
          <a:lstStyle/>
          <a:p>
            <a:fld id="{FED62B2D-F854-104A-9535-9A504E5923E0}" type="slidenum">
              <a:rPr lang="en-US" smtClean="0"/>
              <a:pPr/>
              <a:t>20</a:t>
            </a:fld>
            <a:endParaRPr lang="en-US"/>
          </a:p>
        </p:txBody>
      </p:sp>
      <p:sp>
        <p:nvSpPr>
          <p:cNvPr id="5" name="Text Box 71">
            <a:extLst>
              <a:ext uri="{FF2B5EF4-FFF2-40B4-BE49-F238E27FC236}">
                <a16:creationId xmlns:a16="http://schemas.microsoft.com/office/drawing/2014/main" id="{CBCAF937-BEC3-033A-2210-D7184C337964}"/>
              </a:ext>
            </a:extLst>
          </p:cNvPr>
          <p:cNvSpPr txBox="1">
            <a:spLocks noChangeArrowheads="1"/>
          </p:cNvSpPr>
          <p:nvPr/>
        </p:nvSpPr>
        <p:spPr bwMode="auto">
          <a:xfrm>
            <a:off x="4462753" y="1423089"/>
            <a:ext cx="4315441" cy="2554545"/>
          </a:xfrm>
          <a:prstGeom prst="rect">
            <a:avLst/>
          </a:prstGeom>
          <a:solidFill>
            <a:schemeClr val="bg1">
              <a:lumMod val="95000"/>
            </a:schemeClr>
          </a:solidFill>
          <a:ln>
            <a:solidFill>
              <a:schemeClr val="bg1">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r>
              <a:rPr lang="en-US" sz="1000" b="1" dirty="0">
                <a:solidFill>
                  <a:srgbClr val="0033CC"/>
                </a:solidFill>
                <a:latin typeface="Courier New" charset="0"/>
              </a:rPr>
              <a:t>private static final </a:t>
            </a:r>
            <a:r>
              <a:rPr lang="en-US" sz="1000" b="1" dirty="0" err="1">
                <a:solidFill>
                  <a:srgbClr val="0033CC"/>
                </a:solidFill>
                <a:latin typeface="Courier New" charset="0"/>
              </a:rPr>
              <a:t>int</a:t>
            </a:r>
            <a:r>
              <a:rPr lang="en-US" sz="1000" b="1" dirty="0">
                <a:solidFill>
                  <a:srgbClr val="0033CC"/>
                </a:solidFill>
                <a:latin typeface="Courier New" charset="0"/>
              </a:rPr>
              <a:t> </a:t>
            </a:r>
            <a:r>
              <a:rPr lang="en-US" sz="1000" b="1" dirty="0">
                <a:solidFill>
                  <a:schemeClr val="bg2"/>
                </a:solidFill>
                <a:latin typeface="Courier New" charset="0"/>
              </a:rPr>
              <a:t>matrix</a:t>
            </a:r>
            <a:r>
              <a:rPr lang="en-US" sz="1000" b="1" dirty="0">
                <a:solidFill>
                  <a:srgbClr val="0033CC"/>
                </a:solidFill>
                <a:latin typeface="Courier New" charset="0"/>
              </a:rPr>
              <a:t>[][] =</a:t>
            </a:r>
            <a:r>
              <a:rPr lang="en-US" sz="1000" b="1" dirty="0">
                <a:solidFill>
                  <a:schemeClr val="bg2"/>
                </a:solidFill>
                <a:latin typeface="Courier New" charset="0"/>
              </a:rPr>
              <a:t> {</a:t>
            </a:r>
          </a:p>
          <a:p>
            <a:r>
              <a:rPr lang="en-US" sz="1000" b="1" dirty="0">
                <a:solidFill>
                  <a:schemeClr val="bg2"/>
                </a:solidFill>
                <a:latin typeface="Courier New" charset="0"/>
              </a:rPr>
              <a:t>    </a:t>
            </a:r>
            <a:r>
              <a:rPr lang="en-US" sz="1000" b="1" dirty="0">
                <a:solidFill>
                  <a:srgbClr val="0033CC"/>
                </a:solidFill>
                <a:latin typeface="Courier New" charset="0"/>
              </a:rPr>
              <a:t>/*        letter digit   +    -    .    E other */</a:t>
            </a:r>
          </a:p>
          <a:p>
            <a:r>
              <a:rPr lang="en-US" sz="1000" b="1" dirty="0">
                <a:solidFill>
                  <a:schemeClr val="bg2"/>
                </a:solidFill>
                <a:latin typeface="Courier New" charset="0"/>
              </a:rPr>
              <a:t>    </a:t>
            </a:r>
            <a:r>
              <a:rPr lang="en-US" sz="1000" b="1" dirty="0">
                <a:solidFill>
                  <a:srgbClr val="0033CC"/>
                </a:solidFill>
                <a:latin typeface="Courier New" charset="0"/>
              </a:rPr>
              <a:t>/*  0 */</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1,    4,    3,   3, </a:t>
            </a:r>
            <a:r>
              <a:rPr lang="en-US" sz="1000" b="1" i="1" dirty="0">
                <a:solidFill>
                  <a:schemeClr val="bg2"/>
                </a:solidFill>
                <a:latin typeface="Courier New" charset="0"/>
              </a:rPr>
              <a:t>ERR</a:t>
            </a:r>
            <a:r>
              <a:rPr lang="en-US" sz="1000" b="1" dirty="0">
                <a:solidFill>
                  <a:schemeClr val="bg2"/>
                </a:solidFill>
                <a:latin typeface="Courier New" charset="0"/>
              </a:rPr>
              <a:t>,   1,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dirty="0">
                <a:solidFill>
                  <a:srgbClr val="0033CC"/>
                </a:solidFill>
                <a:latin typeface="Courier New" charset="0"/>
              </a:rPr>
              <a:t>},</a:t>
            </a:r>
          </a:p>
          <a:p>
            <a:r>
              <a:rPr lang="en-US" sz="1000" b="1" dirty="0">
                <a:solidFill>
                  <a:schemeClr val="bg2"/>
                </a:solidFill>
                <a:latin typeface="Courier New" charset="0"/>
              </a:rPr>
              <a:t>    </a:t>
            </a:r>
            <a:r>
              <a:rPr lang="en-US" sz="1000" b="1" dirty="0">
                <a:solidFill>
                  <a:srgbClr val="0033CC"/>
                </a:solidFill>
                <a:latin typeface="Courier New" charset="0"/>
              </a:rPr>
              <a:t>/*  1 */</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1,    1,   -2,  -2,  -2,   1,  -2 </a:t>
            </a:r>
            <a:r>
              <a:rPr lang="en-US" sz="1000" b="1" dirty="0">
                <a:solidFill>
                  <a:srgbClr val="0033CC"/>
                </a:solidFill>
                <a:latin typeface="Courier New" charset="0"/>
              </a:rPr>
              <a:t>},</a:t>
            </a:r>
          </a:p>
          <a:p>
            <a:r>
              <a:rPr lang="en-US" sz="1000" b="1" dirty="0">
                <a:solidFill>
                  <a:schemeClr val="bg2"/>
                </a:solidFill>
                <a:latin typeface="Courier New" charset="0"/>
              </a:rPr>
              <a:t>    </a:t>
            </a:r>
            <a:r>
              <a:rPr lang="en-US" sz="1000" b="1" dirty="0">
                <a:solidFill>
                  <a:srgbClr val="0033CC"/>
                </a:solidFill>
                <a:latin typeface="Courier New" charset="0"/>
              </a:rPr>
              <a:t>/*  2 */</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dirty="0">
                <a:solidFill>
                  <a:srgbClr val="0033CC"/>
                </a:solidFill>
                <a:latin typeface="Courier New" charset="0"/>
              </a:rPr>
              <a:t>},</a:t>
            </a:r>
          </a:p>
          <a:p>
            <a:r>
              <a:rPr lang="en-US" sz="1000" b="1" dirty="0">
                <a:solidFill>
                  <a:schemeClr val="bg2"/>
                </a:solidFill>
                <a:latin typeface="Courier New" charset="0"/>
              </a:rPr>
              <a:t>    </a:t>
            </a:r>
            <a:r>
              <a:rPr lang="en-US" sz="1000" b="1" dirty="0">
                <a:solidFill>
                  <a:srgbClr val="0033CC"/>
                </a:solidFill>
                <a:latin typeface="Courier New" charset="0"/>
              </a:rPr>
              <a:t>/*  3 */</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4,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dirty="0">
                <a:solidFill>
                  <a:srgbClr val="0033CC"/>
                </a:solidFill>
                <a:latin typeface="Courier New" charset="0"/>
              </a:rPr>
              <a:t>},</a:t>
            </a:r>
          </a:p>
          <a:p>
            <a:r>
              <a:rPr lang="en-US" sz="1000" b="1" dirty="0">
                <a:solidFill>
                  <a:schemeClr val="bg2"/>
                </a:solidFill>
                <a:latin typeface="Courier New" charset="0"/>
              </a:rPr>
              <a:t>    </a:t>
            </a:r>
            <a:r>
              <a:rPr lang="en-US" sz="1000" b="1" dirty="0">
                <a:solidFill>
                  <a:srgbClr val="0033CC"/>
                </a:solidFill>
                <a:latin typeface="Courier New" charset="0"/>
              </a:rPr>
              <a:t>/*  4 */</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-5,    4,   -5,  -5,   6,   9,  -5 </a:t>
            </a:r>
            <a:r>
              <a:rPr lang="en-US" sz="1000" b="1" dirty="0">
                <a:solidFill>
                  <a:srgbClr val="0033CC"/>
                </a:solidFill>
                <a:latin typeface="Courier New" charset="0"/>
              </a:rPr>
              <a:t>},</a:t>
            </a:r>
            <a:r>
              <a:rPr lang="en-US" sz="1000" b="1" dirty="0">
                <a:solidFill>
                  <a:schemeClr val="bg2"/>
                </a:solidFill>
                <a:latin typeface="Courier New" charset="0"/>
              </a:rPr>
              <a:t>  </a:t>
            </a:r>
          </a:p>
          <a:p>
            <a:r>
              <a:rPr lang="en-US" sz="1000" b="1" dirty="0">
                <a:solidFill>
                  <a:schemeClr val="bg2"/>
                </a:solidFill>
                <a:latin typeface="Courier New" charset="0"/>
              </a:rPr>
              <a:t>    </a:t>
            </a:r>
            <a:r>
              <a:rPr lang="en-US" sz="1000" b="1" dirty="0">
                <a:solidFill>
                  <a:srgbClr val="0033CC"/>
                </a:solidFill>
                <a:latin typeface="Courier New" charset="0"/>
              </a:rPr>
              <a:t>/*  5 */</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dirty="0">
                <a:solidFill>
                  <a:srgbClr val="0033CC"/>
                </a:solidFill>
                <a:latin typeface="Courier New" charset="0"/>
              </a:rPr>
              <a:t>},</a:t>
            </a:r>
          </a:p>
          <a:p>
            <a:r>
              <a:rPr lang="en-US" sz="1000" b="1" dirty="0">
                <a:solidFill>
                  <a:schemeClr val="bg2"/>
                </a:solidFill>
                <a:latin typeface="Courier New" charset="0"/>
              </a:rPr>
              <a:t>    </a:t>
            </a:r>
            <a:r>
              <a:rPr lang="en-US" sz="1000" b="1" dirty="0">
                <a:solidFill>
                  <a:srgbClr val="0033CC"/>
                </a:solidFill>
                <a:latin typeface="Courier New" charset="0"/>
              </a:rPr>
              <a:t>/*  6 */</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7,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dirty="0">
                <a:solidFill>
                  <a:srgbClr val="0033CC"/>
                </a:solidFill>
                <a:latin typeface="Courier New" charset="0"/>
              </a:rPr>
              <a:t>},</a:t>
            </a:r>
          </a:p>
          <a:p>
            <a:r>
              <a:rPr lang="en-US" sz="1000" b="1" dirty="0">
                <a:solidFill>
                  <a:schemeClr val="bg2"/>
                </a:solidFill>
                <a:latin typeface="Courier New" charset="0"/>
              </a:rPr>
              <a:t>    </a:t>
            </a:r>
            <a:r>
              <a:rPr lang="en-US" sz="1000" b="1" dirty="0">
                <a:solidFill>
                  <a:srgbClr val="0033CC"/>
                </a:solidFill>
                <a:latin typeface="Courier New" charset="0"/>
              </a:rPr>
              <a:t>/*  7 */</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-8,    7,   -8,  -8,  -8,   9,  -8 </a:t>
            </a:r>
            <a:r>
              <a:rPr lang="en-US" sz="1000" b="1" dirty="0">
                <a:solidFill>
                  <a:srgbClr val="0033CC"/>
                </a:solidFill>
                <a:latin typeface="Courier New" charset="0"/>
              </a:rPr>
              <a:t>},</a:t>
            </a:r>
          </a:p>
          <a:p>
            <a:r>
              <a:rPr lang="en-US" sz="1000" b="1" dirty="0">
                <a:solidFill>
                  <a:schemeClr val="bg2"/>
                </a:solidFill>
                <a:latin typeface="Courier New" charset="0"/>
              </a:rPr>
              <a:t>    </a:t>
            </a:r>
            <a:r>
              <a:rPr lang="en-US" sz="1000" b="1" dirty="0">
                <a:solidFill>
                  <a:srgbClr val="0033CC"/>
                </a:solidFill>
                <a:latin typeface="Courier New" charset="0"/>
              </a:rPr>
              <a:t>/*  8 */</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a:t>
            </a:r>
          </a:p>
          <a:p>
            <a:r>
              <a:rPr lang="en-US" sz="1000" b="1" dirty="0">
                <a:solidFill>
                  <a:schemeClr val="bg2"/>
                </a:solidFill>
                <a:latin typeface="Courier New" charset="0"/>
              </a:rPr>
              <a:t>    </a:t>
            </a:r>
            <a:r>
              <a:rPr lang="en-US" sz="1000" b="1" dirty="0">
                <a:solidFill>
                  <a:srgbClr val="0033CC"/>
                </a:solidFill>
                <a:latin typeface="Courier New" charset="0"/>
              </a:rPr>
              <a:t>/*  9 */</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11,   10,  10,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a:t>
            </a:r>
          </a:p>
          <a:p>
            <a:r>
              <a:rPr lang="en-US" sz="1000" b="1" dirty="0">
                <a:solidFill>
                  <a:schemeClr val="bg2"/>
                </a:solidFill>
                <a:latin typeface="Courier New" charset="0"/>
              </a:rPr>
              <a:t>    </a:t>
            </a:r>
            <a:r>
              <a:rPr lang="en-US" sz="1000" b="1" dirty="0">
                <a:solidFill>
                  <a:srgbClr val="0033CC"/>
                </a:solidFill>
                <a:latin typeface="Courier New" charset="0"/>
              </a:rPr>
              <a:t>/* 10 */ {</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11,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dirty="0">
                <a:solidFill>
                  <a:srgbClr val="0033CC"/>
                </a:solidFill>
                <a:latin typeface="Courier New" charset="0"/>
              </a:rPr>
              <a:t>},</a:t>
            </a:r>
          </a:p>
          <a:p>
            <a:r>
              <a:rPr lang="en-US" sz="1000" b="1" dirty="0">
                <a:solidFill>
                  <a:schemeClr val="bg2"/>
                </a:solidFill>
                <a:latin typeface="Courier New" charset="0"/>
              </a:rPr>
              <a:t>    </a:t>
            </a:r>
            <a:r>
              <a:rPr lang="en-US" sz="1000" b="1" dirty="0">
                <a:solidFill>
                  <a:srgbClr val="0033CC"/>
                </a:solidFill>
                <a:latin typeface="Courier New" charset="0"/>
              </a:rPr>
              <a:t>/* 11 */</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-12,   11,  -12, -12, -12, -12, -12 </a:t>
            </a:r>
            <a:r>
              <a:rPr lang="en-US" sz="1000" b="1" dirty="0">
                <a:solidFill>
                  <a:srgbClr val="0033CC"/>
                </a:solidFill>
                <a:latin typeface="Courier New" charset="0"/>
              </a:rPr>
              <a:t>},</a:t>
            </a:r>
          </a:p>
          <a:p>
            <a:r>
              <a:rPr lang="en-US" sz="1000" b="1" dirty="0">
                <a:solidFill>
                  <a:schemeClr val="bg2"/>
                </a:solidFill>
                <a:latin typeface="Courier New" charset="0"/>
              </a:rPr>
              <a:t>    </a:t>
            </a:r>
            <a:r>
              <a:rPr lang="en-US" sz="1000" b="1" dirty="0">
                <a:solidFill>
                  <a:srgbClr val="0033CC"/>
                </a:solidFill>
                <a:latin typeface="Courier New" charset="0"/>
              </a:rPr>
              <a:t>/* 12 */</a:t>
            </a:r>
            <a:r>
              <a:rPr lang="en-US" sz="1000" b="1" dirty="0">
                <a:solidFill>
                  <a:schemeClr val="bg2"/>
                </a:solidFill>
                <a:latin typeface="Courier New" charset="0"/>
              </a:rPr>
              <a:t> </a:t>
            </a:r>
            <a:r>
              <a:rPr lang="en-US" sz="1000" b="1" dirty="0">
                <a:solidFill>
                  <a:srgbClr val="0033CC"/>
                </a:solidFill>
                <a:latin typeface="Courier New" charset="0"/>
              </a:rPr>
              <a:t>{</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i="1" dirty="0">
                <a:solidFill>
                  <a:schemeClr val="bg2"/>
                </a:solidFill>
                <a:latin typeface="Courier New" charset="0"/>
              </a:rPr>
              <a:t>ERR</a:t>
            </a:r>
            <a:r>
              <a:rPr lang="en-US" sz="1000" b="1" dirty="0">
                <a:solidFill>
                  <a:schemeClr val="bg2"/>
                </a:solidFill>
                <a:latin typeface="Courier New" charset="0"/>
              </a:rPr>
              <a:t> </a:t>
            </a:r>
            <a:r>
              <a:rPr lang="en-US" sz="1000" b="1" dirty="0">
                <a:solidFill>
                  <a:srgbClr val="0033CC"/>
                </a:solidFill>
                <a:latin typeface="Courier New" charset="0"/>
              </a:rPr>
              <a:t>},</a:t>
            </a:r>
          </a:p>
          <a:p>
            <a:r>
              <a:rPr lang="en-US" sz="1000" b="1" dirty="0">
                <a:solidFill>
                  <a:srgbClr val="0033CC"/>
                </a:solidFill>
                <a:latin typeface="Courier New" charset="0"/>
              </a:rPr>
              <a:t>};</a:t>
            </a:r>
          </a:p>
        </p:txBody>
      </p:sp>
    </p:spTree>
    <p:extLst>
      <p:ext uri="{BB962C8B-B14F-4D97-AF65-F5344CB8AC3E}">
        <p14:creationId xmlns:p14="http://schemas.microsoft.com/office/powerpoint/2010/main" val="4182958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CFBFC79E-CCD3-E348-A3B5-2741B79DC43F}" type="slidenum">
              <a:rPr lang="en-US"/>
              <a:pPr/>
              <a:t>21</a:t>
            </a:fld>
            <a:endParaRPr lang="en-US"/>
          </a:p>
        </p:txBody>
      </p:sp>
      <p:sp>
        <p:nvSpPr>
          <p:cNvPr id="336900" name="Rectangle 4"/>
          <p:cNvSpPr>
            <a:spLocks noChangeArrowheads="1"/>
          </p:cNvSpPr>
          <p:nvPr/>
        </p:nvSpPr>
        <p:spPr bwMode="auto">
          <a:xfrm>
            <a:off x="3408363" y="5784850"/>
            <a:ext cx="5114925" cy="273050"/>
          </a:xfrm>
          <a:prstGeom prst="rect">
            <a:avLst/>
          </a:prstGeom>
          <a:solidFill>
            <a:srgbClr val="DDDDDD"/>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36898" name="Rectangle 2"/>
          <p:cNvSpPr>
            <a:spLocks noGrp="1" noChangeArrowheads="1"/>
          </p:cNvSpPr>
          <p:nvPr>
            <p:ph type="title"/>
          </p:nvPr>
        </p:nvSpPr>
        <p:spPr/>
        <p:txBody>
          <a:bodyPr/>
          <a:lstStyle/>
          <a:p>
            <a:r>
              <a:rPr lang="en-US"/>
              <a:t>Scanner and Parser Rules of Thumb</a:t>
            </a:r>
          </a:p>
        </p:txBody>
      </p:sp>
      <p:sp>
        <p:nvSpPr>
          <p:cNvPr id="336899" name="Rectangle 3"/>
          <p:cNvSpPr>
            <a:spLocks noGrp="1" noChangeArrowheads="1"/>
          </p:cNvSpPr>
          <p:nvPr>
            <p:ph type="body" idx="1"/>
          </p:nvPr>
        </p:nvSpPr>
        <p:spPr/>
        <p:txBody>
          <a:bodyPr/>
          <a:lstStyle/>
          <a:p>
            <a:r>
              <a:rPr lang="en-US" dirty="0"/>
              <a:t>Scanner</a:t>
            </a:r>
          </a:p>
          <a:p>
            <a:pPr lvl="1"/>
            <a:r>
              <a:rPr lang="en-US" dirty="0"/>
              <a:t>At any point in the source file, </a:t>
            </a:r>
            <a:br>
              <a:rPr lang="en-US" dirty="0"/>
            </a:br>
            <a:r>
              <a:rPr lang="en-US" dirty="0"/>
              <a:t>extract the </a:t>
            </a:r>
            <a:r>
              <a:rPr lang="en-US" u="sng" dirty="0"/>
              <a:t>longest possible token</a:t>
            </a:r>
            <a:r>
              <a:rPr lang="en-US" dirty="0"/>
              <a:t>.</a:t>
            </a:r>
          </a:p>
          <a:p>
            <a:pPr lvl="1"/>
            <a:r>
              <a:rPr lang="en-US" dirty="0"/>
              <a:t>Example: </a:t>
            </a:r>
          </a:p>
          <a:p>
            <a:pPr lvl="2"/>
            <a:r>
              <a:rPr lang="en-US" b="1" dirty="0">
                <a:solidFill>
                  <a:srgbClr val="0033CC"/>
                </a:solidFill>
                <a:latin typeface="Courier New" charset="0"/>
              </a:rPr>
              <a:t>&lt;=</a:t>
            </a:r>
            <a:r>
              <a:rPr lang="en-US" dirty="0"/>
              <a:t> is a </a:t>
            </a:r>
            <a:r>
              <a:rPr lang="en-US" u="sng" dirty="0"/>
              <a:t>single</a:t>
            </a:r>
            <a:r>
              <a:rPr lang="en-US" dirty="0"/>
              <a:t> less-than-or-equals token</a:t>
            </a:r>
          </a:p>
          <a:p>
            <a:pPr lvl="2"/>
            <a:r>
              <a:rPr lang="en-US" dirty="0"/>
              <a:t>Not a less-than token followed by an equals token</a:t>
            </a:r>
          </a:p>
          <a:p>
            <a:pPr lvl="4"/>
            <a:endParaRPr lang="en-US" dirty="0"/>
          </a:p>
          <a:p>
            <a:r>
              <a:rPr lang="en-US" dirty="0"/>
              <a:t>Parser</a:t>
            </a:r>
          </a:p>
          <a:p>
            <a:pPr lvl="1"/>
            <a:r>
              <a:rPr lang="en-US" dirty="0"/>
              <a:t>At any point in the source file, </a:t>
            </a:r>
            <a:br>
              <a:rPr lang="en-US" dirty="0"/>
            </a:br>
            <a:r>
              <a:rPr lang="en-US" dirty="0"/>
              <a:t>parse the </a:t>
            </a:r>
            <a:r>
              <a:rPr lang="en-US" u="sng" dirty="0"/>
              <a:t>longest possible statement</a:t>
            </a:r>
            <a:r>
              <a:rPr lang="en-US" dirty="0"/>
              <a:t>.</a:t>
            </a:r>
          </a:p>
          <a:p>
            <a:pPr lvl="1"/>
            <a:r>
              <a:rPr lang="en-US" dirty="0"/>
              <a:t>Example:</a:t>
            </a:r>
            <a:br>
              <a:rPr lang="en-US" dirty="0"/>
            </a:br>
            <a:r>
              <a:rPr lang="en-US" dirty="0"/>
              <a:t> </a:t>
            </a:r>
            <a:r>
              <a:rPr lang="en-US" sz="1800" b="1" dirty="0">
                <a:solidFill>
                  <a:srgbClr val="0033CC"/>
                </a:solidFill>
                <a:latin typeface="Courier New" charset="0"/>
              </a:rPr>
              <a:t>IF </a:t>
            </a:r>
            <a:r>
              <a:rPr lang="en-US" sz="1800" b="1" dirty="0" err="1">
                <a:solidFill>
                  <a:srgbClr val="0033CC"/>
                </a:solidFill>
                <a:latin typeface="Courier New" charset="0"/>
              </a:rPr>
              <a:t>i</a:t>
            </a:r>
            <a:r>
              <a:rPr lang="en-US" sz="1800" b="1" dirty="0">
                <a:solidFill>
                  <a:srgbClr val="0033CC"/>
                </a:solidFill>
                <a:latin typeface="Courier New" charset="0"/>
              </a:rPr>
              <a:t> = 3 THEN IF j = 2 </a:t>
            </a:r>
            <a:r>
              <a:rPr lang="en-US" sz="1800" b="1" dirty="0">
                <a:solidFill>
                  <a:schemeClr val="folHlink"/>
                </a:solidFill>
                <a:latin typeface="Courier New" charset="0"/>
              </a:rPr>
              <a:t>THEN</a:t>
            </a:r>
            <a:r>
              <a:rPr lang="en-US" sz="1800" b="1" dirty="0">
                <a:solidFill>
                  <a:srgbClr val="0033CC"/>
                </a:solidFill>
                <a:latin typeface="Courier New" charset="0"/>
              </a:rPr>
              <a:t> t := 500 </a:t>
            </a:r>
            <a:r>
              <a:rPr lang="en-US" sz="1800" b="1" dirty="0">
                <a:solidFill>
                  <a:schemeClr val="folHlink"/>
                </a:solidFill>
                <a:latin typeface="Courier New" charset="0"/>
              </a:rPr>
              <a:t>ELSE</a:t>
            </a:r>
            <a:r>
              <a:rPr lang="en-US" sz="1800" b="1" dirty="0">
                <a:solidFill>
                  <a:srgbClr val="0033CC"/>
                </a:solidFill>
                <a:latin typeface="Courier New" charset="0"/>
              </a:rPr>
              <a:t> f := -500</a:t>
            </a:r>
            <a:r>
              <a:rPr lang="en-US" sz="2000" b="1" dirty="0">
                <a:solidFill>
                  <a:schemeClr val="folHlink"/>
                </a:solidFill>
                <a:latin typeface="Courier New" charset="0"/>
              </a:rPr>
              <a:t> </a:t>
            </a:r>
          </a:p>
        </p:txBody>
      </p:sp>
      <p:sp>
        <p:nvSpPr>
          <p:cNvPr id="2" name="TextBox 1">
            <a:extLst>
              <a:ext uri="{FF2B5EF4-FFF2-40B4-BE49-F238E27FC236}">
                <a16:creationId xmlns:a16="http://schemas.microsoft.com/office/drawing/2014/main" id="{0E63B5D5-E09D-7C4C-BE99-D67B3AC87A76}"/>
              </a:ext>
            </a:extLst>
          </p:cNvPr>
          <p:cNvSpPr txBox="1"/>
          <p:nvPr/>
        </p:nvSpPr>
        <p:spPr>
          <a:xfrm>
            <a:off x="6332215" y="4069073"/>
            <a:ext cx="2354585" cy="400110"/>
          </a:xfrm>
          <a:prstGeom prst="rect">
            <a:avLst/>
          </a:prstGeom>
          <a:solidFill>
            <a:schemeClr val="accent1">
              <a:lumMod val="20000"/>
              <a:lumOff val="80000"/>
            </a:schemeClr>
          </a:solidFill>
          <a:ln>
            <a:solidFill>
              <a:srgbClr val="0033CC"/>
            </a:solidFill>
          </a:ln>
        </p:spPr>
        <p:txBody>
          <a:bodyPr wrap="square" rtlCol="0">
            <a:spAutoFit/>
          </a:bodyPr>
          <a:lstStyle/>
          <a:p>
            <a:r>
              <a:rPr lang="en-US" sz="2000" dirty="0">
                <a:solidFill>
                  <a:srgbClr val="0033CC"/>
                </a:solidFill>
              </a:rPr>
              <a:t>“maximum munch”</a:t>
            </a:r>
          </a:p>
        </p:txBody>
      </p:sp>
    </p:spTree>
    <p:extLst>
      <p:ext uri="{BB962C8B-B14F-4D97-AF65-F5344CB8AC3E}">
        <p14:creationId xmlns:p14="http://schemas.microsoft.com/office/powerpoint/2010/main" val="3790841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6899">
                                            <p:txEl>
                                              <p:pRg st="6" end="6"/>
                                            </p:txEl>
                                          </p:spTgt>
                                        </p:tgtEl>
                                        <p:attrNameLst>
                                          <p:attrName>style.visibility</p:attrName>
                                        </p:attrNameLst>
                                      </p:cBhvr>
                                      <p:to>
                                        <p:strVal val="visible"/>
                                      </p:to>
                                    </p:set>
                                    <p:animEffect transition="in" filter="fade">
                                      <p:cBhvr>
                                        <p:cTn id="7" dur="500"/>
                                        <p:tgtEl>
                                          <p:spTgt spid="336899">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36899">
                                            <p:txEl>
                                              <p:pRg st="7" end="7"/>
                                            </p:txEl>
                                          </p:spTgt>
                                        </p:tgtEl>
                                        <p:attrNameLst>
                                          <p:attrName>style.visibility</p:attrName>
                                        </p:attrNameLst>
                                      </p:cBhvr>
                                      <p:to>
                                        <p:strVal val="visible"/>
                                      </p:to>
                                    </p:set>
                                    <p:animEffect transition="in" filter="fade">
                                      <p:cBhvr>
                                        <p:cTn id="10" dur="500"/>
                                        <p:tgtEl>
                                          <p:spTgt spid="336899">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36899">
                                            <p:txEl>
                                              <p:pRg st="8" end="8"/>
                                            </p:txEl>
                                          </p:spTgt>
                                        </p:tgtEl>
                                        <p:attrNameLst>
                                          <p:attrName>style.visibility</p:attrName>
                                        </p:attrNameLst>
                                      </p:cBhvr>
                                      <p:to>
                                        <p:strVal val="visible"/>
                                      </p:to>
                                    </p:set>
                                    <p:animEffect transition="in" filter="fade">
                                      <p:cBhvr>
                                        <p:cTn id="13" dur="500"/>
                                        <p:tgtEl>
                                          <p:spTgt spid="336899">
                                            <p:txEl>
                                              <p:pRg st="8" end="8"/>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36900"/>
                                        </p:tgtEl>
                                        <p:attrNameLst>
                                          <p:attrName>style.visibility</p:attrName>
                                        </p:attrNameLst>
                                      </p:cBhvr>
                                      <p:to>
                                        <p:strVal val="visible"/>
                                      </p:to>
                                    </p:set>
                                    <p:animEffect transition="in" filter="fade">
                                      <p:cBhvr>
                                        <p:cTn id="16" dur="500"/>
                                        <p:tgtEl>
                                          <p:spTgt spid="33690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1+#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900" grpId="0" animBg="1"/>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49844CA-9C1E-B84C-82B6-D033C561F5D5}" type="slidenum">
              <a:rPr lang="en-US"/>
              <a:pPr/>
              <a:t>22</a:t>
            </a:fld>
            <a:endParaRPr lang="en-US"/>
          </a:p>
        </p:txBody>
      </p:sp>
      <p:sp>
        <p:nvSpPr>
          <p:cNvPr id="323586" name="Rectangle 2"/>
          <p:cNvSpPr>
            <a:spLocks noGrp="1" noChangeArrowheads="1"/>
          </p:cNvSpPr>
          <p:nvPr>
            <p:ph type="title"/>
          </p:nvPr>
        </p:nvSpPr>
        <p:spPr/>
        <p:txBody>
          <a:bodyPr/>
          <a:lstStyle/>
          <a:p>
            <a:r>
              <a:rPr lang="en-US" dirty="0"/>
              <a:t>Syntax and Semantics</a:t>
            </a:r>
          </a:p>
        </p:txBody>
      </p:sp>
      <p:sp>
        <p:nvSpPr>
          <p:cNvPr id="323587" name="Rectangle 3"/>
          <p:cNvSpPr>
            <a:spLocks noGrp="1" noChangeArrowheads="1"/>
          </p:cNvSpPr>
          <p:nvPr>
            <p:ph type="body" idx="1"/>
          </p:nvPr>
        </p:nvSpPr>
        <p:spPr/>
        <p:txBody>
          <a:bodyPr/>
          <a:lstStyle/>
          <a:p>
            <a:pPr>
              <a:lnSpc>
                <a:spcPct val="90000"/>
              </a:lnSpc>
            </a:pPr>
            <a:r>
              <a:rPr lang="en-US" dirty="0">
                <a:solidFill>
                  <a:srgbClr val="B23C00"/>
                </a:solidFill>
              </a:rPr>
              <a:t>Syntax </a:t>
            </a:r>
            <a:r>
              <a:rPr lang="en-US" dirty="0"/>
              <a:t>refers to the </a:t>
            </a:r>
            <a:r>
              <a:rPr lang="en-US" u="sng" dirty="0"/>
              <a:t>rules</a:t>
            </a:r>
            <a:r>
              <a:rPr lang="en-US" dirty="0"/>
              <a:t> of the </a:t>
            </a:r>
            <a:r>
              <a:rPr lang="en-US" dirty="0">
                <a:solidFill>
                  <a:srgbClr val="C00000"/>
                </a:solidFill>
              </a:rPr>
              <a:t>grammar</a:t>
            </a:r>
            <a:r>
              <a:rPr lang="en-US" dirty="0"/>
              <a:t> </a:t>
            </a:r>
            <a:br>
              <a:rPr lang="en-US" dirty="0"/>
            </a:br>
            <a:r>
              <a:rPr lang="en-US" dirty="0"/>
              <a:t>of a source language.</a:t>
            </a:r>
          </a:p>
          <a:p>
            <a:pPr lvl="4">
              <a:lnSpc>
                <a:spcPct val="90000"/>
              </a:lnSpc>
            </a:pPr>
            <a:endParaRPr lang="en-US" dirty="0"/>
          </a:p>
          <a:p>
            <a:pPr>
              <a:lnSpc>
                <a:spcPct val="90000"/>
              </a:lnSpc>
            </a:pPr>
            <a:r>
              <a:rPr lang="en-US" dirty="0"/>
              <a:t>The rules prescribe the </a:t>
            </a:r>
            <a:r>
              <a:rPr lang="en-US" u="sng" dirty="0"/>
              <a:t>proper form</a:t>
            </a:r>
            <a:r>
              <a:rPr lang="en-US" dirty="0">
                <a:solidFill>
                  <a:srgbClr val="B23C00"/>
                </a:solidFill>
              </a:rPr>
              <a:t> </a:t>
            </a:r>
            <a:br>
              <a:rPr lang="en-US" dirty="0"/>
            </a:br>
            <a:r>
              <a:rPr lang="en-US" dirty="0"/>
              <a:t>of its programs.</a:t>
            </a:r>
          </a:p>
          <a:p>
            <a:pPr lvl="5">
              <a:lnSpc>
                <a:spcPct val="90000"/>
              </a:lnSpc>
            </a:pPr>
            <a:endParaRPr lang="en-US" dirty="0"/>
          </a:p>
          <a:p>
            <a:pPr>
              <a:lnSpc>
                <a:spcPct val="90000"/>
              </a:lnSpc>
            </a:pPr>
            <a:r>
              <a:rPr lang="en-US" dirty="0"/>
              <a:t>The parser “knows” the grammar.</a:t>
            </a:r>
          </a:p>
          <a:p>
            <a:pPr lvl="1">
              <a:lnSpc>
                <a:spcPct val="90000"/>
              </a:lnSpc>
            </a:pPr>
            <a:r>
              <a:rPr lang="en-US" dirty="0"/>
              <a:t>Rules can be described by </a:t>
            </a:r>
            <a:r>
              <a:rPr lang="en-US" u="sng" dirty="0"/>
              <a:t>syntax diagrams</a:t>
            </a:r>
            <a:r>
              <a:rPr lang="en-US" dirty="0"/>
              <a:t>.</a:t>
            </a:r>
          </a:p>
          <a:p>
            <a:pPr lvl="5">
              <a:lnSpc>
                <a:spcPct val="90000"/>
              </a:lnSpc>
            </a:pPr>
            <a:endParaRPr lang="en-US" dirty="0"/>
          </a:p>
          <a:p>
            <a:pPr>
              <a:lnSpc>
                <a:spcPct val="90000"/>
              </a:lnSpc>
            </a:pPr>
            <a:r>
              <a:rPr lang="en-US" u="sng" dirty="0"/>
              <a:t>Syntax checking</a:t>
            </a:r>
            <a:r>
              <a:rPr lang="en-US" dirty="0">
                <a:solidFill>
                  <a:srgbClr val="B23C00"/>
                </a:solidFill>
              </a:rPr>
              <a:t> </a:t>
            </a:r>
          </a:p>
          <a:p>
            <a:pPr lvl="1">
              <a:lnSpc>
                <a:spcPct val="90000"/>
              </a:lnSpc>
            </a:pPr>
            <a:r>
              <a:rPr lang="en-US" dirty="0"/>
              <a:t>Does this sequence of tokens follow </a:t>
            </a:r>
            <a:br>
              <a:rPr lang="en-US" dirty="0"/>
            </a:br>
            <a:r>
              <a:rPr lang="en-US" dirty="0"/>
              <a:t>the syntax rules?</a:t>
            </a:r>
          </a:p>
          <a:p>
            <a:pPr lvl="1">
              <a:lnSpc>
                <a:spcPct val="90000"/>
              </a:lnSpc>
            </a:pPr>
            <a:r>
              <a:rPr lang="en-US" dirty="0"/>
              <a:t>Performed by the frontend parser.</a:t>
            </a:r>
          </a:p>
          <a:p>
            <a:pPr lvl="3">
              <a:lnSpc>
                <a:spcPct val="90000"/>
              </a:lnSpc>
            </a:pPr>
            <a:endParaRPr lang="en-US" sz="1400" dirty="0"/>
          </a:p>
        </p:txBody>
      </p:sp>
    </p:spTree>
    <p:extLst>
      <p:ext uri="{BB962C8B-B14F-4D97-AF65-F5344CB8AC3E}">
        <p14:creationId xmlns:p14="http://schemas.microsoft.com/office/powerpoint/2010/main" val="92759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3587">
                                            <p:txEl>
                                              <p:pRg st="4" end="4"/>
                                            </p:txEl>
                                          </p:spTgt>
                                        </p:tgtEl>
                                        <p:attrNameLst>
                                          <p:attrName>style.visibility</p:attrName>
                                        </p:attrNameLst>
                                      </p:cBhvr>
                                      <p:to>
                                        <p:strVal val="visible"/>
                                      </p:to>
                                    </p:set>
                                    <p:animEffect transition="in" filter="fade">
                                      <p:cBhvr>
                                        <p:cTn id="7" dur="500"/>
                                        <p:tgtEl>
                                          <p:spTgt spid="323587">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3587">
                                            <p:txEl>
                                              <p:pRg st="5" end="5"/>
                                            </p:txEl>
                                          </p:spTgt>
                                        </p:tgtEl>
                                        <p:attrNameLst>
                                          <p:attrName>style.visibility</p:attrName>
                                        </p:attrNameLst>
                                      </p:cBhvr>
                                      <p:to>
                                        <p:strVal val="visible"/>
                                      </p:to>
                                    </p:set>
                                    <p:animEffect transition="in" filter="fade">
                                      <p:cBhvr>
                                        <p:cTn id="10" dur="500"/>
                                        <p:tgtEl>
                                          <p:spTgt spid="323587">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3587">
                                            <p:txEl>
                                              <p:pRg st="7" end="7"/>
                                            </p:txEl>
                                          </p:spTgt>
                                        </p:tgtEl>
                                        <p:attrNameLst>
                                          <p:attrName>style.visibility</p:attrName>
                                        </p:attrNameLst>
                                      </p:cBhvr>
                                      <p:to>
                                        <p:strVal val="visible"/>
                                      </p:to>
                                    </p:set>
                                    <p:animEffect transition="in" filter="fade">
                                      <p:cBhvr>
                                        <p:cTn id="13" dur="500"/>
                                        <p:tgtEl>
                                          <p:spTgt spid="323587">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3587">
                                            <p:txEl>
                                              <p:pRg st="8" end="8"/>
                                            </p:txEl>
                                          </p:spTgt>
                                        </p:tgtEl>
                                        <p:attrNameLst>
                                          <p:attrName>style.visibility</p:attrName>
                                        </p:attrNameLst>
                                      </p:cBhvr>
                                      <p:to>
                                        <p:strVal val="visible"/>
                                      </p:to>
                                    </p:set>
                                    <p:animEffect transition="in" filter="fade">
                                      <p:cBhvr>
                                        <p:cTn id="16" dur="500"/>
                                        <p:tgtEl>
                                          <p:spTgt spid="323587">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23587">
                                            <p:txEl>
                                              <p:pRg st="9" end="9"/>
                                            </p:txEl>
                                          </p:spTgt>
                                        </p:tgtEl>
                                        <p:attrNameLst>
                                          <p:attrName>style.visibility</p:attrName>
                                        </p:attrNameLst>
                                      </p:cBhvr>
                                      <p:to>
                                        <p:strVal val="visible"/>
                                      </p:to>
                                    </p:set>
                                    <p:animEffect transition="in" filter="fade">
                                      <p:cBhvr>
                                        <p:cTn id="19" dur="500"/>
                                        <p:tgtEl>
                                          <p:spTgt spid="32358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49844CA-9C1E-B84C-82B6-D033C561F5D5}" type="slidenum">
              <a:rPr lang="en-US"/>
              <a:pPr/>
              <a:t>23</a:t>
            </a:fld>
            <a:endParaRPr lang="en-US"/>
          </a:p>
        </p:txBody>
      </p:sp>
      <p:sp>
        <p:nvSpPr>
          <p:cNvPr id="323586" name="Rectangle 2"/>
          <p:cNvSpPr>
            <a:spLocks noGrp="1" noChangeArrowheads="1"/>
          </p:cNvSpPr>
          <p:nvPr>
            <p:ph type="title"/>
          </p:nvPr>
        </p:nvSpPr>
        <p:spPr/>
        <p:txBody>
          <a:bodyPr/>
          <a:lstStyle/>
          <a:p>
            <a:r>
              <a:rPr lang="en-US" dirty="0"/>
              <a:t>Syntax and Semantics</a:t>
            </a:r>
            <a:r>
              <a:rPr lang="en-US" i="1" dirty="0"/>
              <a:t>, cont’d</a:t>
            </a:r>
          </a:p>
        </p:txBody>
      </p:sp>
      <p:sp>
        <p:nvSpPr>
          <p:cNvPr id="323587" name="Rectangle 3"/>
          <p:cNvSpPr>
            <a:spLocks noGrp="1" noChangeArrowheads="1"/>
          </p:cNvSpPr>
          <p:nvPr>
            <p:ph type="body" idx="1"/>
          </p:nvPr>
        </p:nvSpPr>
        <p:spPr>
          <a:xfrm>
            <a:off x="457199" y="1295400"/>
            <a:ext cx="8412433" cy="4835525"/>
          </a:xfrm>
        </p:spPr>
        <p:txBody>
          <a:bodyPr/>
          <a:lstStyle/>
          <a:p>
            <a:pPr>
              <a:lnSpc>
                <a:spcPct val="90000"/>
              </a:lnSpc>
            </a:pPr>
            <a:r>
              <a:rPr lang="en-US" dirty="0">
                <a:solidFill>
                  <a:srgbClr val="B23C00"/>
                </a:solidFill>
              </a:rPr>
              <a:t>Semantics </a:t>
            </a:r>
            <a:r>
              <a:rPr lang="en-US" dirty="0"/>
              <a:t>refers to the </a:t>
            </a:r>
            <a:r>
              <a:rPr lang="en-US" u="sng" dirty="0"/>
              <a:t>meaning</a:t>
            </a:r>
            <a:r>
              <a:rPr lang="en-US" dirty="0">
                <a:solidFill>
                  <a:srgbClr val="B23C00"/>
                </a:solidFill>
              </a:rPr>
              <a:t> </a:t>
            </a:r>
            <a:r>
              <a:rPr lang="en-US" dirty="0"/>
              <a:t>of syntactically correct token sequences of the source language.</a:t>
            </a:r>
          </a:p>
          <a:p>
            <a:pPr lvl="5">
              <a:lnSpc>
                <a:spcPct val="90000"/>
              </a:lnSpc>
            </a:pPr>
            <a:endParaRPr lang="en-US" dirty="0"/>
          </a:p>
          <a:p>
            <a:pPr>
              <a:lnSpc>
                <a:spcPct val="90000"/>
              </a:lnSpc>
            </a:pPr>
            <a:r>
              <a:rPr lang="en-US" dirty="0"/>
              <a:t>Example: Certain sequences of tokens constitute an </a:t>
            </a:r>
            <a:r>
              <a:rPr lang="en-US" b="1" dirty="0">
                <a:solidFill>
                  <a:srgbClr val="0033CC"/>
                </a:solidFill>
                <a:latin typeface="Courier New" panose="02070309020205020404" pitchFamily="49" charset="0"/>
                <a:cs typeface="Courier New" panose="02070309020205020404" pitchFamily="49" charset="0"/>
              </a:rPr>
              <a:t>IF</a:t>
            </a:r>
            <a:r>
              <a:rPr lang="en-US" dirty="0"/>
              <a:t> statement according to the language’s grammar.</a:t>
            </a:r>
          </a:p>
        </p:txBody>
      </p:sp>
    </p:spTree>
    <p:extLst>
      <p:ext uri="{BB962C8B-B14F-4D97-AF65-F5344CB8AC3E}">
        <p14:creationId xmlns:p14="http://schemas.microsoft.com/office/powerpoint/2010/main" val="3642615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48184A1-BB95-4541-8563-43FEF4968879}" type="slidenum">
              <a:rPr lang="en-US"/>
              <a:pPr/>
              <a:t>24</a:t>
            </a:fld>
            <a:endParaRPr lang="en-US"/>
          </a:p>
        </p:txBody>
      </p:sp>
      <p:sp>
        <p:nvSpPr>
          <p:cNvPr id="324610" name="Rectangle 2"/>
          <p:cNvSpPr>
            <a:spLocks noGrp="1" noChangeArrowheads="1"/>
          </p:cNvSpPr>
          <p:nvPr>
            <p:ph type="title"/>
          </p:nvPr>
        </p:nvSpPr>
        <p:spPr/>
        <p:txBody>
          <a:bodyPr/>
          <a:lstStyle/>
          <a:p>
            <a:r>
              <a:rPr lang="en-US" dirty="0"/>
              <a:t>Syntax and Semantics, </a:t>
            </a:r>
            <a:r>
              <a:rPr lang="en-US" i="1" dirty="0"/>
              <a:t>cont</a:t>
            </a:r>
            <a:r>
              <a:rPr lang="en-US" altLang="ja-JP" i="1" dirty="0">
                <a:latin typeface="Arial"/>
              </a:rPr>
              <a:t>’</a:t>
            </a:r>
            <a:r>
              <a:rPr lang="en-US" i="1" dirty="0"/>
              <a:t>d</a:t>
            </a:r>
          </a:p>
        </p:txBody>
      </p:sp>
      <p:sp>
        <p:nvSpPr>
          <p:cNvPr id="324611" name="Rectangle 3"/>
          <p:cNvSpPr>
            <a:spLocks noGrp="1" noChangeArrowheads="1"/>
          </p:cNvSpPr>
          <p:nvPr>
            <p:ph type="body" idx="1"/>
          </p:nvPr>
        </p:nvSpPr>
        <p:spPr>
          <a:xfrm>
            <a:off x="274368" y="1295400"/>
            <a:ext cx="8595265" cy="4835525"/>
          </a:xfrm>
        </p:spPr>
        <p:txBody>
          <a:bodyPr/>
          <a:lstStyle/>
          <a:p>
            <a:r>
              <a:rPr lang="en-US" u="sng" dirty="0"/>
              <a:t>Semantic actions</a:t>
            </a:r>
            <a:r>
              <a:rPr lang="en-US" dirty="0"/>
              <a:t> in the </a:t>
            </a:r>
            <a:r>
              <a:rPr lang="en-US" u="sng" dirty="0"/>
              <a:t>front end</a:t>
            </a:r>
            <a:r>
              <a:rPr lang="en-US" dirty="0"/>
              <a:t> and in the </a:t>
            </a:r>
            <a:r>
              <a:rPr lang="en-US" u="sng" dirty="0"/>
              <a:t>intermediate tier</a:t>
            </a:r>
            <a:r>
              <a:rPr lang="en-US" dirty="0"/>
              <a:t> based on the meanings of statements and expressions:</a:t>
            </a:r>
          </a:p>
          <a:p>
            <a:pPr lvl="1"/>
            <a:r>
              <a:rPr lang="en-US" dirty="0"/>
              <a:t>Building proper </a:t>
            </a:r>
            <a:r>
              <a:rPr lang="en-US" u="sng" dirty="0"/>
              <a:t>parse trees</a:t>
            </a:r>
            <a:r>
              <a:rPr lang="en-US" dirty="0"/>
              <a:t>.</a:t>
            </a:r>
          </a:p>
          <a:p>
            <a:pPr lvl="1"/>
            <a:r>
              <a:rPr lang="en-US" dirty="0"/>
              <a:t>Building </a:t>
            </a:r>
            <a:r>
              <a:rPr lang="en-US" u="sng" dirty="0"/>
              <a:t>symbol tables</a:t>
            </a:r>
            <a:r>
              <a:rPr lang="en-US" dirty="0"/>
              <a:t>.</a:t>
            </a:r>
          </a:p>
          <a:p>
            <a:pPr lvl="1"/>
            <a:r>
              <a:rPr lang="en-US" u="sng" dirty="0"/>
              <a:t>Type checking</a:t>
            </a:r>
            <a:r>
              <a:rPr lang="en-US" dirty="0"/>
              <a:t> </a:t>
            </a:r>
            <a:br>
              <a:rPr lang="en-US" dirty="0"/>
            </a:br>
            <a:r>
              <a:rPr lang="en-US" dirty="0"/>
              <a:t>(which we’ll do later).</a:t>
            </a:r>
          </a:p>
          <a:p>
            <a:pPr lvl="4"/>
            <a:endParaRPr lang="en-US" dirty="0"/>
          </a:p>
          <a:p>
            <a:r>
              <a:rPr lang="en-US" dirty="0"/>
              <a:t>The parse trees implement operator precedence in their structures.</a:t>
            </a:r>
          </a:p>
        </p:txBody>
      </p:sp>
      <p:pic>
        <p:nvPicPr>
          <p:cNvPr id="3" name="Picture 2">
            <a:extLst>
              <a:ext uri="{FF2B5EF4-FFF2-40B4-BE49-F238E27FC236}">
                <a16:creationId xmlns:a16="http://schemas.microsoft.com/office/drawing/2014/main" id="{0129895B-B55D-4C5E-F630-C42DB3BF4A22}"/>
              </a:ext>
            </a:extLst>
          </p:cNvPr>
          <p:cNvPicPr>
            <a:picLocks noChangeAspect="1"/>
          </p:cNvPicPr>
          <p:nvPr/>
        </p:nvPicPr>
        <p:blipFill>
          <a:blip r:embed="rId2"/>
          <a:stretch>
            <a:fillRect/>
          </a:stretch>
        </p:blipFill>
        <p:spPr>
          <a:xfrm>
            <a:off x="5568558" y="2514610"/>
            <a:ext cx="3118242" cy="1828780"/>
          </a:xfrm>
          <a:prstGeom prst="rect">
            <a:avLst/>
          </a:prstGeom>
        </p:spPr>
      </p:pic>
    </p:spTree>
    <p:extLst>
      <p:ext uri="{BB962C8B-B14F-4D97-AF65-F5344CB8AC3E}">
        <p14:creationId xmlns:p14="http://schemas.microsoft.com/office/powerpoint/2010/main" val="903643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48184A1-BB95-4541-8563-43FEF4968879}" type="slidenum">
              <a:rPr lang="en-US"/>
              <a:pPr/>
              <a:t>25</a:t>
            </a:fld>
            <a:endParaRPr lang="en-US"/>
          </a:p>
        </p:txBody>
      </p:sp>
      <p:sp>
        <p:nvSpPr>
          <p:cNvPr id="324610" name="Rectangle 2"/>
          <p:cNvSpPr>
            <a:spLocks noGrp="1" noChangeArrowheads="1"/>
          </p:cNvSpPr>
          <p:nvPr>
            <p:ph type="title"/>
          </p:nvPr>
        </p:nvSpPr>
        <p:spPr/>
        <p:txBody>
          <a:bodyPr/>
          <a:lstStyle/>
          <a:p>
            <a:r>
              <a:rPr lang="en-US" dirty="0"/>
              <a:t>Syntax and Semantics, </a:t>
            </a:r>
            <a:r>
              <a:rPr lang="en-US" i="1" dirty="0"/>
              <a:t>cont</a:t>
            </a:r>
            <a:r>
              <a:rPr lang="en-US" altLang="ja-JP" i="1" dirty="0">
                <a:latin typeface="Arial"/>
              </a:rPr>
              <a:t>’</a:t>
            </a:r>
            <a:r>
              <a:rPr lang="en-US" i="1" dirty="0"/>
              <a:t>d</a:t>
            </a:r>
          </a:p>
        </p:txBody>
      </p:sp>
      <p:sp>
        <p:nvSpPr>
          <p:cNvPr id="324611" name="Rectangle 3"/>
          <p:cNvSpPr>
            <a:spLocks noGrp="1" noChangeArrowheads="1"/>
          </p:cNvSpPr>
          <p:nvPr>
            <p:ph type="body" idx="1"/>
          </p:nvPr>
        </p:nvSpPr>
        <p:spPr>
          <a:xfrm>
            <a:off x="457199" y="1295401"/>
            <a:ext cx="8229601" cy="3317830"/>
          </a:xfrm>
        </p:spPr>
        <p:txBody>
          <a:bodyPr/>
          <a:lstStyle/>
          <a:p>
            <a:r>
              <a:rPr lang="en-US" u="sng" dirty="0"/>
              <a:t>Semantic actions</a:t>
            </a:r>
            <a:r>
              <a:rPr lang="en-US" dirty="0"/>
              <a:t> in the </a:t>
            </a:r>
            <a:r>
              <a:rPr lang="en-US" u="sng" dirty="0"/>
              <a:t>back end</a:t>
            </a:r>
            <a:r>
              <a:rPr lang="en-US" dirty="0"/>
              <a:t>:</a:t>
            </a:r>
          </a:p>
          <a:p>
            <a:pPr lvl="4"/>
            <a:endParaRPr lang="en-US" dirty="0"/>
          </a:p>
          <a:p>
            <a:pPr lvl="1"/>
            <a:r>
              <a:rPr lang="en-US" b="1" dirty="0"/>
              <a:t>Interpreter</a:t>
            </a:r>
            <a:r>
              <a:rPr lang="en-US" dirty="0"/>
              <a:t>: The executor </a:t>
            </a:r>
            <a:r>
              <a:rPr lang="en-US" u="sng" dirty="0"/>
              <a:t>runs the program</a:t>
            </a:r>
            <a:r>
              <a:rPr lang="en-US" dirty="0"/>
              <a:t> and performs actions according to the </a:t>
            </a:r>
            <a:r>
              <a:rPr lang="en-US" u="sng" dirty="0"/>
              <a:t>meanings</a:t>
            </a:r>
            <a:r>
              <a:rPr lang="en-US" dirty="0"/>
              <a:t> </a:t>
            </a:r>
            <a:br>
              <a:rPr lang="en-US" dirty="0"/>
            </a:br>
            <a:r>
              <a:rPr lang="en-US" dirty="0"/>
              <a:t>of the statements and expressions.</a:t>
            </a:r>
          </a:p>
          <a:p>
            <a:pPr lvl="4"/>
            <a:endParaRPr lang="en-US" dirty="0"/>
          </a:p>
          <a:p>
            <a:pPr lvl="1"/>
            <a:r>
              <a:rPr lang="en-US" b="1" dirty="0"/>
              <a:t>Converter and compiler</a:t>
            </a:r>
            <a:r>
              <a:rPr lang="en-US" dirty="0"/>
              <a:t>: The code generator </a:t>
            </a:r>
            <a:br>
              <a:rPr lang="en-US" dirty="0"/>
            </a:br>
            <a:r>
              <a:rPr lang="en-US" u="sng" dirty="0"/>
              <a:t>emits object code</a:t>
            </a:r>
            <a:r>
              <a:rPr lang="en-US" dirty="0"/>
              <a:t> that reflects the </a:t>
            </a:r>
            <a:r>
              <a:rPr lang="en-US" u="sng" dirty="0"/>
              <a:t>meanings</a:t>
            </a:r>
            <a:r>
              <a:rPr lang="en-US" dirty="0"/>
              <a:t> </a:t>
            </a:r>
            <a:br>
              <a:rPr lang="en-US" dirty="0"/>
            </a:br>
            <a:r>
              <a:rPr lang="en-US" dirty="0"/>
              <a:t>of the statements and expressions.</a:t>
            </a:r>
          </a:p>
        </p:txBody>
      </p:sp>
      <p:pic>
        <p:nvPicPr>
          <p:cNvPr id="2" name="Picture 1">
            <a:extLst>
              <a:ext uri="{FF2B5EF4-FFF2-40B4-BE49-F238E27FC236}">
                <a16:creationId xmlns:a16="http://schemas.microsoft.com/office/drawing/2014/main" id="{84BF432A-D09E-5FE4-5C31-98E7A8E62E1D}"/>
              </a:ext>
            </a:extLst>
          </p:cNvPr>
          <p:cNvPicPr>
            <a:picLocks noChangeAspect="1"/>
          </p:cNvPicPr>
          <p:nvPr/>
        </p:nvPicPr>
        <p:blipFill>
          <a:blip r:embed="rId2"/>
          <a:stretch>
            <a:fillRect/>
          </a:stretch>
        </p:blipFill>
        <p:spPr>
          <a:xfrm>
            <a:off x="4309547" y="4541550"/>
            <a:ext cx="3357668" cy="1650379"/>
          </a:xfrm>
          <a:prstGeom prst="rect">
            <a:avLst/>
          </a:prstGeom>
        </p:spPr>
      </p:pic>
      <p:pic>
        <p:nvPicPr>
          <p:cNvPr id="3" name="Picture 2">
            <a:extLst>
              <a:ext uri="{FF2B5EF4-FFF2-40B4-BE49-F238E27FC236}">
                <a16:creationId xmlns:a16="http://schemas.microsoft.com/office/drawing/2014/main" id="{EE9118F5-CC11-2C18-10FF-E9E6D8538072}"/>
              </a:ext>
            </a:extLst>
          </p:cNvPr>
          <p:cNvPicPr>
            <a:picLocks noChangeAspect="1"/>
          </p:cNvPicPr>
          <p:nvPr/>
        </p:nvPicPr>
        <p:blipFill>
          <a:blip r:embed="rId3"/>
          <a:stretch>
            <a:fillRect/>
          </a:stretch>
        </p:blipFill>
        <p:spPr>
          <a:xfrm>
            <a:off x="1476785" y="4613230"/>
            <a:ext cx="2569608" cy="1507018"/>
          </a:xfrm>
          <a:prstGeom prst="rect">
            <a:avLst/>
          </a:prstGeom>
        </p:spPr>
      </p:pic>
    </p:spTree>
    <p:extLst>
      <p:ext uri="{BB962C8B-B14F-4D97-AF65-F5344CB8AC3E}">
        <p14:creationId xmlns:p14="http://schemas.microsoft.com/office/powerpoint/2010/main" val="1744577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BA604417-64FF-EC4B-A765-F741EDC80222}" type="slidenum">
              <a:rPr lang="en-US"/>
              <a:pPr/>
              <a:t>26</a:t>
            </a:fld>
            <a:endParaRPr lang="en-US"/>
          </a:p>
        </p:txBody>
      </p:sp>
      <p:sp>
        <p:nvSpPr>
          <p:cNvPr id="526338" name="Rectangle 2"/>
          <p:cNvSpPr>
            <a:spLocks noGrp="1" noChangeArrowheads="1"/>
          </p:cNvSpPr>
          <p:nvPr>
            <p:ph type="body" idx="1"/>
          </p:nvPr>
        </p:nvSpPr>
        <p:spPr>
          <a:xfrm>
            <a:off x="457200" y="1295400"/>
            <a:ext cx="8229600" cy="4784725"/>
          </a:xfrm>
        </p:spPr>
        <p:txBody>
          <a:bodyPr/>
          <a:lstStyle/>
          <a:p>
            <a:pPr>
              <a:lnSpc>
                <a:spcPct val="80000"/>
              </a:lnSpc>
            </a:pPr>
            <a:r>
              <a:rPr lang="en-US" dirty="0"/>
              <a:t>A </a:t>
            </a:r>
            <a:r>
              <a:rPr lang="en-US" u="sng" dirty="0"/>
              <a:t>grammar</a:t>
            </a:r>
            <a:r>
              <a:rPr lang="en-US" dirty="0">
                <a:solidFill>
                  <a:srgbClr val="B23C00"/>
                </a:solidFill>
              </a:rPr>
              <a:t> </a:t>
            </a:r>
            <a:r>
              <a:rPr lang="en-US" dirty="0"/>
              <a:t>defines a </a:t>
            </a:r>
            <a:r>
              <a:rPr lang="en-US" u="sng" dirty="0"/>
              <a:t>language</a:t>
            </a:r>
            <a:r>
              <a:rPr lang="en-US" dirty="0"/>
              <a:t>.</a:t>
            </a:r>
          </a:p>
          <a:p>
            <a:pPr lvl="4">
              <a:lnSpc>
                <a:spcPct val="80000"/>
              </a:lnSpc>
            </a:pPr>
            <a:endParaRPr lang="en-US" dirty="0">
              <a:solidFill>
                <a:srgbClr val="0033CC"/>
              </a:solidFill>
            </a:endParaRPr>
          </a:p>
          <a:p>
            <a:pPr>
              <a:lnSpc>
                <a:spcPct val="80000"/>
              </a:lnSpc>
            </a:pPr>
            <a:r>
              <a:rPr lang="en-US" dirty="0">
                <a:solidFill>
                  <a:srgbClr val="B23C00"/>
                </a:solidFill>
              </a:rPr>
              <a:t>Grammar: </a:t>
            </a:r>
            <a:r>
              <a:rPr lang="en-US" dirty="0"/>
              <a:t>The set of all the syntax rules</a:t>
            </a:r>
          </a:p>
          <a:p>
            <a:pPr lvl="1">
              <a:lnSpc>
                <a:spcPct val="80000"/>
              </a:lnSpc>
            </a:pPr>
            <a:r>
              <a:rPr lang="en-US" dirty="0"/>
              <a:t>Expressed by syntax diagrams</a:t>
            </a:r>
          </a:p>
          <a:p>
            <a:pPr lvl="1">
              <a:lnSpc>
                <a:spcPct val="80000"/>
              </a:lnSpc>
            </a:pPr>
            <a:r>
              <a:rPr lang="en-US" dirty="0"/>
              <a:t>Expressed by traditional </a:t>
            </a:r>
            <a:r>
              <a:rPr lang="en-US" dirty="0">
                <a:solidFill>
                  <a:srgbClr val="C00000"/>
                </a:solidFill>
              </a:rPr>
              <a:t>Back-Naur Form</a:t>
            </a:r>
            <a:r>
              <a:rPr lang="en-US" dirty="0"/>
              <a:t> (</a:t>
            </a:r>
            <a:r>
              <a:rPr lang="en-US" dirty="0">
                <a:solidFill>
                  <a:srgbClr val="C00000"/>
                </a:solidFill>
              </a:rPr>
              <a:t>BNF</a:t>
            </a:r>
            <a:r>
              <a:rPr lang="en-US" dirty="0"/>
              <a:t>)</a:t>
            </a:r>
          </a:p>
          <a:p>
            <a:pPr lvl="4">
              <a:lnSpc>
                <a:spcPct val="80000"/>
              </a:lnSpc>
            </a:pPr>
            <a:endParaRPr lang="en-US" dirty="0"/>
          </a:p>
          <a:p>
            <a:pPr>
              <a:lnSpc>
                <a:spcPct val="80000"/>
              </a:lnSpc>
            </a:pPr>
            <a:r>
              <a:rPr lang="en-US" dirty="0">
                <a:solidFill>
                  <a:srgbClr val="B23C00"/>
                </a:solidFill>
              </a:rPr>
              <a:t>Language:</a:t>
            </a:r>
            <a:r>
              <a:rPr lang="en-US" dirty="0"/>
              <a:t> The set of all the </a:t>
            </a:r>
            <a:r>
              <a:rPr lang="en-US" u="sng" dirty="0"/>
              <a:t>legal strings of tokens</a:t>
            </a:r>
            <a:r>
              <a:rPr lang="en-US" dirty="0"/>
              <a:t> according to the grammar.</a:t>
            </a:r>
          </a:p>
          <a:p>
            <a:pPr lvl="5">
              <a:lnSpc>
                <a:spcPct val="80000"/>
              </a:lnSpc>
            </a:pPr>
            <a:endParaRPr lang="en-US" dirty="0"/>
          </a:p>
          <a:p>
            <a:pPr>
              <a:lnSpc>
                <a:spcPct val="80000"/>
              </a:lnSpc>
            </a:pPr>
            <a:r>
              <a:rPr lang="en-US" dirty="0">
                <a:solidFill>
                  <a:srgbClr val="B23C00"/>
                </a:solidFill>
              </a:rPr>
              <a:t>Legal string of tokens:</a:t>
            </a:r>
            <a:r>
              <a:rPr lang="en-US" dirty="0"/>
              <a:t> A </a:t>
            </a:r>
            <a:r>
              <a:rPr lang="en-US" u="sng" dirty="0"/>
              <a:t>syntactically correct </a:t>
            </a:r>
            <a:r>
              <a:rPr lang="en-US" dirty="0"/>
              <a:t>statement according to the grammar.</a:t>
            </a:r>
          </a:p>
        </p:txBody>
      </p:sp>
      <p:sp>
        <p:nvSpPr>
          <p:cNvPr id="526339" name="Rectangle 3"/>
          <p:cNvSpPr>
            <a:spLocks noGrp="1" noChangeArrowheads="1"/>
          </p:cNvSpPr>
          <p:nvPr>
            <p:ph type="title"/>
          </p:nvPr>
        </p:nvSpPr>
        <p:spPr/>
        <p:txBody>
          <a:bodyPr/>
          <a:lstStyle/>
          <a:p>
            <a:r>
              <a:rPr lang="en-US"/>
              <a:t>Grammars and Languages</a:t>
            </a:r>
          </a:p>
        </p:txBody>
      </p:sp>
      <p:sp>
        <p:nvSpPr>
          <p:cNvPr id="526340" name="Rectangle 4"/>
          <p:cNvSpPr>
            <a:spLocks noChangeArrowheads="1"/>
          </p:cNvSpPr>
          <p:nvPr/>
        </p:nvSpPr>
        <p:spPr bwMode="auto">
          <a:xfrm>
            <a:off x="457200" y="3703638"/>
            <a:ext cx="8229600" cy="2743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469900" indent="-469900" eaLnBrk="1" hangingPunct="1">
              <a:lnSpc>
                <a:spcPct val="80000"/>
              </a:lnSpc>
              <a:spcBef>
                <a:spcPct val="20000"/>
              </a:spcBef>
              <a:buClr>
                <a:schemeClr val="bg2"/>
              </a:buClr>
              <a:buSzPct val="70000"/>
              <a:buFont typeface="Wingdings" charset="0"/>
              <a:buChar char="o"/>
            </a:pPr>
            <a:endParaRPr lang="en-US" sz="2000"/>
          </a:p>
        </p:txBody>
      </p:sp>
    </p:spTree>
    <p:extLst>
      <p:ext uri="{BB962C8B-B14F-4D97-AF65-F5344CB8AC3E}">
        <p14:creationId xmlns:p14="http://schemas.microsoft.com/office/powerpoint/2010/main" val="2719726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BA604417-64FF-EC4B-A765-F741EDC80222}" type="slidenum">
              <a:rPr lang="en-US"/>
              <a:pPr/>
              <a:t>27</a:t>
            </a:fld>
            <a:endParaRPr lang="en-US"/>
          </a:p>
        </p:txBody>
      </p:sp>
      <p:sp>
        <p:nvSpPr>
          <p:cNvPr id="526338" name="Rectangle 2"/>
          <p:cNvSpPr>
            <a:spLocks noGrp="1" noChangeArrowheads="1"/>
          </p:cNvSpPr>
          <p:nvPr>
            <p:ph type="body" idx="1"/>
          </p:nvPr>
        </p:nvSpPr>
        <p:spPr>
          <a:xfrm>
            <a:off x="457200" y="1295400"/>
            <a:ext cx="8229600" cy="4784725"/>
          </a:xfrm>
        </p:spPr>
        <p:txBody>
          <a:bodyPr/>
          <a:lstStyle/>
          <a:p>
            <a:pPr>
              <a:lnSpc>
                <a:spcPct val="80000"/>
              </a:lnSpc>
            </a:pPr>
            <a:r>
              <a:rPr lang="en-US" dirty="0"/>
              <a:t>A statement is in the language </a:t>
            </a:r>
            <a:br>
              <a:rPr lang="en-US" dirty="0"/>
            </a:br>
            <a:r>
              <a:rPr lang="en-US" dirty="0"/>
              <a:t>(it</a:t>
            </a:r>
            <a:r>
              <a:rPr lang="en-US" dirty="0">
                <a:latin typeface="Arial"/>
              </a:rPr>
              <a:t>’</a:t>
            </a:r>
            <a:r>
              <a:rPr lang="en-US" dirty="0"/>
              <a:t>s syntactically correct) if it can be </a:t>
            </a:r>
            <a:br>
              <a:rPr lang="en-US" dirty="0"/>
            </a:br>
            <a:r>
              <a:rPr lang="en-US" dirty="0">
                <a:solidFill>
                  <a:srgbClr val="B23C00"/>
                </a:solidFill>
              </a:rPr>
              <a:t>derived </a:t>
            </a:r>
            <a:r>
              <a:rPr lang="en-US" dirty="0"/>
              <a:t>by the grammar.</a:t>
            </a:r>
          </a:p>
          <a:p>
            <a:pPr lvl="4">
              <a:lnSpc>
                <a:spcPct val="80000"/>
              </a:lnSpc>
            </a:pPr>
            <a:endParaRPr lang="en-US" dirty="0"/>
          </a:p>
          <a:p>
            <a:pPr>
              <a:lnSpc>
                <a:spcPct val="80000"/>
              </a:lnSpc>
            </a:pPr>
            <a:r>
              <a:rPr lang="en-US" dirty="0"/>
              <a:t>Each </a:t>
            </a:r>
            <a:r>
              <a:rPr lang="en-US" dirty="0">
                <a:solidFill>
                  <a:srgbClr val="B23C00"/>
                </a:solidFill>
              </a:rPr>
              <a:t>grammar rule</a:t>
            </a:r>
            <a:r>
              <a:rPr lang="en-US" dirty="0"/>
              <a:t> can </a:t>
            </a:r>
            <a:r>
              <a:rPr lang="en-US" u="sng" dirty="0"/>
              <a:t>produce</a:t>
            </a:r>
            <a:r>
              <a:rPr lang="en-US" dirty="0"/>
              <a:t> </a:t>
            </a:r>
            <a:br>
              <a:rPr lang="en-US" dirty="0"/>
            </a:br>
            <a:r>
              <a:rPr lang="en-US" dirty="0"/>
              <a:t>a token string in the language.</a:t>
            </a:r>
          </a:p>
          <a:p>
            <a:pPr lvl="1">
              <a:lnSpc>
                <a:spcPct val="80000"/>
              </a:lnSpc>
            </a:pPr>
            <a:r>
              <a:rPr lang="en-US" dirty="0"/>
              <a:t>AKA </a:t>
            </a:r>
            <a:r>
              <a:rPr lang="en-US" dirty="0">
                <a:solidFill>
                  <a:srgbClr val="B23C00"/>
                </a:solidFill>
              </a:rPr>
              <a:t>production rule</a:t>
            </a:r>
          </a:p>
          <a:p>
            <a:pPr lvl="4">
              <a:lnSpc>
                <a:spcPct val="80000"/>
              </a:lnSpc>
            </a:pPr>
            <a:endParaRPr lang="en-US" dirty="0"/>
          </a:p>
          <a:p>
            <a:pPr>
              <a:lnSpc>
                <a:spcPct val="80000"/>
              </a:lnSpc>
            </a:pPr>
            <a:r>
              <a:rPr lang="en-US" dirty="0"/>
              <a:t>The </a:t>
            </a:r>
            <a:r>
              <a:rPr lang="en-US" u="sng" dirty="0"/>
              <a:t>sequence of productions</a:t>
            </a:r>
            <a:r>
              <a:rPr lang="en-US" dirty="0">
                <a:solidFill>
                  <a:srgbClr val="B23C00"/>
                </a:solidFill>
              </a:rPr>
              <a:t> </a:t>
            </a:r>
            <a:r>
              <a:rPr lang="en-US" dirty="0"/>
              <a:t>required to arrive at a syntactically correct token string is the </a:t>
            </a:r>
            <a:r>
              <a:rPr lang="en-US" dirty="0">
                <a:solidFill>
                  <a:schemeClr val="folHlink"/>
                </a:solidFill>
              </a:rPr>
              <a:t>derivation</a:t>
            </a:r>
            <a:r>
              <a:rPr lang="en-US" dirty="0"/>
              <a:t> of the string.</a:t>
            </a:r>
          </a:p>
        </p:txBody>
      </p:sp>
      <p:sp>
        <p:nvSpPr>
          <p:cNvPr id="526339" name="Rectangle 3"/>
          <p:cNvSpPr>
            <a:spLocks noGrp="1" noChangeArrowheads="1"/>
          </p:cNvSpPr>
          <p:nvPr>
            <p:ph type="title"/>
          </p:nvPr>
        </p:nvSpPr>
        <p:spPr/>
        <p:txBody>
          <a:bodyPr/>
          <a:lstStyle/>
          <a:p>
            <a:r>
              <a:rPr lang="en-US"/>
              <a:t>Grammars and Languages</a:t>
            </a:r>
          </a:p>
        </p:txBody>
      </p:sp>
      <p:sp>
        <p:nvSpPr>
          <p:cNvPr id="526340" name="Rectangle 4"/>
          <p:cNvSpPr>
            <a:spLocks noChangeArrowheads="1"/>
          </p:cNvSpPr>
          <p:nvPr/>
        </p:nvSpPr>
        <p:spPr bwMode="auto">
          <a:xfrm>
            <a:off x="457200" y="3703638"/>
            <a:ext cx="8229600" cy="2743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469900" indent="-469900" eaLnBrk="1" hangingPunct="1">
              <a:lnSpc>
                <a:spcPct val="80000"/>
              </a:lnSpc>
              <a:spcBef>
                <a:spcPct val="20000"/>
              </a:spcBef>
              <a:buClr>
                <a:schemeClr val="bg2"/>
              </a:buClr>
              <a:buSzPct val="70000"/>
              <a:buFont typeface="Wingdings" charset="0"/>
              <a:buChar char="o"/>
            </a:pPr>
            <a:endParaRPr lang="en-US" sz="2000"/>
          </a:p>
        </p:txBody>
      </p:sp>
      <p:sp>
        <p:nvSpPr>
          <p:cNvPr id="2" name="TextBox 1">
            <a:extLst>
              <a:ext uri="{FF2B5EF4-FFF2-40B4-BE49-F238E27FC236}">
                <a16:creationId xmlns:a16="http://schemas.microsoft.com/office/drawing/2014/main" id="{477B5AEC-DC89-14AC-9E65-ECFC182B9881}"/>
              </a:ext>
            </a:extLst>
          </p:cNvPr>
          <p:cNvSpPr txBox="1"/>
          <p:nvPr/>
        </p:nvSpPr>
        <p:spPr>
          <a:xfrm>
            <a:off x="6923257" y="1508781"/>
            <a:ext cx="1808508" cy="707886"/>
          </a:xfrm>
          <a:prstGeom prst="rect">
            <a:avLst/>
          </a:prstGeom>
          <a:solidFill>
            <a:schemeClr val="accent1">
              <a:lumMod val="20000"/>
              <a:lumOff val="80000"/>
            </a:schemeClr>
          </a:solidFill>
          <a:ln>
            <a:solidFill>
              <a:srgbClr val="0033CC"/>
            </a:solidFill>
          </a:ln>
        </p:spPr>
        <p:txBody>
          <a:bodyPr wrap="none" rtlCol="0">
            <a:spAutoFit/>
          </a:bodyPr>
          <a:lstStyle/>
          <a:p>
            <a:pPr algn="ctr"/>
            <a:r>
              <a:rPr lang="en-US" sz="2000" dirty="0">
                <a:solidFill>
                  <a:srgbClr val="0033CC"/>
                </a:solidFill>
              </a:rPr>
              <a:t>Syntax only.</a:t>
            </a:r>
          </a:p>
          <a:p>
            <a:pPr algn="ctr"/>
            <a:r>
              <a:rPr lang="en-US" sz="2000" dirty="0">
                <a:solidFill>
                  <a:srgbClr val="0033CC"/>
                </a:solidFill>
              </a:rPr>
              <a:t>No semantics!</a:t>
            </a:r>
          </a:p>
        </p:txBody>
      </p:sp>
    </p:spTree>
    <p:extLst>
      <p:ext uri="{BB962C8B-B14F-4D97-AF65-F5344CB8AC3E}">
        <p14:creationId xmlns:p14="http://schemas.microsoft.com/office/powerpoint/2010/main" val="230646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26338">
                                            <p:txEl>
                                              <p:pRg st="2" end="2"/>
                                            </p:txEl>
                                          </p:spTgt>
                                        </p:tgtEl>
                                        <p:attrNameLst>
                                          <p:attrName>style.visibility</p:attrName>
                                        </p:attrNameLst>
                                      </p:cBhvr>
                                      <p:to>
                                        <p:strVal val="visible"/>
                                      </p:to>
                                    </p:set>
                                    <p:animEffect transition="in" filter="fade">
                                      <p:cBhvr>
                                        <p:cTn id="13" dur="500"/>
                                        <p:tgtEl>
                                          <p:spTgt spid="526338">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26338">
                                            <p:txEl>
                                              <p:pRg st="3" end="3"/>
                                            </p:txEl>
                                          </p:spTgt>
                                        </p:tgtEl>
                                        <p:attrNameLst>
                                          <p:attrName>style.visibility</p:attrName>
                                        </p:attrNameLst>
                                      </p:cBhvr>
                                      <p:to>
                                        <p:strVal val="visible"/>
                                      </p:to>
                                    </p:set>
                                    <p:animEffect transition="in" filter="fade">
                                      <p:cBhvr>
                                        <p:cTn id="16" dur="500"/>
                                        <p:tgtEl>
                                          <p:spTgt spid="526338">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26338">
                                            <p:txEl>
                                              <p:pRg st="5" end="5"/>
                                            </p:txEl>
                                          </p:spTgt>
                                        </p:tgtEl>
                                        <p:attrNameLst>
                                          <p:attrName>style.visibility</p:attrName>
                                        </p:attrNameLst>
                                      </p:cBhvr>
                                      <p:to>
                                        <p:strVal val="visible"/>
                                      </p:to>
                                    </p:set>
                                    <p:animEffect transition="in" filter="fade">
                                      <p:cBhvr>
                                        <p:cTn id="19" dur="500"/>
                                        <p:tgtEl>
                                          <p:spTgt spid="52633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673B8C9D-EFFC-2F40-87A9-0603AE393212}" type="slidenum">
              <a:rPr lang="en-US"/>
              <a:pPr/>
              <a:t>28</a:t>
            </a:fld>
            <a:endParaRPr lang="en-US"/>
          </a:p>
        </p:txBody>
      </p:sp>
      <p:sp>
        <p:nvSpPr>
          <p:cNvPr id="527362" name="Rectangle 2"/>
          <p:cNvSpPr>
            <a:spLocks noGrp="1" noChangeArrowheads="1"/>
          </p:cNvSpPr>
          <p:nvPr>
            <p:ph type="title"/>
          </p:nvPr>
        </p:nvSpPr>
        <p:spPr/>
        <p:txBody>
          <a:bodyPr/>
          <a:lstStyle/>
          <a:p>
            <a:r>
              <a:rPr lang="en-US"/>
              <a:t>Grammars and Languages, </a:t>
            </a:r>
            <a:r>
              <a:rPr lang="en-US" i="1"/>
              <a:t>cont</a:t>
            </a:r>
            <a:r>
              <a:rPr lang="ja-JP" altLang="en-US" i="1">
                <a:latin typeface="Arial"/>
              </a:rPr>
              <a:t>’</a:t>
            </a:r>
            <a:r>
              <a:rPr lang="en-US" i="1"/>
              <a:t>d</a:t>
            </a:r>
          </a:p>
        </p:txBody>
      </p:sp>
      <p:sp>
        <p:nvSpPr>
          <p:cNvPr id="527363" name="Rectangle 3"/>
          <p:cNvSpPr>
            <a:spLocks noGrp="1" noChangeArrowheads="1"/>
          </p:cNvSpPr>
          <p:nvPr>
            <p:ph type="body" idx="1"/>
          </p:nvPr>
        </p:nvSpPr>
        <p:spPr>
          <a:xfrm>
            <a:off x="457200" y="1295400"/>
            <a:ext cx="8229600" cy="4784725"/>
          </a:xfrm>
        </p:spPr>
        <p:txBody>
          <a:bodyPr/>
          <a:lstStyle/>
          <a:p>
            <a:r>
              <a:rPr lang="en-US" dirty="0"/>
              <a:t>Example: A very simplified expression grammar expressed in BNF:</a:t>
            </a:r>
          </a:p>
          <a:p>
            <a:endParaRPr lang="en-US" dirty="0"/>
          </a:p>
          <a:p>
            <a:endParaRPr lang="en-US" dirty="0"/>
          </a:p>
          <a:p>
            <a:endParaRPr lang="en-US" dirty="0"/>
          </a:p>
          <a:p>
            <a:pPr marL="0" indent="0">
              <a:buNone/>
            </a:pPr>
            <a:endParaRPr lang="en-US" dirty="0"/>
          </a:p>
          <a:p>
            <a:r>
              <a:rPr lang="en-US" dirty="0"/>
              <a:t>What strings (expressions) can we derive </a:t>
            </a:r>
            <a:br>
              <a:rPr lang="en-US" dirty="0"/>
            </a:br>
            <a:r>
              <a:rPr lang="en-US" dirty="0"/>
              <a:t>from this grammar?</a:t>
            </a:r>
          </a:p>
        </p:txBody>
      </p:sp>
      <p:sp>
        <p:nvSpPr>
          <p:cNvPr id="527364" name="Text Box 4"/>
          <p:cNvSpPr txBox="1">
            <a:spLocks noChangeArrowheads="1"/>
          </p:cNvSpPr>
          <p:nvPr/>
        </p:nvSpPr>
        <p:spPr bwMode="auto">
          <a:xfrm>
            <a:off x="2094398" y="2423171"/>
            <a:ext cx="4955203" cy="1631216"/>
          </a:xfrm>
          <a:prstGeom prst="rect">
            <a:avLst/>
          </a:prstGeom>
          <a:solidFill>
            <a:schemeClr val="bg1">
              <a:lumMod val="95000"/>
            </a:schemeClr>
          </a:solidFill>
          <a:ln>
            <a:solidFill>
              <a:schemeClr val="bg1">
                <a:lumMod val="75000"/>
              </a:schemeClr>
            </a:solidFill>
          </a:ln>
          <a:effectLst/>
        </p:spPr>
        <p:txBody>
          <a:bodyPr wrap="none">
            <a:spAutoFit/>
          </a:bodyPr>
          <a:lstStyle/>
          <a:p>
            <a:r>
              <a:rPr lang="en-US" sz="2000" b="1" dirty="0">
                <a:latin typeface="Courier New" charset="0"/>
              </a:rPr>
              <a:t>&lt;</a:t>
            </a:r>
            <a:r>
              <a:rPr lang="en-US" sz="2000" b="1" dirty="0" err="1">
                <a:latin typeface="Courier New" charset="0"/>
              </a:rPr>
              <a:t>expr</a:t>
            </a:r>
            <a:r>
              <a:rPr lang="en-US" sz="2000" b="1" dirty="0">
                <a:latin typeface="Courier New" charset="0"/>
              </a:rPr>
              <a:t>&gt; ::= &lt;digit&gt;</a:t>
            </a:r>
          </a:p>
          <a:p>
            <a:r>
              <a:rPr lang="en-US" sz="2000" b="1" dirty="0">
                <a:latin typeface="Courier New" charset="0"/>
              </a:rPr>
              <a:t>         | &lt;</a:t>
            </a:r>
            <a:r>
              <a:rPr lang="en-US" sz="2000" b="1" dirty="0" err="1">
                <a:latin typeface="Courier New" charset="0"/>
              </a:rPr>
              <a:t>expr</a:t>
            </a:r>
            <a:r>
              <a:rPr lang="en-US" sz="2000" b="1" dirty="0">
                <a:latin typeface="Courier New" charset="0"/>
              </a:rPr>
              <a:t>&gt; &lt;op&gt; &lt;</a:t>
            </a:r>
            <a:r>
              <a:rPr lang="en-US" sz="2000" b="1" dirty="0" err="1">
                <a:latin typeface="Courier New" charset="0"/>
              </a:rPr>
              <a:t>expr</a:t>
            </a:r>
            <a:r>
              <a:rPr lang="en-US" sz="2000" b="1" dirty="0">
                <a:latin typeface="Courier New" charset="0"/>
              </a:rPr>
              <a:t>&gt;</a:t>
            </a:r>
          </a:p>
          <a:p>
            <a:r>
              <a:rPr lang="en-US" sz="2000" b="1" dirty="0">
                <a:latin typeface="Courier New" charset="0"/>
              </a:rPr>
              <a:t>         | ( &lt;</a:t>
            </a:r>
            <a:r>
              <a:rPr lang="en-US" sz="2000" b="1" dirty="0" err="1">
                <a:latin typeface="Courier New" charset="0"/>
              </a:rPr>
              <a:t>expr</a:t>
            </a:r>
            <a:r>
              <a:rPr lang="en-US" sz="2000" b="1" dirty="0">
                <a:latin typeface="Courier New" charset="0"/>
              </a:rPr>
              <a:t>&gt; )</a:t>
            </a:r>
          </a:p>
          <a:p>
            <a:r>
              <a:rPr lang="en-US" sz="2000" b="1" dirty="0">
                <a:latin typeface="Courier New" charset="0"/>
              </a:rPr>
              <a:t>&lt;digit&gt; ::= 0|1|2|3|4|5|6|7|8|9</a:t>
            </a:r>
          </a:p>
          <a:p>
            <a:r>
              <a:rPr lang="en-US" sz="2000" b="1" dirty="0">
                <a:latin typeface="Courier New" charset="0"/>
              </a:rPr>
              <a:t>&lt;op&gt; ::= + | *</a:t>
            </a:r>
          </a:p>
        </p:txBody>
      </p:sp>
    </p:spTree>
    <p:extLst>
      <p:ext uri="{BB962C8B-B14F-4D97-AF65-F5344CB8AC3E}">
        <p14:creationId xmlns:p14="http://schemas.microsoft.com/office/powerpoint/2010/main" val="33859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lide Number Placeholder 6"/>
          <p:cNvSpPr>
            <a:spLocks noGrp="1"/>
          </p:cNvSpPr>
          <p:nvPr>
            <p:ph type="sldNum" sz="quarter" idx="12"/>
          </p:nvPr>
        </p:nvSpPr>
        <p:spPr/>
        <p:txBody>
          <a:bodyPr/>
          <a:lstStyle/>
          <a:p>
            <a:fld id="{7A7A137E-9478-5347-9243-DA3B0BD957BB}" type="slidenum">
              <a:rPr lang="en-US"/>
              <a:pPr/>
              <a:t>29</a:t>
            </a:fld>
            <a:endParaRPr lang="en-US"/>
          </a:p>
        </p:txBody>
      </p:sp>
      <p:sp>
        <p:nvSpPr>
          <p:cNvPr id="528386" name="Rectangle 2"/>
          <p:cNvSpPr>
            <a:spLocks noGrp="1" noChangeArrowheads="1"/>
          </p:cNvSpPr>
          <p:nvPr>
            <p:ph type="title"/>
          </p:nvPr>
        </p:nvSpPr>
        <p:spPr/>
        <p:txBody>
          <a:bodyPr/>
          <a:lstStyle/>
          <a:p>
            <a:r>
              <a:rPr lang="en-US"/>
              <a:t>Derivations and Productions</a:t>
            </a:r>
          </a:p>
        </p:txBody>
      </p:sp>
      <p:sp>
        <p:nvSpPr>
          <p:cNvPr id="528387" name="Rectangle 3"/>
          <p:cNvSpPr>
            <a:spLocks noGrp="1" noChangeArrowheads="1"/>
          </p:cNvSpPr>
          <p:nvPr>
            <p:ph type="body" sz="half" idx="1"/>
          </p:nvPr>
        </p:nvSpPr>
        <p:spPr>
          <a:xfrm>
            <a:off x="457200" y="1143000"/>
            <a:ext cx="8229600" cy="396875"/>
          </a:xfrm>
        </p:spPr>
        <p:txBody>
          <a:bodyPr/>
          <a:lstStyle/>
          <a:p>
            <a:r>
              <a:rPr lang="en-US" sz="2400" dirty="0"/>
              <a:t>Is </a:t>
            </a:r>
            <a:r>
              <a:rPr lang="en-US" sz="2400" b="1" dirty="0">
                <a:solidFill>
                  <a:schemeClr val="folHlink"/>
                </a:solidFill>
                <a:latin typeface="Courier New" charset="0"/>
              </a:rPr>
              <a:t>(1 + 2)*3</a:t>
            </a:r>
            <a:r>
              <a:rPr lang="en-US" sz="2400" dirty="0"/>
              <a:t> valid in our expression language?</a:t>
            </a:r>
          </a:p>
        </p:txBody>
      </p:sp>
      <p:sp>
        <p:nvSpPr>
          <p:cNvPr id="528389" name="Rectangle 5"/>
          <p:cNvSpPr>
            <a:spLocks noChangeArrowheads="1"/>
          </p:cNvSpPr>
          <p:nvPr/>
        </p:nvSpPr>
        <p:spPr bwMode="auto">
          <a:xfrm>
            <a:off x="457200" y="5440658"/>
            <a:ext cx="5394325" cy="6400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469900" indent="-469900" eaLnBrk="1" hangingPunct="1">
              <a:lnSpc>
                <a:spcPct val="90000"/>
              </a:lnSpc>
              <a:spcBef>
                <a:spcPct val="20000"/>
              </a:spcBef>
              <a:buClr>
                <a:schemeClr val="bg2"/>
              </a:buClr>
              <a:buSzPct val="70000"/>
              <a:buFont typeface="Wingdings" charset="0"/>
              <a:buChar char="o"/>
            </a:pPr>
            <a:r>
              <a:rPr lang="en-US" sz="2400" dirty="0"/>
              <a:t>Yes! The expression is valid.</a:t>
            </a:r>
          </a:p>
        </p:txBody>
      </p:sp>
      <p:sp>
        <p:nvSpPr>
          <p:cNvPr id="528390" name="Rectangle 6"/>
          <p:cNvSpPr>
            <a:spLocks noChangeArrowheads="1"/>
          </p:cNvSpPr>
          <p:nvPr/>
        </p:nvSpPr>
        <p:spPr bwMode="auto">
          <a:xfrm>
            <a:off x="4852988" y="4983163"/>
            <a:ext cx="4016375"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rPr>
              <a:t>&lt;digit&gt; ::= 1</a:t>
            </a:r>
          </a:p>
        </p:txBody>
      </p:sp>
      <p:sp>
        <p:nvSpPr>
          <p:cNvPr id="528391" name="Rectangle 7"/>
          <p:cNvSpPr>
            <a:spLocks noChangeArrowheads="1"/>
          </p:cNvSpPr>
          <p:nvPr/>
        </p:nvSpPr>
        <p:spPr bwMode="auto">
          <a:xfrm>
            <a:off x="365125" y="4983163"/>
            <a:ext cx="4305300"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sym typeface="Wingdings" charset="0"/>
              </a:rPr>
              <a:t>        ( 1 + 2 )*3</a:t>
            </a:r>
          </a:p>
        </p:txBody>
      </p:sp>
      <p:sp>
        <p:nvSpPr>
          <p:cNvPr id="528392" name="Rectangle 8"/>
          <p:cNvSpPr>
            <a:spLocks noChangeArrowheads="1"/>
          </p:cNvSpPr>
          <p:nvPr/>
        </p:nvSpPr>
        <p:spPr bwMode="auto">
          <a:xfrm>
            <a:off x="4852988" y="4676775"/>
            <a:ext cx="4016375" cy="306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rPr>
              <a:t>&lt;expr&gt; ::= &lt;digit&gt;</a:t>
            </a:r>
          </a:p>
        </p:txBody>
      </p:sp>
      <p:sp>
        <p:nvSpPr>
          <p:cNvPr id="528393" name="Rectangle 9"/>
          <p:cNvSpPr>
            <a:spLocks noChangeArrowheads="1"/>
          </p:cNvSpPr>
          <p:nvPr/>
        </p:nvSpPr>
        <p:spPr bwMode="auto">
          <a:xfrm>
            <a:off x="365125" y="4676775"/>
            <a:ext cx="4305300" cy="306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sym typeface="Wingdings" charset="0"/>
              </a:rPr>
              <a:t>        ( </a:t>
            </a:r>
            <a:r>
              <a:rPr lang="en-US" b="1">
                <a:solidFill>
                  <a:schemeClr val="folHlink"/>
                </a:solidFill>
                <a:latin typeface="Courier New" charset="0"/>
                <a:sym typeface="Wingdings" charset="0"/>
              </a:rPr>
              <a:t>&lt;digit&gt;</a:t>
            </a:r>
            <a:r>
              <a:rPr lang="en-US" b="1">
                <a:latin typeface="Courier New" charset="0"/>
                <a:sym typeface="Wingdings" charset="0"/>
              </a:rPr>
              <a:t> + 2 )*3</a:t>
            </a:r>
          </a:p>
        </p:txBody>
      </p:sp>
      <p:sp>
        <p:nvSpPr>
          <p:cNvPr id="528394" name="Rectangle 10"/>
          <p:cNvSpPr>
            <a:spLocks noChangeArrowheads="1"/>
          </p:cNvSpPr>
          <p:nvPr/>
        </p:nvSpPr>
        <p:spPr bwMode="auto">
          <a:xfrm>
            <a:off x="4852988" y="4370388"/>
            <a:ext cx="4016375" cy="3063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rPr>
              <a:t>&lt;op&gt; ::= +</a:t>
            </a:r>
          </a:p>
        </p:txBody>
      </p:sp>
      <p:sp>
        <p:nvSpPr>
          <p:cNvPr id="528395" name="Rectangle 11"/>
          <p:cNvSpPr>
            <a:spLocks noChangeArrowheads="1"/>
          </p:cNvSpPr>
          <p:nvPr/>
        </p:nvSpPr>
        <p:spPr bwMode="auto">
          <a:xfrm>
            <a:off x="365125" y="4370388"/>
            <a:ext cx="4305300" cy="3063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sym typeface="Wingdings" charset="0"/>
              </a:rPr>
              <a:t>        ( </a:t>
            </a:r>
            <a:r>
              <a:rPr lang="en-US" b="1">
                <a:solidFill>
                  <a:schemeClr val="folHlink"/>
                </a:solidFill>
                <a:latin typeface="Courier New" charset="0"/>
                <a:sym typeface="Wingdings" charset="0"/>
              </a:rPr>
              <a:t>&lt;expr&gt;</a:t>
            </a:r>
            <a:r>
              <a:rPr lang="en-US" b="1">
                <a:latin typeface="Courier New" charset="0"/>
                <a:sym typeface="Wingdings" charset="0"/>
              </a:rPr>
              <a:t> + 2 )*3</a:t>
            </a:r>
          </a:p>
        </p:txBody>
      </p:sp>
      <p:sp>
        <p:nvSpPr>
          <p:cNvPr id="528396" name="Rectangle 12"/>
          <p:cNvSpPr>
            <a:spLocks noChangeArrowheads="1"/>
          </p:cNvSpPr>
          <p:nvPr/>
        </p:nvSpPr>
        <p:spPr bwMode="auto">
          <a:xfrm>
            <a:off x="4852988" y="4065588"/>
            <a:ext cx="4016375"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rPr>
              <a:t>&lt;digit&gt; ::= 2</a:t>
            </a:r>
          </a:p>
        </p:txBody>
      </p:sp>
      <p:sp>
        <p:nvSpPr>
          <p:cNvPr id="528397" name="Rectangle 13"/>
          <p:cNvSpPr>
            <a:spLocks noChangeArrowheads="1"/>
          </p:cNvSpPr>
          <p:nvPr/>
        </p:nvSpPr>
        <p:spPr bwMode="auto">
          <a:xfrm>
            <a:off x="365125" y="4065588"/>
            <a:ext cx="43053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sym typeface="Wingdings" charset="0"/>
              </a:rPr>
              <a:t>        ( &lt;exp&gt; </a:t>
            </a:r>
            <a:r>
              <a:rPr lang="en-US" b="1">
                <a:solidFill>
                  <a:schemeClr val="folHlink"/>
                </a:solidFill>
                <a:latin typeface="Courier New" charset="0"/>
                <a:sym typeface="Wingdings" charset="0"/>
              </a:rPr>
              <a:t>&lt;op&gt;</a:t>
            </a:r>
            <a:r>
              <a:rPr lang="en-US" b="1">
                <a:latin typeface="Courier New" charset="0"/>
                <a:sym typeface="Wingdings" charset="0"/>
              </a:rPr>
              <a:t> 2 )*3</a:t>
            </a:r>
          </a:p>
        </p:txBody>
      </p:sp>
      <p:sp>
        <p:nvSpPr>
          <p:cNvPr id="528398" name="Rectangle 14"/>
          <p:cNvSpPr>
            <a:spLocks noChangeArrowheads="1"/>
          </p:cNvSpPr>
          <p:nvPr/>
        </p:nvSpPr>
        <p:spPr bwMode="auto">
          <a:xfrm>
            <a:off x="4852988" y="3759200"/>
            <a:ext cx="4016375" cy="306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rPr>
              <a:t>&lt;expr&gt; ::= &lt;digit&gt;</a:t>
            </a:r>
          </a:p>
        </p:txBody>
      </p:sp>
      <p:sp>
        <p:nvSpPr>
          <p:cNvPr id="528399" name="Rectangle 15"/>
          <p:cNvSpPr>
            <a:spLocks noChangeArrowheads="1"/>
          </p:cNvSpPr>
          <p:nvPr/>
        </p:nvSpPr>
        <p:spPr bwMode="auto">
          <a:xfrm>
            <a:off x="365125" y="3759200"/>
            <a:ext cx="4572000" cy="306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sym typeface="Wingdings" charset="0"/>
              </a:rPr>
              <a:t>        ( &lt;expr&gt; &lt;op&gt; </a:t>
            </a:r>
            <a:r>
              <a:rPr lang="en-US" b="1">
                <a:solidFill>
                  <a:schemeClr val="folHlink"/>
                </a:solidFill>
                <a:latin typeface="Courier New" charset="0"/>
                <a:sym typeface="Wingdings" charset="0"/>
              </a:rPr>
              <a:t>&lt;digit&gt;</a:t>
            </a:r>
            <a:r>
              <a:rPr lang="en-US" b="1">
                <a:latin typeface="Courier New" charset="0"/>
                <a:sym typeface="Wingdings" charset="0"/>
              </a:rPr>
              <a:t> )*3</a:t>
            </a:r>
          </a:p>
        </p:txBody>
      </p:sp>
      <p:sp>
        <p:nvSpPr>
          <p:cNvPr id="528400" name="Rectangle 16"/>
          <p:cNvSpPr>
            <a:spLocks noChangeArrowheads="1"/>
          </p:cNvSpPr>
          <p:nvPr/>
        </p:nvSpPr>
        <p:spPr bwMode="auto">
          <a:xfrm>
            <a:off x="4852988" y="3452813"/>
            <a:ext cx="4016375" cy="3063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rPr>
              <a:t>&lt;expr&gt; ::= &lt;expr&gt; &lt;op&gt; &lt;expr&gt;</a:t>
            </a:r>
          </a:p>
        </p:txBody>
      </p:sp>
      <p:sp>
        <p:nvSpPr>
          <p:cNvPr id="528401" name="Rectangle 17"/>
          <p:cNvSpPr>
            <a:spLocks noChangeArrowheads="1"/>
          </p:cNvSpPr>
          <p:nvPr/>
        </p:nvSpPr>
        <p:spPr bwMode="auto">
          <a:xfrm>
            <a:off x="365125" y="3452813"/>
            <a:ext cx="4481513" cy="3063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sym typeface="Wingdings" charset="0"/>
              </a:rPr>
              <a:t>        ( &lt;expr&gt; &lt;op&gt; </a:t>
            </a:r>
            <a:r>
              <a:rPr lang="en-US" b="1">
                <a:solidFill>
                  <a:schemeClr val="folHlink"/>
                </a:solidFill>
                <a:latin typeface="Courier New" charset="0"/>
                <a:sym typeface="Wingdings" charset="0"/>
              </a:rPr>
              <a:t>&lt;expr&gt;</a:t>
            </a:r>
            <a:r>
              <a:rPr lang="en-US" b="1">
                <a:latin typeface="Courier New" charset="0"/>
                <a:sym typeface="Wingdings" charset="0"/>
              </a:rPr>
              <a:t> )*3</a:t>
            </a:r>
          </a:p>
        </p:txBody>
      </p:sp>
      <p:sp>
        <p:nvSpPr>
          <p:cNvPr id="528402" name="Rectangle 18"/>
          <p:cNvSpPr>
            <a:spLocks noChangeArrowheads="1"/>
          </p:cNvSpPr>
          <p:nvPr/>
        </p:nvSpPr>
        <p:spPr bwMode="auto">
          <a:xfrm>
            <a:off x="4852988" y="3146425"/>
            <a:ext cx="4016375" cy="306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rPr>
              <a:t>&lt;expr&gt; ::= ( &lt;expr&gt; )</a:t>
            </a:r>
          </a:p>
        </p:txBody>
      </p:sp>
      <p:sp>
        <p:nvSpPr>
          <p:cNvPr id="528403" name="Rectangle 19"/>
          <p:cNvSpPr>
            <a:spLocks noChangeArrowheads="1"/>
          </p:cNvSpPr>
          <p:nvPr/>
        </p:nvSpPr>
        <p:spPr bwMode="auto">
          <a:xfrm>
            <a:off x="365125" y="3146425"/>
            <a:ext cx="4305300" cy="306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sym typeface="Wingdings" charset="0"/>
              </a:rPr>
              <a:t>        ( </a:t>
            </a:r>
            <a:r>
              <a:rPr lang="en-US" b="1">
                <a:solidFill>
                  <a:schemeClr val="folHlink"/>
                </a:solidFill>
                <a:latin typeface="Courier New" charset="0"/>
                <a:sym typeface="Wingdings" charset="0"/>
              </a:rPr>
              <a:t>&lt;expr&gt;</a:t>
            </a:r>
            <a:r>
              <a:rPr lang="en-US" b="1">
                <a:latin typeface="Courier New" charset="0"/>
                <a:sym typeface="Wingdings" charset="0"/>
              </a:rPr>
              <a:t> )*3</a:t>
            </a:r>
          </a:p>
        </p:txBody>
      </p:sp>
      <p:sp>
        <p:nvSpPr>
          <p:cNvPr id="528404" name="Rectangle 20"/>
          <p:cNvSpPr>
            <a:spLocks noChangeArrowheads="1"/>
          </p:cNvSpPr>
          <p:nvPr/>
        </p:nvSpPr>
        <p:spPr bwMode="auto">
          <a:xfrm>
            <a:off x="4852988" y="2840038"/>
            <a:ext cx="4016375" cy="3063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rPr>
              <a:t>&lt;op&gt; ::= *</a:t>
            </a:r>
          </a:p>
        </p:txBody>
      </p:sp>
      <p:sp>
        <p:nvSpPr>
          <p:cNvPr id="528405" name="Rectangle 21"/>
          <p:cNvSpPr>
            <a:spLocks noChangeArrowheads="1"/>
          </p:cNvSpPr>
          <p:nvPr/>
        </p:nvSpPr>
        <p:spPr bwMode="auto">
          <a:xfrm>
            <a:off x="365125" y="2840038"/>
            <a:ext cx="4305300" cy="3063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sym typeface="Wingdings" charset="0"/>
              </a:rPr>
              <a:t>        </a:t>
            </a:r>
            <a:r>
              <a:rPr lang="en-US" b="1">
                <a:solidFill>
                  <a:schemeClr val="folHlink"/>
                </a:solidFill>
                <a:latin typeface="Courier New" charset="0"/>
                <a:sym typeface="Wingdings" charset="0"/>
              </a:rPr>
              <a:t>&lt;expr&gt;</a:t>
            </a:r>
            <a:r>
              <a:rPr lang="en-US" b="1">
                <a:latin typeface="Courier New" charset="0"/>
                <a:sym typeface="Wingdings" charset="0"/>
              </a:rPr>
              <a:t>*3</a:t>
            </a:r>
          </a:p>
        </p:txBody>
      </p:sp>
      <p:sp>
        <p:nvSpPr>
          <p:cNvPr id="528406" name="Rectangle 22"/>
          <p:cNvSpPr>
            <a:spLocks noChangeArrowheads="1"/>
          </p:cNvSpPr>
          <p:nvPr/>
        </p:nvSpPr>
        <p:spPr bwMode="auto">
          <a:xfrm>
            <a:off x="4852988" y="2533650"/>
            <a:ext cx="4016375" cy="306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rPr>
              <a:t>&lt;digit&gt; ::= 3</a:t>
            </a:r>
          </a:p>
        </p:txBody>
      </p:sp>
      <p:sp>
        <p:nvSpPr>
          <p:cNvPr id="528407" name="Rectangle 23"/>
          <p:cNvSpPr>
            <a:spLocks noChangeArrowheads="1"/>
          </p:cNvSpPr>
          <p:nvPr/>
        </p:nvSpPr>
        <p:spPr bwMode="auto">
          <a:xfrm>
            <a:off x="365125" y="2533650"/>
            <a:ext cx="4305300" cy="306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sym typeface="Wingdings" charset="0"/>
              </a:rPr>
              <a:t>        &lt;expr&gt; </a:t>
            </a:r>
            <a:r>
              <a:rPr lang="en-US" b="1">
                <a:solidFill>
                  <a:schemeClr val="folHlink"/>
                </a:solidFill>
                <a:latin typeface="Courier New" charset="0"/>
                <a:sym typeface="Wingdings" charset="0"/>
              </a:rPr>
              <a:t>&lt;op&gt;</a:t>
            </a:r>
            <a:r>
              <a:rPr lang="en-US" b="1">
                <a:latin typeface="Courier New" charset="0"/>
                <a:sym typeface="Wingdings" charset="0"/>
              </a:rPr>
              <a:t> 3</a:t>
            </a:r>
            <a:endParaRPr lang="en-US" b="1">
              <a:latin typeface="Courier New" charset="0"/>
            </a:endParaRPr>
          </a:p>
        </p:txBody>
      </p:sp>
      <p:sp>
        <p:nvSpPr>
          <p:cNvPr id="528408" name="Rectangle 24"/>
          <p:cNvSpPr>
            <a:spLocks noChangeArrowheads="1"/>
          </p:cNvSpPr>
          <p:nvPr/>
        </p:nvSpPr>
        <p:spPr bwMode="auto">
          <a:xfrm>
            <a:off x="4852988" y="2227263"/>
            <a:ext cx="4016375" cy="3063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rPr>
              <a:t>&lt;expr&gt; ::= &lt;digit&gt;</a:t>
            </a:r>
          </a:p>
        </p:txBody>
      </p:sp>
      <p:sp>
        <p:nvSpPr>
          <p:cNvPr id="528409" name="Rectangle 25"/>
          <p:cNvSpPr>
            <a:spLocks noChangeArrowheads="1"/>
          </p:cNvSpPr>
          <p:nvPr/>
        </p:nvSpPr>
        <p:spPr bwMode="auto">
          <a:xfrm>
            <a:off x="365125" y="2227263"/>
            <a:ext cx="4305300" cy="3063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sym typeface="Wingdings" charset="0"/>
              </a:rPr>
              <a:t>        &lt;expr&gt; &lt;op&gt; </a:t>
            </a:r>
            <a:r>
              <a:rPr lang="en-US" b="1">
                <a:solidFill>
                  <a:schemeClr val="folHlink"/>
                </a:solidFill>
                <a:latin typeface="Courier New" charset="0"/>
                <a:sym typeface="Wingdings" charset="0"/>
              </a:rPr>
              <a:t>&lt;digit&gt;</a:t>
            </a:r>
          </a:p>
        </p:txBody>
      </p:sp>
      <p:sp>
        <p:nvSpPr>
          <p:cNvPr id="528410" name="Rectangle 26"/>
          <p:cNvSpPr>
            <a:spLocks noChangeArrowheads="1"/>
          </p:cNvSpPr>
          <p:nvPr/>
        </p:nvSpPr>
        <p:spPr bwMode="auto">
          <a:xfrm>
            <a:off x="4852988" y="1922463"/>
            <a:ext cx="4016375"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latin typeface="Courier New" charset="0"/>
              </a:rPr>
              <a:t>&lt;expr&gt; ::= </a:t>
            </a:r>
            <a:r>
              <a:rPr lang="en-US" b="1">
                <a:latin typeface="Courier New" charset="0"/>
                <a:sym typeface="Wingdings" charset="0"/>
              </a:rPr>
              <a:t>&lt;expr&gt; &lt;op&gt; &lt;expr&gt;</a:t>
            </a:r>
          </a:p>
        </p:txBody>
      </p:sp>
      <p:sp>
        <p:nvSpPr>
          <p:cNvPr id="528411" name="Rectangle 27"/>
          <p:cNvSpPr>
            <a:spLocks noChangeArrowheads="1"/>
          </p:cNvSpPr>
          <p:nvPr/>
        </p:nvSpPr>
        <p:spPr bwMode="auto">
          <a:xfrm>
            <a:off x="365125" y="1922463"/>
            <a:ext cx="43053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eaLnBrk="1" hangingPunct="1">
              <a:buClr>
                <a:schemeClr val="bg2"/>
              </a:buClr>
              <a:buSzPct val="70000"/>
              <a:buFont typeface="Wingdings" charset="0"/>
              <a:buNone/>
            </a:pPr>
            <a:r>
              <a:rPr lang="en-US" b="1">
                <a:solidFill>
                  <a:schemeClr val="folHlink"/>
                </a:solidFill>
                <a:latin typeface="Courier New" charset="0"/>
              </a:rPr>
              <a:t>&lt;expr&gt;</a:t>
            </a:r>
            <a:r>
              <a:rPr lang="en-US" b="1">
                <a:latin typeface="Courier New" charset="0"/>
              </a:rPr>
              <a:t> </a:t>
            </a:r>
            <a:r>
              <a:rPr lang="en-US" b="1">
                <a:latin typeface="Courier New" charset="0"/>
                <a:sym typeface="Wingdings" charset="0"/>
              </a:rPr>
              <a:t> &lt;expr&gt; &lt;op&gt; </a:t>
            </a:r>
            <a:r>
              <a:rPr lang="en-US" b="1">
                <a:solidFill>
                  <a:schemeClr val="folHlink"/>
                </a:solidFill>
                <a:latin typeface="Courier New" charset="0"/>
                <a:sym typeface="Wingdings" charset="0"/>
              </a:rPr>
              <a:t>&lt;expr&gt;</a:t>
            </a:r>
            <a:endParaRPr lang="en-US" b="1">
              <a:solidFill>
                <a:schemeClr val="folHlink"/>
              </a:solidFill>
              <a:latin typeface="Courier New" charset="0"/>
            </a:endParaRPr>
          </a:p>
        </p:txBody>
      </p:sp>
      <p:sp>
        <p:nvSpPr>
          <p:cNvPr id="528412" name="Rectangle 28"/>
          <p:cNvSpPr>
            <a:spLocks noChangeArrowheads="1"/>
          </p:cNvSpPr>
          <p:nvPr/>
        </p:nvSpPr>
        <p:spPr bwMode="auto">
          <a:xfrm>
            <a:off x="4670425" y="1647825"/>
            <a:ext cx="4016375" cy="274638"/>
          </a:xfrm>
          <a:prstGeom prst="rect">
            <a:avLst/>
          </a:prstGeom>
          <a:solidFill>
            <a:srgbClr val="0033CC"/>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algn="ctr" eaLnBrk="1" hangingPunct="1">
              <a:spcBef>
                <a:spcPct val="20000"/>
              </a:spcBef>
              <a:buClr>
                <a:schemeClr val="bg2"/>
              </a:buClr>
              <a:buSzPct val="70000"/>
              <a:buFont typeface="Wingdings" charset="0"/>
              <a:buNone/>
            </a:pPr>
            <a:r>
              <a:rPr lang="en-US" sz="1400" b="1">
                <a:solidFill>
                  <a:schemeClr val="bg1"/>
                </a:solidFill>
              </a:rPr>
              <a:t>GRAMMAR RULE</a:t>
            </a:r>
          </a:p>
        </p:txBody>
      </p:sp>
      <p:sp>
        <p:nvSpPr>
          <p:cNvPr id="528413" name="Rectangle 29"/>
          <p:cNvSpPr>
            <a:spLocks noChangeArrowheads="1"/>
          </p:cNvSpPr>
          <p:nvPr/>
        </p:nvSpPr>
        <p:spPr bwMode="auto">
          <a:xfrm>
            <a:off x="365125" y="1647825"/>
            <a:ext cx="4305300" cy="274638"/>
          </a:xfrm>
          <a:prstGeom prst="rect">
            <a:avLst/>
          </a:prstGeom>
          <a:solidFill>
            <a:srgbClr val="0033CC"/>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0" bIns="0"/>
          <a:lstStyle/>
          <a:p>
            <a:pPr algn="ctr" eaLnBrk="1" hangingPunct="1">
              <a:spcBef>
                <a:spcPct val="20000"/>
              </a:spcBef>
              <a:buClr>
                <a:schemeClr val="bg2"/>
              </a:buClr>
              <a:buSzPct val="70000"/>
              <a:buFont typeface="Wingdings" charset="0"/>
              <a:buNone/>
            </a:pPr>
            <a:r>
              <a:rPr lang="en-US" sz="1400" b="1" dirty="0">
                <a:solidFill>
                  <a:schemeClr val="bg1"/>
                </a:solidFill>
              </a:rPr>
              <a:t>DERIVATION</a:t>
            </a:r>
          </a:p>
        </p:txBody>
      </p:sp>
      <p:sp>
        <p:nvSpPr>
          <p:cNvPr id="528414" name="Line 30"/>
          <p:cNvSpPr>
            <a:spLocks noChangeShapeType="1"/>
          </p:cNvSpPr>
          <p:nvPr/>
        </p:nvSpPr>
        <p:spPr bwMode="auto">
          <a:xfrm>
            <a:off x="365125" y="1647825"/>
            <a:ext cx="8321675" cy="0"/>
          </a:xfrm>
          <a:prstGeom prst="line">
            <a:avLst/>
          </a:prstGeom>
          <a:noFill/>
          <a:ln w="28575" cap="sq">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15" name="Line 31"/>
          <p:cNvSpPr>
            <a:spLocks noChangeShapeType="1"/>
          </p:cNvSpPr>
          <p:nvPr/>
        </p:nvSpPr>
        <p:spPr bwMode="auto">
          <a:xfrm>
            <a:off x="365125" y="1922463"/>
            <a:ext cx="8321675"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16" name="Line 32"/>
          <p:cNvSpPr>
            <a:spLocks noChangeShapeType="1"/>
          </p:cNvSpPr>
          <p:nvPr/>
        </p:nvSpPr>
        <p:spPr bwMode="auto">
          <a:xfrm>
            <a:off x="365125" y="2227263"/>
            <a:ext cx="8321675"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17" name="Line 33"/>
          <p:cNvSpPr>
            <a:spLocks noChangeShapeType="1"/>
          </p:cNvSpPr>
          <p:nvPr/>
        </p:nvSpPr>
        <p:spPr bwMode="auto">
          <a:xfrm>
            <a:off x="365125" y="2533650"/>
            <a:ext cx="8321675"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18" name="Line 34"/>
          <p:cNvSpPr>
            <a:spLocks noChangeShapeType="1"/>
          </p:cNvSpPr>
          <p:nvPr/>
        </p:nvSpPr>
        <p:spPr bwMode="auto">
          <a:xfrm>
            <a:off x="365125" y="2840038"/>
            <a:ext cx="8321675"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19" name="Line 35"/>
          <p:cNvSpPr>
            <a:spLocks noChangeShapeType="1"/>
          </p:cNvSpPr>
          <p:nvPr/>
        </p:nvSpPr>
        <p:spPr bwMode="auto">
          <a:xfrm>
            <a:off x="365125" y="3146425"/>
            <a:ext cx="8321675"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20" name="Line 36"/>
          <p:cNvSpPr>
            <a:spLocks noChangeShapeType="1"/>
          </p:cNvSpPr>
          <p:nvPr/>
        </p:nvSpPr>
        <p:spPr bwMode="auto">
          <a:xfrm>
            <a:off x="365125" y="3452813"/>
            <a:ext cx="8321675"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21" name="Line 37"/>
          <p:cNvSpPr>
            <a:spLocks noChangeShapeType="1"/>
          </p:cNvSpPr>
          <p:nvPr/>
        </p:nvSpPr>
        <p:spPr bwMode="auto">
          <a:xfrm>
            <a:off x="365125" y="3759200"/>
            <a:ext cx="8321675"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22" name="Line 38"/>
          <p:cNvSpPr>
            <a:spLocks noChangeShapeType="1"/>
          </p:cNvSpPr>
          <p:nvPr/>
        </p:nvSpPr>
        <p:spPr bwMode="auto">
          <a:xfrm>
            <a:off x="365125" y="5257800"/>
            <a:ext cx="8321675" cy="0"/>
          </a:xfrm>
          <a:prstGeom prst="line">
            <a:avLst/>
          </a:prstGeom>
          <a:noFill/>
          <a:ln w="28575" cap="sq">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23" name="Line 39"/>
          <p:cNvSpPr>
            <a:spLocks noChangeShapeType="1"/>
          </p:cNvSpPr>
          <p:nvPr/>
        </p:nvSpPr>
        <p:spPr bwMode="auto">
          <a:xfrm>
            <a:off x="365125" y="1647825"/>
            <a:ext cx="0" cy="3609975"/>
          </a:xfrm>
          <a:prstGeom prst="line">
            <a:avLst/>
          </a:prstGeom>
          <a:noFill/>
          <a:ln w="28575" cap="sq">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24" name="Line 40"/>
          <p:cNvSpPr>
            <a:spLocks noChangeShapeType="1"/>
          </p:cNvSpPr>
          <p:nvPr/>
        </p:nvSpPr>
        <p:spPr bwMode="auto">
          <a:xfrm>
            <a:off x="4846638" y="1662026"/>
            <a:ext cx="0" cy="3609975"/>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25" name="Line 41"/>
          <p:cNvSpPr>
            <a:spLocks noChangeShapeType="1"/>
          </p:cNvSpPr>
          <p:nvPr/>
        </p:nvSpPr>
        <p:spPr bwMode="auto">
          <a:xfrm>
            <a:off x="8686800" y="1647825"/>
            <a:ext cx="0" cy="3609975"/>
          </a:xfrm>
          <a:prstGeom prst="line">
            <a:avLst/>
          </a:prstGeom>
          <a:noFill/>
          <a:ln w="28575" cap="sq">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26" name="Line 42"/>
          <p:cNvSpPr>
            <a:spLocks noChangeShapeType="1"/>
          </p:cNvSpPr>
          <p:nvPr/>
        </p:nvSpPr>
        <p:spPr bwMode="auto">
          <a:xfrm>
            <a:off x="365125" y="4065588"/>
            <a:ext cx="8321675"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27" name="Line 43"/>
          <p:cNvSpPr>
            <a:spLocks noChangeShapeType="1"/>
          </p:cNvSpPr>
          <p:nvPr/>
        </p:nvSpPr>
        <p:spPr bwMode="auto">
          <a:xfrm>
            <a:off x="365125" y="4370388"/>
            <a:ext cx="8321675"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28" name="Line 44"/>
          <p:cNvSpPr>
            <a:spLocks noChangeShapeType="1"/>
          </p:cNvSpPr>
          <p:nvPr/>
        </p:nvSpPr>
        <p:spPr bwMode="auto">
          <a:xfrm>
            <a:off x="365125" y="4676775"/>
            <a:ext cx="8321675"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29" name="Line 45"/>
          <p:cNvSpPr>
            <a:spLocks noChangeShapeType="1"/>
          </p:cNvSpPr>
          <p:nvPr/>
        </p:nvSpPr>
        <p:spPr bwMode="auto">
          <a:xfrm>
            <a:off x="365125" y="4983163"/>
            <a:ext cx="8321675"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28430" name="Text Box 46"/>
          <p:cNvSpPr txBox="1">
            <a:spLocks noChangeArrowheads="1"/>
          </p:cNvSpPr>
          <p:nvPr/>
        </p:nvSpPr>
        <p:spPr bwMode="auto">
          <a:xfrm>
            <a:off x="5943600" y="5349875"/>
            <a:ext cx="3055938" cy="1238250"/>
          </a:xfrm>
          <a:prstGeom prst="rect">
            <a:avLst/>
          </a:prstGeom>
          <a:solidFill>
            <a:srgbClr val="F2F2F2"/>
          </a:solidFill>
          <a:ln w="3175">
            <a:solidFill>
              <a:schemeClr val="bg1">
                <a:lumMod val="75000"/>
              </a:schemeClr>
            </a:solidFill>
            <a:miter lim="800000"/>
            <a:headEnd/>
            <a:tailEnd/>
          </a:ln>
          <a:effectLst/>
        </p:spPr>
        <p:txBody>
          <a:bodyPr>
            <a:spAutoFit/>
          </a:bodyPr>
          <a:lstStyle/>
          <a:p>
            <a:r>
              <a:rPr lang="en-US" sz="1500" b="1"/>
              <a:t>&lt;expr&gt; ::= &lt;digit&gt;</a:t>
            </a:r>
            <a:br>
              <a:rPr lang="en-US" sz="1500" b="1"/>
            </a:br>
            <a:r>
              <a:rPr lang="en-US" sz="1500" b="1"/>
              <a:t>                |  &lt;expr&gt; &lt;op&gt; &lt;expr&gt;</a:t>
            </a:r>
            <a:br>
              <a:rPr lang="en-US" sz="1500" b="1"/>
            </a:br>
            <a:r>
              <a:rPr lang="en-US" sz="1500" b="1"/>
              <a:t>                |  (  &lt;expr&gt;  )</a:t>
            </a:r>
            <a:br>
              <a:rPr lang="en-US" sz="1500" b="1"/>
            </a:br>
            <a:r>
              <a:rPr lang="en-US" sz="1500" b="1"/>
              <a:t>&lt;digit&gt; ::= 0|1|2|3|4|5|6|7|8|9</a:t>
            </a:r>
            <a:br>
              <a:rPr lang="en-US" sz="1500" b="1"/>
            </a:br>
            <a:r>
              <a:rPr lang="en-US" sz="1500" b="1"/>
              <a:t>&lt;op&gt; ::= + | *</a:t>
            </a:r>
          </a:p>
        </p:txBody>
      </p:sp>
    </p:spTree>
    <p:extLst>
      <p:ext uri="{BB962C8B-B14F-4D97-AF65-F5344CB8AC3E}">
        <p14:creationId xmlns:p14="http://schemas.microsoft.com/office/powerpoint/2010/main" val="27886155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8411"/>
                                        </p:tgtEl>
                                        <p:attrNameLst>
                                          <p:attrName>style.visibility</p:attrName>
                                        </p:attrNameLst>
                                      </p:cBhvr>
                                      <p:to>
                                        <p:strVal val="visible"/>
                                      </p:to>
                                    </p:set>
                                    <p:animEffect transition="in" filter="fade">
                                      <p:cBhvr>
                                        <p:cTn id="7" dur="500"/>
                                        <p:tgtEl>
                                          <p:spTgt spid="528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28410"/>
                                        </p:tgtEl>
                                        <p:attrNameLst>
                                          <p:attrName>style.visibility</p:attrName>
                                        </p:attrNameLst>
                                      </p:cBhvr>
                                      <p:to>
                                        <p:strVal val="visible"/>
                                      </p:to>
                                    </p:set>
                                    <p:animEffect transition="in" filter="fade">
                                      <p:cBhvr>
                                        <p:cTn id="10" dur="500"/>
                                        <p:tgtEl>
                                          <p:spTgt spid="52841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28409"/>
                                        </p:tgtEl>
                                        <p:attrNameLst>
                                          <p:attrName>style.visibility</p:attrName>
                                        </p:attrNameLst>
                                      </p:cBhvr>
                                      <p:to>
                                        <p:strVal val="visible"/>
                                      </p:to>
                                    </p:set>
                                    <p:animEffect transition="in" filter="fade">
                                      <p:cBhvr>
                                        <p:cTn id="15" dur="500"/>
                                        <p:tgtEl>
                                          <p:spTgt spid="52840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28408"/>
                                        </p:tgtEl>
                                        <p:attrNameLst>
                                          <p:attrName>style.visibility</p:attrName>
                                        </p:attrNameLst>
                                      </p:cBhvr>
                                      <p:to>
                                        <p:strVal val="visible"/>
                                      </p:to>
                                    </p:set>
                                    <p:animEffect transition="in" filter="fade">
                                      <p:cBhvr>
                                        <p:cTn id="18" dur="500"/>
                                        <p:tgtEl>
                                          <p:spTgt spid="52840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28407"/>
                                        </p:tgtEl>
                                        <p:attrNameLst>
                                          <p:attrName>style.visibility</p:attrName>
                                        </p:attrNameLst>
                                      </p:cBhvr>
                                      <p:to>
                                        <p:strVal val="visible"/>
                                      </p:to>
                                    </p:set>
                                    <p:animEffect transition="in" filter="fade">
                                      <p:cBhvr>
                                        <p:cTn id="23" dur="500"/>
                                        <p:tgtEl>
                                          <p:spTgt spid="52840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28406"/>
                                        </p:tgtEl>
                                        <p:attrNameLst>
                                          <p:attrName>style.visibility</p:attrName>
                                        </p:attrNameLst>
                                      </p:cBhvr>
                                      <p:to>
                                        <p:strVal val="visible"/>
                                      </p:to>
                                    </p:set>
                                    <p:animEffect transition="in" filter="fade">
                                      <p:cBhvr>
                                        <p:cTn id="26" dur="500"/>
                                        <p:tgtEl>
                                          <p:spTgt spid="52840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28405"/>
                                        </p:tgtEl>
                                        <p:attrNameLst>
                                          <p:attrName>style.visibility</p:attrName>
                                        </p:attrNameLst>
                                      </p:cBhvr>
                                      <p:to>
                                        <p:strVal val="visible"/>
                                      </p:to>
                                    </p:set>
                                    <p:animEffect transition="in" filter="fade">
                                      <p:cBhvr>
                                        <p:cTn id="31" dur="500"/>
                                        <p:tgtEl>
                                          <p:spTgt spid="52840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28404"/>
                                        </p:tgtEl>
                                        <p:attrNameLst>
                                          <p:attrName>style.visibility</p:attrName>
                                        </p:attrNameLst>
                                      </p:cBhvr>
                                      <p:to>
                                        <p:strVal val="visible"/>
                                      </p:to>
                                    </p:set>
                                    <p:animEffect transition="in" filter="fade">
                                      <p:cBhvr>
                                        <p:cTn id="34" dur="500"/>
                                        <p:tgtEl>
                                          <p:spTgt spid="52840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28403"/>
                                        </p:tgtEl>
                                        <p:attrNameLst>
                                          <p:attrName>style.visibility</p:attrName>
                                        </p:attrNameLst>
                                      </p:cBhvr>
                                      <p:to>
                                        <p:strVal val="visible"/>
                                      </p:to>
                                    </p:set>
                                    <p:animEffect transition="in" filter="fade">
                                      <p:cBhvr>
                                        <p:cTn id="39" dur="500"/>
                                        <p:tgtEl>
                                          <p:spTgt spid="52840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28402"/>
                                        </p:tgtEl>
                                        <p:attrNameLst>
                                          <p:attrName>style.visibility</p:attrName>
                                        </p:attrNameLst>
                                      </p:cBhvr>
                                      <p:to>
                                        <p:strVal val="visible"/>
                                      </p:to>
                                    </p:set>
                                    <p:animEffect transition="in" filter="fade">
                                      <p:cBhvr>
                                        <p:cTn id="42" dur="500"/>
                                        <p:tgtEl>
                                          <p:spTgt spid="52840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28401"/>
                                        </p:tgtEl>
                                        <p:attrNameLst>
                                          <p:attrName>style.visibility</p:attrName>
                                        </p:attrNameLst>
                                      </p:cBhvr>
                                      <p:to>
                                        <p:strVal val="visible"/>
                                      </p:to>
                                    </p:set>
                                    <p:animEffect transition="in" filter="fade">
                                      <p:cBhvr>
                                        <p:cTn id="47" dur="500"/>
                                        <p:tgtEl>
                                          <p:spTgt spid="52840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28400"/>
                                        </p:tgtEl>
                                        <p:attrNameLst>
                                          <p:attrName>style.visibility</p:attrName>
                                        </p:attrNameLst>
                                      </p:cBhvr>
                                      <p:to>
                                        <p:strVal val="visible"/>
                                      </p:to>
                                    </p:set>
                                    <p:animEffect transition="in" filter="fade">
                                      <p:cBhvr>
                                        <p:cTn id="50" dur="500"/>
                                        <p:tgtEl>
                                          <p:spTgt spid="528400"/>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528399"/>
                                        </p:tgtEl>
                                        <p:attrNameLst>
                                          <p:attrName>style.visibility</p:attrName>
                                        </p:attrNameLst>
                                      </p:cBhvr>
                                      <p:to>
                                        <p:strVal val="visible"/>
                                      </p:to>
                                    </p:set>
                                    <p:animEffect transition="in" filter="fade">
                                      <p:cBhvr>
                                        <p:cTn id="55" dur="500"/>
                                        <p:tgtEl>
                                          <p:spTgt spid="52839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28398"/>
                                        </p:tgtEl>
                                        <p:attrNameLst>
                                          <p:attrName>style.visibility</p:attrName>
                                        </p:attrNameLst>
                                      </p:cBhvr>
                                      <p:to>
                                        <p:strVal val="visible"/>
                                      </p:to>
                                    </p:set>
                                    <p:animEffect transition="in" filter="fade">
                                      <p:cBhvr>
                                        <p:cTn id="58" dur="500"/>
                                        <p:tgtEl>
                                          <p:spTgt spid="528398"/>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528397"/>
                                        </p:tgtEl>
                                        <p:attrNameLst>
                                          <p:attrName>style.visibility</p:attrName>
                                        </p:attrNameLst>
                                      </p:cBhvr>
                                      <p:to>
                                        <p:strVal val="visible"/>
                                      </p:to>
                                    </p:set>
                                    <p:animEffect transition="in" filter="fade">
                                      <p:cBhvr>
                                        <p:cTn id="63" dur="500"/>
                                        <p:tgtEl>
                                          <p:spTgt spid="528397"/>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528396"/>
                                        </p:tgtEl>
                                        <p:attrNameLst>
                                          <p:attrName>style.visibility</p:attrName>
                                        </p:attrNameLst>
                                      </p:cBhvr>
                                      <p:to>
                                        <p:strVal val="visible"/>
                                      </p:to>
                                    </p:set>
                                    <p:animEffect transition="in" filter="fade">
                                      <p:cBhvr>
                                        <p:cTn id="66" dur="500"/>
                                        <p:tgtEl>
                                          <p:spTgt spid="528396"/>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528395"/>
                                        </p:tgtEl>
                                        <p:attrNameLst>
                                          <p:attrName>style.visibility</p:attrName>
                                        </p:attrNameLst>
                                      </p:cBhvr>
                                      <p:to>
                                        <p:strVal val="visible"/>
                                      </p:to>
                                    </p:set>
                                    <p:animEffect transition="in" filter="fade">
                                      <p:cBhvr>
                                        <p:cTn id="71" dur="500"/>
                                        <p:tgtEl>
                                          <p:spTgt spid="528395"/>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528394"/>
                                        </p:tgtEl>
                                        <p:attrNameLst>
                                          <p:attrName>style.visibility</p:attrName>
                                        </p:attrNameLst>
                                      </p:cBhvr>
                                      <p:to>
                                        <p:strVal val="visible"/>
                                      </p:to>
                                    </p:set>
                                    <p:animEffect transition="in" filter="fade">
                                      <p:cBhvr>
                                        <p:cTn id="74" dur="500"/>
                                        <p:tgtEl>
                                          <p:spTgt spid="528394"/>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528393"/>
                                        </p:tgtEl>
                                        <p:attrNameLst>
                                          <p:attrName>style.visibility</p:attrName>
                                        </p:attrNameLst>
                                      </p:cBhvr>
                                      <p:to>
                                        <p:strVal val="visible"/>
                                      </p:to>
                                    </p:set>
                                    <p:animEffect transition="in" filter="fade">
                                      <p:cBhvr>
                                        <p:cTn id="79" dur="500"/>
                                        <p:tgtEl>
                                          <p:spTgt spid="528393"/>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528392"/>
                                        </p:tgtEl>
                                        <p:attrNameLst>
                                          <p:attrName>style.visibility</p:attrName>
                                        </p:attrNameLst>
                                      </p:cBhvr>
                                      <p:to>
                                        <p:strVal val="visible"/>
                                      </p:to>
                                    </p:set>
                                    <p:animEffect transition="in" filter="fade">
                                      <p:cBhvr>
                                        <p:cTn id="82" dur="500"/>
                                        <p:tgtEl>
                                          <p:spTgt spid="528392"/>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528391"/>
                                        </p:tgtEl>
                                        <p:attrNameLst>
                                          <p:attrName>style.visibility</p:attrName>
                                        </p:attrNameLst>
                                      </p:cBhvr>
                                      <p:to>
                                        <p:strVal val="visible"/>
                                      </p:to>
                                    </p:set>
                                    <p:animEffect transition="in" filter="fade">
                                      <p:cBhvr>
                                        <p:cTn id="87" dur="500"/>
                                        <p:tgtEl>
                                          <p:spTgt spid="528391"/>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528390"/>
                                        </p:tgtEl>
                                        <p:attrNameLst>
                                          <p:attrName>style.visibility</p:attrName>
                                        </p:attrNameLst>
                                      </p:cBhvr>
                                      <p:to>
                                        <p:strVal val="visible"/>
                                      </p:to>
                                    </p:set>
                                    <p:animEffect transition="in" filter="fade">
                                      <p:cBhvr>
                                        <p:cTn id="90" dur="500"/>
                                        <p:tgtEl>
                                          <p:spTgt spid="528390"/>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528389">
                                            <p:txEl>
                                              <p:pRg st="0" end="0"/>
                                            </p:txEl>
                                          </p:spTgt>
                                        </p:tgtEl>
                                        <p:attrNameLst>
                                          <p:attrName>style.visibility</p:attrName>
                                        </p:attrNameLst>
                                      </p:cBhvr>
                                      <p:to>
                                        <p:strVal val="visible"/>
                                      </p:to>
                                    </p:set>
                                    <p:animEffect transition="in" filter="fade">
                                      <p:cBhvr>
                                        <p:cTn id="95" dur="500"/>
                                        <p:tgtEl>
                                          <p:spTgt spid="52838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8389" grpId="0" build="p" bldLvl="2"/>
      <p:bldP spid="528390" grpId="0"/>
      <p:bldP spid="528391" grpId="0"/>
      <p:bldP spid="528392" grpId="0"/>
      <p:bldP spid="528393" grpId="0"/>
      <p:bldP spid="528394" grpId="0"/>
      <p:bldP spid="528395" grpId="0"/>
      <p:bldP spid="528396" grpId="0"/>
      <p:bldP spid="528397" grpId="0"/>
      <p:bldP spid="528398" grpId="0"/>
      <p:bldP spid="528399" grpId="0"/>
      <p:bldP spid="528400" grpId="0"/>
      <p:bldP spid="528401" grpId="0"/>
      <p:bldP spid="528402" grpId="0"/>
      <p:bldP spid="528403" grpId="0"/>
      <p:bldP spid="528404" grpId="0"/>
      <p:bldP spid="528405" grpId="0"/>
      <p:bldP spid="528406" grpId="0"/>
      <p:bldP spid="528407" grpId="0"/>
      <p:bldP spid="528408" grpId="0"/>
      <p:bldP spid="528409" grpId="0"/>
      <p:bldP spid="528410" grpId="0"/>
      <p:bldP spid="5284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descr="CS153-080910g">
            <a:extLst>
              <a:ext uri="{FF2B5EF4-FFF2-40B4-BE49-F238E27FC236}">
                <a16:creationId xmlns:a16="http://schemas.microsoft.com/office/drawing/2014/main" id="{EE415D3D-8D65-8B9F-7B7F-406E6BC508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8757" y="1234464"/>
            <a:ext cx="7589838" cy="446087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a:extLst>
              <a:ext uri="{FF2B5EF4-FFF2-40B4-BE49-F238E27FC236}">
                <a16:creationId xmlns:a16="http://schemas.microsoft.com/office/drawing/2014/main" id="{2E3E8BF7-3855-3F3A-8F3F-02E8EA7FBFFA}"/>
              </a:ext>
            </a:extLst>
          </p:cNvPr>
          <p:cNvSpPr>
            <a:spLocks noGrp="1"/>
          </p:cNvSpPr>
          <p:nvPr>
            <p:ph type="title"/>
          </p:nvPr>
        </p:nvSpPr>
        <p:spPr/>
        <p:txBody>
          <a:bodyPr/>
          <a:lstStyle/>
          <a:p>
            <a:r>
              <a:rPr lang="en-US" dirty="0"/>
              <a:t>The Parse Tree Implements Precedence</a:t>
            </a:r>
          </a:p>
        </p:txBody>
      </p:sp>
      <p:sp>
        <p:nvSpPr>
          <p:cNvPr id="4" name="Slide Number Placeholder 3">
            <a:extLst>
              <a:ext uri="{FF2B5EF4-FFF2-40B4-BE49-F238E27FC236}">
                <a16:creationId xmlns:a16="http://schemas.microsoft.com/office/drawing/2014/main" id="{6C6AC962-E4A3-10F9-804F-2988FD66E8CD}"/>
              </a:ext>
            </a:extLst>
          </p:cNvPr>
          <p:cNvSpPr>
            <a:spLocks noGrp="1"/>
          </p:cNvSpPr>
          <p:nvPr>
            <p:ph type="sldNum" sz="quarter" idx="12"/>
          </p:nvPr>
        </p:nvSpPr>
        <p:spPr/>
        <p:txBody>
          <a:bodyPr/>
          <a:lstStyle/>
          <a:p>
            <a:fld id="{FED62B2D-F854-104A-9535-9A504E5923E0}" type="slidenum">
              <a:rPr lang="en-US" smtClean="0"/>
              <a:pPr/>
              <a:t>3</a:t>
            </a:fld>
            <a:endParaRPr lang="en-US"/>
          </a:p>
        </p:txBody>
      </p:sp>
      <p:sp>
        <p:nvSpPr>
          <p:cNvPr id="5" name="Text Box 4">
            <a:extLst>
              <a:ext uri="{FF2B5EF4-FFF2-40B4-BE49-F238E27FC236}">
                <a16:creationId xmlns:a16="http://schemas.microsoft.com/office/drawing/2014/main" id="{918C5F11-368F-9C25-A282-AE5AD8FD6287}"/>
              </a:ext>
            </a:extLst>
          </p:cNvPr>
          <p:cNvSpPr txBox="1">
            <a:spLocks noChangeArrowheads="1"/>
          </p:cNvSpPr>
          <p:nvPr/>
        </p:nvSpPr>
        <p:spPr bwMode="auto">
          <a:xfrm>
            <a:off x="91489" y="5488219"/>
            <a:ext cx="4265911"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400" b="1" dirty="0">
                <a:latin typeface="Courier New" charset="0"/>
              </a:rPr>
              <a:t>result := alpha + 3/(beta – gamma) + 5</a:t>
            </a:r>
          </a:p>
        </p:txBody>
      </p:sp>
      <p:sp>
        <p:nvSpPr>
          <p:cNvPr id="8" name="Rectangle 7">
            <a:extLst>
              <a:ext uri="{FF2B5EF4-FFF2-40B4-BE49-F238E27FC236}">
                <a16:creationId xmlns:a16="http://schemas.microsoft.com/office/drawing/2014/main" id="{9C405B8A-FC9D-2AA4-429A-0EF4049C6897}"/>
              </a:ext>
            </a:extLst>
          </p:cNvPr>
          <p:cNvSpPr/>
          <p:nvPr/>
        </p:nvSpPr>
        <p:spPr bwMode="auto">
          <a:xfrm>
            <a:off x="6492219" y="4449434"/>
            <a:ext cx="2285700" cy="1314450"/>
          </a:xfrm>
          <a:prstGeom prst="rect">
            <a:avLst/>
          </a:prstGeom>
          <a:noFill/>
          <a:ln w="28575" cap="flat" cmpd="sng" algn="ctr">
            <a:solidFill>
              <a:srgbClr val="0033CC"/>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rgbClr val="0033CC"/>
              </a:solidFill>
              <a:effectLst/>
              <a:latin typeface="Arial" charset="0"/>
              <a:ea typeface="ＭＳ Ｐゴシック" charset="0"/>
            </a:endParaRPr>
          </a:p>
        </p:txBody>
      </p:sp>
      <p:sp>
        <p:nvSpPr>
          <p:cNvPr id="9" name="Rectangle 8">
            <a:extLst>
              <a:ext uri="{FF2B5EF4-FFF2-40B4-BE49-F238E27FC236}">
                <a16:creationId xmlns:a16="http://schemas.microsoft.com/office/drawing/2014/main" id="{B4C19980-4DBE-2B3C-732A-3609C7DBF397}"/>
              </a:ext>
            </a:extLst>
          </p:cNvPr>
          <p:cNvSpPr/>
          <p:nvPr/>
        </p:nvSpPr>
        <p:spPr bwMode="auto">
          <a:xfrm>
            <a:off x="5486390" y="3886195"/>
            <a:ext cx="3383243" cy="1976808"/>
          </a:xfrm>
          <a:prstGeom prst="rect">
            <a:avLst/>
          </a:prstGeom>
          <a:no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
        <p:nvSpPr>
          <p:cNvPr id="10" name="Rectangle 9">
            <a:extLst>
              <a:ext uri="{FF2B5EF4-FFF2-40B4-BE49-F238E27FC236}">
                <a16:creationId xmlns:a16="http://schemas.microsoft.com/office/drawing/2014/main" id="{37CCAB9E-4C3C-D171-EDBD-9DDBE170C41C}"/>
              </a:ext>
            </a:extLst>
          </p:cNvPr>
          <p:cNvSpPr/>
          <p:nvPr/>
        </p:nvSpPr>
        <p:spPr bwMode="auto">
          <a:xfrm>
            <a:off x="4297683" y="3246122"/>
            <a:ext cx="4754873" cy="2743170"/>
          </a:xfrm>
          <a:prstGeom prst="rect">
            <a:avLst/>
          </a:prstGeom>
          <a:noFill/>
          <a:ln w="28575" cap="flat" cmpd="sng" algn="ctr">
            <a:solidFill>
              <a:srgbClr val="008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
        <p:nvSpPr>
          <p:cNvPr id="11" name="Rectangle 10">
            <a:extLst>
              <a:ext uri="{FF2B5EF4-FFF2-40B4-BE49-F238E27FC236}">
                <a16:creationId xmlns:a16="http://schemas.microsoft.com/office/drawing/2014/main" id="{71C36C49-2A89-A0C4-FFDD-9119535F370B}"/>
              </a:ext>
            </a:extLst>
          </p:cNvPr>
          <p:cNvSpPr/>
          <p:nvPr/>
        </p:nvSpPr>
        <p:spPr bwMode="auto">
          <a:xfrm>
            <a:off x="2332945" y="5440658"/>
            <a:ext cx="1463024" cy="422345"/>
          </a:xfrm>
          <a:prstGeom prst="rect">
            <a:avLst/>
          </a:prstGeom>
          <a:noFill/>
          <a:ln w="19050" cap="flat" cmpd="sng" algn="ctr">
            <a:solidFill>
              <a:srgbClr val="0033CC"/>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
        <p:nvSpPr>
          <p:cNvPr id="12" name="Rectangle 11">
            <a:extLst>
              <a:ext uri="{FF2B5EF4-FFF2-40B4-BE49-F238E27FC236}">
                <a16:creationId xmlns:a16="http://schemas.microsoft.com/office/drawing/2014/main" id="{135B3D11-8D00-AB90-749A-EB4369DBFAEC}"/>
              </a:ext>
            </a:extLst>
          </p:cNvPr>
          <p:cNvSpPr/>
          <p:nvPr/>
        </p:nvSpPr>
        <p:spPr bwMode="auto">
          <a:xfrm>
            <a:off x="2058628" y="5349219"/>
            <a:ext cx="1796877" cy="640073"/>
          </a:xfrm>
          <a:prstGeom prst="rect">
            <a:avLst/>
          </a:prstGeom>
          <a:no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
        <p:nvSpPr>
          <p:cNvPr id="13" name="Rectangle 12">
            <a:extLst>
              <a:ext uri="{FF2B5EF4-FFF2-40B4-BE49-F238E27FC236}">
                <a16:creationId xmlns:a16="http://schemas.microsoft.com/office/drawing/2014/main" id="{205FC706-DBA6-C2D3-ED27-BEA15C7515B2}"/>
              </a:ext>
            </a:extLst>
          </p:cNvPr>
          <p:cNvSpPr/>
          <p:nvPr/>
        </p:nvSpPr>
        <p:spPr bwMode="auto">
          <a:xfrm>
            <a:off x="1235677" y="5257780"/>
            <a:ext cx="2683178" cy="822951"/>
          </a:xfrm>
          <a:prstGeom prst="rect">
            <a:avLst/>
          </a:prstGeom>
          <a:noFill/>
          <a:ln w="19050" cap="flat" cmpd="sng" algn="ctr">
            <a:solidFill>
              <a:srgbClr val="008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3373290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C9CF9-86B3-6275-311B-486AE5985036}"/>
              </a:ext>
            </a:extLst>
          </p:cNvPr>
          <p:cNvSpPr>
            <a:spLocks noGrp="1"/>
          </p:cNvSpPr>
          <p:nvPr>
            <p:ph type="title"/>
          </p:nvPr>
        </p:nvSpPr>
        <p:spPr/>
        <p:txBody>
          <a:bodyPr/>
          <a:lstStyle/>
          <a:p>
            <a:r>
              <a:rPr lang="en-US" dirty="0"/>
              <a:t>Compiler Development Tools</a:t>
            </a:r>
          </a:p>
        </p:txBody>
      </p:sp>
      <p:sp>
        <p:nvSpPr>
          <p:cNvPr id="3" name="Content Placeholder 2">
            <a:extLst>
              <a:ext uri="{FF2B5EF4-FFF2-40B4-BE49-F238E27FC236}">
                <a16:creationId xmlns:a16="http://schemas.microsoft.com/office/drawing/2014/main" id="{AC56B6C5-D2BA-2FCB-5499-A7A294DD22E7}"/>
              </a:ext>
            </a:extLst>
          </p:cNvPr>
          <p:cNvSpPr>
            <a:spLocks noGrp="1"/>
          </p:cNvSpPr>
          <p:nvPr>
            <p:ph idx="1"/>
          </p:nvPr>
        </p:nvSpPr>
        <p:spPr>
          <a:xfrm>
            <a:off x="457200" y="1295400"/>
            <a:ext cx="8229600" cy="4693891"/>
          </a:xfrm>
        </p:spPr>
        <p:txBody>
          <a:bodyPr/>
          <a:lstStyle/>
          <a:p>
            <a:r>
              <a:rPr lang="en-US" dirty="0">
                <a:solidFill>
                  <a:srgbClr val="C00000"/>
                </a:solidFill>
              </a:rPr>
              <a:t>ANTLR 4</a:t>
            </a:r>
            <a:r>
              <a:rPr lang="en-US" dirty="0"/>
              <a:t> is a very popular modern tool for developing programming language translators such as compilers.</a:t>
            </a:r>
          </a:p>
          <a:p>
            <a:pPr lvl="1"/>
            <a:r>
              <a:rPr lang="en-US" dirty="0"/>
              <a:t>Professional compiler writers generally don’t start from scratch.</a:t>
            </a:r>
          </a:p>
          <a:p>
            <a:pPr lvl="1"/>
            <a:r>
              <a:rPr lang="en-US" dirty="0"/>
              <a:t>Compiler development tools are also known as “compiler compilers”.</a:t>
            </a:r>
          </a:p>
          <a:p>
            <a:pPr lvl="5"/>
            <a:endParaRPr lang="en-US" dirty="0"/>
          </a:p>
          <a:p>
            <a:endParaRPr lang="en-US" dirty="0"/>
          </a:p>
          <a:p>
            <a:r>
              <a:rPr lang="en-US" dirty="0"/>
              <a:t>Traditional tools include </a:t>
            </a:r>
            <a:r>
              <a:rPr lang="en-US" dirty="0" err="1">
                <a:solidFill>
                  <a:srgbClr val="C00000"/>
                </a:solidFill>
              </a:rPr>
              <a:t>yacc</a:t>
            </a:r>
            <a:r>
              <a:rPr lang="en-US" dirty="0"/>
              <a:t> and </a:t>
            </a:r>
            <a:r>
              <a:rPr lang="en-US" dirty="0">
                <a:solidFill>
                  <a:srgbClr val="C00000"/>
                </a:solidFill>
              </a:rPr>
              <a:t>lex</a:t>
            </a:r>
            <a:r>
              <a:rPr lang="en-US" dirty="0"/>
              <a:t>.</a:t>
            </a:r>
          </a:p>
          <a:p>
            <a:pPr lvl="1"/>
            <a:r>
              <a:rPr lang="en-US" dirty="0"/>
              <a:t>Included with UNIX and Linux distributions.</a:t>
            </a:r>
          </a:p>
          <a:p>
            <a:pPr lvl="1"/>
            <a:endParaRPr lang="en-US" dirty="0"/>
          </a:p>
        </p:txBody>
      </p:sp>
      <p:sp>
        <p:nvSpPr>
          <p:cNvPr id="4" name="Slide Number Placeholder 3">
            <a:extLst>
              <a:ext uri="{FF2B5EF4-FFF2-40B4-BE49-F238E27FC236}">
                <a16:creationId xmlns:a16="http://schemas.microsoft.com/office/drawing/2014/main" id="{E2B56101-A4A3-5922-95F0-327E7F7B7EAF}"/>
              </a:ext>
            </a:extLst>
          </p:cNvPr>
          <p:cNvSpPr>
            <a:spLocks noGrp="1"/>
          </p:cNvSpPr>
          <p:nvPr>
            <p:ph type="sldNum" sz="quarter" idx="12"/>
          </p:nvPr>
        </p:nvSpPr>
        <p:spPr/>
        <p:txBody>
          <a:bodyPr/>
          <a:lstStyle/>
          <a:p>
            <a:fld id="{FED62B2D-F854-104A-9535-9A504E5923E0}" type="slidenum">
              <a:rPr lang="en-US" smtClean="0"/>
              <a:pPr/>
              <a:t>30</a:t>
            </a:fld>
            <a:endParaRPr lang="en-US"/>
          </a:p>
        </p:txBody>
      </p:sp>
      <p:sp>
        <p:nvSpPr>
          <p:cNvPr id="5" name="TextBox 4">
            <a:extLst>
              <a:ext uri="{FF2B5EF4-FFF2-40B4-BE49-F238E27FC236}">
                <a16:creationId xmlns:a16="http://schemas.microsoft.com/office/drawing/2014/main" id="{BAE7C205-3C2D-92AC-6022-D38CD2C9BA0E}"/>
              </a:ext>
            </a:extLst>
          </p:cNvPr>
          <p:cNvSpPr txBox="1"/>
          <p:nvPr/>
        </p:nvSpPr>
        <p:spPr>
          <a:xfrm>
            <a:off x="754256" y="4343390"/>
            <a:ext cx="7635488" cy="369332"/>
          </a:xfrm>
          <a:prstGeom prst="rect">
            <a:avLst/>
          </a:prstGeom>
          <a:solidFill>
            <a:schemeClr val="accent1">
              <a:lumMod val="20000"/>
              <a:lumOff val="80000"/>
            </a:schemeClr>
          </a:solidFill>
          <a:ln>
            <a:solidFill>
              <a:srgbClr val="0033CC"/>
            </a:solidFill>
          </a:ln>
        </p:spPr>
        <p:txBody>
          <a:bodyPr wrap="none" rtlCol="0">
            <a:spAutoFit/>
          </a:bodyPr>
          <a:lstStyle/>
          <a:p>
            <a:r>
              <a:rPr lang="en-US" sz="1800" dirty="0">
                <a:solidFill>
                  <a:srgbClr val="0033CC"/>
                </a:solidFill>
              </a:rPr>
              <a:t>Read </a:t>
            </a:r>
            <a:r>
              <a:rPr lang="en-US" sz="1800" u="sng" dirty="0">
                <a:solidFill>
                  <a:srgbClr val="0033CC"/>
                </a:solidFill>
              </a:rPr>
              <a:t>Chapter 4</a:t>
            </a:r>
            <a:r>
              <a:rPr lang="en-US" sz="1800" dirty="0">
                <a:solidFill>
                  <a:srgbClr val="0033CC"/>
                </a:solidFill>
              </a:rPr>
              <a:t> of my new book to learn how to install and run ANTLR 4.</a:t>
            </a:r>
          </a:p>
        </p:txBody>
      </p:sp>
    </p:spTree>
    <p:extLst>
      <p:ext uri="{BB962C8B-B14F-4D97-AF65-F5344CB8AC3E}">
        <p14:creationId xmlns:p14="http://schemas.microsoft.com/office/powerpoint/2010/main" val="1649364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C5D33-051E-9337-6568-423C8376291C}"/>
              </a:ext>
            </a:extLst>
          </p:cNvPr>
          <p:cNvSpPr>
            <a:spLocks noGrp="1"/>
          </p:cNvSpPr>
          <p:nvPr>
            <p:ph type="title"/>
          </p:nvPr>
        </p:nvSpPr>
        <p:spPr/>
        <p:txBody>
          <a:bodyPr/>
          <a:lstStyle/>
          <a:p>
            <a:r>
              <a:rPr lang="en-US" dirty="0"/>
              <a:t>What Does ANTLR 4 Do for Us?</a:t>
            </a:r>
          </a:p>
        </p:txBody>
      </p:sp>
      <p:sp>
        <p:nvSpPr>
          <p:cNvPr id="3" name="Content Placeholder 2">
            <a:extLst>
              <a:ext uri="{FF2B5EF4-FFF2-40B4-BE49-F238E27FC236}">
                <a16:creationId xmlns:a16="http://schemas.microsoft.com/office/drawing/2014/main" id="{C18BF6EC-9403-6D2A-ABF8-CE72151767F7}"/>
              </a:ext>
            </a:extLst>
          </p:cNvPr>
          <p:cNvSpPr>
            <a:spLocks noGrp="1"/>
          </p:cNvSpPr>
          <p:nvPr>
            <p:ph idx="1"/>
          </p:nvPr>
        </p:nvSpPr>
        <p:spPr/>
        <p:txBody>
          <a:bodyPr/>
          <a:lstStyle/>
          <a:p>
            <a:r>
              <a:rPr lang="en-US" dirty="0"/>
              <a:t>Given a </a:t>
            </a:r>
            <a:r>
              <a:rPr lang="en-US" u="sng" dirty="0"/>
              <a:t>grammar file</a:t>
            </a:r>
            <a:r>
              <a:rPr lang="en-US" dirty="0"/>
              <a:t> containing production rules and token definitions for a programming language, ANTLR 4 will:</a:t>
            </a:r>
          </a:p>
          <a:p>
            <a:pPr lvl="1"/>
            <a:r>
              <a:rPr lang="en-US" dirty="0"/>
              <a:t>Generate a </a:t>
            </a:r>
            <a:r>
              <a:rPr lang="en-US" u="sng" dirty="0"/>
              <a:t>lexer</a:t>
            </a:r>
            <a:r>
              <a:rPr lang="en-US" dirty="0"/>
              <a:t> (scanner) that recognizes tokens.</a:t>
            </a:r>
          </a:p>
          <a:p>
            <a:pPr lvl="1"/>
            <a:r>
              <a:rPr lang="en-US" dirty="0"/>
              <a:t>Generate a </a:t>
            </a:r>
            <a:r>
              <a:rPr lang="en-US" u="sng" dirty="0"/>
              <a:t>parse</a:t>
            </a:r>
            <a:r>
              <a:rPr lang="en-US" dirty="0"/>
              <a:t>r from the production rules.</a:t>
            </a:r>
          </a:p>
          <a:p>
            <a:pPr lvl="1"/>
            <a:r>
              <a:rPr lang="en-US" dirty="0"/>
              <a:t>Generate </a:t>
            </a:r>
            <a:r>
              <a:rPr lang="en-US" u="sng" dirty="0"/>
              <a:t>visit methods</a:t>
            </a:r>
            <a:r>
              <a:rPr lang="en-US" dirty="0"/>
              <a:t> for the parse tree nodes.</a:t>
            </a:r>
          </a:p>
          <a:p>
            <a:r>
              <a:rPr lang="en-US" dirty="0"/>
              <a:t>Given a </a:t>
            </a:r>
            <a:r>
              <a:rPr lang="en-US" u="sng" dirty="0"/>
              <a:t>source program</a:t>
            </a:r>
            <a:r>
              <a:rPr lang="en-US" dirty="0"/>
              <a:t>, the ANTLR-generated parser will:</a:t>
            </a:r>
          </a:p>
          <a:p>
            <a:pPr lvl="1"/>
            <a:r>
              <a:rPr lang="en-US" dirty="0"/>
              <a:t>Perform </a:t>
            </a:r>
            <a:r>
              <a:rPr lang="en-US" u="sng" dirty="0"/>
              <a:t>syntax checking </a:t>
            </a:r>
            <a:r>
              <a:rPr lang="en-US" dirty="0"/>
              <a:t>of the source program’s statements and expressions.</a:t>
            </a:r>
          </a:p>
          <a:p>
            <a:pPr lvl="1"/>
            <a:r>
              <a:rPr lang="en-US" dirty="0"/>
              <a:t>Built a </a:t>
            </a:r>
            <a:r>
              <a:rPr lang="en-US" u="sng" dirty="0"/>
              <a:t>parse tree</a:t>
            </a:r>
            <a:r>
              <a:rPr lang="en-US" dirty="0"/>
              <a:t> representing the source program.</a:t>
            </a:r>
          </a:p>
          <a:p>
            <a:pPr lvl="1"/>
            <a:endParaRPr lang="en-US" dirty="0"/>
          </a:p>
        </p:txBody>
      </p:sp>
      <p:sp>
        <p:nvSpPr>
          <p:cNvPr id="4" name="Slide Number Placeholder 3">
            <a:extLst>
              <a:ext uri="{FF2B5EF4-FFF2-40B4-BE49-F238E27FC236}">
                <a16:creationId xmlns:a16="http://schemas.microsoft.com/office/drawing/2014/main" id="{20C1528A-FB3D-F0AF-18D8-B099472D9FC0}"/>
              </a:ext>
            </a:extLst>
          </p:cNvPr>
          <p:cNvSpPr>
            <a:spLocks noGrp="1"/>
          </p:cNvSpPr>
          <p:nvPr>
            <p:ph type="sldNum" sz="quarter" idx="12"/>
          </p:nvPr>
        </p:nvSpPr>
        <p:spPr/>
        <p:txBody>
          <a:bodyPr/>
          <a:lstStyle/>
          <a:p>
            <a:fld id="{FED62B2D-F854-104A-9535-9A504E5923E0}" type="slidenum">
              <a:rPr lang="en-US" smtClean="0"/>
              <a:pPr/>
              <a:t>31</a:t>
            </a:fld>
            <a:endParaRPr lang="en-US"/>
          </a:p>
        </p:txBody>
      </p:sp>
    </p:spTree>
    <p:extLst>
      <p:ext uri="{BB962C8B-B14F-4D97-AF65-F5344CB8AC3E}">
        <p14:creationId xmlns:p14="http://schemas.microsoft.com/office/powerpoint/2010/main" val="68227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AD7B7-2D0D-6AAB-EC60-23E8EC4762D2}"/>
              </a:ext>
            </a:extLst>
          </p:cNvPr>
          <p:cNvSpPr>
            <a:spLocks noGrp="1"/>
          </p:cNvSpPr>
          <p:nvPr>
            <p:ph type="title"/>
          </p:nvPr>
        </p:nvSpPr>
        <p:spPr/>
        <p:txBody>
          <a:bodyPr/>
          <a:lstStyle/>
          <a:p>
            <a:r>
              <a:rPr lang="en-US" dirty="0"/>
              <a:t>ANTLR 4 Reference Manual</a:t>
            </a:r>
          </a:p>
        </p:txBody>
      </p:sp>
      <p:sp>
        <p:nvSpPr>
          <p:cNvPr id="3" name="Content Placeholder 2">
            <a:extLst>
              <a:ext uri="{FF2B5EF4-FFF2-40B4-BE49-F238E27FC236}">
                <a16:creationId xmlns:a16="http://schemas.microsoft.com/office/drawing/2014/main" id="{361B053B-3491-A2F5-1C61-9047ED3485A1}"/>
              </a:ext>
            </a:extLst>
          </p:cNvPr>
          <p:cNvSpPr>
            <a:spLocks noGrp="1"/>
          </p:cNvSpPr>
          <p:nvPr>
            <p:ph idx="1"/>
          </p:nvPr>
        </p:nvSpPr>
        <p:spPr>
          <a:xfrm>
            <a:off x="457200" y="1295401"/>
            <a:ext cx="8229600" cy="2316478"/>
          </a:xfrm>
        </p:spPr>
        <p:txBody>
          <a:bodyPr/>
          <a:lstStyle/>
          <a:p>
            <a:r>
              <a:rPr lang="en-US" dirty="0"/>
              <a:t>Buy from Amazon (paperback):</a:t>
            </a:r>
            <a:br>
              <a:rPr lang="en-US" dirty="0"/>
            </a:br>
            <a:r>
              <a:rPr lang="en-US" sz="2000" dirty="0">
                <a:hlinkClick r:id="rId2"/>
              </a:rPr>
              <a:t>https://www.amazon.com/Definitive-ANTLR-4-Reference/dp/1934356999/ref=sr_1_1?s=books&amp;ie=UTF8&amp;qid=1508372536&amp;sr=1-1&amp;keywords=antlr4</a:t>
            </a:r>
            <a:r>
              <a:rPr lang="en-US" sz="2000" dirty="0"/>
              <a:t> </a:t>
            </a:r>
            <a:endParaRPr lang="en-US" dirty="0"/>
          </a:p>
          <a:p>
            <a:r>
              <a:rPr lang="en-US" dirty="0"/>
              <a:t>Buy from The Pragmatic Bookshelf (eBook):</a:t>
            </a:r>
            <a:br>
              <a:rPr lang="en-US" dirty="0"/>
            </a:br>
            <a:r>
              <a:rPr lang="en-US" sz="2000" dirty="0">
                <a:hlinkClick r:id="rId3"/>
              </a:rPr>
              <a:t>https://pragprog.com/titles/tpantlr2/the-definitive-antlr-4-reference/</a:t>
            </a:r>
            <a:r>
              <a:rPr lang="en-US" sz="2000" dirty="0"/>
              <a:t> </a:t>
            </a:r>
            <a:endParaRPr lang="en-US" dirty="0"/>
          </a:p>
        </p:txBody>
      </p:sp>
      <p:sp>
        <p:nvSpPr>
          <p:cNvPr id="4" name="Slide Number Placeholder 3">
            <a:extLst>
              <a:ext uri="{FF2B5EF4-FFF2-40B4-BE49-F238E27FC236}">
                <a16:creationId xmlns:a16="http://schemas.microsoft.com/office/drawing/2014/main" id="{77931609-58C5-6647-02B5-7337BD77ED0F}"/>
              </a:ext>
            </a:extLst>
          </p:cNvPr>
          <p:cNvSpPr>
            <a:spLocks noGrp="1"/>
          </p:cNvSpPr>
          <p:nvPr>
            <p:ph type="sldNum" sz="quarter" idx="12"/>
          </p:nvPr>
        </p:nvSpPr>
        <p:spPr/>
        <p:txBody>
          <a:bodyPr/>
          <a:lstStyle/>
          <a:p>
            <a:fld id="{FED62B2D-F854-104A-9535-9A504E5923E0}" type="slidenum">
              <a:rPr lang="en-US" smtClean="0"/>
              <a:pPr/>
              <a:t>32</a:t>
            </a:fld>
            <a:endParaRPr lang="en-US"/>
          </a:p>
        </p:txBody>
      </p:sp>
      <p:pic>
        <p:nvPicPr>
          <p:cNvPr id="6" name="Picture 5" descr="A book cover with a stone and text&#10;&#10;Description automatically generated">
            <a:extLst>
              <a:ext uri="{FF2B5EF4-FFF2-40B4-BE49-F238E27FC236}">
                <a16:creationId xmlns:a16="http://schemas.microsoft.com/office/drawing/2014/main" id="{180F52AF-484D-68C2-7C47-FD678209F8FF}"/>
              </a:ext>
            </a:extLst>
          </p:cNvPr>
          <p:cNvPicPr>
            <a:picLocks noChangeAspect="1"/>
          </p:cNvPicPr>
          <p:nvPr/>
        </p:nvPicPr>
        <p:blipFill>
          <a:blip r:embed="rId4"/>
          <a:stretch>
            <a:fillRect/>
          </a:stretch>
        </p:blipFill>
        <p:spPr>
          <a:xfrm>
            <a:off x="5921142" y="3703321"/>
            <a:ext cx="2135375" cy="2728084"/>
          </a:xfrm>
          <a:prstGeom prst="rect">
            <a:avLst/>
          </a:prstGeom>
        </p:spPr>
      </p:pic>
    </p:spTree>
    <p:extLst>
      <p:ext uri="{BB962C8B-B14F-4D97-AF65-F5344CB8AC3E}">
        <p14:creationId xmlns:p14="http://schemas.microsoft.com/office/powerpoint/2010/main" val="2308028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25F87-C8E1-5140-ED04-F8DBFDCFF06A}"/>
              </a:ext>
            </a:extLst>
          </p:cNvPr>
          <p:cNvSpPr>
            <a:spLocks noGrp="1"/>
          </p:cNvSpPr>
          <p:nvPr>
            <p:ph type="title"/>
          </p:nvPr>
        </p:nvSpPr>
        <p:spPr/>
        <p:txBody>
          <a:bodyPr/>
          <a:lstStyle/>
          <a:p>
            <a:r>
              <a:rPr lang="en-US" dirty="0"/>
              <a:t>ANTLR 4 Operations</a:t>
            </a:r>
          </a:p>
        </p:txBody>
      </p:sp>
      <p:sp>
        <p:nvSpPr>
          <p:cNvPr id="15" name="Content Placeholder 14">
            <a:extLst>
              <a:ext uri="{FF2B5EF4-FFF2-40B4-BE49-F238E27FC236}">
                <a16:creationId xmlns:a16="http://schemas.microsoft.com/office/drawing/2014/main" id="{BA73B663-4069-9687-B19B-61510323FD14}"/>
              </a:ext>
            </a:extLst>
          </p:cNvPr>
          <p:cNvSpPr>
            <a:spLocks noGrp="1"/>
          </p:cNvSpPr>
          <p:nvPr>
            <p:ph idx="1"/>
          </p:nvPr>
        </p:nvSpPr>
        <p:spPr>
          <a:xfrm>
            <a:off x="457200" y="4892024"/>
            <a:ext cx="8229600" cy="1269404"/>
          </a:xfrm>
        </p:spPr>
        <p:txBody>
          <a:bodyPr/>
          <a:lstStyle/>
          <a:p>
            <a:r>
              <a:rPr lang="en-US" dirty="0"/>
              <a:t>ANTLR 4 does </a:t>
            </a:r>
            <a:r>
              <a:rPr lang="en-US" u="sng" dirty="0"/>
              <a:t>not</a:t>
            </a:r>
            <a:r>
              <a:rPr lang="en-US" dirty="0"/>
              <a:t> create symbol tables.</a:t>
            </a:r>
          </a:p>
          <a:p>
            <a:pPr lvl="1"/>
            <a:r>
              <a:rPr lang="en-US" dirty="0"/>
              <a:t>We still must write code for that.</a:t>
            </a:r>
          </a:p>
        </p:txBody>
      </p:sp>
      <p:sp>
        <p:nvSpPr>
          <p:cNvPr id="4" name="Slide Number Placeholder 3">
            <a:extLst>
              <a:ext uri="{FF2B5EF4-FFF2-40B4-BE49-F238E27FC236}">
                <a16:creationId xmlns:a16="http://schemas.microsoft.com/office/drawing/2014/main" id="{059DAA65-239A-CDE9-AA6C-9EBD60074E9A}"/>
              </a:ext>
            </a:extLst>
          </p:cNvPr>
          <p:cNvSpPr>
            <a:spLocks noGrp="1"/>
          </p:cNvSpPr>
          <p:nvPr>
            <p:ph type="sldNum" sz="quarter" idx="12"/>
          </p:nvPr>
        </p:nvSpPr>
        <p:spPr/>
        <p:txBody>
          <a:bodyPr/>
          <a:lstStyle/>
          <a:p>
            <a:fld id="{FED62B2D-F854-104A-9535-9A504E5923E0}" type="slidenum">
              <a:rPr lang="en-US" smtClean="0"/>
              <a:pPr/>
              <a:t>33</a:t>
            </a:fld>
            <a:endParaRPr lang="en-US"/>
          </a:p>
        </p:txBody>
      </p:sp>
      <p:pic>
        <p:nvPicPr>
          <p:cNvPr id="14" name="Picture 13">
            <a:extLst>
              <a:ext uri="{FF2B5EF4-FFF2-40B4-BE49-F238E27FC236}">
                <a16:creationId xmlns:a16="http://schemas.microsoft.com/office/drawing/2014/main" id="{77EDA4A7-9E10-F3F9-0610-CF88A480979E}"/>
              </a:ext>
            </a:extLst>
          </p:cNvPr>
          <p:cNvPicPr>
            <a:picLocks noChangeAspect="1"/>
          </p:cNvPicPr>
          <p:nvPr/>
        </p:nvPicPr>
        <p:blipFill>
          <a:blip r:embed="rId2"/>
          <a:stretch>
            <a:fillRect/>
          </a:stretch>
        </p:blipFill>
        <p:spPr>
          <a:xfrm>
            <a:off x="1727050" y="1417342"/>
            <a:ext cx="5689899" cy="2926048"/>
          </a:xfrm>
          <a:prstGeom prst="rect">
            <a:avLst/>
          </a:prstGeom>
        </p:spPr>
      </p:pic>
    </p:spTree>
    <p:extLst>
      <p:ext uri="{BB962C8B-B14F-4D97-AF65-F5344CB8AC3E}">
        <p14:creationId xmlns:p14="http://schemas.microsoft.com/office/powerpoint/2010/main" val="27934337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C5758-D058-E2BA-15F5-FBAF5EEB8FB5}"/>
              </a:ext>
            </a:extLst>
          </p:cNvPr>
          <p:cNvSpPr>
            <a:spLocks noGrp="1"/>
          </p:cNvSpPr>
          <p:nvPr>
            <p:ph type="title"/>
          </p:nvPr>
        </p:nvSpPr>
        <p:spPr/>
        <p:txBody>
          <a:bodyPr/>
          <a:lstStyle/>
          <a:p>
            <a:r>
              <a:rPr lang="en-US" dirty="0"/>
              <a:t>Translation Workflow</a:t>
            </a:r>
          </a:p>
        </p:txBody>
      </p:sp>
      <p:sp>
        <p:nvSpPr>
          <p:cNvPr id="7" name="Content Placeholder 6">
            <a:extLst>
              <a:ext uri="{FF2B5EF4-FFF2-40B4-BE49-F238E27FC236}">
                <a16:creationId xmlns:a16="http://schemas.microsoft.com/office/drawing/2014/main" id="{39C6C4A1-E4BA-1945-0160-482945D4442A}"/>
              </a:ext>
            </a:extLst>
          </p:cNvPr>
          <p:cNvSpPr>
            <a:spLocks noGrp="1"/>
          </p:cNvSpPr>
          <p:nvPr>
            <p:ph idx="1"/>
          </p:nvPr>
        </p:nvSpPr>
        <p:spPr>
          <a:xfrm>
            <a:off x="457200" y="3703317"/>
            <a:ext cx="8229600" cy="2427608"/>
          </a:xfrm>
        </p:spPr>
        <p:txBody>
          <a:bodyPr/>
          <a:lstStyle/>
          <a:p>
            <a:r>
              <a:rPr lang="en-US" b="1" dirty="0"/>
              <a:t>Step 1:</a:t>
            </a:r>
            <a:r>
              <a:rPr lang="en-US" dirty="0"/>
              <a:t> Use ANTLR 4 to generate a parser, lexer, and parse tree visit methods.</a:t>
            </a:r>
          </a:p>
          <a:p>
            <a:r>
              <a:rPr lang="en-US" b="1" dirty="0"/>
              <a:t>Step 2:</a:t>
            </a:r>
            <a:r>
              <a:rPr lang="en-US" dirty="0"/>
              <a:t> Use the generated parser on a source program to generate a parse tree for the statements and expressions.</a:t>
            </a:r>
          </a:p>
        </p:txBody>
      </p:sp>
      <p:sp>
        <p:nvSpPr>
          <p:cNvPr id="4" name="Slide Number Placeholder 3">
            <a:extLst>
              <a:ext uri="{FF2B5EF4-FFF2-40B4-BE49-F238E27FC236}">
                <a16:creationId xmlns:a16="http://schemas.microsoft.com/office/drawing/2014/main" id="{B84CBFE3-B126-0E7C-CA30-D779837CE86F}"/>
              </a:ext>
            </a:extLst>
          </p:cNvPr>
          <p:cNvSpPr>
            <a:spLocks noGrp="1"/>
          </p:cNvSpPr>
          <p:nvPr>
            <p:ph type="sldNum" sz="quarter" idx="12"/>
          </p:nvPr>
        </p:nvSpPr>
        <p:spPr/>
        <p:txBody>
          <a:bodyPr/>
          <a:lstStyle/>
          <a:p>
            <a:fld id="{FED62B2D-F854-104A-9535-9A504E5923E0}" type="slidenum">
              <a:rPr lang="en-US" smtClean="0"/>
              <a:pPr/>
              <a:t>34</a:t>
            </a:fld>
            <a:endParaRPr lang="en-US"/>
          </a:p>
        </p:txBody>
      </p:sp>
      <p:pic>
        <p:nvPicPr>
          <p:cNvPr id="37" name="Picture 36">
            <a:extLst>
              <a:ext uri="{FF2B5EF4-FFF2-40B4-BE49-F238E27FC236}">
                <a16:creationId xmlns:a16="http://schemas.microsoft.com/office/drawing/2014/main" id="{C51E166F-60E2-D912-45F4-A3F5F596779A}"/>
              </a:ext>
            </a:extLst>
          </p:cNvPr>
          <p:cNvPicPr>
            <a:picLocks noChangeAspect="1"/>
          </p:cNvPicPr>
          <p:nvPr/>
        </p:nvPicPr>
        <p:blipFill>
          <a:blip r:embed="rId2"/>
          <a:stretch>
            <a:fillRect/>
          </a:stretch>
        </p:blipFill>
        <p:spPr>
          <a:xfrm>
            <a:off x="2011690" y="1325903"/>
            <a:ext cx="5120619" cy="2163362"/>
          </a:xfrm>
          <a:prstGeom prst="rect">
            <a:avLst/>
          </a:prstGeom>
        </p:spPr>
      </p:pic>
    </p:spTree>
    <p:extLst>
      <p:ext uri="{BB962C8B-B14F-4D97-AF65-F5344CB8AC3E}">
        <p14:creationId xmlns:p14="http://schemas.microsoft.com/office/powerpoint/2010/main" val="41821220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D8AFEFB-8900-F241-81C7-FFCAD8429720}"/>
              </a:ext>
            </a:extLst>
          </p:cNvPr>
          <p:cNvPicPr>
            <a:picLocks noChangeAspect="1"/>
          </p:cNvPicPr>
          <p:nvPr/>
        </p:nvPicPr>
        <p:blipFill>
          <a:blip r:embed="rId2"/>
          <a:stretch>
            <a:fillRect/>
          </a:stretch>
        </p:blipFill>
        <p:spPr>
          <a:xfrm>
            <a:off x="2788939" y="1155960"/>
            <a:ext cx="3566122" cy="717209"/>
          </a:xfrm>
          <a:prstGeom prst="rect">
            <a:avLst/>
          </a:prstGeom>
        </p:spPr>
      </p:pic>
      <p:sp>
        <p:nvSpPr>
          <p:cNvPr id="2" name="Title 1">
            <a:extLst>
              <a:ext uri="{FF2B5EF4-FFF2-40B4-BE49-F238E27FC236}">
                <a16:creationId xmlns:a16="http://schemas.microsoft.com/office/drawing/2014/main" id="{835EFB6F-9A56-E7E6-5C46-AC26119B0147}"/>
              </a:ext>
            </a:extLst>
          </p:cNvPr>
          <p:cNvSpPr>
            <a:spLocks noGrp="1"/>
          </p:cNvSpPr>
          <p:nvPr>
            <p:ph type="title"/>
          </p:nvPr>
        </p:nvSpPr>
        <p:spPr/>
        <p:txBody>
          <a:bodyPr/>
          <a:lstStyle/>
          <a:p>
            <a:r>
              <a:rPr lang="en-US" dirty="0"/>
              <a:t>Multiple Passes</a:t>
            </a:r>
          </a:p>
        </p:txBody>
      </p:sp>
      <p:sp>
        <p:nvSpPr>
          <p:cNvPr id="3" name="Content Placeholder 2">
            <a:extLst>
              <a:ext uri="{FF2B5EF4-FFF2-40B4-BE49-F238E27FC236}">
                <a16:creationId xmlns:a16="http://schemas.microsoft.com/office/drawing/2014/main" id="{B674B451-AC76-CB7B-AD56-0E721B9F86B6}"/>
              </a:ext>
            </a:extLst>
          </p:cNvPr>
          <p:cNvSpPr>
            <a:spLocks noGrp="1"/>
          </p:cNvSpPr>
          <p:nvPr>
            <p:ph idx="1"/>
          </p:nvPr>
        </p:nvSpPr>
        <p:spPr>
          <a:xfrm>
            <a:off x="457200" y="1752595"/>
            <a:ext cx="8229600" cy="2133600"/>
          </a:xfrm>
        </p:spPr>
        <p:txBody>
          <a:bodyPr/>
          <a:lstStyle/>
          <a:p>
            <a:r>
              <a:rPr lang="en-US" dirty="0"/>
              <a:t>Step 2 occurs in </a:t>
            </a:r>
            <a:r>
              <a:rPr lang="en-US" u="sng" dirty="0"/>
              <a:t>three passes</a:t>
            </a:r>
            <a:r>
              <a:rPr lang="en-US" dirty="0"/>
              <a:t>.</a:t>
            </a:r>
          </a:p>
          <a:p>
            <a:pPr lvl="1"/>
            <a:r>
              <a:rPr lang="en-US" dirty="0"/>
              <a:t>It’s just a coincidence that the architecture has three tiers and there are three operational passes.</a:t>
            </a:r>
          </a:p>
          <a:p>
            <a:pPr lvl="1"/>
            <a:r>
              <a:rPr lang="en-US" dirty="0"/>
              <a:t>Different translators can have different numbers of architectural tiers and operational passes.</a:t>
            </a:r>
          </a:p>
        </p:txBody>
      </p:sp>
      <p:sp>
        <p:nvSpPr>
          <p:cNvPr id="4" name="Slide Number Placeholder 3">
            <a:extLst>
              <a:ext uri="{FF2B5EF4-FFF2-40B4-BE49-F238E27FC236}">
                <a16:creationId xmlns:a16="http://schemas.microsoft.com/office/drawing/2014/main" id="{B39BC0BB-1CAA-CC0E-42E4-6AF55A6C3E27}"/>
              </a:ext>
            </a:extLst>
          </p:cNvPr>
          <p:cNvSpPr>
            <a:spLocks noGrp="1"/>
          </p:cNvSpPr>
          <p:nvPr>
            <p:ph type="sldNum" sz="quarter" idx="12"/>
          </p:nvPr>
        </p:nvSpPr>
        <p:spPr/>
        <p:txBody>
          <a:bodyPr/>
          <a:lstStyle/>
          <a:p>
            <a:fld id="{FED62B2D-F854-104A-9535-9A504E5923E0}" type="slidenum">
              <a:rPr lang="en-US" smtClean="0"/>
              <a:pPr/>
              <a:t>35</a:t>
            </a:fld>
            <a:endParaRPr lang="en-US"/>
          </a:p>
        </p:txBody>
      </p:sp>
      <p:graphicFrame>
        <p:nvGraphicFramePr>
          <p:cNvPr id="6" name="Table 5">
            <a:extLst>
              <a:ext uri="{FF2B5EF4-FFF2-40B4-BE49-F238E27FC236}">
                <a16:creationId xmlns:a16="http://schemas.microsoft.com/office/drawing/2014/main" id="{7A2ECA9C-6F38-BE5B-50A3-B9D1B14995C7}"/>
              </a:ext>
            </a:extLst>
          </p:cNvPr>
          <p:cNvGraphicFramePr>
            <a:graphicFrameLocks noGrp="1"/>
          </p:cNvGraphicFramePr>
          <p:nvPr>
            <p:extLst>
              <p:ext uri="{D42A27DB-BD31-4B8C-83A1-F6EECF244321}">
                <p14:modId xmlns:p14="http://schemas.microsoft.com/office/powerpoint/2010/main" val="2277372221"/>
              </p:ext>
            </p:extLst>
          </p:nvPr>
        </p:nvGraphicFramePr>
        <p:xfrm>
          <a:off x="731562" y="3876770"/>
          <a:ext cx="7680876" cy="2295400"/>
        </p:xfrm>
        <a:graphic>
          <a:graphicData uri="http://schemas.openxmlformats.org/drawingml/2006/table">
            <a:tbl>
              <a:tblPr firstRow="1" firstCol="1" bandRow="1">
                <a:tableStyleId>{00A15C55-8517-42AA-B614-E9B94910E393}</a:tableStyleId>
              </a:tblPr>
              <a:tblGrid>
                <a:gridCol w="731512">
                  <a:extLst>
                    <a:ext uri="{9D8B030D-6E8A-4147-A177-3AD203B41FA5}">
                      <a16:colId xmlns:a16="http://schemas.microsoft.com/office/drawing/2014/main" val="3492672794"/>
                    </a:ext>
                  </a:extLst>
                </a:gridCol>
                <a:gridCol w="6949364">
                  <a:extLst>
                    <a:ext uri="{9D8B030D-6E8A-4147-A177-3AD203B41FA5}">
                      <a16:colId xmlns:a16="http://schemas.microsoft.com/office/drawing/2014/main" val="2163153237"/>
                    </a:ext>
                  </a:extLst>
                </a:gridCol>
              </a:tblGrid>
              <a:tr h="0">
                <a:tc>
                  <a:txBody>
                    <a:bodyPr/>
                    <a:lstStyle/>
                    <a:p>
                      <a:pPr marL="0" marR="0" algn="ctr">
                        <a:lnSpc>
                          <a:spcPct val="125000"/>
                        </a:lnSpc>
                        <a:spcBef>
                          <a:spcPts val="600"/>
                        </a:spcBef>
                        <a:buNone/>
                      </a:pPr>
                      <a:r>
                        <a:rPr lang="en-US" sz="1400" dirty="0">
                          <a:effectLst/>
                        </a:rPr>
                        <a:t>Pass</a:t>
                      </a:r>
                      <a:endParaRPr lang="en-US" sz="1400" b="1" dirty="0">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600"/>
                        </a:spcBef>
                        <a:buNone/>
                      </a:pPr>
                      <a:r>
                        <a:rPr lang="en-US" sz="1400" dirty="0">
                          <a:effectLst/>
                        </a:rPr>
                        <a:t>Operations</a:t>
                      </a:r>
                      <a:endParaRPr lang="en-US" sz="1400" b="1" dirty="0">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3860144"/>
                  </a:ext>
                </a:extLst>
              </a:tr>
              <a:tr h="0">
                <a:tc>
                  <a:txBody>
                    <a:bodyPr/>
                    <a:lstStyle/>
                    <a:p>
                      <a:pPr marL="0" marR="0" algn="ctr">
                        <a:lnSpc>
                          <a:spcPct val="125000"/>
                        </a:lnSpc>
                        <a:spcBef>
                          <a:spcPts val="600"/>
                        </a:spcBef>
                        <a:buNone/>
                      </a:pPr>
                      <a:r>
                        <a:rPr lang="en-US" sz="1400">
                          <a:effectLst/>
                        </a:rPr>
                        <a:t>1</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5000"/>
                        </a:lnSpc>
                        <a:spcBef>
                          <a:spcPts val="600"/>
                        </a:spcBef>
                        <a:buNone/>
                      </a:pPr>
                      <a:r>
                        <a:rPr lang="en-US" sz="1400" b="1" dirty="0">
                          <a:effectLst/>
                        </a:rPr>
                        <a:t>Syntax analysis: </a:t>
                      </a:r>
                      <a:r>
                        <a:rPr lang="en-US" sz="1400" dirty="0">
                          <a:effectLst/>
                        </a:rPr>
                        <a:t>In the front end, the parser requests tokens from the scanner, performs syntax checking, and builds the parse tree in the intermediate tier.</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72621298"/>
                  </a:ext>
                </a:extLst>
              </a:tr>
              <a:tr h="114021">
                <a:tc>
                  <a:txBody>
                    <a:bodyPr/>
                    <a:lstStyle/>
                    <a:p>
                      <a:pPr marL="0" marR="0" algn="ctr">
                        <a:lnSpc>
                          <a:spcPct val="125000"/>
                        </a:lnSpc>
                        <a:spcBef>
                          <a:spcPts val="600"/>
                        </a:spcBef>
                        <a:buNone/>
                      </a:pPr>
                      <a:r>
                        <a:rPr lang="en-US" sz="1400">
                          <a:effectLst/>
                        </a:rPr>
                        <a:t>2</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5000"/>
                        </a:lnSpc>
                        <a:spcBef>
                          <a:spcPts val="600"/>
                        </a:spcBef>
                        <a:buNone/>
                      </a:pPr>
                      <a:r>
                        <a:rPr lang="en-US" sz="1400" b="1" dirty="0">
                          <a:effectLst/>
                        </a:rPr>
                        <a:t>Semantic analysis: </a:t>
                      </a:r>
                      <a:r>
                        <a:rPr lang="en-US" sz="1400" dirty="0">
                          <a:effectLst/>
                        </a:rPr>
                        <a:t>Perform operations based on the meanings of the parse tree nodes. The analysis includes populating symbol tables with information about names contained in the tree nodes and performing type checking to verify datatype compatibilities of the operands in expressions.</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50173878"/>
                  </a:ext>
                </a:extLst>
              </a:tr>
              <a:tr h="0">
                <a:tc>
                  <a:txBody>
                    <a:bodyPr/>
                    <a:lstStyle/>
                    <a:p>
                      <a:pPr marL="0" marR="0" algn="ctr">
                        <a:lnSpc>
                          <a:spcPct val="125000"/>
                        </a:lnSpc>
                        <a:spcBef>
                          <a:spcPts val="600"/>
                        </a:spcBef>
                        <a:buNone/>
                      </a:pPr>
                      <a:r>
                        <a:rPr lang="en-US" sz="1400">
                          <a:effectLst/>
                        </a:rPr>
                        <a:t>3</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5000"/>
                        </a:lnSpc>
                        <a:spcBef>
                          <a:spcPts val="600"/>
                        </a:spcBef>
                        <a:buNone/>
                      </a:pPr>
                      <a:r>
                        <a:rPr lang="en-US" sz="1400" b="1" dirty="0">
                          <a:effectLst/>
                        </a:rPr>
                        <a:t>Output generation:</a:t>
                      </a:r>
                      <a:r>
                        <a:rPr lang="en-US" sz="1400" dirty="0">
                          <a:effectLst/>
                        </a:rPr>
                        <a:t> The backend components independently operate by accessing only the parse tree and symbol tables in the intermediate tier.</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50734687"/>
                  </a:ext>
                </a:extLst>
              </a:tr>
            </a:tbl>
          </a:graphicData>
        </a:graphic>
      </p:graphicFrame>
    </p:spTree>
    <p:extLst>
      <p:ext uri="{BB962C8B-B14F-4D97-AF65-F5344CB8AC3E}">
        <p14:creationId xmlns:p14="http://schemas.microsoft.com/office/powerpoint/2010/main" val="2818036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0AD6E-258D-21E7-96E8-B1997194CEA6}"/>
              </a:ext>
            </a:extLst>
          </p:cNvPr>
          <p:cNvSpPr>
            <a:spLocks noGrp="1"/>
          </p:cNvSpPr>
          <p:nvPr>
            <p:ph type="title"/>
          </p:nvPr>
        </p:nvSpPr>
        <p:spPr/>
        <p:txBody>
          <a:bodyPr/>
          <a:lstStyle/>
          <a:p>
            <a:r>
              <a:rPr lang="en-US" dirty="0"/>
              <a:t>Quiz #1</a:t>
            </a:r>
          </a:p>
        </p:txBody>
      </p:sp>
      <p:sp>
        <p:nvSpPr>
          <p:cNvPr id="3" name="Content Placeholder 2">
            <a:extLst>
              <a:ext uri="{FF2B5EF4-FFF2-40B4-BE49-F238E27FC236}">
                <a16:creationId xmlns:a16="http://schemas.microsoft.com/office/drawing/2014/main" id="{A81662DC-3AEA-F987-A2B5-00D4D0162A56}"/>
              </a:ext>
            </a:extLst>
          </p:cNvPr>
          <p:cNvSpPr>
            <a:spLocks noGrp="1"/>
          </p:cNvSpPr>
          <p:nvPr>
            <p:ph idx="1"/>
          </p:nvPr>
        </p:nvSpPr>
        <p:spPr/>
        <p:txBody>
          <a:bodyPr/>
          <a:lstStyle/>
          <a:p>
            <a:r>
              <a:rPr lang="en-US" dirty="0"/>
              <a:t>Use the lockdown browser.</a:t>
            </a:r>
          </a:p>
          <a:p>
            <a:r>
              <a:rPr lang="en-US" dirty="0"/>
              <a:t>10 minutes.</a:t>
            </a:r>
          </a:p>
        </p:txBody>
      </p:sp>
      <p:sp>
        <p:nvSpPr>
          <p:cNvPr id="4" name="Slide Number Placeholder 3">
            <a:extLst>
              <a:ext uri="{FF2B5EF4-FFF2-40B4-BE49-F238E27FC236}">
                <a16:creationId xmlns:a16="http://schemas.microsoft.com/office/drawing/2014/main" id="{98F56AE1-29B3-A8DA-8E82-043806C32E54}"/>
              </a:ext>
            </a:extLst>
          </p:cNvPr>
          <p:cNvSpPr>
            <a:spLocks noGrp="1"/>
          </p:cNvSpPr>
          <p:nvPr>
            <p:ph type="sldNum" sz="quarter" idx="12"/>
          </p:nvPr>
        </p:nvSpPr>
        <p:spPr/>
        <p:txBody>
          <a:bodyPr/>
          <a:lstStyle/>
          <a:p>
            <a:fld id="{FED62B2D-F854-104A-9535-9A504E5923E0}" type="slidenum">
              <a:rPr lang="en-US" smtClean="0"/>
              <a:pPr/>
              <a:t>4</a:t>
            </a:fld>
            <a:endParaRPr lang="en-US"/>
          </a:p>
        </p:txBody>
      </p:sp>
    </p:spTree>
    <p:extLst>
      <p:ext uri="{BB962C8B-B14F-4D97-AF65-F5344CB8AC3E}">
        <p14:creationId xmlns:p14="http://schemas.microsoft.com/office/powerpoint/2010/main" val="722239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FEAC764-B6D6-1949-834C-6FB3D449333E}" type="slidenum">
              <a:rPr lang="en-US"/>
              <a:pPr/>
              <a:t>5</a:t>
            </a:fld>
            <a:endParaRPr lang="en-US"/>
          </a:p>
        </p:txBody>
      </p:sp>
      <p:sp>
        <p:nvSpPr>
          <p:cNvPr id="321538" name="Rectangle 2"/>
          <p:cNvSpPr>
            <a:spLocks noGrp="1" noChangeArrowheads="1"/>
          </p:cNvSpPr>
          <p:nvPr>
            <p:ph type="title"/>
          </p:nvPr>
        </p:nvSpPr>
        <p:spPr/>
        <p:txBody>
          <a:bodyPr/>
          <a:lstStyle/>
          <a:p>
            <a:r>
              <a:rPr lang="en-US" dirty="0"/>
              <a:t>Top-Down Recursive Descent Parsing</a:t>
            </a:r>
          </a:p>
        </p:txBody>
      </p:sp>
      <p:sp>
        <p:nvSpPr>
          <p:cNvPr id="321539" name="Rectangle 3"/>
          <p:cNvSpPr>
            <a:spLocks noGrp="1" noChangeArrowheads="1"/>
          </p:cNvSpPr>
          <p:nvPr>
            <p:ph type="body" idx="1"/>
          </p:nvPr>
        </p:nvSpPr>
        <p:spPr/>
        <p:txBody>
          <a:bodyPr/>
          <a:lstStyle/>
          <a:p>
            <a:r>
              <a:rPr lang="en-US" dirty="0"/>
              <a:t>The term is very descriptive of </a:t>
            </a:r>
            <a:br>
              <a:rPr lang="en-US" dirty="0"/>
            </a:br>
            <a:r>
              <a:rPr lang="en-US" dirty="0"/>
              <a:t>how the parser works.</a:t>
            </a:r>
          </a:p>
          <a:p>
            <a:pPr lvl="4"/>
            <a:endParaRPr lang="en-US" sz="1050" dirty="0"/>
          </a:p>
          <a:p>
            <a:r>
              <a:rPr lang="en-US" dirty="0"/>
              <a:t>Start by parsing the </a:t>
            </a:r>
            <a:r>
              <a:rPr lang="en-US" u="sng" dirty="0"/>
              <a:t>topmost</a:t>
            </a:r>
            <a:r>
              <a:rPr lang="en-US" dirty="0">
                <a:solidFill>
                  <a:srgbClr val="B23C00"/>
                </a:solidFill>
              </a:rPr>
              <a:t> </a:t>
            </a:r>
            <a:br>
              <a:rPr lang="en-US" dirty="0">
                <a:solidFill>
                  <a:srgbClr val="B23C00"/>
                </a:solidFill>
              </a:rPr>
            </a:br>
            <a:r>
              <a:rPr lang="en-US" dirty="0"/>
              <a:t>source language construct.</a:t>
            </a:r>
          </a:p>
          <a:p>
            <a:pPr lvl="1"/>
            <a:r>
              <a:rPr lang="en-US" dirty="0"/>
              <a:t>Example: The program</a:t>
            </a:r>
          </a:p>
          <a:p>
            <a:pPr lvl="4"/>
            <a:endParaRPr lang="en-US" dirty="0"/>
          </a:p>
          <a:p>
            <a:r>
              <a:rPr lang="en-US" u="sng" dirty="0"/>
              <a:t>Separate parse methods</a:t>
            </a:r>
            <a:r>
              <a:rPr lang="en-US" dirty="0"/>
              <a:t> for the various language constructs.</a:t>
            </a:r>
          </a:p>
          <a:p>
            <a:pPr lvl="1"/>
            <a:r>
              <a:rPr lang="en-US" dirty="0"/>
              <a:t>Examples: </a:t>
            </a:r>
            <a:r>
              <a:rPr lang="en-US" b="1" dirty="0" err="1">
                <a:solidFill>
                  <a:srgbClr val="0033CC"/>
                </a:solidFill>
                <a:latin typeface="Courier New" panose="02070309020205020404" pitchFamily="49" charset="0"/>
                <a:cs typeface="Courier New" panose="02070309020205020404" pitchFamily="49" charset="0"/>
              </a:rPr>
              <a:t>parseProgram</a:t>
            </a:r>
            <a:r>
              <a:rPr lang="en-US" b="1" dirty="0">
                <a:solidFill>
                  <a:srgbClr val="0033CC"/>
                </a:solidFill>
                <a:latin typeface="Courier New" panose="02070309020205020404" pitchFamily="49" charset="0"/>
                <a:cs typeface="Courier New" panose="02070309020205020404" pitchFamily="49" charset="0"/>
              </a:rPr>
              <a:t>()</a:t>
            </a:r>
            <a:r>
              <a:rPr lang="en-US" dirty="0"/>
              <a:t>, </a:t>
            </a:r>
            <a:r>
              <a:rPr lang="en-US" b="1" dirty="0" err="1">
                <a:solidFill>
                  <a:srgbClr val="0033CC"/>
                </a:solidFill>
                <a:latin typeface="Courier New" panose="02070309020205020404" pitchFamily="49" charset="0"/>
                <a:cs typeface="Courier New" panose="02070309020205020404" pitchFamily="49" charset="0"/>
              </a:rPr>
              <a:t>parseAssignmentStatement</a:t>
            </a:r>
            <a:r>
              <a:rPr lang="en-US" b="1" dirty="0">
                <a:solidFill>
                  <a:srgbClr val="0033CC"/>
                </a:solidFill>
                <a:latin typeface="Courier New" panose="02070309020205020404" pitchFamily="49" charset="0"/>
                <a:cs typeface="Courier New" panose="02070309020205020404" pitchFamily="49" charset="0"/>
              </a:rPr>
              <a:t>()</a:t>
            </a:r>
            <a:r>
              <a:rPr lang="en-US" dirty="0"/>
              <a:t>, </a:t>
            </a:r>
            <a:r>
              <a:rPr lang="en-US" b="1" dirty="0" err="1">
                <a:solidFill>
                  <a:srgbClr val="0033CC"/>
                </a:solidFill>
                <a:latin typeface="Courier New" panose="02070309020205020404" pitchFamily="49" charset="0"/>
                <a:cs typeface="Courier New" panose="02070309020205020404" pitchFamily="49" charset="0"/>
              </a:rPr>
              <a:t>parseExpression</a:t>
            </a:r>
            <a:r>
              <a:rPr lang="en-US" b="1" dirty="0">
                <a:solidFill>
                  <a:srgbClr val="0033CC"/>
                </a:solidFill>
                <a:latin typeface="Courier New" panose="02070309020205020404" pitchFamily="49" charset="0"/>
                <a:cs typeface="Courier New" panose="02070309020205020404" pitchFamily="49" charset="0"/>
              </a:rPr>
              <a:t>()</a:t>
            </a:r>
            <a:r>
              <a:rPr lang="en-US" dirty="0"/>
              <a:t>, etc.</a:t>
            </a:r>
          </a:p>
        </p:txBody>
      </p:sp>
    </p:spTree>
    <p:extLst>
      <p:ext uri="{BB962C8B-B14F-4D97-AF65-F5344CB8AC3E}">
        <p14:creationId xmlns:p14="http://schemas.microsoft.com/office/powerpoint/2010/main" val="3681222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1539">
                                            <p:txEl>
                                              <p:pRg st="2" end="2"/>
                                            </p:txEl>
                                          </p:spTgt>
                                        </p:tgtEl>
                                        <p:attrNameLst>
                                          <p:attrName>style.visibility</p:attrName>
                                        </p:attrNameLst>
                                      </p:cBhvr>
                                      <p:to>
                                        <p:strVal val="visible"/>
                                      </p:to>
                                    </p:set>
                                    <p:animEffect transition="in" filter="fade">
                                      <p:cBhvr>
                                        <p:cTn id="7" dur="500"/>
                                        <p:tgtEl>
                                          <p:spTgt spid="321539">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1539">
                                            <p:txEl>
                                              <p:pRg st="3" end="3"/>
                                            </p:txEl>
                                          </p:spTgt>
                                        </p:tgtEl>
                                        <p:attrNameLst>
                                          <p:attrName>style.visibility</p:attrName>
                                        </p:attrNameLst>
                                      </p:cBhvr>
                                      <p:to>
                                        <p:strVal val="visible"/>
                                      </p:to>
                                    </p:set>
                                    <p:animEffect transition="in" filter="fade">
                                      <p:cBhvr>
                                        <p:cTn id="10" dur="500"/>
                                        <p:tgtEl>
                                          <p:spTgt spid="321539">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21539">
                                            <p:txEl>
                                              <p:pRg st="5" end="5"/>
                                            </p:txEl>
                                          </p:spTgt>
                                        </p:tgtEl>
                                        <p:attrNameLst>
                                          <p:attrName>style.visibility</p:attrName>
                                        </p:attrNameLst>
                                      </p:cBhvr>
                                      <p:to>
                                        <p:strVal val="visible"/>
                                      </p:to>
                                    </p:set>
                                    <p:animEffect transition="in" filter="fade">
                                      <p:cBhvr>
                                        <p:cTn id="15" dur="500"/>
                                        <p:tgtEl>
                                          <p:spTgt spid="321539">
                                            <p:txEl>
                                              <p:pRg st="5" end="5"/>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1539">
                                            <p:txEl>
                                              <p:pRg st="6" end="6"/>
                                            </p:txEl>
                                          </p:spTgt>
                                        </p:tgtEl>
                                        <p:attrNameLst>
                                          <p:attrName>style.visibility</p:attrName>
                                        </p:attrNameLst>
                                      </p:cBhvr>
                                      <p:to>
                                        <p:strVal val="visible"/>
                                      </p:to>
                                    </p:set>
                                    <p:animEffect transition="in" filter="fade">
                                      <p:cBhvr>
                                        <p:cTn id="18" dur="500"/>
                                        <p:tgtEl>
                                          <p:spTgt spid="3215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539"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FEAC764-B6D6-1949-834C-6FB3D449333E}" type="slidenum">
              <a:rPr lang="en-US"/>
              <a:pPr/>
              <a:t>6</a:t>
            </a:fld>
            <a:endParaRPr lang="en-US"/>
          </a:p>
        </p:txBody>
      </p:sp>
      <p:sp>
        <p:nvSpPr>
          <p:cNvPr id="321538" name="Rectangle 2"/>
          <p:cNvSpPr>
            <a:spLocks noGrp="1" noChangeArrowheads="1"/>
          </p:cNvSpPr>
          <p:nvPr>
            <p:ph type="title"/>
          </p:nvPr>
        </p:nvSpPr>
        <p:spPr>
          <a:xfrm>
            <a:off x="365806" y="411163"/>
            <a:ext cx="8412388" cy="655637"/>
          </a:xfrm>
        </p:spPr>
        <p:txBody>
          <a:bodyPr/>
          <a:lstStyle/>
          <a:p>
            <a:r>
              <a:rPr lang="en-US" dirty="0"/>
              <a:t>Top-Down Recursive Descent Parsing, cont’d</a:t>
            </a:r>
          </a:p>
        </p:txBody>
      </p:sp>
      <p:sp>
        <p:nvSpPr>
          <p:cNvPr id="321539" name="Rectangle 3"/>
          <p:cNvSpPr>
            <a:spLocks noGrp="1" noChangeArrowheads="1"/>
          </p:cNvSpPr>
          <p:nvPr>
            <p:ph type="body" idx="1"/>
          </p:nvPr>
        </p:nvSpPr>
        <p:spPr/>
        <p:txBody>
          <a:bodyPr/>
          <a:lstStyle/>
          <a:p>
            <a:r>
              <a:rPr lang="en-US" u="sng" dirty="0"/>
              <a:t>Drill down</a:t>
            </a:r>
            <a:r>
              <a:rPr lang="en-US" dirty="0">
                <a:solidFill>
                  <a:srgbClr val="B23C00"/>
                </a:solidFill>
              </a:rPr>
              <a:t> </a:t>
            </a:r>
            <a:r>
              <a:rPr lang="en-US" dirty="0"/>
              <a:t>(descend) by parsing </a:t>
            </a:r>
            <a:br>
              <a:rPr lang="en-US" dirty="0"/>
            </a:br>
            <a:r>
              <a:rPr lang="en-US" dirty="0"/>
              <a:t>the sub-constructs.</a:t>
            </a:r>
          </a:p>
          <a:p>
            <a:pPr lvl="1"/>
            <a:r>
              <a:rPr lang="en-US" dirty="0"/>
              <a:t>Parse methods call lower-level parse methods.</a:t>
            </a:r>
          </a:p>
          <a:p>
            <a:pPr lvl="1">
              <a:buFont typeface="Wingdings" charset="0"/>
              <a:buNone/>
            </a:pPr>
            <a:endParaRPr lang="en-US" sz="1050" dirty="0"/>
          </a:p>
          <a:p>
            <a:pPr lvl="1">
              <a:buFont typeface="Wingdings" charset="0"/>
              <a:buNone/>
            </a:pPr>
            <a:r>
              <a:rPr lang="en-US" dirty="0">
                <a:solidFill>
                  <a:srgbClr val="000000"/>
                </a:solidFill>
              </a:rPr>
              <a:t>statement </a:t>
            </a:r>
            <a:r>
              <a:rPr lang="en-US" dirty="0">
                <a:solidFill>
                  <a:srgbClr val="000000"/>
                </a:solidFill>
                <a:cs typeface="Arial" charset="0"/>
              </a:rPr>
              <a:t>→ assignment statement → expression </a:t>
            </a:r>
            <a:br>
              <a:rPr lang="en-US" dirty="0">
                <a:solidFill>
                  <a:srgbClr val="000000"/>
                </a:solidFill>
                <a:cs typeface="Arial" charset="0"/>
              </a:rPr>
            </a:br>
            <a:r>
              <a:rPr lang="en-US" dirty="0">
                <a:solidFill>
                  <a:srgbClr val="000000"/>
                </a:solidFill>
                <a:cs typeface="Arial" charset="0"/>
              </a:rPr>
              <a:t>→ variable → </a:t>
            </a:r>
            <a:r>
              <a:rPr lang="en-US" i="1" dirty="0">
                <a:solidFill>
                  <a:srgbClr val="000000"/>
                </a:solidFill>
                <a:cs typeface="Arial" charset="0"/>
              </a:rPr>
              <a:t>etc</a:t>
            </a:r>
            <a:r>
              <a:rPr lang="en-US" dirty="0">
                <a:solidFill>
                  <a:srgbClr val="000000"/>
                </a:solidFill>
                <a:cs typeface="Arial" charset="0"/>
              </a:rPr>
              <a:t>.</a:t>
            </a:r>
          </a:p>
          <a:p>
            <a:pPr lvl="4"/>
            <a:endParaRPr lang="en-US" sz="1050" dirty="0">
              <a:solidFill>
                <a:srgbClr val="B23C00"/>
              </a:solidFill>
              <a:cs typeface="Arial" charset="0"/>
            </a:endParaRPr>
          </a:p>
          <a:p>
            <a:r>
              <a:rPr lang="en-US" u="sng" dirty="0"/>
              <a:t>Use recursion</a:t>
            </a:r>
            <a:r>
              <a:rPr lang="en-US" dirty="0">
                <a:solidFill>
                  <a:srgbClr val="B23C00"/>
                </a:solidFill>
                <a:cs typeface="Arial" charset="0"/>
              </a:rPr>
              <a:t> </a:t>
            </a:r>
            <a:r>
              <a:rPr lang="en-US" dirty="0">
                <a:cs typeface="Arial" charset="0"/>
              </a:rPr>
              <a:t>on the way down.</a:t>
            </a:r>
          </a:p>
          <a:p>
            <a:pPr lvl="1">
              <a:buFont typeface="Wingdings" charset="0"/>
              <a:buNone/>
            </a:pPr>
            <a:endParaRPr lang="en-US" sz="1000" dirty="0"/>
          </a:p>
          <a:p>
            <a:pPr lvl="1">
              <a:buFont typeface="Wingdings" charset="0"/>
              <a:buNone/>
            </a:pPr>
            <a:r>
              <a:rPr lang="en-US" dirty="0">
                <a:solidFill>
                  <a:srgbClr val="0033CC"/>
                </a:solidFill>
              </a:rPr>
              <a:t>statement</a:t>
            </a:r>
            <a:r>
              <a:rPr lang="en-US" dirty="0"/>
              <a:t> </a:t>
            </a:r>
            <a:r>
              <a:rPr lang="en-US" dirty="0">
                <a:cs typeface="Arial" charset="0"/>
              </a:rPr>
              <a:t>→</a:t>
            </a:r>
            <a:r>
              <a:rPr lang="en-US" b="1" dirty="0">
                <a:latin typeface="Courier New" charset="0"/>
                <a:cs typeface="Arial" charset="0"/>
              </a:rPr>
              <a:t>WHILE</a:t>
            </a:r>
            <a:r>
              <a:rPr lang="en-US" dirty="0">
                <a:cs typeface="Arial" charset="0"/>
              </a:rPr>
              <a:t> statement → </a:t>
            </a:r>
            <a:r>
              <a:rPr lang="en-US" dirty="0">
                <a:solidFill>
                  <a:srgbClr val="0033CC"/>
                </a:solidFill>
                <a:cs typeface="Arial" charset="0"/>
              </a:rPr>
              <a:t>statement</a:t>
            </a:r>
            <a:r>
              <a:rPr lang="en-US" dirty="0">
                <a:cs typeface="Arial" charset="0"/>
              </a:rPr>
              <a:t> → </a:t>
            </a:r>
            <a:r>
              <a:rPr lang="en-US" i="1" dirty="0">
                <a:cs typeface="Arial" charset="0"/>
              </a:rPr>
              <a:t>etc</a:t>
            </a:r>
            <a:r>
              <a:rPr lang="en-US" dirty="0">
                <a:cs typeface="Arial" charset="0"/>
              </a:rPr>
              <a:t>.</a:t>
            </a:r>
          </a:p>
        </p:txBody>
      </p:sp>
    </p:spTree>
    <p:extLst>
      <p:ext uri="{BB962C8B-B14F-4D97-AF65-F5344CB8AC3E}">
        <p14:creationId xmlns:p14="http://schemas.microsoft.com/office/powerpoint/2010/main" val="2322215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7D3A673-E98B-644D-803D-904D17BE97AB}" type="slidenum">
              <a:rPr lang="en-US"/>
              <a:pPr/>
              <a:t>7</a:t>
            </a:fld>
            <a:endParaRPr lang="en-US"/>
          </a:p>
        </p:txBody>
      </p:sp>
      <p:sp>
        <p:nvSpPr>
          <p:cNvPr id="322563" name="Rectangle 3"/>
          <p:cNvSpPr>
            <a:spLocks noGrp="1" noChangeArrowheads="1"/>
          </p:cNvSpPr>
          <p:nvPr>
            <p:ph type="body" idx="1"/>
          </p:nvPr>
        </p:nvSpPr>
        <p:spPr/>
        <p:txBody>
          <a:bodyPr/>
          <a:lstStyle/>
          <a:p>
            <a:pPr>
              <a:lnSpc>
                <a:spcPct val="90000"/>
              </a:lnSpc>
            </a:pPr>
            <a:r>
              <a:rPr lang="en-US" dirty="0">
                <a:cs typeface="Arial" charset="0"/>
              </a:rPr>
              <a:t>This is the technique for </a:t>
            </a:r>
            <a:r>
              <a:rPr lang="en-US" u="sng" dirty="0">
                <a:cs typeface="Arial" charset="0"/>
              </a:rPr>
              <a:t>hand-coded</a:t>
            </a:r>
            <a:r>
              <a:rPr lang="en-US" dirty="0">
                <a:cs typeface="Arial" charset="0"/>
              </a:rPr>
              <a:t> parsers.</a:t>
            </a:r>
          </a:p>
          <a:p>
            <a:pPr lvl="5">
              <a:lnSpc>
                <a:spcPct val="90000"/>
              </a:lnSpc>
            </a:pPr>
            <a:endParaRPr lang="en-US" dirty="0">
              <a:cs typeface="Arial" charset="0"/>
            </a:endParaRPr>
          </a:p>
          <a:p>
            <a:pPr lvl="1">
              <a:lnSpc>
                <a:spcPct val="90000"/>
              </a:lnSpc>
            </a:pPr>
            <a:r>
              <a:rPr lang="en-US" dirty="0">
                <a:cs typeface="Arial" charset="0"/>
              </a:rPr>
              <a:t>Very easy to understand and write.</a:t>
            </a:r>
          </a:p>
          <a:p>
            <a:pPr lvl="1">
              <a:lnSpc>
                <a:spcPct val="90000"/>
              </a:lnSpc>
            </a:pPr>
            <a:r>
              <a:rPr lang="en-US" dirty="0"/>
              <a:t>The source language’s grammar is encoded in the </a:t>
            </a:r>
            <a:br>
              <a:rPr lang="en-US" dirty="0"/>
            </a:br>
            <a:r>
              <a:rPr lang="en-US" u="sng" dirty="0"/>
              <a:t>structure</a:t>
            </a:r>
            <a:r>
              <a:rPr lang="en-US" dirty="0"/>
              <a:t> of the parser methods.</a:t>
            </a:r>
          </a:p>
          <a:p>
            <a:pPr lvl="1">
              <a:lnSpc>
                <a:spcPct val="90000"/>
              </a:lnSpc>
            </a:pPr>
            <a:r>
              <a:rPr lang="en-US" dirty="0">
                <a:cs typeface="Arial" charset="0"/>
              </a:rPr>
              <a:t>Close correspondence between the parser code </a:t>
            </a:r>
            <a:br>
              <a:rPr lang="en-US" dirty="0">
                <a:cs typeface="Arial" charset="0"/>
              </a:rPr>
            </a:br>
            <a:r>
              <a:rPr lang="en-US" dirty="0">
                <a:cs typeface="Arial" charset="0"/>
              </a:rPr>
              <a:t>and the syntax diagrams.</a:t>
            </a:r>
          </a:p>
          <a:p>
            <a:pPr lvl="4">
              <a:lnSpc>
                <a:spcPct val="90000"/>
              </a:lnSpc>
            </a:pPr>
            <a:endParaRPr lang="en-US" sz="1050" dirty="0">
              <a:cs typeface="Arial" charset="0"/>
            </a:endParaRPr>
          </a:p>
          <a:p>
            <a:pPr>
              <a:lnSpc>
                <a:spcPct val="90000"/>
              </a:lnSpc>
            </a:pPr>
            <a:r>
              <a:rPr lang="en-US" dirty="0">
                <a:cs typeface="Arial" charset="0"/>
              </a:rPr>
              <a:t>Disadvantages</a:t>
            </a:r>
          </a:p>
          <a:p>
            <a:pPr lvl="5">
              <a:lnSpc>
                <a:spcPct val="90000"/>
              </a:lnSpc>
            </a:pPr>
            <a:endParaRPr lang="en-US" dirty="0">
              <a:cs typeface="Arial" charset="0"/>
            </a:endParaRPr>
          </a:p>
          <a:p>
            <a:pPr lvl="1">
              <a:lnSpc>
                <a:spcPct val="90000"/>
              </a:lnSpc>
            </a:pPr>
            <a:r>
              <a:rPr lang="en-US" dirty="0">
                <a:cs typeface="Arial" charset="0"/>
              </a:rPr>
              <a:t>Can be tedious coding.</a:t>
            </a:r>
          </a:p>
          <a:p>
            <a:pPr lvl="1">
              <a:lnSpc>
                <a:spcPct val="90000"/>
              </a:lnSpc>
            </a:pPr>
            <a:r>
              <a:rPr lang="en-US" dirty="0">
                <a:cs typeface="Arial" charset="0"/>
              </a:rPr>
              <a:t>Ad hoc error handling.</a:t>
            </a:r>
          </a:p>
          <a:p>
            <a:pPr lvl="1">
              <a:lnSpc>
                <a:spcPct val="90000"/>
              </a:lnSpc>
            </a:pPr>
            <a:r>
              <a:rPr lang="en-US" u="sng" dirty="0"/>
              <a:t>Big and slow!</a:t>
            </a:r>
          </a:p>
          <a:p>
            <a:pPr lvl="4">
              <a:lnSpc>
                <a:spcPct val="90000"/>
              </a:lnSpc>
            </a:pPr>
            <a:endParaRPr lang="en-US" sz="1050" dirty="0">
              <a:solidFill>
                <a:schemeClr val="folHlink"/>
              </a:solidFill>
              <a:cs typeface="Arial" charset="0"/>
            </a:endParaRPr>
          </a:p>
        </p:txBody>
      </p:sp>
      <p:sp>
        <p:nvSpPr>
          <p:cNvPr id="8" name="Rectangle 2">
            <a:extLst>
              <a:ext uri="{FF2B5EF4-FFF2-40B4-BE49-F238E27FC236}">
                <a16:creationId xmlns:a16="http://schemas.microsoft.com/office/drawing/2014/main" id="{5E1C871A-9354-4A44-B784-F8E2E008623A}"/>
              </a:ext>
            </a:extLst>
          </p:cNvPr>
          <p:cNvSpPr>
            <a:spLocks noGrp="1" noChangeArrowheads="1"/>
          </p:cNvSpPr>
          <p:nvPr>
            <p:ph type="title"/>
          </p:nvPr>
        </p:nvSpPr>
        <p:spPr>
          <a:xfrm>
            <a:off x="365806" y="411163"/>
            <a:ext cx="8412388" cy="655637"/>
          </a:xfrm>
        </p:spPr>
        <p:txBody>
          <a:bodyPr/>
          <a:lstStyle/>
          <a:p>
            <a:r>
              <a:rPr lang="en-US" dirty="0"/>
              <a:t>Top-Down Recursive Descent Parsing</a:t>
            </a:r>
            <a:r>
              <a:rPr lang="en-US" i="1" dirty="0"/>
              <a:t>, cont’d</a:t>
            </a:r>
          </a:p>
        </p:txBody>
      </p:sp>
    </p:spTree>
    <p:extLst>
      <p:ext uri="{BB962C8B-B14F-4D97-AF65-F5344CB8AC3E}">
        <p14:creationId xmlns:p14="http://schemas.microsoft.com/office/powerpoint/2010/main" val="284631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2563">
                                            <p:txEl>
                                              <p:pRg st="6" end="6"/>
                                            </p:txEl>
                                          </p:spTgt>
                                        </p:tgtEl>
                                        <p:attrNameLst>
                                          <p:attrName>style.visibility</p:attrName>
                                        </p:attrNameLst>
                                      </p:cBhvr>
                                      <p:to>
                                        <p:strVal val="visible"/>
                                      </p:to>
                                    </p:set>
                                    <p:animEffect transition="in" filter="fade">
                                      <p:cBhvr>
                                        <p:cTn id="7" dur="500"/>
                                        <p:tgtEl>
                                          <p:spTgt spid="32256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2563">
                                            <p:txEl>
                                              <p:pRg st="8" end="8"/>
                                            </p:txEl>
                                          </p:spTgt>
                                        </p:tgtEl>
                                        <p:attrNameLst>
                                          <p:attrName>style.visibility</p:attrName>
                                        </p:attrNameLst>
                                      </p:cBhvr>
                                      <p:to>
                                        <p:strVal val="visible"/>
                                      </p:to>
                                    </p:set>
                                    <p:animEffect transition="in" filter="fade">
                                      <p:cBhvr>
                                        <p:cTn id="10" dur="500"/>
                                        <p:tgtEl>
                                          <p:spTgt spid="322563">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2563">
                                            <p:txEl>
                                              <p:pRg st="9" end="9"/>
                                            </p:txEl>
                                          </p:spTgt>
                                        </p:tgtEl>
                                        <p:attrNameLst>
                                          <p:attrName>style.visibility</p:attrName>
                                        </p:attrNameLst>
                                      </p:cBhvr>
                                      <p:to>
                                        <p:strVal val="visible"/>
                                      </p:to>
                                    </p:set>
                                    <p:animEffect transition="in" filter="fade">
                                      <p:cBhvr>
                                        <p:cTn id="13" dur="500"/>
                                        <p:tgtEl>
                                          <p:spTgt spid="322563">
                                            <p:txEl>
                                              <p:pRg st="9" end="9"/>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2563">
                                            <p:txEl>
                                              <p:pRg st="10" end="10"/>
                                            </p:txEl>
                                          </p:spTgt>
                                        </p:tgtEl>
                                        <p:attrNameLst>
                                          <p:attrName>style.visibility</p:attrName>
                                        </p:attrNameLst>
                                      </p:cBhvr>
                                      <p:to>
                                        <p:strVal val="visible"/>
                                      </p:to>
                                    </p:set>
                                    <p:animEffect transition="in" filter="fade">
                                      <p:cBhvr>
                                        <p:cTn id="16" dur="500"/>
                                        <p:tgtEl>
                                          <p:spTgt spid="32256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7D3A673-E98B-644D-803D-904D17BE97AB}" type="slidenum">
              <a:rPr lang="en-US"/>
              <a:pPr/>
              <a:t>8</a:t>
            </a:fld>
            <a:endParaRPr lang="en-US"/>
          </a:p>
        </p:txBody>
      </p:sp>
      <p:sp>
        <p:nvSpPr>
          <p:cNvPr id="322563" name="Rectangle 3"/>
          <p:cNvSpPr>
            <a:spLocks noGrp="1" noChangeArrowheads="1"/>
          </p:cNvSpPr>
          <p:nvPr>
            <p:ph type="body" idx="1"/>
          </p:nvPr>
        </p:nvSpPr>
        <p:spPr/>
        <p:txBody>
          <a:bodyPr/>
          <a:lstStyle/>
          <a:p>
            <a:pPr>
              <a:lnSpc>
                <a:spcPct val="90000"/>
              </a:lnSpc>
            </a:pPr>
            <a:r>
              <a:rPr lang="en-US" dirty="0">
                <a:cs typeface="Arial" charset="0"/>
              </a:rPr>
              <a:t>Bottom-up parsers can be smaller and faster.</a:t>
            </a:r>
          </a:p>
          <a:p>
            <a:pPr lvl="5">
              <a:lnSpc>
                <a:spcPct val="90000"/>
              </a:lnSpc>
            </a:pPr>
            <a:endParaRPr lang="en-US" sz="900" dirty="0">
              <a:cs typeface="Arial" charset="0"/>
            </a:endParaRPr>
          </a:p>
          <a:p>
            <a:pPr lvl="1">
              <a:lnSpc>
                <a:spcPct val="90000"/>
              </a:lnSpc>
            </a:pPr>
            <a:r>
              <a:rPr lang="en-US" dirty="0">
                <a:cs typeface="Arial" charset="0"/>
              </a:rPr>
              <a:t>Error handling can still be tricky.</a:t>
            </a:r>
          </a:p>
          <a:p>
            <a:pPr lvl="1">
              <a:lnSpc>
                <a:spcPct val="90000"/>
              </a:lnSpc>
            </a:pPr>
            <a:r>
              <a:rPr lang="en-US" dirty="0">
                <a:cs typeface="Arial" charset="0"/>
              </a:rPr>
              <a:t>To be covered later this semester.</a:t>
            </a:r>
            <a:endParaRPr lang="en-US" dirty="0"/>
          </a:p>
        </p:txBody>
      </p:sp>
      <p:sp>
        <p:nvSpPr>
          <p:cNvPr id="8" name="Rectangle 2">
            <a:extLst>
              <a:ext uri="{FF2B5EF4-FFF2-40B4-BE49-F238E27FC236}">
                <a16:creationId xmlns:a16="http://schemas.microsoft.com/office/drawing/2014/main" id="{6AA6AFC4-AF6B-294F-8139-85A7DC21E5DD}"/>
              </a:ext>
            </a:extLst>
          </p:cNvPr>
          <p:cNvSpPr>
            <a:spLocks noGrp="1" noChangeArrowheads="1"/>
          </p:cNvSpPr>
          <p:nvPr>
            <p:ph type="title"/>
          </p:nvPr>
        </p:nvSpPr>
        <p:spPr>
          <a:xfrm>
            <a:off x="365806" y="411163"/>
            <a:ext cx="8412388" cy="655637"/>
          </a:xfrm>
        </p:spPr>
        <p:txBody>
          <a:bodyPr/>
          <a:lstStyle/>
          <a:p>
            <a:r>
              <a:rPr lang="en-US" dirty="0"/>
              <a:t>Top-Down Recursive Descent Parsing</a:t>
            </a:r>
            <a:r>
              <a:rPr lang="en-US" i="1" dirty="0"/>
              <a:t>, cont’d</a:t>
            </a:r>
          </a:p>
        </p:txBody>
      </p:sp>
    </p:spTree>
    <p:extLst>
      <p:ext uri="{BB962C8B-B14F-4D97-AF65-F5344CB8AC3E}">
        <p14:creationId xmlns:p14="http://schemas.microsoft.com/office/powerpoint/2010/main" val="3676140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F20E0-E836-AC3F-C713-44B31AF0E5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A37CF7-7AF1-6BDC-4128-A1CE6A32147D}"/>
              </a:ext>
            </a:extLst>
          </p:cNvPr>
          <p:cNvSpPr>
            <a:spLocks noGrp="1"/>
          </p:cNvSpPr>
          <p:nvPr>
            <p:ph type="title"/>
          </p:nvPr>
        </p:nvSpPr>
        <p:spPr/>
        <p:txBody>
          <a:bodyPr/>
          <a:lstStyle/>
          <a:p>
            <a:r>
              <a:rPr lang="en-US" dirty="0"/>
              <a:t>Chomsky Hierarchy of Languages</a:t>
            </a:r>
            <a:endParaRPr lang="en-US" i="1" dirty="0"/>
          </a:p>
        </p:txBody>
      </p:sp>
      <p:sp>
        <p:nvSpPr>
          <p:cNvPr id="4" name="Slide Number Placeholder 3">
            <a:extLst>
              <a:ext uri="{FF2B5EF4-FFF2-40B4-BE49-F238E27FC236}">
                <a16:creationId xmlns:a16="http://schemas.microsoft.com/office/drawing/2014/main" id="{06287DE5-6AAA-480A-F9B1-8F3B8DFFFAAB}"/>
              </a:ext>
            </a:extLst>
          </p:cNvPr>
          <p:cNvSpPr>
            <a:spLocks noGrp="1"/>
          </p:cNvSpPr>
          <p:nvPr>
            <p:ph type="sldNum" sz="quarter" idx="12"/>
          </p:nvPr>
        </p:nvSpPr>
        <p:spPr/>
        <p:txBody>
          <a:bodyPr/>
          <a:lstStyle/>
          <a:p>
            <a:fld id="{5E4F0376-0E54-9843-B673-E00D6670E830}" type="slidenum">
              <a:rPr lang="en-US" smtClean="0"/>
              <a:pPr/>
              <a:t>9</a:t>
            </a:fld>
            <a:endParaRPr lang="en-US"/>
          </a:p>
        </p:txBody>
      </p:sp>
      <p:pic>
        <p:nvPicPr>
          <p:cNvPr id="6" name="Picture 5">
            <a:extLst>
              <a:ext uri="{FF2B5EF4-FFF2-40B4-BE49-F238E27FC236}">
                <a16:creationId xmlns:a16="http://schemas.microsoft.com/office/drawing/2014/main" id="{CFBFA89E-9C38-2B1D-468F-0C577EB2F910}"/>
              </a:ext>
            </a:extLst>
          </p:cNvPr>
          <p:cNvPicPr>
            <a:picLocks noChangeAspect="1"/>
          </p:cNvPicPr>
          <p:nvPr/>
        </p:nvPicPr>
        <p:blipFill>
          <a:blip r:embed="rId2"/>
          <a:stretch>
            <a:fillRect/>
          </a:stretch>
        </p:blipFill>
        <p:spPr>
          <a:xfrm>
            <a:off x="1645927" y="1417342"/>
            <a:ext cx="5852146" cy="4256521"/>
          </a:xfrm>
          <a:prstGeom prst="rect">
            <a:avLst/>
          </a:prstGeom>
        </p:spPr>
      </p:pic>
      <p:sp>
        <p:nvSpPr>
          <p:cNvPr id="7" name="TextBox 6">
            <a:extLst>
              <a:ext uri="{FF2B5EF4-FFF2-40B4-BE49-F238E27FC236}">
                <a16:creationId xmlns:a16="http://schemas.microsoft.com/office/drawing/2014/main" id="{54875C3E-3588-1D75-7050-7B0592464BB3}"/>
              </a:ext>
            </a:extLst>
          </p:cNvPr>
          <p:cNvSpPr txBox="1"/>
          <p:nvPr/>
        </p:nvSpPr>
        <p:spPr>
          <a:xfrm>
            <a:off x="5303512" y="5989292"/>
            <a:ext cx="3578148" cy="246221"/>
          </a:xfrm>
          <a:prstGeom prst="rect">
            <a:avLst/>
          </a:prstGeom>
          <a:noFill/>
        </p:spPr>
        <p:txBody>
          <a:bodyPr wrap="none" rtlCol="0">
            <a:spAutoFit/>
          </a:bodyPr>
          <a:lstStyle/>
          <a:p>
            <a:r>
              <a:rPr lang="en-US" sz="1000" dirty="0">
                <a:hlinkClick r:id="rId3"/>
              </a:rPr>
              <a:t>http://rstb.royalsocietypublishing.org/content/367/1598/1933</a:t>
            </a:r>
            <a:r>
              <a:rPr lang="en-US" sz="1000" dirty="0"/>
              <a:t> </a:t>
            </a:r>
          </a:p>
        </p:txBody>
      </p:sp>
      <p:grpSp>
        <p:nvGrpSpPr>
          <p:cNvPr id="31" name="Group 30">
            <a:extLst>
              <a:ext uri="{FF2B5EF4-FFF2-40B4-BE49-F238E27FC236}">
                <a16:creationId xmlns:a16="http://schemas.microsoft.com/office/drawing/2014/main" id="{B1186A79-17E3-5BD8-4158-695AECFE2F6D}"/>
              </a:ext>
            </a:extLst>
          </p:cNvPr>
          <p:cNvGrpSpPr/>
          <p:nvPr/>
        </p:nvGrpSpPr>
        <p:grpSpPr>
          <a:xfrm>
            <a:off x="986589" y="3721302"/>
            <a:ext cx="3782689" cy="633600"/>
            <a:chOff x="986589" y="3721302"/>
            <a:chExt cx="3782689" cy="633600"/>
          </a:xfrm>
        </p:grpSpPr>
        <p:sp>
          <p:nvSpPr>
            <p:cNvPr id="8" name="TextBox 7">
              <a:extLst>
                <a:ext uri="{FF2B5EF4-FFF2-40B4-BE49-F238E27FC236}">
                  <a16:creationId xmlns:a16="http://schemas.microsoft.com/office/drawing/2014/main" id="{7643BDF7-DE24-BEBA-FC2B-E42F4EC8068F}"/>
                </a:ext>
              </a:extLst>
            </p:cNvPr>
            <p:cNvSpPr txBox="1"/>
            <p:nvPr/>
          </p:nvSpPr>
          <p:spPr>
            <a:xfrm>
              <a:off x="986589" y="3745714"/>
              <a:ext cx="1861225" cy="584775"/>
            </a:xfrm>
            <a:prstGeom prst="rect">
              <a:avLst/>
            </a:prstGeom>
            <a:solidFill>
              <a:schemeClr val="accent1">
                <a:lumMod val="20000"/>
                <a:lumOff val="80000"/>
              </a:schemeClr>
            </a:solidFill>
            <a:ln>
              <a:solidFill>
                <a:srgbClr val="0033CC"/>
              </a:solidFill>
            </a:ln>
          </p:spPr>
          <p:txBody>
            <a:bodyPr wrap="square" rtlCol="0">
              <a:spAutoFit/>
            </a:bodyPr>
            <a:lstStyle/>
            <a:p>
              <a:r>
                <a:rPr lang="en-US" dirty="0">
                  <a:solidFill>
                    <a:srgbClr val="0033CC"/>
                  </a:solidFill>
                </a:rPr>
                <a:t>Define statements and expressions</a:t>
              </a:r>
            </a:p>
          </p:txBody>
        </p:sp>
        <p:sp>
          <p:nvSpPr>
            <p:cNvPr id="13" name="Oval 12">
              <a:extLst>
                <a:ext uri="{FF2B5EF4-FFF2-40B4-BE49-F238E27FC236}">
                  <a16:creationId xmlns:a16="http://schemas.microsoft.com/office/drawing/2014/main" id="{799FA163-30FA-5402-A34F-49AABE9B6F0E}"/>
                </a:ext>
              </a:extLst>
            </p:cNvPr>
            <p:cNvSpPr/>
            <p:nvPr/>
          </p:nvSpPr>
          <p:spPr bwMode="auto">
            <a:xfrm>
              <a:off x="3268810" y="3721302"/>
              <a:ext cx="1500468" cy="633600"/>
            </a:xfrm>
            <a:prstGeom prst="ellipse">
              <a:avLst/>
            </a:prstGeom>
            <a:noFill/>
            <a:ln w="19050" cap="flat" cmpd="sng" algn="ctr">
              <a:solidFill>
                <a:srgbClr val="0033CC"/>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rgbClr val="0033CC"/>
                </a:solidFill>
                <a:effectLst/>
                <a:latin typeface="Arial" charset="0"/>
                <a:ea typeface="ＭＳ Ｐゴシック" charset="0"/>
              </a:endParaRPr>
            </a:p>
          </p:txBody>
        </p:sp>
        <p:cxnSp>
          <p:nvCxnSpPr>
            <p:cNvPr id="17" name="Straight Connector 16">
              <a:extLst>
                <a:ext uri="{FF2B5EF4-FFF2-40B4-BE49-F238E27FC236}">
                  <a16:creationId xmlns:a16="http://schemas.microsoft.com/office/drawing/2014/main" id="{00766367-38C4-B906-2509-0D2A0D3A1091}"/>
                </a:ext>
              </a:extLst>
            </p:cNvPr>
            <p:cNvCxnSpPr>
              <a:stCxn id="8" idx="3"/>
              <a:endCxn id="13" idx="2"/>
            </p:cNvCxnSpPr>
            <p:nvPr/>
          </p:nvCxnSpPr>
          <p:spPr bwMode="auto">
            <a:xfrm>
              <a:off x="2847814" y="4038102"/>
              <a:ext cx="420996" cy="0"/>
            </a:xfrm>
            <a:prstGeom prst="line">
              <a:avLst/>
            </a:prstGeom>
            <a:solidFill>
              <a:schemeClr val="accent1"/>
            </a:solidFill>
            <a:ln w="19050" cap="flat" cmpd="sng" algn="ctr">
              <a:solidFill>
                <a:srgbClr val="0033CC"/>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grpSp>
        <p:nvGrpSpPr>
          <p:cNvPr id="32" name="Group 31">
            <a:extLst>
              <a:ext uri="{FF2B5EF4-FFF2-40B4-BE49-F238E27FC236}">
                <a16:creationId xmlns:a16="http://schemas.microsoft.com/office/drawing/2014/main" id="{D26967D3-BD21-98BE-11F2-5D56F7ECF6D7}"/>
              </a:ext>
            </a:extLst>
          </p:cNvPr>
          <p:cNvGrpSpPr/>
          <p:nvPr/>
        </p:nvGrpSpPr>
        <p:grpSpPr>
          <a:xfrm>
            <a:off x="1853640" y="4390902"/>
            <a:ext cx="2915638" cy="633600"/>
            <a:chOff x="1853640" y="4390902"/>
            <a:chExt cx="2915638" cy="633600"/>
          </a:xfrm>
        </p:grpSpPr>
        <p:sp>
          <p:nvSpPr>
            <p:cNvPr id="3" name="TextBox 2">
              <a:extLst>
                <a:ext uri="{FF2B5EF4-FFF2-40B4-BE49-F238E27FC236}">
                  <a16:creationId xmlns:a16="http://schemas.microsoft.com/office/drawing/2014/main" id="{19BC8E33-550F-3098-379D-02CABE6F108B}"/>
                </a:ext>
              </a:extLst>
            </p:cNvPr>
            <p:cNvSpPr txBox="1"/>
            <p:nvPr/>
          </p:nvSpPr>
          <p:spPr>
            <a:xfrm>
              <a:off x="1853640" y="4538425"/>
              <a:ext cx="1438214" cy="338554"/>
            </a:xfrm>
            <a:prstGeom prst="rect">
              <a:avLst/>
            </a:prstGeom>
            <a:solidFill>
              <a:schemeClr val="accent1">
                <a:lumMod val="20000"/>
                <a:lumOff val="80000"/>
              </a:schemeClr>
            </a:solidFill>
            <a:ln>
              <a:solidFill>
                <a:srgbClr val="0033CC"/>
              </a:solidFill>
            </a:ln>
          </p:spPr>
          <p:txBody>
            <a:bodyPr wrap="none" rtlCol="0">
              <a:spAutoFit/>
            </a:bodyPr>
            <a:lstStyle/>
            <a:p>
              <a:r>
                <a:rPr lang="en-US" dirty="0">
                  <a:solidFill>
                    <a:srgbClr val="0033CC"/>
                  </a:solidFill>
                </a:rPr>
                <a:t>Define tokens</a:t>
              </a:r>
            </a:p>
          </p:txBody>
        </p:sp>
        <p:sp>
          <p:nvSpPr>
            <p:cNvPr id="12" name="Oval 11">
              <a:extLst>
                <a:ext uri="{FF2B5EF4-FFF2-40B4-BE49-F238E27FC236}">
                  <a16:creationId xmlns:a16="http://schemas.microsoft.com/office/drawing/2014/main" id="{BF6B7E10-B2DB-9E17-6533-02D53ED76E79}"/>
                </a:ext>
              </a:extLst>
            </p:cNvPr>
            <p:cNvSpPr/>
            <p:nvPr/>
          </p:nvSpPr>
          <p:spPr bwMode="auto">
            <a:xfrm>
              <a:off x="3672010" y="4390902"/>
              <a:ext cx="1097268" cy="633600"/>
            </a:xfrm>
            <a:prstGeom prst="ellipse">
              <a:avLst/>
            </a:prstGeom>
            <a:noFill/>
            <a:ln w="19050" cap="flat" cmpd="sng" algn="ctr">
              <a:solidFill>
                <a:srgbClr val="0033CC"/>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rgbClr val="0033CC"/>
                </a:solidFill>
                <a:effectLst/>
                <a:latin typeface="Arial" charset="0"/>
                <a:ea typeface="ＭＳ Ｐゴシック" charset="0"/>
              </a:endParaRPr>
            </a:p>
          </p:txBody>
        </p:sp>
        <p:cxnSp>
          <p:nvCxnSpPr>
            <p:cNvPr id="24" name="Straight Connector 23">
              <a:extLst>
                <a:ext uri="{FF2B5EF4-FFF2-40B4-BE49-F238E27FC236}">
                  <a16:creationId xmlns:a16="http://schemas.microsoft.com/office/drawing/2014/main" id="{6D5D72D0-D46F-03C2-A768-2782C62D5138}"/>
                </a:ext>
              </a:extLst>
            </p:cNvPr>
            <p:cNvCxnSpPr>
              <a:cxnSpLocks/>
              <a:stCxn id="3" idx="3"/>
              <a:endCxn id="12" idx="2"/>
            </p:cNvCxnSpPr>
            <p:nvPr/>
          </p:nvCxnSpPr>
          <p:spPr bwMode="auto">
            <a:xfrm>
              <a:off x="3291854" y="4707702"/>
              <a:ext cx="380156" cy="0"/>
            </a:xfrm>
            <a:prstGeom prst="line">
              <a:avLst/>
            </a:prstGeom>
            <a:solidFill>
              <a:schemeClr val="accent1"/>
            </a:solidFill>
            <a:ln w="19050" cap="flat" cmpd="sng" algn="ctr">
              <a:solidFill>
                <a:srgbClr val="0033CC"/>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grpSp>
        <p:nvGrpSpPr>
          <p:cNvPr id="34" name="Group 33">
            <a:extLst>
              <a:ext uri="{FF2B5EF4-FFF2-40B4-BE49-F238E27FC236}">
                <a16:creationId xmlns:a16="http://schemas.microsoft.com/office/drawing/2014/main" id="{D8CE7B5C-0767-99AD-8D9C-4CEC92E789F2}"/>
              </a:ext>
            </a:extLst>
          </p:cNvPr>
          <p:cNvGrpSpPr/>
          <p:nvPr/>
        </p:nvGrpSpPr>
        <p:grpSpPr>
          <a:xfrm>
            <a:off x="4622409" y="4390902"/>
            <a:ext cx="2692761" cy="633600"/>
            <a:chOff x="4622409" y="4390902"/>
            <a:chExt cx="2692761" cy="633600"/>
          </a:xfrm>
        </p:grpSpPr>
        <p:sp>
          <p:nvSpPr>
            <p:cNvPr id="9" name="TextBox 8">
              <a:extLst>
                <a:ext uri="{FF2B5EF4-FFF2-40B4-BE49-F238E27FC236}">
                  <a16:creationId xmlns:a16="http://schemas.microsoft.com/office/drawing/2014/main" id="{3B7141F8-FE87-E187-4282-6030A01DAA47}"/>
                </a:ext>
              </a:extLst>
            </p:cNvPr>
            <p:cNvSpPr txBox="1"/>
            <p:nvPr/>
          </p:nvSpPr>
          <p:spPr>
            <a:xfrm>
              <a:off x="6264882" y="4538425"/>
              <a:ext cx="1050288" cy="338554"/>
            </a:xfrm>
            <a:prstGeom prst="rect">
              <a:avLst/>
            </a:prstGeom>
            <a:solidFill>
              <a:schemeClr val="accent1">
                <a:lumMod val="20000"/>
                <a:lumOff val="80000"/>
              </a:schemeClr>
            </a:solidFill>
            <a:ln>
              <a:solidFill>
                <a:srgbClr val="0033CC"/>
              </a:solidFill>
            </a:ln>
          </p:spPr>
          <p:txBody>
            <a:bodyPr wrap="none" rtlCol="0">
              <a:spAutoFit/>
            </a:bodyPr>
            <a:lstStyle/>
            <a:p>
              <a:r>
                <a:rPr lang="en-US" dirty="0">
                  <a:solidFill>
                    <a:srgbClr val="0033CC"/>
                  </a:solidFill>
                </a:rPr>
                <a:t>Scanners</a:t>
              </a:r>
            </a:p>
          </p:txBody>
        </p:sp>
        <p:sp>
          <p:nvSpPr>
            <p:cNvPr id="15" name="Oval 14">
              <a:extLst>
                <a:ext uri="{FF2B5EF4-FFF2-40B4-BE49-F238E27FC236}">
                  <a16:creationId xmlns:a16="http://schemas.microsoft.com/office/drawing/2014/main" id="{E06DB58F-AA22-D872-1074-5944DE44E8E3}"/>
                </a:ext>
              </a:extLst>
            </p:cNvPr>
            <p:cNvSpPr/>
            <p:nvPr/>
          </p:nvSpPr>
          <p:spPr bwMode="auto">
            <a:xfrm>
              <a:off x="4622409" y="4390902"/>
              <a:ext cx="1273653" cy="633600"/>
            </a:xfrm>
            <a:prstGeom prst="ellipse">
              <a:avLst/>
            </a:prstGeom>
            <a:noFill/>
            <a:ln w="19050" cap="flat" cmpd="sng" algn="ctr">
              <a:solidFill>
                <a:srgbClr val="0033CC"/>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rgbClr val="0033CC"/>
                </a:solidFill>
                <a:effectLst/>
                <a:latin typeface="Arial" charset="0"/>
                <a:ea typeface="ＭＳ Ｐゴシック" charset="0"/>
              </a:endParaRPr>
            </a:p>
          </p:txBody>
        </p:sp>
        <p:cxnSp>
          <p:nvCxnSpPr>
            <p:cNvPr id="27" name="Straight Connector 26">
              <a:extLst>
                <a:ext uri="{FF2B5EF4-FFF2-40B4-BE49-F238E27FC236}">
                  <a16:creationId xmlns:a16="http://schemas.microsoft.com/office/drawing/2014/main" id="{5B7B30A3-0878-F16C-A065-2EBC36BC0C1B}"/>
                </a:ext>
              </a:extLst>
            </p:cNvPr>
            <p:cNvCxnSpPr>
              <a:stCxn id="15" idx="6"/>
              <a:endCxn id="9" idx="1"/>
            </p:cNvCxnSpPr>
            <p:nvPr/>
          </p:nvCxnSpPr>
          <p:spPr bwMode="auto">
            <a:xfrm>
              <a:off x="5896062" y="4707702"/>
              <a:ext cx="368820" cy="0"/>
            </a:xfrm>
            <a:prstGeom prst="line">
              <a:avLst/>
            </a:prstGeom>
            <a:solidFill>
              <a:schemeClr val="accent1"/>
            </a:solidFill>
            <a:ln w="19050" cap="flat" cmpd="sng" algn="ctr">
              <a:solidFill>
                <a:srgbClr val="0033CC"/>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grpSp>
        <p:nvGrpSpPr>
          <p:cNvPr id="33" name="Group 32">
            <a:extLst>
              <a:ext uri="{FF2B5EF4-FFF2-40B4-BE49-F238E27FC236}">
                <a16:creationId xmlns:a16="http://schemas.microsoft.com/office/drawing/2014/main" id="{DBA14EC8-F675-B5B6-3771-23572392D4B2}"/>
              </a:ext>
            </a:extLst>
          </p:cNvPr>
          <p:cNvGrpSpPr/>
          <p:nvPr/>
        </p:nvGrpSpPr>
        <p:grpSpPr>
          <a:xfrm>
            <a:off x="4852810" y="3611878"/>
            <a:ext cx="3123351" cy="743024"/>
            <a:chOff x="4852810" y="3611878"/>
            <a:chExt cx="3123351" cy="743024"/>
          </a:xfrm>
        </p:grpSpPr>
        <p:sp>
          <p:nvSpPr>
            <p:cNvPr id="10" name="TextBox 9">
              <a:extLst>
                <a:ext uri="{FF2B5EF4-FFF2-40B4-BE49-F238E27FC236}">
                  <a16:creationId xmlns:a16="http://schemas.microsoft.com/office/drawing/2014/main" id="{242625FC-0021-C708-3ADD-3AC8289266F2}"/>
                </a:ext>
              </a:extLst>
            </p:cNvPr>
            <p:cNvSpPr txBox="1"/>
            <p:nvPr/>
          </p:nvSpPr>
          <p:spPr>
            <a:xfrm>
              <a:off x="7084570" y="3814113"/>
              <a:ext cx="891591" cy="338554"/>
            </a:xfrm>
            <a:prstGeom prst="rect">
              <a:avLst/>
            </a:prstGeom>
            <a:solidFill>
              <a:schemeClr val="accent1">
                <a:lumMod val="20000"/>
                <a:lumOff val="80000"/>
              </a:schemeClr>
            </a:solidFill>
            <a:ln>
              <a:solidFill>
                <a:srgbClr val="0033CC"/>
              </a:solidFill>
            </a:ln>
          </p:spPr>
          <p:txBody>
            <a:bodyPr wrap="none" rtlCol="0">
              <a:spAutoFit/>
            </a:bodyPr>
            <a:lstStyle/>
            <a:p>
              <a:r>
                <a:rPr lang="en-US" dirty="0">
                  <a:solidFill>
                    <a:srgbClr val="0033CC"/>
                  </a:solidFill>
                </a:rPr>
                <a:t>Parsers</a:t>
              </a:r>
            </a:p>
          </p:txBody>
        </p:sp>
        <p:sp>
          <p:nvSpPr>
            <p:cNvPr id="14" name="Oval 13">
              <a:extLst>
                <a:ext uri="{FF2B5EF4-FFF2-40B4-BE49-F238E27FC236}">
                  <a16:creationId xmlns:a16="http://schemas.microsoft.com/office/drawing/2014/main" id="{B562B588-ED9E-925D-87CE-B363C00B8540}"/>
                </a:ext>
              </a:extLst>
            </p:cNvPr>
            <p:cNvSpPr/>
            <p:nvPr/>
          </p:nvSpPr>
          <p:spPr bwMode="auto">
            <a:xfrm>
              <a:off x="4852810" y="3611878"/>
              <a:ext cx="1273653" cy="743024"/>
            </a:xfrm>
            <a:prstGeom prst="ellipse">
              <a:avLst/>
            </a:prstGeom>
            <a:noFill/>
            <a:ln w="19050" cap="flat" cmpd="sng" algn="ctr">
              <a:solidFill>
                <a:srgbClr val="0033CC"/>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rgbClr val="0033CC"/>
                </a:solidFill>
                <a:effectLst/>
                <a:latin typeface="Arial" charset="0"/>
                <a:ea typeface="ＭＳ Ｐゴシック" charset="0"/>
              </a:endParaRPr>
            </a:p>
          </p:txBody>
        </p:sp>
        <p:cxnSp>
          <p:nvCxnSpPr>
            <p:cNvPr id="29" name="Straight Connector 28">
              <a:extLst>
                <a:ext uri="{FF2B5EF4-FFF2-40B4-BE49-F238E27FC236}">
                  <a16:creationId xmlns:a16="http://schemas.microsoft.com/office/drawing/2014/main" id="{C269210D-27AE-F472-F8D9-6779770BF26A}"/>
                </a:ext>
              </a:extLst>
            </p:cNvPr>
            <p:cNvCxnSpPr>
              <a:stCxn id="14" idx="6"/>
              <a:endCxn id="10" idx="1"/>
            </p:cNvCxnSpPr>
            <p:nvPr/>
          </p:nvCxnSpPr>
          <p:spPr bwMode="auto">
            <a:xfrm>
              <a:off x="6126463" y="3983390"/>
              <a:ext cx="958107" cy="0"/>
            </a:xfrm>
            <a:prstGeom prst="line">
              <a:avLst/>
            </a:prstGeom>
            <a:solidFill>
              <a:schemeClr val="accent1"/>
            </a:solidFill>
            <a:ln w="19050" cap="flat" cmpd="sng" algn="ctr">
              <a:solidFill>
                <a:srgbClr val="0033CC"/>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spTree>
    <p:extLst>
      <p:ext uri="{BB962C8B-B14F-4D97-AF65-F5344CB8AC3E}">
        <p14:creationId xmlns:p14="http://schemas.microsoft.com/office/powerpoint/2010/main" val="233892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Quadrant</Template>
  <TotalTime>38158</TotalTime>
  <Words>2975</Words>
  <Application>Microsoft Macintosh PowerPoint</Application>
  <PresentationFormat>On-screen Show (4:3)</PresentationFormat>
  <Paragraphs>468</Paragraphs>
  <Slides>35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Courier New</vt:lpstr>
      <vt:lpstr>Times New Roman</vt:lpstr>
      <vt:lpstr>Wingdings</vt:lpstr>
      <vt:lpstr>Quadrant</vt:lpstr>
      <vt:lpstr>CS 153: Concepts of Compiler Design September 3 Class Meeting</vt:lpstr>
      <vt:lpstr>Assignment #2</vt:lpstr>
      <vt:lpstr>The Parse Tree Implements Precedence</vt:lpstr>
      <vt:lpstr>Quiz #1</vt:lpstr>
      <vt:lpstr>Top-Down Recursive Descent Parsing</vt:lpstr>
      <vt:lpstr>Top-Down Recursive Descent Parsing, cont’d</vt:lpstr>
      <vt:lpstr>Top-Down Recursive Descent Parsing, cont’d</vt:lpstr>
      <vt:lpstr>Top-Down Recursive Descent Parsing, cont’d</vt:lpstr>
      <vt:lpstr>Chomsky Hierarchy of Languages</vt:lpstr>
      <vt:lpstr>Can We Build a Better Scanner?</vt:lpstr>
      <vt:lpstr>Deterministic Finite Automata (DFA)</vt:lpstr>
      <vt:lpstr>Deterministic Finite Automata (DFA)</vt:lpstr>
      <vt:lpstr>State-Transition Matrix</vt:lpstr>
      <vt:lpstr>DFA for a Pascal Constant</vt:lpstr>
      <vt:lpstr>DFA for a Pascal Identifier or Number</vt:lpstr>
      <vt:lpstr>A Simple DFA Scanner</vt:lpstr>
      <vt:lpstr>A Simple DFA Scanner, cont’d</vt:lpstr>
      <vt:lpstr>A Simple DFA Scanner, cont’d</vt:lpstr>
      <vt:lpstr>A Simple DFA Scanner, cont’d</vt:lpstr>
      <vt:lpstr>A Simple DFA Scanner, cont’d</vt:lpstr>
      <vt:lpstr>Scanner and Parser Rules of Thumb</vt:lpstr>
      <vt:lpstr>Syntax and Semantics</vt:lpstr>
      <vt:lpstr>Syntax and Semantics, cont’d</vt:lpstr>
      <vt:lpstr>Syntax and Semantics, cont’d</vt:lpstr>
      <vt:lpstr>Syntax and Semantics, cont’d</vt:lpstr>
      <vt:lpstr>Grammars and Languages</vt:lpstr>
      <vt:lpstr>Grammars and Languages</vt:lpstr>
      <vt:lpstr>Grammars and Languages, cont’d</vt:lpstr>
      <vt:lpstr>Derivations and Productions</vt:lpstr>
      <vt:lpstr>Compiler Development Tools</vt:lpstr>
      <vt:lpstr>What Does ANTLR 4 Do for Us?</vt:lpstr>
      <vt:lpstr>ANTLR 4 Reference Manual</vt:lpstr>
      <vt:lpstr>ANTLR 4 Operations</vt:lpstr>
      <vt:lpstr>Translation Workflow</vt:lpstr>
      <vt:lpstr>Multiple Passes</vt:lpstr>
    </vt:vector>
  </TitlesOfParts>
  <Company>Apropos Logic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153: Concepts of Compiler Design</dc:title>
  <dc:creator>Ronald Mak</dc:creator>
  <cp:lastModifiedBy>Ron Mak</cp:lastModifiedBy>
  <cp:revision>382</cp:revision>
  <dcterms:created xsi:type="dcterms:W3CDTF">2008-01-12T03:52:55Z</dcterms:created>
  <dcterms:modified xsi:type="dcterms:W3CDTF">2026-09-03T19:07:17Z</dcterms:modified>
</cp:coreProperties>
</file>