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47"/>
  </p:notesMasterIdLst>
  <p:handoutMasterIdLst>
    <p:handoutMasterId r:id="rId48"/>
  </p:handoutMasterIdLst>
  <p:sldIdLst>
    <p:sldId id="256" r:id="rId2"/>
    <p:sldId id="879" r:id="rId3"/>
    <p:sldId id="885" r:id="rId4"/>
    <p:sldId id="270" r:id="rId5"/>
    <p:sldId id="272" r:id="rId6"/>
    <p:sldId id="271" r:id="rId7"/>
    <p:sldId id="273" r:id="rId8"/>
    <p:sldId id="392" r:id="rId9"/>
    <p:sldId id="887" r:id="rId10"/>
    <p:sldId id="895" r:id="rId11"/>
    <p:sldId id="391" r:id="rId12"/>
    <p:sldId id="393" r:id="rId13"/>
    <p:sldId id="394" r:id="rId14"/>
    <p:sldId id="397" r:id="rId15"/>
    <p:sldId id="886" r:id="rId16"/>
    <p:sldId id="889" r:id="rId17"/>
    <p:sldId id="890" r:id="rId18"/>
    <p:sldId id="888" r:id="rId19"/>
    <p:sldId id="891" r:id="rId20"/>
    <p:sldId id="354" r:id="rId21"/>
    <p:sldId id="892" r:id="rId22"/>
    <p:sldId id="893" r:id="rId23"/>
    <p:sldId id="894" r:id="rId24"/>
    <p:sldId id="370" r:id="rId25"/>
    <p:sldId id="355" r:id="rId26"/>
    <p:sldId id="356" r:id="rId27"/>
    <p:sldId id="357" r:id="rId28"/>
    <p:sldId id="375" r:id="rId29"/>
    <p:sldId id="360" r:id="rId30"/>
    <p:sldId id="361" r:id="rId31"/>
    <p:sldId id="366" r:id="rId32"/>
    <p:sldId id="363" r:id="rId33"/>
    <p:sldId id="362" r:id="rId34"/>
    <p:sldId id="364" r:id="rId35"/>
    <p:sldId id="294" r:id="rId36"/>
    <p:sldId id="365" r:id="rId37"/>
    <p:sldId id="280" r:id="rId38"/>
    <p:sldId id="372" r:id="rId39"/>
    <p:sldId id="378" r:id="rId40"/>
    <p:sldId id="896" r:id="rId41"/>
    <p:sldId id="897" r:id="rId42"/>
    <p:sldId id="898" r:id="rId43"/>
    <p:sldId id="899" r:id="rId44"/>
    <p:sldId id="373" r:id="rId45"/>
    <p:sldId id="900" r:id="rId46"/>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ＭＳ Ｐゴシック" charset="0"/>
        <a:cs typeface="+mn-cs"/>
      </a:defRPr>
    </a:lvl1pPr>
    <a:lvl2pPr marL="457200" algn="l" rtl="0" eaLnBrk="0" fontAlgn="base" hangingPunct="0">
      <a:spcBef>
        <a:spcPct val="0"/>
      </a:spcBef>
      <a:spcAft>
        <a:spcPct val="0"/>
      </a:spcAft>
      <a:defRPr sz="16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6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6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600" kern="1200">
        <a:solidFill>
          <a:schemeClr val="tx1"/>
        </a:solidFill>
        <a:latin typeface="Arial" charset="0"/>
        <a:ea typeface="ＭＳ Ｐゴシック" charset="0"/>
        <a:cs typeface="+mn-cs"/>
      </a:defRPr>
    </a:lvl5pPr>
    <a:lvl6pPr marL="2286000" algn="l" defTabSz="457200" rtl="0" eaLnBrk="1" latinLnBrk="0" hangingPunct="1">
      <a:defRPr sz="1600" kern="1200">
        <a:solidFill>
          <a:schemeClr val="tx1"/>
        </a:solidFill>
        <a:latin typeface="Arial" charset="0"/>
        <a:ea typeface="ＭＳ Ｐゴシック" charset="0"/>
        <a:cs typeface="+mn-cs"/>
      </a:defRPr>
    </a:lvl6pPr>
    <a:lvl7pPr marL="2743200" algn="l" defTabSz="457200" rtl="0" eaLnBrk="1" latinLnBrk="0" hangingPunct="1">
      <a:defRPr sz="1600" kern="1200">
        <a:solidFill>
          <a:schemeClr val="tx1"/>
        </a:solidFill>
        <a:latin typeface="Arial" charset="0"/>
        <a:ea typeface="ＭＳ Ｐゴシック" charset="0"/>
        <a:cs typeface="+mn-cs"/>
      </a:defRPr>
    </a:lvl7pPr>
    <a:lvl8pPr marL="3200400" algn="l" defTabSz="457200" rtl="0" eaLnBrk="1" latinLnBrk="0" hangingPunct="1">
      <a:defRPr sz="1600" kern="1200">
        <a:solidFill>
          <a:schemeClr val="tx1"/>
        </a:solidFill>
        <a:latin typeface="Arial" charset="0"/>
        <a:ea typeface="ＭＳ Ｐゴシック" charset="0"/>
        <a:cs typeface="+mn-cs"/>
      </a:defRPr>
    </a:lvl8pPr>
    <a:lvl9pPr marL="3657600" algn="l" defTabSz="457200" rtl="0" eaLnBrk="1" latinLnBrk="0" hangingPunct="1">
      <a:defRPr sz="1600" kern="1200">
        <a:solidFill>
          <a:schemeClr val="tx1"/>
        </a:solidFill>
        <a:latin typeface="Arial"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DEF0F2"/>
    <a:srgbClr val="B23C00"/>
    <a:srgbClr val="008000"/>
    <a:srgbClr val="8F0000"/>
    <a:srgbClr val="464646"/>
    <a:srgbClr val="6699FF"/>
    <a:srgbClr val="F2E5D0"/>
    <a:srgbClr val="CC99FF"/>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60" autoAdjust="0"/>
    <p:restoredTop sz="97808" autoAdjust="0"/>
  </p:normalViewPr>
  <p:slideViewPr>
    <p:cSldViewPr>
      <p:cViewPr varScale="1">
        <p:scale>
          <a:sx n="159" d="100"/>
          <a:sy n="159" d="100"/>
        </p:scale>
        <p:origin x="176" y="344"/>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1BEC4D-AF1D-B244-858F-FC7BB69AC3F2}" type="datetimeFigureOut">
              <a:rPr lang="en-US" smtClean="0"/>
              <a:t>8/29/26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17C8AE-DEBD-E641-93E8-ED065F7FB8AC}" type="slidenum">
              <a:rPr lang="en-US" smtClean="0"/>
              <a:t>‹#›</a:t>
            </a:fld>
            <a:endParaRPr lang="en-US"/>
          </a:p>
        </p:txBody>
      </p:sp>
    </p:spTree>
    <p:extLst>
      <p:ext uri="{BB962C8B-B14F-4D97-AF65-F5344CB8AC3E}">
        <p14:creationId xmlns:p14="http://schemas.microsoft.com/office/powerpoint/2010/main" val="13917049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5E68D8E-92B9-6647-9C13-3186C5B51462}" type="slidenum">
              <a:rPr lang="en-US"/>
              <a:pPr/>
              <a:t>‹#›</a:t>
            </a:fld>
            <a:endParaRPr lang="en-US"/>
          </a:p>
        </p:txBody>
      </p:sp>
    </p:spTree>
    <p:extLst>
      <p:ext uri="{BB962C8B-B14F-4D97-AF65-F5344CB8AC3E}">
        <p14:creationId xmlns:p14="http://schemas.microsoft.com/office/powerpoint/2010/main" val="2080352777"/>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ＭＳ Ｐゴシック" charset="0"/>
        <a:cs typeface="+mn-cs"/>
      </a:defRPr>
    </a:lvl1pPr>
    <a:lvl2pPr marL="457200" algn="l" rtl="0" fontAlgn="base">
      <a:spcBef>
        <a:spcPct val="30000"/>
      </a:spcBef>
      <a:spcAft>
        <a:spcPct val="0"/>
      </a:spcAft>
      <a:defRPr sz="1200" kern="1200">
        <a:solidFill>
          <a:schemeClr val="tx1"/>
        </a:solidFill>
        <a:latin typeface="Arial" charset="0"/>
        <a:ea typeface="ＭＳ Ｐゴシック" charset="0"/>
        <a:cs typeface="+mn-cs"/>
      </a:defRPr>
    </a:lvl2pPr>
    <a:lvl3pPr marL="914400" algn="l" rtl="0" fontAlgn="base">
      <a:spcBef>
        <a:spcPct val="30000"/>
      </a:spcBef>
      <a:spcAft>
        <a:spcPct val="0"/>
      </a:spcAft>
      <a:defRPr sz="1200" kern="1200">
        <a:solidFill>
          <a:schemeClr val="tx1"/>
        </a:solidFill>
        <a:latin typeface="Arial" charset="0"/>
        <a:ea typeface="ＭＳ Ｐゴシック" charset="0"/>
        <a:cs typeface="+mn-cs"/>
      </a:defRPr>
    </a:lvl3pPr>
    <a:lvl4pPr marL="1371600" algn="l" rtl="0" fontAlgn="base">
      <a:spcBef>
        <a:spcPct val="30000"/>
      </a:spcBef>
      <a:spcAft>
        <a:spcPct val="0"/>
      </a:spcAft>
      <a:defRPr sz="1200" kern="1200">
        <a:solidFill>
          <a:schemeClr val="tx1"/>
        </a:solidFill>
        <a:latin typeface="Arial" charset="0"/>
        <a:ea typeface="ＭＳ Ｐゴシック" charset="0"/>
        <a:cs typeface="+mn-cs"/>
      </a:defRPr>
    </a:lvl4pPr>
    <a:lvl5pPr marL="1828800" algn="l" rtl="0" fontAlgn="base">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E68D8E-92B9-6647-9C13-3186C5B51462}" type="slidenum">
              <a:rPr lang="en-US" smtClean="0"/>
              <a:pPr/>
              <a:t>1</a:t>
            </a:fld>
            <a:endParaRPr lang="en-US"/>
          </a:p>
        </p:txBody>
      </p:sp>
    </p:spTree>
    <p:extLst>
      <p:ext uri="{BB962C8B-B14F-4D97-AF65-F5344CB8AC3E}">
        <p14:creationId xmlns:p14="http://schemas.microsoft.com/office/powerpoint/2010/main" val="261919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noProof="0"/>
              <a:t>Click to edit Master title style</a:t>
            </a:r>
          </a:p>
        </p:txBody>
      </p:sp>
      <p:sp>
        <p:nvSpPr>
          <p:cNvPr id="30724" name="Rectangle 4"/>
          <p:cNvSpPr>
            <a:spLocks noGrp="1" noChangeArrowheads="1"/>
          </p:cNvSpPr>
          <p:nvPr>
            <p:ph type="subTitle" idx="1"/>
          </p:nvPr>
        </p:nvSpPr>
        <p:spPr>
          <a:xfrm>
            <a:off x="762000" y="3765550"/>
            <a:ext cx="7696200" cy="2057400"/>
          </a:xfrm>
        </p:spPr>
        <p:txBody>
          <a:bodyPr/>
          <a:lstStyle>
            <a:lvl1pPr marL="0" indent="0">
              <a:buFont typeface="Wingdings" charset="0"/>
              <a:buNone/>
              <a:defRPr sz="2400"/>
            </a:lvl1pPr>
          </a:lstStyle>
          <a:p>
            <a:pPr lvl="0"/>
            <a:r>
              <a:rPr lang="en-US" noProof="0"/>
              <a:t>Click to edit Master subtitle style</a:t>
            </a:r>
          </a:p>
        </p:txBody>
      </p:sp>
      <p:sp>
        <p:nvSpPr>
          <p:cNvPr id="30725" name="Rectangle 5"/>
          <p:cNvSpPr>
            <a:spLocks noGrp="1" noChangeArrowheads="1"/>
          </p:cNvSpPr>
          <p:nvPr>
            <p:ph type="dt" sz="half" idx="2"/>
          </p:nvPr>
        </p:nvSpPr>
        <p:spPr>
          <a:xfrm>
            <a:off x="457200" y="6248400"/>
            <a:ext cx="2133600" cy="457200"/>
          </a:xfrm>
          <a:prstGeom prst="rect">
            <a:avLst/>
          </a:prstGeom>
        </p:spPr>
        <p:txBody>
          <a:bodyPr/>
          <a:lstStyle>
            <a:lvl1pPr>
              <a:defRPr/>
            </a:lvl1pPr>
          </a:lstStyle>
          <a:p>
            <a:endParaRPr lang="en-US"/>
          </a:p>
        </p:txBody>
      </p:sp>
      <p:sp>
        <p:nvSpPr>
          <p:cNvPr id="30726" name="Rectangle 6"/>
          <p:cNvSpPr>
            <a:spLocks noGrp="1" noChangeArrowheads="1"/>
          </p:cNvSpPr>
          <p:nvPr>
            <p:ph type="ftr" sz="quarter" idx="3"/>
          </p:nvPr>
        </p:nvSpPr>
        <p:spPr>
          <a:xfrm>
            <a:off x="3124200" y="6248400"/>
            <a:ext cx="2895600" cy="457200"/>
          </a:xfrm>
          <a:prstGeom prst="rect">
            <a:avLst/>
          </a:prstGeom>
        </p:spPr>
        <p:txBody>
          <a:bodyPr/>
          <a:lstStyle>
            <a:lvl1pPr>
              <a:defRPr/>
            </a:lvl1pPr>
          </a:lstStyle>
          <a:p>
            <a:endParaRPr lang="en-US"/>
          </a:p>
        </p:txBody>
      </p:sp>
      <p:sp>
        <p:nvSpPr>
          <p:cNvPr id="30727" name="Rectangle 7"/>
          <p:cNvSpPr>
            <a:spLocks noGrp="1" noChangeArrowheads="1"/>
          </p:cNvSpPr>
          <p:nvPr>
            <p:ph type="sldNum" sz="quarter" idx="4"/>
          </p:nvPr>
        </p:nvSpPr>
        <p:spPr>
          <a:xfrm>
            <a:off x="6553200" y="6248400"/>
            <a:ext cx="2133600" cy="457200"/>
          </a:xfrm>
        </p:spPr>
        <p:txBody>
          <a:bodyPr/>
          <a:lstStyle>
            <a:lvl1pPr>
              <a:defRPr sz="1000" b="1"/>
            </a:lvl1pPr>
          </a:lstStyle>
          <a:p>
            <a:fld id="{91E6F249-8D10-7240-A07E-F66CEC252905}" type="slidenum">
              <a:rPr lang="en-US"/>
              <a:pPr/>
              <a:t>‹#›</a:t>
            </a:fld>
            <a:endParaRPr lang="en-US"/>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en-US"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8FDA5FC-E46B-9C44-BC74-948B74CFAE7B}" type="slidenum">
              <a:rPr lang="en-US"/>
              <a:pPr/>
              <a:t>‹#›</a:t>
            </a:fld>
            <a:endParaRPr lang="en-US"/>
          </a:p>
        </p:txBody>
      </p:sp>
    </p:spTree>
    <p:extLst>
      <p:ext uri="{BB962C8B-B14F-4D97-AF65-F5344CB8AC3E}">
        <p14:creationId xmlns:p14="http://schemas.microsoft.com/office/powerpoint/2010/main" val="2190675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21E3472-7C7E-B14E-BFC5-D45A5C34A3D1}" type="slidenum">
              <a:rPr lang="en-US"/>
              <a:pPr/>
              <a:t>‹#›</a:t>
            </a:fld>
            <a:endParaRPr lang="en-US"/>
          </a:p>
        </p:txBody>
      </p:sp>
    </p:spTree>
    <p:extLst>
      <p:ext uri="{BB962C8B-B14F-4D97-AF65-F5344CB8AC3E}">
        <p14:creationId xmlns:p14="http://schemas.microsoft.com/office/powerpoint/2010/main" val="1542890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FED62B2D-F854-104A-9535-9A504E5923E0}" type="slidenum">
              <a:rPr lang="en-US"/>
              <a:pPr/>
              <a:t>‹#›</a:t>
            </a:fld>
            <a:endParaRPr lang="en-US"/>
          </a:p>
        </p:txBody>
      </p:sp>
    </p:spTree>
    <p:extLst>
      <p:ext uri="{BB962C8B-B14F-4D97-AF65-F5344CB8AC3E}">
        <p14:creationId xmlns:p14="http://schemas.microsoft.com/office/powerpoint/2010/main" val="38840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1D3FEEA-E4EA-8B48-84AC-27AA886F7D9E}" type="slidenum">
              <a:rPr lang="en-US"/>
              <a:pPr/>
              <a:t>‹#›</a:t>
            </a:fld>
            <a:endParaRPr lang="en-US"/>
          </a:p>
        </p:txBody>
      </p:sp>
    </p:spTree>
    <p:extLst>
      <p:ext uri="{BB962C8B-B14F-4D97-AF65-F5344CB8AC3E}">
        <p14:creationId xmlns:p14="http://schemas.microsoft.com/office/powerpoint/2010/main" val="42539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0F6CE3A-7281-7642-9900-6E16427813B2}" type="slidenum">
              <a:rPr lang="en-US"/>
              <a:pPr/>
              <a:t>‹#›</a:t>
            </a:fld>
            <a:endParaRPr lang="en-US"/>
          </a:p>
        </p:txBody>
      </p:sp>
    </p:spTree>
    <p:extLst>
      <p:ext uri="{BB962C8B-B14F-4D97-AF65-F5344CB8AC3E}">
        <p14:creationId xmlns:p14="http://schemas.microsoft.com/office/powerpoint/2010/main" val="145886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3E4CDA5C-119F-CC4B-9649-ABA59C0C102C}" type="slidenum">
              <a:rPr lang="en-US"/>
              <a:pPr/>
              <a:t>‹#›</a:t>
            </a:fld>
            <a:endParaRPr lang="en-US"/>
          </a:p>
        </p:txBody>
      </p:sp>
    </p:spTree>
    <p:extLst>
      <p:ext uri="{BB962C8B-B14F-4D97-AF65-F5344CB8AC3E}">
        <p14:creationId xmlns:p14="http://schemas.microsoft.com/office/powerpoint/2010/main" val="375163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750CE1F-3703-B242-8AD0-B0AC82B28EE7}" type="slidenum">
              <a:rPr lang="en-US"/>
              <a:pPr/>
              <a:t>‹#›</a:t>
            </a:fld>
            <a:endParaRPr lang="en-US"/>
          </a:p>
        </p:txBody>
      </p:sp>
    </p:spTree>
    <p:extLst>
      <p:ext uri="{BB962C8B-B14F-4D97-AF65-F5344CB8AC3E}">
        <p14:creationId xmlns:p14="http://schemas.microsoft.com/office/powerpoint/2010/main" val="44920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3" name="Footer Placeholder 2"/>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41431D7-A35E-FE4C-978D-A4C1DB31A328}" type="slidenum">
              <a:rPr lang="en-US"/>
              <a:pPr/>
              <a:t>‹#›</a:t>
            </a:fld>
            <a:endParaRPr lang="en-US"/>
          </a:p>
        </p:txBody>
      </p:sp>
    </p:spTree>
    <p:extLst>
      <p:ext uri="{BB962C8B-B14F-4D97-AF65-F5344CB8AC3E}">
        <p14:creationId xmlns:p14="http://schemas.microsoft.com/office/powerpoint/2010/main" val="354358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2074743-FE56-7945-B44C-593C2BC7280A}" type="slidenum">
              <a:rPr lang="en-US"/>
              <a:pPr/>
              <a:t>‹#›</a:t>
            </a:fld>
            <a:endParaRPr lang="en-US"/>
          </a:p>
        </p:txBody>
      </p:sp>
    </p:spTree>
    <p:extLst>
      <p:ext uri="{BB962C8B-B14F-4D97-AF65-F5344CB8AC3E}">
        <p14:creationId xmlns:p14="http://schemas.microsoft.com/office/powerpoint/2010/main" val="86668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6963" y="6248400"/>
            <a:ext cx="2103437"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382963" y="6248400"/>
            <a:ext cx="2636837"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A885C50-577F-4141-9922-FD2248DB00C4}" type="slidenum">
              <a:rPr lang="en-US"/>
              <a:pPr/>
              <a:t>‹#›</a:t>
            </a:fld>
            <a:endParaRPr lang="en-US"/>
          </a:p>
        </p:txBody>
      </p:sp>
    </p:spTree>
    <p:extLst>
      <p:ext uri="{BB962C8B-B14F-4D97-AF65-F5344CB8AC3E}">
        <p14:creationId xmlns:p14="http://schemas.microsoft.com/office/powerpoint/2010/main" val="406855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9699" name="Rectangle 3"/>
          <p:cNvSpPr>
            <a:spLocks noGrp="1" noChangeArrowheads="1"/>
          </p:cNvSpPr>
          <p:nvPr>
            <p:ph type="body" idx="1"/>
          </p:nvPr>
        </p:nvSpPr>
        <p:spPr bwMode="auto">
          <a:xfrm>
            <a:off x="457200" y="1295400"/>
            <a:ext cx="8229600" cy="48355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702" name="Rectangle 6"/>
          <p:cNvSpPr>
            <a:spLocks noGrp="1" noChangeArrowheads="1"/>
          </p:cNvSpPr>
          <p:nvPr>
            <p:ph type="sldNum" sz="quarter" idx="4"/>
          </p:nvPr>
        </p:nvSpPr>
        <p:spPr bwMode="auto">
          <a:xfrm>
            <a:off x="8046682" y="6248400"/>
            <a:ext cx="640118"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FF516B7F-12E3-114E-9B55-66756E9F7A1D}" type="slidenum">
              <a:rPr lang="en-US"/>
              <a:pPr/>
              <a:t>‹#›</a:t>
            </a:fld>
            <a:endParaRPr lang="en-US"/>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en-US"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Box 13"/>
          <p:cNvSpPr txBox="1"/>
          <p:nvPr userDrawn="1"/>
        </p:nvSpPr>
        <p:spPr>
          <a:xfrm>
            <a:off x="1097318" y="6263609"/>
            <a:ext cx="1574470" cy="400110"/>
          </a:xfrm>
          <a:prstGeom prst="rect">
            <a:avLst/>
          </a:prstGeom>
          <a:noFill/>
        </p:spPr>
        <p:txBody>
          <a:bodyPr wrap="none" rtlCol="0">
            <a:spAutoFit/>
          </a:bodyPr>
          <a:lstStyle/>
          <a:p>
            <a:r>
              <a:rPr lang="en-US" sz="1000" dirty="0"/>
              <a:t>Computer</a:t>
            </a:r>
            <a:r>
              <a:rPr lang="en-US" sz="1000" baseline="0" dirty="0"/>
              <a:t> Science Dept.</a:t>
            </a:r>
          </a:p>
          <a:p>
            <a:r>
              <a:rPr lang="en-US" sz="1000" baseline="0" dirty="0"/>
              <a:t>Fall 2026: September 1</a:t>
            </a:r>
            <a:endParaRPr lang="en-US" sz="1000" dirty="0"/>
          </a:p>
        </p:txBody>
      </p:sp>
      <p:sp>
        <p:nvSpPr>
          <p:cNvPr id="15" name="TextBox 14"/>
          <p:cNvSpPr txBox="1"/>
          <p:nvPr userDrawn="1"/>
        </p:nvSpPr>
        <p:spPr>
          <a:xfrm>
            <a:off x="3540637" y="6263609"/>
            <a:ext cx="2340705" cy="400110"/>
          </a:xfrm>
          <a:prstGeom prst="rect">
            <a:avLst/>
          </a:prstGeom>
          <a:noFill/>
        </p:spPr>
        <p:txBody>
          <a:bodyPr wrap="none" rtlCol="0">
            <a:spAutoFit/>
          </a:bodyPr>
          <a:lstStyle/>
          <a:p>
            <a:pPr algn="ctr"/>
            <a:r>
              <a:rPr lang="en-US" sz="1000" dirty="0"/>
              <a:t>CS 153: Concepts of Compiler </a:t>
            </a:r>
            <a:r>
              <a:rPr lang="en-US" sz="1000" baseline="0" dirty="0"/>
              <a:t>Design</a:t>
            </a:r>
            <a:br>
              <a:rPr lang="en-US" sz="1000" baseline="0" dirty="0"/>
            </a:br>
            <a:r>
              <a:rPr lang="en-US" sz="1000" baseline="0" dirty="0"/>
              <a:t>© R. Mak</a:t>
            </a:r>
            <a:endParaRPr lang="en-US" sz="100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ea typeface="ＭＳ Ｐゴシック" charset="0"/>
        </a:defRPr>
      </a:lvl2pPr>
      <a:lvl3pPr algn="ctr" rtl="0" fontAlgn="base">
        <a:spcBef>
          <a:spcPct val="0"/>
        </a:spcBef>
        <a:spcAft>
          <a:spcPct val="0"/>
        </a:spcAft>
        <a:defRPr sz="3200">
          <a:solidFill>
            <a:schemeClr val="tx2"/>
          </a:solidFill>
          <a:latin typeface="Arial" charset="0"/>
          <a:ea typeface="ＭＳ Ｐゴシック" charset="0"/>
        </a:defRPr>
      </a:lvl3pPr>
      <a:lvl4pPr algn="ctr" rtl="0" fontAlgn="base">
        <a:spcBef>
          <a:spcPct val="0"/>
        </a:spcBef>
        <a:spcAft>
          <a:spcPct val="0"/>
        </a:spcAft>
        <a:defRPr sz="3200">
          <a:solidFill>
            <a:schemeClr val="tx2"/>
          </a:solidFill>
          <a:latin typeface="Arial" charset="0"/>
          <a:ea typeface="ＭＳ Ｐゴシック" charset="0"/>
        </a:defRPr>
      </a:lvl4pPr>
      <a:lvl5pPr algn="ctr" rtl="0" fontAlgn="base">
        <a:spcBef>
          <a:spcPct val="0"/>
        </a:spcBef>
        <a:spcAft>
          <a:spcPct val="0"/>
        </a:spcAft>
        <a:defRPr sz="3200">
          <a:solidFill>
            <a:schemeClr val="tx2"/>
          </a:solidFill>
          <a:latin typeface="Arial" charset="0"/>
          <a:ea typeface="ＭＳ Ｐゴシック" charset="0"/>
        </a:defRPr>
      </a:lvl5pPr>
      <a:lvl6pPr marL="457200" algn="ctr" rtl="0" fontAlgn="base">
        <a:spcBef>
          <a:spcPct val="0"/>
        </a:spcBef>
        <a:spcAft>
          <a:spcPct val="0"/>
        </a:spcAft>
        <a:defRPr sz="3200">
          <a:solidFill>
            <a:schemeClr val="tx2"/>
          </a:solidFill>
          <a:latin typeface="Arial" charset="0"/>
          <a:ea typeface="ＭＳ Ｐゴシック" charset="0"/>
        </a:defRPr>
      </a:lvl6pPr>
      <a:lvl7pPr marL="914400" algn="ctr" rtl="0" fontAlgn="base">
        <a:spcBef>
          <a:spcPct val="0"/>
        </a:spcBef>
        <a:spcAft>
          <a:spcPct val="0"/>
        </a:spcAft>
        <a:defRPr sz="3200">
          <a:solidFill>
            <a:schemeClr val="tx2"/>
          </a:solidFill>
          <a:latin typeface="Arial" charset="0"/>
          <a:ea typeface="ＭＳ Ｐゴシック" charset="0"/>
        </a:defRPr>
      </a:lvl7pPr>
      <a:lvl8pPr marL="1371600" algn="ctr" rtl="0" fontAlgn="base">
        <a:spcBef>
          <a:spcPct val="0"/>
        </a:spcBef>
        <a:spcAft>
          <a:spcPct val="0"/>
        </a:spcAft>
        <a:defRPr sz="3200">
          <a:solidFill>
            <a:schemeClr val="tx2"/>
          </a:solidFill>
          <a:latin typeface="Arial" charset="0"/>
          <a:ea typeface="ＭＳ Ｐゴシック" charset="0"/>
        </a:defRPr>
      </a:lvl8pPr>
      <a:lvl9pPr marL="1828800" algn="ctr" rtl="0" fontAlgn="base">
        <a:spcBef>
          <a:spcPct val="0"/>
        </a:spcBef>
        <a:spcAft>
          <a:spcPct val="0"/>
        </a:spcAft>
        <a:defRPr sz="3200">
          <a:solidFill>
            <a:schemeClr val="tx2"/>
          </a:solidFill>
          <a:latin typeface="Arial" charset="0"/>
          <a:ea typeface="ＭＳ Ｐゴシック" charset="0"/>
        </a:defRPr>
      </a:lvl9pPr>
    </p:titleStyle>
    <p:bodyStyle>
      <a:lvl1pPr marL="469900" indent="-469900" algn="l" rtl="0" fontAlgn="base">
        <a:spcBef>
          <a:spcPct val="20000"/>
        </a:spcBef>
        <a:spcAft>
          <a:spcPct val="0"/>
        </a:spcAft>
        <a:buClr>
          <a:schemeClr val="bg2"/>
        </a:buClr>
        <a:buSzPct val="70000"/>
        <a:buFont typeface="Wingdings" charset="0"/>
        <a:buChar char="o"/>
        <a:defRPr sz="28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0"/>
        <a:buChar char="n"/>
        <a:defRPr sz="2400">
          <a:solidFill>
            <a:schemeClr val="tx1"/>
          </a:solidFill>
          <a:latin typeface="+mn-lt"/>
          <a:ea typeface="+mn-ea"/>
        </a:defRPr>
      </a:lvl2pPr>
      <a:lvl3pPr marL="1377950" indent="-468313" algn="l" rtl="0" fontAlgn="base">
        <a:spcBef>
          <a:spcPct val="20000"/>
        </a:spcBef>
        <a:spcAft>
          <a:spcPct val="0"/>
        </a:spcAft>
        <a:buClr>
          <a:schemeClr val="bg2"/>
        </a:buClr>
        <a:buSzPct val="65000"/>
        <a:buFont typeface="Wingdings" charset="0"/>
        <a:buChar char="o"/>
        <a:defRPr sz="2000">
          <a:solidFill>
            <a:schemeClr val="tx1"/>
          </a:solidFill>
          <a:latin typeface="+mn-lt"/>
          <a:ea typeface="+mn-ea"/>
        </a:defRPr>
      </a:lvl3pPr>
      <a:lvl4pPr marL="1827213" indent="-438150" algn="l" rtl="0" fontAlgn="base">
        <a:spcBef>
          <a:spcPct val="20000"/>
        </a:spcBef>
        <a:spcAft>
          <a:spcPct val="0"/>
        </a:spcAft>
        <a:buClr>
          <a:schemeClr val="accent2"/>
        </a:buClr>
        <a:buSzPct val="75000"/>
        <a:buFont typeface="Wingdings" charset="0"/>
        <a:buChar char="n"/>
        <a:defRPr sz="1600">
          <a:solidFill>
            <a:schemeClr val="tx1"/>
          </a:solidFill>
          <a:latin typeface="+mn-lt"/>
          <a:ea typeface="+mn-ea"/>
        </a:defRPr>
      </a:lvl4pPr>
      <a:lvl5pPr marL="22971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5pPr>
      <a:lvl6pPr marL="27543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6pPr>
      <a:lvl7pPr marL="32115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7pPr>
      <a:lvl8pPr marL="36687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8pPr>
      <a:lvl9pPr marL="4125913" indent="-468313" algn="l" rtl="0" fontAlgn="base">
        <a:spcBef>
          <a:spcPct val="20000"/>
        </a:spcBef>
        <a:spcAft>
          <a:spcPct val="0"/>
        </a:spcAft>
        <a:buClr>
          <a:schemeClr val="accent1"/>
        </a:buClr>
        <a:buSzPct val="50000"/>
        <a:buFont typeface="Wingdings" charset="0"/>
        <a:buChar char="o"/>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3200" dirty="0"/>
              <a:t>CS 153: Concepts of Compiler Design</a:t>
            </a:r>
            <a:br>
              <a:rPr lang="en-US" sz="3600" dirty="0"/>
            </a:br>
            <a:r>
              <a:rPr lang="en-US" sz="2400" dirty="0"/>
              <a:t>September 1 Class Meeting</a:t>
            </a:r>
          </a:p>
        </p:txBody>
      </p:sp>
      <p:sp>
        <p:nvSpPr>
          <p:cNvPr id="2051" name="Rectangle 3"/>
          <p:cNvSpPr>
            <a:spLocks noGrp="1" noChangeArrowheads="1"/>
          </p:cNvSpPr>
          <p:nvPr>
            <p:ph type="subTitle" idx="1"/>
          </p:nvPr>
        </p:nvSpPr>
        <p:spPr/>
        <p:txBody>
          <a:bodyPr/>
          <a:lstStyle/>
          <a:p>
            <a:pPr algn="ctr">
              <a:lnSpc>
                <a:spcPct val="90000"/>
              </a:lnSpc>
            </a:pPr>
            <a:r>
              <a:rPr lang="en-US" dirty="0"/>
              <a:t>Department of Computer Science</a:t>
            </a:r>
            <a:br>
              <a:rPr lang="en-US" dirty="0"/>
            </a:br>
            <a:r>
              <a:rPr lang="en-US" dirty="0"/>
              <a:t>San Jose State University</a:t>
            </a:r>
            <a:br>
              <a:rPr lang="en-US" dirty="0"/>
            </a:br>
            <a:br>
              <a:rPr lang="en-US" sz="1200" dirty="0"/>
            </a:br>
            <a:r>
              <a:rPr lang="en-US" dirty="0"/>
              <a:t>Fall 2026</a:t>
            </a:r>
            <a:br>
              <a:rPr lang="en-US" dirty="0"/>
            </a:br>
            <a:r>
              <a:rPr lang="en-US" dirty="0"/>
              <a:t>Instructor: Ron Mak</a:t>
            </a:r>
          </a:p>
          <a:p>
            <a:pPr algn="ctr">
              <a:lnSpc>
                <a:spcPct val="90000"/>
              </a:lnSpc>
            </a:pPr>
            <a:r>
              <a:rPr lang="en-US" dirty="0">
                <a:hlinkClick r:id="rId3"/>
              </a:rPr>
              <a:t>www.cs.sjsu.edu/~mak</a:t>
            </a:r>
            <a:endParaRPr lang="en-US"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Slide Number Placeholder 1"/>
          <p:cNvSpPr>
            <a:spLocks noGrp="1"/>
          </p:cNvSpPr>
          <p:nvPr>
            <p:ph type="sldNum" sz="quarter" idx="4"/>
          </p:nvPr>
        </p:nvSpPr>
        <p:spPr/>
        <p:txBody>
          <a:bodyPr/>
          <a:lstStyle/>
          <a:p>
            <a:fld id="{91E6F249-8D10-7240-A07E-F66CEC252905}" type="slidenum">
              <a:rPr lang="en-US" smtClean="0"/>
              <a:pPr/>
              <a:t>1</a:t>
            </a:fld>
            <a:endParaRPr lang="en-US"/>
          </a:p>
        </p:txBody>
      </p:sp>
      <p:pic>
        <p:nvPicPr>
          <p:cNvPr id="3" name="Picture 2" descr="A group of blue and yellow dots&#10;&#10;Description automatically generated">
            <a:extLst>
              <a:ext uri="{FF2B5EF4-FFF2-40B4-BE49-F238E27FC236}">
                <a16:creationId xmlns:a16="http://schemas.microsoft.com/office/drawing/2014/main" id="{5FAA6C86-7488-E635-FA96-DCD8F50BA2C4}"/>
              </a:ext>
            </a:extLst>
          </p:cNvPr>
          <p:cNvPicPr>
            <a:picLocks noChangeAspect="1"/>
          </p:cNvPicPr>
          <p:nvPr/>
        </p:nvPicPr>
        <p:blipFill>
          <a:blip r:embed="rId5"/>
          <a:stretch>
            <a:fillRect/>
          </a:stretch>
        </p:blipFill>
        <p:spPr>
          <a:xfrm>
            <a:off x="914440" y="4606925"/>
            <a:ext cx="118110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4627-A2E3-AE07-AC6A-2D83978EDF92}"/>
              </a:ext>
            </a:extLst>
          </p:cNvPr>
          <p:cNvSpPr>
            <a:spLocks noGrp="1"/>
          </p:cNvSpPr>
          <p:nvPr>
            <p:ph type="title"/>
          </p:nvPr>
        </p:nvSpPr>
        <p:spPr/>
        <p:txBody>
          <a:bodyPr/>
          <a:lstStyle/>
          <a:p>
            <a:r>
              <a:rPr lang="en-US" dirty="0"/>
              <a:t>Symbol Table Hack #3</a:t>
            </a:r>
          </a:p>
        </p:txBody>
      </p:sp>
      <p:sp>
        <p:nvSpPr>
          <p:cNvPr id="3" name="Content Placeholder 2">
            <a:extLst>
              <a:ext uri="{FF2B5EF4-FFF2-40B4-BE49-F238E27FC236}">
                <a16:creationId xmlns:a16="http://schemas.microsoft.com/office/drawing/2014/main" id="{B075EBE9-663B-D23B-5310-8FE90B0D549A}"/>
              </a:ext>
            </a:extLst>
          </p:cNvPr>
          <p:cNvSpPr>
            <a:spLocks noGrp="1"/>
          </p:cNvSpPr>
          <p:nvPr>
            <p:ph idx="1"/>
          </p:nvPr>
        </p:nvSpPr>
        <p:spPr/>
        <p:txBody>
          <a:bodyPr/>
          <a:lstStyle/>
          <a:p>
            <a:r>
              <a:rPr lang="en-US" dirty="0"/>
              <a:t>For now, there is only one symbol table.</a:t>
            </a:r>
          </a:p>
          <a:p>
            <a:pPr lvl="4"/>
            <a:endParaRPr lang="en-US" dirty="0"/>
          </a:p>
          <a:p>
            <a:r>
              <a:rPr lang="en-US" dirty="0"/>
              <a:t>Later, when we have records, procedures, and functions, each one will have its </a:t>
            </a:r>
            <a:r>
              <a:rPr lang="en-US" u="sng" dirty="0"/>
              <a:t>own symbol table</a:t>
            </a:r>
            <a:r>
              <a:rPr lang="en-US" dirty="0"/>
              <a:t>.</a:t>
            </a:r>
          </a:p>
          <a:p>
            <a:pPr lvl="1"/>
            <a:r>
              <a:rPr lang="en-US" dirty="0"/>
              <a:t>We will have to manage </a:t>
            </a:r>
            <a:r>
              <a:rPr lang="en-US" u="sng" dirty="0"/>
              <a:t>multiple symbol tables</a:t>
            </a:r>
            <a:r>
              <a:rPr lang="en-US" dirty="0"/>
              <a:t> when we parse a more complete Pascal program.</a:t>
            </a:r>
          </a:p>
        </p:txBody>
      </p:sp>
      <p:sp>
        <p:nvSpPr>
          <p:cNvPr id="4" name="Slide Number Placeholder 3">
            <a:extLst>
              <a:ext uri="{FF2B5EF4-FFF2-40B4-BE49-F238E27FC236}">
                <a16:creationId xmlns:a16="http://schemas.microsoft.com/office/drawing/2014/main" id="{3AC72327-26D5-9E9F-9295-5F54C5F07F83}"/>
              </a:ext>
            </a:extLst>
          </p:cNvPr>
          <p:cNvSpPr>
            <a:spLocks noGrp="1"/>
          </p:cNvSpPr>
          <p:nvPr>
            <p:ph type="sldNum" sz="quarter" idx="12"/>
          </p:nvPr>
        </p:nvSpPr>
        <p:spPr/>
        <p:txBody>
          <a:bodyPr/>
          <a:lstStyle/>
          <a:p>
            <a:fld id="{FED62B2D-F854-104A-9535-9A504E5923E0}" type="slidenum">
              <a:rPr lang="en-US" smtClean="0"/>
              <a:pPr/>
              <a:t>10</a:t>
            </a:fld>
            <a:endParaRPr lang="en-US"/>
          </a:p>
        </p:txBody>
      </p:sp>
    </p:spTree>
    <p:extLst>
      <p:ext uri="{BB962C8B-B14F-4D97-AF65-F5344CB8AC3E}">
        <p14:creationId xmlns:p14="http://schemas.microsoft.com/office/powerpoint/2010/main" val="4011385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469D-C416-1C54-3199-AF9447DB9BF2}"/>
              </a:ext>
            </a:extLst>
          </p:cNvPr>
          <p:cNvSpPr>
            <a:spLocks noGrp="1"/>
          </p:cNvSpPr>
          <p:nvPr>
            <p:ph type="title"/>
          </p:nvPr>
        </p:nvSpPr>
        <p:spPr/>
        <p:txBody>
          <a:bodyPr/>
          <a:lstStyle/>
          <a:p>
            <a:r>
              <a:rPr lang="en-US" dirty="0"/>
              <a:t>Class </a:t>
            </a:r>
            <a:r>
              <a:rPr lang="en-US" b="1" dirty="0">
                <a:latin typeface="Courier New" panose="02070309020205020404" pitchFamily="49" charset="0"/>
                <a:cs typeface="Courier New" panose="02070309020205020404" pitchFamily="49" charset="0"/>
              </a:rPr>
              <a:t>SymtabEntry</a:t>
            </a:r>
          </a:p>
        </p:txBody>
      </p:sp>
      <p:sp>
        <p:nvSpPr>
          <p:cNvPr id="4" name="Slide Number Placeholder 3">
            <a:extLst>
              <a:ext uri="{FF2B5EF4-FFF2-40B4-BE49-F238E27FC236}">
                <a16:creationId xmlns:a16="http://schemas.microsoft.com/office/drawing/2014/main" id="{ECD10CDF-0AA4-90EF-6AF6-A0401D5DFD9A}"/>
              </a:ext>
            </a:extLst>
          </p:cNvPr>
          <p:cNvSpPr>
            <a:spLocks noGrp="1"/>
          </p:cNvSpPr>
          <p:nvPr>
            <p:ph type="sldNum" sz="quarter" idx="12"/>
          </p:nvPr>
        </p:nvSpPr>
        <p:spPr/>
        <p:txBody>
          <a:bodyPr/>
          <a:lstStyle/>
          <a:p>
            <a:fld id="{FED62B2D-F854-104A-9535-9A504E5923E0}" type="slidenum">
              <a:rPr lang="en-US" smtClean="0"/>
              <a:pPr/>
              <a:t>11</a:t>
            </a:fld>
            <a:endParaRPr lang="en-US"/>
          </a:p>
        </p:txBody>
      </p:sp>
      <p:sp>
        <p:nvSpPr>
          <p:cNvPr id="5" name="TextBox 4">
            <a:extLst>
              <a:ext uri="{FF2B5EF4-FFF2-40B4-BE49-F238E27FC236}">
                <a16:creationId xmlns:a16="http://schemas.microsoft.com/office/drawing/2014/main" id="{235ACFC6-9A9E-17F8-C797-6B80E5269DC6}"/>
              </a:ext>
            </a:extLst>
          </p:cNvPr>
          <p:cNvSpPr txBox="1"/>
          <p:nvPr/>
        </p:nvSpPr>
        <p:spPr>
          <a:xfrm>
            <a:off x="1188757" y="1287720"/>
            <a:ext cx="5339923" cy="5478423"/>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public class </a:t>
            </a:r>
            <a:r>
              <a:rPr lang="en-US" sz="1400" b="1" dirty="0">
                <a:solidFill>
                  <a:srgbClr val="C00000"/>
                </a:solidFill>
                <a:latin typeface="Courier New" panose="02070309020205020404" pitchFamily="49" charset="0"/>
                <a:cs typeface="Courier New" panose="02070309020205020404" pitchFamily="49" charset="0"/>
              </a:rPr>
              <a:t>SymtabEntry</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String name;</a:t>
            </a:r>
          </a:p>
          <a:p>
            <a:r>
              <a:rPr lang="en-US" sz="1400" b="1" dirty="0">
                <a:latin typeface="Courier New" panose="02070309020205020404" pitchFamily="49" charset="0"/>
                <a:cs typeface="Courier New" panose="02070309020205020404" pitchFamily="49" charset="0"/>
              </a:rPr>
              <a:t>    private Double value;</a:t>
            </a:r>
          </a:p>
          <a:p>
            <a:r>
              <a:rPr lang="en-US" sz="1400" b="1" dirty="0">
                <a:solidFill>
                  <a:srgbClr val="C00000"/>
                </a:solidFill>
                <a:latin typeface="Courier New" panose="02070309020205020404" pitchFamily="49" charset="0"/>
                <a:cs typeface="Courier New" panose="02070309020205020404" pitchFamily="49" charset="0"/>
              </a:rPr>
              <a:t>    private ArrayList&lt;Integer&gt; </a:t>
            </a:r>
            <a:r>
              <a:rPr lang="en-US" sz="1400" b="1" dirty="0" err="1">
                <a:solidFill>
                  <a:srgbClr val="C00000"/>
                </a:solidFill>
                <a:latin typeface="Courier New" panose="02070309020205020404" pitchFamily="49" charset="0"/>
                <a:cs typeface="Courier New" panose="02070309020205020404" pitchFamily="49" charset="0"/>
              </a:rPr>
              <a:t>lineNumbers</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SymtabEntry(String name)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this.name</a:t>
            </a:r>
            <a:r>
              <a:rPr lang="en-US" sz="1400" b="1" dirty="0">
                <a:latin typeface="Courier New" panose="02070309020205020404" pitchFamily="49" charset="0"/>
                <a:cs typeface="Courier New" panose="02070309020205020404" pitchFamily="49" charset="0"/>
              </a:rPr>
              <a:t>  = name;</a:t>
            </a:r>
          </a:p>
          <a:p>
            <a:r>
              <a:rPr lang="en-US" sz="1400" b="1" dirty="0">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this.value</a:t>
            </a:r>
            <a:r>
              <a:rPr lang="en-US" sz="1400" b="1" dirty="0">
                <a:solidFill>
                  <a:srgbClr val="C00000"/>
                </a:solidFill>
                <a:latin typeface="Courier New" panose="02070309020205020404" pitchFamily="49" charset="0"/>
                <a:cs typeface="Courier New" panose="02070309020205020404" pitchFamily="49" charset="0"/>
              </a:rPr>
              <a:t> = 0.0;</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lineNumbers</a:t>
            </a:r>
            <a:r>
              <a:rPr lang="en-US" sz="1400" b="1" dirty="0">
                <a:solidFill>
                  <a:srgbClr val="C00000"/>
                </a:solidFill>
                <a:latin typeface="Courier New" panose="02070309020205020404" pitchFamily="49" charset="0"/>
                <a:cs typeface="Courier New" panose="02070309020205020404" pitchFamily="49" charset="0"/>
              </a:rPr>
              <a:t> = new ArrayList&lt;&gt;();</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public ArrayList&lt;Integer&gt; </a:t>
            </a:r>
            <a:r>
              <a:rPr lang="en-US" sz="1400" b="1" dirty="0" err="1">
                <a:solidFill>
                  <a:srgbClr val="C00000"/>
                </a:solidFill>
                <a:latin typeface="Courier New" panose="02070309020205020404" pitchFamily="49" charset="0"/>
                <a:cs typeface="Courier New" panose="02070309020205020404" pitchFamily="49" charset="0"/>
              </a:rPr>
              <a:t>getLineNumbers</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lineNumbers</a:t>
            </a:r>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public void </a:t>
            </a:r>
            <a:r>
              <a:rPr lang="en-US" sz="1400" b="1" dirty="0" err="1">
                <a:solidFill>
                  <a:srgbClr val="C00000"/>
                </a:solidFill>
                <a:latin typeface="Courier New" panose="02070309020205020404" pitchFamily="49" charset="0"/>
                <a:cs typeface="Courier New" panose="02070309020205020404" pitchFamily="49" charset="0"/>
              </a:rPr>
              <a:t>appendLineNumber</a:t>
            </a:r>
            <a:r>
              <a:rPr lang="en-US" sz="1400" b="1" dirty="0">
                <a:latin typeface="Courier New" panose="02070309020205020404" pitchFamily="49" charset="0"/>
                <a:cs typeface="Courier New" panose="02070309020205020404" pitchFamily="49" charset="0"/>
              </a:rPr>
              <a:t>(int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lineNumbers.add</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E0CBD33-D13E-D111-6DC7-3F0025C47ADE}"/>
              </a:ext>
            </a:extLst>
          </p:cNvPr>
          <p:cNvSpPr txBox="1"/>
          <p:nvPr/>
        </p:nvSpPr>
        <p:spPr>
          <a:xfrm>
            <a:off x="4572000" y="1118443"/>
            <a:ext cx="1777218" cy="338554"/>
          </a:xfrm>
          <a:prstGeom prst="rect">
            <a:avLst/>
          </a:prstGeom>
          <a:solidFill>
            <a:srgbClr val="0033CC"/>
          </a:solidFill>
        </p:spPr>
        <p:txBody>
          <a:bodyPr wrap="none" rtlCol="0">
            <a:spAutoFit/>
          </a:bodyPr>
          <a:lstStyle/>
          <a:p>
            <a:r>
              <a:rPr lang="en-US" dirty="0">
                <a:solidFill>
                  <a:srgbClr val="FFFF00"/>
                </a:solidFill>
              </a:rPr>
              <a:t>SymtabEntry.java</a:t>
            </a:r>
          </a:p>
        </p:txBody>
      </p:sp>
      <p:sp>
        <p:nvSpPr>
          <p:cNvPr id="3" name="TextBox 2">
            <a:extLst>
              <a:ext uri="{FF2B5EF4-FFF2-40B4-BE49-F238E27FC236}">
                <a16:creationId xmlns:a16="http://schemas.microsoft.com/office/drawing/2014/main" id="{2CB9D7EF-271C-5E0F-D41C-76A70F63E8F8}"/>
              </a:ext>
            </a:extLst>
          </p:cNvPr>
          <p:cNvSpPr txBox="1"/>
          <p:nvPr/>
        </p:nvSpPr>
        <p:spPr>
          <a:xfrm>
            <a:off x="2889637" y="3728731"/>
            <a:ext cx="4882728" cy="523220"/>
          </a:xfrm>
          <a:prstGeom prst="rect">
            <a:avLst/>
          </a:prstGeom>
          <a:solidFill>
            <a:schemeClr val="accent1">
              <a:lumMod val="20000"/>
              <a:lumOff val="80000"/>
            </a:schemeClr>
          </a:solidFill>
          <a:ln>
            <a:solidFill>
              <a:srgbClr val="0033CC"/>
            </a:solidFill>
          </a:ln>
        </p:spPr>
        <p:txBody>
          <a:bodyPr wrap="square" rtlCol="0">
            <a:spAutoFit/>
          </a:bodyPr>
          <a:lstStyle/>
          <a:p>
            <a:r>
              <a:rPr lang="en-US" sz="1400" dirty="0">
                <a:solidFill>
                  <a:srgbClr val="C00000"/>
                </a:solidFill>
              </a:rPr>
              <a:t>Line numbers </a:t>
            </a:r>
            <a:r>
              <a:rPr lang="en-US" sz="1400" dirty="0">
                <a:solidFill>
                  <a:srgbClr val="0033CC"/>
                </a:solidFill>
              </a:rPr>
              <a:t>are where the identifier appears in the source program, to be displayed in the cross-reference listing.</a:t>
            </a:r>
          </a:p>
        </p:txBody>
      </p:sp>
      <p:sp>
        <p:nvSpPr>
          <p:cNvPr id="7" name="TextBox 6">
            <a:extLst>
              <a:ext uri="{FF2B5EF4-FFF2-40B4-BE49-F238E27FC236}">
                <a16:creationId xmlns:a16="http://schemas.microsoft.com/office/drawing/2014/main" id="{222F7C36-236E-3E97-7078-0F9EB42B3566}"/>
              </a:ext>
            </a:extLst>
          </p:cNvPr>
          <p:cNvSpPr txBox="1"/>
          <p:nvPr/>
        </p:nvSpPr>
        <p:spPr>
          <a:xfrm>
            <a:off x="4114805" y="2971805"/>
            <a:ext cx="3108926" cy="461665"/>
          </a:xfrm>
          <a:prstGeom prst="rect">
            <a:avLst/>
          </a:prstGeom>
          <a:solidFill>
            <a:schemeClr val="accent1">
              <a:lumMod val="20000"/>
              <a:lumOff val="80000"/>
            </a:schemeClr>
          </a:solidFill>
          <a:ln>
            <a:solidFill>
              <a:srgbClr val="FF0000"/>
            </a:solidFill>
          </a:ln>
        </p:spPr>
        <p:txBody>
          <a:bodyPr wrap="square" rtlCol="0">
            <a:spAutoFit/>
          </a:bodyPr>
          <a:lstStyle/>
          <a:p>
            <a:r>
              <a:rPr lang="en-US" sz="1200" dirty="0">
                <a:solidFill>
                  <a:srgbClr val="FF0000"/>
                </a:solidFill>
              </a:rPr>
              <a:t>Symbol Table Hack #1</a:t>
            </a:r>
          </a:p>
          <a:p>
            <a:r>
              <a:rPr lang="en-US" sz="1200" dirty="0">
                <a:solidFill>
                  <a:srgbClr val="FF0000"/>
                </a:solidFill>
              </a:rPr>
              <a:t>Runtime values stored in the symbol table.</a:t>
            </a:r>
          </a:p>
        </p:txBody>
      </p:sp>
    </p:spTree>
    <p:extLst>
      <p:ext uri="{BB962C8B-B14F-4D97-AF65-F5344CB8AC3E}">
        <p14:creationId xmlns:p14="http://schemas.microsoft.com/office/powerpoint/2010/main" val="177565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B809-AECC-F153-E32F-C28A17E1DDD0}"/>
              </a:ext>
            </a:extLst>
          </p:cNvPr>
          <p:cNvSpPr>
            <a:spLocks noGrp="1"/>
          </p:cNvSpPr>
          <p:nvPr>
            <p:ph type="title"/>
          </p:nvPr>
        </p:nvSpPr>
        <p:spPr/>
        <p:txBody>
          <a:bodyPr/>
          <a:lstStyle/>
          <a:p>
            <a:r>
              <a:rPr lang="en-US" dirty="0"/>
              <a:t>Symbol Table</a:t>
            </a:r>
          </a:p>
        </p:txBody>
      </p:sp>
      <p:sp>
        <p:nvSpPr>
          <p:cNvPr id="4" name="Slide Number Placeholder 3">
            <a:extLst>
              <a:ext uri="{FF2B5EF4-FFF2-40B4-BE49-F238E27FC236}">
                <a16:creationId xmlns:a16="http://schemas.microsoft.com/office/drawing/2014/main" id="{C81E1265-1AC0-12AF-CF7B-461057E7526E}"/>
              </a:ext>
            </a:extLst>
          </p:cNvPr>
          <p:cNvSpPr>
            <a:spLocks noGrp="1"/>
          </p:cNvSpPr>
          <p:nvPr>
            <p:ph type="sldNum" sz="quarter" idx="12"/>
          </p:nvPr>
        </p:nvSpPr>
        <p:spPr/>
        <p:txBody>
          <a:bodyPr/>
          <a:lstStyle/>
          <a:p>
            <a:fld id="{FED62B2D-F854-104A-9535-9A504E5923E0}" type="slidenum">
              <a:rPr lang="en-US" smtClean="0"/>
              <a:pPr/>
              <a:t>12</a:t>
            </a:fld>
            <a:endParaRPr lang="en-US"/>
          </a:p>
        </p:txBody>
      </p:sp>
      <p:sp>
        <p:nvSpPr>
          <p:cNvPr id="5" name="TextBox 4">
            <a:extLst>
              <a:ext uri="{FF2B5EF4-FFF2-40B4-BE49-F238E27FC236}">
                <a16:creationId xmlns:a16="http://schemas.microsoft.com/office/drawing/2014/main" id="{0B6585EB-CC36-68A4-1CF5-CF5371B8FDE0}"/>
              </a:ext>
            </a:extLst>
          </p:cNvPr>
          <p:cNvSpPr txBox="1"/>
          <p:nvPr/>
        </p:nvSpPr>
        <p:spPr>
          <a:xfrm>
            <a:off x="365806" y="1403741"/>
            <a:ext cx="7165744" cy="5262979"/>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public class </a:t>
            </a:r>
            <a:r>
              <a:rPr lang="en-US" sz="1400" b="1" dirty="0" err="1">
                <a:solidFill>
                  <a:srgbClr val="C00000"/>
                </a:solidFill>
                <a:latin typeface="Courier New" panose="02070309020205020404" pitchFamily="49" charset="0"/>
                <a:cs typeface="Courier New" panose="02070309020205020404" pitchFamily="49" charset="0"/>
              </a:rPr>
              <a:t>Symtab</a:t>
            </a:r>
            <a:r>
              <a:rPr lang="en-US" sz="1400" b="1" dirty="0">
                <a:solidFill>
                  <a:srgbClr val="C00000"/>
                </a:solidFill>
                <a:latin typeface="Courier New" panose="02070309020205020404" pitchFamily="49" charset="0"/>
                <a:cs typeface="Courier New" panose="02070309020205020404" pitchFamily="49" charset="0"/>
              </a:rPr>
              <a:t> extends </a:t>
            </a:r>
            <a:r>
              <a:rPr lang="en-US" sz="1400" b="1" dirty="0" err="1">
                <a:solidFill>
                  <a:srgbClr val="C00000"/>
                </a:solidFill>
                <a:latin typeface="Courier New" panose="02070309020205020404" pitchFamily="49" charset="0"/>
                <a:cs typeface="Courier New" panose="02070309020205020404" pitchFamily="49" charset="0"/>
              </a:rPr>
              <a:t>TreeMap</a:t>
            </a:r>
            <a:r>
              <a:rPr lang="en-US" sz="1400" b="1" dirty="0">
                <a:solidFill>
                  <a:srgbClr val="C00000"/>
                </a:solidFill>
                <a:latin typeface="Courier New" panose="02070309020205020404" pitchFamily="49" charset="0"/>
                <a:cs typeface="Courier New" panose="02070309020205020404" pitchFamily="49" charset="0"/>
              </a:rPr>
              <a:t>&lt;String, SymtabEntry&gt;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static final long </a:t>
            </a:r>
            <a:r>
              <a:rPr lang="en-US" sz="1400" b="1" dirty="0" err="1">
                <a:latin typeface="Courier New" panose="02070309020205020404" pitchFamily="49" charset="0"/>
                <a:cs typeface="Courier New" panose="02070309020205020404" pitchFamily="49" charset="0"/>
              </a:rPr>
              <a:t>serialVersionUID</a:t>
            </a:r>
            <a:r>
              <a:rPr lang="en-US" sz="1400" b="1" dirty="0">
                <a:latin typeface="Courier New" panose="02070309020205020404" pitchFamily="49" charset="0"/>
                <a:cs typeface="Courier New" panose="02070309020205020404" pitchFamily="49" charset="0"/>
              </a:rPr>
              <a:t> = 0L;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Make an entry.</a:t>
            </a:r>
          </a:p>
          <a:p>
            <a:r>
              <a:rPr lang="en-US" sz="1400" b="1" dirty="0">
                <a:latin typeface="Courier New" panose="02070309020205020404" pitchFamily="49" charset="0"/>
                <a:cs typeface="Courier New" panose="02070309020205020404" pitchFamily="49" charset="0"/>
              </a:rPr>
              <a:t>     * @param name the entry's name.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SymtabEntry </a:t>
            </a:r>
            <a:r>
              <a:rPr lang="en-US" sz="1400" b="1" dirty="0">
                <a:solidFill>
                  <a:srgbClr val="C00000"/>
                </a:solidFill>
                <a:latin typeface="Courier New" panose="02070309020205020404" pitchFamily="49" charset="0"/>
                <a:cs typeface="Courier New" panose="02070309020205020404" pitchFamily="49" charset="0"/>
              </a:rPr>
              <a:t>enter</a:t>
            </a:r>
            <a:r>
              <a:rPr lang="en-US" sz="1400" b="1" dirty="0">
                <a:latin typeface="Courier New" panose="02070309020205020404" pitchFamily="49" charset="0"/>
                <a:cs typeface="Courier New" panose="02070309020205020404" pitchFamily="49" charset="0"/>
              </a:rPr>
              <a:t>(String name) </a:t>
            </a:r>
          </a:p>
          <a:p>
            <a:r>
              <a:rPr lang="en-US" sz="1400" b="1" dirty="0">
                <a:latin typeface="Courier New" panose="02070309020205020404" pitchFamily="49" charset="0"/>
                <a:cs typeface="Courier New" panose="02070309020205020404" pitchFamily="49" charset="0"/>
              </a:rPr>
              <a:t>    { </a:t>
            </a:r>
          </a:p>
          <a:p>
            <a:r>
              <a:rPr lang="en-US" sz="1400" b="1" dirty="0">
                <a:latin typeface="Courier New" panose="02070309020205020404" pitchFamily="49" charset="0"/>
                <a:cs typeface="Courier New" panose="02070309020205020404" pitchFamily="49" charset="0"/>
              </a:rPr>
              <a:t>        SymtabEntry entry = new SymtabEntry(name);</a:t>
            </a:r>
          </a:p>
          <a:p>
            <a:r>
              <a:rPr lang="en-US" sz="1400" b="1" dirty="0">
                <a:latin typeface="Courier New" panose="02070309020205020404" pitchFamily="49" charset="0"/>
                <a:cs typeface="Courier New" panose="02070309020205020404" pitchFamily="49" charset="0"/>
              </a:rPr>
              <a:t>        put(name, entry);</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return entry</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Look up an entry.</a:t>
            </a:r>
          </a:p>
          <a:p>
            <a:r>
              <a:rPr lang="en-US" sz="1400" b="1" dirty="0">
                <a:latin typeface="Courier New" panose="02070309020205020404" pitchFamily="49" charset="0"/>
                <a:cs typeface="Courier New" panose="02070309020205020404" pitchFamily="49" charset="0"/>
              </a:rPr>
              <a:t>     * @param name the entry's name.</a:t>
            </a:r>
          </a:p>
          <a:p>
            <a:r>
              <a:rPr lang="en-US" sz="1400" b="1" dirty="0">
                <a:latin typeface="Courier New" panose="02070309020205020404" pitchFamily="49" charset="0"/>
                <a:cs typeface="Courier New" panose="02070309020205020404" pitchFamily="49" charset="0"/>
              </a:rPr>
              <a:t>     * @return the entry or null if it's not in the symbol table.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public SymtabEntry </a:t>
            </a:r>
            <a:r>
              <a:rPr lang="en-US" sz="1400" b="1" dirty="0">
                <a:solidFill>
                  <a:srgbClr val="C00000"/>
                </a:solidFill>
                <a:latin typeface="Courier New" panose="02070309020205020404" pitchFamily="49" charset="0"/>
                <a:cs typeface="Courier New" panose="02070309020205020404" pitchFamily="49" charset="0"/>
              </a:rPr>
              <a:t>lookup</a:t>
            </a:r>
            <a:r>
              <a:rPr lang="en-US" sz="1400" b="1" dirty="0">
                <a:latin typeface="Courier New" panose="02070309020205020404" pitchFamily="49" charset="0"/>
                <a:cs typeface="Courier New" panose="02070309020205020404" pitchFamily="49" charset="0"/>
              </a:rPr>
              <a:t>(String name) { </a:t>
            </a:r>
            <a:r>
              <a:rPr lang="en-US" sz="1400" b="1" dirty="0">
                <a:solidFill>
                  <a:srgbClr val="C00000"/>
                </a:solidFill>
                <a:latin typeface="Courier New" panose="02070309020205020404" pitchFamily="49" charset="0"/>
                <a:cs typeface="Courier New" panose="02070309020205020404" pitchFamily="49" charset="0"/>
              </a:rPr>
              <a:t>return get(name); </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2A92D23B-17D8-FE0B-EE32-6307C0C82754}"/>
              </a:ext>
            </a:extLst>
          </p:cNvPr>
          <p:cNvSpPr txBox="1"/>
          <p:nvPr/>
        </p:nvSpPr>
        <p:spPr>
          <a:xfrm>
            <a:off x="6022412" y="1234464"/>
            <a:ext cx="1313180" cy="338554"/>
          </a:xfrm>
          <a:prstGeom prst="rect">
            <a:avLst/>
          </a:prstGeom>
          <a:solidFill>
            <a:srgbClr val="0033CC"/>
          </a:solidFill>
        </p:spPr>
        <p:txBody>
          <a:bodyPr wrap="none" rtlCol="0">
            <a:spAutoFit/>
          </a:bodyPr>
          <a:lstStyle/>
          <a:p>
            <a:r>
              <a:rPr lang="en-US" dirty="0">
                <a:solidFill>
                  <a:srgbClr val="FFFF00"/>
                </a:solidFill>
              </a:rPr>
              <a:t>Symtab.java</a:t>
            </a:r>
          </a:p>
        </p:txBody>
      </p:sp>
      <p:sp>
        <p:nvSpPr>
          <p:cNvPr id="3" name="TextBox 2">
            <a:extLst>
              <a:ext uri="{FF2B5EF4-FFF2-40B4-BE49-F238E27FC236}">
                <a16:creationId xmlns:a16="http://schemas.microsoft.com/office/drawing/2014/main" id="{13013634-0A3D-85F9-0B00-07314BCFAE8B}"/>
              </a:ext>
            </a:extLst>
          </p:cNvPr>
          <p:cNvSpPr txBox="1"/>
          <p:nvPr/>
        </p:nvSpPr>
        <p:spPr>
          <a:xfrm>
            <a:off x="6492219" y="1726537"/>
            <a:ext cx="2468853" cy="738664"/>
          </a:xfrm>
          <a:prstGeom prst="rect">
            <a:avLst/>
          </a:prstGeom>
          <a:solidFill>
            <a:schemeClr val="accent1">
              <a:lumMod val="20000"/>
              <a:lumOff val="80000"/>
            </a:schemeClr>
          </a:solidFill>
          <a:ln>
            <a:solidFill>
              <a:srgbClr val="0033CC"/>
            </a:solidFill>
          </a:ln>
        </p:spPr>
        <p:txBody>
          <a:bodyPr wrap="square" rtlCol="0">
            <a:spAutoFit/>
          </a:bodyPr>
          <a:lstStyle/>
          <a:p>
            <a:r>
              <a:rPr lang="en-US" sz="1400" dirty="0">
                <a:solidFill>
                  <a:srgbClr val="0033CC"/>
                </a:solidFill>
              </a:rPr>
              <a:t>Make </a:t>
            </a:r>
            <a:r>
              <a:rPr lang="en-US" sz="1400" b="1" dirty="0" err="1">
                <a:solidFill>
                  <a:srgbClr val="0033CC"/>
                </a:solidFill>
                <a:latin typeface="Courier New" panose="02070309020205020404" pitchFamily="49" charset="0"/>
                <a:cs typeface="Courier New" panose="02070309020205020404" pitchFamily="49" charset="0"/>
              </a:rPr>
              <a:t>Symtab</a:t>
            </a:r>
            <a:r>
              <a:rPr lang="en-US" sz="1400" dirty="0">
                <a:solidFill>
                  <a:srgbClr val="0033CC"/>
                </a:solidFill>
              </a:rPr>
              <a:t> a subclass of class </a:t>
            </a:r>
            <a:r>
              <a:rPr lang="en-US" sz="1400" b="1" dirty="0" err="1">
                <a:solidFill>
                  <a:srgbClr val="0033CC"/>
                </a:solidFill>
                <a:latin typeface="Courier New" panose="02070309020205020404" pitchFamily="49" charset="0"/>
                <a:cs typeface="Courier New" panose="02070309020205020404" pitchFamily="49" charset="0"/>
              </a:rPr>
              <a:t>TreeMap</a:t>
            </a:r>
            <a:r>
              <a:rPr lang="en-US" sz="1400" dirty="0">
                <a:solidFill>
                  <a:srgbClr val="0033CC"/>
                </a:solidFill>
              </a:rPr>
              <a:t> to store the entries in alphabetical order.</a:t>
            </a:r>
          </a:p>
        </p:txBody>
      </p:sp>
    </p:spTree>
    <p:extLst>
      <p:ext uri="{BB962C8B-B14F-4D97-AF65-F5344CB8AC3E}">
        <p14:creationId xmlns:p14="http://schemas.microsoft.com/office/powerpoint/2010/main" val="4034126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B693-CB07-4F2A-64AA-A4F667583DA4}"/>
              </a:ext>
            </a:extLst>
          </p:cNvPr>
          <p:cNvSpPr>
            <a:spLocks noGrp="1"/>
          </p:cNvSpPr>
          <p:nvPr>
            <p:ph type="title"/>
          </p:nvPr>
        </p:nvSpPr>
        <p:spPr/>
        <p:txBody>
          <a:bodyPr/>
          <a:lstStyle/>
          <a:p>
            <a:r>
              <a:rPr lang="en-US" dirty="0"/>
              <a:t>Method </a:t>
            </a:r>
            <a:r>
              <a:rPr lang="en-US" b="1" dirty="0" err="1">
                <a:latin typeface="Courier New" panose="02070309020205020404" pitchFamily="49" charset="0"/>
                <a:cs typeface="Courier New" panose="02070309020205020404" pitchFamily="49" charset="0"/>
              </a:rPr>
              <a:t>Parser.parseProgram</a:t>
            </a:r>
            <a:r>
              <a:rPr lang="en-US" b="1" dirty="0">
                <a:latin typeface="Courier New" panose="02070309020205020404" pitchFamily="49" charset="0"/>
                <a:cs typeface="Courier New" panose="02070309020205020404" pitchFamily="49" charset="0"/>
              </a:rPr>
              <a:t>()</a:t>
            </a:r>
          </a:p>
        </p:txBody>
      </p:sp>
      <p:sp>
        <p:nvSpPr>
          <p:cNvPr id="4" name="Slide Number Placeholder 3">
            <a:extLst>
              <a:ext uri="{FF2B5EF4-FFF2-40B4-BE49-F238E27FC236}">
                <a16:creationId xmlns:a16="http://schemas.microsoft.com/office/drawing/2014/main" id="{86B4ADCA-019C-7152-40EF-C9CD4873DE05}"/>
              </a:ext>
            </a:extLst>
          </p:cNvPr>
          <p:cNvSpPr>
            <a:spLocks noGrp="1"/>
          </p:cNvSpPr>
          <p:nvPr>
            <p:ph type="sldNum" sz="quarter" idx="12"/>
          </p:nvPr>
        </p:nvSpPr>
        <p:spPr/>
        <p:txBody>
          <a:bodyPr/>
          <a:lstStyle/>
          <a:p>
            <a:fld id="{FED62B2D-F854-104A-9535-9A504E5923E0}" type="slidenum">
              <a:rPr lang="en-US" smtClean="0"/>
              <a:pPr/>
              <a:t>13</a:t>
            </a:fld>
            <a:endParaRPr lang="en-US"/>
          </a:p>
        </p:txBody>
      </p:sp>
      <p:sp>
        <p:nvSpPr>
          <p:cNvPr id="5" name="TextBox 4">
            <a:extLst>
              <a:ext uri="{FF2B5EF4-FFF2-40B4-BE49-F238E27FC236}">
                <a16:creationId xmlns:a16="http://schemas.microsoft.com/office/drawing/2014/main" id="{39A33958-D1D9-6674-A2F9-3D93C38BD5A6}"/>
              </a:ext>
            </a:extLst>
          </p:cNvPr>
          <p:cNvSpPr txBox="1"/>
          <p:nvPr/>
        </p:nvSpPr>
        <p:spPr>
          <a:xfrm>
            <a:off x="182928" y="1403741"/>
            <a:ext cx="6736139" cy="4616648"/>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public Node </a:t>
            </a:r>
            <a:r>
              <a:rPr lang="en-US" sz="1400" b="1" dirty="0" err="1">
                <a:solidFill>
                  <a:srgbClr val="C00000"/>
                </a:solidFill>
                <a:latin typeface="Courier New" panose="02070309020205020404" pitchFamily="49" charset="0"/>
                <a:cs typeface="Courier New" panose="02070309020205020404" pitchFamily="49" charset="0"/>
              </a:rPr>
              <a:t>parseProgram</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Node </a:t>
            </a:r>
            <a:r>
              <a:rPr lang="en-US" sz="1400" b="1" dirty="0" err="1">
                <a:latin typeface="Courier New" panose="02070309020205020404" pitchFamily="49" charset="0"/>
                <a:cs typeface="Courier New" panose="02070309020205020404" pitchFamily="49" charset="0"/>
              </a:rPr>
              <a:t>programNode</a:t>
            </a:r>
            <a:r>
              <a:rPr lang="en-US" sz="1400" b="1" dirty="0">
                <a:latin typeface="Courier New" panose="02070309020205020404" pitchFamily="49" charset="0"/>
                <a:cs typeface="Courier New" panose="02070309020205020404" pitchFamily="49" charset="0"/>
              </a:rPr>
              <a:t> = new Node(</a:t>
            </a:r>
            <a:r>
              <a:rPr lang="en-US" sz="1400" b="1" dirty="0" err="1">
                <a:latin typeface="Courier New" panose="02070309020205020404" pitchFamily="49" charset="0"/>
                <a:cs typeface="Courier New" panose="02070309020205020404" pitchFamily="49" charset="0"/>
              </a:rPr>
              <a:t>Node.NodeType.PROGRAM</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currentToken.type</a:t>
            </a:r>
            <a:r>
              <a:rPr lang="en-US" sz="1400" b="1" dirty="0">
                <a:latin typeface="Courier New" panose="02070309020205020404" pitchFamily="49" charset="0"/>
                <a:cs typeface="Courier New" panose="02070309020205020404" pitchFamily="49" charset="0"/>
              </a:rPr>
              <a:t> == IDENTIFIER)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programEntry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programName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programNode.text</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programName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int </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programEntry.appendLineNumber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 Consume program name.</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currentToken</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scanner.nextToken</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else </a:t>
            </a:r>
            <a:r>
              <a:rPr lang="en-US" sz="1400" b="1" dirty="0" err="1">
                <a:latin typeface="Courier New" panose="02070309020205020404" pitchFamily="49" charset="0"/>
                <a:cs typeface="Courier New" panose="02070309020205020404" pitchFamily="49" charset="0"/>
              </a:rPr>
              <a:t>syntaxError</a:t>
            </a:r>
            <a:r>
              <a:rPr lang="en-US" sz="1400" b="1" dirty="0">
                <a:latin typeface="Courier New" panose="02070309020205020404" pitchFamily="49" charset="0"/>
                <a:cs typeface="Courier New" panose="02070309020205020404" pitchFamily="49" charset="0"/>
              </a:rPr>
              <a:t>("Expecting program name");</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4ADDE41B-9DB0-6B1B-89D0-0E9190952ED2}"/>
              </a:ext>
            </a:extLst>
          </p:cNvPr>
          <p:cNvSpPr txBox="1"/>
          <p:nvPr/>
        </p:nvSpPr>
        <p:spPr>
          <a:xfrm>
            <a:off x="5486390" y="1234464"/>
            <a:ext cx="1210460" cy="338554"/>
          </a:xfrm>
          <a:prstGeom prst="rect">
            <a:avLst/>
          </a:prstGeom>
          <a:solidFill>
            <a:srgbClr val="0033CC"/>
          </a:solidFill>
        </p:spPr>
        <p:txBody>
          <a:bodyPr wrap="none" rtlCol="0">
            <a:spAutoFit/>
          </a:bodyPr>
          <a:lstStyle/>
          <a:p>
            <a:r>
              <a:rPr lang="en-US" dirty="0" err="1">
                <a:solidFill>
                  <a:srgbClr val="FFFF00"/>
                </a:solidFill>
              </a:rPr>
              <a:t>Parser.java</a:t>
            </a:r>
            <a:endParaRPr lang="en-US" dirty="0">
              <a:solidFill>
                <a:srgbClr val="FFFF00"/>
              </a:solidFill>
            </a:endParaRPr>
          </a:p>
        </p:txBody>
      </p:sp>
      <p:sp>
        <p:nvSpPr>
          <p:cNvPr id="7" name="TextBox 6">
            <a:extLst>
              <a:ext uri="{FF2B5EF4-FFF2-40B4-BE49-F238E27FC236}">
                <a16:creationId xmlns:a16="http://schemas.microsoft.com/office/drawing/2014/main" id="{CA805536-BAD7-3518-BB7E-BD721D6596E9}"/>
              </a:ext>
            </a:extLst>
          </p:cNvPr>
          <p:cNvSpPr txBox="1"/>
          <p:nvPr/>
        </p:nvSpPr>
        <p:spPr>
          <a:xfrm>
            <a:off x="5811558" y="4309228"/>
            <a:ext cx="3158237" cy="1954381"/>
          </a:xfrm>
          <a:prstGeom prst="rect">
            <a:avLst/>
          </a:prstGeom>
          <a:solidFill>
            <a:srgbClr val="DEF0F2"/>
          </a:solidFill>
          <a:ln>
            <a:solidFill>
              <a:srgbClr val="0033CC"/>
            </a:solidFill>
          </a:ln>
        </p:spPr>
        <p:txBody>
          <a:bodyPr wrap="none" rtlCol="0">
            <a:spAutoFit/>
          </a:bodyPr>
          <a:lstStyle/>
          <a:p>
            <a:r>
              <a:rPr lang="en-US" sz="1100" b="1" dirty="0">
                <a:latin typeface="Courier New" panose="02070309020205020404" pitchFamily="49" charset="0"/>
                <a:cs typeface="Courier New" panose="02070309020205020404" pitchFamily="49" charset="0"/>
              </a:rPr>
              <a:t>PROGRAM </a:t>
            </a:r>
            <a:r>
              <a:rPr lang="en-US" sz="1100" b="1" dirty="0">
                <a:solidFill>
                  <a:srgbClr val="C00000"/>
                </a:solidFill>
                <a:latin typeface="Courier New" panose="02070309020205020404" pitchFamily="49" charset="0"/>
                <a:cs typeface="Courier New" panose="02070309020205020404" pitchFamily="49" charset="0"/>
              </a:rPr>
              <a:t>HelloWorld</a:t>
            </a:r>
            <a:r>
              <a:rPr lang="en-US" sz="1100" b="1" dirty="0">
                <a:latin typeface="Courier New" panose="02070309020205020404" pitchFamily="49" charset="0"/>
                <a:cs typeface="Courier New" panose="02070309020205020404" pitchFamily="49" charset="0"/>
              </a:rPr>
              <a:t>;</a:t>
            </a:r>
            <a:br>
              <a:rPr lang="en-US" sz="1100" b="1" dirty="0">
                <a:latin typeface="Courier New" panose="02070309020205020404" pitchFamily="49" charset="0"/>
                <a:cs typeface="Courier New" panose="02070309020205020404" pitchFamily="49" charset="0"/>
              </a:rPr>
            </a:br>
            <a:endParaRPr lang="en-US" sz="1100" b="1" dirty="0">
              <a:latin typeface="Courier New" panose="02070309020205020404" pitchFamily="49" charset="0"/>
              <a:cs typeface="Courier New" panose="02070309020205020404" pitchFamily="49" charset="0"/>
            </a:endParaRPr>
          </a:p>
          <a:p>
            <a:r>
              <a:rPr lang="en-US" sz="1100" b="1" dirty="0">
                <a:latin typeface="Courier New" panose="02070309020205020404" pitchFamily="49" charset="0"/>
                <a:cs typeface="Courier New" panose="02070309020205020404" pitchFamily="49" charset="0"/>
              </a:rPr>
              <a:t>BEGIN</a:t>
            </a:r>
          </a:p>
          <a:p>
            <a:r>
              <a:rPr lang="en-US" sz="1100" b="1" dirty="0">
                <a:latin typeface="Courier New" panose="02070309020205020404" pitchFamily="49" charset="0"/>
                <a:cs typeface="Courier New" panose="02070309020205020404" pitchFamily="49" charset="0"/>
              </a:rPr>
              <a: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 0;</a:t>
            </a:r>
          </a:p>
          <a:p>
            <a:r>
              <a:rPr lang="en-US" sz="1100" b="1" dirty="0">
                <a:latin typeface="Courier New" panose="02070309020205020404" pitchFamily="49" charset="0"/>
                <a:cs typeface="Courier New" panose="02070309020205020404" pitchFamily="49" charset="0"/>
              </a:rPr>
              <a:t>    </a:t>
            </a:r>
          </a:p>
          <a:p>
            <a:r>
              <a:rPr lang="en-US" sz="1100" b="1" dirty="0">
                <a:latin typeface="Courier New" panose="02070309020205020404" pitchFamily="49" charset="0"/>
                <a:cs typeface="Courier New" panose="02070309020205020404" pitchFamily="49" charset="0"/>
              </a:rPr>
              <a:t>    REPEAT</a:t>
            </a:r>
          </a:p>
          <a:p>
            <a:r>
              <a:rPr lang="en-US" sz="1100" b="1" dirty="0">
                <a:latin typeface="Courier New" panose="02070309020205020404" pitchFamily="49" charset="0"/>
                <a:cs typeface="Courier New" panose="02070309020205020404" pitchFamily="49" charset="0"/>
              </a:rPr>
              <a:t>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+ 1;</a:t>
            </a:r>
          </a:p>
          <a:p>
            <a:r>
              <a:rPr lang="en-US" sz="1100" b="1" dirty="0">
                <a:latin typeface="Courier New" panose="02070309020205020404" pitchFamily="49" charset="0"/>
                <a:cs typeface="Courier New" panose="02070309020205020404" pitchFamily="49" charset="0"/>
              </a:rPr>
              <a:t>        write('#'); write(</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a:t>
            </a:r>
          </a:p>
          <a:p>
            <a:r>
              <a:rPr lang="en-US" sz="1100" b="1" dirty="0">
                <a:latin typeface="Courier New" panose="02070309020205020404" pitchFamily="49" charset="0"/>
                <a:cs typeface="Courier New" panose="02070309020205020404" pitchFamily="49" charset="0"/>
              </a:rPr>
              <a:t>        </a:t>
            </a:r>
            <a:r>
              <a:rPr lang="en-US" sz="1100" b="1" dirty="0" err="1">
                <a:latin typeface="Courier New" panose="02070309020205020404" pitchFamily="49" charset="0"/>
                <a:cs typeface="Courier New" panose="02070309020205020404" pitchFamily="49" charset="0"/>
              </a:rPr>
              <a:t>writeln</a:t>
            </a:r>
            <a:r>
              <a:rPr lang="en-US" sz="1100" b="1" dirty="0">
                <a:latin typeface="Courier New" panose="02070309020205020404" pitchFamily="49" charset="0"/>
                <a:cs typeface="Courier New" panose="02070309020205020404" pitchFamily="49" charset="0"/>
              </a:rPr>
              <a:t>(': Hello, world!');</a:t>
            </a:r>
          </a:p>
          <a:p>
            <a:r>
              <a:rPr lang="en-US" sz="1100" b="1" dirty="0">
                <a:latin typeface="Courier New" panose="02070309020205020404" pitchFamily="49" charset="0"/>
                <a:cs typeface="Courier New" panose="02070309020205020404" pitchFamily="49" charset="0"/>
              </a:rPr>
              <a:t>    UNTIL </a:t>
            </a:r>
            <a:r>
              <a:rPr lang="en-US" sz="1100" b="1" dirty="0" err="1">
                <a:latin typeface="Courier New" panose="02070309020205020404" pitchFamily="49" charset="0"/>
                <a:cs typeface="Courier New" panose="02070309020205020404" pitchFamily="49" charset="0"/>
              </a:rPr>
              <a:t>i</a:t>
            </a:r>
            <a:r>
              <a:rPr lang="en-US" sz="1100" b="1" dirty="0">
                <a:latin typeface="Courier New" panose="02070309020205020404" pitchFamily="49" charset="0"/>
                <a:cs typeface="Courier New" panose="02070309020205020404" pitchFamily="49" charset="0"/>
              </a:rPr>
              <a:t> = 5;</a:t>
            </a:r>
          </a:p>
          <a:p>
            <a:r>
              <a:rPr lang="en-US" sz="1100" b="1" dirty="0">
                <a:latin typeface="Courier New" panose="02070309020205020404" pitchFamily="49" charset="0"/>
                <a:cs typeface="Courier New" panose="02070309020205020404" pitchFamily="49" charset="0"/>
              </a:rPr>
              <a:t>END.</a:t>
            </a:r>
          </a:p>
        </p:txBody>
      </p:sp>
    </p:spTree>
    <p:extLst>
      <p:ext uri="{BB962C8B-B14F-4D97-AF65-F5344CB8AC3E}">
        <p14:creationId xmlns:p14="http://schemas.microsoft.com/office/powerpoint/2010/main" val="1766755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4D0FC-D6E6-5705-8D97-DDA50A51EA51}"/>
              </a:ext>
            </a:extLst>
          </p:cNvPr>
          <p:cNvSpPr>
            <a:spLocks noGrp="1"/>
          </p:cNvSpPr>
          <p:nvPr>
            <p:ph type="title"/>
          </p:nvPr>
        </p:nvSpPr>
        <p:spPr>
          <a:xfrm>
            <a:off x="365761" y="411163"/>
            <a:ext cx="8503872" cy="655637"/>
          </a:xfrm>
        </p:spPr>
        <p:txBody>
          <a:bodyPr/>
          <a:lstStyle/>
          <a:p>
            <a:r>
              <a:rPr lang="en-US" sz="2800" dirty="0"/>
              <a:t>Method </a:t>
            </a:r>
            <a:r>
              <a:rPr lang="en-US" sz="2800" b="1" dirty="0" err="1">
                <a:latin typeface="Courier New" panose="02070309020205020404" pitchFamily="49" charset="0"/>
                <a:cs typeface="Courier New" panose="02070309020205020404" pitchFamily="49" charset="0"/>
              </a:rPr>
              <a:t>Parser.parseAssignmentStatement</a:t>
            </a:r>
            <a:r>
              <a:rPr lang="en-US" sz="2800" b="1" dirty="0">
                <a:latin typeface="Courier New" panose="02070309020205020404" pitchFamily="49" charset="0"/>
                <a:cs typeface="Courier New" panose="02070309020205020404" pitchFamily="49" charset="0"/>
              </a:rPr>
              <a:t>()</a:t>
            </a:r>
            <a:endParaRPr lang="en-US" sz="2800" dirty="0"/>
          </a:p>
        </p:txBody>
      </p:sp>
      <p:sp>
        <p:nvSpPr>
          <p:cNvPr id="4" name="Slide Number Placeholder 3">
            <a:extLst>
              <a:ext uri="{FF2B5EF4-FFF2-40B4-BE49-F238E27FC236}">
                <a16:creationId xmlns:a16="http://schemas.microsoft.com/office/drawing/2014/main" id="{52DF5A26-B614-03B9-8120-4B844EA25755}"/>
              </a:ext>
            </a:extLst>
          </p:cNvPr>
          <p:cNvSpPr>
            <a:spLocks noGrp="1"/>
          </p:cNvSpPr>
          <p:nvPr>
            <p:ph type="sldNum" sz="quarter" idx="12"/>
          </p:nvPr>
        </p:nvSpPr>
        <p:spPr/>
        <p:txBody>
          <a:bodyPr/>
          <a:lstStyle/>
          <a:p>
            <a:fld id="{FED62B2D-F854-104A-9535-9A504E5923E0}" type="slidenum">
              <a:rPr lang="en-US" smtClean="0"/>
              <a:pPr/>
              <a:t>14</a:t>
            </a:fld>
            <a:endParaRPr lang="en-US"/>
          </a:p>
        </p:txBody>
      </p:sp>
      <p:sp>
        <p:nvSpPr>
          <p:cNvPr id="5" name="TextBox 4">
            <a:extLst>
              <a:ext uri="{FF2B5EF4-FFF2-40B4-BE49-F238E27FC236}">
                <a16:creationId xmlns:a16="http://schemas.microsoft.com/office/drawing/2014/main" id="{F96B994F-0B84-25C2-3753-213F39810097}"/>
              </a:ext>
            </a:extLst>
          </p:cNvPr>
          <p:cNvSpPr txBox="1"/>
          <p:nvPr/>
        </p:nvSpPr>
        <p:spPr>
          <a:xfrm>
            <a:off x="274367" y="1402144"/>
            <a:ext cx="7273145" cy="3970318"/>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Node </a:t>
            </a:r>
            <a:r>
              <a:rPr lang="en-US" sz="1400" b="1" dirty="0" err="1">
                <a:solidFill>
                  <a:srgbClr val="C00000"/>
                </a:solidFill>
                <a:latin typeface="Courier New" panose="02070309020205020404" pitchFamily="49" charset="0"/>
                <a:cs typeface="Courier New" panose="02070309020205020404" pitchFamily="49" charset="0"/>
              </a:rPr>
              <a:t>parseAssignmentStatement</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Node </a:t>
            </a:r>
            <a:r>
              <a:rPr lang="en-US" sz="1400" b="1" dirty="0" err="1">
                <a:latin typeface="Courier New" panose="02070309020205020404" pitchFamily="49" charset="0"/>
                <a:cs typeface="Courier New" panose="02070309020205020404" pitchFamily="49" charset="0"/>
              </a:rPr>
              <a:t>lhsNode</a:t>
            </a:r>
            <a:r>
              <a:rPr lang="en-US" sz="1400" b="1" dirty="0">
                <a:latin typeface="Courier New" panose="02070309020205020404" pitchFamily="49" charset="0"/>
                <a:cs typeface="Courier New" panose="02070309020205020404" pitchFamily="49" charset="0"/>
              </a:rPr>
              <a:t> = new Node(VARIABLE);</a:t>
            </a:r>
          </a:p>
          <a:p>
            <a:r>
              <a:rPr lang="en-US" sz="1400" b="1" dirty="0">
                <a:solidFill>
                  <a:srgbClr val="C00000"/>
                </a:solidFill>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variableName.toLowerCase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variableEntry</a:t>
            </a:r>
            <a:r>
              <a:rPr lang="en-US" sz="1400" b="1" dirty="0">
                <a:latin typeface="Courier New" panose="02070309020205020404" pitchFamily="49" charset="0"/>
                <a:cs typeface="Courier New" panose="02070309020205020404" pitchFamily="49" charset="0"/>
              </a:rPr>
              <a:t> == null)</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symtab.enter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variableName.toLowerCase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int </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2C022C94-D5C5-4A48-EE3C-FFF24DE8B58D}"/>
              </a:ext>
            </a:extLst>
          </p:cNvPr>
          <p:cNvSpPr txBox="1"/>
          <p:nvPr/>
        </p:nvSpPr>
        <p:spPr>
          <a:xfrm>
            <a:off x="6104785" y="1261666"/>
            <a:ext cx="1210460" cy="338554"/>
          </a:xfrm>
          <a:prstGeom prst="rect">
            <a:avLst/>
          </a:prstGeom>
          <a:solidFill>
            <a:srgbClr val="0033CC"/>
          </a:solidFill>
        </p:spPr>
        <p:txBody>
          <a:bodyPr wrap="none" rtlCol="0">
            <a:spAutoFit/>
          </a:bodyPr>
          <a:lstStyle/>
          <a:p>
            <a:r>
              <a:rPr lang="en-US" dirty="0" err="1">
                <a:solidFill>
                  <a:srgbClr val="FFFF00"/>
                </a:solidFill>
              </a:rPr>
              <a:t>Parser.java</a:t>
            </a:r>
            <a:endParaRPr lang="en-US" dirty="0">
              <a:solidFill>
                <a:srgbClr val="FFFF00"/>
              </a:solidFill>
            </a:endParaRPr>
          </a:p>
        </p:txBody>
      </p:sp>
      <p:sp>
        <p:nvSpPr>
          <p:cNvPr id="7" name="TextBox 6">
            <a:extLst>
              <a:ext uri="{FF2B5EF4-FFF2-40B4-BE49-F238E27FC236}">
                <a16:creationId xmlns:a16="http://schemas.microsoft.com/office/drawing/2014/main" id="{7F32A36B-BCF1-01B1-A1D5-DCCA23980C03}"/>
              </a:ext>
            </a:extLst>
          </p:cNvPr>
          <p:cNvSpPr txBox="1"/>
          <p:nvPr/>
        </p:nvSpPr>
        <p:spPr>
          <a:xfrm>
            <a:off x="5430871" y="4069073"/>
            <a:ext cx="3438762" cy="2123658"/>
          </a:xfrm>
          <a:prstGeom prst="rect">
            <a:avLst/>
          </a:prstGeom>
          <a:solidFill>
            <a:srgbClr val="DEF0F2"/>
          </a:solidFill>
          <a:ln>
            <a:solidFill>
              <a:srgbClr val="0033CC"/>
            </a:solidFill>
          </a:ln>
        </p:spPr>
        <p:txBody>
          <a:bodyPr wrap="none" rtlCol="0">
            <a:spAutoFit/>
          </a:bodyPr>
          <a:lstStyle/>
          <a:p>
            <a:r>
              <a:rPr lang="en-US" sz="1200" b="1" dirty="0">
                <a:latin typeface="Courier New" panose="02070309020205020404" pitchFamily="49" charset="0"/>
                <a:cs typeface="Courier New" panose="02070309020205020404" pitchFamily="49" charset="0"/>
              </a:rPr>
              <a:t>PROGRAM HelloWorld;</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BEGIN</a:t>
            </a:r>
          </a:p>
          <a:p>
            <a:r>
              <a:rPr lang="en-US" sz="1200" b="1" dirty="0">
                <a:latin typeface="Courier New" panose="02070309020205020404" pitchFamily="49" charset="0"/>
                <a:cs typeface="Courier New" panose="02070309020205020404" pitchFamily="49" charset="0"/>
              </a:rPr>
              <a:t>    </a:t>
            </a:r>
            <a:r>
              <a:rPr lang="en-US" sz="1200" b="1" dirty="0" err="1">
                <a:solidFill>
                  <a:srgbClr val="C00000"/>
                </a:solidFill>
                <a:latin typeface="Courier New" panose="02070309020205020404" pitchFamily="49" charset="0"/>
                <a:cs typeface="Courier New" panose="02070309020205020404" pitchFamily="49" charset="0"/>
              </a:rPr>
              <a:t>i</a:t>
            </a:r>
            <a:r>
              <a:rPr lang="en-US" sz="1200" b="1" dirty="0">
                <a:latin typeface="Courier New" panose="02070309020205020404" pitchFamily="49" charset="0"/>
                <a:cs typeface="Courier New" panose="02070309020205020404" pitchFamily="49" charset="0"/>
              </a:rPr>
              <a:t> := 0;</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REPEAT</a:t>
            </a:r>
          </a:p>
          <a:p>
            <a:r>
              <a:rPr lang="en-US" sz="1200" b="1" dirty="0">
                <a:latin typeface="Courier New" panose="02070309020205020404" pitchFamily="49" charset="0"/>
                <a:cs typeface="Courier New" panose="02070309020205020404" pitchFamily="49" charset="0"/>
              </a:rPr>
              <a:t>        </a:t>
            </a:r>
            <a:r>
              <a:rPr lang="en-US" sz="1200" b="1" dirty="0" err="1">
                <a:solidFill>
                  <a:srgbClr val="C00000"/>
                </a:solidFill>
                <a:latin typeface="Courier New" panose="02070309020205020404" pitchFamily="49" charset="0"/>
                <a:cs typeface="Courier New" panose="02070309020205020404" pitchFamily="49" charset="0"/>
              </a:rPr>
              <a:t>i</a:t>
            </a:r>
            <a:r>
              <a:rPr lang="en-US" sz="1200" b="1" dirty="0">
                <a:latin typeface="Courier New" panose="02070309020205020404" pitchFamily="49" charset="0"/>
                <a:cs typeface="Courier New" panose="02070309020205020404" pitchFamily="49" charset="0"/>
              </a:rPr>
              <a:t> := </a:t>
            </a:r>
            <a:r>
              <a:rPr lang="en-US" sz="1200" b="1" dirty="0" err="1">
                <a:latin typeface="Courier New" panose="02070309020205020404" pitchFamily="49" charset="0"/>
                <a:cs typeface="Courier New" panose="02070309020205020404" pitchFamily="49" charset="0"/>
              </a:rPr>
              <a:t>i</a:t>
            </a:r>
            <a:r>
              <a:rPr lang="en-US" sz="1200" b="1" dirty="0">
                <a:latin typeface="Courier New" panose="02070309020205020404" pitchFamily="49" charset="0"/>
                <a:cs typeface="Courier New" panose="02070309020205020404" pitchFamily="49" charset="0"/>
              </a:rPr>
              <a:t> + 1;</a:t>
            </a:r>
          </a:p>
          <a:p>
            <a:r>
              <a:rPr lang="en-US" sz="1200" b="1" dirty="0">
                <a:latin typeface="Courier New" panose="02070309020205020404" pitchFamily="49" charset="0"/>
                <a:cs typeface="Courier New" panose="02070309020205020404" pitchFamily="49" charset="0"/>
              </a:rPr>
              <a:t>        write('#'); write(</a:t>
            </a:r>
            <a:r>
              <a:rPr lang="en-US" sz="1200" b="1" dirty="0" err="1">
                <a:latin typeface="Courier New" panose="02070309020205020404" pitchFamily="49" charset="0"/>
                <a:cs typeface="Courier New" panose="02070309020205020404" pitchFamily="49" charset="0"/>
              </a:rPr>
              <a:t>i</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writeln</a:t>
            </a:r>
            <a:r>
              <a:rPr lang="en-US" sz="1200" b="1" dirty="0">
                <a:latin typeface="Courier New" panose="02070309020205020404" pitchFamily="49" charset="0"/>
                <a:cs typeface="Courier New" panose="02070309020205020404" pitchFamily="49" charset="0"/>
              </a:rPr>
              <a:t>(': Hello, world!');</a:t>
            </a:r>
          </a:p>
          <a:p>
            <a:r>
              <a:rPr lang="en-US" sz="1200" b="1" dirty="0">
                <a:latin typeface="Courier New" panose="02070309020205020404" pitchFamily="49" charset="0"/>
                <a:cs typeface="Courier New" panose="02070309020205020404" pitchFamily="49" charset="0"/>
              </a:rPr>
              <a:t>    UNTIL </a:t>
            </a:r>
            <a:r>
              <a:rPr lang="en-US" sz="1200" b="1" dirty="0" err="1">
                <a:latin typeface="Courier New" panose="02070309020205020404" pitchFamily="49" charset="0"/>
                <a:cs typeface="Courier New" panose="02070309020205020404" pitchFamily="49" charset="0"/>
              </a:rPr>
              <a:t>i</a:t>
            </a:r>
            <a:r>
              <a:rPr lang="en-US" sz="1200" b="1" dirty="0">
                <a:latin typeface="Courier New" panose="02070309020205020404" pitchFamily="49" charset="0"/>
                <a:cs typeface="Courier New" panose="02070309020205020404" pitchFamily="49" charset="0"/>
              </a:rPr>
              <a:t> = 5;</a:t>
            </a:r>
          </a:p>
          <a:p>
            <a:r>
              <a:rPr lang="en-US" sz="1200" b="1" dirty="0">
                <a:latin typeface="Courier New" panose="02070309020205020404" pitchFamily="49" charset="0"/>
                <a:cs typeface="Courier New" panose="02070309020205020404" pitchFamily="49" charset="0"/>
              </a:rPr>
              <a:t>END.</a:t>
            </a:r>
          </a:p>
        </p:txBody>
      </p:sp>
      <p:sp>
        <p:nvSpPr>
          <p:cNvPr id="3" name="TextBox 2">
            <a:extLst>
              <a:ext uri="{FF2B5EF4-FFF2-40B4-BE49-F238E27FC236}">
                <a16:creationId xmlns:a16="http://schemas.microsoft.com/office/drawing/2014/main" id="{2FEFF1F5-8571-EE75-0AF0-D2C42128C83F}"/>
              </a:ext>
            </a:extLst>
          </p:cNvPr>
          <p:cNvSpPr txBox="1"/>
          <p:nvPr/>
        </p:nvSpPr>
        <p:spPr>
          <a:xfrm>
            <a:off x="1188757" y="4019331"/>
            <a:ext cx="3657635" cy="415498"/>
          </a:xfrm>
          <a:prstGeom prst="rect">
            <a:avLst/>
          </a:prstGeom>
          <a:solidFill>
            <a:schemeClr val="accent1">
              <a:lumMod val="20000"/>
              <a:lumOff val="80000"/>
            </a:schemeClr>
          </a:solidFill>
          <a:ln>
            <a:solidFill>
              <a:srgbClr val="FF0000"/>
            </a:solidFill>
          </a:ln>
        </p:spPr>
        <p:txBody>
          <a:bodyPr wrap="square" rtlCol="0">
            <a:spAutoFit/>
          </a:bodyPr>
          <a:lstStyle/>
          <a:p>
            <a:r>
              <a:rPr lang="en-US" sz="1050" dirty="0">
                <a:solidFill>
                  <a:srgbClr val="FF0000"/>
                </a:solidFill>
              </a:rPr>
              <a:t>Symbol Table Hack #2</a:t>
            </a:r>
          </a:p>
          <a:p>
            <a:r>
              <a:rPr lang="en-US" sz="1050" dirty="0">
                <a:solidFill>
                  <a:srgbClr val="FF0000"/>
                </a:solidFill>
              </a:rPr>
              <a:t>“Declare” a variable the first time it’s an assignment target.</a:t>
            </a:r>
          </a:p>
        </p:txBody>
      </p:sp>
    </p:spTree>
    <p:extLst>
      <p:ext uri="{BB962C8B-B14F-4D97-AF65-F5344CB8AC3E}">
        <p14:creationId xmlns:p14="http://schemas.microsoft.com/office/powerpoint/2010/main" val="228315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4AD84-7FA0-20D4-673F-133CBE39B0C7}"/>
              </a:ext>
            </a:extLst>
          </p:cNvPr>
          <p:cNvSpPr>
            <a:spLocks noGrp="1"/>
          </p:cNvSpPr>
          <p:nvPr>
            <p:ph type="title"/>
          </p:nvPr>
        </p:nvSpPr>
        <p:spPr/>
        <p:txBody>
          <a:bodyPr/>
          <a:lstStyle/>
          <a:p>
            <a:r>
              <a:rPr lang="en-US" dirty="0"/>
              <a:t>Method </a:t>
            </a:r>
            <a:r>
              <a:rPr lang="en-US" b="1" dirty="0" err="1">
                <a:latin typeface="Courier New" panose="02070309020205020404" pitchFamily="49" charset="0"/>
                <a:cs typeface="Courier New" panose="02070309020205020404" pitchFamily="49" charset="0"/>
              </a:rPr>
              <a:t>Parser.parseVariable</a:t>
            </a:r>
            <a:r>
              <a:rPr lang="en-US" b="1" dirty="0">
                <a:latin typeface="Courier New" panose="02070309020205020404" pitchFamily="49" charset="0"/>
                <a:cs typeface="Courier New" panose="02070309020205020404" pitchFamily="49" charset="0"/>
              </a:rPr>
              <a:t>()</a:t>
            </a:r>
            <a:endParaRPr lang="en-US" dirty="0"/>
          </a:p>
        </p:txBody>
      </p:sp>
      <p:sp>
        <p:nvSpPr>
          <p:cNvPr id="4" name="Slide Number Placeholder 3">
            <a:extLst>
              <a:ext uri="{FF2B5EF4-FFF2-40B4-BE49-F238E27FC236}">
                <a16:creationId xmlns:a16="http://schemas.microsoft.com/office/drawing/2014/main" id="{0CB65436-41DF-655C-B457-552BAB5A5B78}"/>
              </a:ext>
            </a:extLst>
          </p:cNvPr>
          <p:cNvSpPr>
            <a:spLocks noGrp="1"/>
          </p:cNvSpPr>
          <p:nvPr>
            <p:ph type="sldNum" sz="quarter" idx="12"/>
          </p:nvPr>
        </p:nvSpPr>
        <p:spPr/>
        <p:txBody>
          <a:bodyPr/>
          <a:lstStyle/>
          <a:p>
            <a:fld id="{FED62B2D-F854-104A-9535-9A504E5923E0}" type="slidenum">
              <a:rPr lang="en-US" smtClean="0"/>
              <a:pPr/>
              <a:t>15</a:t>
            </a:fld>
            <a:endParaRPr lang="en-US"/>
          </a:p>
        </p:txBody>
      </p:sp>
      <p:sp>
        <p:nvSpPr>
          <p:cNvPr id="5" name="TextBox 4">
            <a:extLst>
              <a:ext uri="{FF2B5EF4-FFF2-40B4-BE49-F238E27FC236}">
                <a16:creationId xmlns:a16="http://schemas.microsoft.com/office/drawing/2014/main" id="{0165F5CE-C2CA-CC99-56B9-22D34225B696}"/>
              </a:ext>
            </a:extLst>
          </p:cNvPr>
          <p:cNvSpPr txBox="1"/>
          <p:nvPr/>
        </p:nvSpPr>
        <p:spPr>
          <a:xfrm>
            <a:off x="554401" y="1376624"/>
            <a:ext cx="8132354" cy="3108543"/>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Node </a:t>
            </a:r>
            <a:r>
              <a:rPr lang="en-US" sz="1400" b="1" dirty="0" err="1">
                <a:solidFill>
                  <a:srgbClr val="C00000"/>
                </a:solidFill>
                <a:latin typeface="Courier New" panose="02070309020205020404" pitchFamily="49" charset="0"/>
                <a:cs typeface="Courier New" panose="02070309020205020404" pitchFamily="49" charset="0"/>
              </a:rPr>
              <a:t>parseVariable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The current token should now be an identifier.</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Has the variable been "declared"?</a:t>
            </a:r>
          </a:p>
          <a:p>
            <a:r>
              <a:rPr lang="en-US" sz="1400" b="1" dirty="0">
                <a:solidFill>
                  <a:srgbClr val="C00000"/>
                </a:solidFill>
                <a:latin typeface="Courier New" panose="02070309020205020404" pitchFamily="49" charset="0"/>
                <a:cs typeface="Courier New" panose="02070309020205020404" pitchFamily="49" charset="0"/>
              </a:rPr>
              <a:t>    String </a:t>
            </a:r>
            <a:r>
              <a:rPr lang="en-US" sz="1400" b="1" dirty="0" err="1">
                <a:solidFill>
                  <a:srgbClr val="C00000"/>
                </a:solidFill>
                <a:latin typeface="Courier New" panose="02070309020205020404" pitchFamily="49" charset="0"/>
                <a:cs typeface="Courier New" panose="02070309020205020404" pitchFamily="49" charset="0"/>
              </a:rPr>
              <a:t>variableName</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currentToken.text</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symtab.lookup</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variableName.toLowerCase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if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null) </a:t>
            </a:r>
            <a:r>
              <a:rPr lang="en-US" sz="1400" b="1" dirty="0" err="1">
                <a:solidFill>
                  <a:srgbClr val="C00000"/>
                </a:solidFill>
                <a:latin typeface="Courier New" panose="02070309020205020404" pitchFamily="49" charset="0"/>
                <a:cs typeface="Courier New" panose="02070309020205020404" pitchFamily="49" charset="0"/>
              </a:rPr>
              <a:t>semanticError</a:t>
            </a:r>
            <a:r>
              <a:rPr lang="en-US" sz="1400" b="1" dirty="0">
                <a:solidFill>
                  <a:srgbClr val="C00000"/>
                </a:solidFill>
                <a:latin typeface="Courier New" panose="02070309020205020404" pitchFamily="49" charset="0"/>
                <a:cs typeface="Courier New" panose="02070309020205020404" pitchFamily="49" charset="0"/>
              </a:rPr>
              <a:t>("Undeclared identifier");</a:t>
            </a:r>
          </a:p>
          <a:p>
            <a:r>
              <a:rPr lang="en-US" sz="1400" b="1" dirty="0">
                <a:solidFill>
                  <a:srgbClr val="C00000"/>
                </a:solidFill>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int </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currentToken.lineNumber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variableEntry.appendLineNumber</a:t>
            </a:r>
            <a:r>
              <a:rPr lang="en-US" sz="1400" b="1" dirty="0">
                <a:solidFill>
                  <a:srgbClr val="C00000"/>
                </a:solidFill>
                <a:latin typeface="Courier New" panose="02070309020205020404" pitchFamily="49" charset="0"/>
                <a:cs typeface="Courier New" panose="02070309020205020404" pitchFamily="49" charset="0"/>
              </a:rPr>
              <a:t>(</a:t>
            </a:r>
            <a:r>
              <a:rPr lang="en-US" sz="1400" b="1" dirty="0" err="1">
                <a:solidFill>
                  <a:srgbClr val="C00000"/>
                </a:solidFill>
                <a:latin typeface="Courier New" panose="02070309020205020404" pitchFamily="49" charset="0"/>
                <a:cs typeface="Courier New" panose="02070309020205020404" pitchFamily="49" charset="0"/>
              </a:rPr>
              <a:t>lineNumber</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8E4F0F9A-86A1-1992-B21E-51FA0A5CB07D}"/>
              </a:ext>
            </a:extLst>
          </p:cNvPr>
          <p:cNvSpPr txBox="1"/>
          <p:nvPr/>
        </p:nvSpPr>
        <p:spPr>
          <a:xfrm>
            <a:off x="7144185" y="1245262"/>
            <a:ext cx="1210460" cy="338554"/>
          </a:xfrm>
          <a:prstGeom prst="rect">
            <a:avLst/>
          </a:prstGeom>
          <a:solidFill>
            <a:srgbClr val="0033CC"/>
          </a:solidFill>
        </p:spPr>
        <p:txBody>
          <a:bodyPr wrap="none" rtlCol="0">
            <a:spAutoFit/>
          </a:bodyPr>
          <a:lstStyle/>
          <a:p>
            <a:r>
              <a:rPr lang="en-US" dirty="0" err="1">
                <a:solidFill>
                  <a:srgbClr val="FFFF00"/>
                </a:solidFill>
              </a:rPr>
              <a:t>Parser.java</a:t>
            </a:r>
            <a:endParaRPr lang="en-US" dirty="0">
              <a:solidFill>
                <a:srgbClr val="FFFF00"/>
              </a:solidFill>
            </a:endParaRPr>
          </a:p>
        </p:txBody>
      </p:sp>
      <p:sp>
        <p:nvSpPr>
          <p:cNvPr id="7" name="TextBox 6">
            <a:extLst>
              <a:ext uri="{FF2B5EF4-FFF2-40B4-BE49-F238E27FC236}">
                <a16:creationId xmlns:a16="http://schemas.microsoft.com/office/drawing/2014/main" id="{6AC9658C-9387-3761-86E0-2493D993DAF9}"/>
              </a:ext>
            </a:extLst>
          </p:cNvPr>
          <p:cNvSpPr txBox="1"/>
          <p:nvPr/>
        </p:nvSpPr>
        <p:spPr>
          <a:xfrm>
            <a:off x="5029195" y="3801396"/>
            <a:ext cx="3943708" cy="2462213"/>
          </a:xfrm>
          <a:prstGeom prst="rect">
            <a:avLst/>
          </a:prstGeom>
          <a:solidFill>
            <a:srgbClr val="DEF0F2"/>
          </a:solidFill>
          <a:ln>
            <a:solidFill>
              <a:srgbClr val="0033CC"/>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PROGRAM HelloWorld;</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BEGIN</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 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REPEAT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+ 1;</a:t>
            </a:r>
          </a:p>
          <a:p>
            <a:r>
              <a:rPr lang="en-US" sz="1400" b="1" dirty="0">
                <a:latin typeface="Courier New" panose="02070309020205020404" pitchFamily="49" charset="0"/>
                <a:cs typeface="Courier New" panose="02070309020205020404" pitchFamily="49" charset="0"/>
              </a:rPr>
              <a:t>        write('#'); write(</a:t>
            </a:r>
            <a:r>
              <a:rPr lang="en-US" sz="1400" b="1" dirty="0" err="1">
                <a:solidFill>
                  <a:srgbClr val="C00000"/>
                </a:solidFill>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writeln</a:t>
            </a:r>
            <a:r>
              <a:rPr lang="en-US" sz="1400" b="1" dirty="0">
                <a:latin typeface="Courier New" panose="02070309020205020404" pitchFamily="49" charset="0"/>
                <a:cs typeface="Courier New" panose="02070309020205020404" pitchFamily="49" charset="0"/>
              </a:rPr>
              <a:t>(': Hello, world!');</a:t>
            </a:r>
          </a:p>
          <a:p>
            <a:r>
              <a:rPr lang="en-US" sz="1400" b="1" dirty="0">
                <a:latin typeface="Courier New" panose="02070309020205020404" pitchFamily="49" charset="0"/>
                <a:cs typeface="Courier New" panose="02070309020205020404" pitchFamily="49" charset="0"/>
              </a:rPr>
              <a:t>    UNTIL </a:t>
            </a:r>
            <a:r>
              <a:rPr lang="en-US" sz="1400" b="1" dirty="0" err="1">
                <a:solidFill>
                  <a:srgbClr val="C00000"/>
                </a:solidFill>
                <a:latin typeface="Courier New" panose="02070309020205020404" pitchFamily="49" charset="0"/>
                <a:cs typeface="Courier New" panose="02070309020205020404" pitchFamily="49" charset="0"/>
              </a:rPr>
              <a:t>i</a:t>
            </a:r>
            <a:r>
              <a:rPr lang="en-US" sz="1400" b="1" dirty="0">
                <a:latin typeface="Courier New" panose="02070309020205020404" pitchFamily="49" charset="0"/>
                <a:cs typeface="Courier New" panose="02070309020205020404" pitchFamily="49" charset="0"/>
              </a:rPr>
              <a:t> = 5;</a:t>
            </a:r>
          </a:p>
          <a:p>
            <a:r>
              <a:rPr lang="en-US" sz="1400" b="1" dirty="0">
                <a:latin typeface="Courier New" panose="02070309020205020404" pitchFamily="49" charset="0"/>
                <a:cs typeface="Courier New" panose="02070309020205020404" pitchFamily="49" charset="0"/>
              </a:rPr>
              <a:t>END.</a:t>
            </a:r>
          </a:p>
        </p:txBody>
      </p:sp>
      <p:sp>
        <p:nvSpPr>
          <p:cNvPr id="8" name="TextBox 7">
            <a:extLst>
              <a:ext uri="{FF2B5EF4-FFF2-40B4-BE49-F238E27FC236}">
                <a16:creationId xmlns:a16="http://schemas.microsoft.com/office/drawing/2014/main" id="{9A4A2766-D3A5-446E-D580-0DA6F0637343}"/>
              </a:ext>
            </a:extLst>
          </p:cNvPr>
          <p:cNvSpPr txBox="1"/>
          <p:nvPr/>
        </p:nvSpPr>
        <p:spPr>
          <a:xfrm>
            <a:off x="5903781" y="3140459"/>
            <a:ext cx="2194536" cy="577081"/>
          </a:xfrm>
          <a:prstGeom prst="rect">
            <a:avLst/>
          </a:prstGeom>
          <a:solidFill>
            <a:schemeClr val="accent1">
              <a:lumMod val="20000"/>
              <a:lumOff val="80000"/>
            </a:schemeClr>
          </a:solidFill>
          <a:ln>
            <a:solidFill>
              <a:srgbClr val="FF0000"/>
            </a:solidFill>
          </a:ln>
        </p:spPr>
        <p:txBody>
          <a:bodyPr wrap="square" rtlCol="0">
            <a:spAutoFit/>
          </a:bodyPr>
          <a:lstStyle/>
          <a:p>
            <a:r>
              <a:rPr lang="en-US" sz="1050" dirty="0">
                <a:solidFill>
                  <a:srgbClr val="FF0000"/>
                </a:solidFill>
              </a:rPr>
              <a:t>Symbol Table Hack #2</a:t>
            </a:r>
          </a:p>
          <a:p>
            <a:r>
              <a:rPr lang="en-US" sz="1050" dirty="0">
                <a:solidFill>
                  <a:srgbClr val="FF0000"/>
                </a:solidFill>
              </a:rPr>
              <a:t>A variable is “undeclared” if it’s not already in the symbol table.</a:t>
            </a:r>
          </a:p>
        </p:txBody>
      </p:sp>
    </p:spTree>
    <p:extLst>
      <p:ext uri="{BB962C8B-B14F-4D97-AF65-F5344CB8AC3E}">
        <p14:creationId xmlns:p14="http://schemas.microsoft.com/office/powerpoint/2010/main" val="84419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338FB-D1EE-B178-0C2A-35431AC14F89}"/>
              </a:ext>
            </a:extLst>
          </p:cNvPr>
          <p:cNvSpPr>
            <a:spLocks noGrp="1"/>
          </p:cNvSpPr>
          <p:nvPr>
            <p:ph type="title"/>
          </p:nvPr>
        </p:nvSpPr>
        <p:spPr/>
        <p:txBody>
          <a:bodyPr/>
          <a:lstStyle/>
          <a:p>
            <a:r>
              <a:rPr lang="en-US" dirty="0"/>
              <a:t>Source Program Listing</a:t>
            </a:r>
          </a:p>
        </p:txBody>
      </p:sp>
      <p:sp>
        <p:nvSpPr>
          <p:cNvPr id="3" name="Content Placeholder 2">
            <a:extLst>
              <a:ext uri="{FF2B5EF4-FFF2-40B4-BE49-F238E27FC236}">
                <a16:creationId xmlns:a16="http://schemas.microsoft.com/office/drawing/2014/main" id="{6826F643-AEB4-FA84-2D9B-EFB15405C5CC}"/>
              </a:ext>
            </a:extLst>
          </p:cNvPr>
          <p:cNvSpPr>
            <a:spLocks noGrp="1"/>
          </p:cNvSpPr>
          <p:nvPr>
            <p:ph idx="1"/>
          </p:nvPr>
        </p:nvSpPr>
        <p:spPr>
          <a:xfrm>
            <a:off x="457200" y="1295400"/>
            <a:ext cx="8229600" cy="944893"/>
          </a:xfrm>
        </p:spPr>
        <p:txBody>
          <a:bodyPr/>
          <a:lstStyle/>
          <a:p>
            <a:r>
              <a:rPr lang="en-US" dirty="0"/>
              <a:t>Class </a:t>
            </a:r>
            <a:r>
              <a:rPr lang="en-US" b="1" dirty="0">
                <a:solidFill>
                  <a:srgbClr val="0033CC"/>
                </a:solidFill>
                <a:latin typeface="Courier New" panose="02070309020205020404" pitchFamily="49" charset="0"/>
                <a:cs typeface="Courier New" panose="02070309020205020404" pitchFamily="49" charset="0"/>
              </a:rPr>
              <a:t>Listing</a:t>
            </a:r>
            <a:r>
              <a:rPr lang="en-US" dirty="0"/>
              <a:t> in package </a:t>
            </a:r>
            <a:r>
              <a:rPr lang="en-US" b="1" dirty="0">
                <a:solidFill>
                  <a:srgbClr val="0033CC"/>
                </a:solidFill>
                <a:latin typeface="Courier New" panose="02070309020205020404" pitchFamily="49" charset="0"/>
                <a:cs typeface="Courier New" panose="02070309020205020404" pitchFamily="49" charset="0"/>
              </a:rPr>
              <a:t>frontend</a:t>
            </a:r>
            <a:r>
              <a:rPr lang="en-US" dirty="0"/>
              <a:t> prints the source program with line numbers.</a:t>
            </a:r>
          </a:p>
        </p:txBody>
      </p:sp>
      <p:sp>
        <p:nvSpPr>
          <p:cNvPr id="4" name="Slide Number Placeholder 3">
            <a:extLst>
              <a:ext uri="{FF2B5EF4-FFF2-40B4-BE49-F238E27FC236}">
                <a16:creationId xmlns:a16="http://schemas.microsoft.com/office/drawing/2014/main" id="{7EC3F0BA-89B9-8142-70CF-C8A918360EDF}"/>
              </a:ext>
            </a:extLst>
          </p:cNvPr>
          <p:cNvSpPr>
            <a:spLocks noGrp="1"/>
          </p:cNvSpPr>
          <p:nvPr>
            <p:ph type="sldNum" sz="quarter" idx="12"/>
          </p:nvPr>
        </p:nvSpPr>
        <p:spPr/>
        <p:txBody>
          <a:bodyPr/>
          <a:lstStyle/>
          <a:p>
            <a:fld id="{FED62B2D-F854-104A-9535-9A504E5923E0}" type="slidenum">
              <a:rPr lang="en-US" smtClean="0"/>
              <a:pPr/>
              <a:t>16</a:t>
            </a:fld>
            <a:endParaRPr lang="en-US"/>
          </a:p>
        </p:txBody>
      </p:sp>
      <p:sp>
        <p:nvSpPr>
          <p:cNvPr id="5" name="TextBox 4">
            <a:extLst>
              <a:ext uri="{FF2B5EF4-FFF2-40B4-BE49-F238E27FC236}">
                <a16:creationId xmlns:a16="http://schemas.microsoft.com/office/drawing/2014/main" id="{F669E780-787D-B2A7-3D4A-14C44AEE6C71}"/>
              </a:ext>
            </a:extLst>
          </p:cNvPr>
          <p:cNvSpPr txBox="1"/>
          <p:nvPr/>
        </p:nvSpPr>
        <p:spPr>
          <a:xfrm>
            <a:off x="2072758" y="2461367"/>
            <a:ext cx="4998484" cy="2800767"/>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001 PROGRAM HelloWorld;</a:t>
            </a:r>
          </a:p>
          <a:p>
            <a:r>
              <a:rPr lang="en-US" b="1" dirty="0">
                <a:latin typeface="Courier New" panose="02070309020205020404" pitchFamily="49" charset="0"/>
                <a:cs typeface="Courier New" panose="02070309020205020404" pitchFamily="49" charset="0"/>
              </a:rPr>
              <a:t>002 </a:t>
            </a:r>
          </a:p>
          <a:p>
            <a:r>
              <a:rPr lang="en-US" b="1" dirty="0">
                <a:latin typeface="Courier New" panose="02070309020205020404" pitchFamily="49" charset="0"/>
                <a:cs typeface="Courier New" panose="02070309020205020404" pitchFamily="49" charset="0"/>
              </a:rPr>
              <a:t>003 BEGIN</a:t>
            </a:r>
          </a:p>
          <a:p>
            <a:r>
              <a:rPr lang="en-US" b="1" dirty="0">
                <a:latin typeface="Courier New" panose="02070309020205020404" pitchFamily="49" charset="0"/>
                <a:cs typeface="Courier New" panose="02070309020205020404" pitchFamily="49" charset="0"/>
              </a:rPr>
              <a:t>004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 0;</a:t>
            </a:r>
          </a:p>
          <a:p>
            <a:r>
              <a:rPr lang="en-US" b="1" dirty="0">
                <a:latin typeface="Courier New" panose="02070309020205020404" pitchFamily="49" charset="0"/>
                <a:cs typeface="Courier New" panose="02070309020205020404" pitchFamily="49" charset="0"/>
              </a:rPr>
              <a:t>005     </a:t>
            </a:r>
          </a:p>
          <a:p>
            <a:r>
              <a:rPr lang="en-US" b="1" dirty="0">
                <a:latin typeface="Courier New" panose="02070309020205020404" pitchFamily="49" charset="0"/>
                <a:cs typeface="Courier New" panose="02070309020205020404" pitchFamily="49" charset="0"/>
              </a:rPr>
              <a:t>006     REPEAT</a:t>
            </a:r>
          </a:p>
          <a:p>
            <a:r>
              <a:rPr lang="en-US" b="1" dirty="0">
                <a:latin typeface="Courier New" panose="02070309020205020404" pitchFamily="49" charset="0"/>
                <a:cs typeface="Courier New" panose="02070309020205020404" pitchFamily="49" charset="0"/>
              </a:rPr>
              <a:t>007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+ 1;</a:t>
            </a:r>
          </a:p>
          <a:p>
            <a:r>
              <a:rPr lang="en-US" b="1" dirty="0">
                <a:latin typeface="Courier New" panose="02070309020205020404" pitchFamily="49" charset="0"/>
                <a:cs typeface="Courier New" panose="02070309020205020404" pitchFamily="49" charset="0"/>
              </a:rPr>
              <a:t>008         write('#'); write(</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009         </a:t>
            </a:r>
            <a:r>
              <a:rPr lang="en-US" b="1" dirty="0" err="1">
                <a:latin typeface="Courier New" panose="02070309020205020404" pitchFamily="49" charset="0"/>
                <a:cs typeface="Courier New" panose="02070309020205020404" pitchFamily="49" charset="0"/>
              </a:rPr>
              <a:t>writeln</a:t>
            </a:r>
            <a:r>
              <a:rPr lang="en-US" b="1" dirty="0">
                <a:latin typeface="Courier New" panose="02070309020205020404" pitchFamily="49" charset="0"/>
                <a:cs typeface="Courier New" panose="02070309020205020404" pitchFamily="49" charset="0"/>
              </a:rPr>
              <a:t>(': Hello, world!');</a:t>
            </a:r>
          </a:p>
          <a:p>
            <a:r>
              <a:rPr lang="en-US" b="1" dirty="0">
                <a:latin typeface="Courier New" panose="02070309020205020404" pitchFamily="49" charset="0"/>
                <a:cs typeface="Courier New" panose="02070309020205020404" pitchFamily="49" charset="0"/>
              </a:rPr>
              <a:t>010     UNTIL </a:t>
            </a:r>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 5;</a:t>
            </a:r>
          </a:p>
          <a:p>
            <a:r>
              <a:rPr lang="en-US" b="1" dirty="0">
                <a:latin typeface="Courier New" panose="02070309020205020404" pitchFamily="49" charset="0"/>
                <a:cs typeface="Courier New" panose="02070309020205020404" pitchFamily="49" charset="0"/>
              </a:rPr>
              <a:t>011 END.</a:t>
            </a:r>
          </a:p>
        </p:txBody>
      </p:sp>
    </p:spTree>
    <p:extLst>
      <p:ext uri="{BB962C8B-B14F-4D97-AF65-F5344CB8AC3E}">
        <p14:creationId xmlns:p14="http://schemas.microsoft.com/office/powerpoint/2010/main" val="697151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C4FE4-7715-A03C-CCEE-8976F284ABC2}"/>
              </a:ext>
            </a:extLst>
          </p:cNvPr>
          <p:cNvSpPr>
            <a:spLocks noGrp="1"/>
          </p:cNvSpPr>
          <p:nvPr>
            <p:ph type="title"/>
          </p:nvPr>
        </p:nvSpPr>
        <p:spPr/>
        <p:txBody>
          <a:bodyPr/>
          <a:lstStyle/>
          <a:p>
            <a:r>
              <a:rPr lang="en-US" dirty="0"/>
              <a:t>Class </a:t>
            </a:r>
            <a:r>
              <a:rPr lang="en-US" b="1" dirty="0">
                <a:latin typeface="Courier New" panose="02070309020205020404" pitchFamily="49" charset="0"/>
                <a:cs typeface="Courier New" panose="02070309020205020404" pitchFamily="49" charset="0"/>
              </a:rPr>
              <a:t>Simple</a:t>
            </a:r>
          </a:p>
        </p:txBody>
      </p:sp>
      <p:sp>
        <p:nvSpPr>
          <p:cNvPr id="4" name="Slide Number Placeholder 3">
            <a:extLst>
              <a:ext uri="{FF2B5EF4-FFF2-40B4-BE49-F238E27FC236}">
                <a16:creationId xmlns:a16="http://schemas.microsoft.com/office/drawing/2014/main" id="{CE85B537-19A7-4611-F8D6-88DEF89D80A8}"/>
              </a:ext>
            </a:extLst>
          </p:cNvPr>
          <p:cNvSpPr>
            <a:spLocks noGrp="1"/>
          </p:cNvSpPr>
          <p:nvPr>
            <p:ph type="sldNum" sz="quarter" idx="12"/>
          </p:nvPr>
        </p:nvSpPr>
        <p:spPr/>
        <p:txBody>
          <a:bodyPr/>
          <a:lstStyle/>
          <a:p>
            <a:fld id="{FED62B2D-F854-104A-9535-9A504E5923E0}" type="slidenum">
              <a:rPr lang="en-US" smtClean="0"/>
              <a:pPr/>
              <a:t>17</a:t>
            </a:fld>
            <a:endParaRPr lang="en-US"/>
          </a:p>
        </p:txBody>
      </p:sp>
      <p:sp>
        <p:nvSpPr>
          <p:cNvPr id="5" name="TextBox 4">
            <a:extLst>
              <a:ext uri="{FF2B5EF4-FFF2-40B4-BE49-F238E27FC236}">
                <a16:creationId xmlns:a16="http://schemas.microsoft.com/office/drawing/2014/main" id="{91EE5672-0F47-DCEC-ACAA-632E72B86134}"/>
              </a:ext>
            </a:extLst>
          </p:cNvPr>
          <p:cNvSpPr txBox="1"/>
          <p:nvPr/>
        </p:nvSpPr>
        <p:spPr>
          <a:xfrm>
            <a:off x="1208739" y="1403741"/>
            <a:ext cx="7343677" cy="4031873"/>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public static void </a:t>
            </a:r>
            <a:r>
              <a:rPr lang="en-US" b="1" dirty="0">
                <a:solidFill>
                  <a:srgbClr val="C00000"/>
                </a:solidFill>
                <a:latin typeface="Courier New" panose="02070309020205020404" pitchFamily="49" charset="0"/>
                <a:cs typeface="Courier New" panose="02070309020205020404" pitchFamily="49" charset="0"/>
              </a:rPr>
              <a:t>main</a:t>
            </a:r>
            <a:r>
              <a:rPr lang="en-US" b="1" dirty="0">
                <a:latin typeface="Courier New" panose="02070309020205020404" pitchFamily="49" charset="0"/>
                <a:cs typeface="Courier New" panose="02070309020205020404" pitchFamily="49" charset="0"/>
              </a:rPr>
              <a:t>(String </a:t>
            </a:r>
            <a:r>
              <a:rPr lang="en-US" b="1" dirty="0" err="1">
                <a:latin typeface="Courier New" panose="02070309020205020404" pitchFamily="49" charset="0"/>
                <a:cs typeface="Courier New" panose="02070309020205020404" pitchFamily="49" charset="0"/>
              </a:rPr>
              <a:t>args</a:t>
            </a:r>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try</a:t>
            </a:r>
          </a:p>
          <a:p>
            <a:r>
              <a:rPr lang="en-US" b="1" dirty="0">
                <a:latin typeface="Courier New" panose="02070309020205020404" pitchFamily="49" charset="0"/>
                <a:cs typeface="Courier New" panose="02070309020205020404" pitchFamily="49" charset="0"/>
              </a:rPr>
              <a:t>    {</a:t>
            </a:r>
          </a:p>
          <a:p>
            <a:r>
              <a:rPr lang="en-US" b="1" dirty="0">
                <a:solidFill>
                  <a:srgbClr val="C00000"/>
                </a:solidFill>
                <a:latin typeface="Courier New" panose="02070309020205020404" pitchFamily="49" charset="0"/>
                <a:cs typeface="Courier New" panose="02070309020205020404" pitchFamily="49" charset="0"/>
              </a:rPr>
              <a:t>        Listing listing = new Listing(</a:t>
            </a:r>
            <a:r>
              <a:rPr lang="en-US" b="1" dirty="0" err="1">
                <a:solidFill>
                  <a:srgbClr val="C00000"/>
                </a:solidFill>
                <a:latin typeface="Courier New" panose="02070309020205020404" pitchFamily="49" charset="0"/>
                <a:cs typeface="Courier New" panose="02070309020205020404" pitchFamily="49" charset="0"/>
              </a:rPr>
              <a:t>sourceFileName</a:t>
            </a:r>
            <a:r>
              <a:rPr lang="en-US" b="1" dirty="0">
                <a:solidFill>
                  <a:srgbClr val="C00000"/>
                </a:solidFill>
                <a:latin typeface="Courier New" panose="02070309020205020404" pitchFamily="49" charset="0"/>
                <a:cs typeface="Courier New" panose="02070309020205020404" pitchFamily="49" charset="0"/>
              </a:rPr>
              <a:t>);</a:t>
            </a:r>
          </a:p>
          <a:p>
            <a:r>
              <a:rPr lang="en-US" b="1" dirty="0">
                <a:solidFill>
                  <a:srgbClr val="C00000"/>
                </a:solidFill>
                <a:latin typeface="Courier New" panose="02070309020205020404" pitchFamily="49" charset="0"/>
                <a:cs typeface="Courier New" panose="02070309020205020404" pitchFamily="49" charset="0"/>
              </a:rPr>
              <a:t>        </a:t>
            </a:r>
            <a:r>
              <a:rPr lang="en-US" b="1" dirty="0" err="1">
                <a:solidFill>
                  <a:srgbClr val="C00000"/>
                </a:solidFill>
                <a:latin typeface="Courier New" panose="02070309020205020404" pitchFamily="49" charset="0"/>
                <a:cs typeface="Courier New" panose="02070309020205020404" pitchFamily="49" charset="0"/>
              </a:rPr>
              <a:t>listing.print</a:t>
            </a:r>
            <a:r>
              <a:rPr lang="en-US" b="1" dirty="0">
                <a:solidFill>
                  <a:srgbClr val="C00000"/>
                </a:solidFill>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catch(</a:t>
            </a:r>
            <a:r>
              <a:rPr lang="en-US" b="1" dirty="0" err="1">
                <a:latin typeface="Courier New" panose="02070309020205020404" pitchFamily="49" charset="0"/>
                <a:cs typeface="Courier New" panose="02070309020205020404" pitchFamily="49" charset="0"/>
              </a:rPr>
              <a:t>IOException</a:t>
            </a:r>
            <a:r>
              <a:rPr lang="en-US" b="1" dirty="0">
                <a:latin typeface="Courier New" panose="02070309020205020404" pitchFamily="49" charset="0"/>
                <a:cs typeface="Courier New" panose="02070309020205020404" pitchFamily="49" charset="0"/>
              </a:rPr>
              <a:t> ex)</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System.out.printf</a:t>
            </a:r>
            <a:r>
              <a:rPr lang="en-US" b="1" dirty="0">
                <a:latin typeface="Courier New" panose="02070309020205020404" pitchFamily="49" charset="0"/>
                <a:cs typeface="Courier New" panose="02070309020205020404" pitchFamily="49" charset="0"/>
              </a:rPr>
              <a:t>("ERROR: %s\n", </a:t>
            </a:r>
            <a:r>
              <a:rPr lang="en-US" b="1" dirty="0" err="1">
                <a:latin typeface="Courier New" panose="02070309020205020404" pitchFamily="49" charset="0"/>
                <a:cs typeface="Courier New" panose="02070309020205020404" pitchFamily="49" charset="0"/>
              </a:rPr>
              <a:t>ex.getMessage</a:t>
            </a:r>
            <a:r>
              <a:rPr lang="en-US" b="1" dirty="0">
                <a:latin typeface="Courier New" panose="02070309020205020404" pitchFamily="49" charset="0"/>
                <a:cs typeface="Courier New" panose="02070309020205020404" pitchFamily="49" charset="0"/>
              </a:rPr>
              <a:t>());</a:t>
            </a:r>
          </a:p>
          <a:p>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System.exit</a:t>
            </a:r>
            <a:r>
              <a:rPr lang="en-US" b="1" dirty="0">
                <a:latin typeface="Courier New" panose="02070309020205020404" pitchFamily="49" charset="0"/>
                <a:cs typeface="Courier New" panose="02070309020205020404" pitchFamily="49" charset="0"/>
              </a:rPr>
              <a:t>(-1);</a:t>
            </a:r>
          </a:p>
          <a:p>
            <a:r>
              <a:rPr lang="en-US" b="1" dirty="0">
                <a:latin typeface="Courier New" panose="02070309020205020404" pitchFamily="49" charset="0"/>
                <a:cs typeface="Courier New" panose="02070309020205020404" pitchFamily="49" charset="0"/>
              </a:rPr>
              <a:t>    }     </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916B819-F97C-DB93-D646-06FB55AB1B7D}"/>
              </a:ext>
            </a:extLst>
          </p:cNvPr>
          <p:cNvSpPr txBox="1"/>
          <p:nvPr/>
        </p:nvSpPr>
        <p:spPr>
          <a:xfrm>
            <a:off x="6986912" y="1234464"/>
            <a:ext cx="1242648" cy="338554"/>
          </a:xfrm>
          <a:prstGeom prst="rect">
            <a:avLst/>
          </a:prstGeom>
          <a:solidFill>
            <a:srgbClr val="0033CC"/>
          </a:solidFill>
        </p:spPr>
        <p:txBody>
          <a:bodyPr wrap="none" rtlCol="0">
            <a:spAutoFit/>
          </a:bodyPr>
          <a:lstStyle/>
          <a:p>
            <a:r>
              <a:rPr lang="en-US" dirty="0" err="1">
                <a:solidFill>
                  <a:srgbClr val="FFFF00"/>
                </a:solidFill>
              </a:rPr>
              <a:t>Simple.java</a:t>
            </a:r>
            <a:endParaRPr lang="en-US" dirty="0">
              <a:solidFill>
                <a:srgbClr val="FFFF00"/>
              </a:solidFill>
            </a:endParaRPr>
          </a:p>
        </p:txBody>
      </p:sp>
    </p:spTree>
    <p:extLst>
      <p:ext uri="{BB962C8B-B14F-4D97-AF65-F5344CB8AC3E}">
        <p14:creationId xmlns:p14="http://schemas.microsoft.com/office/powerpoint/2010/main" val="441269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5F0E0-9CE9-A681-511C-CF50A7ED5C9B}"/>
              </a:ext>
            </a:extLst>
          </p:cNvPr>
          <p:cNvSpPr>
            <a:spLocks noGrp="1"/>
          </p:cNvSpPr>
          <p:nvPr>
            <p:ph type="title"/>
          </p:nvPr>
        </p:nvSpPr>
        <p:spPr/>
        <p:txBody>
          <a:bodyPr/>
          <a:lstStyle/>
          <a:p>
            <a:r>
              <a:rPr lang="en-US" dirty="0"/>
              <a:t>Cross-Reference Table</a:t>
            </a:r>
          </a:p>
        </p:txBody>
      </p:sp>
      <p:sp>
        <p:nvSpPr>
          <p:cNvPr id="3" name="Content Placeholder 2">
            <a:extLst>
              <a:ext uri="{FF2B5EF4-FFF2-40B4-BE49-F238E27FC236}">
                <a16:creationId xmlns:a16="http://schemas.microsoft.com/office/drawing/2014/main" id="{789A09B6-5061-24E5-AE54-ECB6624E43F5}"/>
              </a:ext>
            </a:extLst>
          </p:cNvPr>
          <p:cNvSpPr>
            <a:spLocks noGrp="1"/>
          </p:cNvSpPr>
          <p:nvPr>
            <p:ph idx="1"/>
          </p:nvPr>
        </p:nvSpPr>
        <p:spPr>
          <a:xfrm>
            <a:off x="457200" y="1295401"/>
            <a:ext cx="8229600" cy="1402088"/>
          </a:xfrm>
        </p:spPr>
        <p:txBody>
          <a:bodyPr/>
          <a:lstStyle/>
          <a:p>
            <a:r>
              <a:rPr lang="en-US" dirty="0"/>
              <a:t>Class </a:t>
            </a:r>
            <a:r>
              <a:rPr lang="en-US" b="1" dirty="0" err="1">
                <a:solidFill>
                  <a:srgbClr val="0033CC"/>
                </a:solidFill>
                <a:latin typeface="Courier New" panose="02070309020205020404" pitchFamily="49" charset="0"/>
                <a:cs typeface="Courier New" panose="02070309020205020404" pitchFamily="49" charset="0"/>
              </a:rPr>
              <a:t>CrossReferencer</a:t>
            </a:r>
            <a:r>
              <a:rPr lang="en-US" dirty="0"/>
              <a:t> in package </a:t>
            </a:r>
            <a:r>
              <a:rPr lang="en-US" b="1" dirty="0" err="1">
                <a:solidFill>
                  <a:srgbClr val="0033CC"/>
                </a:solidFill>
                <a:latin typeface="Courier New" panose="02070309020205020404" pitchFamily="49" charset="0"/>
                <a:cs typeface="Courier New" panose="02070309020205020404" pitchFamily="49" charset="0"/>
              </a:rPr>
              <a:t>intermediate.utility</a:t>
            </a:r>
            <a:r>
              <a:rPr lang="en-US" dirty="0"/>
              <a:t> generates a cross-reference table after the parser is done.</a:t>
            </a:r>
          </a:p>
        </p:txBody>
      </p:sp>
      <p:sp>
        <p:nvSpPr>
          <p:cNvPr id="4" name="Slide Number Placeholder 3">
            <a:extLst>
              <a:ext uri="{FF2B5EF4-FFF2-40B4-BE49-F238E27FC236}">
                <a16:creationId xmlns:a16="http://schemas.microsoft.com/office/drawing/2014/main" id="{6B1B2D43-EDFF-1CC2-3A0A-5C22E38B1495}"/>
              </a:ext>
            </a:extLst>
          </p:cNvPr>
          <p:cNvSpPr>
            <a:spLocks noGrp="1"/>
          </p:cNvSpPr>
          <p:nvPr>
            <p:ph type="sldNum" sz="quarter" idx="12"/>
          </p:nvPr>
        </p:nvSpPr>
        <p:spPr/>
        <p:txBody>
          <a:bodyPr/>
          <a:lstStyle/>
          <a:p>
            <a:fld id="{FED62B2D-F854-104A-9535-9A504E5923E0}" type="slidenum">
              <a:rPr lang="en-US" smtClean="0"/>
              <a:pPr/>
              <a:t>18</a:t>
            </a:fld>
            <a:endParaRPr lang="en-US"/>
          </a:p>
        </p:txBody>
      </p:sp>
      <p:sp>
        <p:nvSpPr>
          <p:cNvPr id="5" name="TextBox 4">
            <a:extLst>
              <a:ext uri="{FF2B5EF4-FFF2-40B4-BE49-F238E27FC236}">
                <a16:creationId xmlns:a16="http://schemas.microsoft.com/office/drawing/2014/main" id="{45B9FF13-8BD3-DEC1-081C-1383D853975E}"/>
              </a:ext>
            </a:extLst>
          </p:cNvPr>
          <p:cNvSpPr txBox="1"/>
          <p:nvPr/>
        </p:nvSpPr>
        <p:spPr>
          <a:xfrm>
            <a:off x="3657610" y="2959443"/>
            <a:ext cx="5245347" cy="1569660"/>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latin typeface="Courier New" panose="02070309020205020404" pitchFamily="49" charset="0"/>
                <a:cs typeface="Courier New" panose="02070309020205020404" pitchFamily="49" charset="0"/>
              </a:rPr>
              <a:t>===== CROSS-REFERENCE TABLE =====</a:t>
            </a:r>
          </a:p>
          <a:p>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Identifier           Line numbers</a:t>
            </a:r>
          </a:p>
          <a:p>
            <a:r>
              <a:rPr lang="en-US" b="1" dirty="0">
                <a:latin typeface="Courier New" panose="02070309020205020404" pitchFamily="49" charset="0"/>
                <a:cs typeface="Courier New" panose="02070309020205020404" pitchFamily="49" charset="0"/>
              </a:rPr>
              <a:t>----------           ------------</a:t>
            </a:r>
          </a:p>
          <a:p>
            <a:r>
              <a:rPr lang="en-US" b="1" dirty="0">
                <a:latin typeface="Courier New" panose="02070309020205020404" pitchFamily="49" charset="0"/>
                <a:cs typeface="Courier New" panose="02070309020205020404" pitchFamily="49" charset="0"/>
              </a:rPr>
              <a:t>HelloWorld           001 </a:t>
            </a:r>
          </a:p>
          <a:p>
            <a:r>
              <a:rPr lang="en-US" b="1" dirty="0" err="1">
                <a:latin typeface="Courier New" panose="02070309020205020404" pitchFamily="49" charset="0"/>
                <a:cs typeface="Courier New" panose="02070309020205020404" pitchFamily="49" charset="0"/>
              </a:rPr>
              <a:t>i</a:t>
            </a:r>
            <a:r>
              <a:rPr lang="en-US" b="1" dirty="0">
                <a:latin typeface="Courier New" panose="02070309020205020404" pitchFamily="49" charset="0"/>
                <a:cs typeface="Courier New" panose="02070309020205020404" pitchFamily="49" charset="0"/>
              </a:rPr>
              <a:t>                    004 007 007 008 010 </a:t>
            </a:r>
          </a:p>
        </p:txBody>
      </p:sp>
      <p:sp>
        <p:nvSpPr>
          <p:cNvPr id="6" name="TextBox 5">
            <a:extLst>
              <a:ext uri="{FF2B5EF4-FFF2-40B4-BE49-F238E27FC236}">
                <a16:creationId xmlns:a16="http://schemas.microsoft.com/office/drawing/2014/main" id="{5D10400B-A40A-C491-0777-D5B7E18E1930}"/>
              </a:ext>
            </a:extLst>
          </p:cNvPr>
          <p:cNvSpPr txBox="1"/>
          <p:nvPr/>
        </p:nvSpPr>
        <p:spPr>
          <a:xfrm>
            <a:off x="289245" y="2851721"/>
            <a:ext cx="3185487" cy="1785104"/>
          </a:xfrm>
          <a:prstGeom prst="rect">
            <a:avLst/>
          </a:prstGeom>
          <a:solidFill>
            <a:schemeClr val="bg1">
              <a:lumMod val="95000"/>
            </a:schemeClr>
          </a:solidFill>
          <a:ln>
            <a:solidFill>
              <a:schemeClr val="bg1">
                <a:lumMod val="75000"/>
              </a:schemeClr>
            </a:solidFill>
          </a:ln>
        </p:spPr>
        <p:txBody>
          <a:bodyPr wrap="none" rtlCol="0">
            <a:spAutoFit/>
          </a:bodyPr>
          <a:lstStyle/>
          <a:p>
            <a:r>
              <a:rPr lang="en-US" sz="1000" b="1" dirty="0">
                <a:latin typeface="Courier New" panose="02070309020205020404" pitchFamily="49" charset="0"/>
                <a:cs typeface="Courier New" panose="02070309020205020404" pitchFamily="49" charset="0"/>
              </a:rPr>
              <a:t>001 PROGRAM HelloWorld;</a:t>
            </a:r>
          </a:p>
          <a:p>
            <a:r>
              <a:rPr lang="en-US" sz="1000" b="1" dirty="0">
                <a:latin typeface="Courier New" panose="02070309020205020404" pitchFamily="49" charset="0"/>
                <a:cs typeface="Courier New" panose="02070309020205020404" pitchFamily="49" charset="0"/>
              </a:rPr>
              <a:t>002 </a:t>
            </a:r>
          </a:p>
          <a:p>
            <a:r>
              <a:rPr lang="en-US" sz="1000" b="1" dirty="0">
                <a:latin typeface="Courier New" panose="02070309020205020404" pitchFamily="49" charset="0"/>
                <a:cs typeface="Courier New" panose="02070309020205020404" pitchFamily="49" charset="0"/>
              </a:rPr>
              <a:t>003 BEGIN</a:t>
            </a:r>
          </a:p>
          <a:p>
            <a:r>
              <a:rPr lang="en-US" sz="1000" b="1" dirty="0">
                <a:latin typeface="Courier New" panose="02070309020205020404" pitchFamily="49" charset="0"/>
                <a:cs typeface="Courier New" panose="02070309020205020404" pitchFamily="49" charset="0"/>
              </a:rPr>
              <a:t>004     </a:t>
            </a:r>
            <a:r>
              <a:rPr lang="en-US" sz="1000" b="1" dirty="0" err="1">
                <a:latin typeface="Courier New" panose="02070309020205020404" pitchFamily="49" charset="0"/>
                <a:cs typeface="Courier New" panose="02070309020205020404" pitchFamily="49" charset="0"/>
              </a:rPr>
              <a:t>i</a:t>
            </a:r>
            <a:r>
              <a:rPr lang="en-US" sz="1000" b="1" dirty="0">
                <a:latin typeface="Courier New" panose="02070309020205020404" pitchFamily="49" charset="0"/>
                <a:cs typeface="Courier New" panose="02070309020205020404" pitchFamily="49" charset="0"/>
              </a:rPr>
              <a:t> := 0;</a:t>
            </a:r>
          </a:p>
          <a:p>
            <a:r>
              <a:rPr lang="en-US" sz="1000" b="1" dirty="0">
                <a:latin typeface="Courier New" panose="02070309020205020404" pitchFamily="49" charset="0"/>
                <a:cs typeface="Courier New" panose="02070309020205020404" pitchFamily="49" charset="0"/>
              </a:rPr>
              <a:t>005     </a:t>
            </a:r>
          </a:p>
          <a:p>
            <a:r>
              <a:rPr lang="en-US" sz="1000" b="1" dirty="0">
                <a:latin typeface="Courier New" panose="02070309020205020404" pitchFamily="49" charset="0"/>
                <a:cs typeface="Courier New" panose="02070309020205020404" pitchFamily="49" charset="0"/>
              </a:rPr>
              <a:t>006     REPEAT</a:t>
            </a:r>
          </a:p>
          <a:p>
            <a:r>
              <a:rPr lang="en-US" sz="1000" b="1" dirty="0">
                <a:latin typeface="Courier New" panose="02070309020205020404" pitchFamily="49" charset="0"/>
                <a:cs typeface="Courier New" panose="02070309020205020404" pitchFamily="49" charset="0"/>
              </a:rPr>
              <a:t>007         </a:t>
            </a:r>
            <a:r>
              <a:rPr lang="en-US" sz="1000" b="1" dirty="0" err="1">
                <a:latin typeface="Courier New" panose="02070309020205020404" pitchFamily="49" charset="0"/>
                <a:cs typeface="Courier New" panose="02070309020205020404" pitchFamily="49" charset="0"/>
              </a:rPr>
              <a:t>i</a:t>
            </a:r>
            <a:r>
              <a:rPr lang="en-US" sz="1000" b="1" dirty="0">
                <a:latin typeface="Courier New" panose="02070309020205020404" pitchFamily="49" charset="0"/>
                <a:cs typeface="Courier New" panose="02070309020205020404" pitchFamily="49" charset="0"/>
              </a:rPr>
              <a:t> := </a:t>
            </a:r>
            <a:r>
              <a:rPr lang="en-US" sz="1000" b="1" dirty="0" err="1">
                <a:latin typeface="Courier New" panose="02070309020205020404" pitchFamily="49" charset="0"/>
                <a:cs typeface="Courier New" panose="02070309020205020404" pitchFamily="49" charset="0"/>
              </a:rPr>
              <a:t>i</a:t>
            </a:r>
            <a:r>
              <a:rPr lang="en-US" sz="1000" b="1" dirty="0">
                <a:latin typeface="Courier New" panose="02070309020205020404" pitchFamily="49" charset="0"/>
                <a:cs typeface="Courier New" panose="02070309020205020404" pitchFamily="49" charset="0"/>
              </a:rPr>
              <a:t> + 1;</a:t>
            </a:r>
          </a:p>
          <a:p>
            <a:r>
              <a:rPr lang="en-US" sz="1000" b="1" dirty="0">
                <a:latin typeface="Courier New" panose="02070309020205020404" pitchFamily="49" charset="0"/>
                <a:cs typeface="Courier New" panose="02070309020205020404" pitchFamily="49" charset="0"/>
              </a:rPr>
              <a:t>008         write('#'); write(</a:t>
            </a:r>
            <a:r>
              <a:rPr lang="en-US" sz="1000" b="1" dirty="0" err="1">
                <a:latin typeface="Courier New" panose="02070309020205020404" pitchFamily="49" charset="0"/>
                <a:cs typeface="Courier New" panose="02070309020205020404" pitchFamily="49" charset="0"/>
              </a:rPr>
              <a:t>i</a:t>
            </a:r>
            <a:r>
              <a:rPr lang="en-US" sz="1000" b="1" dirty="0">
                <a:latin typeface="Courier New" panose="02070309020205020404" pitchFamily="49" charset="0"/>
                <a:cs typeface="Courier New" panose="02070309020205020404" pitchFamily="49" charset="0"/>
              </a:rPr>
              <a:t>);</a:t>
            </a:r>
          </a:p>
          <a:p>
            <a:r>
              <a:rPr lang="en-US" sz="1000" b="1" dirty="0">
                <a:latin typeface="Courier New" panose="02070309020205020404" pitchFamily="49" charset="0"/>
                <a:cs typeface="Courier New" panose="02070309020205020404" pitchFamily="49" charset="0"/>
              </a:rPr>
              <a:t>009         </a:t>
            </a:r>
            <a:r>
              <a:rPr lang="en-US" sz="1000" b="1" dirty="0" err="1">
                <a:latin typeface="Courier New" panose="02070309020205020404" pitchFamily="49" charset="0"/>
                <a:cs typeface="Courier New" panose="02070309020205020404" pitchFamily="49" charset="0"/>
              </a:rPr>
              <a:t>writeln</a:t>
            </a:r>
            <a:r>
              <a:rPr lang="en-US" sz="1000" b="1" dirty="0">
                <a:latin typeface="Courier New" panose="02070309020205020404" pitchFamily="49" charset="0"/>
                <a:cs typeface="Courier New" panose="02070309020205020404" pitchFamily="49" charset="0"/>
              </a:rPr>
              <a:t>(': Hello, world!');</a:t>
            </a:r>
          </a:p>
          <a:p>
            <a:r>
              <a:rPr lang="en-US" sz="1000" b="1" dirty="0">
                <a:latin typeface="Courier New" panose="02070309020205020404" pitchFamily="49" charset="0"/>
                <a:cs typeface="Courier New" panose="02070309020205020404" pitchFamily="49" charset="0"/>
              </a:rPr>
              <a:t>010     UNTIL </a:t>
            </a:r>
            <a:r>
              <a:rPr lang="en-US" sz="1000" b="1" dirty="0" err="1">
                <a:latin typeface="Courier New" panose="02070309020205020404" pitchFamily="49" charset="0"/>
                <a:cs typeface="Courier New" panose="02070309020205020404" pitchFamily="49" charset="0"/>
              </a:rPr>
              <a:t>i</a:t>
            </a:r>
            <a:r>
              <a:rPr lang="en-US" sz="1000" b="1" dirty="0">
                <a:latin typeface="Courier New" panose="02070309020205020404" pitchFamily="49" charset="0"/>
                <a:cs typeface="Courier New" panose="02070309020205020404" pitchFamily="49" charset="0"/>
              </a:rPr>
              <a:t> = 5;</a:t>
            </a:r>
          </a:p>
          <a:p>
            <a:r>
              <a:rPr lang="en-US" sz="1000" b="1" dirty="0">
                <a:latin typeface="Courier New" panose="02070309020205020404" pitchFamily="49" charset="0"/>
                <a:cs typeface="Courier New" panose="02070309020205020404" pitchFamily="49" charset="0"/>
              </a:rPr>
              <a:t>011 END.</a:t>
            </a:r>
          </a:p>
        </p:txBody>
      </p:sp>
    </p:spTree>
    <p:extLst>
      <p:ext uri="{BB962C8B-B14F-4D97-AF65-F5344CB8AC3E}">
        <p14:creationId xmlns:p14="http://schemas.microsoft.com/office/powerpoint/2010/main" val="1941390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07B47-0026-F841-A86C-418EE7B443A7}"/>
              </a:ext>
            </a:extLst>
          </p:cNvPr>
          <p:cNvSpPr>
            <a:spLocks noGrp="1"/>
          </p:cNvSpPr>
          <p:nvPr>
            <p:ph type="title"/>
          </p:nvPr>
        </p:nvSpPr>
        <p:spPr/>
        <p:txBody>
          <a:bodyPr/>
          <a:lstStyle/>
          <a:p>
            <a:r>
              <a:rPr lang="en-US" dirty="0"/>
              <a:t>Class </a:t>
            </a:r>
            <a:r>
              <a:rPr lang="en-US" b="1" dirty="0">
                <a:latin typeface="Courier New" panose="02070309020205020404" pitchFamily="49" charset="0"/>
                <a:cs typeface="Courier New" panose="02070309020205020404" pitchFamily="49" charset="0"/>
              </a:rPr>
              <a:t>Simple</a:t>
            </a:r>
            <a:r>
              <a:rPr lang="en-US" dirty="0"/>
              <a:t>, cont’d</a:t>
            </a:r>
          </a:p>
        </p:txBody>
      </p:sp>
      <p:sp>
        <p:nvSpPr>
          <p:cNvPr id="4" name="Slide Number Placeholder 3">
            <a:extLst>
              <a:ext uri="{FF2B5EF4-FFF2-40B4-BE49-F238E27FC236}">
                <a16:creationId xmlns:a16="http://schemas.microsoft.com/office/drawing/2014/main" id="{28925C96-F07A-D94F-7726-C5C1DE587921}"/>
              </a:ext>
            </a:extLst>
          </p:cNvPr>
          <p:cNvSpPr>
            <a:spLocks noGrp="1"/>
          </p:cNvSpPr>
          <p:nvPr>
            <p:ph type="sldNum" sz="quarter" idx="12"/>
          </p:nvPr>
        </p:nvSpPr>
        <p:spPr/>
        <p:txBody>
          <a:bodyPr/>
          <a:lstStyle/>
          <a:p>
            <a:fld id="{FED62B2D-F854-104A-9535-9A504E5923E0}" type="slidenum">
              <a:rPr lang="en-US" smtClean="0"/>
              <a:pPr/>
              <a:t>19</a:t>
            </a:fld>
            <a:endParaRPr lang="en-US"/>
          </a:p>
        </p:txBody>
      </p:sp>
      <p:sp>
        <p:nvSpPr>
          <p:cNvPr id="5" name="TextBox 4">
            <a:extLst>
              <a:ext uri="{FF2B5EF4-FFF2-40B4-BE49-F238E27FC236}">
                <a16:creationId xmlns:a16="http://schemas.microsoft.com/office/drawing/2014/main" id="{AD9E0423-BAAA-1DEC-DCF8-15C31D191F7B}"/>
              </a:ext>
            </a:extLst>
          </p:cNvPr>
          <p:cNvSpPr txBox="1"/>
          <p:nvPr/>
        </p:nvSpPr>
        <p:spPr>
          <a:xfrm>
            <a:off x="1188757" y="1226992"/>
            <a:ext cx="6744154" cy="5493812"/>
          </a:xfrm>
          <a:prstGeom prst="rect">
            <a:avLst/>
          </a:prstGeom>
          <a:solidFill>
            <a:schemeClr val="bg1">
              <a:lumMod val="95000"/>
            </a:schemeClr>
          </a:solidFill>
          <a:ln>
            <a:solidFill>
              <a:schemeClr val="bg1">
                <a:lumMod val="75000"/>
              </a:schemeClr>
            </a:solidFill>
          </a:ln>
        </p:spPr>
        <p:txBody>
          <a:bodyPr wrap="none" rtlCol="0">
            <a:spAutoFit/>
          </a:bodyPr>
          <a:lstStyle/>
          <a:p>
            <a:r>
              <a:rPr lang="en-US" sz="1300" b="1" dirty="0">
                <a:latin typeface="Courier New" panose="02070309020205020404" pitchFamily="49" charset="0"/>
                <a:cs typeface="Courier New" panose="02070309020205020404" pitchFamily="49" charset="0"/>
              </a:rPr>
              <a:t>private static void </a:t>
            </a:r>
            <a:r>
              <a:rPr lang="en-US" sz="1300" b="1" dirty="0" err="1">
                <a:solidFill>
                  <a:srgbClr val="C00000"/>
                </a:solidFill>
                <a:latin typeface="Courier New" panose="02070309020205020404" pitchFamily="49" charset="0"/>
                <a:cs typeface="Courier New" panose="02070309020205020404" pitchFamily="49" charset="0"/>
              </a:rPr>
              <a:t>testParser</a:t>
            </a:r>
            <a:r>
              <a:rPr lang="en-US" sz="1300" b="1" dirty="0">
                <a:latin typeface="Courier New" panose="02070309020205020404" pitchFamily="49" charset="0"/>
                <a:cs typeface="Courier New" panose="02070309020205020404" pitchFamily="49" charset="0"/>
              </a:rPr>
              <a:t>(Scanner scanner,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 Create the parser and parse the program.</a:t>
            </a:r>
          </a:p>
          <a:p>
            <a:r>
              <a:rPr lang="en-US" sz="1300" b="1" dirty="0">
                <a:latin typeface="Courier New" panose="02070309020205020404" pitchFamily="49" charset="0"/>
                <a:cs typeface="Courier New" panose="02070309020205020404" pitchFamily="49" charset="0"/>
              </a:rPr>
              <a:t>    Parser parser = new Parser(scanner,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Node </a:t>
            </a:r>
            <a:r>
              <a:rPr lang="en-US" sz="1300" b="1" dirty="0" err="1">
                <a:latin typeface="Courier New" panose="02070309020205020404" pitchFamily="49" charset="0"/>
                <a:cs typeface="Courier New" panose="02070309020205020404" pitchFamily="49" charset="0"/>
              </a:rPr>
              <a:t>programNode</a:t>
            </a:r>
            <a:r>
              <a:rPr lang="en-US" sz="1300" b="1" dirty="0">
                <a:latin typeface="Courier New" panose="02070309020205020404" pitchFamily="49" charset="0"/>
                <a:cs typeface="Courier New" panose="02070309020205020404" pitchFamily="49" charset="0"/>
              </a:rPr>
              <a:t> = </a:t>
            </a:r>
            <a:r>
              <a:rPr lang="en-US" sz="1300" b="1" dirty="0" err="1">
                <a:latin typeface="Courier New" panose="02070309020205020404" pitchFamily="49" charset="0"/>
                <a:cs typeface="Courier New" panose="02070309020205020404" pitchFamily="49" charset="0"/>
              </a:rPr>
              <a:t>parser.parseProgram</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a:t>
            </a:r>
          </a:p>
          <a:p>
            <a:r>
              <a:rPr lang="en-US" sz="1300" b="1" dirty="0">
                <a:solidFill>
                  <a:srgbClr val="C00000"/>
                </a:solidFill>
                <a:latin typeface="Courier New" panose="02070309020205020404" pitchFamily="49" charset="0"/>
                <a:cs typeface="Courier New" panose="02070309020205020404" pitchFamily="49" charset="0"/>
              </a:rPr>
              <a:t>    </a:t>
            </a:r>
            <a:r>
              <a:rPr lang="en-US" sz="1300" b="1" dirty="0" err="1">
                <a:solidFill>
                  <a:srgbClr val="C00000"/>
                </a:solidFill>
                <a:latin typeface="Courier New" panose="02070309020205020404" pitchFamily="49" charset="0"/>
                <a:cs typeface="Courier New" panose="02070309020205020404" pitchFamily="49" charset="0"/>
              </a:rPr>
              <a:t>printSymbolTable</a:t>
            </a:r>
            <a:r>
              <a:rPr lang="en-US" sz="1300" b="1" dirty="0">
                <a:solidFill>
                  <a:srgbClr val="C00000"/>
                </a:solidFill>
                <a:latin typeface="Courier New" panose="02070309020205020404" pitchFamily="49" charset="0"/>
                <a:cs typeface="Courier New" panose="02070309020205020404" pitchFamily="49" charset="0"/>
              </a:rPr>
              <a:t>(</a:t>
            </a:r>
            <a:r>
              <a:rPr lang="en-US" sz="1300" b="1" dirty="0" err="1">
                <a:solidFill>
                  <a:srgbClr val="C00000"/>
                </a:solidFill>
                <a:latin typeface="Courier New" panose="02070309020205020404" pitchFamily="49" charset="0"/>
                <a:cs typeface="Courier New" panose="02070309020205020404" pitchFamily="49" charset="0"/>
              </a:rPr>
              <a:t>symtab</a:t>
            </a:r>
            <a:r>
              <a:rPr lang="en-US" sz="1300" b="1" dirty="0">
                <a:solidFill>
                  <a:srgbClr val="C00000"/>
                </a:solidFill>
                <a:latin typeface="Courier New" panose="02070309020205020404" pitchFamily="49" charset="0"/>
                <a:cs typeface="Courier New" panose="02070309020205020404" pitchFamily="49" charset="0"/>
              </a:rPr>
              <a:t>);</a:t>
            </a:r>
            <a:endParaRPr lang="en-US" sz="1300" b="1" dirty="0">
              <a:latin typeface="Courier New" panose="02070309020205020404" pitchFamily="49" charset="0"/>
              <a:cs typeface="Courier New" panose="02070309020205020404" pitchFamily="49" charset="0"/>
            </a:endParaRP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a:t>
            </a:r>
          </a:p>
          <a:p>
            <a:endParaRPr lang="en-US" sz="1300" b="1" dirty="0">
              <a:latin typeface="Courier New" panose="02070309020205020404" pitchFamily="49" charset="0"/>
              <a:cs typeface="Courier New" panose="02070309020205020404" pitchFamily="49" charset="0"/>
            </a:endParaRPr>
          </a:p>
          <a:p>
            <a:r>
              <a:rPr lang="en-US" sz="1300" b="1" dirty="0">
                <a:latin typeface="Courier New" panose="02070309020205020404" pitchFamily="49" charset="0"/>
                <a:cs typeface="Courier New" panose="02070309020205020404" pitchFamily="49" charset="0"/>
              </a:rPr>
              <a:t>private static void </a:t>
            </a:r>
            <a:r>
              <a:rPr lang="en-US" sz="1300" b="1" dirty="0" err="1">
                <a:solidFill>
                  <a:srgbClr val="C00000"/>
                </a:solidFill>
                <a:latin typeface="Courier New" panose="02070309020205020404" pitchFamily="49" charset="0"/>
                <a:cs typeface="Courier New" panose="02070309020205020404" pitchFamily="49" charset="0"/>
              </a:rPr>
              <a:t>executeProgram</a:t>
            </a:r>
            <a:r>
              <a:rPr lang="en-US" sz="1300" b="1" dirty="0">
                <a:latin typeface="Courier New" panose="02070309020205020404" pitchFamily="49" charset="0"/>
                <a:cs typeface="Courier New" panose="02070309020205020404" pitchFamily="49" charset="0"/>
              </a:rPr>
              <a:t>(Scanner scanner,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 Create the parser and parse the program.</a:t>
            </a:r>
          </a:p>
          <a:p>
            <a:r>
              <a:rPr lang="en-US" sz="1300" b="1" dirty="0">
                <a:latin typeface="Courier New" panose="02070309020205020404" pitchFamily="49" charset="0"/>
                <a:cs typeface="Courier New" panose="02070309020205020404" pitchFamily="49" charset="0"/>
              </a:rPr>
              <a:t>    Parser parser = new Parser(scanner,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Node </a:t>
            </a:r>
            <a:r>
              <a:rPr lang="en-US" sz="1300" b="1" dirty="0" err="1">
                <a:latin typeface="Courier New" panose="02070309020205020404" pitchFamily="49" charset="0"/>
                <a:cs typeface="Courier New" panose="02070309020205020404" pitchFamily="49" charset="0"/>
              </a:rPr>
              <a:t>programNode</a:t>
            </a:r>
            <a:r>
              <a:rPr lang="en-US" sz="1300" b="1" dirty="0">
                <a:latin typeface="Courier New" panose="02070309020205020404" pitchFamily="49" charset="0"/>
                <a:cs typeface="Courier New" panose="02070309020205020404" pitchFamily="49" charset="0"/>
              </a:rPr>
              <a:t> = </a:t>
            </a:r>
            <a:r>
              <a:rPr lang="en-US" sz="1300" b="1" dirty="0" err="1">
                <a:latin typeface="Courier New" panose="02070309020205020404" pitchFamily="49" charset="0"/>
                <a:cs typeface="Courier New" panose="02070309020205020404" pitchFamily="49" charset="0"/>
              </a:rPr>
              <a:t>parser.parseProgram</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a:t>
            </a:r>
          </a:p>
          <a:p>
            <a:r>
              <a:rPr lang="en-US" sz="1300" b="1" dirty="0">
                <a:solidFill>
                  <a:srgbClr val="C00000"/>
                </a:solidFill>
                <a:latin typeface="Courier New" panose="02070309020205020404" pitchFamily="49" charset="0"/>
                <a:cs typeface="Courier New" panose="02070309020205020404" pitchFamily="49" charset="0"/>
              </a:rPr>
              <a:t>    </a:t>
            </a:r>
            <a:r>
              <a:rPr lang="en-US" sz="1300" b="1" dirty="0" err="1">
                <a:solidFill>
                  <a:srgbClr val="C00000"/>
                </a:solidFill>
                <a:latin typeface="Courier New" panose="02070309020205020404" pitchFamily="49" charset="0"/>
                <a:cs typeface="Courier New" panose="02070309020205020404" pitchFamily="49" charset="0"/>
              </a:rPr>
              <a:t>printSymbolTable</a:t>
            </a:r>
            <a:r>
              <a:rPr lang="en-US" sz="1300" b="1" dirty="0">
                <a:solidFill>
                  <a:srgbClr val="C00000"/>
                </a:solidFill>
                <a:latin typeface="Courier New" panose="02070309020205020404" pitchFamily="49" charset="0"/>
                <a:cs typeface="Courier New" panose="02070309020205020404" pitchFamily="49" charset="0"/>
              </a:rPr>
              <a:t>(</a:t>
            </a:r>
            <a:r>
              <a:rPr lang="en-US" sz="1300" b="1" dirty="0" err="1">
                <a:solidFill>
                  <a:srgbClr val="C00000"/>
                </a:solidFill>
                <a:latin typeface="Courier New" panose="02070309020205020404" pitchFamily="49" charset="0"/>
                <a:cs typeface="Courier New" panose="02070309020205020404" pitchFamily="49" charset="0"/>
              </a:rPr>
              <a:t>symtab</a:t>
            </a:r>
            <a:r>
              <a:rPr lang="en-US" sz="1300" b="1" dirty="0">
                <a:solidFill>
                  <a:srgbClr val="C00000"/>
                </a:solidFill>
                <a:latin typeface="Courier New" panose="02070309020205020404" pitchFamily="49" charset="0"/>
                <a:cs typeface="Courier New" panose="02070309020205020404" pitchFamily="49" charset="0"/>
              </a:rPr>
              <a:t>);</a:t>
            </a:r>
            <a:endParaRPr lang="en-US" sz="1300" b="1" dirty="0">
              <a:latin typeface="Courier New" panose="02070309020205020404" pitchFamily="49" charset="0"/>
              <a:cs typeface="Courier New" panose="02070309020205020404" pitchFamily="49" charset="0"/>
            </a:endParaRPr>
          </a:p>
          <a:p>
            <a:r>
              <a:rPr lang="en-US" sz="1300" b="1" dirty="0">
                <a:latin typeface="Courier New" panose="02070309020205020404" pitchFamily="49" charset="0"/>
                <a:cs typeface="Courier New" panose="02070309020205020404" pitchFamily="49" charset="0"/>
              </a:rPr>
              <a:t>    ...</a:t>
            </a:r>
          </a:p>
          <a:p>
            <a:r>
              <a:rPr lang="en-US" sz="1300" b="1" dirty="0">
                <a:latin typeface="Courier New" panose="02070309020205020404" pitchFamily="49" charset="0"/>
                <a:cs typeface="Courier New" panose="02070309020205020404" pitchFamily="49" charset="0"/>
              </a:rPr>
              <a:t>}</a:t>
            </a:r>
          </a:p>
          <a:p>
            <a:endParaRPr lang="en-US" sz="1300" b="1" dirty="0">
              <a:latin typeface="Courier New" panose="02070309020205020404" pitchFamily="49" charset="0"/>
              <a:cs typeface="Courier New" panose="02070309020205020404" pitchFamily="49" charset="0"/>
            </a:endParaRPr>
          </a:p>
          <a:p>
            <a:r>
              <a:rPr lang="en-US" sz="1300" b="1" dirty="0">
                <a:latin typeface="Courier New" panose="02070309020205020404" pitchFamily="49" charset="0"/>
                <a:cs typeface="Courier New" panose="02070309020205020404" pitchFamily="49" charset="0"/>
              </a:rPr>
              <a:t>private static void </a:t>
            </a:r>
            <a:r>
              <a:rPr lang="en-US" sz="1300" b="1" dirty="0" err="1">
                <a:solidFill>
                  <a:srgbClr val="C00000"/>
                </a:solidFill>
                <a:latin typeface="Courier New" panose="02070309020205020404" pitchFamily="49" charset="0"/>
                <a:cs typeface="Courier New" panose="02070309020205020404" pitchFamily="49" charset="0"/>
              </a:rPr>
              <a:t>printSymbolTable</a:t>
            </a:r>
            <a:r>
              <a:rPr lang="en-US" sz="1300" b="1" dirty="0">
                <a:latin typeface="Courier New" panose="02070309020205020404" pitchFamily="49" charset="0"/>
                <a:cs typeface="Courier New" panose="02070309020205020404" pitchFamily="49" charset="0"/>
              </a:rPr>
              <a:t>(</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symtab</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a:t>
            </a:r>
          </a:p>
          <a:p>
            <a:r>
              <a:rPr lang="en-US" sz="1300" b="1" dirty="0">
                <a:solidFill>
                  <a:srgbClr val="C00000"/>
                </a:solidFill>
                <a:latin typeface="Courier New" panose="02070309020205020404" pitchFamily="49" charset="0"/>
                <a:cs typeface="Courier New" panose="02070309020205020404" pitchFamily="49" charset="0"/>
              </a:rPr>
              <a:t>    </a:t>
            </a:r>
            <a:r>
              <a:rPr lang="en-US" sz="1300" b="1" dirty="0" err="1">
                <a:solidFill>
                  <a:srgbClr val="C00000"/>
                </a:solidFill>
                <a:latin typeface="Courier New" panose="02070309020205020404" pitchFamily="49" charset="0"/>
                <a:cs typeface="Courier New" panose="02070309020205020404" pitchFamily="49" charset="0"/>
              </a:rPr>
              <a:t>CrossReferencer</a:t>
            </a:r>
            <a:r>
              <a:rPr lang="en-US" sz="1300" b="1" dirty="0">
                <a:solidFill>
                  <a:srgbClr val="C00000"/>
                </a:solidFill>
                <a:latin typeface="Courier New" panose="02070309020205020404" pitchFamily="49" charset="0"/>
                <a:cs typeface="Courier New" panose="02070309020205020404" pitchFamily="49" charset="0"/>
              </a:rPr>
              <a:t> </a:t>
            </a:r>
            <a:r>
              <a:rPr lang="en-US" sz="1300" b="1" dirty="0" err="1">
                <a:solidFill>
                  <a:srgbClr val="C00000"/>
                </a:solidFill>
                <a:latin typeface="Courier New" panose="02070309020205020404" pitchFamily="49" charset="0"/>
                <a:cs typeface="Courier New" panose="02070309020205020404" pitchFamily="49" charset="0"/>
              </a:rPr>
              <a:t>xref</a:t>
            </a:r>
            <a:r>
              <a:rPr lang="en-US" sz="1300" b="1" dirty="0">
                <a:solidFill>
                  <a:srgbClr val="C00000"/>
                </a:solidFill>
                <a:latin typeface="Courier New" panose="02070309020205020404" pitchFamily="49" charset="0"/>
                <a:cs typeface="Courier New" panose="02070309020205020404" pitchFamily="49" charset="0"/>
              </a:rPr>
              <a:t> = new </a:t>
            </a:r>
            <a:r>
              <a:rPr lang="en-US" sz="1300" b="1" dirty="0" err="1">
                <a:solidFill>
                  <a:srgbClr val="C00000"/>
                </a:solidFill>
                <a:latin typeface="Courier New" panose="02070309020205020404" pitchFamily="49" charset="0"/>
                <a:cs typeface="Courier New" panose="02070309020205020404" pitchFamily="49" charset="0"/>
              </a:rPr>
              <a:t>CrossReferencer</a:t>
            </a:r>
            <a:r>
              <a:rPr lang="en-US" sz="1300" b="1" dirty="0">
                <a:solidFill>
                  <a:srgbClr val="C00000"/>
                </a:solidFill>
                <a:latin typeface="Courier New" panose="02070309020205020404" pitchFamily="49" charset="0"/>
                <a:cs typeface="Courier New" panose="02070309020205020404" pitchFamily="49" charset="0"/>
              </a:rPr>
              <a:t>();</a:t>
            </a:r>
          </a:p>
          <a:p>
            <a:r>
              <a:rPr lang="en-US" sz="1300" b="1" dirty="0">
                <a:solidFill>
                  <a:srgbClr val="C00000"/>
                </a:solidFill>
                <a:latin typeface="Courier New" panose="02070309020205020404" pitchFamily="49" charset="0"/>
                <a:cs typeface="Courier New" panose="02070309020205020404" pitchFamily="49" charset="0"/>
              </a:rPr>
              <a:t>    </a:t>
            </a:r>
          </a:p>
          <a:p>
            <a:r>
              <a:rPr lang="en-US" sz="1300" b="1" dirty="0">
                <a:solidFill>
                  <a:srgbClr val="C00000"/>
                </a:solidFill>
                <a:latin typeface="Courier New" panose="02070309020205020404" pitchFamily="49" charset="0"/>
                <a:cs typeface="Courier New" panose="02070309020205020404" pitchFamily="49" charset="0"/>
              </a:rPr>
              <a:t>    </a:t>
            </a:r>
            <a:r>
              <a:rPr lang="en-US" sz="1300" b="1" dirty="0" err="1">
                <a:solidFill>
                  <a:srgbClr val="C00000"/>
                </a:solidFill>
                <a:latin typeface="Courier New" panose="02070309020205020404" pitchFamily="49" charset="0"/>
                <a:cs typeface="Courier New" panose="02070309020205020404" pitchFamily="49" charset="0"/>
              </a:rPr>
              <a:t>xref.print</a:t>
            </a:r>
            <a:r>
              <a:rPr lang="en-US" sz="1300" b="1" dirty="0">
                <a:solidFill>
                  <a:srgbClr val="C00000"/>
                </a:solidFill>
                <a:latin typeface="Courier New" panose="02070309020205020404" pitchFamily="49" charset="0"/>
                <a:cs typeface="Courier New" panose="02070309020205020404" pitchFamily="49" charset="0"/>
              </a:rPr>
              <a:t>(</a:t>
            </a:r>
            <a:r>
              <a:rPr lang="en-US" sz="1300" b="1" dirty="0" err="1">
                <a:solidFill>
                  <a:srgbClr val="C00000"/>
                </a:solidFill>
                <a:latin typeface="Courier New" panose="02070309020205020404" pitchFamily="49" charset="0"/>
                <a:cs typeface="Courier New" panose="02070309020205020404" pitchFamily="49" charset="0"/>
              </a:rPr>
              <a:t>symtab</a:t>
            </a:r>
            <a:r>
              <a:rPr lang="en-US" sz="1300" b="1" dirty="0">
                <a:solidFill>
                  <a:srgbClr val="C00000"/>
                </a:solidFill>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    </a:t>
            </a:r>
            <a:r>
              <a:rPr lang="en-US" sz="1300" b="1" dirty="0" err="1">
                <a:latin typeface="Courier New" panose="02070309020205020404" pitchFamily="49" charset="0"/>
                <a:cs typeface="Courier New" panose="02070309020205020404" pitchFamily="49" charset="0"/>
              </a:rPr>
              <a:t>System.out.println</a:t>
            </a:r>
            <a:r>
              <a:rPr lang="en-US" sz="1300" b="1" dirty="0">
                <a:latin typeface="Courier New" panose="02070309020205020404" pitchFamily="49" charset="0"/>
                <a:cs typeface="Courier New" panose="02070309020205020404" pitchFamily="49" charset="0"/>
              </a:rPr>
              <a:t>();</a:t>
            </a:r>
          </a:p>
          <a:p>
            <a:r>
              <a:rPr lang="en-US" sz="13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CF55C2E1-374D-9C4C-4DBF-63BA1D8CB2FB}"/>
              </a:ext>
            </a:extLst>
          </p:cNvPr>
          <p:cNvSpPr txBox="1"/>
          <p:nvPr/>
        </p:nvSpPr>
        <p:spPr>
          <a:xfrm>
            <a:off x="6492219" y="6277560"/>
            <a:ext cx="1242648" cy="338554"/>
          </a:xfrm>
          <a:prstGeom prst="rect">
            <a:avLst/>
          </a:prstGeom>
          <a:solidFill>
            <a:srgbClr val="0033CC"/>
          </a:solidFill>
        </p:spPr>
        <p:txBody>
          <a:bodyPr wrap="none" rtlCol="0">
            <a:spAutoFit/>
          </a:bodyPr>
          <a:lstStyle/>
          <a:p>
            <a:r>
              <a:rPr lang="en-US" dirty="0" err="1">
                <a:solidFill>
                  <a:srgbClr val="FFFF00"/>
                </a:solidFill>
              </a:rPr>
              <a:t>Simple.java</a:t>
            </a:r>
            <a:endParaRPr lang="en-US" dirty="0">
              <a:solidFill>
                <a:srgbClr val="FFFF00"/>
              </a:solidFill>
            </a:endParaRPr>
          </a:p>
        </p:txBody>
      </p:sp>
    </p:spTree>
    <p:extLst>
      <p:ext uri="{BB962C8B-B14F-4D97-AF65-F5344CB8AC3E}">
        <p14:creationId xmlns:p14="http://schemas.microsoft.com/office/powerpoint/2010/main" val="382864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0" end="20"/>
                                            </p:txEl>
                                          </p:spTgt>
                                        </p:tgtEl>
                                        <p:attrNameLst>
                                          <p:attrName>style.visibility</p:attrName>
                                        </p:attrNameLst>
                                      </p:cBhvr>
                                      <p:to>
                                        <p:strVal val="visible"/>
                                      </p:to>
                                    </p:set>
                                    <p:animEffect transition="in" filter="fade">
                                      <p:cBhvr>
                                        <p:cTn id="7" dur="500"/>
                                        <p:tgtEl>
                                          <p:spTgt spid="5">
                                            <p:txEl>
                                              <p:pRg st="20" end="2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1" end="21"/>
                                            </p:txEl>
                                          </p:spTgt>
                                        </p:tgtEl>
                                        <p:attrNameLst>
                                          <p:attrName>style.visibility</p:attrName>
                                        </p:attrNameLst>
                                      </p:cBhvr>
                                      <p:to>
                                        <p:strVal val="visible"/>
                                      </p:to>
                                    </p:set>
                                    <p:animEffect transition="in" filter="fade">
                                      <p:cBhvr>
                                        <p:cTn id="10" dur="500"/>
                                        <p:tgtEl>
                                          <p:spTgt spid="5">
                                            <p:txEl>
                                              <p:pRg st="21" end="2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2" end="22"/>
                                            </p:txEl>
                                          </p:spTgt>
                                        </p:tgtEl>
                                        <p:attrNameLst>
                                          <p:attrName>style.visibility</p:attrName>
                                        </p:attrNameLst>
                                      </p:cBhvr>
                                      <p:to>
                                        <p:strVal val="visible"/>
                                      </p:to>
                                    </p:set>
                                    <p:animEffect transition="in" filter="fade">
                                      <p:cBhvr>
                                        <p:cTn id="13" dur="500"/>
                                        <p:tgtEl>
                                          <p:spTgt spid="5">
                                            <p:txEl>
                                              <p:pRg st="22" end="2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23" end="23"/>
                                            </p:txEl>
                                          </p:spTgt>
                                        </p:tgtEl>
                                        <p:attrNameLst>
                                          <p:attrName>style.visibility</p:attrName>
                                        </p:attrNameLst>
                                      </p:cBhvr>
                                      <p:to>
                                        <p:strVal val="visible"/>
                                      </p:to>
                                    </p:set>
                                    <p:animEffect transition="in" filter="fade">
                                      <p:cBhvr>
                                        <p:cTn id="16" dur="500"/>
                                        <p:tgtEl>
                                          <p:spTgt spid="5">
                                            <p:txEl>
                                              <p:pRg st="23" end="2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24" end="24"/>
                                            </p:txEl>
                                          </p:spTgt>
                                        </p:tgtEl>
                                        <p:attrNameLst>
                                          <p:attrName>style.visibility</p:attrName>
                                        </p:attrNameLst>
                                      </p:cBhvr>
                                      <p:to>
                                        <p:strVal val="visible"/>
                                      </p:to>
                                    </p:set>
                                    <p:animEffect transition="in" filter="fade">
                                      <p:cBhvr>
                                        <p:cTn id="19" dur="500"/>
                                        <p:tgtEl>
                                          <p:spTgt spid="5">
                                            <p:txEl>
                                              <p:pRg st="24" end="2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25" end="25"/>
                                            </p:txEl>
                                          </p:spTgt>
                                        </p:tgtEl>
                                        <p:attrNameLst>
                                          <p:attrName>style.visibility</p:attrName>
                                        </p:attrNameLst>
                                      </p:cBhvr>
                                      <p:to>
                                        <p:strVal val="visible"/>
                                      </p:to>
                                    </p:set>
                                    <p:animEffect transition="in" filter="fade">
                                      <p:cBhvr>
                                        <p:cTn id="22" dur="500"/>
                                        <p:tgtEl>
                                          <p:spTgt spid="5">
                                            <p:txEl>
                                              <p:pRg st="25" end="2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26" end="26"/>
                                            </p:txEl>
                                          </p:spTgt>
                                        </p:tgtEl>
                                        <p:attrNameLst>
                                          <p:attrName>style.visibility</p:attrName>
                                        </p:attrNameLst>
                                      </p:cBhvr>
                                      <p:to>
                                        <p:strVal val="visible"/>
                                      </p:to>
                                    </p:set>
                                    <p:animEffect transition="in" filter="fade">
                                      <p:cBhvr>
                                        <p:cTn id="25" dur="500"/>
                                        <p:tgtEl>
                                          <p:spTgt spid="5">
                                            <p:txEl>
                                              <p:pRg st="26" end="2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0963A-B08D-B8C3-F32D-CE4836AEB8B2}"/>
              </a:ext>
            </a:extLst>
          </p:cNvPr>
          <p:cNvSpPr>
            <a:spLocks noGrp="1"/>
          </p:cNvSpPr>
          <p:nvPr>
            <p:ph type="title"/>
          </p:nvPr>
        </p:nvSpPr>
        <p:spPr/>
        <p:txBody>
          <a:bodyPr/>
          <a:lstStyle/>
          <a:p>
            <a:r>
              <a:rPr lang="en-US" dirty="0"/>
              <a:t>Recall: A Software Architecture</a:t>
            </a:r>
          </a:p>
        </p:txBody>
      </p:sp>
      <p:sp>
        <p:nvSpPr>
          <p:cNvPr id="3" name="Content Placeholder 2">
            <a:extLst>
              <a:ext uri="{FF2B5EF4-FFF2-40B4-BE49-F238E27FC236}">
                <a16:creationId xmlns:a16="http://schemas.microsoft.com/office/drawing/2014/main" id="{63F6E503-8E22-A293-282F-49EDFDC124B7}"/>
              </a:ext>
            </a:extLst>
          </p:cNvPr>
          <p:cNvSpPr>
            <a:spLocks noGrp="1"/>
          </p:cNvSpPr>
          <p:nvPr>
            <p:ph idx="1"/>
          </p:nvPr>
        </p:nvSpPr>
        <p:spPr>
          <a:xfrm>
            <a:off x="457200" y="1295401"/>
            <a:ext cx="8229600" cy="457200"/>
          </a:xfrm>
        </p:spPr>
        <p:txBody>
          <a:bodyPr/>
          <a:lstStyle/>
          <a:p>
            <a:r>
              <a:rPr lang="en-US" dirty="0"/>
              <a:t>A three-tier architecture:</a:t>
            </a:r>
          </a:p>
        </p:txBody>
      </p:sp>
      <p:sp>
        <p:nvSpPr>
          <p:cNvPr id="4" name="Slide Number Placeholder 3">
            <a:extLst>
              <a:ext uri="{FF2B5EF4-FFF2-40B4-BE49-F238E27FC236}">
                <a16:creationId xmlns:a16="http://schemas.microsoft.com/office/drawing/2014/main" id="{394824DB-1360-B9B6-B9C4-D95B35D05E96}"/>
              </a:ext>
            </a:extLst>
          </p:cNvPr>
          <p:cNvSpPr>
            <a:spLocks noGrp="1"/>
          </p:cNvSpPr>
          <p:nvPr>
            <p:ph type="sldNum" sz="quarter" idx="12"/>
          </p:nvPr>
        </p:nvSpPr>
        <p:spPr/>
        <p:txBody>
          <a:bodyPr/>
          <a:lstStyle/>
          <a:p>
            <a:fld id="{FED62B2D-F854-104A-9535-9A504E5923E0}" type="slidenum">
              <a:rPr lang="en-US" smtClean="0"/>
              <a:pPr/>
              <a:t>2</a:t>
            </a:fld>
            <a:endParaRPr lang="en-US"/>
          </a:p>
        </p:txBody>
      </p:sp>
      <p:pic>
        <p:nvPicPr>
          <p:cNvPr id="8" name="Picture 7">
            <a:extLst>
              <a:ext uri="{FF2B5EF4-FFF2-40B4-BE49-F238E27FC236}">
                <a16:creationId xmlns:a16="http://schemas.microsoft.com/office/drawing/2014/main" id="{37F7EDBC-165D-45F9-DD08-CCEBB4488D7C}"/>
              </a:ext>
            </a:extLst>
          </p:cNvPr>
          <p:cNvPicPr>
            <a:picLocks noChangeAspect="1"/>
          </p:cNvPicPr>
          <p:nvPr/>
        </p:nvPicPr>
        <p:blipFill>
          <a:blip r:embed="rId2"/>
          <a:stretch>
            <a:fillRect/>
          </a:stretch>
        </p:blipFill>
        <p:spPr>
          <a:xfrm>
            <a:off x="1162050" y="1874537"/>
            <a:ext cx="6819900" cy="3937000"/>
          </a:xfrm>
          <a:prstGeom prst="rect">
            <a:avLst/>
          </a:prstGeom>
        </p:spPr>
      </p:pic>
    </p:spTree>
    <p:extLst>
      <p:ext uri="{BB962C8B-B14F-4D97-AF65-F5344CB8AC3E}">
        <p14:creationId xmlns:p14="http://schemas.microsoft.com/office/powerpoint/2010/main" val="2544004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8A0D5-7E88-D045-A8AD-3AE3393F73E5}"/>
              </a:ext>
            </a:extLst>
          </p:cNvPr>
          <p:cNvSpPr>
            <a:spLocks noGrp="1"/>
          </p:cNvSpPr>
          <p:nvPr>
            <p:ph type="title"/>
          </p:nvPr>
        </p:nvSpPr>
        <p:spPr/>
        <p:txBody>
          <a:bodyPr/>
          <a:lstStyle/>
          <a:p>
            <a:r>
              <a:rPr lang="en-US" dirty="0"/>
              <a:t>Simple Interpreter</a:t>
            </a:r>
          </a:p>
        </p:txBody>
      </p:sp>
      <p:sp>
        <p:nvSpPr>
          <p:cNvPr id="3" name="Content Placeholder 2">
            <a:extLst>
              <a:ext uri="{FF2B5EF4-FFF2-40B4-BE49-F238E27FC236}">
                <a16:creationId xmlns:a16="http://schemas.microsoft.com/office/drawing/2014/main" id="{C1F8718F-A0AF-2640-8EDF-E59A6F317801}"/>
              </a:ext>
            </a:extLst>
          </p:cNvPr>
          <p:cNvSpPr>
            <a:spLocks noGrp="1"/>
          </p:cNvSpPr>
          <p:nvPr>
            <p:ph idx="1"/>
          </p:nvPr>
        </p:nvSpPr>
        <p:spPr/>
        <p:txBody>
          <a:bodyPr/>
          <a:lstStyle/>
          <a:p>
            <a:r>
              <a:rPr lang="en-US" dirty="0"/>
              <a:t>Now that we have a </a:t>
            </a:r>
            <a:r>
              <a:rPr lang="en-US" u="sng" dirty="0"/>
              <a:t>basic parse tree</a:t>
            </a:r>
            <a:r>
              <a:rPr lang="en-US" dirty="0"/>
              <a:t> and a  </a:t>
            </a:r>
            <a:r>
              <a:rPr lang="en-US" u="sng" dirty="0"/>
              <a:t>rudimentary symbol table</a:t>
            </a:r>
            <a:r>
              <a:rPr lang="en-US" dirty="0"/>
              <a:t>, we can start the backend tier.</a:t>
            </a:r>
          </a:p>
          <a:p>
            <a:pPr lvl="4"/>
            <a:endParaRPr lang="en-US" dirty="0"/>
          </a:p>
          <a:p>
            <a:r>
              <a:rPr lang="en-US" dirty="0"/>
              <a:t>Recall the the backend components only work with the intermediate tier components.</a:t>
            </a:r>
          </a:p>
        </p:txBody>
      </p:sp>
      <p:sp>
        <p:nvSpPr>
          <p:cNvPr id="4" name="Slide Number Placeholder 3">
            <a:extLst>
              <a:ext uri="{FF2B5EF4-FFF2-40B4-BE49-F238E27FC236}">
                <a16:creationId xmlns:a16="http://schemas.microsoft.com/office/drawing/2014/main" id="{179187F6-A6EF-F648-9230-0A33989B9ED3}"/>
              </a:ext>
            </a:extLst>
          </p:cNvPr>
          <p:cNvSpPr>
            <a:spLocks noGrp="1"/>
          </p:cNvSpPr>
          <p:nvPr>
            <p:ph type="sldNum" sz="quarter" idx="12"/>
          </p:nvPr>
        </p:nvSpPr>
        <p:spPr/>
        <p:txBody>
          <a:bodyPr/>
          <a:lstStyle/>
          <a:p>
            <a:fld id="{FED62B2D-F854-104A-9535-9A504E5923E0}" type="slidenum">
              <a:rPr lang="en-US" smtClean="0"/>
              <a:pPr/>
              <a:t>20</a:t>
            </a:fld>
            <a:endParaRPr lang="en-US"/>
          </a:p>
        </p:txBody>
      </p:sp>
    </p:spTree>
    <p:extLst>
      <p:ext uri="{BB962C8B-B14F-4D97-AF65-F5344CB8AC3E}">
        <p14:creationId xmlns:p14="http://schemas.microsoft.com/office/powerpoint/2010/main" val="3220583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1E07F-6FC2-03CF-993B-B1077B47808A}"/>
              </a:ext>
            </a:extLst>
          </p:cNvPr>
          <p:cNvSpPr>
            <a:spLocks noGrp="1"/>
          </p:cNvSpPr>
          <p:nvPr>
            <p:ph type="title"/>
          </p:nvPr>
        </p:nvSpPr>
        <p:spPr/>
        <p:txBody>
          <a:bodyPr/>
          <a:lstStyle/>
          <a:p>
            <a:r>
              <a:rPr lang="en-US" dirty="0"/>
              <a:t>Back End Components</a:t>
            </a:r>
          </a:p>
        </p:txBody>
      </p:sp>
      <p:sp>
        <p:nvSpPr>
          <p:cNvPr id="4" name="Slide Number Placeholder 3">
            <a:extLst>
              <a:ext uri="{FF2B5EF4-FFF2-40B4-BE49-F238E27FC236}">
                <a16:creationId xmlns:a16="http://schemas.microsoft.com/office/drawing/2014/main" id="{CE5B949B-628A-B145-AF2E-0A42257279F8}"/>
              </a:ext>
            </a:extLst>
          </p:cNvPr>
          <p:cNvSpPr>
            <a:spLocks noGrp="1"/>
          </p:cNvSpPr>
          <p:nvPr>
            <p:ph type="sldNum" sz="quarter" idx="12"/>
          </p:nvPr>
        </p:nvSpPr>
        <p:spPr/>
        <p:txBody>
          <a:bodyPr/>
          <a:lstStyle/>
          <a:p>
            <a:fld id="{FED62B2D-F854-104A-9535-9A504E5923E0}" type="slidenum">
              <a:rPr lang="en-US" smtClean="0"/>
              <a:pPr/>
              <a:t>21</a:t>
            </a:fld>
            <a:endParaRPr lang="en-US"/>
          </a:p>
        </p:txBody>
      </p:sp>
      <p:pic>
        <p:nvPicPr>
          <p:cNvPr id="5" name="Picture 4">
            <a:extLst>
              <a:ext uri="{FF2B5EF4-FFF2-40B4-BE49-F238E27FC236}">
                <a16:creationId xmlns:a16="http://schemas.microsoft.com/office/drawing/2014/main" id="{67B99285-E1F0-7C93-7DC1-B4C3EB939770}"/>
              </a:ext>
            </a:extLst>
          </p:cNvPr>
          <p:cNvPicPr>
            <a:picLocks noChangeAspect="1"/>
          </p:cNvPicPr>
          <p:nvPr/>
        </p:nvPicPr>
        <p:blipFill>
          <a:blip r:embed="rId2"/>
          <a:stretch>
            <a:fillRect/>
          </a:stretch>
        </p:blipFill>
        <p:spPr>
          <a:xfrm>
            <a:off x="457200" y="1304500"/>
            <a:ext cx="3078493" cy="1777463"/>
          </a:xfrm>
          <a:prstGeom prst="rect">
            <a:avLst/>
          </a:prstGeom>
        </p:spPr>
      </p:pic>
      <p:grpSp>
        <p:nvGrpSpPr>
          <p:cNvPr id="6" name="Group 5">
            <a:extLst>
              <a:ext uri="{FF2B5EF4-FFF2-40B4-BE49-F238E27FC236}">
                <a16:creationId xmlns:a16="http://schemas.microsoft.com/office/drawing/2014/main" id="{C6B7C731-6C48-8C44-F19B-DE47E4627F48}"/>
              </a:ext>
            </a:extLst>
          </p:cNvPr>
          <p:cNvGrpSpPr/>
          <p:nvPr/>
        </p:nvGrpSpPr>
        <p:grpSpPr>
          <a:xfrm>
            <a:off x="1217389" y="2788927"/>
            <a:ext cx="6709222" cy="3191699"/>
            <a:chOff x="174595" y="1600220"/>
            <a:chExt cx="6709222" cy="3191699"/>
          </a:xfrm>
        </p:grpSpPr>
        <p:grpSp>
          <p:nvGrpSpPr>
            <p:cNvPr id="7" name="Group 6">
              <a:extLst>
                <a:ext uri="{FF2B5EF4-FFF2-40B4-BE49-F238E27FC236}">
                  <a16:creationId xmlns:a16="http://schemas.microsoft.com/office/drawing/2014/main" id="{ED9B1DA3-902B-1B61-FBA9-12E23991AB54}"/>
                </a:ext>
              </a:extLst>
            </p:cNvPr>
            <p:cNvGrpSpPr/>
            <p:nvPr/>
          </p:nvGrpSpPr>
          <p:grpSpPr>
            <a:xfrm>
              <a:off x="2260182" y="1600220"/>
              <a:ext cx="4623635" cy="1460471"/>
              <a:chOff x="2260182" y="1600220"/>
              <a:chExt cx="4623635" cy="1460471"/>
            </a:xfrm>
          </p:grpSpPr>
          <p:sp>
            <p:nvSpPr>
              <p:cNvPr id="22" name="Rounded Rectangle 21">
                <a:extLst>
                  <a:ext uri="{FF2B5EF4-FFF2-40B4-BE49-F238E27FC236}">
                    <a16:creationId xmlns:a16="http://schemas.microsoft.com/office/drawing/2014/main" id="{5C6EC1E8-11FD-C659-0C70-6DF8A70D8A64}"/>
                  </a:ext>
                </a:extLst>
              </p:cNvPr>
              <p:cNvSpPr/>
              <p:nvPr/>
            </p:nvSpPr>
            <p:spPr>
              <a:xfrm>
                <a:off x="2260182" y="2217635"/>
                <a:ext cx="1312983" cy="453293"/>
              </a:xfrm>
              <a:prstGeom prst="roundRect">
                <a:avLst/>
              </a:prstGeom>
              <a:solidFill>
                <a:schemeClr val="accent1">
                  <a:lumMod val="20000"/>
                  <a:lumOff val="8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Converter</a:t>
                </a:r>
              </a:p>
            </p:txBody>
          </p:sp>
          <p:sp>
            <p:nvSpPr>
              <p:cNvPr id="23" name="Folded Corner 22">
                <a:extLst>
                  <a:ext uri="{FF2B5EF4-FFF2-40B4-BE49-F238E27FC236}">
                    <a16:creationId xmlns:a16="http://schemas.microsoft.com/office/drawing/2014/main" id="{9C0F1479-4CDE-6D1A-0C30-F09BCE1C6629}"/>
                  </a:ext>
                </a:extLst>
              </p:cNvPr>
              <p:cNvSpPr/>
              <p:nvPr/>
            </p:nvSpPr>
            <p:spPr>
              <a:xfrm>
                <a:off x="5735732" y="1600220"/>
                <a:ext cx="1148085" cy="1460471"/>
              </a:xfrm>
              <a:prstGeom prst="foldedCorner">
                <a:avLst/>
              </a:prstGeom>
              <a:solidFill>
                <a:schemeClr val="accent1">
                  <a:lumMod val="20000"/>
                  <a:lumOff val="80000"/>
                </a:schemeClr>
              </a:solidFill>
              <a:ln w="127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Equivalent program written in the target language</a:t>
                </a:r>
                <a:endParaRPr lang="en-US" dirty="0">
                  <a:solidFill>
                    <a:schemeClr val="tx1"/>
                  </a:solidFill>
                </a:endParaRPr>
              </a:p>
            </p:txBody>
          </p:sp>
          <p:sp>
            <p:nvSpPr>
              <p:cNvPr id="24" name="TextBox 23">
                <a:extLst>
                  <a:ext uri="{FF2B5EF4-FFF2-40B4-BE49-F238E27FC236}">
                    <a16:creationId xmlns:a16="http://schemas.microsoft.com/office/drawing/2014/main" id="{B4A22676-73ED-24EC-C419-571DD4819E66}"/>
                  </a:ext>
                </a:extLst>
              </p:cNvPr>
              <p:cNvSpPr txBox="1"/>
              <p:nvPr/>
            </p:nvSpPr>
            <p:spPr>
              <a:xfrm>
                <a:off x="3569942" y="2148854"/>
                <a:ext cx="1786581" cy="276999"/>
              </a:xfrm>
              <a:prstGeom prst="rect">
                <a:avLst/>
              </a:prstGeom>
              <a:noFill/>
            </p:spPr>
            <p:txBody>
              <a:bodyPr wrap="square" rtlCol="0">
                <a:spAutoFit/>
              </a:bodyPr>
              <a:lstStyle/>
              <a:p>
                <a:pPr algn="ctr"/>
                <a:r>
                  <a:rPr lang="en-US" sz="1200" dirty="0"/>
                  <a:t>Convert and generate</a:t>
                </a:r>
              </a:p>
            </p:txBody>
          </p:sp>
          <p:cxnSp>
            <p:nvCxnSpPr>
              <p:cNvPr id="25" name="Straight Arrow Connector 24">
                <a:extLst>
                  <a:ext uri="{FF2B5EF4-FFF2-40B4-BE49-F238E27FC236}">
                    <a16:creationId xmlns:a16="http://schemas.microsoft.com/office/drawing/2014/main" id="{3DF1CB91-0BAF-7636-E1AB-BC537B7450EC}"/>
                  </a:ext>
                </a:extLst>
              </p:cNvPr>
              <p:cNvCxnSpPr>
                <a:cxnSpLocks/>
                <a:stCxn id="22" idx="3"/>
              </p:cNvCxnSpPr>
              <p:nvPr/>
            </p:nvCxnSpPr>
            <p:spPr>
              <a:xfrm>
                <a:off x="3573165" y="2444282"/>
                <a:ext cx="2162567" cy="7815"/>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B5608C88-8A78-2F3A-2AE1-48C0FA329790}"/>
                </a:ext>
              </a:extLst>
            </p:cNvPr>
            <p:cNvGrpSpPr/>
            <p:nvPr/>
          </p:nvGrpSpPr>
          <p:grpSpPr>
            <a:xfrm>
              <a:off x="2260182" y="3886219"/>
              <a:ext cx="4223046" cy="905700"/>
              <a:chOff x="2260182" y="3886219"/>
              <a:chExt cx="4223046" cy="905700"/>
            </a:xfrm>
          </p:grpSpPr>
          <p:sp>
            <p:nvSpPr>
              <p:cNvPr id="18" name="Rounded Rectangle 17">
                <a:extLst>
                  <a:ext uri="{FF2B5EF4-FFF2-40B4-BE49-F238E27FC236}">
                    <a16:creationId xmlns:a16="http://schemas.microsoft.com/office/drawing/2014/main" id="{F32951E8-A3B7-1CFD-E9EF-E45B6A31D17F}"/>
                  </a:ext>
                </a:extLst>
              </p:cNvPr>
              <p:cNvSpPr/>
              <p:nvPr/>
            </p:nvSpPr>
            <p:spPr>
              <a:xfrm>
                <a:off x="2260182" y="4108958"/>
                <a:ext cx="1312982" cy="453293"/>
              </a:xfrm>
              <a:prstGeom prst="roundRect">
                <a:avLst/>
              </a:prstGeom>
              <a:solidFill>
                <a:srgbClr val="DEF0F2"/>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Compiler</a:t>
                </a:r>
              </a:p>
            </p:txBody>
          </p:sp>
          <p:sp>
            <p:nvSpPr>
              <p:cNvPr id="19" name="Folded Corner 18">
                <a:extLst>
                  <a:ext uri="{FF2B5EF4-FFF2-40B4-BE49-F238E27FC236}">
                    <a16:creationId xmlns:a16="http://schemas.microsoft.com/office/drawing/2014/main" id="{6877C3A0-7AB7-13C6-D8D3-B1F4973343F9}"/>
                  </a:ext>
                </a:extLst>
              </p:cNvPr>
              <p:cNvSpPr/>
              <p:nvPr/>
            </p:nvSpPr>
            <p:spPr>
              <a:xfrm>
                <a:off x="5279259" y="3886219"/>
                <a:ext cx="1203969" cy="905700"/>
              </a:xfrm>
              <a:prstGeom prst="foldedCorner">
                <a:avLst/>
              </a:prstGeom>
              <a:solidFill>
                <a:srgbClr val="DEF0F2"/>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Executable machine code</a:t>
                </a:r>
              </a:p>
            </p:txBody>
          </p:sp>
          <p:sp>
            <p:nvSpPr>
              <p:cNvPr id="20" name="TextBox 19">
                <a:extLst>
                  <a:ext uri="{FF2B5EF4-FFF2-40B4-BE49-F238E27FC236}">
                    <a16:creationId xmlns:a16="http://schemas.microsoft.com/office/drawing/2014/main" id="{8581F93B-9D84-1698-21E2-E541E1FEB3E9}"/>
                  </a:ext>
                </a:extLst>
              </p:cNvPr>
              <p:cNvSpPr txBox="1"/>
              <p:nvPr/>
            </p:nvSpPr>
            <p:spPr>
              <a:xfrm>
                <a:off x="3632653" y="4053940"/>
                <a:ext cx="1369286" cy="276999"/>
              </a:xfrm>
              <a:prstGeom prst="rect">
                <a:avLst/>
              </a:prstGeom>
              <a:noFill/>
            </p:spPr>
            <p:txBody>
              <a:bodyPr wrap="none" rtlCol="0">
                <a:spAutoFit/>
              </a:bodyPr>
              <a:lstStyle/>
              <a:p>
                <a:r>
                  <a:rPr lang="en-US" sz="1200" dirty="0"/>
                  <a:t>Compile and emit</a:t>
                </a:r>
              </a:p>
            </p:txBody>
          </p:sp>
          <p:cxnSp>
            <p:nvCxnSpPr>
              <p:cNvPr id="21" name="Straight Arrow Connector 20">
                <a:extLst>
                  <a:ext uri="{FF2B5EF4-FFF2-40B4-BE49-F238E27FC236}">
                    <a16:creationId xmlns:a16="http://schemas.microsoft.com/office/drawing/2014/main" id="{9EB5C977-1F75-DE8C-7811-22183C1AC6C7}"/>
                  </a:ext>
                </a:extLst>
              </p:cNvPr>
              <p:cNvCxnSpPr>
                <a:cxnSpLocks/>
                <a:stCxn id="18" idx="3"/>
                <a:endCxn id="19" idx="1"/>
              </p:cNvCxnSpPr>
              <p:nvPr/>
            </p:nvCxnSpPr>
            <p:spPr>
              <a:xfrm>
                <a:off x="3573164" y="4335605"/>
                <a:ext cx="1706095" cy="346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9" name="Group 8">
              <a:extLst>
                <a:ext uri="{FF2B5EF4-FFF2-40B4-BE49-F238E27FC236}">
                  <a16:creationId xmlns:a16="http://schemas.microsoft.com/office/drawing/2014/main" id="{DF52EFC2-033C-BD2A-657C-393530BDE030}"/>
                </a:ext>
              </a:extLst>
            </p:cNvPr>
            <p:cNvGrpSpPr/>
            <p:nvPr/>
          </p:nvGrpSpPr>
          <p:grpSpPr>
            <a:xfrm>
              <a:off x="2271164" y="3125278"/>
              <a:ext cx="4320153" cy="694853"/>
              <a:chOff x="2271164" y="3125278"/>
              <a:chExt cx="4320153" cy="694853"/>
            </a:xfrm>
          </p:grpSpPr>
          <p:sp>
            <p:nvSpPr>
              <p:cNvPr id="14" name="Rounded Rectangle 13">
                <a:extLst>
                  <a:ext uri="{FF2B5EF4-FFF2-40B4-BE49-F238E27FC236}">
                    <a16:creationId xmlns:a16="http://schemas.microsoft.com/office/drawing/2014/main" id="{07D26905-2D69-F245-09AF-46EC075833C0}"/>
                  </a:ext>
                </a:extLst>
              </p:cNvPr>
              <p:cNvSpPr/>
              <p:nvPr/>
            </p:nvSpPr>
            <p:spPr>
              <a:xfrm>
                <a:off x="2271164" y="3193843"/>
                <a:ext cx="1312982" cy="453294"/>
              </a:xfrm>
              <a:prstGeom prst="roundRect">
                <a:avLst/>
              </a:prstGeom>
              <a:solidFill>
                <a:srgbClr val="F2E5D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Interpreter</a:t>
                </a:r>
              </a:p>
            </p:txBody>
          </p:sp>
          <p:sp>
            <p:nvSpPr>
              <p:cNvPr id="15" name="Folded Corner 14">
                <a:extLst>
                  <a:ext uri="{FF2B5EF4-FFF2-40B4-BE49-F238E27FC236}">
                    <a16:creationId xmlns:a16="http://schemas.microsoft.com/office/drawing/2014/main" id="{6207B638-70D3-4477-3D78-F3906D9182BE}"/>
                  </a:ext>
                </a:extLst>
              </p:cNvPr>
              <p:cNvSpPr/>
              <p:nvPr/>
            </p:nvSpPr>
            <p:spPr>
              <a:xfrm>
                <a:off x="5543101" y="3125278"/>
                <a:ext cx="1048216" cy="694853"/>
              </a:xfrm>
              <a:prstGeom prst="foldedCorner">
                <a:avLst/>
              </a:prstGeom>
              <a:solidFill>
                <a:srgbClr val="F2E5D0"/>
              </a:solidFill>
              <a:ln w="127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Runtime output</a:t>
                </a:r>
              </a:p>
            </p:txBody>
          </p:sp>
          <p:sp>
            <p:nvSpPr>
              <p:cNvPr id="16" name="TextBox 15">
                <a:extLst>
                  <a:ext uri="{FF2B5EF4-FFF2-40B4-BE49-F238E27FC236}">
                    <a16:creationId xmlns:a16="http://schemas.microsoft.com/office/drawing/2014/main" id="{222BCA50-D44A-46D3-6557-F45ADD791B60}"/>
                  </a:ext>
                </a:extLst>
              </p:cNvPr>
              <p:cNvSpPr txBox="1"/>
              <p:nvPr/>
            </p:nvSpPr>
            <p:spPr>
              <a:xfrm>
                <a:off x="3654325" y="3137978"/>
                <a:ext cx="1624230" cy="276999"/>
              </a:xfrm>
              <a:prstGeom prst="rect">
                <a:avLst/>
              </a:prstGeom>
              <a:noFill/>
            </p:spPr>
            <p:txBody>
              <a:bodyPr wrap="square" rtlCol="0">
                <a:spAutoFit/>
              </a:bodyPr>
              <a:lstStyle/>
              <a:p>
                <a:pPr algn="ctr"/>
                <a:r>
                  <a:rPr lang="en-US" sz="1200" dirty="0"/>
                  <a:t>Execute and produce</a:t>
                </a:r>
              </a:p>
            </p:txBody>
          </p:sp>
          <p:cxnSp>
            <p:nvCxnSpPr>
              <p:cNvPr id="17" name="Straight Arrow Connector 16">
                <a:extLst>
                  <a:ext uri="{FF2B5EF4-FFF2-40B4-BE49-F238E27FC236}">
                    <a16:creationId xmlns:a16="http://schemas.microsoft.com/office/drawing/2014/main" id="{58B819A1-7701-E308-3A35-66AAF792F23C}"/>
                  </a:ext>
                </a:extLst>
              </p:cNvPr>
              <p:cNvCxnSpPr>
                <a:stCxn id="14" idx="3"/>
              </p:cNvCxnSpPr>
              <p:nvPr/>
            </p:nvCxnSpPr>
            <p:spPr>
              <a:xfrm>
                <a:off x="3584146" y="3420490"/>
                <a:ext cx="1958955"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10" name="Folded Corner 9">
              <a:extLst>
                <a:ext uri="{FF2B5EF4-FFF2-40B4-BE49-F238E27FC236}">
                  <a16:creationId xmlns:a16="http://schemas.microsoft.com/office/drawing/2014/main" id="{14FF10AE-30AA-6F5B-A995-7FFBA8F2F54A}"/>
                </a:ext>
              </a:extLst>
            </p:cNvPr>
            <p:cNvSpPr/>
            <p:nvPr/>
          </p:nvSpPr>
          <p:spPr>
            <a:xfrm>
              <a:off x="174595" y="2811584"/>
              <a:ext cx="1117092" cy="1234831"/>
            </a:xfrm>
            <a:prstGeom prst="foldedCorner">
              <a:avLst/>
            </a:prstGeom>
            <a:solidFill>
              <a:schemeClr val="bg1">
                <a:lumMod val="95000"/>
              </a:schemeClr>
            </a:solidFill>
            <a:ln w="127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Program written in the source language</a:t>
              </a:r>
            </a:p>
          </p:txBody>
        </p:sp>
        <p:cxnSp>
          <p:nvCxnSpPr>
            <p:cNvPr id="11" name="Curved Connector 10">
              <a:extLst>
                <a:ext uri="{FF2B5EF4-FFF2-40B4-BE49-F238E27FC236}">
                  <a16:creationId xmlns:a16="http://schemas.microsoft.com/office/drawing/2014/main" id="{6F3E67DB-6D63-02EC-8793-FE61F0319632}"/>
                </a:ext>
              </a:extLst>
            </p:cNvPr>
            <p:cNvCxnSpPr>
              <a:stCxn id="10" idx="3"/>
              <a:endCxn id="22" idx="1"/>
            </p:cNvCxnSpPr>
            <p:nvPr/>
          </p:nvCxnSpPr>
          <p:spPr bwMode="auto">
            <a:xfrm flipV="1">
              <a:off x="1291687" y="2444282"/>
              <a:ext cx="968495" cy="984718"/>
            </a:xfrm>
            <a:prstGeom prst="curvedConnector3">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2" name="Curved Connector 11">
              <a:extLst>
                <a:ext uri="{FF2B5EF4-FFF2-40B4-BE49-F238E27FC236}">
                  <a16:creationId xmlns:a16="http://schemas.microsoft.com/office/drawing/2014/main" id="{ABCC1B86-7E0B-D580-B184-933A95096FD1}"/>
                </a:ext>
              </a:extLst>
            </p:cNvPr>
            <p:cNvCxnSpPr>
              <a:stCxn id="10" idx="3"/>
              <a:endCxn id="14" idx="1"/>
            </p:cNvCxnSpPr>
            <p:nvPr/>
          </p:nvCxnSpPr>
          <p:spPr bwMode="auto">
            <a:xfrm flipV="1">
              <a:off x="1291687" y="3420490"/>
              <a:ext cx="979477" cy="8510"/>
            </a:xfrm>
            <a:prstGeom prst="curvedConnector3">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3" name="Curved Connector 12">
              <a:extLst>
                <a:ext uri="{FF2B5EF4-FFF2-40B4-BE49-F238E27FC236}">
                  <a16:creationId xmlns:a16="http://schemas.microsoft.com/office/drawing/2014/main" id="{818C7879-104F-82E0-53A2-DD89172F9F55}"/>
                </a:ext>
              </a:extLst>
            </p:cNvPr>
            <p:cNvCxnSpPr>
              <a:stCxn id="10" idx="3"/>
              <a:endCxn id="18" idx="1"/>
            </p:cNvCxnSpPr>
            <p:nvPr/>
          </p:nvCxnSpPr>
          <p:spPr bwMode="auto">
            <a:xfrm>
              <a:off x="1291687" y="3429000"/>
              <a:ext cx="968495" cy="906605"/>
            </a:xfrm>
            <a:prstGeom prst="curvedConnector3">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26" name="Oval 25">
            <a:extLst>
              <a:ext uri="{FF2B5EF4-FFF2-40B4-BE49-F238E27FC236}">
                <a16:creationId xmlns:a16="http://schemas.microsoft.com/office/drawing/2014/main" id="{BE7C534B-E45D-4011-FE98-7D81F1601CC3}"/>
              </a:ext>
            </a:extLst>
          </p:cNvPr>
          <p:cNvSpPr/>
          <p:nvPr/>
        </p:nvSpPr>
        <p:spPr bwMode="auto">
          <a:xfrm>
            <a:off x="2387610" y="1523217"/>
            <a:ext cx="1178561" cy="1492358"/>
          </a:xfrm>
          <a:prstGeom prst="ellipse">
            <a:avLst/>
          </a:prstGeom>
          <a:no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557085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A4CCE-FCE5-5C3C-4E0F-F1C81434132D}"/>
              </a:ext>
            </a:extLst>
          </p:cNvPr>
          <p:cNvSpPr>
            <a:spLocks noGrp="1"/>
          </p:cNvSpPr>
          <p:nvPr>
            <p:ph type="title"/>
          </p:nvPr>
        </p:nvSpPr>
        <p:spPr/>
        <p:txBody>
          <a:bodyPr/>
          <a:lstStyle/>
          <a:p>
            <a:r>
              <a:rPr lang="en-US" dirty="0"/>
              <a:t>Translator Control Flow</a:t>
            </a:r>
          </a:p>
        </p:txBody>
      </p:sp>
      <p:sp>
        <p:nvSpPr>
          <p:cNvPr id="4" name="Slide Number Placeholder 3">
            <a:extLst>
              <a:ext uri="{FF2B5EF4-FFF2-40B4-BE49-F238E27FC236}">
                <a16:creationId xmlns:a16="http://schemas.microsoft.com/office/drawing/2014/main" id="{A89C8BB9-D4F6-7130-28DE-C4C0CAEFEA99}"/>
              </a:ext>
            </a:extLst>
          </p:cNvPr>
          <p:cNvSpPr>
            <a:spLocks noGrp="1"/>
          </p:cNvSpPr>
          <p:nvPr>
            <p:ph type="sldNum" sz="quarter" idx="12"/>
          </p:nvPr>
        </p:nvSpPr>
        <p:spPr/>
        <p:txBody>
          <a:bodyPr/>
          <a:lstStyle/>
          <a:p>
            <a:fld id="{FED62B2D-F854-104A-9535-9A504E5923E0}" type="slidenum">
              <a:rPr lang="en-US" smtClean="0"/>
              <a:pPr/>
              <a:t>22</a:t>
            </a:fld>
            <a:endParaRPr lang="en-US"/>
          </a:p>
        </p:txBody>
      </p:sp>
      <p:pic>
        <p:nvPicPr>
          <p:cNvPr id="50" name="Picture 49">
            <a:extLst>
              <a:ext uri="{FF2B5EF4-FFF2-40B4-BE49-F238E27FC236}">
                <a16:creationId xmlns:a16="http://schemas.microsoft.com/office/drawing/2014/main" id="{A09410BF-EFDE-6744-CD26-C4EC00400295}"/>
              </a:ext>
            </a:extLst>
          </p:cNvPr>
          <p:cNvPicPr>
            <a:picLocks noChangeAspect="1"/>
          </p:cNvPicPr>
          <p:nvPr/>
        </p:nvPicPr>
        <p:blipFill>
          <a:blip r:embed="rId2"/>
          <a:stretch>
            <a:fillRect/>
          </a:stretch>
        </p:blipFill>
        <p:spPr>
          <a:xfrm>
            <a:off x="685800" y="1234464"/>
            <a:ext cx="7772400" cy="2955912"/>
          </a:xfrm>
          <a:prstGeom prst="rect">
            <a:avLst/>
          </a:prstGeom>
        </p:spPr>
      </p:pic>
    </p:spTree>
    <p:extLst>
      <p:ext uri="{BB962C8B-B14F-4D97-AF65-F5344CB8AC3E}">
        <p14:creationId xmlns:p14="http://schemas.microsoft.com/office/powerpoint/2010/main" val="2301581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FCC6A-CA76-4130-34E9-848AB88EE2D3}"/>
              </a:ext>
            </a:extLst>
          </p:cNvPr>
          <p:cNvSpPr>
            <a:spLocks noGrp="1"/>
          </p:cNvSpPr>
          <p:nvPr>
            <p:ph type="title"/>
          </p:nvPr>
        </p:nvSpPr>
        <p:spPr/>
        <p:txBody>
          <a:bodyPr/>
          <a:lstStyle/>
          <a:p>
            <a:r>
              <a:rPr lang="en-US" dirty="0"/>
              <a:t>Translator Data Flow</a:t>
            </a:r>
          </a:p>
        </p:txBody>
      </p:sp>
      <p:sp>
        <p:nvSpPr>
          <p:cNvPr id="4" name="Slide Number Placeholder 3">
            <a:extLst>
              <a:ext uri="{FF2B5EF4-FFF2-40B4-BE49-F238E27FC236}">
                <a16:creationId xmlns:a16="http://schemas.microsoft.com/office/drawing/2014/main" id="{7CC02587-4933-A12B-418A-DBF2F7846452}"/>
              </a:ext>
            </a:extLst>
          </p:cNvPr>
          <p:cNvSpPr>
            <a:spLocks noGrp="1"/>
          </p:cNvSpPr>
          <p:nvPr>
            <p:ph type="sldNum" sz="quarter" idx="12"/>
          </p:nvPr>
        </p:nvSpPr>
        <p:spPr/>
        <p:txBody>
          <a:bodyPr/>
          <a:lstStyle/>
          <a:p>
            <a:fld id="{FED62B2D-F854-104A-9535-9A504E5923E0}" type="slidenum">
              <a:rPr lang="en-US" smtClean="0"/>
              <a:pPr/>
              <a:t>23</a:t>
            </a:fld>
            <a:endParaRPr lang="en-US"/>
          </a:p>
        </p:txBody>
      </p:sp>
      <p:pic>
        <p:nvPicPr>
          <p:cNvPr id="5" name="Picture 4">
            <a:extLst>
              <a:ext uri="{FF2B5EF4-FFF2-40B4-BE49-F238E27FC236}">
                <a16:creationId xmlns:a16="http://schemas.microsoft.com/office/drawing/2014/main" id="{31A84B1B-8639-399E-8821-5A744C30F4C8}"/>
              </a:ext>
            </a:extLst>
          </p:cNvPr>
          <p:cNvPicPr>
            <a:picLocks noChangeAspect="1"/>
          </p:cNvPicPr>
          <p:nvPr/>
        </p:nvPicPr>
        <p:blipFill>
          <a:blip r:embed="rId2"/>
          <a:stretch>
            <a:fillRect/>
          </a:stretch>
        </p:blipFill>
        <p:spPr>
          <a:xfrm>
            <a:off x="685800" y="1234464"/>
            <a:ext cx="7772400" cy="2759995"/>
          </a:xfrm>
          <a:prstGeom prst="rect">
            <a:avLst/>
          </a:prstGeom>
        </p:spPr>
      </p:pic>
    </p:spTree>
    <p:extLst>
      <p:ext uri="{BB962C8B-B14F-4D97-AF65-F5344CB8AC3E}">
        <p14:creationId xmlns:p14="http://schemas.microsoft.com/office/powerpoint/2010/main" val="3462180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562B7-CE4B-5B4A-BD51-54D3C5D8279F}"/>
              </a:ext>
            </a:extLst>
          </p:cNvPr>
          <p:cNvSpPr>
            <a:spLocks noGrp="1"/>
          </p:cNvSpPr>
          <p:nvPr>
            <p:ph type="title"/>
          </p:nvPr>
        </p:nvSpPr>
        <p:spPr/>
        <p:txBody>
          <a:bodyPr/>
          <a:lstStyle/>
          <a:p>
            <a:r>
              <a:rPr lang="en-US" dirty="0"/>
              <a:t>Visiting Parse Tree Nodes During Run Time</a:t>
            </a:r>
          </a:p>
        </p:txBody>
      </p:sp>
      <p:sp>
        <p:nvSpPr>
          <p:cNvPr id="3" name="Content Placeholder 2">
            <a:extLst>
              <a:ext uri="{FF2B5EF4-FFF2-40B4-BE49-F238E27FC236}">
                <a16:creationId xmlns:a16="http://schemas.microsoft.com/office/drawing/2014/main" id="{8DB031E3-D3CE-8245-BD20-8AD799E8E04E}"/>
              </a:ext>
            </a:extLst>
          </p:cNvPr>
          <p:cNvSpPr>
            <a:spLocks noGrp="1"/>
          </p:cNvSpPr>
          <p:nvPr>
            <p:ph idx="1"/>
          </p:nvPr>
        </p:nvSpPr>
        <p:spPr>
          <a:xfrm>
            <a:off x="457200" y="1295401"/>
            <a:ext cx="8229600" cy="1385614"/>
          </a:xfrm>
        </p:spPr>
        <p:txBody>
          <a:bodyPr/>
          <a:lstStyle/>
          <a:p>
            <a:r>
              <a:rPr lang="en-US" dirty="0"/>
              <a:t>Class </a:t>
            </a:r>
            <a:r>
              <a:rPr lang="en-US" b="1" dirty="0">
                <a:solidFill>
                  <a:srgbClr val="0033CC"/>
                </a:solidFill>
                <a:latin typeface="Courier New" panose="02070309020205020404" pitchFamily="49" charset="0"/>
                <a:cs typeface="Courier New" panose="02070309020205020404" pitchFamily="49" charset="0"/>
              </a:rPr>
              <a:t>Executor</a:t>
            </a:r>
            <a:r>
              <a:rPr lang="en-US" dirty="0"/>
              <a:t> in the </a:t>
            </a:r>
            <a:r>
              <a:rPr lang="en-US" b="1" dirty="0">
                <a:solidFill>
                  <a:srgbClr val="0033CC"/>
                </a:solidFill>
                <a:latin typeface="Courier New" panose="02070309020205020404" pitchFamily="49" charset="0"/>
                <a:cs typeface="Courier New" panose="02070309020205020404" pitchFamily="49" charset="0"/>
              </a:rPr>
              <a:t>backend</a:t>
            </a:r>
            <a:r>
              <a:rPr lang="en-US" dirty="0"/>
              <a:t> package contains numerous </a:t>
            </a:r>
            <a:r>
              <a:rPr lang="en-US" u="sng" dirty="0"/>
              <a:t>visit methods</a:t>
            </a:r>
            <a:r>
              <a:rPr lang="en-US" dirty="0"/>
              <a:t> for the </a:t>
            </a:r>
            <a:br>
              <a:rPr lang="en-US" dirty="0"/>
            </a:br>
            <a:r>
              <a:rPr lang="en-US" u="sng" dirty="0"/>
              <a:t>types</a:t>
            </a:r>
            <a:r>
              <a:rPr lang="en-US" dirty="0"/>
              <a:t> of tree nodes:</a:t>
            </a:r>
            <a:endParaRPr lang="en-US" i="1" dirty="0"/>
          </a:p>
        </p:txBody>
      </p:sp>
      <p:sp>
        <p:nvSpPr>
          <p:cNvPr id="4" name="Slide Number Placeholder 3">
            <a:extLst>
              <a:ext uri="{FF2B5EF4-FFF2-40B4-BE49-F238E27FC236}">
                <a16:creationId xmlns:a16="http://schemas.microsoft.com/office/drawing/2014/main" id="{7030EF9E-1BF8-3942-8E58-1FEF7114F0C7}"/>
              </a:ext>
            </a:extLst>
          </p:cNvPr>
          <p:cNvSpPr>
            <a:spLocks noGrp="1"/>
          </p:cNvSpPr>
          <p:nvPr>
            <p:ph type="sldNum" sz="quarter" idx="12"/>
          </p:nvPr>
        </p:nvSpPr>
        <p:spPr/>
        <p:txBody>
          <a:bodyPr/>
          <a:lstStyle/>
          <a:p>
            <a:fld id="{FED62B2D-F854-104A-9535-9A504E5923E0}" type="slidenum">
              <a:rPr lang="en-US" smtClean="0"/>
              <a:pPr/>
              <a:t>24</a:t>
            </a:fld>
            <a:endParaRPr lang="en-US"/>
          </a:p>
        </p:txBody>
      </p:sp>
      <p:sp>
        <p:nvSpPr>
          <p:cNvPr id="5" name="TextBox 4">
            <a:extLst>
              <a:ext uri="{FF2B5EF4-FFF2-40B4-BE49-F238E27FC236}">
                <a16:creationId xmlns:a16="http://schemas.microsoft.com/office/drawing/2014/main" id="{A433C159-1CE4-5873-654B-9D18A5F670BF}"/>
              </a:ext>
            </a:extLst>
          </p:cNvPr>
          <p:cNvSpPr txBox="1"/>
          <p:nvPr/>
        </p:nvSpPr>
        <p:spPr>
          <a:xfrm>
            <a:off x="4297683" y="4176986"/>
            <a:ext cx="4023315" cy="1446550"/>
          </a:xfrm>
          <a:prstGeom prst="rect">
            <a:avLst/>
          </a:prstGeom>
          <a:solidFill>
            <a:schemeClr val="accent1">
              <a:lumMod val="20000"/>
              <a:lumOff val="80000"/>
            </a:schemeClr>
          </a:solidFill>
          <a:ln>
            <a:solidFill>
              <a:srgbClr val="0033CC"/>
            </a:solidFill>
          </a:ln>
        </p:spPr>
        <p:txBody>
          <a:bodyPr wrap="square" rtlCol="0">
            <a:spAutoFit/>
          </a:bodyPr>
          <a:lstStyle/>
          <a:p>
            <a:r>
              <a:rPr lang="en-US" dirty="0">
                <a:solidFill>
                  <a:srgbClr val="0033CC"/>
                </a:solidFill>
              </a:rPr>
              <a:t>We write </a:t>
            </a:r>
            <a:r>
              <a:rPr lang="en-US" b="1" dirty="0">
                <a:solidFill>
                  <a:srgbClr val="0033CC"/>
                </a:solidFill>
                <a:latin typeface="Courier New" panose="02070309020205020404" pitchFamily="49" charset="0"/>
                <a:cs typeface="Courier New" panose="02070309020205020404" pitchFamily="49" charset="0"/>
              </a:rPr>
              <a:t>visit*()</a:t>
            </a:r>
            <a:r>
              <a:rPr lang="en-US" dirty="0">
                <a:solidFill>
                  <a:srgbClr val="0033CC"/>
                </a:solidFill>
              </a:rPr>
              <a:t> methods because we'll soon see that the ANTLR compiler development tool generates </a:t>
            </a:r>
            <a:r>
              <a:rPr lang="en-US" b="1" dirty="0">
                <a:solidFill>
                  <a:srgbClr val="0033CC"/>
                </a:solidFill>
                <a:latin typeface="Courier New" panose="02070309020205020404" pitchFamily="49" charset="0"/>
                <a:cs typeface="Courier New" panose="02070309020205020404" pitchFamily="49" charset="0"/>
              </a:rPr>
              <a:t>visit*()</a:t>
            </a:r>
            <a:r>
              <a:rPr lang="en-US" dirty="0">
                <a:solidFill>
                  <a:srgbClr val="0033CC"/>
                </a:solidFill>
              </a:rPr>
              <a:t> methods for us.</a:t>
            </a:r>
          </a:p>
          <a:p>
            <a:endParaRPr lang="en-US" sz="800" dirty="0">
              <a:solidFill>
                <a:srgbClr val="0033CC"/>
              </a:solidFill>
            </a:endParaRPr>
          </a:p>
          <a:p>
            <a:r>
              <a:rPr lang="en-US" dirty="0">
                <a:solidFill>
                  <a:srgbClr val="0033CC"/>
                </a:solidFill>
              </a:rPr>
              <a:t>This is based on the </a:t>
            </a:r>
            <a:r>
              <a:rPr lang="en-US" u="sng" dirty="0">
                <a:solidFill>
                  <a:srgbClr val="0033CC"/>
                </a:solidFill>
              </a:rPr>
              <a:t>visitor design pattern</a:t>
            </a:r>
            <a:r>
              <a:rPr lang="en-US" dirty="0">
                <a:solidFill>
                  <a:srgbClr val="0033CC"/>
                </a:solidFill>
              </a:rPr>
              <a:t>.</a:t>
            </a:r>
          </a:p>
        </p:txBody>
      </p:sp>
      <p:pic>
        <p:nvPicPr>
          <p:cNvPr id="6" name="Picture 5" descr="A screenshot of a cell phone&#10;&#10;Description automatically generated">
            <a:extLst>
              <a:ext uri="{FF2B5EF4-FFF2-40B4-BE49-F238E27FC236}">
                <a16:creationId xmlns:a16="http://schemas.microsoft.com/office/drawing/2014/main" id="{7A056505-C192-8BC5-2DDB-63993910229B}"/>
              </a:ext>
            </a:extLst>
          </p:cNvPr>
          <p:cNvPicPr>
            <a:picLocks noChangeAspect="1"/>
          </p:cNvPicPr>
          <p:nvPr/>
        </p:nvPicPr>
        <p:blipFill>
          <a:blip r:embed="rId2"/>
          <a:stretch>
            <a:fillRect/>
          </a:stretch>
        </p:blipFill>
        <p:spPr>
          <a:xfrm>
            <a:off x="4937756" y="2514610"/>
            <a:ext cx="2608598" cy="1347127"/>
          </a:xfrm>
          <a:prstGeom prst="rect">
            <a:avLst/>
          </a:prstGeom>
        </p:spPr>
      </p:pic>
      <p:pic>
        <p:nvPicPr>
          <p:cNvPr id="8" name="Picture 7">
            <a:extLst>
              <a:ext uri="{FF2B5EF4-FFF2-40B4-BE49-F238E27FC236}">
                <a16:creationId xmlns:a16="http://schemas.microsoft.com/office/drawing/2014/main" id="{DBE93FB2-3620-9DFE-640C-74FAF14889B0}"/>
              </a:ext>
            </a:extLst>
          </p:cNvPr>
          <p:cNvPicPr>
            <a:picLocks noChangeAspect="1"/>
          </p:cNvPicPr>
          <p:nvPr/>
        </p:nvPicPr>
        <p:blipFill>
          <a:blip r:embed="rId3"/>
          <a:stretch>
            <a:fillRect/>
          </a:stretch>
        </p:blipFill>
        <p:spPr>
          <a:xfrm>
            <a:off x="1338578" y="2788927"/>
            <a:ext cx="2717800" cy="3073400"/>
          </a:xfrm>
          <a:prstGeom prst="rect">
            <a:avLst/>
          </a:prstGeom>
        </p:spPr>
      </p:pic>
    </p:spTree>
    <p:extLst>
      <p:ext uri="{BB962C8B-B14F-4D97-AF65-F5344CB8AC3E}">
        <p14:creationId xmlns:p14="http://schemas.microsoft.com/office/powerpoint/2010/main" val="1893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A7056-2FD4-C048-B0F3-9FB8530F8AC8}"/>
              </a:ext>
            </a:extLst>
          </p:cNvPr>
          <p:cNvSpPr>
            <a:spLocks noGrp="1"/>
          </p:cNvSpPr>
          <p:nvPr>
            <p:ph type="title"/>
          </p:nvPr>
        </p:nvSpPr>
        <p:spPr/>
        <p:txBody>
          <a:bodyPr/>
          <a:lstStyle/>
          <a:p>
            <a:r>
              <a:rPr lang="en-US" dirty="0"/>
              <a:t>What is “Run Time”?</a:t>
            </a:r>
          </a:p>
        </p:txBody>
      </p:sp>
      <p:sp>
        <p:nvSpPr>
          <p:cNvPr id="3" name="Content Placeholder 2">
            <a:extLst>
              <a:ext uri="{FF2B5EF4-FFF2-40B4-BE49-F238E27FC236}">
                <a16:creationId xmlns:a16="http://schemas.microsoft.com/office/drawing/2014/main" id="{262216A6-E6AA-8142-83BC-09AB77DBA6AA}"/>
              </a:ext>
            </a:extLst>
          </p:cNvPr>
          <p:cNvSpPr>
            <a:spLocks noGrp="1"/>
          </p:cNvSpPr>
          <p:nvPr>
            <p:ph idx="1"/>
          </p:nvPr>
        </p:nvSpPr>
        <p:spPr/>
        <p:txBody>
          <a:bodyPr/>
          <a:lstStyle/>
          <a:p>
            <a:r>
              <a:rPr lang="en-US" dirty="0">
                <a:solidFill>
                  <a:srgbClr val="C00000"/>
                </a:solidFill>
              </a:rPr>
              <a:t>Run time</a:t>
            </a:r>
            <a:r>
              <a:rPr lang="en-US" dirty="0"/>
              <a:t> is when the interpreter is </a:t>
            </a:r>
            <a:r>
              <a:rPr lang="en-US" u="sng" dirty="0"/>
              <a:t>executing the source program</a:t>
            </a:r>
            <a:r>
              <a:rPr lang="en-US" dirty="0"/>
              <a:t> (e.g., the Pascal program).</a:t>
            </a:r>
          </a:p>
          <a:p>
            <a:pPr lvl="1"/>
            <a:r>
              <a:rPr lang="en-US" dirty="0"/>
              <a:t>This can be confusing because </a:t>
            </a:r>
            <a:br>
              <a:rPr lang="en-US" dirty="0"/>
            </a:br>
            <a:r>
              <a:rPr lang="en-US" dirty="0"/>
              <a:t>the interpreter itself is running.</a:t>
            </a:r>
          </a:p>
          <a:p>
            <a:pPr lvl="1"/>
            <a:r>
              <a:rPr lang="en-US" dirty="0"/>
              <a:t>Adjective: </a:t>
            </a:r>
            <a:r>
              <a:rPr lang="en-US" dirty="0">
                <a:solidFill>
                  <a:srgbClr val="C00000"/>
                </a:solidFill>
              </a:rPr>
              <a:t>runtime </a:t>
            </a:r>
            <a:r>
              <a:rPr lang="en-US" dirty="0"/>
              <a:t>or</a:t>
            </a:r>
            <a:r>
              <a:rPr lang="en-US" dirty="0">
                <a:solidFill>
                  <a:srgbClr val="C00000"/>
                </a:solidFill>
              </a:rPr>
              <a:t> run-time</a:t>
            </a:r>
          </a:p>
          <a:p>
            <a:pPr lvl="4"/>
            <a:endParaRPr lang="en-US" dirty="0"/>
          </a:p>
          <a:p>
            <a:r>
              <a:rPr lang="en-US" dirty="0"/>
              <a:t>During run time, the execution of the source program is </a:t>
            </a:r>
            <a:r>
              <a:rPr lang="en-US" u="sng" dirty="0"/>
              <a:t>under the control of the interpreter</a:t>
            </a:r>
            <a:r>
              <a:rPr lang="en-US" dirty="0"/>
              <a:t>.</a:t>
            </a:r>
          </a:p>
          <a:p>
            <a:pPr lvl="1"/>
            <a:r>
              <a:rPr lang="en-US" dirty="0"/>
              <a:t>The executor in the interpreter’s back end relies solely on the parse tree and the symbol table in the intermediate tier (which were built by the parser in the front end).</a:t>
            </a:r>
          </a:p>
        </p:txBody>
      </p:sp>
      <p:sp>
        <p:nvSpPr>
          <p:cNvPr id="4" name="Slide Number Placeholder 3">
            <a:extLst>
              <a:ext uri="{FF2B5EF4-FFF2-40B4-BE49-F238E27FC236}">
                <a16:creationId xmlns:a16="http://schemas.microsoft.com/office/drawing/2014/main" id="{2A949CEF-DA17-0A4F-91E8-1C7249493D28}"/>
              </a:ext>
            </a:extLst>
          </p:cNvPr>
          <p:cNvSpPr>
            <a:spLocks noGrp="1"/>
          </p:cNvSpPr>
          <p:nvPr>
            <p:ph type="sldNum" sz="quarter" idx="12"/>
          </p:nvPr>
        </p:nvSpPr>
        <p:spPr/>
        <p:txBody>
          <a:bodyPr/>
          <a:lstStyle/>
          <a:p>
            <a:fld id="{FED62B2D-F854-104A-9535-9A504E5923E0}" type="slidenum">
              <a:rPr lang="en-US" smtClean="0"/>
              <a:pPr/>
              <a:t>25</a:t>
            </a:fld>
            <a:endParaRPr lang="en-US"/>
          </a:p>
        </p:txBody>
      </p:sp>
    </p:spTree>
    <p:extLst>
      <p:ext uri="{BB962C8B-B14F-4D97-AF65-F5344CB8AC3E}">
        <p14:creationId xmlns:p14="http://schemas.microsoft.com/office/powerpoint/2010/main" val="13965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03221-D385-4B46-A77F-D211178F43EA}"/>
              </a:ext>
            </a:extLst>
          </p:cNvPr>
          <p:cNvSpPr>
            <a:spLocks noGrp="1"/>
          </p:cNvSpPr>
          <p:nvPr>
            <p:ph type="title"/>
          </p:nvPr>
        </p:nvSpPr>
        <p:spPr/>
        <p:txBody>
          <a:bodyPr/>
          <a:lstStyle/>
          <a:p>
            <a:r>
              <a:rPr lang="en-US" dirty="0"/>
              <a:t>Use of the Parse Tree at Run Time</a:t>
            </a:r>
          </a:p>
        </p:txBody>
      </p:sp>
      <p:sp>
        <p:nvSpPr>
          <p:cNvPr id="3" name="Content Placeholder 2">
            <a:extLst>
              <a:ext uri="{FF2B5EF4-FFF2-40B4-BE49-F238E27FC236}">
                <a16:creationId xmlns:a16="http://schemas.microsoft.com/office/drawing/2014/main" id="{481BAFF4-69A1-8749-A452-4AB295B2339C}"/>
              </a:ext>
            </a:extLst>
          </p:cNvPr>
          <p:cNvSpPr>
            <a:spLocks noGrp="1"/>
          </p:cNvSpPr>
          <p:nvPr>
            <p:ph idx="1"/>
          </p:nvPr>
        </p:nvSpPr>
        <p:spPr/>
        <p:txBody>
          <a:bodyPr/>
          <a:lstStyle/>
          <a:p>
            <a:r>
              <a:rPr lang="en-US" dirty="0"/>
              <a:t>The parse tree represents the statements </a:t>
            </a:r>
            <a:br>
              <a:rPr lang="en-US" dirty="0"/>
            </a:br>
            <a:r>
              <a:rPr lang="en-US" dirty="0"/>
              <a:t>of the source program.</a:t>
            </a:r>
          </a:p>
          <a:p>
            <a:pPr lvl="4"/>
            <a:endParaRPr lang="en-US" dirty="0"/>
          </a:p>
          <a:p>
            <a:r>
              <a:rPr lang="en-US" dirty="0"/>
              <a:t>During run time, the executor “</a:t>
            </a:r>
            <a:r>
              <a:rPr lang="en-US" dirty="0">
                <a:solidFill>
                  <a:srgbClr val="C00000"/>
                </a:solidFill>
              </a:rPr>
              <a:t>visits</a:t>
            </a:r>
            <a:r>
              <a:rPr lang="en-US" dirty="0"/>
              <a:t>” (accesses) </a:t>
            </a:r>
            <a:br>
              <a:rPr lang="en-US" dirty="0"/>
            </a:br>
            <a:r>
              <a:rPr lang="en-US" dirty="0"/>
              <a:t>the nodes of the tree.</a:t>
            </a:r>
          </a:p>
          <a:p>
            <a:pPr lvl="1"/>
            <a:r>
              <a:rPr lang="en-US" dirty="0"/>
              <a:t>The executor performs certain operations </a:t>
            </a:r>
            <a:br>
              <a:rPr lang="en-US" dirty="0"/>
            </a:br>
            <a:r>
              <a:rPr lang="en-US" dirty="0"/>
              <a:t>depending on the </a:t>
            </a:r>
            <a:r>
              <a:rPr lang="en-US" u="sng" dirty="0"/>
              <a:t>type of node</a:t>
            </a:r>
            <a:r>
              <a:rPr lang="en-US" dirty="0"/>
              <a:t> that it’s visiting.</a:t>
            </a:r>
          </a:p>
          <a:p>
            <a:pPr lvl="1"/>
            <a:r>
              <a:rPr lang="en-US" dirty="0"/>
              <a:t>During a node visit, the executor can also visit </a:t>
            </a:r>
            <a:br>
              <a:rPr lang="en-US" dirty="0"/>
            </a:br>
            <a:r>
              <a:rPr lang="en-US" dirty="0"/>
              <a:t>the children of the node.</a:t>
            </a:r>
          </a:p>
        </p:txBody>
      </p:sp>
      <p:sp>
        <p:nvSpPr>
          <p:cNvPr id="4" name="Slide Number Placeholder 3">
            <a:extLst>
              <a:ext uri="{FF2B5EF4-FFF2-40B4-BE49-F238E27FC236}">
                <a16:creationId xmlns:a16="http://schemas.microsoft.com/office/drawing/2014/main" id="{BA2D5D38-342B-F741-AC33-D4F30EC6A672}"/>
              </a:ext>
            </a:extLst>
          </p:cNvPr>
          <p:cNvSpPr>
            <a:spLocks noGrp="1"/>
          </p:cNvSpPr>
          <p:nvPr>
            <p:ph type="sldNum" sz="quarter" idx="12"/>
          </p:nvPr>
        </p:nvSpPr>
        <p:spPr/>
        <p:txBody>
          <a:bodyPr/>
          <a:lstStyle/>
          <a:p>
            <a:fld id="{FED62B2D-F854-104A-9535-9A504E5923E0}" type="slidenum">
              <a:rPr lang="en-US" smtClean="0"/>
              <a:pPr/>
              <a:t>26</a:t>
            </a:fld>
            <a:endParaRPr lang="en-US"/>
          </a:p>
        </p:txBody>
      </p:sp>
    </p:spTree>
    <p:extLst>
      <p:ext uri="{BB962C8B-B14F-4D97-AF65-F5344CB8AC3E}">
        <p14:creationId xmlns:p14="http://schemas.microsoft.com/office/powerpoint/2010/main" val="100125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C559-F9F3-1D41-AB9E-53AF121658A3}"/>
              </a:ext>
            </a:extLst>
          </p:cNvPr>
          <p:cNvSpPr>
            <a:spLocks noGrp="1"/>
          </p:cNvSpPr>
          <p:nvPr>
            <p:ph type="title"/>
          </p:nvPr>
        </p:nvSpPr>
        <p:spPr/>
        <p:txBody>
          <a:bodyPr/>
          <a:lstStyle/>
          <a:p>
            <a:r>
              <a:rPr lang="en-US" dirty="0"/>
              <a:t>Use of the Symbol Table </a:t>
            </a:r>
            <a:r>
              <a:rPr lang="en-US"/>
              <a:t>at Run Time</a:t>
            </a:r>
            <a:endParaRPr lang="en-US" dirty="0"/>
          </a:p>
        </p:txBody>
      </p:sp>
      <p:sp>
        <p:nvSpPr>
          <p:cNvPr id="3" name="Content Placeholder 2">
            <a:extLst>
              <a:ext uri="{FF2B5EF4-FFF2-40B4-BE49-F238E27FC236}">
                <a16:creationId xmlns:a16="http://schemas.microsoft.com/office/drawing/2014/main" id="{385A9C2D-8B2D-3545-9C9E-BF51525EEDEE}"/>
              </a:ext>
            </a:extLst>
          </p:cNvPr>
          <p:cNvSpPr>
            <a:spLocks noGrp="1"/>
          </p:cNvSpPr>
          <p:nvPr>
            <p:ph idx="1"/>
          </p:nvPr>
        </p:nvSpPr>
        <p:spPr>
          <a:xfrm>
            <a:off x="457200" y="1234464"/>
            <a:ext cx="8229600" cy="4896461"/>
          </a:xfrm>
        </p:spPr>
        <p:txBody>
          <a:bodyPr/>
          <a:lstStyle/>
          <a:p>
            <a:r>
              <a:rPr lang="en-US" dirty="0"/>
              <a:t>Each VARIABLE parse tree node contains a link to the variable’s </a:t>
            </a:r>
            <a:r>
              <a:rPr lang="en-US" u="sng" dirty="0"/>
              <a:t>symbol table entry</a:t>
            </a:r>
            <a:r>
              <a:rPr lang="en-US" dirty="0"/>
              <a:t>.</a:t>
            </a:r>
          </a:p>
          <a:p>
            <a:pPr lvl="4"/>
            <a:endParaRPr lang="en-US" dirty="0"/>
          </a:p>
          <a:p>
            <a:r>
              <a:rPr lang="en-US" dirty="0"/>
              <a:t>Therefore, during the visit of an ASSIGN node, the value of the right-hand-side expression can be </a:t>
            </a:r>
            <a:r>
              <a:rPr lang="en-US" u="sng" dirty="0"/>
              <a:t>stored</a:t>
            </a:r>
            <a:r>
              <a:rPr lang="en-US" dirty="0"/>
              <a:t> into the left-hand-side variable’s symbol table entry.</a:t>
            </a:r>
          </a:p>
          <a:p>
            <a:pPr lvl="1"/>
            <a:r>
              <a:rPr lang="en-US" dirty="0"/>
              <a:t>The value of the RHS expression is obtained by visiting the nodes of the expression subtree.</a:t>
            </a:r>
          </a:p>
          <a:p>
            <a:pPr lvl="1"/>
            <a:r>
              <a:rPr lang="en-US" dirty="0"/>
              <a:t>If there is a VARIABLE node in the expression subtree, the </a:t>
            </a:r>
            <a:r>
              <a:rPr lang="en-US" u="sng" dirty="0"/>
              <a:t>value</a:t>
            </a:r>
            <a:r>
              <a:rPr lang="en-US" dirty="0"/>
              <a:t> of the variable is obtained </a:t>
            </a:r>
            <a:br>
              <a:rPr lang="en-US" dirty="0"/>
            </a:br>
            <a:r>
              <a:rPr lang="en-US" dirty="0"/>
              <a:t>from its symbol table entry.</a:t>
            </a:r>
          </a:p>
        </p:txBody>
      </p:sp>
      <p:sp>
        <p:nvSpPr>
          <p:cNvPr id="4" name="Slide Number Placeholder 3">
            <a:extLst>
              <a:ext uri="{FF2B5EF4-FFF2-40B4-BE49-F238E27FC236}">
                <a16:creationId xmlns:a16="http://schemas.microsoft.com/office/drawing/2014/main" id="{8D99A552-14A5-8F46-988A-26480F0B6258}"/>
              </a:ext>
            </a:extLst>
          </p:cNvPr>
          <p:cNvSpPr>
            <a:spLocks noGrp="1"/>
          </p:cNvSpPr>
          <p:nvPr>
            <p:ph type="sldNum" sz="quarter" idx="12"/>
          </p:nvPr>
        </p:nvSpPr>
        <p:spPr/>
        <p:txBody>
          <a:bodyPr/>
          <a:lstStyle/>
          <a:p>
            <a:fld id="{FED62B2D-F854-104A-9535-9A504E5923E0}" type="slidenum">
              <a:rPr lang="en-US" smtClean="0"/>
              <a:pPr/>
              <a:t>27</a:t>
            </a:fld>
            <a:endParaRPr lang="en-US"/>
          </a:p>
        </p:txBody>
      </p:sp>
      <p:sp>
        <p:nvSpPr>
          <p:cNvPr id="6" name="TextBox 5">
            <a:extLst>
              <a:ext uri="{FF2B5EF4-FFF2-40B4-BE49-F238E27FC236}">
                <a16:creationId xmlns:a16="http://schemas.microsoft.com/office/drawing/2014/main" id="{6B7A4253-1CF5-D2E9-0588-EA13649EE8CB}"/>
              </a:ext>
            </a:extLst>
          </p:cNvPr>
          <p:cNvSpPr txBox="1"/>
          <p:nvPr/>
        </p:nvSpPr>
        <p:spPr>
          <a:xfrm>
            <a:off x="4572000" y="3794756"/>
            <a:ext cx="2285975" cy="338554"/>
          </a:xfrm>
          <a:prstGeom prst="rect">
            <a:avLst/>
          </a:prstGeom>
          <a:solidFill>
            <a:schemeClr val="accent1">
              <a:lumMod val="20000"/>
              <a:lumOff val="80000"/>
            </a:schemeClr>
          </a:solidFill>
          <a:ln>
            <a:solidFill>
              <a:srgbClr val="FF0000"/>
            </a:solidFill>
          </a:ln>
        </p:spPr>
        <p:txBody>
          <a:bodyPr wrap="square" rtlCol="0">
            <a:spAutoFit/>
          </a:bodyPr>
          <a:lstStyle/>
          <a:p>
            <a:r>
              <a:rPr lang="en-US" dirty="0">
                <a:solidFill>
                  <a:srgbClr val="FF0000"/>
                </a:solidFill>
              </a:rPr>
              <a:t>Symbol Table Hack #1</a:t>
            </a:r>
          </a:p>
        </p:txBody>
      </p:sp>
    </p:spTree>
    <p:extLst>
      <p:ext uri="{BB962C8B-B14F-4D97-AF65-F5344CB8AC3E}">
        <p14:creationId xmlns:p14="http://schemas.microsoft.com/office/powerpoint/2010/main" val="1159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166E7-BCF9-6454-1820-7EF0FD3E95EE}"/>
              </a:ext>
            </a:extLst>
          </p:cNvPr>
          <p:cNvSpPr>
            <a:spLocks noGrp="1"/>
          </p:cNvSpPr>
          <p:nvPr>
            <p:ph type="title"/>
          </p:nvPr>
        </p:nvSpPr>
        <p:spPr/>
        <p:txBody>
          <a:bodyPr/>
          <a:lstStyle/>
          <a:p>
            <a:r>
              <a:rPr lang="en-US" dirty="0"/>
              <a:t>Example Runs</a:t>
            </a:r>
          </a:p>
        </p:txBody>
      </p:sp>
      <p:sp>
        <p:nvSpPr>
          <p:cNvPr id="3" name="Content Placeholder 2">
            <a:extLst>
              <a:ext uri="{FF2B5EF4-FFF2-40B4-BE49-F238E27FC236}">
                <a16:creationId xmlns:a16="http://schemas.microsoft.com/office/drawing/2014/main" id="{8657D34C-E700-0048-5C9E-F01E53FB84DA}"/>
              </a:ext>
            </a:extLst>
          </p:cNvPr>
          <p:cNvSpPr>
            <a:spLocks noGrp="1"/>
          </p:cNvSpPr>
          <p:nvPr>
            <p:ph idx="1"/>
          </p:nvPr>
        </p:nvSpPr>
        <p:spPr/>
        <p:txBody>
          <a:bodyPr/>
          <a:lstStyle/>
          <a:p>
            <a:r>
              <a:rPr lang="en-US" dirty="0"/>
              <a:t>These source files are named </a:t>
            </a:r>
            <a:r>
              <a:rPr lang="en-US" b="1" dirty="0">
                <a:solidFill>
                  <a:srgbClr val="0033CC"/>
                </a:solidFill>
                <a:latin typeface="Courier New" panose="02070309020205020404" pitchFamily="49" charset="0"/>
                <a:cs typeface="Courier New" panose="02070309020205020404" pitchFamily="49" charset="0"/>
              </a:rPr>
              <a:t>*.txt</a:t>
            </a:r>
            <a:r>
              <a:rPr lang="en-US" dirty="0"/>
              <a:t> because they’re not complete Pascal programs.</a:t>
            </a:r>
          </a:p>
          <a:p>
            <a:pPr lvl="1"/>
            <a:r>
              <a:rPr lang="en-US" dirty="0"/>
              <a:t>They are missing variable declarations, so all variables are type real.</a:t>
            </a:r>
          </a:p>
          <a:p>
            <a:r>
              <a:rPr lang="en-US" b="1" dirty="0" err="1">
                <a:solidFill>
                  <a:srgbClr val="0033CC"/>
                </a:solidFill>
                <a:latin typeface="Courier New" panose="02070309020205020404" pitchFamily="49" charset="0"/>
                <a:cs typeface="Courier New" panose="02070309020205020404" pitchFamily="49" charset="0"/>
              </a:rPr>
              <a:t>HelloWorld.txt</a:t>
            </a:r>
            <a:endParaRPr lang="en-US" b="1" dirty="0">
              <a:solidFill>
                <a:srgbClr val="0033CC"/>
              </a:solidFill>
              <a:latin typeface="Courier New" panose="02070309020205020404" pitchFamily="49" charset="0"/>
              <a:cs typeface="Courier New" panose="02070309020205020404" pitchFamily="49" charset="0"/>
            </a:endParaRPr>
          </a:p>
          <a:p>
            <a:endParaRPr lang="en-US" b="1" dirty="0">
              <a:solidFill>
                <a:srgbClr val="0033CC"/>
              </a:solidFill>
              <a:latin typeface="Courier New" panose="02070309020205020404" pitchFamily="49" charset="0"/>
              <a:cs typeface="Courier New" panose="02070309020205020404" pitchFamily="49" charset="0"/>
            </a:endParaRPr>
          </a:p>
          <a:p>
            <a:r>
              <a:rPr lang="en-US" b="1" dirty="0" err="1">
                <a:solidFill>
                  <a:srgbClr val="0033CC"/>
                </a:solidFill>
                <a:latin typeface="Courier New" panose="02070309020205020404" pitchFamily="49" charset="0"/>
                <a:cs typeface="Courier New" panose="02070309020205020404" pitchFamily="49" charset="0"/>
              </a:rPr>
              <a:t>Temperature.txt</a:t>
            </a:r>
            <a:endParaRPr lang="en-US" b="1" dirty="0">
              <a:solidFill>
                <a:srgbClr val="0033CC"/>
              </a:solidFill>
              <a:latin typeface="Courier New" panose="02070309020205020404" pitchFamily="49" charset="0"/>
              <a:cs typeface="Courier New" panose="02070309020205020404" pitchFamily="49" charset="0"/>
            </a:endParaRPr>
          </a:p>
          <a:p>
            <a:endParaRPr lang="en-US" b="1" dirty="0">
              <a:solidFill>
                <a:srgbClr val="0033CC"/>
              </a:solidFill>
              <a:latin typeface="Courier New" panose="02070309020205020404" pitchFamily="49" charset="0"/>
              <a:cs typeface="Courier New" panose="02070309020205020404" pitchFamily="49" charset="0"/>
            </a:endParaRPr>
          </a:p>
          <a:p>
            <a:r>
              <a:rPr lang="en-US" b="1" dirty="0" err="1">
                <a:solidFill>
                  <a:srgbClr val="0033CC"/>
                </a:solidFill>
                <a:latin typeface="Courier New" panose="02070309020205020404" pitchFamily="49" charset="0"/>
                <a:cs typeface="Courier New" panose="02070309020205020404" pitchFamily="49" charset="0"/>
              </a:rPr>
              <a:t>SquareRootTable.txt</a:t>
            </a:r>
            <a:endParaRPr lang="en-US" b="1" dirty="0">
              <a:solidFill>
                <a:srgbClr val="0033CC"/>
              </a:solidFill>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467269C5-EB1B-C65F-DFD6-138B7FE47684}"/>
              </a:ext>
            </a:extLst>
          </p:cNvPr>
          <p:cNvSpPr>
            <a:spLocks noGrp="1"/>
          </p:cNvSpPr>
          <p:nvPr>
            <p:ph type="sldNum" sz="quarter" idx="12"/>
          </p:nvPr>
        </p:nvSpPr>
        <p:spPr/>
        <p:txBody>
          <a:bodyPr/>
          <a:lstStyle/>
          <a:p>
            <a:fld id="{FED62B2D-F854-104A-9535-9A504E5923E0}" type="slidenum">
              <a:rPr lang="en-US" smtClean="0"/>
              <a:pPr/>
              <a:t>28</a:t>
            </a:fld>
            <a:endParaRPr lang="en-US"/>
          </a:p>
        </p:txBody>
      </p:sp>
      <p:sp>
        <p:nvSpPr>
          <p:cNvPr id="5" name="TextBox 4">
            <a:extLst>
              <a:ext uri="{FF2B5EF4-FFF2-40B4-BE49-F238E27FC236}">
                <a16:creationId xmlns:a16="http://schemas.microsoft.com/office/drawing/2014/main" id="{8A262E5C-ACAD-9FF5-47E3-980A076E4520}"/>
              </a:ext>
            </a:extLst>
          </p:cNvPr>
          <p:cNvSpPr txBox="1"/>
          <p:nvPr/>
        </p:nvSpPr>
        <p:spPr>
          <a:xfrm>
            <a:off x="1005879" y="3561684"/>
            <a:ext cx="6801862" cy="400110"/>
          </a:xfrm>
          <a:prstGeom prst="rect">
            <a:avLst/>
          </a:prstGeom>
          <a:solidFill>
            <a:schemeClr val="bg1">
              <a:lumMod val="95000"/>
            </a:schemeClr>
          </a:solidFill>
          <a:ln>
            <a:solidFill>
              <a:schemeClr val="bg1">
                <a:lumMod val="75000"/>
              </a:schemeClr>
            </a:solidFill>
          </a:ln>
        </p:spPr>
        <p:txBody>
          <a:bodyPr wrap="none" rtlCol="0">
            <a:spAutoFit/>
          </a:bodyPr>
          <a:lstStyle/>
          <a:p>
            <a:r>
              <a:rPr lang="en-US" sz="2000" b="1" dirty="0">
                <a:solidFill>
                  <a:srgbClr val="000000"/>
                </a:solidFill>
                <a:effectLst/>
                <a:latin typeface="Courier New" panose="02070309020205020404" pitchFamily="49" charset="0"/>
                <a:cs typeface="Courier New" panose="02070309020205020404" pitchFamily="49" charset="0"/>
              </a:rPr>
              <a:t>java -cp bin Simple -execute </a:t>
            </a:r>
            <a:r>
              <a:rPr lang="en-US" sz="2000" b="1" dirty="0" err="1">
                <a:solidFill>
                  <a:srgbClr val="000000"/>
                </a:solidFill>
                <a:effectLst/>
                <a:latin typeface="Courier New" panose="02070309020205020404" pitchFamily="49" charset="0"/>
                <a:cs typeface="Courier New" panose="02070309020205020404" pitchFamily="49" charset="0"/>
              </a:rPr>
              <a:t>HelloWorld.txt</a:t>
            </a:r>
            <a:endParaRPr lang="en-US" sz="2000" b="1" dirty="0">
              <a:solidFill>
                <a:srgbClr val="000000"/>
              </a:solidFill>
              <a:effectLst/>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0C5855FC-B4EA-5EAE-91C0-C9F119369A08}"/>
              </a:ext>
            </a:extLst>
          </p:cNvPr>
          <p:cNvSpPr txBox="1"/>
          <p:nvPr/>
        </p:nvSpPr>
        <p:spPr>
          <a:xfrm>
            <a:off x="1005879" y="4667558"/>
            <a:ext cx="6955750" cy="400110"/>
          </a:xfrm>
          <a:prstGeom prst="rect">
            <a:avLst/>
          </a:prstGeom>
          <a:solidFill>
            <a:schemeClr val="bg1">
              <a:lumMod val="95000"/>
            </a:schemeClr>
          </a:solidFill>
          <a:ln>
            <a:solidFill>
              <a:schemeClr val="bg1">
                <a:lumMod val="75000"/>
              </a:schemeClr>
            </a:solidFill>
          </a:ln>
        </p:spPr>
        <p:txBody>
          <a:bodyPr wrap="none" rtlCol="0">
            <a:spAutoFit/>
          </a:bodyPr>
          <a:lstStyle/>
          <a:p>
            <a:r>
              <a:rPr lang="en-US" sz="2000" b="1" dirty="0">
                <a:solidFill>
                  <a:srgbClr val="000000"/>
                </a:solidFill>
                <a:effectLst/>
                <a:latin typeface="Courier New" panose="02070309020205020404" pitchFamily="49" charset="0"/>
                <a:cs typeface="Courier New" panose="02070309020205020404" pitchFamily="49" charset="0"/>
              </a:rPr>
              <a:t>java -cp bin Simple -execute </a:t>
            </a:r>
            <a:r>
              <a:rPr lang="en-US" sz="2000" b="1" dirty="0" err="1">
                <a:solidFill>
                  <a:srgbClr val="000000"/>
                </a:solidFill>
                <a:effectLst/>
                <a:latin typeface="Courier New" panose="02070309020205020404" pitchFamily="49" charset="0"/>
                <a:cs typeface="Courier New" panose="02070309020205020404" pitchFamily="49" charset="0"/>
              </a:rPr>
              <a:t>Temperature.txt</a:t>
            </a:r>
            <a:endParaRPr lang="en-US" sz="2000" b="1" dirty="0">
              <a:solidFill>
                <a:srgbClr val="000000"/>
              </a:solidFill>
              <a:effectLst/>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32FA769C-BA3B-7606-4DA4-2B3A3CBE8721}"/>
              </a:ext>
            </a:extLst>
          </p:cNvPr>
          <p:cNvSpPr txBox="1"/>
          <p:nvPr/>
        </p:nvSpPr>
        <p:spPr>
          <a:xfrm>
            <a:off x="1005879" y="5680621"/>
            <a:ext cx="7571303" cy="400110"/>
          </a:xfrm>
          <a:prstGeom prst="rect">
            <a:avLst/>
          </a:prstGeom>
          <a:solidFill>
            <a:schemeClr val="bg1">
              <a:lumMod val="95000"/>
            </a:schemeClr>
          </a:solidFill>
          <a:ln>
            <a:solidFill>
              <a:schemeClr val="bg1">
                <a:lumMod val="75000"/>
              </a:schemeClr>
            </a:solidFill>
          </a:ln>
        </p:spPr>
        <p:txBody>
          <a:bodyPr wrap="none" rtlCol="0">
            <a:spAutoFit/>
          </a:bodyPr>
          <a:lstStyle/>
          <a:p>
            <a:r>
              <a:rPr lang="en-US" sz="2000" b="1" dirty="0">
                <a:solidFill>
                  <a:srgbClr val="000000"/>
                </a:solidFill>
                <a:effectLst/>
                <a:latin typeface="Courier New" panose="02070309020205020404" pitchFamily="49" charset="0"/>
                <a:cs typeface="Courier New" panose="02070309020205020404" pitchFamily="49" charset="0"/>
              </a:rPr>
              <a:t>java -cp bin Simple -execute </a:t>
            </a:r>
            <a:r>
              <a:rPr lang="en-US" sz="2000" b="1" dirty="0" err="1">
                <a:solidFill>
                  <a:srgbClr val="000000"/>
                </a:solidFill>
                <a:effectLst/>
                <a:latin typeface="Courier New" panose="02070309020205020404" pitchFamily="49" charset="0"/>
                <a:cs typeface="Courier New" panose="02070309020205020404" pitchFamily="49" charset="0"/>
              </a:rPr>
              <a:t>SquareRootTable.txt</a:t>
            </a:r>
            <a:endParaRPr lang="en-US" sz="2000" b="1" dirty="0">
              <a:solidFill>
                <a:srgbClr val="000000"/>
              </a:solidFill>
              <a:effectLst/>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529631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457A8-8A70-7841-8259-620B49A753BE}"/>
              </a:ext>
            </a:extLst>
          </p:cNvPr>
          <p:cNvSpPr>
            <a:spLocks noGrp="1"/>
          </p:cNvSpPr>
          <p:nvPr>
            <p:ph type="title"/>
          </p:nvPr>
        </p:nvSpPr>
        <p:spPr/>
        <p:txBody>
          <a:bodyPr/>
          <a:lstStyle/>
          <a:p>
            <a:r>
              <a:rPr lang="en-US" dirty="0"/>
              <a:t>Visiting Parse Tree Nodes</a:t>
            </a:r>
            <a:r>
              <a:rPr lang="en-US" i="1" dirty="0"/>
              <a:t>, cont’d</a:t>
            </a:r>
          </a:p>
        </p:txBody>
      </p:sp>
      <p:sp>
        <p:nvSpPr>
          <p:cNvPr id="3" name="Content Placeholder 2">
            <a:extLst>
              <a:ext uri="{FF2B5EF4-FFF2-40B4-BE49-F238E27FC236}">
                <a16:creationId xmlns:a16="http://schemas.microsoft.com/office/drawing/2014/main" id="{A1F47074-1DB4-5B47-B9CA-4BBC6BBED495}"/>
              </a:ext>
            </a:extLst>
          </p:cNvPr>
          <p:cNvSpPr>
            <a:spLocks noGrp="1"/>
          </p:cNvSpPr>
          <p:nvPr>
            <p:ph idx="1"/>
          </p:nvPr>
        </p:nvSpPr>
        <p:spPr>
          <a:xfrm>
            <a:off x="457200" y="1295401"/>
            <a:ext cx="8229600" cy="944892"/>
          </a:xfrm>
        </p:spPr>
        <p:txBody>
          <a:bodyPr/>
          <a:lstStyle/>
          <a:p>
            <a:r>
              <a:rPr lang="en-US" dirty="0"/>
              <a:t>To test the backend executor, </a:t>
            </a:r>
            <a:r>
              <a:rPr lang="en-US" b="1" dirty="0">
                <a:solidFill>
                  <a:srgbClr val="0033CC"/>
                </a:solidFill>
                <a:latin typeface="Courier New" panose="02070309020205020404" pitchFamily="49" charset="0"/>
                <a:cs typeface="Courier New" panose="02070309020205020404" pitchFamily="49" charset="0"/>
              </a:rPr>
              <a:t>main()</a:t>
            </a:r>
            <a:r>
              <a:rPr lang="en-US" dirty="0"/>
              <a:t> starts things off with a visit of the PROGRAM node:</a:t>
            </a:r>
          </a:p>
        </p:txBody>
      </p:sp>
      <p:sp>
        <p:nvSpPr>
          <p:cNvPr id="4" name="Slide Number Placeholder 3">
            <a:extLst>
              <a:ext uri="{FF2B5EF4-FFF2-40B4-BE49-F238E27FC236}">
                <a16:creationId xmlns:a16="http://schemas.microsoft.com/office/drawing/2014/main" id="{B364FE53-F029-3B49-976F-AB9404D0F706}"/>
              </a:ext>
            </a:extLst>
          </p:cNvPr>
          <p:cNvSpPr>
            <a:spLocks noGrp="1"/>
          </p:cNvSpPr>
          <p:nvPr>
            <p:ph type="sldNum" sz="quarter" idx="12"/>
          </p:nvPr>
        </p:nvSpPr>
        <p:spPr/>
        <p:txBody>
          <a:bodyPr/>
          <a:lstStyle/>
          <a:p>
            <a:fld id="{FED62B2D-F854-104A-9535-9A504E5923E0}" type="slidenum">
              <a:rPr lang="en-US" smtClean="0"/>
              <a:pPr/>
              <a:t>29</a:t>
            </a:fld>
            <a:endParaRPr lang="en-US"/>
          </a:p>
        </p:txBody>
      </p:sp>
      <p:sp>
        <p:nvSpPr>
          <p:cNvPr id="5" name="TextBox 4">
            <a:extLst>
              <a:ext uri="{FF2B5EF4-FFF2-40B4-BE49-F238E27FC236}">
                <a16:creationId xmlns:a16="http://schemas.microsoft.com/office/drawing/2014/main" id="{A6604B55-BA1D-6749-ABC0-CF9E17E5959F}"/>
              </a:ext>
            </a:extLst>
          </p:cNvPr>
          <p:cNvSpPr txBox="1"/>
          <p:nvPr/>
        </p:nvSpPr>
        <p:spPr>
          <a:xfrm>
            <a:off x="317500" y="2322909"/>
            <a:ext cx="7702750" cy="4401205"/>
          </a:xfrm>
          <a:prstGeom prst="rect">
            <a:avLst/>
          </a:prstGeom>
          <a:solidFill>
            <a:schemeClr val="bg1">
              <a:lumMod val="95000"/>
            </a:schemeClr>
          </a:solidFill>
          <a:ln>
            <a:solidFill>
              <a:schemeClr val="bg1">
                <a:lumMod val="75000"/>
              </a:schemeClr>
            </a:solidFill>
          </a:ln>
        </p:spPr>
        <p:txBody>
          <a:bodyPr wrap="none" rtlCol="0">
            <a:spAutoFit/>
          </a:bodyPr>
          <a:lstStyle/>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private static void </a:t>
            </a:r>
            <a:r>
              <a:rPr lang="en-US" sz="1400" b="1" dirty="0" err="1">
                <a:solidFill>
                  <a:srgbClr val="B23C00"/>
                </a:solidFill>
                <a:latin typeface="Courier New" panose="02070309020205020404" pitchFamily="49" charset="0"/>
                <a:cs typeface="Courier New" panose="02070309020205020404" pitchFamily="49" charset="0"/>
              </a:rPr>
              <a:t>executeProgram</a:t>
            </a:r>
            <a:r>
              <a:rPr lang="en-US" sz="1400" b="1" dirty="0">
                <a:latin typeface="Courier New" panose="02070309020205020404" pitchFamily="49" charset="0"/>
                <a:cs typeface="Courier New" panose="02070309020205020404" pitchFamily="49" charset="0"/>
              </a:rPr>
              <a:t>(Parser parser,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solidFill>
                  <a:srgbClr val="B23C00"/>
                </a:solidFill>
                <a:latin typeface="Courier New" panose="02070309020205020404" pitchFamily="49" charset="0"/>
                <a:cs typeface="Courier New" panose="02070309020205020404" pitchFamily="49" charset="0"/>
              </a:rPr>
              <a:t>    Node </a:t>
            </a:r>
            <a:r>
              <a:rPr lang="en-US" sz="1400" b="1" dirty="0" err="1">
                <a:solidFill>
                  <a:srgbClr val="B23C00"/>
                </a:solidFill>
                <a:latin typeface="Courier New" panose="02070309020205020404" pitchFamily="49" charset="0"/>
                <a:cs typeface="Courier New" panose="02070309020205020404" pitchFamily="49" charset="0"/>
              </a:rPr>
              <a:t>programNode</a:t>
            </a:r>
            <a:r>
              <a:rPr lang="en-US" sz="1400" b="1" dirty="0">
                <a:solidFill>
                  <a:srgbClr val="B23C00"/>
                </a:solidFill>
                <a:latin typeface="Courier New" panose="02070309020205020404" pitchFamily="49" charset="0"/>
                <a:cs typeface="Courier New" panose="02070309020205020404" pitchFamily="49" charset="0"/>
              </a:rPr>
              <a:t> = </a:t>
            </a:r>
            <a:r>
              <a:rPr lang="en-US" sz="1400" b="1" dirty="0" err="1">
                <a:solidFill>
                  <a:srgbClr val="B23C00"/>
                </a:solidFill>
                <a:latin typeface="Courier New" panose="02070309020205020404" pitchFamily="49" charset="0"/>
                <a:cs typeface="Courier New" panose="02070309020205020404" pitchFamily="49" charset="0"/>
              </a:rPr>
              <a:t>parser.parseProgram</a:t>
            </a:r>
            <a:r>
              <a:rPr lang="en-US" sz="1400" b="1" dirty="0">
                <a:solidFill>
                  <a:srgbClr val="B23C00"/>
                </a:solidFill>
                <a:latin typeface="Courier New" panose="02070309020205020404" pitchFamily="49" charset="0"/>
                <a:cs typeface="Courier New" panose="02070309020205020404" pitchFamily="49" charset="0"/>
              </a:rPr>
              <a:t>();  // build the parse tree</a:t>
            </a:r>
          </a:p>
          <a:p>
            <a:r>
              <a:rPr lang="en-US" sz="1400" b="1" dirty="0">
                <a:latin typeface="Courier New" panose="02070309020205020404" pitchFamily="49" charset="0"/>
                <a:cs typeface="Courier New" panose="02070309020205020404" pitchFamily="49" charset="0"/>
              </a:rPr>
              <a:t>    int </a:t>
            </a:r>
            <a:r>
              <a:rPr lang="en-US" sz="1400" b="1" dirty="0" err="1">
                <a:latin typeface="Courier New" panose="02070309020205020404" pitchFamily="49" charset="0"/>
                <a:cs typeface="Courier New" panose="02070309020205020404" pitchFamily="49" charset="0"/>
              </a:rPr>
              <a:t>errorCount</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parser.errorCount</a:t>
            </a:r>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printSymbolTable</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symtab</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If no errors, execute the program using the parse tree.</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errorCount</a:t>
            </a:r>
            <a:r>
              <a:rPr lang="en-US" sz="1400" b="1" dirty="0">
                <a:latin typeface="Courier New" panose="02070309020205020404" pitchFamily="49" charset="0"/>
                <a:cs typeface="Courier New" panose="02070309020205020404" pitchFamily="49" charset="0"/>
              </a:rPr>
              <a:t> == 0)</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Executor executor = new Executor(</a:t>
            </a:r>
            <a:r>
              <a:rPr lang="en-US" sz="1400" b="1" dirty="0" err="1">
                <a:solidFill>
                  <a:srgbClr val="B23C00"/>
                </a:solidFill>
                <a:latin typeface="Courier New" panose="02070309020205020404" pitchFamily="49" charset="0"/>
                <a:cs typeface="Courier New" panose="02070309020205020404" pitchFamily="49" charset="0"/>
              </a:rPr>
              <a:t>symtab</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solidFill>
                  <a:srgbClr val="B23C00"/>
                </a:solidFill>
                <a:latin typeface="Courier New" panose="02070309020205020404" pitchFamily="49" charset="0"/>
                <a:cs typeface="Courier New" panose="02070309020205020404" pitchFamily="49" charset="0"/>
              </a:rPr>
              <a:t>        </a:t>
            </a:r>
            <a:r>
              <a:rPr lang="en-US" sz="1400" b="1" dirty="0" err="1">
                <a:solidFill>
                  <a:srgbClr val="B23C00"/>
                </a:solidFill>
                <a:latin typeface="Courier New" panose="02070309020205020404" pitchFamily="49" charset="0"/>
                <a:cs typeface="Courier New" panose="02070309020205020404" pitchFamily="49" charset="0"/>
              </a:rPr>
              <a:t>executor.visit</a:t>
            </a:r>
            <a:r>
              <a:rPr lang="en-US" sz="1400" b="1" dirty="0">
                <a:solidFill>
                  <a:srgbClr val="B23C00"/>
                </a:solidFill>
                <a:latin typeface="Courier New" panose="02070309020205020404" pitchFamily="49" charset="0"/>
                <a:cs typeface="Courier New" panose="02070309020205020404" pitchFamily="49" charset="0"/>
              </a:rPr>
              <a:t>(</a:t>
            </a:r>
            <a:r>
              <a:rPr lang="en-US" sz="1400" b="1" dirty="0" err="1">
                <a:solidFill>
                  <a:srgbClr val="B23C00"/>
                </a:solidFill>
                <a:latin typeface="Courier New" panose="02070309020205020404" pitchFamily="49" charset="0"/>
                <a:cs typeface="Courier New" panose="02070309020205020404" pitchFamily="49" charset="0"/>
              </a:rPr>
              <a:t>programNode</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else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System.out.println</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System.out.println</a:t>
            </a:r>
            <a:r>
              <a:rPr lang="en-US" sz="1400" b="1" dirty="0">
                <a:latin typeface="Courier New" panose="02070309020205020404" pitchFamily="49" charset="0"/>
                <a:cs typeface="Courier New" panose="02070309020205020404" pitchFamily="49" charset="0"/>
              </a:rPr>
              <a:t>("There were " + </a:t>
            </a:r>
            <a:r>
              <a:rPr lang="en-US" sz="1400" b="1" dirty="0" err="1">
                <a:latin typeface="Courier New" panose="02070309020205020404" pitchFamily="49" charset="0"/>
                <a:cs typeface="Courier New" panose="02070309020205020404" pitchFamily="49" charset="0"/>
              </a:rPr>
              <a:t>errorCount</a:t>
            </a:r>
            <a:r>
              <a:rPr lang="en-US" sz="1400" b="1" dirty="0">
                <a:latin typeface="Courier New" panose="02070309020205020404" pitchFamily="49" charset="0"/>
                <a:cs typeface="Courier New" panose="02070309020205020404" pitchFamily="49" charset="0"/>
              </a:rPr>
              <a:t> + " errors.");</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0442EFDB-107C-0648-A6DC-1C1B89B90A98}"/>
              </a:ext>
            </a:extLst>
          </p:cNvPr>
          <p:cNvSpPr txBox="1"/>
          <p:nvPr/>
        </p:nvSpPr>
        <p:spPr>
          <a:xfrm>
            <a:off x="6492219" y="2148854"/>
            <a:ext cx="1242648" cy="338554"/>
          </a:xfrm>
          <a:prstGeom prst="rect">
            <a:avLst/>
          </a:prstGeom>
          <a:solidFill>
            <a:srgbClr val="0033CC"/>
          </a:solidFill>
        </p:spPr>
        <p:txBody>
          <a:bodyPr wrap="none" rtlCol="0">
            <a:spAutoFit/>
          </a:bodyPr>
          <a:lstStyle/>
          <a:p>
            <a:r>
              <a:rPr lang="en-US" dirty="0" err="1">
                <a:solidFill>
                  <a:srgbClr val="FFFF00"/>
                </a:solidFill>
              </a:rPr>
              <a:t>Simple.java</a:t>
            </a:r>
            <a:endParaRPr lang="en-US" dirty="0">
              <a:solidFill>
                <a:srgbClr val="FFFF00"/>
              </a:solidFill>
            </a:endParaRPr>
          </a:p>
        </p:txBody>
      </p:sp>
      <p:pic>
        <p:nvPicPr>
          <p:cNvPr id="7" name="Picture 6" descr="A screenshot of a cell phone&#10;&#10;Description automatically generated">
            <a:extLst>
              <a:ext uri="{FF2B5EF4-FFF2-40B4-BE49-F238E27FC236}">
                <a16:creationId xmlns:a16="http://schemas.microsoft.com/office/drawing/2014/main" id="{B631F1E0-F627-7E40-BBD6-8EE7D7B3E79A}"/>
              </a:ext>
            </a:extLst>
          </p:cNvPr>
          <p:cNvPicPr>
            <a:picLocks noChangeAspect="1"/>
          </p:cNvPicPr>
          <p:nvPr/>
        </p:nvPicPr>
        <p:blipFill>
          <a:blip r:embed="rId2"/>
          <a:stretch>
            <a:fillRect/>
          </a:stretch>
        </p:blipFill>
        <p:spPr>
          <a:xfrm>
            <a:off x="6217902" y="4526268"/>
            <a:ext cx="2608598" cy="1347127"/>
          </a:xfrm>
          <a:prstGeom prst="rect">
            <a:avLst/>
          </a:prstGeom>
        </p:spPr>
      </p:pic>
      <p:sp>
        <p:nvSpPr>
          <p:cNvPr id="8" name="TextBox 7">
            <a:extLst>
              <a:ext uri="{FF2B5EF4-FFF2-40B4-BE49-F238E27FC236}">
                <a16:creationId xmlns:a16="http://schemas.microsoft.com/office/drawing/2014/main" id="{B6B6FC3A-212A-DCB6-2C1B-01F1B5D8F87A}"/>
              </a:ext>
            </a:extLst>
          </p:cNvPr>
          <p:cNvSpPr txBox="1"/>
          <p:nvPr/>
        </p:nvSpPr>
        <p:spPr>
          <a:xfrm>
            <a:off x="6072929" y="6307723"/>
            <a:ext cx="1790875" cy="338554"/>
          </a:xfrm>
          <a:prstGeom prst="rect">
            <a:avLst/>
          </a:prstGeom>
          <a:solidFill>
            <a:srgbClr val="008000"/>
          </a:solidFill>
        </p:spPr>
        <p:txBody>
          <a:bodyPr wrap="none" rtlCol="0">
            <a:spAutoFit/>
          </a:bodyPr>
          <a:lstStyle/>
          <a:p>
            <a:r>
              <a:rPr lang="en-US" dirty="0">
                <a:solidFill>
                  <a:srgbClr val="FFFF00"/>
                </a:solidFill>
              </a:rPr>
              <a:t>package backend</a:t>
            </a:r>
          </a:p>
        </p:txBody>
      </p:sp>
    </p:spTree>
    <p:extLst>
      <p:ext uri="{BB962C8B-B14F-4D97-AF65-F5344CB8AC3E}">
        <p14:creationId xmlns:p14="http://schemas.microsoft.com/office/powerpoint/2010/main" val="392055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9" end="9"/>
                                            </p:txEl>
                                          </p:spTgt>
                                        </p:tgtEl>
                                        <p:attrNameLst>
                                          <p:attrName>style.visibility</p:attrName>
                                        </p:attrNameLst>
                                      </p:cBhvr>
                                      <p:to>
                                        <p:strVal val="visible"/>
                                      </p:to>
                                    </p:set>
                                    <p:animEffect transition="in" filter="fade">
                                      <p:cBhvr>
                                        <p:cTn id="10" dur="500"/>
                                        <p:tgtEl>
                                          <p:spTgt spid="5">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animEffect transition="in" filter="fade">
                                      <p:cBhvr>
                                        <p:cTn id="13" dur="500"/>
                                        <p:tgtEl>
                                          <p:spTgt spid="5">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1" end="11"/>
                                            </p:txEl>
                                          </p:spTgt>
                                        </p:tgtEl>
                                        <p:attrNameLst>
                                          <p:attrName>style.visibility</p:attrName>
                                        </p:attrNameLst>
                                      </p:cBhvr>
                                      <p:to>
                                        <p:strVal val="visible"/>
                                      </p:to>
                                    </p:set>
                                    <p:animEffect transition="in" filter="fade">
                                      <p:cBhvr>
                                        <p:cTn id="16" dur="500"/>
                                        <p:tgtEl>
                                          <p:spTgt spid="5">
                                            <p:txEl>
                                              <p:pRg st="11" end="1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animEffect transition="in" filter="fade">
                                      <p:cBhvr>
                                        <p:cTn id="19" dur="500"/>
                                        <p:tgtEl>
                                          <p:spTgt spid="5">
                                            <p:txEl>
                                              <p:pRg st="12" end="1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3" end="13"/>
                                            </p:txEl>
                                          </p:spTgt>
                                        </p:tgtEl>
                                        <p:attrNameLst>
                                          <p:attrName>style.visibility</p:attrName>
                                        </p:attrNameLst>
                                      </p:cBhvr>
                                      <p:to>
                                        <p:strVal val="visible"/>
                                      </p:to>
                                    </p:set>
                                    <p:animEffect transition="in" filter="fade">
                                      <p:cBhvr>
                                        <p:cTn id="22" dur="500"/>
                                        <p:tgtEl>
                                          <p:spTgt spid="5">
                                            <p:txEl>
                                              <p:pRg st="13" end="1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4" end="14"/>
                                            </p:txEl>
                                          </p:spTgt>
                                        </p:tgtEl>
                                        <p:attrNameLst>
                                          <p:attrName>style.visibility</p:attrName>
                                        </p:attrNameLst>
                                      </p:cBhvr>
                                      <p:to>
                                        <p:strVal val="visible"/>
                                      </p:to>
                                    </p:set>
                                    <p:animEffect transition="in" filter="fade">
                                      <p:cBhvr>
                                        <p:cTn id="25" dur="500"/>
                                        <p:tgtEl>
                                          <p:spTgt spid="5">
                                            <p:txEl>
                                              <p:pRg st="14" end="1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5" end="15"/>
                                            </p:txEl>
                                          </p:spTgt>
                                        </p:tgtEl>
                                        <p:attrNameLst>
                                          <p:attrName>style.visibility</p:attrName>
                                        </p:attrNameLst>
                                      </p:cBhvr>
                                      <p:to>
                                        <p:strVal val="visible"/>
                                      </p:to>
                                    </p:set>
                                    <p:animEffect transition="in" filter="fade">
                                      <p:cBhvr>
                                        <p:cTn id="28" dur="500"/>
                                        <p:tgtEl>
                                          <p:spTgt spid="5">
                                            <p:txEl>
                                              <p:pRg st="15" end="1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animEffect transition="in" filter="fade">
                                      <p:cBhvr>
                                        <p:cTn id="31" dur="500"/>
                                        <p:tgtEl>
                                          <p:spTgt spid="5">
                                            <p:txEl>
                                              <p:pRg st="16" end="1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7" end="17"/>
                                            </p:txEl>
                                          </p:spTgt>
                                        </p:tgtEl>
                                        <p:attrNameLst>
                                          <p:attrName>style.visibility</p:attrName>
                                        </p:attrNameLst>
                                      </p:cBhvr>
                                      <p:to>
                                        <p:strVal val="visible"/>
                                      </p:to>
                                    </p:set>
                                    <p:animEffect transition="in" filter="fade">
                                      <p:cBhvr>
                                        <p:cTn id="34" dur="500"/>
                                        <p:tgtEl>
                                          <p:spTgt spid="5">
                                            <p:txEl>
                                              <p:pRg st="17" end="1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8" end="18"/>
                                            </p:txEl>
                                          </p:spTgt>
                                        </p:tgtEl>
                                        <p:attrNameLst>
                                          <p:attrName>style.visibility</p:attrName>
                                        </p:attrNameLst>
                                      </p:cBhvr>
                                      <p:to>
                                        <p:strVal val="visible"/>
                                      </p:to>
                                    </p:set>
                                    <p:animEffect transition="in" filter="fade">
                                      <p:cBhvr>
                                        <p:cTn id="37" dur="500"/>
                                        <p:tgtEl>
                                          <p:spTgt spid="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C604B-8571-4C2F-1801-6270148CBA33}"/>
              </a:ext>
            </a:extLst>
          </p:cNvPr>
          <p:cNvSpPr>
            <a:spLocks noGrp="1"/>
          </p:cNvSpPr>
          <p:nvPr>
            <p:ph type="title"/>
          </p:nvPr>
        </p:nvSpPr>
        <p:spPr>
          <a:xfrm>
            <a:off x="365783" y="411163"/>
            <a:ext cx="8412433" cy="655637"/>
          </a:xfrm>
        </p:spPr>
        <p:txBody>
          <a:bodyPr/>
          <a:lstStyle/>
          <a:p>
            <a:r>
              <a:rPr lang="en-US" dirty="0"/>
              <a:t>Recall: Symbol Table</a:t>
            </a:r>
          </a:p>
        </p:txBody>
      </p:sp>
      <p:sp>
        <p:nvSpPr>
          <p:cNvPr id="3" name="Content Placeholder 2">
            <a:extLst>
              <a:ext uri="{FF2B5EF4-FFF2-40B4-BE49-F238E27FC236}">
                <a16:creationId xmlns:a16="http://schemas.microsoft.com/office/drawing/2014/main" id="{911A745B-A12F-5345-C675-B6C45215B8F2}"/>
              </a:ext>
            </a:extLst>
          </p:cNvPr>
          <p:cNvSpPr>
            <a:spLocks noGrp="1"/>
          </p:cNvSpPr>
          <p:nvPr>
            <p:ph idx="1"/>
          </p:nvPr>
        </p:nvSpPr>
        <p:spPr>
          <a:xfrm>
            <a:off x="457200" y="1295400"/>
            <a:ext cx="8229600" cy="4953000"/>
          </a:xfrm>
        </p:spPr>
        <p:txBody>
          <a:bodyPr/>
          <a:lstStyle/>
          <a:p>
            <a:r>
              <a:rPr lang="en-US" dirty="0"/>
              <a:t>Contain important </a:t>
            </a:r>
            <a:br>
              <a:rPr lang="en-US" dirty="0"/>
            </a:br>
            <a:r>
              <a:rPr lang="en-US" u="sng" dirty="0"/>
              <a:t>information about names</a:t>
            </a:r>
            <a:r>
              <a:rPr lang="en-US" dirty="0"/>
              <a:t> </a:t>
            </a:r>
            <a:br>
              <a:rPr lang="en-US" dirty="0"/>
            </a:br>
            <a:r>
              <a:rPr lang="en-US" dirty="0"/>
              <a:t>in the parse tree.</a:t>
            </a:r>
          </a:p>
          <a:p>
            <a:pPr lvl="4"/>
            <a:endParaRPr lang="en-US" dirty="0"/>
          </a:p>
          <a:p>
            <a:r>
              <a:rPr lang="en-US" dirty="0"/>
              <a:t>Information about a name </a:t>
            </a:r>
            <a:br>
              <a:rPr lang="en-US" dirty="0"/>
            </a:br>
            <a:r>
              <a:rPr lang="en-US" dirty="0"/>
              <a:t>includes its datatype and whether it’s the name of a variable or a function.</a:t>
            </a:r>
          </a:p>
          <a:p>
            <a:pPr lvl="4"/>
            <a:endParaRPr lang="en-US" dirty="0"/>
          </a:p>
          <a:p>
            <a:r>
              <a:rPr lang="en-US" dirty="0"/>
              <a:t>Makes it much more efficient for the backend components to access information about the names if </a:t>
            </a:r>
            <a:r>
              <a:rPr lang="en-US" u="sng" dirty="0"/>
              <a:t>the information is all in one place</a:t>
            </a:r>
            <a:r>
              <a:rPr lang="en-US" dirty="0"/>
              <a:t> and isn’t scattered throughout the parse tree.</a:t>
            </a:r>
          </a:p>
        </p:txBody>
      </p:sp>
      <p:sp>
        <p:nvSpPr>
          <p:cNvPr id="4" name="Slide Number Placeholder 3">
            <a:extLst>
              <a:ext uri="{FF2B5EF4-FFF2-40B4-BE49-F238E27FC236}">
                <a16:creationId xmlns:a16="http://schemas.microsoft.com/office/drawing/2014/main" id="{A642962D-B10F-EEDB-E7BF-463EBF37A115}"/>
              </a:ext>
            </a:extLst>
          </p:cNvPr>
          <p:cNvSpPr>
            <a:spLocks noGrp="1"/>
          </p:cNvSpPr>
          <p:nvPr>
            <p:ph type="sldNum" sz="quarter" idx="12"/>
          </p:nvPr>
        </p:nvSpPr>
        <p:spPr/>
        <p:txBody>
          <a:bodyPr/>
          <a:lstStyle/>
          <a:p>
            <a:fld id="{FED62B2D-F854-104A-9535-9A504E5923E0}" type="slidenum">
              <a:rPr lang="en-US" smtClean="0"/>
              <a:pPr/>
              <a:t>3</a:t>
            </a:fld>
            <a:endParaRPr lang="en-US"/>
          </a:p>
        </p:txBody>
      </p:sp>
      <p:pic>
        <p:nvPicPr>
          <p:cNvPr id="5" name="Picture 4">
            <a:extLst>
              <a:ext uri="{FF2B5EF4-FFF2-40B4-BE49-F238E27FC236}">
                <a16:creationId xmlns:a16="http://schemas.microsoft.com/office/drawing/2014/main" id="{C2672986-00B7-0075-AF1D-5011728F681A}"/>
              </a:ext>
            </a:extLst>
          </p:cNvPr>
          <p:cNvPicPr>
            <a:picLocks noChangeAspect="1"/>
          </p:cNvPicPr>
          <p:nvPr/>
        </p:nvPicPr>
        <p:blipFill>
          <a:blip r:embed="rId2"/>
          <a:stretch>
            <a:fillRect/>
          </a:stretch>
        </p:blipFill>
        <p:spPr>
          <a:xfrm>
            <a:off x="5669268" y="1324708"/>
            <a:ext cx="3078493" cy="1777463"/>
          </a:xfrm>
          <a:prstGeom prst="rect">
            <a:avLst/>
          </a:prstGeom>
        </p:spPr>
      </p:pic>
      <p:sp>
        <p:nvSpPr>
          <p:cNvPr id="7" name="Oval 6">
            <a:extLst>
              <a:ext uri="{FF2B5EF4-FFF2-40B4-BE49-F238E27FC236}">
                <a16:creationId xmlns:a16="http://schemas.microsoft.com/office/drawing/2014/main" id="{F3042CAC-2CED-BF30-020E-DCD35B7CA936}"/>
              </a:ext>
            </a:extLst>
          </p:cNvPr>
          <p:cNvSpPr/>
          <p:nvPr/>
        </p:nvSpPr>
        <p:spPr bwMode="auto">
          <a:xfrm>
            <a:off x="6767311" y="2290112"/>
            <a:ext cx="802785" cy="514303"/>
          </a:xfrm>
          <a:prstGeom prst="ellipse">
            <a:avLst/>
          </a:prstGeom>
          <a:no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91871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67BEC-E8C6-1045-9C23-49E85AB6DA67}"/>
              </a:ext>
            </a:extLst>
          </p:cNvPr>
          <p:cNvSpPr>
            <a:spLocks noGrp="1"/>
          </p:cNvSpPr>
          <p:nvPr>
            <p:ph type="title"/>
          </p:nvPr>
        </p:nvSpPr>
        <p:spPr/>
        <p:txBody>
          <a:bodyPr/>
          <a:lstStyle/>
          <a:p>
            <a:r>
              <a:rPr lang="en-US" dirty="0"/>
              <a:t>Visiting Parse Tree Nodes</a:t>
            </a:r>
            <a:r>
              <a:rPr lang="en-US" i="1" dirty="0"/>
              <a:t>, cont’d</a:t>
            </a:r>
            <a:endParaRPr lang="en-US" dirty="0"/>
          </a:p>
        </p:txBody>
      </p:sp>
      <p:sp>
        <p:nvSpPr>
          <p:cNvPr id="4" name="Slide Number Placeholder 3">
            <a:extLst>
              <a:ext uri="{FF2B5EF4-FFF2-40B4-BE49-F238E27FC236}">
                <a16:creationId xmlns:a16="http://schemas.microsoft.com/office/drawing/2014/main" id="{CD40DA85-FDBC-174C-B693-7EB0F6E0DB25}"/>
              </a:ext>
            </a:extLst>
          </p:cNvPr>
          <p:cNvSpPr>
            <a:spLocks noGrp="1"/>
          </p:cNvSpPr>
          <p:nvPr>
            <p:ph type="sldNum" sz="quarter" idx="12"/>
          </p:nvPr>
        </p:nvSpPr>
        <p:spPr/>
        <p:txBody>
          <a:bodyPr/>
          <a:lstStyle/>
          <a:p>
            <a:fld id="{FED62B2D-F854-104A-9535-9A504E5923E0}" type="slidenum">
              <a:rPr lang="en-US" smtClean="0"/>
              <a:pPr/>
              <a:t>30</a:t>
            </a:fld>
            <a:endParaRPr lang="en-US"/>
          </a:p>
        </p:txBody>
      </p:sp>
      <p:sp>
        <p:nvSpPr>
          <p:cNvPr id="8" name="TextBox 7">
            <a:extLst>
              <a:ext uri="{FF2B5EF4-FFF2-40B4-BE49-F238E27FC236}">
                <a16:creationId xmlns:a16="http://schemas.microsoft.com/office/drawing/2014/main" id="{5A01EE27-87E1-DF4D-B3F1-36E587F716EC}"/>
              </a:ext>
            </a:extLst>
          </p:cNvPr>
          <p:cNvSpPr txBox="1"/>
          <p:nvPr/>
        </p:nvSpPr>
        <p:spPr>
          <a:xfrm>
            <a:off x="1633535" y="1417342"/>
            <a:ext cx="5876930" cy="3754874"/>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public Object </a:t>
            </a:r>
            <a:r>
              <a:rPr lang="en-US" sz="1400" b="1" dirty="0">
                <a:solidFill>
                  <a:srgbClr val="B23C00"/>
                </a:solidFill>
                <a:latin typeface="Courier New" panose="02070309020205020404" pitchFamily="49" charset="0"/>
                <a:cs typeface="Courier New" panose="02070309020205020404" pitchFamily="49" charset="0"/>
              </a:rPr>
              <a:t>visit</a:t>
            </a:r>
            <a:r>
              <a:rPr lang="en-US" sz="1400" b="1" dirty="0">
                <a:latin typeface="Courier New" panose="02070309020205020404" pitchFamily="49" charset="0"/>
                <a:cs typeface="Courier New" panose="02070309020205020404" pitchFamily="49" charset="0"/>
              </a:rPr>
              <a:t>(Node node)</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switch (</a:t>
            </a:r>
            <a:r>
              <a:rPr lang="en-US" sz="1400" b="1" dirty="0" err="1">
                <a:solidFill>
                  <a:srgbClr val="B23C00"/>
                </a:solidFill>
                <a:latin typeface="Courier New" panose="02070309020205020404" pitchFamily="49" charset="0"/>
                <a:cs typeface="Courier New" panose="02070309020205020404" pitchFamily="49" charset="0"/>
              </a:rPr>
              <a:t>node.type</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case PROGRAM :  return </a:t>
            </a:r>
            <a:r>
              <a:rPr lang="en-US" sz="1400" b="1" dirty="0" err="1">
                <a:solidFill>
                  <a:srgbClr val="B23C00"/>
                </a:solidFill>
                <a:latin typeface="Courier New" panose="02070309020205020404" pitchFamily="49" charset="0"/>
                <a:cs typeface="Courier New" panose="02070309020205020404" pitchFamily="49" charset="0"/>
              </a:rPr>
              <a:t>visitProgram</a:t>
            </a:r>
            <a:r>
              <a:rPr lang="en-US" sz="1400" b="1" dirty="0">
                <a:latin typeface="Courier New" panose="02070309020205020404" pitchFamily="49" charset="0"/>
                <a:cs typeface="Courier New" panose="02070309020205020404" pitchFamily="49" charset="0"/>
              </a:rPr>
              <a:t>(node);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case COMPOUND : </a:t>
            </a:r>
          </a:p>
          <a:p>
            <a:r>
              <a:rPr lang="en-US" sz="1400" b="1" dirty="0">
                <a:latin typeface="Courier New" panose="02070309020205020404" pitchFamily="49" charset="0"/>
                <a:cs typeface="Courier New" panose="02070309020205020404" pitchFamily="49" charset="0"/>
              </a:rPr>
              <a:t>        case ASSIGN :   </a:t>
            </a:r>
          </a:p>
          <a:p>
            <a:r>
              <a:rPr lang="en-US" sz="1400" b="1" dirty="0">
                <a:latin typeface="Courier New" panose="02070309020205020404" pitchFamily="49" charset="0"/>
                <a:cs typeface="Courier New" panose="02070309020205020404" pitchFamily="49" charset="0"/>
              </a:rPr>
              <a:t>        case LOOP : </a:t>
            </a:r>
          </a:p>
          <a:p>
            <a:r>
              <a:rPr lang="en-US" sz="1400" b="1" dirty="0">
                <a:latin typeface="Courier New" panose="02070309020205020404" pitchFamily="49" charset="0"/>
                <a:cs typeface="Courier New" panose="02070309020205020404" pitchFamily="49" charset="0"/>
              </a:rPr>
              <a:t>        case WRITE :</a:t>
            </a:r>
          </a:p>
          <a:p>
            <a:r>
              <a:rPr lang="en-US" sz="1400" b="1" dirty="0">
                <a:latin typeface="Courier New" panose="02070309020205020404" pitchFamily="49" charset="0"/>
                <a:cs typeface="Courier New" panose="02070309020205020404" pitchFamily="49" charset="0"/>
              </a:rPr>
              <a:t>        case WRITELN :  return </a:t>
            </a:r>
            <a:r>
              <a:rPr lang="en-US" sz="1400" b="1" dirty="0" err="1">
                <a:solidFill>
                  <a:srgbClr val="B23C00"/>
                </a:solidFill>
                <a:latin typeface="Courier New" panose="02070309020205020404" pitchFamily="49" charset="0"/>
                <a:cs typeface="Courier New" panose="02070309020205020404" pitchFamily="49" charset="0"/>
              </a:rPr>
              <a:t>visitStatement</a:t>
            </a:r>
            <a:r>
              <a:rPr lang="en-US" sz="1400" b="1" dirty="0">
                <a:latin typeface="Courier New" panose="02070309020205020404" pitchFamily="49" charset="0"/>
                <a:cs typeface="Courier New" panose="02070309020205020404" pitchFamily="49" charset="0"/>
              </a:rPr>
              <a:t>(node);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case TEST:      return </a:t>
            </a:r>
            <a:r>
              <a:rPr lang="en-US" sz="1400" b="1" dirty="0" err="1">
                <a:solidFill>
                  <a:srgbClr val="B23C00"/>
                </a:solidFill>
                <a:latin typeface="Courier New" panose="02070309020205020404" pitchFamily="49" charset="0"/>
                <a:cs typeface="Courier New" panose="02070309020205020404" pitchFamily="49" charset="0"/>
              </a:rPr>
              <a:t>visitTest</a:t>
            </a:r>
            <a:r>
              <a:rPr lang="en-US" sz="1400" b="1" dirty="0">
                <a:latin typeface="Courier New" panose="02070309020205020404" pitchFamily="49" charset="0"/>
                <a:cs typeface="Courier New" panose="02070309020205020404" pitchFamily="49" charset="0"/>
              </a:rPr>
              <a:t>(node);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default :       return </a:t>
            </a:r>
            <a:r>
              <a:rPr lang="en-US" sz="1400" b="1" dirty="0" err="1">
                <a:solidFill>
                  <a:srgbClr val="B23C00"/>
                </a:solidFill>
                <a:latin typeface="Courier New" panose="02070309020205020404" pitchFamily="49" charset="0"/>
                <a:cs typeface="Courier New" panose="02070309020205020404" pitchFamily="49" charset="0"/>
              </a:rPr>
              <a:t>visitExpression</a:t>
            </a:r>
            <a:r>
              <a:rPr lang="en-US" sz="1400" b="1" dirty="0">
                <a:latin typeface="Courier New" panose="02070309020205020404" pitchFamily="49" charset="0"/>
                <a:cs typeface="Courier New" panose="02070309020205020404" pitchFamily="49" charset="0"/>
              </a:rPr>
              <a:t>(node);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pic>
        <p:nvPicPr>
          <p:cNvPr id="9" name="Picture 8" descr="A screenshot of a cell phone&#10;&#10;Description automatically generated">
            <a:extLst>
              <a:ext uri="{FF2B5EF4-FFF2-40B4-BE49-F238E27FC236}">
                <a16:creationId xmlns:a16="http://schemas.microsoft.com/office/drawing/2014/main" id="{48120F03-469D-C64F-A9BA-87C2543A262C}"/>
              </a:ext>
            </a:extLst>
          </p:cNvPr>
          <p:cNvPicPr>
            <a:picLocks noChangeAspect="1"/>
          </p:cNvPicPr>
          <p:nvPr/>
        </p:nvPicPr>
        <p:blipFill>
          <a:blip r:embed="rId2"/>
          <a:stretch>
            <a:fillRect/>
          </a:stretch>
        </p:blipFill>
        <p:spPr>
          <a:xfrm>
            <a:off x="3267701" y="4849194"/>
            <a:ext cx="2608598" cy="1347127"/>
          </a:xfrm>
          <a:prstGeom prst="rect">
            <a:avLst/>
          </a:prstGeom>
        </p:spPr>
      </p:pic>
      <p:sp>
        <p:nvSpPr>
          <p:cNvPr id="12" name="TextBox 11">
            <a:extLst>
              <a:ext uri="{FF2B5EF4-FFF2-40B4-BE49-F238E27FC236}">
                <a16:creationId xmlns:a16="http://schemas.microsoft.com/office/drawing/2014/main" id="{EFB1891B-921E-6B4C-A245-6E8D7FED27AE}"/>
              </a:ext>
            </a:extLst>
          </p:cNvPr>
          <p:cNvSpPr txBox="1"/>
          <p:nvPr/>
        </p:nvSpPr>
        <p:spPr>
          <a:xfrm>
            <a:off x="5943585" y="1248065"/>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
        <p:nvSpPr>
          <p:cNvPr id="10" name="TextBox 9">
            <a:extLst>
              <a:ext uri="{FF2B5EF4-FFF2-40B4-BE49-F238E27FC236}">
                <a16:creationId xmlns:a16="http://schemas.microsoft.com/office/drawing/2014/main" id="{8F88A6DA-54E9-1B4F-BC1A-38AD7E4A64F7}"/>
              </a:ext>
            </a:extLst>
          </p:cNvPr>
          <p:cNvSpPr txBox="1"/>
          <p:nvPr/>
        </p:nvSpPr>
        <p:spPr>
          <a:xfrm>
            <a:off x="6615027" y="5477970"/>
            <a:ext cx="1790875" cy="338554"/>
          </a:xfrm>
          <a:prstGeom prst="rect">
            <a:avLst/>
          </a:prstGeom>
          <a:solidFill>
            <a:srgbClr val="008000"/>
          </a:solidFill>
        </p:spPr>
        <p:txBody>
          <a:bodyPr wrap="none" rtlCol="0">
            <a:spAutoFit/>
          </a:bodyPr>
          <a:lstStyle/>
          <a:p>
            <a:r>
              <a:rPr lang="en-US" dirty="0">
                <a:solidFill>
                  <a:srgbClr val="FFFF00"/>
                </a:solidFill>
              </a:rPr>
              <a:t>package backend</a:t>
            </a:r>
          </a:p>
        </p:txBody>
      </p:sp>
    </p:spTree>
    <p:extLst>
      <p:ext uri="{BB962C8B-B14F-4D97-AF65-F5344CB8AC3E}">
        <p14:creationId xmlns:p14="http://schemas.microsoft.com/office/powerpoint/2010/main" val="3422631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5344-AAB2-2F40-BE5E-35367DA53D13}"/>
              </a:ext>
            </a:extLst>
          </p:cNvPr>
          <p:cNvSpPr>
            <a:spLocks noGrp="1"/>
          </p:cNvSpPr>
          <p:nvPr>
            <p:ph type="title"/>
          </p:nvPr>
        </p:nvSpPr>
        <p:spPr/>
        <p:txBody>
          <a:bodyPr/>
          <a:lstStyle/>
          <a:p>
            <a:r>
              <a:rPr lang="en-US" dirty="0"/>
              <a:t>Visiting Parse Tree Nodes</a:t>
            </a:r>
            <a:r>
              <a:rPr lang="en-US" i="1" dirty="0"/>
              <a:t>, cont’d</a:t>
            </a:r>
            <a:endParaRPr lang="en-US" dirty="0"/>
          </a:p>
        </p:txBody>
      </p:sp>
      <p:sp>
        <p:nvSpPr>
          <p:cNvPr id="3" name="Content Placeholder 2">
            <a:extLst>
              <a:ext uri="{FF2B5EF4-FFF2-40B4-BE49-F238E27FC236}">
                <a16:creationId xmlns:a16="http://schemas.microsoft.com/office/drawing/2014/main" id="{0110FFAB-0C1F-FE4A-A59E-971E90B7C68A}"/>
              </a:ext>
            </a:extLst>
          </p:cNvPr>
          <p:cNvSpPr>
            <a:spLocks noGrp="1"/>
          </p:cNvSpPr>
          <p:nvPr>
            <p:ph idx="1"/>
          </p:nvPr>
        </p:nvSpPr>
        <p:spPr/>
        <p:txBody>
          <a:bodyPr/>
          <a:lstStyle/>
          <a:p>
            <a:r>
              <a:rPr lang="en-US" dirty="0"/>
              <a:t>Each visit method returns a value.</a:t>
            </a:r>
          </a:p>
          <a:p>
            <a:pPr lvl="4"/>
            <a:endParaRPr lang="en-US" dirty="0"/>
          </a:p>
          <a:p>
            <a:r>
              <a:rPr lang="en-US" dirty="0"/>
              <a:t>Most visit methods return </a:t>
            </a:r>
            <a:r>
              <a:rPr lang="en-US" b="1" dirty="0">
                <a:solidFill>
                  <a:srgbClr val="0033CC"/>
                </a:solidFill>
                <a:latin typeface="Courier New" panose="02070309020205020404" pitchFamily="49" charset="0"/>
                <a:cs typeface="Courier New" panose="02070309020205020404" pitchFamily="49" charset="0"/>
              </a:rPr>
              <a:t>null</a:t>
            </a:r>
            <a:r>
              <a:rPr lang="en-US" dirty="0"/>
              <a:t>. </a:t>
            </a:r>
          </a:p>
          <a:p>
            <a:pPr lvl="4"/>
            <a:endParaRPr lang="en-US" dirty="0"/>
          </a:p>
          <a:p>
            <a:r>
              <a:rPr lang="en-US" dirty="0"/>
              <a:t>But each visit method for </a:t>
            </a:r>
            <a:r>
              <a:rPr lang="en-US" u="sng" dirty="0"/>
              <a:t>expression nodes</a:t>
            </a:r>
            <a:r>
              <a:rPr lang="en-US" dirty="0"/>
              <a:t> </a:t>
            </a:r>
            <a:br>
              <a:rPr lang="en-US" dirty="0"/>
            </a:br>
            <a:r>
              <a:rPr lang="en-US" u="sng" dirty="0"/>
              <a:t>returns a value</a:t>
            </a:r>
            <a:r>
              <a:rPr lang="en-US" dirty="0"/>
              <a:t> that the visit calculated.</a:t>
            </a:r>
          </a:p>
          <a:p>
            <a:pPr lvl="4"/>
            <a:endParaRPr lang="en-US" dirty="0"/>
          </a:p>
          <a:p>
            <a:r>
              <a:rPr lang="en-US" dirty="0"/>
              <a:t>The return type is </a:t>
            </a:r>
            <a:r>
              <a:rPr lang="en-US" b="1" dirty="0">
                <a:solidFill>
                  <a:srgbClr val="0033CC"/>
                </a:solidFill>
                <a:latin typeface="Courier New" panose="02070309020205020404" pitchFamily="49" charset="0"/>
                <a:cs typeface="Courier New" panose="02070309020205020404" pitchFamily="49" charset="0"/>
              </a:rPr>
              <a:t>Object</a:t>
            </a:r>
            <a:r>
              <a:rPr lang="en-US" dirty="0"/>
              <a:t> to enable returning a value of any scalar type or a </a:t>
            </a:r>
            <a:r>
              <a:rPr lang="en-US" b="1" dirty="0">
                <a:solidFill>
                  <a:srgbClr val="0033CC"/>
                </a:solidFill>
                <a:latin typeface="Courier New" panose="02070309020205020404" pitchFamily="49" charset="0"/>
                <a:cs typeface="Courier New" panose="02070309020205020404" pitchFamily="49" charset="0"/>
              </a:rPr>
              <a:t>String</a:t>
            </a:r>
            <a:r>
              <a:rPr lang="en-US" dirty="0"/>
              <a:t> value.</a:t>
            </a:r>
          </a:p>
        </p:txBody>
      </p:sp>
      <p:sp>
        <p:nvSpPr>
          <p:cNvPr id="4" name="Slide Number Placeholder 3">
            <a:extLst>
              <a:ext uri="{FF2B5EF4-FFF2-40B4-BE49-F238E27FC236}">
                <a16:creationId xmlns:a16="http://schemas.microsoft.com/office/drawing/2014/main" id="{EB45AC07-FEC6-7840-AF71-7817AFC8CF96}"/>
              </a:ext>
            </a:extLst>
          </p:cNvPr>
          <p:cNvSpPr>
            <a:spLocks noGrp="1"/>
          </p:cNvSpPr>
          <p:nvPr>
            <p:ph type="sldNum" sz="quarter" idx="12"/>
          </p:nvPr>
        </p:nvSpPr>
        <p:spPr/>
        <p:txBody>
          <a:bodyPr/>
          <a:lstStyle/>
          <a:p>
            <a:fld id="{FED62B2D-F854-104A-9535-9A504E5923E0}" type="slidenum">
              <a:rPr lang="en-US" smtClean="0"/>
              <a:pPr/>
              <a:t>31</a:t>
            </a:fld>
            <a:endParaRPr lang="en-US"/>
          </a:p>
        </p:txBody>
      </p:sp>
    </p:spTree>
    <p:extLst>
      <p:ext uri="{BB962C8B-B14F-4D97-AF65-F5344CB8AC3E}">
        <p14:creationId xmlns:p14="http://schemas.microsoft.com/office/powerpoint/2010/main" val="378926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A6227-CBA7-5246-9E7F-B15FA60B831E}"/>
              </a:ext>
            </a:extLst>
          </p:cNvPr>
          <p:cNvSpPr>
            <a:spLocks noGrp="1"/>
          </p:cNvSpPr>
          <p:nvPr>
            <p:ph type="title"/>
          </p:nvPr>
        </p:nvSpPr>
        <p:spPr/>
        <p:txBody>
          <a:bodyPr/>
          <a:lstStyle/>
          <a:p>
            <a:r>
              <a:rPr lang="en-US" dirty="0"/>
              <a:t>Visiting Parse Tree Nodes</a:t>
            </a:r>
            <a:r>
              <a:rPr lang="en-US" i="1" dirty="0"/>
              <a:t>, cont’d</a:t>
            </a:r>
            <a:endParaRPr lang="en-US" dirty="0"/>
          </a:p>
        </p:txBody>
      </p:sp>
      <p:sp>
        <p:nvSpPr>
          <p:cNvPr id="4" name="Slide Number Placeholder 3">
            <a:extLst>
              <a:ext uri="{FF2B5EF4-FFF2-40B4-BE49-F238E27FC236}">
                <a16:creationId xmlns:a16="http://schemas.microsoft.com/office/drawing/2014/main" id="{CDABC96E-8F53-E54E-8B69-0F65A06B9D4C}"/>
              </a:ext>
            </a:extLst>
          </p:cNvPr>
          <p:cNvSpPr>
            <a:spLocks noGrp="1"/>
          </p:cNvSpPr>
          <p:nvPr>
            <p:ph type="sldNum" sz="quarter" idx="12"/>
          </p:nvPr>
        </p:nvSpPr>
        <p:spPr/>
        <p:txBody>
          <a:bodyPr/>
          <a:lstStyle/>
          <a:p>
            <a:fld id="{FED62B2D-F854-104A-9535-9A504E5923E0}" type="slidenum">
              <a:rPr lang="en-US" smtClean="0"/>
              <a:pPr/>
              <a:t>32</a:t>
            </a:fld>
            <a:endParaRPr lang="en-US"/>
          </a:p>
        </p:txBody>
      </p:sp>
      <p:sp>
        <p:nvSpPr>
          <p:cNvPr id="5" name="TextBox 4">
            <a:extLst>
              <a:ext uri="{FF2B5EF4-FFF2-40B4-BE49-F238E27FC236}">
                <a16:creationId xmlns:a16="http://schemas.microsoft.com/office/drawing/2014/main" id="{FE9B3455-6CFA-E844-BD44-57E32FDDBBBD}"/>
              </a:ext>
            </a:extLst>
          </p:cNvPr>
          <p:cNvSpPr txBox="1"/>
          <p:nvPr/>
        </p:nvSpPr>
        <p:spPr>
          <a:xfrm>
            <a:off x="1582169" y="1454583"/>
            <a:ext cx="5769528" cy="1169551"/>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visitProgram</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programNode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Node </a:t>
            </a:r>
            <a:r>
              <a:rPr lang="en-US" sz="1400" b="1" dirty="0" err="1">
                <a:latin typeface="Courier New" panose="02070309020205020404" pitchFamily="49" charset="0"/>
                <a:cs typeface="Courier New" panose="02070309020205020404" pitchFamily="49" charset="0"/>
              </a:rPr>
              <a:t>compoundNode</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programNode.children.get</a:t>
            </a:r>
            <a:r>
              <a:rPr lang="en-US" sz="1400" b="1" dirty="0">
                <a:latin typeface="Courier New" panose="02070309020205020404" pitchFamily="49" charset="0"/>
                <a:cs typeface="Courier New" panose="02070309020205020404" pitchFamily="49" charset="0"/>
              </a:rPr>
              <a:t>(0);</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return visit(</a:t>
            </a:r>
            <a:r>
              <a:rPr lang="en-US" sz="1400" b="1" dirty="0" err="1">
                <a:solidFill>
                  <a:srgbClr val="B23C00"/>
                </a:solidFill>
                <a:latin typeface="Courier New" panose="02070309020205020404" pitchFamily="49" charset="0"/>
                <a:cs typeface="Courier New" panose="02070309020205020404" pitchFamily="49" charset="0"/>
              </a:rPr>
              <a:t>compoundNode</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AA483824-3D58-7B49-9DF9-96A88D4414E2}"/>
              </a:ext>
            </a:extLst>
          </p:cNvPr>
          <p:cNvSpPr txBox="1"/>
          <p:nvPr/>
        </p:nvSpPr>
        <p:spPr>
          <a:xfrm>
            <a:off x="400756" y="2958395"/>
            <a:ext cx="8132354" cy="1384995"/>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visitCompound</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compoundNode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for (Node </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compoundNode.children</a:t>
            </a:r>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visit(</a:t>
            </a:r>
            <a:r>
              <a:rPr lang="en-US" sz="1400" b="1" dirty="0" err="1">
                <a:solidFill>
                  <a:srgbClr val="B23C00"/>
                </a:solidFill>
                <a:latin typeface="Courier New" panose="02070309020205020404" pitchFamily="49" charset="0"/>
                <a:cs typeface="Courier New" panose="02070309020205020404" pitchFamily="49" charset="0"/>
              </a:rPr>
              <a:t>statementNode</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pic>
        <p:nvPicPr>
          <p:cNvPr id="7" name="Picture 6" descr="A screenshot of a cell phone&#10;&#10;Description automatically generated">
            <a:extLst>
              <a:ext uri="{FF2B5EF4-FFF2-40B4-BE49-F238E27FC236}">
                <a16:creationId xmlns:a16="http://schemas.microsoft.com/office/drawing/2014/main" id="{5029665E-FD56-8A40-8444-5BC6769BED7E}"/>
              </a:ext>
            </a:extLst>
          </p:cNvPr>
          <p:cNvPicPr>
            <a:picLocks noChangeAspect="1"/>
          </p:cNvPicPr>
          <p:nvPr/>
        </p:nvPicPr>
        <p:blipFill>
          <a:blip r:embed="rId2"/>
          <a:stretch>
            <a:fillRect/>
          </a:stretch>
        </p:blipFill>
        <p:spPr>
          <a:xfrm>
            <a:off x="3267701" y="4642295"/>
            <a:ext cx="2608598" cy="1347127"/>
          </a:xfrm>
          <a:prstGeom prst="rect">
            <a:avLst/>
          </a:prstGeom>
        </p:spPr>
      </p:pic>
      <p:sp>
        <p:nvSpPr>
          <p:cNvPr id="8" name="TextBox 7">
            <a:extLst>
              <a:ext uri="{FF2B5EF4-FFF2-40B4-BE49-F238E27FC236}">
                <a16:creationId xmlns:a16="http://schemas.microsoft.com/office/drawing/2014/main" id="{45EAC7D9-9590-A949-843D-BA053FFABC78}"/>
              </a:ext>
            </a:extLst>
          </p:cNvPr>
          <p:cNvSpPr txBox="1"/>
          <p:nvPr/>
        </p:nvSpPr>
        <p:spPr>
          <a:xfrm>
            <a:off x="5760707" y="2454857"/>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
        <p:nvSpPr>
          <p:cNvPr id="9" name="TextBox 8">
            <a:extLst>
              <a:ext uri="{FF2B5EF4-FFF2-40B4-BE49-F238E27FC236}">
                <a16:creationId xmlns:a16="http://schemas.microsoft.com/office/drawing/2014/main" id="{D9509A7C-C935-4F43-B92B-1114C469D1EB}"/>
              </a:ext>
            </a:extLst>
          </p:cNvPr>
          <p:cNvSpPr txBox="1"/>
          <p:nvPr/>
        </p:nvSpPr>
        <p:spPr>
          <a:xfrm>
            <a:off x="6951097" y="4169820"/>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174655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3F434-237C-5E43-B910-A1BFC83CCE02}"/>
              </a:ext>
            </a:extLst>
          </p:cNvPr>
          <p:cNvSpPr>
            <a:spLocks noGrp="1"/>
          </p:cNvSpPr>
          <p:nvPr>
            <p:ph type="title"/>
          </p:nvPr>
        </p:nvSpPr>
        <p:spPr/>
        <p:txBody>
          <a:bodyPr/>
          <a:lstStyle/>
          <a:p>
            <a:r>
              <a:rPr lang="en-US" dirty="0"/>
              <a:t>Visiting Parse Tree Nodes</a:t>
            </a:r>
            <a:r>
              <a:rPr lang="en-US" i="1" dirty="0"/>
              <a:t>, cont’d</a:t>
            </a:r>
            <a:endParaRPr lang="en-US" dirty="0"/>
          </a:p>
        </p:txBody>
      </p:sp>
      <p:sp>
        <p:nvSpPr>
          <p:cNvPr id="4" name="Slide Number Placeholder 3">
            <a:extLst>
              <a:ext uri="{FF2B5EF4-FFF2-40B4-BE49-F238E27FC236}">
                <a16:creationId xmlns:a16="http://schemas.microsoft.com/office/drawing/2014/main" id="{15162F70-D3F6-1642-89E1-64C85963C0BA}"/>
              </a:ext>
            </a:extLst>
          </p:cNvPr>
          <p:cNvSpPr>
            <a:spLocks noGrp="1"/>
          </p:cNvSpPr>
          <p:nvPr>
            <p:ph type="sldNum" sz="quarter" idx="12"/>
          </p:nvPr>
        </p:nvSpPr>
        <p:spPr/>
        <p:txBody>
          <a:bodyPr/>
          <a:lstStyle/>
          <a:p>
            <a:fld id="{FED62B2D-F854-104A-9535-9A504E5923E0}" type="slidenum">
              <a:rPr lang="en-US" smtClean="0"/>
              <a:pPr/>
              <a:t>33</a:t>
            </a:fld>
            <a:endParaRPr lang="en-US"/>
          </a:p>
        </p:txBody>
      </p:sp>
      <p:sp>
        <p:nvSpPr>
          <p:cNvPr id="5" name="TextBox 4">
            <a:extLst>
              <a:ext uri="{FF2B5EF4-FFF2-40B4-BE49-F238E27FC236}">
                <a16:creationId xmlns:a16="http://schemas.microsoft.com/office/drawing/2014/main" id="{83CCD127-8D43-7146-AD18-C12EC8669B15}"/>
              </a:ext>
            </a:extLst>
          </p:cNvPr>
          <p:cNvSpPr txBox="1"/>
          <p:nvPr/>
        </p:nvSpPr>
        <p:spPr>
          <a:xfrm>
            <a:off x="1096528" y="1342199"/>
            <a:ext cx="6950942" cy="3323987"/>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visitStatement</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lineNumber</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statementNode.lineNumber</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switch (</a:t>
            </a:r>
            <a:r>
              <a:rPr lang="en-US" sz="1400" b="1" dirty="0" err="1">
                <a:solidFill>
                  <a:srgbClr val="B23C00"/>
                </a:solidFill>
                <a:latin typeface="Courier New" panose="02070309020205020404" pitchFamily="49" charset="0"/>
                <a:cs typeface="Courier New" panose="02070309020205020404" pitchFamily="49" charset="0"/>
              </a:rPr>
              <a:t>statementNode.type</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case COMPOUND :  return </a:t>
            </a:r>
            <a:r>
              <a:rPr lang="en-US" sz="1400" b="1" dirty="0" err="1">
                <a:solidFill>
                  <a:srgbClr val="B23C00"/>
                </a:solidFill>
                <a:latin typeface="Courier New" panose="02070309020205020404" pitchFamily="49" charset="0"/>
                <a:cs typeface="Courier New" panose="02070309020205020404" pitchFamily="49" charset="0"/>
              </a:rPr>
              <a:t>visitCompound</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ASSIGN :    return </a:t>
            </a:r>
            <a:r>
              <a:rPr lang="en-US" sz="1400" b="1" dirty="0" err="1">
                <a:solidFill>
                  <a:srgbClr val="B23C00"/>
                </a:solidFill>
                <a:latin typeface="Courier New" panose="02070309020205020404" pitchFamily="49" charset="0"/>
                <a:cs typeface="Courier New" panose="02070309020205020404" pitchFamily="49" charset="0"/>
              </a:rPr>
              <a:t>visitAssignment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LOOP :      return </a:t>
            </a:r>
            <a:r>
              <a:rPr lang="en-US" sz="1400" b="1" dirty="0" err="1">
                <a:solidFill>
                  <a:srgbClr val="B23C00"/>
                </a:solidFill>
                <a:latin typeface="Courier New" panose="02070309020205020404" pitchFamily="49" charset="0"/>
                <a:cs typeface="Courier New" panose="02070309020205020404" pitchFamily="49" charset="0"/>
              </a:rPr>
              <a:t>visitLoop</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WRITE :     return </a:t>
            </a:r>
            <a:r>
              <a:rPr lang="en-US" sz="1400" b="1" dirty="0" err="1">
                <a:solidFill>
                  <a:srgbClr val="B23C00"/>
                </a:solidFill>
                <a:latin typeface="Courier New" panose="02070309020205020404" pitchFamily="49" charset="0"/>
                <a:cs typeface="Courier New" panose="02070309020205020404" pitchFamily="49" charset="0"/>
              </a:rPr>
              <a:t>visitWrite</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WRITELN :   return </a:t>
            </a:r>
            <a:r>
              <a:rPr lang="en-US" sz="1400" b="1" dirty="0" err="1">
                <a:solidFill>
                  <a:srgbClr val="B23C00"/>
                </a:solidFill>
                <a:latin typeface="Courier New" panose="02070309020205020404" pitchFamily="49" charset="0"/>
                <a:cs typeface="Courier New" panose="02070309020205020404" pitchFamily="49" charset="0"/>
              </a:rPr>
              <a:t>visitWriteln</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statementNode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default :        return null;</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a:t>
            </a:r>
          </a:p>
        </p:txBody>
      </p:sp>
      <p:pic>
        <p:nvPicPr>
          <p:cNvPr id="7" name="Picture 6" descr="A screenshot of a cell phone&#10;&#10;Description automatically generated">
            <a:extLst>
              <a:ext uri="{FF2B5EF4-FFF2-40B4-BE49-F238E27FC236}">
                <a16:creationId xmlns:a16="http://schemas.microsoft.com/office/drawing/2014/main" id="{8CB0409F-E264-7742-82F3-9A611171A72C}"/>
              </a:ext>
            </a:extLst>
          </p:cNvPr>
          <p:cNvPicPr>
            <a:picLocks noChangeAspect="1"/>
          </p:cNvPicPr>
          <p:nvPr/>
        </p:nvPicPr>
        <p:blipFill>
          <a:blip r:embed="rId2"/>
          <a:stretch>
            <a:fillRect/>
          </a:stretch>
        </p:blipFill>
        <p:spPr>
          <a:xfrm>
            <a:off x="3267700" y="4800585"/>
            <a:ext cx="2608598" cy="1347127"/>
          </a:xfrm>
          <a:prstGeom prst="rect">
            <a:avLst/>
          </a:prstGeom>
        </p:spPr>
      </p:pic>
      <p:sp>
        <p:nvSpPr>
          <p:cNvPr id="8" name="TextBox 7">
            <a:extLst>
              <a:ext uri="{FF2B5EF4-FFF2-40B4-BE49-F238E27FC236}">
                <a16:creationId xmlns:a16="http://schemas.microsoft.com/office/drawing/2014/main" id="{48E399B8-DC3D-7346-B400-52DB2EAA719A}"/>
              </a:ext>
            </a:extLst>
          </p:cNvPr>
          <p:cNvSpPr txBox="1"/>
          <p:nvPr/>
        </p:nvSpPr>
        <p:spPr>
          <a:xfrm>
            <a:off x="6400780" y="4480613"/>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1491043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5872F-E774-1D43-BD03-D3E4EC368054}"/>
              </a:ext>
            </a:extLst>
          </p:cNvPr>
          <p:cNvSpPr>
            <a:spLocks noGrp="1"/>
          </p:cNvSpPr>
          <p:nvPr>
            <p:ph type="title"/>
          </p:nvPr>
        </p:nvSpPr>
        <p:spPr/>
        <p:txBody>
          <a:bodyPr/>
          <a:lstStyle/>
          <a:p>
            <a:r>
              <a:rPr lang="en-US" dirty="0"/>
              <a:t>Visiting Parse Tree Nodes</a:t>
            </a:r>
            <a:r>
              <a:rPr lang="en-US" i="1" dirty="0"/>
              <a:t>, cont’d</a:t>
            </a:r>
            <a:endParaRPr lang="en-US" dirty="0"/>
          </a:p>
        </p:txBody>
      </p:sp>
      <p:sp>
        <p:nvSpPr>
          <p:cNvPr id="4" name="Slide Number Placeholder 3">
            <a:extLst>
              <a:ext uri="{FF2B5EF4-FFF2-40B4-BE49-F238E27FC236}">
                <a16:creationId xmlns:a16="http://schemas.microsoft.com/office/drawing/2014/main" id="{CA4926B3-0748-C743-81AA-E7370A0D8F95}"/>
              </a:ext>
            </a:extLst>
          </p:cNvPr>
          <p:cNvSpPr>
            <a:spLocks noGrp="1"/>
          </p:cNvSpPr>
          <p:nvPr>
            <p:ph type="sldNum" sz="quarter" idx="12"/>
          </p:nvPr>
        </p:nvSpPr>
        <p:spPr/>
        <p:txBody>
          <a:bodyPr/>
          <a:lstStyle/>
          <a:p>
            <a:fld id="{FED62B2D-F854-104A-9535-9A504E5923E0}" type="slidenum">
              <a:rPr lang="en-US" smtClean="0"/>
              <a:pPr/>
              <a:t>34</a:t>
            </a:fld>
            <a:endParaRPr lang="en-US"/>
          </a:p>
        </p:txBody>
      </p:sp>
      <p:sp>
        <p:nvSpPr>
          <p:cNvPr id="6" name="TextBox 5">
            <a:extLst>
              <a:ext uri="{FF2B5EF4-FFF2-40B4-BE49-F238E27FC236}">
                <a16:creationId xmlns:a16="http://schemas.microsoft.com/office/drawing/2014/main" id="{F097BB3B-0103-B34D-B6E3-4E56CC96C8D2}"/>
              </a:ext>
            </a:extLst>
          </p:cNvPr>
          <p:cNvSpPr txBox="1"/>
          <p:nvPr/>
        </p:nvSpPr>
        <p:spPr>
          <a:xfrm>
            <a:off x="1150230" y="1403741"/>
            <a:ext cx="6843540" cy="3170099"/>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visitAssignment</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assignNode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Node </a:t>
            </a:r>
            <a:r>
              <a:rPr lang="en-US" sz="1400" b="1" dirty="0" err="1">
                <a:latin typeface="Courier New" panose="02070309020205020404" pitchFamily="49" charset="0"/>
                <a:cs typeface="Courier New" panose="02070309020205020404" pitchFamily="49" charset="0"/>
              </a:rPr>
              <a:t>lhs</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assignNode.children.get</a:t>
            </a:r>
            <a:r>
              <a:rPr lang="en-US" sz="1400" b="1" dirty="0">
                <a:latin typeface="Courier New" panose="02070309020205020404" pitchFamily="49" charset="0"/>
                <a:cs typeface="Courier New" panose="02070309020205020404" pitchFamily="49" charset="0"/>
              </a:rPr>
              <a:t>(0);</a:t>
            </a:r>
          </a:p>
          <a:p>
            <a:r>
              <a:rPr lang="en-US" sz="1400" b="1" dirty="0">
                <a:latin typeface="Courier New" panose="02070309020205020404" pitchFamily="49" charset="0"/>
                <a:cs typeface="Courier New" panose="02070309020205020404" pitchFamily="49" charset="0"/>
              </a:rPr>
              <a:t>    Node </a:t>
            </a:r>
            <a:r>
              <a:rPr lang="en-US" sz="1400" b="1" dirty="0" err="1">
                <a:latin typeface="Courier New" panose="02070309020205020404" pitchFamily="49" charset="0"/>
                <a:cs typeface="Courier New" panose="02070309020205020404" pitchFamily="49" charset="0"/>
              </a:rPr>
              <a:t>rhs</a:t>
            </a:r>
            <a:r>
              <a:rPr lang="en-US" sz="1400" b="1" dirty="0">
                <a:latin typeface="Courier New" panose="02070309020205020404" pitchFamily="49" charset="0"/>
                <a:cs typeface="Courier New" panose="02070309020205020404" pitchFamily="49" charset="0"/>
              </a:rPr>
              <a:t> = </a:t>
            </a:r>
            <a:r>
              <a:rPr lang="en-US" sz="1400" b="1" dirty="0" err="1">
                <a:latin typeface="Courier New" panose="02070309020205020404" pitchFamily="49" charset="0"/>
                <a:cs typeface="Courier New" panose="02070309020205020404" pitchFamily="49" charset="0"/>
              </a:rPr>
              <a:t>assignNode.children.get</a:t>
            </a:r>
            <a:r>
              <a:rPr lang="en-US" sz="1400" b="1" dirty="0">
                <a:latin typeface="Courier New" panose="02070309020205020404" pitchFamily="49" charset="0"/>
                <a:cs typeface="Courier New" panose="02070309020205020404" pitchFamily="49" charset="0"/>
              </a:rPr>
              <a:t>(1);</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Evaluate the right-hand-side expression;</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Double value = (Double) visit(</a:t>
            </a:r>
            <a:r>
              <a:rPr lang="en-US" sz="1400" b="1" dirty="0" err="1">
                <a:solidFill>
                  <a:srgbClr val="B23C00"/>
                </a:solidFill>
                <a:latin typeface="Courier New" panose="02070309020205020404" pitchFamily="49" charset="0"/>
                <a:cs typeface="Courier New" panose="02070309020205020404" pitchFamily="49" charset="0"/>
              </a:rPr>
              <a:t>rhs</a:t>
            </a:r>
            <a:r>
              <a:rPr lang="en-US" sz="1400" b="1" dirty="0">
                <a:solidFill>
                  <a:srgbClr val="B23C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Store the value into the variable's symbol table entry.</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lhsNode.entry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a:t>
            </a:r>
            <a:r>
              <a:rPr lang="en-US" sz="1400" b="1" dirty="0" err="1">
                <a:solidFill>
                  <a:srgbClr val="C00000"/>
                </a:solidFill>
                <a:latin typeface="Courier New" panose="02070309020205020404" pitchFamily="49" charset="0"/>
                <a:cs typeface="Courier New" panose="02070309020205020404" pitchFamily="49" charset="0"/>
              </a:rPr>
              <a:t>variableEntry.setValue</a:t>
            </a:r>
            <a:r>
              <a:rPr lang="en-US" sz="1400" b="1" dirty="0">
                <a:solidFill>
                  <a:srgbClr val="C00000"/>
                </a:solidFill>
                <a:latin typeface="Courier New" panose="02070309020205020404" pitchFamily="49" charset="0"/>
                <a:cs typeface="Courier New" panose="02070309020205020404" pitchFamily="49" charset="0"/>
              </a:rPr>
              <a:t>(value);</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p>
        </p:txBody>
      </p:sp>
      <p:pic>
        <p:nvPicPr>
          <p:cNvPr id="7" name="Picture 6" descr="A screenshot of a cell phone&#10;&#10;Description automatically generated">
            <a:extLst>
              <a:ext uri="{FF2B5EF4-FFF2-40B4-BE49-F238E27FC236}">
                <a16:creationId xmlns:a16="http://schemas.microsoft.com/office/drawing/2014/main" id="{85CFA56A-D2AB-5847-A57F-674D537F7859}"/>
              </a:ext>
            </a:extLst>
          </p:cNvPr>
          <p:cNvPicPr>
            <a:picLocks noChangeAspect="1"/>
          </p:cNvPicPr>
          <p:nvPr/>
        </p:nvPicPr>
        <p:blipFill>
          <a:blip r:embed="rId2"/>
          <a:stretch>
            <a:fillRect/>
          </a:stretch>
        </p:blipFill>
        <p:spPr>
          <a:xfrm>
            <a:off x="2377464" y="4901273"/>
            <a:ext cx="2608598" cy="1347127"/>
          </a:xfrm>
          <a:prstGeom prst="rect">
            <a:avLst/>
          </a:prstGeom>
        </p:spPr>
      </p:pic>
      <p:sp>
        <p:nvSpPr>
          <p:cNvPr id="8" name="TextBox 7">
            <a:extLst>
              <a:ext uri="{FF2B5EF4-FFF2-40B4-BE49-F238E27FC236}">
                <a16:creationId xmlns:a16="http://schemas.microsoft.com/office/drawing/2014/main" id="{1D88D10D-6BDA-7E40-B735-9B554223F42E}"/>
              </a:ext>
            </a:extLst>
          </p:cNvPr>
          <p:cNvSpPr txBox="1"/>
          <p:nvPr/>
        </p:nvSpPr>
        <p:spPr>
          <a:xfrm>
            <a:off x="6400780" y="1234464"/>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pic>
        <p:nvPicPr>
          <p:cNvPr id="3" name="Picture 3" descr="CS153-080910p">
            <a:extLst>
              <a:ext uri="{FF2B5EF4-FFF2-40B4-BE49-F238E27FC236}">
                <a16:creationId xmlns:a16="http://schemas.microsoft.com/office/drawing/2014/main" id="{522D5C20-91E4-4739-DC84-CCCB89AE1C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991" y="5020116"/>
            <a:ext cx="1898747" cy="1295953"/>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FADA5BA-D8A6-55FA-B091-37BF07D3B683}"/>
              </a:ext>
            </a:extLst>
          </p:cNvPr>
          <p:cNvSpPr txBox="1"/>
          <p:nvPr/>
        </p:nvSpPr>
        <p:spPr>
          <a:xfrm>
            <a:off x="4937756" y="3610868"/>
            <a:ext cx="1988845" cy="738664"/>
          </a:xfrm>
          <a:prstGeom prst="rect">
            <a:avLst/>
          </a:prstGeom>
          <a:solidFill>
            <a:schemeClr val="accent1">
              <a:lumMod val="20000"/>
              <a:lumOff val="80000"/>
            </a:schemeClr>
          </a:solidFill>
          <a:ln>
            <a:solidFill>
              <a:srgbClr val="FF0000"/>
            </a:solidFill>
          </a:ln>
        </p:spPr>
        <p:txBody>
          <a:bodyPr wrap="square" rtlCol="0">
            <a:spAutoFit/>
          </a:bodyPr>
          <a:lstStyle/>
          <a:p>
            <a:r>
              <a:rPr lang="en-US" sz="1400" dirty="0">
                <a:solidFill>
                  <a:srgbClr val="FF0000"/>
                </a:solidFill>
              </a:rPr>
              <a:t>Symbol Table Hack #1</a:t>
            </a:r>
          </a:p>
          <a:p>
            <a:r>
              <a:rPr lang="en-US" sz="1400" dirty="0">
                <a:solidFill>
                  <a:srgbClr val="FF0000"/>
                </a:solidFill>
              </a:rPr>
              <a:t>Runtime values stored in the symbol table.</a:t>
            </a:r>
          </a:p>
        </p:txBody>
      </p:sp>
    </p:spTree>
    <p:extLst>
      <p:ext uri="{BB962C8B-B14F-4D97-AF65-F5344CB8AC3E}">
        <p14:creationId xmlns:p14="http://schemas.microsoft.com/office/powerpoint/2010/main" val="188450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animEffect transition="in" filter="fade">
                                      <p:cBhvr>
                                        <p:cTn id="7" dur="500"/>
                                        <p:tgtEl>
                                          <p:spTgt spid="6">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9" end="9"/>
                                            </p:txEl>
                                          </p:spTgt>
                                        </p:tgtEl>
                                        <p:attrNameLst>
                                          <p:attrName>style.visibility</p:attrName>
                                        </p:attrNameLst>
                                      </p:cBhvr>
                                      <p:to>
                                        <p:strVal val="visible"/>
                                      </p:to>
                                    </p:set>
                                    <p:animEffect transition="in" filter="fade">
                                      <p:cBhvr>
                                        <p:cTn id="10" dur="500"/>
                                        <p:tgtEl>
                                          <p:spTgt spid="6">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10" end="10"/>
                                            </p:txEl>
                                          </p:spTgt>
                                        </p:tgtEl>
                                        <p:attrNameLst>
                                          <p:attrName>style.visibility</p:attrName>
                                        </p:attrNameLst>
                                      </p:cBhvr>
                                      <p:to>
                                        <p:strVal val="visible"/>
                                      </p:to>
                                    </p:set>
                                    <p:animEffect transition="in" filter="fade">
                                      <p:cBhvr>
                                        <p:cTn id="13" dur="500"/>
                                        <p:tgtEl>
                                          <p:spTgt spid="6">
                                            <p:txEl>
                                              <p:pRg st="10" end="1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1+#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fld id="{FBAB1280-EFB7-4C4B-948C-3F820F7E02C1}" type="slidenum">
              <a:rPr lang="en-US"/>
              <a:pPr/>
              <a:t>35</a:t>
            </a:fld>
            <a:endParaRPr lang="en-US"/>
          </a:p>
        </p:txBody>
      </p:sp>
      <p:pic>
        <p:nvPicPr>
          <p:cNvPr id="262146" name="Picture 2" descr="CS153-080917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393" y="3703317"/>
            <a:ext cx="6673850" cy="2587625"/>
          </a:xfrm>
          <a:prstGeom prst="rect">
            <a:avLst/>
          </a:prstGeom>
          <a:noFill/>
          <a:extLst>
            <a:ext uri="{909E8E84-426E-40dd-AFC4-6F175D3DCCD1}">
              <a14:hiddenFill xmlns:a14="http://schemas.microsoft.com/office/drawing/2010/main" xmlns="">
                <a:solidFill>
                  <a:srgbClr val="FFFFFF"/>
                </a:solidFill>
              </a14:hiddenFill>
            </a:ext>
          </a:extLst>
        </p:spPr>
      </p:pic>
      <p:sp>
        <p:nvSpPr>
          <p:cNvPr id="262147" name="Rectangle 3"/>
          <p:cNvSpPr>
            <a:spLocks noGrp="1" noChangeArrowheads="1"/>
          </p:cNvSpPr>
          <p:nvPr>
            <p:ph type="title"/>
          </p:nvPr>
        </p:nvSpPr>
        <p:spPr/>
        <p:txBody>
          <a:bodyPr/>
          <a:lstStyle/>
          <a:p>
            <a:r>
              <a:rPr lang="en-US" b="1" dirty="0">
                <a:latin typeface="Courier New" charset="0"/>
              </a:rPr>
              <a:t>REPEAT</a:t>
            </a:r>
            <a:r>
              <a:rPr lang="en-US" dirty="0"/>
              <a:t> Statement</a:t>
            </a:r>
          </a:p>
        </p:txBody>
      </p:sp>
      <p:sp>
        <p:nvSpPr>
          <p:cNvPr id="262148" name="Rectangle 4"/>
          <p:cNvSpPr>
            <a:spLocks noGrp="1" noChangeArrowheads="1"/>
          </p:cNvSpPr>
          <p:nvPr>
            <p:ph type="body" idx="1"/>
          </p:nvPr>
        </p:nvSpPr>
        <p:spPr>
          <a:xfrm>
            <a:off x="365806" y="2148854"/>
            <a:ext cx="3200400" cy="457525"/>
          </a:xfrm>
        </p:spPr>
        <p:txBody>
          <a:bodyPr/>
          <a:lstStyle/>
          <a:p>
            <a:pPr>
              <a:lnSpc>
                <a:spcPct val="90000"/>
              </a:lnSpc>
            </a:pPr>
            <a:r>
              <a:rPr lang="en-US" sz="2400" dirty="0"/>
              <a:t>Example:</a:t>
            </a:r>
          </a:p>
        </p:txBody>
      </p:sp>
      <p:sp>
        <p:nvSpPr>
          <p:cNvPr id="262149" name="Rectangle 5"/>
          <p:cNvSpPr>
            <a:spLocks noChangeArrowheads="1"/>
          </p:cNvSpPr>
          <p:nvPr/>
        </p:nvSpPr>
        <p:spPr bwMode="auto">
          <a:xfrm>
            <a:off x="3840163" y="2239963"/>
            <a:ext cx="4846637" cy="1219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marL="469900" indent="-469900" eaLnBrk="1" hangingPunct="1">
              <a:lnSpc>
                <a:spcPct val="90000"/>
              </a:lnSpc>
              <a:spcBef>
                <a:spcPct val="20000"/>
              </a:spcBef>
              <a:buClr>
                <a:schemeClr val="bg2"/>
              </a:buClr>
              <a:buSzPct val="70000"/>
              <a:buFont typeface="Wingdings" charset="0"/>
              <a:buChar char="o"/>
            </a:pPr>
            <a:r>
              <a:rPr lang="en-US" sz="2400" dirty="0"/>
              <a:t>Keep looping </a:t>
            </a:r>
            <a:r>
              <a:rPr lang="en-US" sz="2400" u="sng" dirty="0"/>
              <a:t>until</a:t>
            </a:r>
            <a:r>
              <a:rPr lang="en-US" sz="2400" dirty="0"/>
              <a:t> the </a:t>
            </a:r>
            <a:r>
              <a:rPr lang="en-US" sz="2400" dirty="0" err="1">
                <a:solidFill>
                  <a:srgbClr val="C00000"/>
                </a:solidFill>
              </a:rPr>
              <a:t>boolean</a:t>
            </a:r>
            <a:r>
              <a:rPr lang="en-US" sz="2400" dirty="0">
                <a:solidFill>
                  <a:srgbClr val="C00000"/>
                </a:solidFill>
              </a:rPr>
              <a:t> expression</a:t>
            </a:r>
            <a:r>
              <a:rPr lang="en-US" sz="2400" dirty="0"/>
              <a:t> becomes </a:t>
            </a:r>
            <a:r>
              <a:rPr lang="en-US" sz="2400" u="sng" dirty="0"/>
              <a:t>true</a:t>
            </a:r>
            <a:r>
              <a:rPr lang="en-US" sz="2400" dirty="0"/>
              <a:t>.</a:t>
            </a:r>
          </a:p>
          <a:p>
            <a:pPr marL="908050" lvl="1" indent="-436563" eaLnBrk="1" hangingPunct="1">
              <a:lnSpc>
                <a:spcPct val="90000"/>
              </a:lnSpc>
              <a:spcBef>
                <a:spcPct val="20000"/>
              </a:spcBef>
              <a:buClr>
                <a:schemeClr val="accent2"/>
              </a:buClr>
              <a:buSzPct val="75000"/>
              <a:buFont typeface="Wingdings" charset="0"/>
              <a:buChar char="n"/>
            </a:pPr>
            <a:r>
              <a:rPr lang="en-US" sz="2000" dirty="0"/>
              <a:t>Execute the loop at least once.</a:t>
            </a:r>
          </a:p>
        </p:txBody>
      </p:sp>
      <p:pic>
        <p:nvPicPr>
          <p:cNvPr id="262150" name="Picture 6" descr="CS153-080917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235075"/>
            <a:ext cx="6305550" cy="831850"/>
          </a:xfrm>
          <a:prstGeom prst="rect">
            <a:avLst/>
          </a:prstGeom>
          <a:noFill/>
          <a:extLst>
            <a:ext uri="{909E8E84-426E-40dd-AFC4-6F175D3DCCD1}">
              <a14:hiddenFill xmlns:a14="http://schemas.microsoft.com/office/drawing/2010/main" xmlns="">
                <a:solidFill>
                  <a:srgbClr val="FFFFFF"/>
                </a:solidFill>
              </a14:hiddenFill>
            </a:ext>
          </a:extLst>
        </p:spPr>
      </p:pic>
      <p:sp>
        <p:nvSpPr>
          <p:cNvPr id="262151" name="Text Box 7"/>
          <p:cNvSpPr txBox="1">
            <a:spLocks noChangeArrowheads="1"/>
          </p:cNvSpPr>
          <p:nvPr/>
        </p:nvSpPr>
        <p:spPr bwMode="auto">
          <a:xfrm>
            <a:off x="5879735" y="3337561"/>
            <a:ext cx="3081337" cy="590550"/>
          </a:xfrm>
          <a:prstGeom prst="rect">
            <a:avLst/>
          </a:prstGeom>
          <a:solidFill>
            <a:schemeClr val="accent1">
              <a:lumMod val="20000"/>
              <a:lumOff val="80000"/>
            </a:schemeClr>
          </a:solidFill>
          <a:ln w="9525">
            <a:solidFill>
              <a:srgbClr val="0033CC"/>
            </a:solidFill>
            <a:miter lim="800000"/>
            <a:headEnd/>
            <a:tailEnd/>
          </a:ln>
          <a:effectLst/>
        </p:spPr>
        <p:txBody>
          <a:bodyPr wrap="none">
            <a:spAutoFit/>
          </a:bodyPr>
          <a:lstStyle/>
          <a:p>
            <a:r>
              <a:rPr lang="en-US">
                <a:solidFill>
                  <a:srgbClr val="0033CC"/>
                </a:solidFill>
              </a:rPr>
              <a:t>Use </a:t>
            </a:r>
            <a:r>
              <a:rPr lang="en-US" b="1">
                <a:solidFill>
                  <a:srgbClr val="0033CC"/>
                </a:solidFill>
              </a:rPr>
              <a:t>LOOP</a:t>
            </a:r>
            <a:r>
              <a:rPr lang="en-US">
                <a:solidFill>
                  <a:srgbClr val="0033CC"/>
                </a:solidFill>
              </a:rPr>
              <a:t> and </a:t>
            </a:r>
            <a:r>
              <a:rPr lang="en-US" b="1">
                <a:solidFill>
                  <a:srgbClr val="0033CC"/>
                </a:solidFill>
              </a:rPr>
              <a:t>TEST</a:t>
            </a:r>
            <a:r>
              <a:rPr lang="en-US">
                <a:solidFill>
                  <a:srgbClr val="0033CC"/>
                </a:solidFill>
              </a:rPr>
              <a:t> nodes for</a:t>
            </a:r>
          </a:p>
          <a:p>
            <a:r>
              <a:rPr lang="en-US">
                <a:solidFill>
                  <a:srgbClr val="0033CC"/>
                </a:solidFill>
              </a:rPr>
              <a:t>source language independence.</a:t>
            </a:r>
          </a:p>
        </p:txBody>
      </p:sp>
      <p:sp>
        <p:nvSpPr>
          <p:cNvPr id="262152" name="Text Box 8"/>
          <p:cNvSpPr txBox="1">
            <a:spLocks noChangeArrowheads="1"/>
          </p:cNvSpPr>
          <p:nvPr/>
        </p:nvSpPr>
        <p:spPr bwMode="auto">
          <a:xfrm>
            <a:off x="7524384" y="4069073"/>
            <a:ext cx="1436688" cy="1323975"/>
          </a:xfrm>
          <a:prstGeom prst="rect">
            <a:avLst/>
          </a:prstGeom>
          <a:solidFill>
            <a:srgbClr val="FFFFC2"/>
          </a:solidFill>
          <a:ln w="9525">
            <a:solidFill>
              <a:srgbClr val="0033CC"/>
            </a:solidFill>
            <a:miter lim="800000"/>
            <a:headEnd/>
            <a:tailEnd/>
          </a:ln>
          <a:effectLst/>
        </p:spPr>
        <p:txBody>
          <a:bodyPr wrap="none">
            <a:spAutoFit/>
          </a:bodyPr>
          <a:lstStyle/>
          <a:p>
            <a:r>
              <a:rPr lang="en-US" dirty="0">
                <a:solidFill>
                  <a:srgbClr val="0033CC"/>
                </a:solidFill>
              </a:rPr>
              <a:t>Exit the loop</a:t>
            </a:r>
          </a:p>
          <a:p>
            <a:r>
              <a:rPr lang="en-US" dirty="0">
                <a:solidFill>
                  <a:srgbClr val="0033CC"/>
                </a:solidFill>
              </a:rPr>
              <a:t>when the </a:t>
            </a:r>
            <a:r>
              <a:rPr lang="en-US" u="sng" dirty="0">
                <a:solidFill>
                  <a:srgbClr val="0033CC"/>
                </a:solidFill>
              </a:rPr>
              <a:t>test</a:t>
            </a:r>
          </a:p>
          <a:p>
            <a:r>
              <a:rPr lang="en-US" u="sng" dirty="0">
                <a:solidFill>
                  <a:srgbClr val="0033CC"/>
                </a:solidFill>
              </a:rPr>
              <a:t>expression</a:t>
            </a:r>
          </a:p>
          <a:p>
            <a:r>
              <a:rPr lang="en-US" dirty="0">
                <a:solidFill>
                  <a:srgbClr val="0033CC"/>
                </a:solidFill>
              </a:rPr>
              <a:t>evaluates to </a:t>
            </a:r>
          </a:p>
          <a:p>
            <a:r>
              <a:rPr lang="en-US" u="sng" dirty="0">
                <a:solidFill>
                  <a:srgbClr val="0033CC"/>
                </a:solidFill>
              </a:rPr>
              <a:t>true</a:t>
            </a:r>
            <a:r>
              <a:rPr lang="en-US" dirty="0">
                <a:solidFill>
                  <a:srgbClr val="0033CC"/>
                </a:solidFill>
              </a:rPr>
              <a:t>.</a:t>
            </a:r>
          </a:p>
        </p:txBody>
      </p:sp>
      <p:sp>
        <p:nvSpPr>
          <p:cNvPr id="2" name="TextBox 1"/>
          <p:cNvSpPr txBox="1"/>
          <p:nvPr/>
        </p:nvSpPr>
        <p:spPr>
          <a:xfrm>
            <a:off x="1168789" y="2606049"/>
            <a:ext cx="1838965" cy="1200329"/>
          </a:xfrm>
          <a:prstGeom prst="rect">
            <a:avLst/>
          </a:prstGeom>
          <a:solidFill>
            <a:srgbClr val="D7FFFF"/>
          </a:solidFill>
          <a:ln>
            <a:solidFill>
              <a:srgbClr val="00B0F0"/>
            </a:solidFill>
          </a:ln>
        </p:spPr>
        <p:txBody>
          <a:bodyPr wrap="none" rtlCol="0">
            <a:spAutoFit/>
          </a:bodyPr>
          <a:lstStyle/>
          <a:p>
            <a:pPr marL="0" lvl="1"/>
            <a:r>
              <a:rPr lang="en-US" sz="1800" b="1" dirty="0">
                <a:latin typeface="Courier New" charset="0"/>
              </a:rPr>
              <a:t>REPEAT </a:t>
            </a:r>
            <a:br>
              <a:rPr lang="en-US" sz="1800" b="1" dirty="0">
                <a:latin typeface="Courier New" charset="0"/>
              </a:rPr>
            </a:br>
            <a:r>
              <a:rPr lang="en-US" sz="1800" b="1" dirty="0">
                <a:latin typeface="Courier New" charset="0"/>
              </a:rPr>
              <a:t>    j := </a:t>
            </a:r>
            <a:r>
              <a:rPr lang="en-US" sz="1800" b="1" dirty="0" err="1">
                <a:latin typeface="Courier New" charset="0"/>
              </a:rPr>
              <a:t>i</a:t>
            </a:r>
            <a:r>
              <a:rPr lang="en-US" sz="1800" b="1" dirty="0">
                <a:latin typeface="Courier New" charset="0"/>
              </a:rPr>
              <a:t>; </a:t>
            </a:r>
            <a:br>
              <a:rPr lang="en-US" sz="1800" b="1" dirty="0">
                <a:latin typeface="Courier New" charset="0"/>
              </a:rPr>
            </a:br>
            <a:r>
              <a:rPr lang="en-US" sz="1800" b="1" dirty="0">
                <a:latin typeface="Courier New" charset="0"/>
              </a:rPr>
              <a:t>    k := </a:t>
            </a:r>
            <a:r>
              <a:rPr lang="en-US" sz="1800" b="1" dirty="0" err="1">
                <a:latin typeface="Courier New" charset="0"/>
              </a:rPr>
              <a:t>i</a:t>
            </a:r>
            <a:r>
              <a:rPr lang="en-US" sz="1800" b="1" dirty="0">
                <a:latin typeface="Courier New" charset="0"/>
              </a:rPr>
              <a:t> </a:t>
            </a:r>
            <a:br>
              <a:rPr lang="en-US" sz="1800" b="1" dirty="0">
                <a:solidFill>
                  <a:srgbClr val="0033CC"/>
                </a:solidFill>
                <a:latin typeface="Courier New" charset="0"/>
              </a:rPr>
            </a:br>
            <a:r>
              <a:rPr lang="en-US" sz="1800" b="1" dirty="0">
                <a:solidFill>
                  <a:srgbClr val="000000"/>
                </a:solidFill>
                <a:latin typeface="Courier New" charset="0"/>
              </a:rPr>
              <a:t>UNTIL</a:t>
            </a:r>
            <a:r>
              <a:rPr lang="en-US" sz="1800" b="1" dirty="0">
                <a:solidFill>
                  <a:srgbClr val="0033CC"/>
                </a:solidFill>
                <a:latin typeface="Courier New" charset="0"/>
              </a:rPr>
              <a:t> </a:t>
            </a:r>
            <a:r>
              <a:rPr lang="en-US" sz="1800" b="1" dirty="0" err="1">
                <a:solidFill>
                  <a:schemeClr val="folHlink"/>
                </a:solidFill>
                <a:latin typeface="Courier New" charset="0"/>
              </a:rPr>
              <a:t>i</a:t>
            </a:r>
            <a:r>
              <a:rPr lang="en-US" sz="1800" b="1" dirty="0">
                <a:solidFill>
                  <a:schemeClr val="folHlink"/>
                </a:solidFill>
                <a:latin typeface="Courier New" charset="0"/>
              </a:rPr>
              <a:t> &lt;= j</a:t>
            </a:r>
            <a:endParaRPr lang="en-US" sz="1800" dirty="0"/>
          </a:p>
        </p:txBody>
      </p:sp>
    </p:spTree>
    <p:extLst>
      <p:ext uri="{BB962C8B-B14F-4D97-AF65-F5344CB8AC3E}">
        <p14:creationId xmlns:p14="http://schemas.microsoft.com/office/powerpoint/2010/main" val="319174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2149"/>
                                        </p:tgtEl>
                                        <p:attrNameLst>
                                          <p:attrName>style.visibility</p:attrName>
                                        </p:attrNameLst>
                                      </p:cBhvr>
                                      <p:to>
                                        <p:strVal val="visible"/>
                                      </p:to>
                                    </p:set>
                                    <p:animEffect transition="in" filter="fade">
                                      <p:cBhvr>
                                        <p:cTn id="7" dur="500"/>
                                        <p:tgtEl>
                                          <p:spTgt spid="2621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2151"/>
                                        </p:tgtEl>
                                        <p:attrNameLst>
                                          <p:attrName>style.visibility</p:attrName>
                                        </p:attrNameLst>
                                      </p:cBhvr>
                                      <p:to>
                                        <p:strVal val="visible"/>
                                      </p:to>
                                    </p:set>
                                    <p:animEffect transition="in" filter="fade">
                                      <p:cBhvr>
                                        <p:cTn id="12" dur="500"/>
                                        <p:tgtEl>
                                          <p:spTgt spid="26215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62152"/>
                                        </p:tgtEl>
                                        <p:attrNameLst>
                                          <p:attrName>style.visibility</p:attrName>
                                        </p:attrNameLst>
                                      </p:cBhvr>
                                      <p:to>
                                        <p:strVal val="visible"/>
                                      </p:to>
                                    </p:set>
                                    <p:animEffect transition="in" filter="fade">
                                      <p:cBhvr>
                                        <p:cTn id="15" dur="500"/>
                                        <p:tgtEl>
                                          <p:spTgt spid="262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9" grpId="0"/>
      <p:bldP spid="262151" grpId="0" animBg="1"/>
      <p:bldP spid="26215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32C6F-0B69-AB47-8705-89F410F19E2B}"/>
              </a:ext>
            </a:extLst>
          </p:cNvPr>
          <p:cNvSpPr>
            <a:spLocks noGrp="1"/>
          </p:cNvSpPr>
          <p:nvPr>
            <p:ph type="title"/>
          </p:nvPr>
        </p:nvSpPr>
        <p:spPr/>
        <p:txBody>
          <a:bodyPr/>
          <a:lstStyle/>
          <a:p>
            <a:r>
              <a:rPr lang="en-US" b="1" dirty="0">
                <a:latin typeface="Courier New" charset="0"/>
              </a:rPr>
              <a:t>REPEAT</a:t>
            </a:r>
            <a:r>
              <a:rPr lang="en-US" dirty="0"/>
              <a:t> Statement</a:t>
            </a:r>
            <a:r>
              <a:rPr lang="en-US" i="1" dirty="0"/>
              <a:t>, cont’d</a:t>
            </a:r>
            <a:endParaRPr lang="en-US" dirty="0"/>
          </a:p>
        </p:txBody>
      </p:sp>
      <p:sp>
        <p:nvSpPr>
          <p:cNvPr id="4" name="Slide Number Placeholder 3">
            <a:extLst>
              <a:ext uri="{FF2B5EF4-FFF2-40B4-BE49-F238E27FC236}">
                <a16:creationId xmlns:a16="http://schemas.microsoft.com/office/drawing/2014/main" id="{58A19C20-EEC8-1846-924E-D18F60C161F2}"/>
              </a:ext>
            </a:extLst>
          </p:cNvPr>
          <p:cNvSpPr>
            <a:spLocks noGrp="1"/>
          </p:cNvSpPr>
          <p:nvPr>
            <p:ph type="sldNum" sz="quarter" idx="12"/>
          </p:nvPr>
        </p:nvSpPr>
        <p:spPr/>
        <p:txBody>
          <a:bodyPr/>
          <a:lstStyle/>
          <a:p>
            <a:fld id="{FED62B2D-F854-104A-9535-9A504E5923E0}" type="slidenum">
              <a:rPr lang="en-US" smtClean="0"/>
              <a:pPr/>
              <a:t>36</a:t>
            </a:fld>
            <a:endParaRPr lang="en-US"/>
          </a:p>
        </p:txBody>
      </p:sp>
      <p:sp>
        <p:nvSpPr>
          <p:cNvPr id="5" name="TextBox 4">
            <a:extLst>
              <a:ext uri="{FF2B5EF4-FFF2-40B4-BE49-F238E27FC236}">
                <a16:creationId xmlns:a16="http://schemas.microsoft.com/office/drawing/2014/main" id="{1C59AFDB-6882-D245-A2A3-67A61C769287}"/>
              </a:ext>
            </a:extLst>
          </p:cNvPr>
          <p:cNvSpPr txBox="1"/>
          <p:nvPr/>
        </p:nvSpPr>
        <p:spPr>
          <a:xfrm>
            <a:off x="240865" y="1340078"/>
            <a:ext cx="7165744" cy="4832092"/>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visitLoop</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loopNode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boolean</a:t>
            </a:r>
            <a:r>
              <a:rPr lang="en-US" sz="1400" b="1" dirty="0">
                <a:latin typeface="Courier New" panose="02070309020205020404" pitchFamily="49" charset="0"/>
                <a:cs typeface="Courier New" panose="02070309020205020404" pitchFamily="49" charset="0"/>
              </a:rPr>
              <a:t> b = false;</a:t>
            </a:r>
          </a:p>
          <a:p>
            <a:r>
              <a:rPr lang="en-US" sz="1400" b="1" dirty="0">
                <a:latin typeface="Courier New" panose="02070309020205020404" pitchFamily="49" charset="0"/>
                <a:cs typeface="Courier New" panose="02070309020205020404" pitchFamily="49" charset="0"/>
              </a:rPr>
              <a:t>    do</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for (Node node : </a:t>
            </a:r>
            <a:r>
              <a:rPr lang="en-US" sz="1400" b="1" dirty="0" err="1">
                <a:latin typeface="Courier New" panose="02070309020205020404" pitchFamily="49" charset="0"/>
                <a:cs typeface="Courier New" panose="02070309020205020404" pitchFamily="49" charset="0"/>
              </a:rPr>
              <a:t>loopNode.children</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Object value = visit(node);  // statement or test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Evaluate the test condition. Stop looping if true.</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b = (</a:t>
            </a:r>
            <a:r>
              <a:rPr lang="en-US" sz="1400" b="1" dirty="0" err="1">
                <a:solidFill>
                  <a:srgbClr val="B23C00"/>
                </a:solidFill>
                <a:latin typeface="Courier New" panose="02070309020205020404" pitchFamily="49" charset="0"/>
                <a:cs typeface="Courier New" panose="02070309020205020404" pitchFamily="49" charset="0"/>
              </a:rPr>
              <a:t>node.type</a:t>
            </a:r>
            <a:r>
              <a:rPr lang="en-US" sz="1400" b="1" dirty="0">
                <a:solidFill>
                  <a:srgbClr val="B23C00"/>
                </a:solidFill>
                <a:latin typeface="Courier New" panose="02070309020205020404" pitchFamily="49" charset="0"/>
                <a:cs typeface="Courier New" panose="02070309020205020404" pitchFamily="49" charset="0"/>
              </a:rPr>
              <a:t> == TEST) &amp;&amp; ((</a:t>
            </a:r>
            <a:r>
              <a:rPr lang="en-US" sz="1400" b="1" dirty="0" err="1">
                <a:solidFill>
                  <a:srgbClr val="B23C00"/>
                </a:solidFill>
                <a:latin typeface="Courier New" panose="02070309020205020404" pitchFamily="49" charset="0"/>
                <a:cs typeface="Courier New" panose="02070309020205020404" pitchFamily="49" charset="0"/>
              </a:rPr>
              <a:t>boolean</a:t>
            </a:r>
            <a:r>
              <a:rPr lang="en-US" sz="1400" b="1" dirty="0">
                <a:solidFill>
                  <a:srgbClr val="B23C00"/>
                </a:solidFill>
                <a:latin typeface="Courier New" panose="02070309020205020404" pitchFamily="49" charset="0"/>
                <a:cs typeface="Courier New" panose="02070309020205020404" pitchFamily="49" charset="0"/>
              </a:rPr>
              <a:t>) value);</a:t>
            </a:r>
          </a:p>
          <a:p>
            <a:r>
              <a:rPr lang="en-US" sz="1400" b="1" dirty="0">
                <a:solidFill>
                  <a:srgbClr val="B23C00"/>
                </a:solidFill>
                <a:latin typeface="Courier New" panose="02070309020205020404" pitchFamily="49" charset="0"/>
                <a:cs typeface="Courier New" panose="02070309020205020404" pitchFamily="49" charset="0"/>
              </a:rPr>
              <a:t>            if (b) break;</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while (!b);</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return null;</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private Object </a:t>
            </a:r>
            <a:r>
              <a:rPr lang="en-US" sz="1400" b="1" dirty="0" err="1">
                <a:solidFill>
                  <a:srgbClr val="B23C00"/>
                </a:solidFill>
                <a:latin typeface="Courier New" panose="02070309020205020404" pitchFamily="49" charset="0"/>
                <a:cs typeface="Courier New" panose="02070309020205020404" pitchFamily="49" charset="0"/>
              </a:rPr>
              <a:t>visitTest</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testNode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(Boolean) </a:t>
            </a:r>
            <a:r>
              <a:rPr lang="en-US" sz="1400" b="1" dirty="0">
                <a:solidFill>
                  <a:srgbClr val="B23C00"/>
                </a:solidFill>
                <a:latin typeface="Courier New" panose="02070309020205020404" pitchFamily="49" charset="0"/>
                <a:cs typeface="Courier New" panose="02070309020205020404" pitchFamily="49" charset="0"/>
              </a:rPr>
              <a:t>visit(</a:t>
            </a:r>
            <a:r>
              <a:rPr lang="en-US" sz="1400" b="1" dirty="0" err="1">
                <a:solidFill>
                  <a:srgbClr val="B23C00"/>
                </a:solidFill>
                <a:latin typeface="Courier New" panose="02070309020205020404" pitchFamily="49" charset="0"/>
                <a:cs typeface="Courier New" panose="02070309020205020404" pitchFamily="49" charset="0"/>
              </a:rPr>
              <a:t>testNode.children.get</a:t>
            </a:r>
            <a:r>
              <a:rPr lang="en-US" sz="1400" b="1" dirty="0">
                <a:solidFill>
                  <a:srgbClr val="B23C00"/>
                </a:solidFill>
                <a:latin typeface="Courier New" panose="02070309020205020404" pitchFamily="49" charset="0"/>
                <a:cs typeface="Courier New" panose="02070309020205020404" pitchFamily="49" charset="0"/>
              </a:rPr>
              <a:t>(0));</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C337DA0E-25B6-E34C-9026-3FACFFC12B92}"/>
              </a:ext>
            </a:extLst>
          </p:cNvPr>
          <p:cNvSpPr txBox="1"/>
          <p:nvPr/>
        </p:nvSpPr>
        <p:spPr>
          <a:xfrm>
            <a:off x="5835395" y="1175355"/>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
        <p:nvSpPr>
          <p:cNvPr id="3" name="Text Box 8">
            <a:extLst>
              <a:ext uri="{FF2B5EF4-FFF2-40B4-BE49-F238E27FC236}">
                <a16:creationId xmlns:a16="http://schemas.microsoft.com/office/drawing/2014/main" id="{9E25C8E4-9F8B-86CA-1458-C1BCF6FE4DEC}"/>
              </a:ext>
            </a:extLst>
          </p:cNvPr>
          <p:cNvSpPr txBox="1">
            <a:spLocks noChangeArrowheads="1"/>
          </p:cNvSpPr>
          <p:nvPr/>
        </p:nvSpPr>
        <p:spPr bwMode="auto">
          <a:xfrm>
            <a:off x="7526788" y="2380780"/>
            <a:ext cx="1436688" cy="1323975"/>
          </a:xfrm>
          <a:prstGeom prst="rect">
            <a:avLst/>
          </a:prstGeom>
          <a:solidFill>
            <a:srgbClr val="FFFFC2"/>
          </a:solidFill>
          <a:ln w="9525">
            <a:solidFill>
              <a:srgbClr val="0033CC"/>
            </a:solidFill>
            <a:miter lim="800000"/>
            <a:headEnd/>
            <a:tailEnd/>
          </a:ln>
          <a:effectLst/>
        </p:spPr>
        <p:txBody>
          <a:bodyPr wrap="none">
            <a:spAutoFit/>
          </a:bodyPr>
          <a:lstStyle/>
          <a:p>
            <a:r>
              <a:rPr lang="en-US" dirty="0">
                <a:solidFill>
                  <a:srgbClr val="0033CC"/>
                </a:solidFill>
              </a:rPr>
              <a:t>Exit the loop</a:t>
            </a:r>
          </a:p>
          <a:p>
            <a:r>
              <a:rPr lang="en-US" dirty="0">
                <a:solidFill>
                  <a:srgbClr val="0033CC"/>
                </a:solidFill>
              </a:rPr>
              <a:t>when the </a:t>
            </a:r>
            <a:r>
              <a:rPr lang="en-US" u="sng" dirty="0">
                <a:solidFill>
                  <a:srgbClr val="0033CC"/>
                </a:solidFill>
              </a:rPr>
              <a:t>test</a:t>
            </a:r>
          </a:p>
          <a:p>
            <a:r>
              <a:rPr lang="en-US" u="sng" dirty="0">
                <a:solidFill>
                  <a:srgbClr val="0033CC"/>
                </a:solidFill>
              </a:rPr>
              <a:t>expression</a:t>
            </a:r>
          </a:p>
          <a:p>
            <a:r>
              <a:rPr lang="en-US" dirty="0">
                <a:solidFill>
                  <a:srgbClr val="0033CC"/>
                </a:solidFill>
              </a:rPr>
              <a:t>evaluates to </a:t>
            </a:r>
          </a:p>
          <a:p>
            <a:r>
              <a:rPr lang="en-US" u="sng" dirty="0">
                <a:solidFill>
                  <a:srgbClr val="0033CC"/>
                </a:solidFill>
              </a:rPr>
              <a:t>true</a:t>
            </a:r>
            <a:r>
              <a:rPr lang="en-US" dirty="0">
                <a:solidFill>
                  <a:srgbClr val="0033CC"/>
                </a:solidFill>
              </a:rPr>
              <a:t>.</a:t>
            </a:r>
          </a:p>
        </p:txBody>
      </p:sp>
      <p:pic>
        <p:nvPicPr>
          <p:cNvPr id="8" name="Picture 2" descr="CS153-080917d">
            <a:extLst>
              <a:ext uri="{FF2B5EF4-FFF2-40B4-BE49-F238E27FC236}">
                <a16:creationId xmlns:a16="http://schemas.microsoft.com/office/drawing/2014/main" id="{7C306DCF-DCE2-1502-7C42-9009D2A6B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886195"/>
            <a:ext cx="4391476" cy="170268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a16="http://schemas.microsoft.com/office/drawing/2014/main" id="{F325C335-D47E-BCC0-D4EB-41B1CCC7CDD7}"/>
              </a:ext>
            </a:extLst>
          </p:cNvPr>
          <p:cNvSpPr txBox="1"/>
          <p:nvPr/>
        </p:nvSpPr>
        <p:spPr>
          <a:xfrm>
            <a:off x="4937756" y="2057415"/>
            <a:ext cx="2103097" cy="738664"/>
          </a:xfrm>
          <a:prstGeom prst="rect">
            <a:avLst/>
          </a:prstGeom>
          <a:solidFill>
            <a:schemeClr val="accent1">
              <a:lumMod val="20000"/>
              <a:lumOff val="80000"/>
            </a:schemeClr>
          </a:solidFill>
          <a:ln>
            <a:solidFill>
              <a:srgbClr val="008000"/>
            </a:solidFill>
          </a:ln>
        </p:spPr>
        <p:txBody>
          <a:bodyPr wrap="square" rtlCol="0">
            <a:spAutoFit/>
          </a:bodyPr>
          <a:lstStyle/>
          <a:p>
            <a:r>
              <a:rPr lang="en-US" sz="1400" dirty="0">
                <a:solidFill>
                  <a:srgbClr val="008000"/>
                </a:solidFill>
              </a:rPr>
              <a:t>Repeatedly execute the LOOP node’s children (at least once).</a:t>
            </a:r>
          </a:p>
        </p:txBody>
      </p:sp>
      <p:sp>
        <p:nvSpPr>
          <p:cNvPr id="9" name="Rectangle 8">
            <a:extLst>
              <a:ext uri="{FF2B5EF4-FFF2-40B4-BE49-F238E27FC236}">
                <a16:creationId xmlns:a16="http://schemas.microsoft.com/office/drawing/2014/main" id="{D0A38DAF-19E7-1FBC-790C-5E02C0805296}"/>
              </a:ext>
            </a:extLst>
          </p:cNvPr>
          <p:cNvSpPr/>
          <p:nvPr/>
        </p:nvSpPr>
        <p:spPr bwMode="auto">
          <a:xfrm>
            <a:off x="4846316" y="4160512"/>
            <a:ext cx="3748999" cy="365756"/>
          </a:xfrm>
          <a:prstGeom prst="rect">
            <a:avLst/>
          </a:prstGeom>
          <a:noFill/>
          <a:ln w="28575" cap="flat" cmpd="sng" algn="ctr">
            <a:solidFill>
              <a:srgbClr val="008000"/>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12610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Effect transition="in" filter="fade">
                                      <p:cBhvr>
                                        <p:cTn id="7" dur="500"/>
                                        <p:tgtEl>
                                          <p:spTgt spid="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fade">
                                      <p:cBhvr>
                                        <p:cTn id="10" dur="500"/>
                                        <p:tgtEl>
                                          <p:spTgt spid="5">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animEffect transition="in" filter="fade">
                                      <p:cBhvr>
                                        <p:cTn id="13" dur="500"/>
                                        <p:tgtEl>
                                          <p:spTgt spid="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8" end="8"/>
                                            </p:txEl>
                                          </p:spTgt>
                                        </p:tgtEl>
                                        <p:attrNameLst>
                                          <p:attrName>style.visibility</p:attrName>
                                        </p:attrNameLst>
                                      </p:cBhvr>
                                      <p:to>
                                        <p:strVal val="visible"/>
                                      </p:to>
                                    </p:set>
                                    <p:animEffect transition="in" filter="fade">
                                      <p:cBhvr>
                                        <p:cTn id="16" dur="500"/>
                                        <p:tgtEl>
                                          <p:spTgt spid="5">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animEffect transition="in" filter="fade">
                                      <p:cBhvr>
                                        <p:cTn id="19" dur="500"/>
                                        <p:tgtEl>
                                          <p:spTgt spid="5">
                                            <p:txEl>
                                              <p:pRg st="9" end="9"/>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0" end="10"/>
                                            </p:txEl>
                                          </p:spTgt>
                                        </p:tgtEl>
                                        <p:attrNameLst>
                                          <p:attrName>style.visibility</p:attrName>
                                        </p:attrNameLst>
                                      </p:cBhvr>
                                      <p:to>
                                        <p:strVal val="visible"/>
                                      </p:to>
                                    </p:set>
                                    <p:animEffect transition="in" filter="fade">
                                      <p:cBhvr>
                                        <p:cTn id="22" dur="500"/>
                                        <p:tgtEl>
                                          <p:spTgt spid="5">
                                            <p:txEl>
                                              <p:pRg st="10" end="1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animEffect transition="in" filter="fade">
                                      <p:cBhvr>
                                        <p:cTn id="25" dur="500"/>
                                        <p:tgtEl>
                                          <p:spTgt spid="5">
                                            <p:txEl>
                                              <p:pRg st="11" end="1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2" end="12"/>
                                            </p:txEl>
                                          </p:spTgt>
                                        </p:tgtEl>
                                        <p:attrNameLst>
                                          <p:attrName>style.visibility</p:attrName>
                                        </p:attrNameLst>
                                      </p:cBhvr>
                                      <p:to>
                                        <p:strVal val="visible"/>
                                      </p:to>
                                    </p:set>
                                    <p:animEffect transition="in" filter="fade">
                                      <p:cBhvr>
                                        <p:cTn id="28" dur="500"/>
                                        <p:tgtEl>
                                          <p:spTgt spid="5">
                                            <p:txEl>
                                              <p:pRg st="12" end="1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1+#ppt_w/2"/>
                                          </p:val>
                                        </p:tav>
                                        <p:tav tm="100000">
                                          <p:val>
                                            <p:strVal val="#ppt_x"/>
                                          </p:val>
                                        </p:tav>
                                      </p:tavLst>
                                    </p:anim>
                                    <p:anim calcmode="lin" valueType="num">
                                      <p:cBhvr additive="base">
                                        <p:cTn id="4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6F0E23D2-1D0F-9D4D-8C83-83484740324C}" type="slidenum">
              <a:rPr lang="en-US"/>
              <a:pPr/>
              <a:t>37</a:t>
            </a:fld>
            <a:endParaRPr lang="en-US"/>
          </a:p>
        </p:txBody>
      </p:sp>
      <p:sp>
        <p:nvSpPr>
          <p:cNvPr id="288770" name="Rectangle 2"/>
          <p:cNvSpPr>
            <a:spLocks noGrp="1" noChangeArrowheads="1"/>
          </p:cNvSpPr>
          <p:nvPr>
            <p:ph type="title"/>
          </p:nvPr>
        </p:nvSpPr>
        <p:spPr/>
        <p:txBody>
          <a:bodyPr/>
          <a:lstStyle/>
          <a:p>
            <a:r>
              <a:rPr lang="en-US"/>
              <a:t>Executing an IF Parse Tree</a:t>
            </a:r>
          </a:p>
        </p:txBody>
      </p:sp>
      <p:pic>
        <p:nvPicPr>
          <p:cNvPr id="288772" name="Picture 4" descr="CS153-080917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038" y="1235075"/>
            <a:ext cx="7040562" cy="2698750"/>
          </a:xfrm>
          <a:prstGeom prst="rect">
            <a:avLst/>
          </a:prstGeom>
          <a:noFill/>
          <a:extLst>
            <a:ext uri="{909E8E84-426E-40dd-AFC4-6F175D3DCCD1}">
              <a14:hiddenFill xmlns="" xmlns:a14="http://schemas.microsoft.com/office/drawing/2010/main">
                <a:solidFill>
                  <a:srgbClr val="FFFFFF"/>
                </a:solidFill>
              </a14:hiddenFill>
            </a:ext>
          </a:extLst>
        </p:spPr>
      </p:pic>
      <p:sp>
        <p:nvSpPr>
          <p:cNvPr id="288771" name="Rectangle 3"/>
          <p:cNvSpPr>
            <a:spLocks noGrp="1" noChangeArrowheads="1"/>
          </p:cNvSpPr>
          <p:nvPr>
            <p:ph type="body" idx="1"/>
          </p:nvPr>
        </p:nvSpPr>
        <p:spPr>
          <a:xfrm>
            <a:off x="457200" y="3978275"/>
            <a:ext cx="8412163" cy="2152650"/>
          </a:xfrm>
        </p:spPr>
        <p:txBody>
          <a:bodyPr/>
          <a:lstStyle/>
          <a:p>
            <a:pPr>
              <a:lnSpc>
                <a:spcPct val="80000"/>
              </a:lnSpc>
            </a:pPr>
            <a:r>
              <a:rPr lang="en-US" sz="2400" dirty="0"/>
              <a:t>Evaluate the first child</a:t>
            </a:r>
            <a:r>
              <a:rPr lang="en-US" sz="2400" dirty="0">
                <a:latin typeface="Arial"/>
              </a:rPr>
              <a:t>’</a:t>
            </a:r>
            <a:r>
              <a:rPr lang="en-US" sz="2400" dirty="0"/>
              <a:t>s expression </a:t>
            </a:r>
            <a:r>
              <a:rPr lang="en-US" sz="2400" dirty="0" err="1"/>
              <a:t>subtree</a:t>
            </a:r>
            <a:r>
              <a:rPr lang="en-US" sz="2400" dirty="0"/>
              <a:t>.</a:t>
            </a:r>
          </a:p>
          <a:p>
            <a:pPr>
              <a:lnSpc>
                <a:spcPct val="80000"/>
              </a:lnSpc>
            </a:pPr>
            <a:r>
              <a:rPr lang="en-US" sz="2400" dirty="0"/>
              <a:t>If the expression value is </a:t>
            </a:r>
            <a:r>
              <a:rPr lang="en-US" sz="2400" dirty="0">
                <a:solidFill>
                  <a:srgbClr val="B23C00"/>
                </a:solidFill>
              </a:rPr>
              <a:t>true </a:t>
            </a:r>
            <a:r>
              <a:rPr lang="en-US" sz="2400" dirty="0">
                <a:solidFill>
                  <a:srgbClr val="0033CC"/>
                </a:solidFill>
              </a:rPr>
              <a:t>...</a:t>
            </a:r>
            <a:r>
              <a:rPr lang="en-US" sz="2400" dirty="0"/>
              <a:t> </a:t>
            </a:r>
          </a:p>
          <a:p>
            <a:pPr lvl="1">
              <a:lnSpc>
                <a:spcPct val="80000"/>
              </a:lnSpc>
            </a:pPr>
            <a:r>
              <a:rPr lang="en-US" sz="2000" dirty="0"/>
              <a:t>Execute the second child</a:t>
            </a:r>
            <a:r>
              <a:rPr lang="en-US" sz="2000" dirty="0">
                <a:latin typeface="Arial"/>
              </a:rPr>
              <a:t>’</a:t>
            </a:r>
            <a:r>
              <a:rPr lang="en-US" sz="2000" dirty="0"/>
              <a:t>s statement subtree.</a:t>
            </a:r>
          </a:p>
          <a:p>
            <a:pPr>
              <a:lnSpc>
                <a:spcPct val="80000"/>
              </a:lnSpc>
            </a:pPr>
            <a:r>
              <a:rPr lang="en-US" sz="2400" dirty="0"/>
              <a:t>If the expression value is </a:t>
            </a:r>
            <a:r>
              <a:rPr lang="en-US" sz="2400" dirty="0">
                <a:solidFill>
                  <a:srgbClr val="B23C00"/>
                </a:solidFill>
              </a:rPr>
              <a:t>false </a:t>
            </a:r>
            <a:r>
              <a:rPr lang="en-US" sz="2400" dirty="0"/>
              <a:t>…</a:t>
            </a:r>
          </a:p>
          <a:p>
            <a:pPr lvl="1">
              <a:lnSpc>
                <a:spcPct val="80000"/>
              </a:lnSpc>
            </a:pPr>
            <a:r>
              <a:rPr lang="en-US" sz="2000" dirty="0"/>
              <a:t>If there is a third child statement subtree, then execute it.</a:t>
            </a:r>
          </a:p>
          <a:p>
            <a:pPr lvl="1">
              <a:lnSpc>
                <a:spcPct val="80000"/>
              </a:lnSpc>
            </a:pPr>
            <a:r>
              <a:rPr lang="en-US" sz="2000" dirty="0"/>
              <a:t>If there isn</a:t>
            </a:r>
            <a:r>
              <a:rPr lang="en-US" sz="2000" dirty="0">
                <a:latin typeface="Arial"/>
              </a:rPr>
              <a:t>’</a:t>
            </a:r>
            <a:r>
              <a:rPr lang="en-US" sz="2000" dirty="0"/>
              <a:t>t a third child subtree, then we</a:t>
            </a:r>
            <a:r>
              <a:rPr lang="en-US" sz="2000" dirty="0">
                <a:latin typeface="Arial"/>
              </a:rPr>
              <a:t>’</a:t>
            </a:r>
            <a:r>
              <a:rPr lang="en-US" sz="2000" dirty="0"/>
              <a:t>re done with this tree.</a:t>
            </a:r>
          </a:p>
        </p:txBody>
      </p:sp>
      <p:sp>
        <p:nvSpPr>
          <p:cNvPr id="288773" name="Oval 5"/>
          <p:cNvSpPr>
            <a:spLocks noChangeArrowheads="1"/>
          </p:cNvSpPr>
          <p:nvPr/>
        </p:nvSpPr>
        <p:spPr bwMode="auto">
          <a:xfrm>
            <a:off x="914400" y="1600200"/>
            <a:ext cx="2560638" cy="2193925"/>
          </a:xfrm>
          <a:prstGeom prst="ellipse">
            <a:avLst/>
          </a:prstGeom>
          <a:noFill/>
          <a:ln w="38100">
            <a:solidFill>
              <a:schemeClr val="folHlink"/>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8774" name="Oval 6"/>
          <p:cNvSpPr>
            <a:spLocks noChangeArrowheads="1"/>
          </p:cNvSpPr>
          <p:nvPr/>
        </p:nvSpPr>
        <p:spPr bwMode="auto">
          <a:xfrm>
            <a:off x="3200400" y="1600200"/>
            <a:ext cx="2833688" cy="2193925"/>
          </a:xfrm>
          <a:prstGeom prst="ellipse">
            <a:avLst/>
          </a:prstGeom>
          <a:noFill/>
          <a:ln w="38100">
            <a:solidFill>
              <a:schemeClr val="folHlink"/>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88775" name="Oval 7"/>
          <p:cNvSpPr>
            <a:spLocks noChangeArrowheads="1"/>
          </p:cNvSpPr>
          <p:nvPr/>
        </p:nvSpPr>
        <p:spPr bwMode="auto">
          <a:xfrm>
            <a:off x="5761038" y="1600200"/>
            <a:ext cx="3017837" cy="2651125"/>
          </a:xfrm>
          <a:prstGeom prst="ellipse">
            <a:avLst/>
          </a:prstGeom>
          <a:noFill/>
          <a:ln w="38100">
            <a:solidFill>
              <a:schemeClr val="folHlink"/>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2391287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8771">
                                            <p:txEl>
                                              <p:pRg st="0" end="0"/>
                                            </p:txEl>
                                          </p:spTgt>
                                        </p:tgtEl>
                                        <p:attrNameLst>
                                          <p:attrName>style.visibility</p:attrName>
                                        </p:attrNameLst>
                                      </p:cBhvr>
                                      <p:to>
                                        <p:strVal val="visible"/>
                                      </p:to>
                                    </p:set>
                                    <p:animEffect transition="in" filter="fade">
                                      <p:cBhvr>
                                        <p:cTn id="7" dur="500"/>
                                        <p:tgtEl>
                                          <p:spTgt spid="2887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8773"/>
                                        </p:tgtEl>
                                        <p:attrNameLst>
                                          <p:attrName>style.visibility</p:attrName>
                                        </p:attrNameLst>
                                      </p:cBhvr>
                                      <p:to>
                                        <p:strVal val="visible"/>
                                      </p:to>
                                    </p:set>
                                    <p:animEffect transition="in" filter="fade">
                                      <p:cBhvr>
                                        <p:cTn id="10" dur="500"/>
                                        <p:tgtEl>
                                          <p:spTgt spid="28877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8771">
                                            <p:txEl>
                                              <p:pRg st="1" end="1"/>
                                            </p:txEl>
                                          </p:spTgt>
                                        </p:tgtEl>
                                        <p:attrNameLst>
                                          <p:attrName>style.visibility</p:attrName>
                                        </p:attrNameLst>
                                      </p:cBhvr>
                                      <p:to>
                                        <p:strVal val="visible"/>
                                      </p:to>
                                    </p:set>
                                    <p:animEffect transition="in" filter="fade">
                                      <p:cBhvr>
                                        <p:cTn id="15" dur="500"/>
                                        <p:tgtEl>
                                          <p:spTgt spid="288771">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8771">
                                            <p:txEl>
                                              <p:pRg st="2" end="2"/>
                                            </p:txEl>
                                          </p:spTgt>
                                        </p:tgtEl>
                                        <p:attrNameLst>
                                          <p:attrName>style.visibility</p:attrName>
                                        </p:attrNameLst>
                                      </p:cBhvr>
                                      <p:to>
                                        <p:strVal val="visible"/>
                                      </p:to>
                                    </p:set>
                                    <p:animEffect transition="in" filter="fade">
                                      <p:cBhvr>
                                        <p:cTn id="18" dur="500"/>
                                        <p:tgtEl>
                                          <p:spTgt spid="288771">
                                            <p:txEl>
                                              <p:pRg st="2" end="2"/>
                                            </p:txEl>
                                          </p:spTgt>
                                        </p:tgtEl>
                                      </p:cBhvr>
                                    </p:animEffect>
                                  </p:childTnLst>
                                </p:cTn>
                              </p:par>
                              <p:par>
                                <p:cTn id="19" presetID="1" presetClass="exit" presetSubtype="0" fill="hold" grpId="1" nodeType="withEffect">
                                  <p:stCondLst>
                                    <p:cond delay="0"/>
                                  </p:stCondLst>
                                  <p:childTnLst>
                                    <p:set>
                                      <p:cBhvr>
                                        <p:cTn id="20" dur="1" fill="hold">
                                          <p:stCondLst>
                                            <p:cond delay="0"/>
                                          </p:stCondLst>
                                        </p:cTn>
                                        <p:tgtEl>
                                          <p:spTgt spid="288773"/>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288774"/>
                                        </p:tgtEl>
                                        <p:attrNameLst>
                                          <p:attrName>style.visibility</p:attrName>
                                        </p:attrNameLst>
                                      </p:cBhvr>
                                      <p:to>
                                        <p:strVal val="visible"/>
                                      </p:to>
                                    </p:set>
                                    <p:animEffect transition="in" filter="fade">
                                      <p:cBhvr>
                                        <p:cTn id="23" dur="500"/>
                                        <p:tgtEl>
                                          <p:spTgt spid="28877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88771">
                                            <p:txEl>
                                              <p:pRg st="3" end="3"/>
                                            </p:txEl>
                                          </p:spTgt>
                                        </p:tgtEl>
                                        <p:attrNameLst>
                                          <p:attrName>style.visibility</p:attrName>
                                        </p:attrNameLst>
                                      </p:cBhvr>
                                      <p:to>
                                        <p:strVal val="visible"/>
                                      </p:to>
                                    </p:set>
                                    <p:animEffect transition="in" filter="fade">
                                      <p:cBhvr>
                                        <p:cTn id="28" dur="500"/>
                                        <p:tgtEl>
                                          <p:spTgt spid="288771">
                                            <p:txEl>
                                              <p:pRg st="3" end="3"/>
                                            </p:txEl>
                                          </p:spTgt>
                                        </p:tgtEl>
                                      </p:cBhvr>
                                    </p:animEffect>
                                  </p:childTnLst>
                                </p:cTn>
                              </p:par>
                              <p:par>
                                <p:cTn id="29" presetID="1" presetClass="exit" presetSubtype="0" fill="hold" grpId="1" nodeType="withEffect">
                                  <p:stCondLst>
                                    <p:cond delay="0"/>
                                  </p:stCondLst>
                                  <p:childTnLst>
                                    <p:set>
                                      <p:cBhvr>
                                        <p:cTn id="30" dur="1" fill="hold">
                                          <p:stCondLst>
                                            <p:cond delay="0"/>
                                          </p:stCondLst>
                                        </p:cTn>
                                        <p:tgtEl>
                                          <p:spTgt spid="288774"/>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288771">
                                            <p:txEl>
                                              <p:pRg st="4" end="4"/>
                                            </p:txEl>
                                          </p:spTgt>
                                        </p:tgtEl>
                                        <p:attrNameLst>
                                          <p:attrName>style.visibility</p:attrName>
                                        </p:attrNameLst>
                                      </p:cBhvr>
                                      <p:to>
                                        <p:strVal val="visible"/>
                                      </p:to>
                                    </p:set>
                                    <p:animEffect transition="in" filter="fade">
                                      <p:cBhvr>
                                        <p:cTn id="33" dur="500"/>
                                        <p:tgtEl>
                                          <p:spTgt spid="288771">
                                            <p:txEl>
                                              <p:pRg st="4" end="4"/>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88775"/>
                                        </p:tgtEl>
                                        <p:attrNameLst>
                                          <p:attrName>style.visibility</p:attrName>
                                        </p:attrNameLst>
                                      </p:cBhvr>
                                      <p:to>
                                        <p:strVal val="visible"/>
                                      </p:to>
                                    </p:set>
                                    <p:animEffect transition="in" filter="fade">
                                      <p:cBhvr>
                                        <p:cTn id="36" dur="500"/>
                                        <p:tgtEl>
                                          <p:spTgt spid="28877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88771">
                                            <p:txEl>
                                              <p:pRg st="5" end="5"/>
                                            </p:txEl>
                                          </p:spTgt>
                                        </p:tgtEl>
                                        <p:attrNameLst>
                                          <p:attrName>style.visibility</p:attrName>
                                        </p:attrNameLst>
                                      </p:cBhvr>
                                      <p:to>
                                        <p:strVal val="visible"/>
                                      </p:to>
                                    </p:set>
                                    <p:animEffect transition="in" filter="fade">
                                      <p:cBhvr>
                                        <p:cTn id="39" dur="500"/>
                                        <p:tgtEl>
                                          <p:spTgt spid="288771">
                                            <p:txEl>
                                              <p:pRg st="5" end="5"/>
                                            </p:txEl>
                                          </p:spTgt>
                                        </p:tgtEl>
                                      </p:cBhvr>
                                    </p:animEffect>
                                  </p:childTnLst>
                                </p:cTn>
                              </p:par>
                              <p:par>
                                <p:cTn id="40" presetID="1" presetClass="exit" presetSubtype="0" fill="hold" grpId="1" nodeType="withEffect">
                                  <p:stCondLst>
                                    <p:cond delay="0"/>
                                  </p:stCondLst>
                                  <p:childTnLst>
                                    <p:set>
                                      <p:cBhvr>
                                        <p:cTn id="41" dur="1" fill="hold">
                                          <p:stCondLst>
                                            <p:cond delay="0"/>
                                          </p:stCondLst>
                                        </p:cTn>
                                        <p:tgtEl>
                                          <p:spTgt spid="288775"/>
                                        </p:tgtEl>
                                        <p:attrNameLst>
                                          <p:attrName>style.visibility</p:attrName>
                                        </p:attrNameLst>
                                      </p:cBhvr>
                                      <p:to>
                                        <p:strVal val="hidden"/>
                                      </p:to>
                                    </p:set>
                                  </p:childTnLst>
                                </p:cTn>
                              </p:par>
                              <p:par>
                                <p:cTn id="42" presetID="1" presetClass="entr" presetSubtype="0" fill="hold" grpId="2" nodeType="withEffect">
                                  <p:stCondLst>
                                    <p:cond delay="0"/>
                                  </p:stCondLst>
                                  <p:childTnLst>
                                    <p:set>
                                      <p:cBhvr>
                                        <p:cTn id="43" dur="1" fill="hold">
                                          <p:stCondLst>
                                            <p:cond delay="0"/>
                                          </p:stCondLst>
                                        </p:cTn>
                                        <p:tgtEl>
                                          <p:spTgt spid="288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1" grpId="0" uiExpand="1" build="p" bldLvl="2"/>
      <p:bldP spid="288773" grpId="0" uiExpand="1" animBg="1"/>
      <p:bldP spid="288773" grpId="1" uiExpand="1" animBg="1"/>
      <p:bldP spid="288774" grpId="0" uiExpand="1" animBg="1"/>
      <p:bldP spid="288774" grpId="1" uiExpand="1" animBg="1"/>
      <p:bldP spid="288775" grpId="0" animBg="1"/>
      <p:bldP spid="288775" grpId="1" animBg="1"/>
      <p:bldP spid="288775" grpId="2"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3715B-DD01-3D36-14A5-EA0F1321522E}"/>
              </a:ext>
            </a:extLst>
          </p:cNvPr>
          <p:cNvSpPr>
            <a:spLocks noGrp="1"/>
          </p:cNvSpPr>
          <p:nvPr>
            <p:ph type="title"/>
          </p:nvPr>
        </p:nvSpPr>
        <p:spPr/>
        <p:txBody>
          <a:bodyPr/>
          <a:lstStyle/>
          <a:p>
            <a:r>
              <a:rPr lang="en-US" dirty="0"/>
              <a:t>Evaluating Expressions</a:t>
            </a:r>
          </a:p>
        </p:txBody>
      </p:sp>
      <p:sp>
        <p:nvSpPr>
          <p:cNvPr id="3" name="Content Placeholder 2">
            <a:extLst>
              <a:ext uri="{FF2B5EF4-FFF2-40B4-BE49-F238E27FC236}">
                <a16:creationId xmlns:a16="http://schemas.microsoft.com/office/drawing/2014/main" id="{C02C1DB5-97AF-7A4E-5FCA-731AE1C60457}"/>
              </a:ext>
            </a:extLst>
          </p:cNvPr>
          <p:cNvSpPr>
            <a:spLocks noGrp="1"/>
          </p:cNvSpPr>
          <p:nvPr>
            <p:ph idx="1"/>
          </p:nvPr>
        </p:nvSpPr>
        <p:spPr/>
        <p:txBody>
          <a:bodyPr/>
          <a:lstStyle/>
          <a:p>
            <a:r>
              <a:rPr lang="en-US" dirty="0"/>
              <a:t>Visit the nodes.</a:t>
            </a:r>
          </a:p>
          <a:p>
            <a:pPr lvl="4"/>
            <a:endParaRPr lang="en-US" dirty="0"/>
          </a:p>
          <a:p>
            <a:r>
              <a:rPr lang="en-US" dirty="0"/>
              <a:t>Perform the appropriate operation on the child nodes according to the type of node.</a:t>
            </a:r>
          </a:p>
        </p:txBody>
      </p:sp>
      <p:sp>
        <p:nvSpPr>
          <p:cNvPr id="4" name="Slide Number Placeholder 3">
            <a:extLst>
              <a:ext uri="{FF2B5EF4-FFF2-40B4-BE49-F238E27FC236}">
                <a16:creationId xmlns:a16="http://schemas.microsoft.com/office/drawing/2014/main" id="{0DF0E771-D417-E891-D94A-E38CF579BE78}"/>
              </a:ext>
            </a:extLst>
          </p:cNvPr>
          <p:cNvSpPr>
            <a:spLocks noGrp="1"/>
          </p:cNvSpPr>
          <p:nvPr>
            <p:ph type="sldNum" sz="quarter" idx="12"/>
          </p:nvPr>
        </p:nvSpPr>
        <p:spPr/>
        <p:txBody>
          <a:bodyPr/>
          <a:lstStyle/>
          <a:p>
            <a:fld id="{FED62B2D-F854-104A-9535-9A504E5923E0}" type="slidenum">
              <a:rPr lang="en-US" smtClean="0"/>
              <a:pPr/>
              <a:t>38</a:t>
            </a:fld>
            <a:endParaRPr lang="en-US"/>
          </a:p>
        </p:txBody>
      </p:sp>
    </p:spTree>
    <p:extLst>
      <p:ext uri="{BB962C8B-B14F-4D97-AF65-F5344CB8AC3E}">
        <p14:creationId xmlns:p14="http://schemas.microsoft.com/office/powerpoint/2010/main" val="1148095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function&#10;&#10;Description automatically generated">
            <a:extLst>
              <a:ext uri="{FF2B5EF4-FFF2-40B4-BE49-F238E27FC236}">
                <a16:creationId xmlns:a16="http://schemas.microsoft.com/office/drawing/2014/main" id="{B5529574-AA08-49CC-7672-45923A2620DF}"/>
              </a:ext>
            </a:extLst>
          </p:cNvPr>
          <p:cNvPicPr>
            <a:picLocks noChangeAspect="1"/>
          </p:cNvPicPr>
          <p:nvPr/>
        </p:nvPicPr>
        <p:blipFill>
          <a:blip r:embed="rId2"/>
          <a:stretch>
            <a:fillRect/>
          </a:stretch>
        </p:blipFill>
        <p:spPr>
          <a:xfrm>
            <a:off x="5860515" y="5217772"/>
            <a:ext cx="2280539" cy="1594471"/>
          </a:xfrm>
          <a:prstGeom prst="rect">
            <a:avLst/>
          </a:prstGeom>
        </p:spPr>
      </p:pic>
      <p:sp>
        <p:nvSpPr>
          <p:cNvPr id="2" name="Title 1">
            <a:extLst>
              <a:ext uri="{FF2B5EF4-FFF2-40B4-BE49-F238E27FC236}">
                <a16:creationId xmlns:a16="http://schemas.microsoft.com/office/drawing/2014/main" id="{A22E58F8-263B-FF3D-B401-ED839AA85570}"/>
              </a:ext>
            </a:extLst>
          </p:cNvPr>
          <p:cNvSpPr>
            <a:spLocks noGrp="1"/>
          </p:cNvSpPr>
          <p:nvPr>
            <p:ph type="title"/>
          </p:nvPr>
        </p:nvSpPr>
        <p:spPr/>
        <p:txBody>
          <a:bodyPr/>
          <a:lstStyle/>
          <a:p>
            <a:r>
              <a:rPr lang="en-US" dirty="0"/>
              <a:t>Evaluating Expressions</a:t>
            </a:r>
            <a:r>
              <a:rPr lang="en-US" i="1" dirty="0"/>
              <a:t>, cont’d</a:t>
            </a:r>
          </a:p>
        </p:txBody>
      </p:sp>
      <p:sp>
        <p:nvSpPr>
          <p:cNvPr id="3" name="Content Placeholder 2">
            <a:extLst>
              <a:ext uri="{FF2B5EF4-FFF2-40B4-BE49-F238E27FC236}">
                <a16:creationId xmlns:a16="http://schemas.microsoft.com/office/drawing/2014/main" id="{7CF8CB16-5313-E7B4-AD11-407A558D60F8}"/>
              </a:ext>
            </a:extLst>
          </p:cNvPr>
          <p:cNvSpPr>
            <a:spLocks noGrp="1"/>
          </p:cNvSpPr>
          <p:nvPr>
            <p:ph idx="1"/>
          </p:nvPr>
        </p:nvSpPr>
        <p:spPr/>
        <p:txBody>
          <a:bodyPr/>
          <a:lstStyle/>
          <a:p>
            <a:r>
              <a:rPr lang="en-US" dirty="0"/>
              <a:t>Return the result of the operation.</a:t>
            </a:r>
          </a:p>
          <a:p>
            <a:pPr lvl="1"/>
            <a:r>
              <a:rPr lang="en-US" b="1" dirty="0" err="1">
                <a:solidFill>
                  <a:srgbClr val="0033CC"/>
                </a:solidFill>
                <a:latin typeface="Courier New" panose="02070309020205020404" pitchFamily="49" charset="0"/>
                <a:cs typeface="Courier New" panose="02070309020205020404" pitchFamily="49" charset="0"/>
              </a:rPr>
              <a:t>visitExpression</a:t>
            </a:r>
            <a:r>
              <a:rPr lang="en-US" b="1" dirty="0">
                <a:solidFill>
                  <a:srgbClr val="0033CC"/>
                </a:solidFill>
                <a:latin typeface="Courier New" panose="02070309020205020404" pitchFamily="49" charset="0"/>
                <a:cs typeface="Courier New" panose="02070309020205020404" pitchFamily="49" charset="0"/>
              </a:rPr>
              <a:t>()</a:t>
            </a:r>
          </a:p>
          <a:p>
            <a:pPr lvl="1"/>
            <a:r>
              <a:rPr lang="en-US" b="1" dirty="0" err="1">
                <a:solidFill>
                  <a:srgbClr val="0033CC"/>
                </a:solidFill>
                <a:latin typeface="Courier New" panose="02070309020205020404" pitchFamily="49" charset="0"/>
                <a:cs typeface="Courier New" panose="02070309020205020404" pitchFamily="49" charset="0"/>
              </a:rPr>
              <a:t>visitVariable</a:t>
            </a:r>
            <a:r>
              <a:rPr lang="en-US" b="1" dirty="0">
                <a:solidFill>
                  <a:srgbClr val="0033CC"/>
                </a:solidFill>
                <a:latin typeface="Courier New" panose="02070309020205020404" pitchFamily="49" charset="0"/>
                <a:cs typeface="Courier New" panose="02070309020205020404" pitchFamily="49" charset="0"/>
              </a:rPr>
              <a:t>()</a:t>
            </a:r>
          </a:p>
          <a:p>
            <a:pPr lvl="1"/>
            <a:r>
              <a:rPr lang="en-US" b="1" dirty="0" err="1">
                <a:solidFill>
                  <a:srgbClr val="0033CC"/>
                </a:solidFill>
                <a:latin typeface="Courier New" panose="02070309020205020404" pitchFamily="49" charset="0"/>
                <a:cs typeface="Courier New" panose="02070309020205020404" pitchFamily="49" charset="0"/>
              </a:rPr>
              <a:t>visitIntegerConstant</a:t>
            </a:r>
            <a:r>
              <a:rPr lang="en-US" b="1" dirty="0">
                <a:solidFill>
                  <a:srgbClr val="0033CC"/>
                </a:solidFill>
                <a:latin typeface="Courier New" panose="02070309020205020404" pitchFamily="49" charset="0"/>
                <a:cs typeface="Courier New" panose="02070309020205020404" pitchFamily="49" charset="0"/>
              </a:rPr>
              <a:t>()</a:t>
            </a:r>
          </a:p>
          <a:p>
            <a:pPr lvl="1"/>
            <a:r>
              <a:rPr lang="en-US" b="1" dirty="0" err="1">
                <a:solidFill>
                  <a:srgbClr val="0033CC"/>
                </a:solidFill>
                <a:latin typeface="Courier New" panose="02070309020205020404" pitchFamily="49" charset="0"/>
                <a:cs typeface="Courier New" panose="02070309020205020404" pitchFamily="49" charset="0"/>
              </a:rPr>
              <a:t>visitRealConstant</a:t>
            </a:r>
            <a:r>
              <a:rPr lang="en-US" b="1" dirty="0">
                <a:solidFill>
                  <a:srgbClr val="0033CC"/>
                </a:solidFill>
                <a:latin typeface="Courier New" panose="02070309020205020404" pitchFamily="49" charset="0"/>
                <a:cs typeface="Courier New" panose="02070309020205020404" pitchFamily="49" charset="0"/>
              </a:rPr>
              <a:t>()</a:t>
            </a:r>
          </a:p>
          <a:p>
            <a:pPr lvl="1"/>
            <a:r>
              <a:rPr lang="en-US" b="1" dirty="0" err="1">
                <a:solidFill>
                  <a:srgbClr val="0033CC"/>
                </a:solidFill>
                <a:latin typeface="Courier New" panose="02070309020205020404" pitchFamily="49" charset="0"/>
                <a:cs typeface="Courier New" panose="02070309020205020404" pitchFamily="49" charset="0"/>
              </a:rPr>
              <a:t>visitStringConstant</a:t>
            </a:r>
            <a:r>
              <a:rPr lang="en-US" b="1" dirty="0">
                <a:solidFill>
                  <a:srgbClr val="0033CC"/>
                </a:solidFill>
                <a:latin typeface="Courier New" panose="02070309020205020404" pitchFamily="49" charset="0"/>
                <a:cs typeface="Courier New" panose="02070309020205020404" pitchFamily="49" charset="0"/>
              </a:rPr>
              <a:t>()</a:t>
            </a:r>
          </a:p>
          <a:p>
            <a:pPr lvl="4"/>
            <a:endParaRPr lang="en-US" b="1" dirty="0">
              <a:solidFill>
                <a:srgbClr val="0033CC"/>
              </a:solidFill>
              <a:latin typeface="Courier New" panose="02070309020205020404" pitchFamily="49" charset="0"/>
              <a:cs typeface="Courier New" panose="02070309020205020404" pitchFamily="49" charset="0"/>
            </a:endParaRPr>
          </a:p>
          <a:p>
            <a:r>
              <a:rPr lang="en-US" dirty="0"/>
              <a:t>Note how factor is recursive:</a:t>
            </a:r>
          </a:p>
          <a:p>
            <a:pPr lvl="1"/>
            <a:r>
              <a:rPr lang="en-US" dirty="0"/>
              <a:t>NOT factor</a:t>
            </a:r>
          </a:p>
          <a:p>
            <a:pPr lvl="1"/>
            <a:r>
              <a:rPr lang="en-US" dirty="0"/>
              <a:t>( expression )</a:t>
            </a:r>
          </a:p>
          <a:p>
            <a:endParaRPr lang="en-US" dirty="0"/>
          </a:p>
        </p:txBody>
      </p:sp>
      <p:sp>
        <p:nvSpPr>
          <p:cNvPr id="4" name="Slide Number Placeholder 3">
            <a:extLst>
              <a:ext uri="{FF2B5EF4-FFF2-40B4-BE49-F238E27FC236}">
                <a16:creationId xmlns:a16="http://schemas.microsoft.com/office/drawing/2014/main" id="{D098C649-EF3B-772A-CB3F-0986203197EC}"/>
              </a:ext>
            </a:extLst>
          </p:cNvPr>
          <p:cNvSpPr>
            <a:spLocks noGrp="1"/>
          </p:cNvSpPr>
          <p:nvPr>
            <p:ph type="sldNum" sz="quarter" idx="12"/>
          </p:nvPr>
        </p:nvSpPr>
        <p:spPr/>
        <p:txBody>
          <a:bodyPr/>
          <a:lstStyle/>
          <a:p>
            <a:fld id="{FED62B2D-F854-104A-9535-9A504E5923E0}" type="slidenum">
              <a:rPr lang="en-US" smtClean="0"/>
              <a:pPr/>
              <a:t>39</a:t>
            </a:fld>
            <a:endParaRPr lang="en-US"/>
          </a:p>
        </p:txBody>
      </p:sp>
      <p:pic>
        <p:nvPicPr>
          <p:cNvPr id="5" name="Picture 4" descr="A diagram of a simple expression&#10;&#10;Description automatically generated">
            <a:extLst>
              <a:ext uri="{FF2B5EF4-FFF2-40B4-BE49-F238E27FC236}">
                <a16:creationId xmlns:a16="http://schemas.microsoft.com/office/drawing/2014/main" id="{78B9927D-0098-3CD5-ECD5-93320C9A04EA}"/>
              </a:ext>
            </a:extLst>
          </p:cNvPr>
          <p:cNvPicPr>
            <a:picLocks noChangeAspect="1"/>
          </p:cNvPicPr>
          <p:nvPr/>
        </p:nvPicPr>
        <p:blipFill>
          <a:blip r:embed="rId3"/>
          <a:stretch>
            <a:fillRect/>
          </a:stretch>
        </p:blipFill>
        <p:spPr>
          <a:xfrm>
            <a:off x="5820545" y="1783098"/>
            <a:ext cx="3049088" cy="1842593"/>
          </a:xfrm>
          <a:prstGeom prst="rect">
            <a:avLst/>
          </a:prstGeom>
        </p:spPr>
      </p:pic>
      <p:pic>
        <p:nvPicPr>
          <p:cNvPr id="6" name="Picture 5" descr="A diagram of a model&#10;&#10;Description automatically generated">
            <a:extLst>
              <a:ext uri="{FF2B5EF4-FFF2-40B4-BE49-F238E27FC236}">
                <a16:creationId xmlns:a16="http://schemas.microsoft.com/office/drawing/2014/main" id="{10506805-EB57-CF0F-D246-08DB04A306F8}"/>
              </a:ext>
            </a:extLst>
          </p:cNvPr>
          <p:cNvPicPr>
            <a:picLocks noChangeAspect="1"/>
          </p:cNvPicPr>
          <p:nvPr/>
        </p:nvPicPr>
        <p:blipFill>
          <a:blip r:embed="rId4"/>
          <a:stretch>
            <a:fillRect/>
          </a:stretch>
        </p:blipFill>
        <p:spPr>
          <a:xfrm>
            <a:off x="5820545" y="3679597"/>
            <a:ext cx="2834659" cy="1578183"/>
          </a:xfrm>
          <a:prstGeom prst="rect">
            <a:avLst/>
          </a:prstGeom>
        </p:spPr>
      </p:pic>
    </p:spTree>
    <p:extLst>
      <p:ext uri="{BB962C8B-B14F-4D97-AF65-F5344CB8AC3E}">
        <p14:creationId xmlns:p14="http://schemas.microsoft.com/office/powerpoint/2010/main" val="52778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9350BB2-46D4-6F4C-9124-AB9F5BC38A5C}" type="slidenum">
              <a:rPr lang="en-US"/>
              <a:pPr/>
              <a:t>4</a:t>
            </a:fld>
            <a:endParaRPr lang="en-US"/>
          </a:p>
        </p:txBody>
      </p:sp>
      <p:sp>
        <p:nvSpPr>
          <p:cNvPr id="296962" name="Rectangle 2"/>
          <p:cNvSpPr>
            <a:spLocks noGrp="1" noChangeArrowheads="1"/>
          </p:cNvSpPr>
          <p:nvPr>
            <p:ph type="title"/>
          </p:nvPr>
        </p:nvSpPr>
        <p:spPr/>
        <p:txBody>
          <a:bodyPr/>
          <a:lstStyle/>
          <a:p>
            <a:r>
              <a:rPr lang="en-US"/>
              <a:t>The Symbol Table: Basic Concepts</a:t>
            </a:r>
          </a:p>
        </p:txBody>
      </p:sp>
      <p:sp>
        <p:nvSpPr>
          <p:cNvPr id="296963" name="Rectangle 3"/>
          <p:cNvSpPr>
            <a:spLocks noGrp="1" noChangeArrowheads="1"/>
          </p:cNvSpPr>
          <p:nvPr>
            <p:ph type="body" idx="1"/>
          </p:nvPr>
        </p:nvSpPr>
        <p:spPr/>
        <p:txBody>
          <a:bodyPr/>
          <a:lstStyle/>
          <a:p>
            <a:r>
              <a:rPr lang="en-US" dirty="0"/>
              <a:t>Purpose</a:t>
            </a:r>
          </a:p>
          <a:p>
            <a:pPr lvl="5"/>
            <a:endParaRPr lang="en-US" dirty="0"/>
          </a:p>
          <a:p>
            <a:pPr lvl="1"/>
            <a:r>
              <a:rPr lang="en-US" dirty="0"/>
              <a:t>To store information about identifier tokens during early phases of the translation process (i.e., parsing and scanning)</a:t>
            </a:r>
          </a:p>
          <a:p>
            <a:pPr lvl="6"/>
            <a:endParaRPr lang="en-US" dirty="0"/>
          </a:p>
          <a:p>
            <a:r>
              <a:rPr lang="en-US" dirty="0"/>
              <a:t>What information to store?</a:t>
            </a:r>
          </a:p>
          <a:p>
            <a:pPr lvl="6"/>
            <a:endParaRPr lang="en-US" dirty="0"/>
          </a:p>
          <a:p>
            <a:pPr lvl="1"/>
            <a:r>
              <a:rPr lang="en-US" u="sng" dirty="0"/>
              <a:t>Anything</a:t>
            </a:r>
            <a:r>
              <a:rPr lang="en-US" dirty="0"/>
              <a:t> that’s useful!</a:t>
            </a:r>
          </a:p>
          <a:p>
            <a:pPr lvl="1"/>
            <a:r>
              <a:rPr lang="en-US" dirty="0"/>
              <a:t>For an identifier:</a:t>
            </a:r>
          </a:p>
          <a:p>
            <a:pPr lvl="2"/>
            <a:r>
              <a:rPr lang="en-US" dirty="0"/>
              <a:t>name</a:t>
            </a:r>
          </a:p>
          <a:p>
            <a:pPr lvl="2"/>
            <a:r>
              <a:rPr lang="en-US" dirty="0"/>
              <a:t>data type</a:t>
            </a:r>
          </a:p>
          <a:p>
            <a:pPr lvl="2"/>
            <a:r>
              <a:rPr lang="en-US" dirty="0"/>
              <a:t>kind (variable name, type name, function name, etc.)</a:t>
            </a:r>
          </a:p>
        </p:txBody>
      </p:sp>
    </p:spTree>
    <p:extLst>
      <p:ext uri="{BB962C8B-B14F-4D97-AF65-F5344CB8AC3E}">
        <p14:creationId xmlns:p14="http://schemas.microsoft.com/office/powerpoint/2010/main" val="3848943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5B1BE-D1F0-FD4E-B4AA-539A5CC9DCC8}"/>
              </a:ext>
            </a:extLst>
          </p:cNvPr>
          <p:cNvSpPr>
            <a:spLocks noGrp="1"/>
          </p:cNvSpPr>
          <p:nvPr>
            <p:ph type="title"/>
          </p:nvPr>
        </p:nvSpPr>
        <p:spPr/>
        <p:txBody>
          <a:bodyPr/>
          <a:lstStyle/>
          <a:p>
            <a:r>
              <a:rPr lang="en-US" dirty="0"/>
              <a:t>Class </a:t>
            </a:r>
            <a:r>
              <a:rPr lang="en-US" b="1" dirty="0">
                <a:latin typeface="Courier New" panose="02070309020205020404" pitchFamily="49" charset="0"/>
                <a:cs typeface="Courier New" panose="02070309020205020404" pitchFamily="49" charset="0"/>
              </a:rPr>
              <a:t>Executor</a:t>
            </a:r>
          </a:p>
        </p:txBody>
      </p:sp>
      <p:sp>
        <p:nvSpPr>
          <p:cNvPr id="4" name="Slide Number Placeholder 3">
            <a:extLst>
              <a:ext uri="{FF2B5EF4-FFF2-40B4-BE49-F238E27FC236}">
                <a16:creationId xmlns:a16="http://schemas.microsoft.com/office/drawing/2014/main" id="{EDD37C0F-00E7-B7A1-E282-DF74850EDF63}"/>
              </a:ext>
            </a:extLst>
          </p:cNvPr>
          <p:cNvSpPr>
            <a:spLocks noGrp="1"/>
          </p:cNvSpPr>
          <p:nvPr>
            <p:ph type="sldNum" sz="quarter" idx="12"/>
          </p:nvPr>
        </p:nvSpPr>
        <p:spPr/>
        <p:txBody>
          <a:bodyPr/>
          <a:lstStyle/>
          <a:p>
            <a:fld id="{FED62B2D-F854-104A-9535-9A504E5923E0}" type="slidenum">
              <a:rPr lang="en-US" smtClean="0"/>
              <a:pPr/>
              <a:t>40</a:t>
            </a:fld>
            <a:endParaRPr lang="en-US"/>
          </a:p>
        </p:txBody>
      </p:sp>
      <p:sp>
        <p:nvSpPr>
          <p:cNvPr id="5" name="TextBox 4">
            <a:extLst>
              <a:ext uri="{FF2B5EF4-FFF2-40B4-BE49-F238E27FC236}">
                <a16:creationId xmlns:a16="http://schemas.microsoft.com/office/drawing/2014/main" id="{A6268D1C-0E9A-356B-99E9-437ACAC74CB2}"/>
              </a:ext>
            </a:extLst>
          </p:cNvPr>
          <p:cNvSpPr txBox="1"/>
          <p:nvPr/>
        </p:nvSpPr>
        <p:spPr>
          <a:xfrm>
            <a:off x="1188757" y="1280996"/>
            <a:ext cx="6306535" cy="4955203"/>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public class </a:t>
            </a:r>
            <a:r>
              <a:rPr lang="en-US" sz="1400" b="1" dirty="0">
                <a:solidFill>
                  <a:srgbClr val="C00000"/>
                </a:solidFill>
                <a:latin typeface="Courier New" panose="02070309020205020404" pitchFamily="49" charset="0"/>
                <a:cs typeface="Courier New" panose="02070309020205020404" pitchFamily="49" charset="0"/>
              </a:rPr>
              <a:t>Executor</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private static HashSet&lt;</a:t>
            </a:r>
            <a:r>
              <a:rPr lang="en-US" sz="1400" b="1" dirty="0" err="1">
                <a:latin typeface="Courier New" panose="02070309020205020404" pitchFamily="49" charset="0"/>
                <a:cs typeface="Courier New" panose="02070309020205020404" pitchFamily="49" charset="0"/>
              </a:rPr>
              <a:t>Node.NodeType</a:t>
            </a:r>
            <a:r>
              <a:rPr lang="en-US" sz="1400" b="1" dirty="0">
                <a:latin typeface="Courier New" panose="02070309020205020404" pitchFamily="49" charset="0"/>
                <a:cs typeface="Courier New" panose="02070309020205020404" pitchFamily="49" charset="0"/>
              </a:rPr>
              <a:t>&gt; </a:t>
            </a:r>
            <a:r>
              <a:rPr lang="en-US" sz="1400" b="1" dirty="0" err="1">
                <a:solidFill>
                  <a:srgbClr val="C00000"/>
                </a:solidFill>
                <a:latin typeface="Courier New" panose="02070309020205020404" pitchFamily="49" charset="0"/>
                <a:cs typeface="Courier New" panose="02070309020205020404" pitchFamily="49" charset="0"/>
              </a:rPr>
              <a:t>singleOperands</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private static HashSet&lt;</a:t>
            </a:r>
            <a:r>
              <a:rPr lang="en-US" sz="1400" b="1" dirty="0" err="1">
                <a:latin typeface="Courier New" panose="02070309020205020404" pitchFamily="49" charset="0"/>
                <a:cs typeface="Courier New" panose="02070309020205020404" pitchFamily="49" charset="0"/>
              </a:rPr>
              <a:t>Node.NodeType</a:t>
            </a:r>
            <a:r>
              <a:rPr lang="en-US" sz="1400" b="1" dirty="0">
                <a:latin typeface="Courier New" panose="02070309020205020404" pitchFamily="49" charset="0"/>
                <a:cs typeface="Courier New" panose="02070309020205020404" pitchFamily="49" charset="0"/>
              </a:rPr>
              <a:t>&gt; </a:t>
            </a:r>
            <a:r>
              <a:rPr lang="en-US" sz="1400" b="1" dirty="0" err="1">
                <a:solidFill>
                  <a:srgbClr val="C00000"/>
                </a:solidFill>
                <a:latin typeface="Courier New" panose="02070309020205020404" pitchFamily="49" charset="0"/>
                <a:cs typeface="Courier New" panose="02070309020205020404" pitchFamily="49" charset="0"/>
              </a:rPr>
              <a:t>relationals</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static</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singleOperands</a:t>
            </a:r>
            <a:r>
              <a:rPr lang="en-US" sz="1400" b="1" dirty="0">
                <a:latin typeface="Courier New" panose="02070309020205020404" pitchFamily="49" charset="0"/>
                <a:cs typeface="Courier New" panose="02070309020205020404" pitchFamily="49" charset="0"/>
              </a:rPr>
              <a:t>  = new HashSet&lt;</a:t>
            </a:r>
            <a:r>
              <a:rPr lang="en-US" sz="1400" b="1" dirty="0" err="1">
                <a:latin typeface="Courier New" panose="02070309020205020404" pitchFamily="49" charset="0"/>
                <a:cs typeface="Courier New" panose="02070309020205020404" pitchFamily="49" charset="0"/>
              </a:rPr>
              <a:t>Node.NodeType</a:t>
            </a:r>
            <a:r>
              <a:rPr lang="en-US" sz="1400" b="1" dirty="0">
                <a:latin typeface="Courier New" panose="02070309020205020404" pitchFamily="49" charset="0"/>
                <a:cs typeface="Courier New" panose="02070309020205020404" pitchFamily="49" charset="0"/>
              </a:rPr>
              <a:t>&gt;();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relationals</a:t>
            </a:r>
            <a:r>
              <a:rPr lang="en-US" sz="1400" b="1" dirty="0">
                <a:latin typeface="Courier New" panose="02070309020205020404" pitchFamily="49" charset="0"/>
                <a:cs typeface="Courier New" panose="02070309020205020404" pitchFamily="49" charset="0"/>
              </a:rPr>
              <a:t>     = new HashSet&lt;</a:t>
            </a:r>
            <a:r>
              <a:rPr lang="en-US" sz="1400" b="1" dirty="0" err="1">
                <a:latin typeface="Courier New" panose="02070309020205020404" pitchFamily="49" charset="0"/>
                <a:cs typeface="Courier New" panose="02070309020205020404" pitchFamily="49" charset="0"/>
              </a:rPr>
              <a:t>Node.NodeType</a:t>
            </a:r>
            <a:r>
              <a:rPr lang="en-US" sz="1400" b="1" dirty="0">
                <a:latin typeface="Courier New" panose="02070309020205020404" pitchFamily="49" charset="0"/>
                <a:cs typeface="Courier New" panose="02070309020205020404" pitchFamily="49" charset="0"/>
              </a:rPr>
              <a:t>&gt;();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singleOperands.add</a:t>
            </a:r>
            <a:r>
              <a:rPr lang="en-US" sz="1400" b="1" dirty="0">
                <a:latin typeface="Courier New" panose="02070309020205020404" pitchFamily="49" charset="0"/>
                <a:cs typeface="Courier New" panose="02070309020205020404" pitchFamily="49" charset="0"/>
              </a:rPr>
              <a:t>(VARIABLE);</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singleOperands.add</a:t>
            </a:r>
            <a:r>
              <a:rPr lang="en-US" sz="1400" b="1" dirty="0">
                <a:latin typeface="Courier New" panose="02070309020205020404" pitchFamily="49" charset="0"/>
                <a:cs typeface="Courier New" panose="02070309020205020404" pitchFamily="49" charset="0"/>
              </a:rPr>
              <a:t>(INTEGER_CONSTANT);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singleOperands.add</a:t>
            </a:r>
            <a:r>
              <a:rPr lang="en-US" sz="1400" b="1" dirty="0">
                <a:latin typeface="Courier New" panose="02070309020205020404" pitchFamily="49" charset="0"/>
                <a:cs typeface="Courier New" panose="02070309020205020404" pitchFamily="49" charset="0"/>
              </a:rPr>
              <a:t>(REAL_CONSTANT);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singleOperands.add</a:t>
            </a:r>
            <a:r>
              <a:rPr lang="en-US" sz="1400" b="1" dirty="0">
                <a:latin typeface="Courier New" panose="02070309020205020404" pitchFamily="49" charset="0"/>
                <a:cs typeface="Courier New" panose="02070309020205020404" pitchFamily="49" charset="0"/>
              </a:rPr>
              <a:t>(STRING_CONSTANT);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relationals.add</a:t>
            </a:r>
            <a:r>
              <a:rPr lang="en-US" sz="1400" b="1" dirty="0">
                <a:latin typeface="Courier New" panose="02070309020205020404" pitchFamily="49" charset="0"/>
                <a:cs typeface="Courier New" panose="02070309020205020404" pitchFamily="49" charset="0"/>
              </a:rPr>
              <a:t>(EQ);</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relationals.add</a:t>
            </a:r>
            <a:r>
              <a:rPr lang="en-US" sz="1400" b="1" dirty="0">
                <a:latin typeface="Courier New" panose="02070309020205020404" pitchFamily="49" charset="0"/>
                <a:cs typeface="Courier New" panose="02070309020205020404" pitchFamily="49" charset="0"/>
              </a:rPr>
              <a:t>(LT);</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EE266EC9-9930-10D6-E418-BFE43E78B074}"/>
              </a:ext>
            </a:extLst>
          </p:cNvPr>
          <p:cNvSpPr txBox="1"/>
          <p:nvPr/>
        </p:nvSpPr>
        <p:spPr>
          <a:xfrm>
            <a:off x="5852146" y="1107975"/>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
        <p:nvSpPr>
          <p:cNvPr id="7" name="TextBox 6">
            <a:extLst>
              <a:ext uri="{FF2B5EF4-FFF2-40B4-BE49-F238E27FC236}">
                <a16:creationId xmlns:a16="http://schemas.microsoft.com/office/drawing/2014/main" id="{9CD120B2-1B74-5E50-90A9-871CF878A76D}"/>
              </a:ext>
            </a:extLst>
          </p:cNvPr>
          <p:cNvSpPr txBox="1"/>
          <p:nvPr/>
        </p:nvSpPr>
        <p:spPr>
          <a:xfrm>
            <a:off x="6617476" y="5074902"/>
            <a:ext cx="1790875" cy="338554"/>
          </a:xfrm>
          <a:prstGeom prst="rect">
            <a:avLst/>
          </a:prstGeom>
          <a:solidFill>
            <a:srgbClr val="008000"/>
          </a:solidFill>
        </p:spPr>
        <p:txBody>
          <a:bodyPr wrap="none" rtlCol="0">
            <a:spAutoFit/>
          </a:bodyPr>
          <a:lstStyle/>
          <a:p>
            <a:r>
              <a:rPr lang="en-US" dirty="0">
                <a:solidFill>
                  <a:srgbClr val="FFFF00"/>
                </a:solidFill>
              </a:rPr>
              <a:t>package backend</a:t>
            </a:r>
          </a:p>
        </p:txBody>
      </p:sp>
    </p:spTree>
    <p:extLst>
      <p:ext uri="{BB962C8B-B14F-4D97-AF65-F5344CB8AC3E}">
        <p14:creationId xmlns:p14="http://schemas.microsoft.com/office/powerpoint/2010/main" val="1599994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3F28-5692-9E7B-1A7D-2A8565DBAB06}"/>
              </a:ext>
            </a:extLst>
          </p:cNvPr>
          <p:cNvSpPr>
            <a:spLocks noGrp="1"/>
          </p:cNvSpPr>
          <p:nvPr>
            <p:ph type="title"/>
          </p:nvPr>
        </p:nvSpPr>
        <p:spPr/>
        <p:txBody>
          <a:bodyPr/>
          <a:lstStyle/>
          <a:p>
            <a:r>
              <a:rPr lang="en-US" dirty="0"/>
              <a:t>Method </a:t>
            </a:r>
            <a:r>
              <a:rPr lang="en-US" b="1" dirty="0" err="1">
                <a:latin typeface="Courier New" panose="02070309020205020404" pitchFamily="49" charset="0"/>
                <a:cs typeface="Courier New" panose="02070309020205020404" pitchFamily="49" charset="0"/>
              </a:rPr>
              <a:t>Executor.visitExpression</a:t>
            </a:r>
            <a:r>
              <a:rPr lang="en-US" b="1" dirty="0">
                <a:latin typeface="Courier New" panose="02070309020205020404" pitchFamily="49" charset="0"/>
                <a:cs typeface="Courier New" panose="02070309020205020404" pitchFamily="49" charset="0"/>
              </a:rPr>
              <a:t>()</a:t>
            </a:r>
          </a:p>
        </p:txBody>
      </p:sp>
      <p:sp>
        <p:nvSpPr>
          <p:cNvPr id="4" name="Slide Number Placeholder 3">
            <a:extLst>
              <a:ext uri="{FF2B5EF4-FFF2-40B4-BE49-F238E27FC236}">
                <a16:creationId xmlns:a16="http://schemas.microsoft.com/office/drawing/2014/main" id="{919B74CA-EF21-92E2-525B-2D204CAD3825}"/>
              </a:ext>
            </a:extLst>
          </p:cNvPr>
          <p:cNvSpPr>
            <a:spLocks noGrp="1"/>
          </p:cNvSpPr>
          <p:nvPr>
            <p:ph type="sldNum" sz="quarter" idx="12"/>
          </p:nvPr>
        </p:nvSpPr>
        <p:spPr/>
        <p:txBody>
          <a:bodyPr/>
          <a:lstStyle/>
          <a:p>
            <a:fld id="{FED62B2D-F854-104A-9535-9A504E5923E0}" type="slidenum">
              <a:rPr lang="en-US" smtClean="0"/>
              <a:pPr/>
              <a:t>41</a:t>
            </a:fld>
            <a:endParaRPr lang="en-US"/>
          </a:p>
        </p:txBody>
      </p:sp>
      <p:sp>
        <p:nvSpPr>
          <p:cNvPr id="5" name="TextBox 4">
            <a:extLst>
              <a:ext uri="{FF2B5EF4-FFF2-40B4-BE49-F238E27FC236}">
                <a16:creationId xmlns:a16="http://schemas.microsoft.com/office/drawing/2014/main" id="{0216B9D4-C3FE-A78A-0C72-5640B31E8309}"/>
              </a:ext>
            </a:extLst>
          </p:cNvPr>
          <p:cNvSpPr txBox="1"/>
          <p:nvPr/>
        </p:nvSpPr>
        <p:spPr>
          <a:xfrm>
            <a:off x="994323" y="1325903"/>
            <a:ext cx="7380547" cy="5478423"/>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C00000"/>
                </a:solidFill>
                <a:latin typeface="Courier New" panose="02070309020205020404" pitchFamily="49" charset="0"/>
                <a:cs typeface="Courier New" panose="02070309020205020404" pitchFamily="49" charset="0"/>
              </a:rPr>
              <a:t>visitExpression</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expressionNode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Single-operand expressions.</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singleOperands.contains</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expressionNode.type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switch (</a:t>
            </a:r>
            <a:r>
              <a:rPr lang="en-US" sz="1400" b="1" dirty="0" err="1">
                <a:latin typeface="Courier New" panose="02070309020205020404" pitchFamily="49" charset="0"/>
                <a:cs typeface="Courier New" panose="02070309020205020404" pitchFamily="49" charset="0"/>
              </a:rPr>
              <a:t>expressionNode.type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case VARIABLE : </a:t>
            </a:r>
          </a:p>
          <a:p>
            <a:r>
              <a:rPr lang="en-US" sz="1400" b="1" dirty="0">
                <a:latin typeface="Courier New" panose="02070309020205020404" pitchFamily="49" charset="0"/>
                <a:cs typeface="Courier New" panose="02070309020205020404" pitchFamily="49" charset="0"/>
              </a:rPr>
              <a:t>                return </a:t>
            </a:r>
            <a:r>
              <a:rPr lang="en-US" sz="1400" b="1" dirty="0" err="1">
                <a:solidFill>
                  <a:srgbClr val="C00000"/>
                </a:solidFill>
                <a:latin typeface="Courier New" panose="02070309020205020404" pitchFamily="49" charset="0"/>
                <a:cs typeface="Courier New" panose="02070309020205020404" pitchFamily="49" charset="0"/>
              </a:rPr>
              <a:t>visitVariable</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INTEGER_CONSTANT : </a:t>
            </a:r>
          </a:p>
          <a:p>
            <a:r>
              <a:rPr lang="en-US" sz="1400" b="1" dirty="0">
                <a:latin typeface="Courier New" panose="02070309020205020404" pitchFamily="49" charset="0"/>
                <a:cs typeface="Courier New" panose="02070309020205020404" pitchFamily="49" charset="0"/>
              </a:rPr>
              <a:t>                return </a:t>
            </a:r>
            <a:r>
              <a:rPr lang="en-US" sz="1400" b="1" dirty="0" err="1">
                <a:solidFill>
                  <a:srgbClr val="C00000"/>
                </a:solidFill>
                <a:latin typeface="Courier New" panose="02070309020205020404" pitchFamily="49" charset="0"/>
                <a:cs typeface="Courier New" panose="02070309020205020404" pitchFamily="49" charset="0"/>
              </a:rPr>
              <a:t>visitIntegerConstant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REAL_CONSTANT : </a:t>
            </a:r>
          </a:p>
          <a:p>
            <a:r>
              <a:rPr lang="en-US" sz="1400" b="1" dirty="0">
                <a:latin typeface="Courier New" panose="02070309020205020404" pitchFamily="49" charset="0"/>
                <a:cs typeface="Courier New" panose="02070309020205020404" pitchFamily="49" charset="0"/>
              </a:rPr>
              <a:t>                return </a:t>
            </a:r>
            <a:r>
              <a:rPr lang="en-US" sz="1400" b="1" dirty="0" err="1">
                <a:solidFill>
                  <a:srgbClr val="C00000"/>
                </a:solidFill>
                <a:latin typeface="Courier New" panose="02070309020205020404" pitchFamily="49" charset="0"/>
                <a:cs typeface="Courier New" panose="02070309020205020404" pitchFamily="49" charset="0"/>
              </a:rPr>
              <a:t>visitRealConstant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case STRING_CONSTANT : </a:t>
            </a:r>
          </a:p>
          <a:p>
            <a:r>
              <a:rPr lang="en-US" sz="1400" b="1" dirty="0">
                <a:latin typeface="Courier New" panose="02070309020205020404" pitchFamily="49" charset="0"/>
                <a:cs typeface="Courier New" panose="02070309020205020404" pitchFamily="49" charset="0"/>
              </a:rPr>
              <a:t>                return </a:t>
            </a:r>
            <a:r>
              <a:rPr lang="en-US" sz="1400" b="1" dirty="0" err="1">
                <a:solidFill>
                  <a:srgbClr val="C00000"/>
                </a:solidFill>
                <a:latin typeface="Courier New" panose="02070309020205020404" pitchFamily="49" charset="0"/>
                <a:cs typeface="Courier New" panose="02070309020205020404" pitchFamily="49" charset="0"/>
              </a:rPr>
              <a:t>visitStringConstant</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default: return null;</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 Binary expressions.</a:t>
            </a:r>
          </a:p>
          <a:p>
            <a:r>
              <a:rPr lang="en-US" sz="1400" b="1" dirty="0">
                <a:latin typeface="Courier New" panose="02070309020205020404" pitchFamily="49" charset="0"/>
                <a:cs typeface="Courier New" panose="02070309020205020404" pitchFamily="49" charset="0"/>
              </a:rPr>
              <a:t>    </a:t>
            </a:r>
            <a:r>
              <a:rPr lang="en-US" sz="1400" b="1" dirty="0">
                <a:solidFill>
                  <a:srgbClr val="C00000"/>
                </a:solidFill>
                <a:latin typeface="Courier New" panose="02070309020205020404" pitchFamily="49" charset="0"/>
                <a:cs typeface="Courier New" panose="02070309020205020404" pitchFamily="49" charset="0"/>
              </a:rPr>
              <a:t>double value1 = (Double) visit(</a:t>
            </a:r>
            <a:r>
              <a:rPr lang="en-US" sz="1400" b="1" dirty="0" err="1">
                <a:solidFill>
                  <a:srgbClr val="C00000"/>
                </a:solidFill>
                <a:latin typeface="Courier New" panose="02070309020205020404" pitchFamily="49" charset="0"/>
                <a:cs typeface="Courier New" panose="02070309020205020404" pitchFamily="49" charset="0"/>
              </a:rPr>
              <a:t>expressionNode.children.get</a:t>
            </a:r>
            <a:r>
              <a:rPr lang="en-US" sz="1400" b="1" dirty="0">
                <a:solidFill>
                  <a:srgbClr val="C00000"/>
                </a:solidFill>
                <a:latin typeface="Courier New" panose="02070309020205020404" pitchFamily="49" charset="0"/>
                <a:cs typeface="Courier New" panose="02070309020205020404" pitchFamily="49" charset="0"/>
              </a:rPr>
              <a:t>(0));</a:t>
            </a:r>
          </a:p>
          <a:p>
            <a:r>
              <a:rPr lang="en-US" sz="1400" b="1" dirty="0">
                <a:solidFill>
                  <a:srgbClr val="C00000"/>
                </a:solidFill>
                <a:latin typeface="Courier New" panose="02070309020205020404" pitchFamily="49" charset="0"/>
                <a:cs typeface="Courier New" panose="02070309020205020404" pitchFamily="49" charset="0"/>
              </a:rPr>
              <a:t>    double value2 = (Double) visit(</a:t>
            </a:r>
            <a:r>
              <a:rPr lang="en-US" sz="1400" b="1" dirty="0" err="1">
                <a:solidFill>
                  <a:srgbClr val="C00000"/>
                </a:solidFill>
                <a:latin typeface="Courier New" panose="02070309020205020404" pitchFamily="49" charset="0"/>
                <a:cs typeface="Courier New" panose="02070309020205020404" pitchFamily="49" charset="0"/>
              </a:rPr>
              <a:t>expressionNode.children.get</a:t>
            </a:r>
            <a:r>
              <a:rPr lang="en-US" sz="1400" b="1" dirty="0">
                <a:solidFill>
                  <a:srgbClr val="C00000"/>
                </a:solidFill>
                <a:latin typeface="Courier New" panose="02070309020205020404" pitchFamily="49" charset="0"/>
                <a:cs typeface="Courier New" panose="02070309020205020404" pitchFamily="49" charset="0"/>
              </a:rPr>
              <a:t>(1));</a:t>
            </a:r>
          </a:p>
          <a:p>
            <a:endParaRPr lang="en-US" sz="1400" b="1" dirty="0">
              <a:solidFill>
                <a:srgbClr val="C00000"/>
              </a:solidFill>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A82ECFCC-50B7-BFE0-6EFA-7A23001729F3}"/>
              </a:ext>
            </a:extLst>
          </p:cNvPr>
          <p:cNvSpPr txBox="1"/>
          <p:nvPr/>
        </p:nvSpPr>
        <p:spPr>
          <a:xfrm>
            <a:off x="6747955" y="1143025"/>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3956648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81FA5-BDB8-C60C-A795-8A3FCDFEA27C}"/>
              </a:ext>
            </a:extLst>
          </p:cNvPr>
          <p:cNvSpPr>
            <a:spLocks noGrp="1"/>
          </p:cNvSpPr>
          <p:nvPr>
            <p:ph type="title"/>
          </p:nvPr>
        </p:nvSpPr>
        <p:spPr/>
        <p:txBody>
          <a:bodyPr/>
          <a:lstStyle/>
          <a:p>
            <a:r>
              <a:rPr lang="en-US" b="1" dirty="0" err="1">
                <a:latin typeface="Courier New" panose="02070309020205020404" pitchFamily="49" charset="0"/>
                <a:cs typeface="Courier New" panose="02070309020205020404" pitchFamily="49" charset="0"/>
              </a:rPr>
              <a:t>Executor.visitExpression</a:t>
            </a:r>
            <a:r>
              <a:rPr lang="en-US" b="1" dirty="0">
                <a:latin typeface="Courier New" panose="02070309020205020404" pitchFamily="49" charset="0"/>
                <a:cs typeface="Courier New" panose="02070309020205020404" pitchFamily="49" charset="0"/>
              </a:rPr>
              <a:t>()</a:t>
            </a:r>
            <a:r>
              <a:rPr lang="en-US" dirty="0"/>
              <a:t>,</a:t>
            </a:r>
            <a:r>
              <a:rPr lang="en-US" b="1" dirty="0">
                <a:latin typeface="Courier New" panose="02070309020205020404" pitchFamily="49" charset="0"/>
                <a:cs typeface="Courier New" panose="02070309020205020404" pitchFamily="49" charset="0"/>
              </a:rPr>
              <a:t> </a:t>
            </a:r>
            <a:r>
              <a:rPr lang="en-US" i="1" dirty="0"/>
              <a:t>cont’d</a:t>
            </a:r>
          </a:p>
        </p:txBody>
      </p:sp>
      <p:sp>
        <p:nvSpPr>
          <p:cNvPr id="4" name="Slide Number Placeholder 3">
            <a:extLst>
              <a:ext uri="{FF2B5EF4-FFF2-40B4-BE49-F238E27FC236}">
                <a16:creationId xmlns:a16="http://schemas.microsoft.com/office/drawing/2014/main" id="{6D97AA4A-36D2-0506-48A7-3940E3834888}"/>
              </a:ext>
            </a:extLst>
          </p:cNvPr>
          <p:cNvSpPr>
            <a:spLocks noGrp="1"/>
          </p:cNvSpPr>
          <p:nvPr>
            <p:ph type="sldNum" sz="quarter" idx="12"/>
          </p:nvPr>
        </p:nvSpPr>
        <p:spPr/>
        <p:txBody>
          <a:bodyPr/>
          <a:lstStyle/>
          <a:p>
            <a:fld id="{FED62B2D-F854-104A-9535-9A504E5923E0}" type="slidenum">
              <a:rPr lang="en-US" smtClean="0"/>
              <a:pPr/>
              <a:t>42</a:t>
            </a:fld>
            <a:endParaRPr lang="en-US"/>
          </a:p>
        </p:txBody>
      </p:sp>
      <p:sp>
        <p:nvSpPr>
          <p:cNvPr id="5" name="TextBox 4">
            <a:extLst>
              <a:ext uri="{FF2B5EF4-FFF2-40B4-BE49-F238E27FC236}">
                <a16:creationId xmlns:a16="http://schemas.microsoft.com/office/drawing/2014/main" id="{B7A08B61-4266-D28B-6F60-602CA57D0FA1}"/>
              </a:ext>
            </a:extLst>
          </p:cNvPr>
          <p:cNvSpPr txBox="1"/>
          <p:nvPr/>
        </p:nvSpPr>
        <p:spPr>
          <a:xfrm>
            <a:off x="1579834" y="1528417"/>
            <a:ext cx="5984331" cy="4247317"/>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 Relational expressions.</a:t>
            </a:r>
          </a:p>
          <a:p>
            <a:r>
              <a:rPr lang="en-US" sz="1400" b="1" dirty="0">
                <a:latin typeface="Courier New" panose="02070309020205020404" pitchFamily="49" charset="0"/>
                <a:cs typeface="Courier New" panose="02070309020205020404" pitchFamily="49" charset="0"/>
              </a:rPr>
              <a:t>    if (</a:t>
            </a:r>
            <a:r>
              <a:rPr lang="en-US" sz="1400" b="1" dirty="0" err="1">
                <a:latin typeface="Courier New" panose="02070309020205020404" pitchFamily="49" charset="0"/>
                <a:cs typeface="Courier New" panose="02070309020205020404" pitchFamily="49" charset="0"/>
              </a:rPr>
              <a:t>relationals.contains</a:t>
            </a:r>
            <a:r>
              <a:rPr lang="en-US" sz="1400" b="1" dirty="0">
                <a:latin typeface="Courier New" panose="02070309020205020404" pitchFamily="49" charset="0"/>
                <a:cs typeface="Courier New" panose="02070309020205020404" pitchFamily="49" charset="0"/>
              </a:rPr>
              <a:t>(</a:t>
            </a:r>
            <a:r>
              <a:rPr lang="en-US" sz="1400" b="1" dirty="0" err="1">
                <a:latin typeface="Courier New" panose="02070309020205020404" pitchFamily="49" charset="0"/>
                <a:cs typeface="Courier New" panose="02070309020205020404" pitchFamily="49" charset="0"/>
              </a:rPr>
              <a:t>expressionNode.type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boolean </a:t>
            </a:r>
            <a:r>
              <a:rPr lang="en-US" sz="1400" b="1" dirty="0">
                <a:solidFill>
                  <a:srgbClr val="C00000"/>
                </a:solidFill>
                <a:latin typeface="Courier New" panose="02070309020205020404" pitchFamily="49" charset="0"/>
                <a:cs typeface="Courier New" panose="02070309020205020404" pitchFamily="49" charset="0"/>
              </a:rPr>
              <a:t>value = false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switch (</a:t>
            </a:r>
            <a:r>
              <a:rPr lang="en-US" sz="1400" b="1" dirty="0" err="1">
                <a:latin typeface="Courier New" panose="02070309020205020404" pitchFamily="49" charset="0"/>
                <a:cs typeface="Courier New" panose="02070309020205020404" pitchFamily="49" charset="0"/>
              </a:rPr>
              <a:t>expressionNode.type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case EQ : value = value1 == value2; break;</a:t>
            </a:r>
          </a:p>
          <a:p>
            <a:r>
              <a:rPr lang="en-US" sz="1400" b="1" dirty="0">
                <a:solidFill>
                  <a:srgbClr val="C00000"/>
                </a:solidFill>
                <a:latin typeface="Courier New" panose="02070309020205020404" pitchFamily="49" charset="0"/>
                <a:cs typeface="Courier New" panose="02070309020205020404" pitchFamily="49" charset="0"/>
              </a:rPr>
              <a:t>            case LT : value = value1 &lt;  value2; break;</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default : break;</a:t>
            </a:r>
          </a:p>
          <a:p>
            <a:r>
              <a:rPr lang="en-US" sz="1400" b="1" dirty="0">
                <a:latin typeface="Courier New" panose="02070309020205020404" pitchFamily="49" charset="0"/>
                <a:cs typeface="Courier New" panose="02070309020205020404" pitchFamily="49" charset="0"/>
              </a:rPr>
              <a:t>        }</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return value;</a:t>
            </a:r>
          </a:p>
          <a:p>
            <a:r>
              <a:rPr lang="en-US" sz="1400" b="1" dirty="0">
                <a:latin typeface="Courier New" panose="02070309020205020404" pitchFamily="49" charset="0"/>
                <a:cs typeface="Courier New" panose="02070309020205020404" pitchFamily="49" charset="0"/>
              </a:rPr>
              <a:t>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p>
        </p:txBody>
      </p:sp>
      <p:sp>
        <p:nvSpPr>
          <p:cNvPr id="6" name="TextBox 5">
            <a:extLst>
              <a:ext uri="{FF2B5EF4-FFF2-40B4-BE49-F238E27FC236}">
                <a16:creationId xmlns:a16="http://schemas.microsoft.com/office/drawing/2014/main" id="{A103523D-9F89-9E27-D886-977C4FBD9878}"/>
              </a:ext>
            </a:extLst>
          </p:cNvPr>
          <p:cNvSpPr txBox="1"/>
          <p:nvPr/>
        </p:nvSpPr>
        <p:spPr>
          <a:xfrm>
            <a:off x="5899526" y="1353105"/>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3842010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C2FD0-984E-2D90-EB4E-EA744528E0D2}"/>
              </a:ext>
            </a:extLst>
          </p:cNvPr>
          <p:cNvSpPr>
            <a:spLocks noGrp="1"/>
          </p:cNvSpPr>
          <p:nvPr>
            <p:ph type="title"/>
          </p:nvPr>
        </p:nvSpPr>
        <p:spPr/>
        <p:txBody>
          <a:bodyPr/>
          <a:lstStyle/>
          <a:p>
            <a:r>
              <a:rPr lang="en-US" b="1" dirty="0" err="1">
                <a:latin typeface="Courier New" panose="02070309020205020404" pitchFamily="49" charset="0"/>
                <a:cs typeface="Courier New" panose="02070309020205020404" pitchFamily="49" charset="0"/>
              </a:rPr>
              <a:t>Executor.visitExpression</a:t>
            </a:r>
            <a:r>
              <a:rPr lang="en-US" b="1" dirty="0">
                <a:latin typeface="Courier New" panose="02070309020205020404" pitchFamily="49" charset="0"/>
                <a:cs typeface="Courier New" panose="02070309020205020404" pitchFamily="49" charset="0"/>
              </a:rPr>
              <a:t>()</a:t>
            </a:r>
            <a:r>
              <a:rPr lang="en-US" dirty="0"/>
              <a:t>,</a:t>
            </a:r>
            <a:r>
              <a:rPr lang="en-US" b="1" dirty="0">
                <a:latin typeface="Courier New" panose="02070309020205020404" pitchFamily="49" charset="0"/>
                <a:cs typeface="Courier New" panose="02070309020205020404" pitchFamily="49" charset="0"/>
              </a:rPr>
              <a:t> </a:t>
            </a:r>
            <a:r>
              <a:rPr lang="en-US" i="1" dirty="0"/>
              <a:t>cont’d</a:t>
            </a:r>
            <a:endParaRPr lang="en-US" dirty="0"/>
          </a:p>
        </p:txBody>
      </p:sp>
      <p:sp>
        <p:nvSpPr>
          <p:cNvPr id="4" name="Slide Number Placeholder 3">
            <a:extLst>
              <a:ext uri="{FF2B5EF4-FFF2-40B4-BE49-F238E27FC236}">
                <a16:creationId xmlns:a16="http://schemas.microsoft.com/office/drawing/2014/main" id="{9198B6A7-78F6-5C0E-0354-62AB9C3EE1F8}"/>
              </a:ext>
            </a:extLst>
          </p:cNvPr>
          <p:cNvSpPr>
            <a:spLocks noGrp="1"/>
          </p:cNvSpPr>
          <p:nvPr>
            <p:ph type="sldNum" sz="quarter" idx="12"/>
          </p:nvPr>
        </p:nvSpPr>
        <p:spPr/>
        <p:txBody>
          <a:bodyPr/>
          <a:lstStyle/>
          <a:p>
            <a:fld id="{FED62B2D-F854-104A-9535-9A504E5923E0}" type="slidenum">
              <a:rPr lang="en-US" smtClean="0"/>
              <a:pPr/>
              <a:t>43</a:t>
            </a:fld>
            <a:endParaRPr lang="en-US"/>
          </a:p>
        </p:txBody>
      </p:sp>
      <p:sp>
        <p:nvSpPr>
          <p:cNvPr id="5" name="TextBox 4">
            <a:extLst>
              <a:ext uri="{FF2B5EF4-FFF2-40B4-BE49-F238E27FC236}">
                <a16:creationId xmlns:a16="http://schemas.microsoft.com/office/drawing/2014/main" id="{95C6E64F-AAFC-3EA3-DF53-EB2DDC44C22E}"/>
              </a:ext>
            </a:extLst>
          </p:cNvPr>
          <p:cNvSpPr txBox="1"/>
          <p:nvPr/>
        </p:nvSpPr>
        <p:spPr>
          <a:xfrm>
            <a:off x="1127597" y="1427047"/>
            <a:ext cx="6227987" cy="5262979"/>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    ...</a:t>
            </a:r>
          </a:p>
          <a:p>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double </a:t>
            </a:r>
            <a:r>
              <a:rPr lang="en-US" sz="1200" b="1" dirty="0">
                <a:solidFill>
                  <a:srgbClr val="C00000"/>
                </a:solidFill>
                <a:latin typeface="Courier New" panose="02070309020205020404" pitchFamily="49" charset="0"/>
                <a:cs typeface="Courier New" panose="02070309020205020404" pitchFamily="49" charset="0"/>
              </a:rPr>
              <a:t>value = 0.0</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 Arithmetic expressions.</a:t>
            </a:r>
          </a:p>
          <a:p>
            <a:r>
              <a:rPr lang="en-US" sz="1200" b="1" dirty="0">
                <a:latin typeface="Courier New" panose="02070309020205020404" pitchFamily="49" charset="0"/>
                <a:cs typeface="Courier New" panose="02070309020205020404" pitchFamily="49" charset="0"/>
              </a:rPr>
              <a:t>    switch (</a:t>
            </a:r>
            <a:r>
              <a:rPr lang="en-US" sz="1200" b="1" dirty="0" err="1">
                <a:latin typeface="Courier New" panose="02070309020205020404" pitchFamily="49" charset="0"/>
                <a:cs typeface="Courier New" panose="02070309020205020404" pitchFamily="49" charset="0"/>
              </a:rPr>
              <a:t>expressionNode.type</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p>
          <a:p>
            <a:r>
              <a:rPr lang="en-US" sz="1200" b="1" dirty="0">
                <a:solidFill>
                  <a:srgbClr val="C00000"/>
                </a:solidFill>
                <a:latin typeface="Courier New" panose="02070309020205020404" pitchFamily="49" charset="0"/>
                <a:cs typeface="Courier New" panose="02070309020205020404" pitchFamily="49" charset="0"/>
              </a:rPr>
              <a:t>        case ADD :      value = value1 + value2; break;</a:t>
            </a:r>
          </a:p>
          <a:p>
            <a:r>
              <a:rPr lang="en-US" sz="1200" b="1" dirty="0">
                <a:solidFill>
                  <a:srgbClr val="C00000"/>
                </a:solidFill>
                <a:latin typeface="Courier New" panose="02070309020205020404" pitchFamily="49" charset="0"/>
                <a:cs typeface="Courier New" panose="02070309020205020404" pitchFamily="49" charset="0"/>
              </a:rPr>
              <a:t>        case SUBTRACT : value = value1 - value2; break;</a:t>
            </a:r>
          </a:p>
          <a:p>
            <a:r>
              <a:rPr lang="en-US" sz="1200" b="1" dirty="0">
                <a:solidFill>
                  <a:srgbClr val="C00000"/>
                </a:solidFill>
                <a:latin typeface="Courier New" panose="02070309020205020404" pitchFamily="49" charset="0"/>
                <a:cs typeface="Courier New" panose="02070309020205020404" pitchFamily="49" charset="0"/>
              </a:rPr>
              <a:t>        case MULTIPLY : value = value1 * value2; break;</a:t>
            </a:r>
          </a:p>
          <a:p>
            <a:r>
              <a:rPr lang="en-US" sz="1200" b="1" dirty="0">
                <a:latin typeface="Courier New" panose="02070309020205020404" pitchFamily="49" charset="0"/>
                <a:cs typeface="Courier New" panose="02070309020205020404" pitchFamily="49" charset="0"/>
              </a:rPr>
              <a:t>            </a:t>
            </a:r>
          </a:p>
          <a:p>
            <a:r>
              <a:rPr lang="en-US" sz="1200" b="1" dirty="0">
                <a:solidFill>
                  <a:srgbClr val="C00000"/>
                </a:solidFill>
                <a:latin typeface="Courier New" panose="02070309020205020404" pitchFamily="49" charset="0"/>
                <a:cs typeface="Courier New" panose="02070309020205020404" pitchFamily="49" charset="0"/>
              </a:rPr>
              <a:t>        case DIVIDE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if (value2 != 0.0) value = value1/value2;</a:t>
            </a:r>
          </a:p>
          <a:p>
            <a:r>
              <a:rPr lang="en-US" sz="1200" b="1" dirty="0">
                <a:latin typeface="Courier New" panose="02070309020205020404" pitchFamily="49" charset="0"/>
                <a:cs typeface="Courier New" panose="02070309020205020404" pitchFamily="49" charset="0"/>
              </a:rPr>
              <a:t>            else</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r>
              <a:rPr lang="en-US" sz="1200" b="1" dirty="0" err="1">
                <a:solidFill>
                  <a:srgbClr val="C00000"/>
                </a:solidFill>
                <a:latin typeface="Courier New" panose="02070309020205020404" pitchFamily="49" charset="0"/>
                <a:cs typeface="Courier New" panose="02070309020205020404" pitchFamily="49" charset="0"/>
              </a:rPr>
              <a:t>runtimeError</a:t>
            </a:r>
            <a:r>
              <a:rPr lang="en-US" sz="1200" b="1" dirty="0">
                <a:solidFill>
                  <a:srgbClr val="C00000"/>
                </a:solidFill>
                <a:latin typeface="Courier New" panose="02070309020205020404" pitchFamily="49" charset="0"/>
                <a:cs typeface="Courier New" panose="02070309020205020404" pitchFamily="49" charset="0"/>
              </a:rPr>
              <a:t>(</a:t>
            </a:r>
            <a:r>
              <a:rPr lang="en-US" sz="1200" b="1" dirty="0" err="1">
                <a:solidFill>
                  <a:srgbClr val="C00000"/>
                </a:solidFill>
                <a:latin typeface="Courier New" panose="02070309020205020404" pitchFamily="49" charset="0"/>
                <a:cs typeface="Courier New" panose="02070309020205020404" pitchFamily="49" charset="0"/>
              </a:rPr>
              <a:t>expressionNode</a:t>
            </a:r>
            <a:r>
              <a:rPr lang="en-US" sz="1200" b="1" dirty="0">
                <a:solidFill>
                  <a:srgbClr val="C00000"/>
                </a:solidFill>
                <a:latin typeface="Courier New" panose="02070309020205020404" pitchFamily="49" charset="0"/>
                <a:cs typeface="Courier New" panose="02070309020205020404" pitchFamily="49" charset="0"/>
              </a:rPr>
              <a:t>, "Division by zero");</a:t>
            </a:r>
          </a:p>
          <a:p>
            <a:r>
              <a:rPr lang="en-US" sz="1200" b="1" dirty="0">
                <a:latin typeface="Courier New" panose="02070309020205020404" pitchFamily="49" charset="0"/>
                <a:cs typeface="Courier New" panose="02070309020205020404" pitchFamily="49" charset="0"/>
              </a:rPr>
              <a:t>                return 0.0;</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break;</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default : break;</a:t>
            </a:r>
          </a:p>
          <a:p>
            <a:r>
              <a:rPr lang="en-US" sz="1200" b="1" dirty="0">
                <a:latin typeface="Courier New" panose="02070309020205020404" pitchFamily="49" charset="0"/>
                <a:cs typeface="Courier New" panose="02070309020205020404" pitchFamily="49" charset="0"/>
              </a:rPr>
              <a:t>    }</a:t>
            </a:r>
          </a:p>
          <a:p>
            <a:r>
              <a:rPr lang="en-US" sz="1200" b="1" dirty="0">
                <a:latin typeface="Courier New" panose="02070309020205020404" pitchFamily="49" charset="0"/>
                <a:cs typeface="Courier New" panose="02070309020205020404" pitchFamily="49" charset="0"/>
              </a:rPr>
              <a:t>    </a:t>
            </a:r>
          </a:p>
          <a:p>
            <a:r>
              <a:rPr lang="en-US" sz="1200" b="1" dirty="0">
                <a:solidFill>
                  <a:srgbClr val="C00000"/>
                </a:solidFill>
                <a:latin typeface="Courier New" panose="02070309020205020404" pitchFamily="49" charset="0"/>
                <a:cs typeface="Courier New" panose="02070309020205020404" pitchFamily="49" charset="0"/>
              </a:rPr>
              <a:t>    return </a:t>
            </a:r>
            <a:r>
              <a:rPr lang="en-US" sz="1200" b="1" dirty="0" err="1">
                <a:solidFill>
                  <a:srgbClr val="C00000"/>
                </a:solidFill>
                <a:latin typeface="Courier New" panose="02070309020205020404" pitchFamily="49" charset="0"/>
                <a:cs typeface="Courier New" panose="02070309020205020404" pitchFamily="49" charset="0"/>
              </a:rPr>
              <a:t>Double.valueOf</a:t>
            </a:r>
            <a:r>
              <a:rPr lang="en-US" sz="1200" b="1" dirty="0">
                <a:solidFill>
                  <a:srgbClr val="C00000"/>
                </a:solidFill>
                <a:latin typeface="Courier New" panose="02070309020205020404" pitchFamily="49" charset="0"/>
                <a:cs typeface="Courier New" panose="02070309020205020404" pitchFamily="49" charset="0"/>
              </a:rPr>
              <a:t>(value);</a:t>
            </a:r>
          </a:p>
          <a:p>
            <a:r>
              <a:rPr lang="en-US" sz="12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32D35291-C881-A22A-F41E-AB3AF2519060}"/>
              </a:ext>
            </a:extLst>
          </p:cNvPr>
          <p:cNvSpPr txBox="1"/>
          <p:nvPr/>
        </p:nvSpPr>
        <p:spPr>
          <a:xfrm>
            <a:off x="5716648" y="1261666"/>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19025466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7FA2B-02BC-5BF6-293F-C4DE6D46E42C}"/>
              </a:ext>
            </a:extLst>
          </p:cNvPr>
          <p:cNvSpPr>
            <a:spLocks noGrp="1"/>
          </p:cNvSpPr>
          <p:nvPr>
            <p:ph type="title"/>
          </p:nvPr>
        </p:nvSpPr>
        <p:spPr/>
        <p:txBody>
          <a:bodyPr/>
          <a:lstStyle/>
          <a:p>
            <a:r>
              <a:rPr lang="en-US" dirty="0"/>
              <a:t>Evaluating Expressions</a:t>
            </a:r>
            <a:r>
              <a:rPr lang="en-US" i="1" dirty="0"/>
              <a:t>, cont'd</a:t>
            </a:r>
          </a:p>
        </p:txBody>
      </p:sp>
      <p:sp>
        <p:nvSpPr>
          <p:cNvPr id="4" name="Slide Number Placeholder 3">
            <a:extLst>
              <a:ext uri="{FF2B5EF4-FFF2-40B4-BE49-F238E27FC236}">
                <a16:creationId xmlns:a16="http://schemas.microsoft.com/office/drawing/2014/main" id="{CB372557-DC86-ACA3-48A2-A658E28B6532}"/>
              </a:ext>
            </a:extLst>
          </p:cNvPr>
          <p:cNvSpPr>
            <a:spLocks noGrp="1"/>
          </p:cNvSpPr>
          <p:nvPr>
            <p:ph type="sldNum" sz="quarter" idx="12"/>
          </p:nvPr>
        </p:nvSpPr>
        <p:spPr/>
        <p:txBody>
          <a:bodyPr/>
          <a:lstStyle/>
          <a:p>
            <a:fld id="{FED62B2D-F854-104A-9535-9A504E5923E0}" type="slidenum">
              <a:rPr lang="en-US" smtClean="0"/>
              <a:pPr/>
              <a:t>44</a:t>
            </a:fld>
            <a:endParaRPr lang="en-US"/>
          </a:p>
        </p:txBody>
      </p:sp>
      <p:sp>
        <p:nvSpPr>
          <p:cNvPr id="5" name="TextBox 4">
            <a:extLst>
              <a:ext uri="{FF2B5EF4-FFF2-40B4-BE49-F238E27FC236}">
                <a16:creationId xmlns:a16="http://schemas.microsoft.com/office/drawing/2014/main" id="{E0F0E363-F0DC-1E08-9A4D-27D00BE04243}"/>
              </a:ext>
            </a:extLst>
          </p:cNvPr>
          <p:cNvSpPr txBox="1"/>
          <p:nvPr/>
        </p:nvSpPr>
        <p:spPr>
          <a:xfrm>
            <a:off x="1095740" y="1542130"/>
            <a:ext cx="6950942" cy="1877437"/>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C00000"/>
                </a:solidFill>
                <a:latin typeface="Courier New" panose="02070309020205020404" pitchFamily="49" charset="0"/>
                <a:cs typeface="Courier New" panose="02070309020205020404" pitchFamily="49" charset="0"/>
              </a:rPr>
              <a:t>visitVariable</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variableNode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Obtain the variable's value from its symbol table entry.</a:t>
            </a:r>
          </a:p>
          <a:p>
            <a:r>
              <a:rPr lang="en-US" sz="1400" b="1" dirty="0">
                <a:solidFill>
                  <a:srgbClr val="C00000"/>
                </a:solidFill>
                <a:latin typeface="Courier New" panose="02070309020205020404" pitchFamily="49" charset="0"/>
                <a:cs typeface="Courier New" panose="02070309020205020404" pitchFamily="49" charset="0"/>
              </a:rPr>
              <a:t>    SymtabEntry </a:t>
            </a:r>
            <a:r>
              <a:rPr lang="en-US" sz="1400" b="1" dirty="0" err="1">
                <a:solidFill>
                  <a:srgbClr val="C00000"/>
                </a:solidFill>
                <a:latin typeface="Courier New" panose="02070309020205020404" pitchFamily="49" charset="0"/>
                <a:cs typeface="Courier New" panose="02070309020205020404" pitchFamily="49" charset="0"/>
              </a:rPr>
              <a:t>variableEntry</a:t>
            </a:r>
            <a:r>
              <a:rPr lang="en-US" sz="1400" b="1" dirty="0">
                <a:solidFill>
                  <a:srgbClr val="C00000"/>
                </a:solidFill>
                <a:latin typeface="Courier New" panose="02070309020205020404" pitchFamily="49" charset="0"/>
                <a:cs typeface="Courier New" panose="02070309020205020404" pitchFamily="49" charset="0"/>
              </a:rPr>
              <a:t> = </a:t>
            </a:r>
            <a:r>
              <a:rPr lang="en-US" sz="1400" b="1" dirty="0" err="1">
                <a:solidFill>
                  <a:srgbClr val="C00000"/>
                </a:solidFill>
                <a:latin typeface="Courier New" panose="02070309020205020404" pitchFamily="49" charset="0"/>
                <a:cs typeface="Courier New" panose="02070309020205020404" pitchFamily="49" charset="0"/>
              </a:rPr>
              <a:t>variableNode.entry</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Double value = </a:t>
            </a:r>
            <a:r>
              <a:rPr lang="en-US" sz="1400" b="1" dirty="0" err="1">
                <a:solidFill>
                  <a:srgbClr val="C00000"/>
                </a:solidFill>
                <a:latin typeface="Courier New" panose="02070309020205020404" pitchFamily="49" charset="0"/>
                <a:cs typeface="Courier New" panose="02070309020205020404" pitchFamily="49" charset="0"/>
              </a:rPr>
              <a:t>variableEntry.getValue</a:t>
            </a:r>
            <a:r>
              <a:rPr lang="en-US" sz="1400" b="1" dirty="0">
                <a:solidFill>
                  <a:srgbClr val="C00000"/>
                </a:solidFill>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p>
          <a:p>
            <a:r>
              <a:rPr lang="en-US" sz="1400" b="1" dirty="0">
                <a:solidFill>
                  <a:srgbClr val="C00000"/>
                </a:solidFill>
                <a:latin typeface="Courier New" panose="02070309020205020404" pitchFamily="49" charset="0"/>
                <a:cs typeface="Courier New" panose="02070309020205020404" pitchFamily="49" charset="0"/>
              </a:rPr>
              <a:t>    return value;</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C410512D-CDF2-C1CD-DFF3-1C3C40F76B40}"/>
              </a:ext>
            </a:extLst>
          </p:cNvPr>
          <p:cNvSpPr txBox="1"/>
          <p:nvPr/>
        </p:nvSpPr>
        <p:spPr>
          <a:xfrm>
            <a:off x="1095740" y="3799086"/>
            <a:ext cx="6736139" cy="1169551"/>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private Object </a:t>
            </a:r>
            <a:r>
              <a:rPr lang="en-US" sz="1400" b="1" dirty="0" err="1">
                <a:solidFill>
                  <a:srgbClr val="C00000"/>
                </a:solidFill>
                <a:latin typeface="Courier New" panose="02070309020205020404" pitchFamily="49" charset="0"/>
                <a:cs typeface="Courier New" panose="02070309020205020404" pitchFamily="49" charset="0"/>
              </a:rPr>
              <a:t>visitIntegerConstant</a:t>
            </a:r>
            <a:r>
              <a:rPr lang="en-US" sz="1400" b="1" dirty="0">
                <a:latin typeface="Courier New" panose="02070309020205020404" pitchFamily="49" charset="0"/>
                <a:cs typeface="Courier New" panose="02070309020205020404" pitchFamily="49" charset="0"/>
              </a:rPr>
              <a:t>(Node </a:t>
            </a:r>
            <a:r>
              <a:rPr lang="en-US" sz="1400" b="1" dirty="0" err="1">
                <a:latin typeface="Courier New" panose="02070309020205020404" pitchFamily="49" charset="0"/>
                <a:cs typeface="Courier New" panose="02070309020205020404" pitchFamily="49" charset="0"/>
              </a:rPr>
              <a:t>integerConstantNode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long value = (Long) </a:t>
            </a:r>
            <a:r>
              <a:rPr lang="en-US" sz="1400" b="1" dirty="0" err="1">
                <a:latin typeface="Courier New" panose="02070309020205020404" pitchFamily="49" charset="0"/>
                <a:cs typeface="Courier New" panose="02070309020205020404" pitchFamily="49" charset="0"/>
              </a:rPr>
              <a:t>integerConstantNode.value</a:t>
            </a:r>
            <a:r>
              <a:rPr lang="en-US" sz="1400" b="1" dirty="0">
                <a:latin typeface="Courier New" panose="02070309020205020404" pitchFamily="49" charset="0"/>
                <a:cs typeface="Courier New" panose="02070309020205020404" pitchFamily="49" charset="0"/>
              </a:rPr>
              <a:t>;</a:t>
            </a:r>
          </a:p>
          <a:p>
            <a:r>
              <a:rPr lang="en-US" sz="1400" b="1" dirty="0">
                <a:solidFill>
                  <a:srgbClr val="C00000"/>
                </a:solidFill>
                <a:latin typeface="Courier New" panose="02070309020205020404" pitchFamily="49" charset="0"/>
                <a:cs typeface="Courier New" panose="02070309020205020404" pitchFamily="49" charset="0"/>
              </a:rPr>
              <a:t>    return (double) value;</a:t>
            </a:r>
          </a:p>
          <a:p>
            <a:r>
              <a:rPr lang="en-US" sz="1400" b="1" dirty="0">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5DB8287D-DEFB-41DF-9908-257CD080E760}"/>
              </a:ext>
            </a:extLst>
          </p:cNvPr>
          <p:cNvSpPr txBox="1"/>
          <p:nvPr/>
        </p:nvSpPr>
        <p:spPr>
          <a:xfrm>
            <a:off x="6416235" y="1372853"/>
            <a:ext cx="1415644" cy="338554"/>
          </a:xfrm>
          <a:prstGeom prst="rect">
            <a:avLst/>
          </a:prstGeom>
          <a:solidFill>
            <a:srgbClr val="0033CC"/>
          </a:solidFill>
        </p:spPr>
        <p:txBody>
          <a:bodyPr wrap="none" rtlCol="0">
            <a:spAutoFit/>
          </a:bodyPr>
          <a:lstStyle/>
          <a:p>
            <a:r>
              <a:rPr lang="en-US" dirty="0" err="1">
                <a:solidFill>
                  <a:srgbClr val="FFFF00"/>
                </a:solidFill>
              </a:rPr>
              <a:t>Executor.java</a:t>
            </a:r>
            <a:endParaRPr lang="en-US" dirty="0">
              <a:solidFill>
                <a:srgbClr val="FFFF00"/>
              </a:solidFill>
            </a:endParaRPr>
          </a:p>
        </p:txBody>
      </p:sp>
    </p:spTree>
    <p:extLst>
      <p:ext uri="{BB962C8B-B14F-4D97-AF65-F5344CB8AC3E}">
        <p14:creationId xmlns:p14="http://schemas.microsoft.com/office/powerpoint/2010/main" val="794397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9BB8A-C26F-93D1-2F21-F6211AB87EAB}"/>
              </a:ext>
            </a:extLst>
          </p:cNvPr>
          <p:cNvSpPr>
            <a:spLocks noGrp="1"/>
          </p:cNvSpPr>
          <p:nvPr>
            <p:ph type="title"/>
          </p:nvPr>
        </p:nvSpPr>
        <p:spPr/>
        <p:txBody>
          <a:bodyPr/>
          <a:lstStyle/>
          <a:p>
            <a:r>
              <a:rPr lang="en-US" dirty="0"/>
              <a:t>Quiz on Thursday, Sept. 3</a:t>
            </a:r>
          </a:p>
        </p:txBody>
      </p:sp>
      <p:sp>
        <p:nvSpPr>
          <p:cNvPr id="3" name="Content Placeholder 2">
            <a:extLst>
              <a:ext uri="{FF2B5EF4-FFF2-40B4-BE49-F238E27FC236}">
                <a16:creationId xmlns:a16="http://schemas.microsoft.com/office/drawing/2014/main" id="{C978FB0D-C7AF-3D45-43E4-A3A4643D36F3}"/>
              </a:ext>
            </a:extLst>
          </p:cNvPr>
          <p:cNvSpPr>
            <a:spLocks noGrp="1"/>
          </p:cNvSpPr>
          <p:nvPr>
            <p:ph idx="1"/>
          </p:nvPr>
        </p:nvSpPr>
        <p:spPr/>
        <p:txBody>
          <a:bodyPr/>
          <a:lstStyle/>
          <a:p>
            <a:r>
              <a:rPr lang="en-US" dirty="0"/>
              <a:t>A quick 10-minute multiple-choice quiz on the lectures through today.</a:t>
            </a:r>
          </a:p>
          <a:p>
            <a:pPr lvl="4"/>
            <a:endParaRPr lang="en-US" dirty="0"/>
          </a:p>
          <a:p>
            <a:pPr lvl="1"/>
            <a:r>
              <a:rPr lang="en-US" dirty="0"/>
              <a:t>Closed-book, requires lockdown browser.</a:t>
            </a:r>
          </a:p>
          <a:p>
            <a:pPr lvl="1"/>
            <a:r>
              <a:rPr lang="en-US" dirty="0"/>
              <a:t>Let’s make sure we’re all good on the subject material before it gets harder.</a:t>
            </a:r>
          </a:p>
          <a:p>
            <a:pPr lvl="1"/>
            <a:r>
              <a:rPr lang="en-US" dirty="0"/>
              <a:t>The quizzes will become part of your total midterm score.</a:t>
            </a:r>
          </a:p>
        </p:txBody>
      </p:sp>
      <p:sp>
        <p:nvSpPr>
          <p:cNvPr id="4" name="Slide Number Placeholder 3">
            <a:extLst>
              <a:ext uri="{FF2B5EF4-FFF2-40B4-BE49-F238E27FC236}">
                <a16:creationId xmlns:a16="http://schemas.microsoft.com/office/drawing/2014/main" id="{C73D0B15-CF3D-01CA-390F-A3A9647AEA95}"/>
              </a:ext>
            </a:extLst>
          </p:cNvPr>
          <p:cNvSpPr>
            <a:spLocks noGrp="1"/>
          </p:cNvSpPr>
          <p:nvPr>
            <p:ph type="sldNum" sz="quarter" idx="12"/>
          </p:nvPr>
        </p:nvSpPr>
        <p:spPr/>
        <p:txBody>
          <a:bodyPr/>
          <a:lstStyle/>
          <a:p>
            <a:fld id="{FED62B2D-F854-104A-9535-9A504E5923E0}" type="slidenum">
              <a:rPr lang="en-US" smtClean="0"/>
              <a:pPr/>
              <a:t>45</a:t>
            </a:fld>
            <a:endParaRPr lang="en-US"/>
          </a:p>
        </p:txBody>
      </p:sp>
    </p:spTree>
    <p:extLst>
      <p:ext uri="{BB962C8B-B14F-4D97-AF65-F5344CB8AC3E}">
        <p14:creationId xmlns:p14="http://schemas.microsoft.com/office/powerpoint/2010/main" val="59061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3472D232-9A38-E142-BB2B-05DFD29FD575}" type="slidenum">
              <a:rPr lang="en-US"/>
              <a:pPr/>
              <a:t>5</a:t>
            </a:fld>
            <a:endParaRPr lang="en-US"/>
          </a:p>
        </p:txBody>
      </p:sp>
      <p:sp>
        <p:nvSpPr>
          <p:cNvPr id="297986" name="Rectangle 2"/>
          <p:cNvSpPr>
            <a:spLocks noGrp="1" noChangeArrowheads="1"/>
          </p:cNvSpPr>
          <p:nvPr>
            <p:ph type="title"/>
          </p:nvPr>
        </p:nvSpPr>
        <p:spPr/>
        <p:txBody>
          <a:bodyPr/>
          <a:lstStyle/>
          <a:p>
            <a:r>
              <a:rPr lang="en-US"/>
              <a:t>The Symbol Table: Conceptual Design</a:t>
            </a:r>
          </a:p>
        </p:txBody>
      </p:sp>
      <p:sp>
        <p:nvSpPr>
          <p:cNvPr id="297987" name="Rectangle 3"/>
          <p:cNvSpPr>
            <a:spLocks noGrp="1" noChangeArrowheads="1"/>
          </p:cNvSpPr>
          <p:nvPr>
            <p:ph type="body" idx="1"/>
          </p:nvPr>
        </p:nvSpPr>
        <p:spPr>
          <a:xfrm>
            <a:off x="457200" y="4069073"/>
            <a:ext cx="8229600" cy="1421780"/>
          </a:xfrm>
        </p:spPr>
        <p:txBody>
          <a:bodyPr/>
          <a:lstStyle/>
          <a:p>
            <a:pPr>
              <a:lnSpc>
                <a:spcPct val="90000"/>
              </a:lnSpc>
            </a:pPr>
            <a:r>
              <a:rPr lang="en-US" sz="2400" dirty="0"/>
              <a:t>Each entry in the symbol table has</a:t>
            </a:r>
          </a:p>
          <a:p>
            <a:pPr lvl="1">
              <a:lnSpc>
                <a:spcPct val="90000"/>
              </a:lnSpc>
            </a:pPr>
            <a:r>
              <a:rPr lang="en-US" sz="2000" dirty="0"/>
              <a:t>a name</a:t>
            </a:r>
          </a:p>
          <a:p>
            <a:pPr lvl="1">
              <a:lnSpc>
                <a:spcPct val="90000"/>
              </a:lnSpc>
            </a:pPr>
            <a:r>
              <a:rPr lang="en-US" sz="2000" dirty="0"/>
              <a:t>attributes</a:t>
            </a:r>
          </a:p>
        </p:txBody>
      </p:sp>
      <p:sp>
        <p:nvSpPr>
          <p:cNvPr id="297989" name="Text Box 5"/>
          <p:cNvSpPr txBox="1">
            <a:spLocks noChangeArrowheads="1"/>
          </p:cNvSpPr>
          <p:nvPr/>
        </p:nvSpPr>
        <p:spPr bwMode="auto">
          <a:xfrm>
            <a:off x="5970588" y="2422525"/>
            <a:ext cx="2624137" cy="828675"/>
          </a:xfrm>
          <a:prstGeom prst="rect">
            <a:avLst/>
          </a:prstGeom>
          <a:solidFill>
            <a:schemeClr val="accent1">
              <a:lumMod val="20000"/>
              <a:lumOff val="80000"/>
            </a:schemeClr>
          </a:solidFill>
          <a:ln w="3175">
            <a:solidFill>
              <a:srgbClr val="0033CC"/>
            </a:solidFill>
            <a:miter lim="800000"/>
            <a:headEnd/>
            <a:tailEnd/>
          </a:ln>
          <a:effectLst/>
        </p:spPr>
        <p:txBody>
          <a:bodyPr wrap="none">
            <a:spAutoFit/>
          </a:bodyPr>
          <a:lstStyle/>
          <a:p>
            <a:pPr algn="ctr"/>
            <a:r>
              <a:rPr lang="en-US" b="1" dirty="0">
                <a:solidFill>
                  <a:srgbClr val="0033CC"/>
                </a:solidFill>
              </a:rPr>
              <a:t>Goal:</a:t>
            </a:r>
            <a:r>
              <a:rPr lang="en-US" dirty="0">
                <a:solidFill>
                  <a:srgbClr val="0033CC"/>
                </a:solidFill>
              </a:rPr>
              <a:t> The symbol table</a:t>
            </a:r>
          </a:p>
          <a:p>
            <a:pPr algn="ctr"/>
            <a:r>
              <a:rPr lang="en-US" dirty="0">
                <a:solidFill>
                  <a:srgbClr val="0033CC"/>
                </a:solidFill>
              </a:rPr>
              <a:t>should be source language</a:t>
            </a:r>
          </a:p>
          <a:p>
            <a:pPr algn="ctr"/>
            <a:r>
              <a:rPr lang="en-US" dirty="0">
                <a:solidFill>
                  <a:srgbClr val="0033CC"/>
                </a:solidFill>
              </a:rPr>
              <a:t>independent.</a:t>
            </a:r>
          </a:p>
        </p:txBody>
      </p:sp>
      <p:pic>
        <p:nvPicPr>
          <p:cNvPr id="3" name="Picture 2">
            <a:extLst>
              <a:ext uri="{FF2B5EF4-FFF2-40B4-BE49-F238E27FC236}">
                <a16:creationId xmlns:a16="http://schemas.microsoft.com/office/drawing/2014/main" id="{14FF67D6-4671-EC84-3323-AA69EF175C64}"/>
              </a:ext>
            </a:extLst>
          </p:cNvPr>
          <p:cNvPicPr>
            <a:picLocks noChangeAspect="1"/>
          </p:cNvPicPr>
          <p:nvPr/>
        </p:nvPicPr>
        <p:blipFill>
          <a:blip r:embed="rId2"/>
          <a:stretch>
            <a:fillRect/>
          </a:stretch>
        </p:blipFill>
        <p:spPr>
          <a:xfrm>
            <a:off x="365806" y="1234464"/>
            <a:ext cx="5554920" cy="2743170"/>
          </a:xfrm>
          <a:prstGeom prst="rect">
            <a:avLst/>
          </a:prstGeom>
        </p:spPr>
      </p:pic>
    </p:spTree>
    <p:extLst>
      <p:ext uri="{BB962C8B-B14F-4D97-AF65-F5344CB8AC3E}">
        <p14:creationId xmlns:p14="http://schemas.microsoft.com/office/powerpoint/2010/main" val="1925012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9350BB2-46D4-6F4C-9124-AB9F5BC38A5C}" type="slidenum">
              <a:rPr lang="en-US"/>
              <a:pPr/>
              <a:t>6</a:t>
            </a:fld>
            <a:endParaRPr lang="en-US"/>
          </a:p>
        </p:txBody>
      </p:sp>
      <p:sp>
        <p:nvSpPr>
          <p:cNvPr id="296962" name="Rectangle 2"/>
          <p:cNvSpPr>
            <a:spLocks noGrp="1" noChangeArrowheads="1"/>
          </p:cNvSpPr>
          <p:nvPr>
            <p:ph type="title"/>
          </p:nvPr>
        </p:nvSpPr>
        <p:spPr/>
        <p:txBody>
          <a:bodyPr/>
          <a:lstStyle/>
          <a:p>
            <a:r>
              <a:rPr lang="en-US" dirty="0"/>
              <a:t>The Symbol Table: Basic Operations</a:t>
            </a:r>
          </a:p>
        </p:txBody>
      </p:sp>
      <p:sp>
        <p:nvSpPr>
          <p:cNvPr id="296963" name="Rectangle 3"/>
          <p:cNvSpPr>
            <a:spLocks noGrp="1" noChangeArrowheads="1"/>
          </p:cNvSpPr>
          <p:nvPr>
            <p:ph type="body" idx="1"/>
          </p:nvPr>
        </p:nvSpPr>
        <p:spPr/>
        <p:txBody>
          <a:bodyPr/>
          <a:lstStyle/>
          <a:p>
            <a:r>
              <a:rPr lang="en-US" u="sng" dirty="0"/>
              <a:t>Enter</a:t>
            </a:r>
            <a:r>
              <a:rPr lang="en-US" dirty="0"/>
              <a:t> new information.</a:t>
            </a:r>
          </a:p>
          <a:p>
            <a:r>
              <a:rPr lang="en-US" u="sng" dirty="0"/>
              <a:t>Look up</a:t>
            </a:r>
            <a:r>
              <a:rPr lang="en-US" dirty="0">
                <a:solidFill>
                  <a:srgbClr val="B23C00"/>
                </a:solidFill>
              </a:rPr>
              <a:t> </a:t>
            </a:r>
            <a:r>
              <a:rPr lang="en-US" dirty="0"/>
              <a:t>existing information.</a:t>
            </a:r>
          </a:p>
          <a:p>
            <a:r>
              <a:rPr lang="en-US" u="sng" dirty="0"/>
              <a:t>Update</a:t>
            </a:r>
            <a:r>
              <a:rPr lang="en-US" dirty="0"/>
              <a:t> existing information.</a:t>
            </a:r>
          </a:p>
          <a:p>
            <a:pPr lvl="4"/>
            <a:endParaRPr lang="en-US" dirty="0"/>
          </a:p>
          <a:p>
            <a:r>
              <a:rPr lang="en-US" dirty="0"/>
              <a:t>The parser performs these operations whenever it gets an </a:t>
            </a:r>
            <a:r>
              <a:rPr lang="en-US" u="sng" dirty="0"/>
              <a:t>identifier token</a:t>
            </a:r>
            <a:r>
              <a:rPr lang="en-US" dirty="0"/>
              <a:t> </a:t>
            </a:r>
            <a:br>
              <a:rPr lang="en-US" dirty="0"/>
            </a:br>
            <a:r>
              <a:rPr lang="en-US" dirty="0"/>
              <a:t>from the scanner.</a:t>
            </a:r>
          </a:p>
        </p:txBody>
      </p:sp>
    </p:spTree>
    <p:extLst>
      <p:ext uri="{BB962C8B-B14F-4D97-AF65-F5344CB8AC3E}">
        <p14:creationId xmlns:p14="http://schemas.microsoft.com/office/powerpoint/2010/main" val="1107550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92E597A-55EA-F44A-AB64-3DBFD12B57F6}" type="slidenum">
              <a:rPr lang="en-US"/>
              <a:pPr/>
              <a:t>7</a:t>
            </a:fld>
            <a:endParaRPr lang="en-US"/>
          </a:p>
        </p:txBody>
      </p:sp>
      <p:sp>
        <p:nvSpPr>
          <p:cNvPr id="299010" name="Rectangle 2"/>
          <p:cNvSpPr>
            <a:spLocks noGrp="1" noChangeArrowheads="1"/>
          </p:cNvSpPr>
          <p:nvPr>
            <p:ph type="title"/>
          </p:nvPr>
        </p:nvSpPr>
        <p:spPr/>
        <p:txBody>
          <a:bodyPr/>
          <a:lstStyle/>
          <a:p>
            <a:r>
              <a:rPr lang="en-US"/>
              <a:t>What Needs a Symbol Table?</a:t>
            </a:r>
          </a:p>
        </p:txBody>
      </p:sp>
      <p:sp>
        <p:nvSpPr>
          <p:cNvPr id="299011" name="Rectangle 3"/>
          <p:cNvSpPr>
            <a:spLocks noGrp="1" noChangeArrowheads="1"/>
          </p:cNvSpPr>
          <p:nvPr>
            <p:ph type="body" idx="1"/>
          </p:nvPr>
        </p:nvSpPr>
        <p:spPr/>
        <p:txBody>
          <a:bodyPr/>
          <a:lstStyle/>
          <a:p>
            <a:r>
              <a:rPr lang="en-US" dirty="0"/>
              <a:t>A Pascal </a:t>
            </a:r>
            <a:r>
              <a:rPr lang="en-US" u="sng" dirty="0"/>
              <a:t>program</a:t>
            </a:r>
            <a:endParaRPr lang="en-US" u="sng" dirty="0">
              <a:solidFill>
                <a:srgbClr val="B23C00"/>
              </a:solidFill>
            </a:endParaRPr>
          </a:p>
          <a:p>
            <a:pPr lvl="1"/>
            <a:r>
              <a:rPr lang="en-US" dirty="0"/>
              <a:t>Identifier names of global constants, types, variables, procedures, and functions.</a:t>
            </a:r>
          </a:p>
          <a:p>
            <a:pPr lvl="3"/>
            <a:endParaRPr lang="en-US" dirty="0"/>
          </a:p>
          <a:p>
            <a:r>
              <a:rPr lang="en-US" dirty="0"/>
              <a:t>A Pascal </a:t>
            </a:r>
            <a:r>
              <a:rPr lang="en-US" u="sng" dirty="0"/>
              <a:t>procedure</a:t>
            </a:r>
            <a:r>
              <a:rPr lang="en-US" dirty="0">
                <a:solidFill>
                  <a:srgbClr val="B23C00"/>
                </a:solidFill>
              </a:rPr>
              <a:t> </a:t>
            </a:r>
            <a:r>
              <a:rPr lang="en-US" dirty="0"/>
              <a:t>or </a:t>
            </a:r>
            <a:r>
              <a:rPr lang="en-US" u="sng" dirty="0"/>
              <a:t>function</a:t>
            </a:r>
            <a:endParaRPr lang="en-US" u="sng" dirty="0">
              <a:solidFill>
                <a:srgbClr val="B23C00"/>
              </a:solidFill>
            </a:endParaRPr>
          </a:p>
          <a:p>
            <a:pPr lvl="1"/>
            <a:r>
              <a:rPr lang="en-US" dirty="0"/>
              <a:t>Identifier names of local constants, types, variables, procedures, and functions.</a:t>
            </a:r>
          </a:p>
          <a:p>
            <a:pPr lvl="1"/>
            <a:r>
              <a:rPr lang="en-US" dirty="0"/>
              <a:t>Identifier names for formal parameters.</a:t>
            </a:r>
          </a:p>
          <a:p>
            <a:pPr lvl="3"/>
            <a:endParaRPr lang="en-US" dirty="0"/>
          </a:p>
          <a:p>
            <a:r>
              <a:rPr lang="en-US" dirty="0"/>
              <a:t>A Pascal </a:t>
            </a:r>
            <a:r>
              <a:rPr lang="en-US" u="sng" dirty="0"/>
              <a:t>record type</a:t>
            </a:r>
            <a:endParaRPr lang="en-US" u="sng" dirty="0">
              <a:solidFill>
                <a:srgbClr val="B23C00"/>
              </a:solidFill>
            </a:endParaRPr>
          </a:p>
          <a:p>
            <a:pPr lvl="1"/>
            <a:r>
              <a:rPr lang="en-US" dirty="0"/>
              <a:t>Identifiers for field names.</a:t>
            </a:r>
          </a:p>
        </p:txBody>
      </p:sp>
    </p:spTree>
    <p:extLst>
      <p:ext uri="{BB962C8B-B14F-4D97-AF65-F5344CB8AC3E}">
        <p14:creationId xmlns:p14="http://schemas.microsoft.com/office/powerpoint/2010/main" val="2024407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A03DA-0F97-AE8D-A44D-D3CB5CD35F86}"/>
              </a:ext>
            </a:extLst>
          </p:cNvPr>
          <p:cNvSpPr>
            <a:spLocks noGrp="1"/>
          </p:cNvSpPr>
          <p:nvPr>
            <p:ph type="title"/>
          </p:nvPr>
        </p:nvSpPr>
        <p:spPr/>
        <p:txBody>
          <a:bodyPr/>
          <a:lstStyle/>
          <a:p>
            <a:r>
              <a:rPr lang="en-US" dirty="0"/>
              <a:t>Symbol Table Hack #1</a:t>
            </a:r>
          </a:p>
        </p:txBody>
      </p:sp>
      <p:sp>
        <p:nvSpPr>
          <p:cNvPr id="3" name="Content Placeholder 2">
            <a:extLst>
              <a:ext uri="{FF2B5EF4-FFF2-40B4-BE49-F238E27FC236}">
                <a16:creationId xmlns:a16="http://schemas.microsoft.com/office/drawing/2014/main" id="{F87B0FF3-6727-7B59-D898-67C09A490E2C}"/>
              </a:ext>
            </a:extLst>
          </p:cNvPr>
          <p:cNvSpPr>
            <a:spLocks noGrp="1"/>
          </p:cNvSpPr>
          <p:nvPr>
            <p:ph idx="1"/>
          </p:nvPr>
        </p:nvSpPr>
        <p:spPr/>
        <p:txBody>
          <a:bodyPr/>
          <a:lstStyle/>
          <a:p>
            <a:r>
              <a:rPr lang="en-US" dirty="0"/>
              <a:t>For now, we will store the runtime value of a variable in its symbol table entry.</a:t>
            </a:r>
          </a:p>
          <a:p>
            <a:pPr lvl="1"/>
            <a:r>
              <a:rPr lang="en-US" dirty="0"/>
              <a:t>So that we can continue to make progress.</a:t>
            </a:r>
          </a:p>
          <a:p>
            <a:pPr lvl="4"/>
            <a:endParaRPr lang="en-US" dirty="0"/>
          </a:p>
          <a:p>
            <a:r>
              <a:rPr lang="en-US" dirty="0"/>
              <a:t>Later, we will discover that this hack will fail miserably when we execute calls to recursive functions.</a:t>
            </a:r>
          </a:p>
          <a:p>
            <a:pPr lvl="1"/>
            <a:r>
              <a:rPr lang="en-US" dirty="0"/>
              <a:t>Why?</a:t>
            </a:r>
          </a:p>
        </p:txBody>
      </p:sp>
      <p:sp>
        <p:nvSpPr>
          <p:cNvPr id="4" name="Slide Number Placeholder 3">
            <a:extLst>
              <a:ext uri="{FF2B5EF4-FFF2-40B4-BE49-F238E27FC236}">
                <a16:creationId xmlns:a16="http://schemas.microsoft.com/office/drawing/2014/main" id="{B2BE68E1-E201-E936-D3F0-0F114D81D70B}"/>
              </a:ext>
            </a:extLst>
          </p:cNvPr>
          <p:cNvSpPr>
            <a:spLocks noGrp="1"/>
          </p:cNvSpPr>
          <p:nvPr>
            <p:ph type="sldNum" sz="quarter" idx="12"/>
          </p:nvPr>
        </p:nvSpPr>
        <p:spPr/>
        <p:txBody>
          <a:bodyPr/>
          <a:lstStyle/>
          <a:p>
            <a:fld id="{FED62B2D-F854-104A-9535-9A504E5923E0}" type="slidenum">
              <a:rPr lang="en-US" smtClean="0"/>
              <a:pPr/>
              <a:t>8</a:t>
            </a:fld>
            <a:endParaRPr lang="en-US"/>
          </a:p>
        </p:txBody>
      </p:sp>
    </p:spTree>
    <p:extLst>
      <p:ext uri="{BB962C8B-B14F-4D97-AF65-F5344CB8AC3E}">
        <p14:creationId xmlns:p14="http://schemas.microsoft.com/office/powerpoint/2010/main" val="3162275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DA0E7-5F0F-8616-1F32-606E15D6BC7D}"/>
              </a:ext>
            </a:extLst>
          </p:cNvPr>
          <p:cNvSpPr>
            <a:spLocks noGrp="1"/>
          </p:cNvSpPr>
          <p:nvPr>
            <p:ph type="title"/>
          </p:nvPr>
        </p:nvSpPr>
        <p:spPr/>
        <p:txBody>
          <a:bodyPr/>
          <a:lstStyle/>
          <a:p>
            <a:r>
              <a:rPr lang="en-US" dirty="0"/>
              <a:t>Symbol Table Hack #2</a:t>
            </a:r>
          </a:p>
        </p:txBody>
      </p:sp>
      <p:sp>
        <p:nvSpPr>
          <p:cNvPr id="3" name="Content Placeholder 2">
            <a:extLst>
              <a:ext uri="{FF2B5EF4-FFF2-40B4-BE49-F238E27FC236}">
                <a16:creationId xmlns:a16="http://schemas.microsoft.com/office/drawing/2014/main" id="{05088081-1F79-52DE-B7FC-94D0D4ED7357}"/>
              </a:ext>
            </a:extLst>
          </p:cNvPr>
          <p:cNvSpPr>
            <a:spLocks noGrp="1"/>
          </p:cNvSpPr>
          <p:nvPr>
            <p:ph idx="1"/>
          </p:nvPr>
        </p:nvSpPr>
        <p:spPr>
          <a:xfrm>
            <a:off x="457200" y="1295400"/>
            <a:ext cx="8229600" cy="4785331"/>
          </a:xfrm>
        </p:spPr>
        <p:txBody>
          <a:bodyPr/>
          <a:lstStyle/>
          <a:p>
            <a:r>
              <a:rPr lang="en-US" dirty="0"/>
              <a:t>We will assume that a variable has been “declared” after the first time it appears as the </a:t>
            </a:r>
            <a:r>
              <a:rPr lang="en-US" u="sng" dirty="0"/>
              <a:t>target of an assignment statement</a:t>
            </a:r>
            <a:r>
              <a:rPr lang="en-US" dirty="0"/>
              <a:t>.</a:t>
            </a:r>
          </a:p>
          <a:p>
            <a:pPr lvl="1"/>
            <a:r>
              <a:rPr lang="en-US" dirty="0"/>
              <a:t>We haven’t yet started to parse variable declarations such as</a:t>
            </a:r>
          </a:p>
          <a:p>
            <a:pPr lvl="1"/>
            <a:endParaRPr lang="en-US" dirty="0"/>
          </a:p>
          <a:p>
            <a:pPr lvl="1"/>
            <a:r>
              <a:rPr lang="en-US" u="sng" dirty="0"/>
              <a:t>Enter the name</a:t>
            </a:r>
            <a:r>
              <a:rPr lang="en-US" dirty="0"/>
              <a:t> into the symbol table only if it isn’t already in there.</a:t>
            </a:r>
          </a:p>
          <a:p>
            <a:pPr lvl="4"/>
            <a:endParaRPr lang="en-US" dirty="0"/>
          </a:p>
          <a:p>
            <a:r>
              <a:rPr lang="en-US" dirty="0"/>
              <a:t>Therefore, a variable in an expression is </a:t>
            </a:r>
            <a:r>
              <a:rPr lang="en-US" u="sng" dirty="0"/>
              <a:t>undeclared</a:t>
            </a:r>
            <a:r>
              <a:rPr lang="en-US" dirty="0"/>
              <a:t> if it isn’t already in the symbol table.</a:t>
            </a:r>
          </a:p>
        </p:txBody>
      </p:sp>
      <p:sp>
        <p:nvSpPr>
          <p:cNvPr id="4" name="Slide Number Placeholder 3">
            <a:extLst>
              <a:ext uri="{FF2B5EF4-FFF2-40B4-BE49-F238E27FC236}">
                <a16:creationId xmlns:a16="http://schemas.microsoft.com/office/drawing/2014/main" id="{FD2D74EF-143F-23AA-E38A-2E8D8F177362}"/>
              </a:ext>
            </a:extLst>
          </p:cNvPr>
          <p:cNvSpPr>
            <a:spLocks noGrp="1"/>
          </p:cNvSpPr>
          <p:nvPr>
            <p:ph type="sldNum" sz="quarter" idx="12"/>
          </p:nvPr>
        </p:nvSpPr>
        <p:spPr/>
        <p:txBody>
          <a:bodyPr/>
          <a:lstStyle/>
          <a:p>
            <a:fld id="{FED62B2D-F854-104A-9535-9A504E5923E0}" type="slidenum">
              <a:rPr lang="en-US" smtClean="0"/>
              <a:pPr/>
              <a:t>9</a:t>
            </a:fld>
            <a:endParaRPr lang="en-US"/>
          </a:p>
        </p:txBody>
      </p:sp>
      <p:sp>
        <p:nvSpPr>
          <p:cNvPr id="5" name="TextBox 4">
            <a:extLst>
              <a:ext uri="{FF2B5EF4-FFF2-40B4-BE49-F238E27FC236}">
                <a16:creationId xmlns:a16="http://schemas.microsoft.com/office/drawing/2014/main" id="{E3509AC4-B03B-5EB0-AB2B-61C2F703F8F1}"/>
              </a:ext>
            </a:extLst>
          </p:cNvPr>
          <p:cNvSpPr txBox="1"/>
          <p:nvPr/>
        </p:nvSpPr>
        <p:spPr>
          <a:xfrm>
            <a:off x="3183639" y="3154683"/>
            <a:ext cx="3079689" cy="646331"/>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VAR</a:t>
            </a:r>
          </a:p>
          <a:p>
            <a:r>
              <a:rPr lang="en-US" sz="1800" b="1" dirty="0">
                <a:latin typeface="Courier New" panose="02070309020205020404" pitchFamily="49" charset="0"/>
                <a:cs typeface="Courier New" panose="02070309020205020404" pitchFamily="49" charset="0"/>
              </a:rPr>
              <a:t>    </a:t>
            </a:r>
            <a:r>
              <a:rPr lang="en-US" sz="1800" b="1" dirty="0" err="1">
                <a:latin typeface="Courier New" panose="02070309020205020404" pitchFamily="49" charset="0"/>
                <a:cs typeface="Courier New" panose="02070309020205020404" pitchFamily="49" charset="0"/>
              </a:rPr>
              <a:t>i</a:t>
            </a:r>
            <a:r>
              <a:rPr lang="en-US" sz="1800" b="1" dirty="0">
                <a:latin typeface="Courier New" panose="02070309020205020404" pitchFamily="49" charset="0"/>
                <a:cs typeface="Courier New" panose="02070309020205020404" pitchFamily="49" charset="0"/>
              </a:rPr>
              <a:t>, j, k : integer</a:t>
            </a:r>
          </a:p>
        </p:txBody>
      </p:sp>
      <p:sp>
        <p:nvSpPr>
          <p:cNvPr id="6" name="TextBox 5">
            <a:extLst>
              <a:ext uri="{FF2B5EF4-FFF2-40B4-BE49-F238E27FC236}">
                <a16:creationId xmlns:a16="http://schemas.microsoft.com/office/drawing/2014/main" id="{0F5ACCFD-7558-CE70-6339-DE905B0931F9}"/>
              </a:ext>
            </a:extLst>
          </p:cNvPr>
          <p:cNvSpPr txBox="1"/>
          <p:nvPr/>
        </p:nvSpPr>
        <p:spPr>
          <a:xfrm>
            <a:off x="6857975" y="2240293"/>
            <a:ext cx="1701107"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solidFill>
                  <a:srgbClr val="C00000"/>
                </a:solidFill>
                <a:latin typeface="Courier New" panose="02070309020205020404" pitchFamily="49" charset="0"/>
                <a:cs typeface="Courier New" panose="02070309020205020404" pitchFamily="49" charset="0"/>
              </a:rPr>
              <a:t>k</a:t>
            </a:r>
            <a:r>
              <a:rPr lang="en-US" sz="1800" b="1" dirty="0">
                <a:latin typeface="Courier New" panose="02070309020205020404" pitchFamily="49" charset="0"/>
                <a:cs typeface="Courier New" panose="02070309020205020404" pitchFamily="49" charset="0"/>
              </a:rPr>
              <a:t> := k + 1;</a:t>
            </a:r>
          </a:p>
        </p:txBody>
      </p:sp>
      <p:sp>
        <p:nvSpPr>
          <p:cNvPr id="7" name="TextBox 6">
            <a:extLst>
              <a:ext uri="{FF2B5EF4-FFF2-40B4-BE49-F238E27FC236}">
                <a16:creationId xmlns:a16="http://schemas.microsoft.com/office/drawing/2014/main" id="{E9C1F9C2-00A8-5543-12F3-684DD172C396}"/>
              </a:ext>
            </a:extLst>
          </p:cNvPr>
          <p:cNvSpPr txBox="1"/>
          <p:nvPr/>
        </p:nvSpPr>
        <p:spPr>
          <a:xfrm>
            <a:off x="3800795" y="5851109"/>
            <a:ext cx="1701107"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latin typeface="Courier New" panose="02070309020205020404" pitchFamily="49" charset="0"/>
                <a:cs typeface="Courier New" panose="02070309020205020404" pitchFamily="49" charset="0"/>
              </a:rPr>
              <a:t>k := </a:t>
            </a:r>
            <a:r>
              <a:rPr lang="en-US" sz="1800" b="1" dirty="0">
                <a:solidFill>
                  <a:srgbClr val="C00000"/>
                </a:solidFill>
                <a:latin typeface="Courier New" panose="02070309020205020404" pitchFamily="49" charset="0"/>
                <a:cs typeface="Courier New" panose="02070309020205020404" pitchFamily="49" charset="0"/>
              </a:rPr>
              <a:t>k</a:t>
            </a:r>
            <a:r>
              <a:rPr lang="en-US" sz="1800" b="1" dirty="0">
                <a:latin typeface="Courier New" panose="02070309020205020404" pitchFamily="49" charset="0"/>
                <a:cs typeface="Courier New" panose="02070309020205020404" pitchFamily="49" charset="0"/>
              </a:rPr>
              <a:t> + 1;</a:t>
            </a:r>
          </a:p>
        </p:txBody>
      </p:sp>
    </p:spTree>
    <p:extLst>
      <p:ext uri="{BB962C8B-B14F-4D97-AF65-F5344CB8AC3E}">
        <p14:creationId xmlns:p14="http://schemas.microsoft.com/office/powerpoint/2010/main" val="366305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35849</TotalTime>
  <Words>3535</Words>
  <Application>Microsoft Macintosh PowerPoint</Application>
  <PresentationFormat>On-screen Show (4:3)</PresentationFormat>
  <Paragraphs>684</Paragraphs>
  <Slides>45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Courier New</vt:lpstr>
      <vt:lpstr>Times New Roman</vt:lpstr>
      <vt:lpstr>Wingdings</vt:lpstr>
      <vt:lpstr>Quadrant</vt:lpstr>
      <vt:lpstr>CS 153: Concepts of Compiler Design September 1 Class Meeting</vt:lpstr>
      <vt:lpstr>Recall: A Software Architecture</vt:lpstr>
      <vt:lpstr>Recall: Symbol Table</vt:lpstr>
      <vt:lpstr>The Symbol Table: Basic Concepts</vt:lpstr>
      <vt:lpstr>The Symbol Table: Conceptual Design</vt:lpstr>
      <vt:lpstr>The Symbol Table: Basic Operations</vt:lpstr>
      <vt:lpstr>What Needs a Symbol Table?</vt:lpstr>
      <vt:lpstr>Symbol Table Hack #1</vt:lpstr>
      <vt:lpstr>Symbol Table Hack #2</vt:lpstr>
      <vt:lpstr>Symbol Table Hack #3</vt:lpstr>
      <vt:lpstr>Class SymtabEntry</vt:lpstr>
      <vt:lpstr>Symbol Table</vt:lpstr>
      <vt:lpstr>Method Parser.parseProgram()</vt:lpstr>
      <vt:lpstr>Method Parser.parseAssignmentStatement()</vt:lpstr>
      <vt:lpstr>Method Parser.parseVariable()</vt:lpstr>
      <vt:lpstr>Source Program Listing</vt:lpstr>
      <vt:lpstr>Class Simple</vt:lpstr>
      <vt:lpstr>Cross-Reference Table</vt:lpstr>
      <vt:lpstr>Class Simple, cont’d</vt:lpstr>
      <vt:lpstr>Simple Interpreter</vt:lpstr>
      <vt:lpstr>Back End Components</vt:lpstr>
      <vt:lpstr>Translator Control Flow</vt:lpstr>
      <vt:lpstr>Translator Data Flow</vt:lpstr>
      <vt:lpstr>Visiting Parse Tree Nodes During Run Time</vt:lpstr>
      <vt:lpstr>What is “Run Time”?</vt:lpstr>
      <vt:lpstr>Use of the Parse Tree at Run Time</vt:lpstr>
      <vt:lpstr>Use of the Symbol Table at Run Time</vt:lpstr>
      <vt:lpstr>Example Runs</vt:lpstr>
      <vt:lpstr>Visiting Parse Tree Nodes, cont’d</vt:lpstr>
      <vt:lpstr>Visiting Parse Tree Nodes, cont’d</vt:lpstr>
      <vt:lpstr>Visiting Parse Tree Nodes, cont’d</vt:lpstr>
      <vt:lpstr>Visiting Parse Tree Nodes, cont’d</vt:lpstr>
      <vt:lpstr>Visiting Parse Tree Nodes, cont’d</vt:lpstr>
      <vt:lpstr>Visiting Parse Tree Nodes, cont’d</vt:lpstr>
      <vt:lpstr>REPEAT Statement</vt:lpstr>
      <vt:lpstr>REPEAT Statement, cont’d</vt:lpstr>
      <vt:lpstr>Executing an IF Parse Tree</vt:lpstr>
      <vt:lpstr>Evaluating Expressions</vt:lpstr>
      <vt:lpstr>Evaluating Expressions, cont’d</vt:lpstr>
      <vt:lpstr>Class Executor</vt:lpstr>
      <vt:lpstr>Method Executor.visitExpression()</vt:lpstr>
      <vt:lpstr>Executor.visitExpression(), cont’d</vt:lpstr>
      <vt:lpstr>Executor.visitExpression(), cont’d</vt:lpstr>
      <vt:lpstr>Evaluating Expressions, cont'd</vt:lpstr>
      <vt:lpstr>Quiz on Thursday, Sept. 3</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153: Concepts of Compiler Design</dc:title>
  <dc:creator>Ronald Mak</dc:creator>
  <cp:lastModifiedBy>Ron Mak</cp:lastModifiedBy>
  <cp:revision>373</cp:revision>
  <dcterms:created xsi:type="dcterms:W3CDTF">2008-01-12T03:52:55Z</dcterms:created>
  <dcterms:modified xsi:type="dcterms:W3CDTF">2026-09-01T17:24:09Z</dcterms:modified>
</cp:coreProperties>
</file>