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52"/>
  </p:notesMasterIdLst>
  <p:handoutMasterIdLst>
    <p:handoutMasterId r:id="rId53"/>
  </p:handoutMasterIdLst>
  <p:sldIdLst>
    <p:sldId id="256" r:id="rId2"/>
    <p:sldId id="403" r:id="rId3"/>
    <p:sldId id="316" r:id="rId4"/>
    <p:sldId id="382" r:id="rId5"/>
    <p:sldId id="303" r:id="rId6"/>
    <p:sldId id="304" r:id="rId7"/>
    <p:sldId id="322" r:id="rId8"/>
    <p:sldId id="323" r:id="rId9"/>
    <p:sldId id="324" r:id="rId10"/>
    <p:sldId id="325" r:id="rId11"/>
    <p:sldId id="326" r:id="rId12"/>
    <p:sldId id="291" r:id="rId13"/>
    <p:sldId id="292" r:id="rId14"/>
    <p:sldId id="383" r:id="rId15"/>
    <p:sldId id="305" r:id="rId16"/>
    <p:sldId id="307" r:id="rId17"/>
    <p:sldId id="384" r:id="rId18"/>
    <p:sldId id="318" r:id="rId19"/>
    <p:sldId id="319" r:id="rId20"/>
    <p:sldId id="320" r:id="rId21"/>
    <p:sldId id="321" r:id="rId22"/>
    <p:sldId id="385" r:id="rId23"/>
    <p:sldId id="386" r:id="rId24"/>
    <p:sldId id="387" r:id="rId25"/>
    <p:sldId id="388" r:id="rId26"/>
    <p:sldId id="389" r:id="rId27"/>
    <p:sldId id="390" r:id="rId28"/>
    <p:sldId id="391" r:id="rId29"/>
    <p:sldId id="392" r:id="rId30"/>
    <p:sldId id="393" r:id="rId31"/>
    <p:sldId id="394" r:id="rId32"/>
    <p:sldId id="395" r:id="rId33"/>
    <p:sldId id="295" r:id="rId34"/>
    <p:sldId id="296" r:id="rId35"/>
    <p:sldId id="297" r:id="rId36"/>
    <p:sldId id="401" r:id="rId37"/>
    <p:sldId id="396" r:id="rId38"/>
    <p:sldId id="397" r:id="rId39"/>
    <p:sldId id="398" r:id="rId40"/>
    <p:sldId id="402" r:id="rId41"/>
    <p:sldId id="371" r:id="rId42"/>
    <p:sldId id="399" r:id="rId43"/>
    <p:sldId id="400" r:id="rId44"/>
    <p:sldId id="368" r:id="rId45"/>
    <p:sldId id="259" r:id="rId46"/>
    <p:sldId id="260" r:id="rId47"/>
    <p:sldId id="261" r:id="rId48"/>
    <p:sldId id="257" r:id="rId49"/>
    <p:sldId id="264" r:id="rId50"/>
    <p:sldId id="265" r:id="rId5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1600"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DEF0F2"/>
    <a:srgbClr val="B23C00"/>
    <a:srgbClr val="008000"/>
    <a:srgbClr val="8F0000"/>
    <a:srgbClr val="464646"/>
    <a:srgbClr val="6699FF"/>
    <a:srgbClr val="F2E5D0"/>
    <a:srgbClr val="CC99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81" autoAdjust="0"/>
    <p:restoredTop sz="97808" autoAdjust="0"/>
  </p:normalViewPr>
  <p:slideViewPr>
    <p:cSldViewPr>
      <p:cViewPr varScale="1">
        <p:scale>
          <a:sx n="168" d="100"/>
          <a:sy n="168" d="100"/>
        </p:scale>
        <p:origin x="11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1BEC4D-AF1D-B244-858F-FC7BB69AC3F2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7C8AE-DEBD-E641-93E8-ED065F7FB8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7049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5E68D8E-92B9-6647-9C13-3186C5B514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5277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68D8E-92B9-6647-9C13-3186C5B5146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19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charset="0"/>
              <a:buNone/>
              <a:defRPr sz="24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sz="1000" b="1"/>
            </a:lvl1pPr>
          </a:lstStyle>
          <a:p>
            <a:fld id="{91E6F249-8D10-7240-A07E-F66CEC252905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DA5FC-E46B-9C44-BC74-948B74CFAE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75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E3472-7C7E-B14E-BFC5-D45A5C34A3D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890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163"/>
            <a:ext cx="8229600" cy="6556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SJSU Dept. of Computer Science Fall 2012: September 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CS 153: Concepts of Compiler Design</a:t>
            </a:r>
            <a:br>
              <a:rPr lang="en-US"/>
            </a:br>
            <a:r>
              <a:rPr lang="en-US">
                <a:cs typeface="Arial" charset="0"/>
              </a:rPr>
              <a:t>© </a:t>
            </a:r>
            <a:r>
              <a:rPr lang="en-US"/>
              <a:t>R. Mak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CA65954-215E-6644-80ED-DE8160C7B0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D62B2D-F854-104A-9535-9A504E5923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4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D3FEEA-E4EA-8B48-84AC-27AA886F7D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90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6CE3A-7281-7642-9900-6E16427813B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86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CDA5C-119F-CC4B-9649-ABA59C0C102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63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50CE1F-3703-B242-8AD0-B0AC82B28E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0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1431D7-A35E-FE4C-978D-A4C1DB31A32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8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074743-FE56-7945-B44C-593C2BC728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86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21034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2963" y="6248400"/>
            <a:ext cx="263683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85C50-577F-4141-9922-FD2248DB00C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5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8229600" cy="483552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46682" y="6248400"/>
            <a:ext cx="640118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FF516B7F-12E3-114E-9B55-66756E9F7A1D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en-US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5744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Computer</a:t>
            </a:r>
            <a:r>
              <a:rPr lang="en-US" sz="1000" baseline="0" dirty="0"/>
              <a:t> Science Dept.</a:t>
            </a:r>
          </a:p>
          <a:p>
            <a:r>
              <a:rPr lang="en-US" sz="1000" baseline="0" dirty="0"/>
              <a:t>Fall 2026: August 27</a:t>
            </a:r>
            <a:endParaRPr lang="en-US" sz="1000" dirty="0"/>
          </a:p>
        </p:txBody>
      </p:sp>
      <p:sp>
        <p:nvSpPr>
          <p:cNvPr id="15" name="TextBox 14"/>
          <p:cNvSpPr txBox="1"/>
          <p:nvPr userDrawn="1"/>
        </p:nvSpPr>
        <p:spPr>
          <a:xfrm>
            <a:off x="3540637" y="6263609"/>
            <a:ext cx="23407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CS 153: Concepts of Compiler </a:t>
            </a:r>
            <a:r>
              <a:rPr lang="en-US" sz="1000" baseline="0" dirty="0"/>
              <a:t>Design</a:t>
            </a:r>
            <a:br>
              <a:rPr lang="en-US" sz="1000" baseline="0" dirty="0"/>
            </a:br>
            <a:r>
              <a:rPr lang="en-US" sz="1000" baseline="0" dirty="0"/>
              <a:t>© R. Mak</a:t>
            </a:r>
            <a:endParaRPr lang="en-US" sz="10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0"/>
        <a:buChar char="o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n"/>
        <a:defRPr sz="2400">
          <a:solidFill>
            <a:schemeClr val="tx1"/>
          </a:solidFill>
          <a:latin typeface="+mn-lt"/>
          <a:ea typeface="+mn-ea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0"/>
        <a:buChar char="o"/>
        <a:defRPr sz="2000">
          <a:solidFill>
            <a:schemeClr val="tx1"/>
          </a:solidFill>
          <a:latin typeface="+mn-lt"/>
          <a:ea typeface="+mn-ea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0"/>
        <a:buChar char="n"/>
        <a:defRPr sz="1600">
          <a:solidFill>
            <a:schemeClr val="tx1"/>
          </a:solidFill>
          <a:latin typeface="+mn-lt"/>
          <a:ea typeface="+mn-ea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0"/>
        <a:buChar char="o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rimepuzzle.com/tp2/syntax-diagrams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/>
              <a:t>CS 153: Concepts of Compiler Design</a:t>
            </a:r>
            <a:br>
              <a:rPr lang="en-US" sz="3600" dirty="0"/>
            </a:br>
            <a:r>
              <a:rPr lang="en-US" sz="2400" dirty="0"/>
              <a:t>August 27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</a:pPr>
            <a:r>
              <a:rPr lang="en-US" dirty="0"/>
              <a:t>Department of Computer Science</a:t>
            </a:r>
            <a:br>
              <a:rPr lang="en-US" dirty="0"/>
            </a:br>
            <a:r>
              <a:rPr lang="en-US" dirty="0"/>
              <a:t>San Jose State University</a:t>
            </a:r>
            <a:br>
              <a:rPr lang="en-US" dirty="0"/>
            </a:br>
            <a:br>
              <a:rPr lang="en-US" sz="1200" dirty="0"/>
            </a:br>
            <a:r>
              <a:rPr lang="en-US" dirty="0"/>
              <a:t>Fall 2026</a:t>
            </a:r>
            <a:br>
              <a:rPr lang="en-US" dirty="0"/>
            </a:br>
            <a:r>
              <a:rPr lang="en-US" dirty="0"/>
              <a:t>Instructor: Ron Mak</a:t>
            </a:r>
          </a:p>
          <a:p>
            <a:pPr algn="ctr">
              <a:lnSpc>
                <a:spcPct val="90000"/>
              </a:lnSpc>
            </a:pPr>
            <a:r>
              <a:rPr lang="en-US" dirty="0">
                <a:hlinkClick r:id="rId3"/>
              </a:rPr>
              <a:t>www.cs.sjsu.edu/~mak</a:t>
            </a:r>
            <a:endParaRPr lang="en-US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1E6F249-8D10-7240-A07E-F66CEC25290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3" name="Picture 2" descr="A group of blue and yellow dots&#10;&#10;Description automatically generated">
            <a:extLst>
              <a:ext uri="{FF2B5EF4-FFF2-40B4-BE49-F238E27FC236}">
                <a16:creationId xmlns:a16="http://schemas.microsoft.com/office/drawing/2014/main" id="{5FAA6C86-7488-E635-FA96-DCD8F50BA2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40" y="4606925"/>
            <a:ext cx="1181100" cy="1016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36293-FBA4-8343-AAAB-D2943F804CD1}" type="slidenum">
              <a:rPr lang="en-US"/>
              <a:pPr/>
              <a:t>10</a:t>
            </a:fld>
            <a:endParaRPr lang="en-US"/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Pascal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Operator Precedence Rules</a:t>
            </a:r>
          </a:p>
        </p:txBody>
      </p:sp>
      <p:graphicFrame>
        <p:nvGraphicFramePr>
          <p:cNvPr id="234499" name="Group 3"/>
          <p:cNvGraphicFramePr>
            <a:graphicFrameLocks noGrp="1"/>
          </p:cNvGraphicFramePr>
          <p:nvPr>
            <p:ph idx="1"/>
          </p:nvPr>
        </p:nvGraphicFramePr>
        <p:xfrm>
          <a:off x="1096963" y="1356361"/>
          <a:ext cx="6950075" cy="1981200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Level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Operators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1 (factor: </a:t>
                      </a:r>
                      <a:r>
                        <a:rPr kumimoji="0" 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highest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NOT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 (term)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multiplicative: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* / DIV MOD AND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3 (simple expression)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additive:  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+ - OR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4 (expression: </a:t>
                      </a:r>
                      <a:r>
                        <a:rPr kumimoji="0" lang="en-US" sz="2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lowest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0000"/>
                        <a:buFont typeface="Wingdings" charset="0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relational:  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Courier New" charset="0"/>
                          <a:ea typeface="ＭＳ Ｐゴシック" charset="0"/>
                        </a:rPr>
                        <a:t>= &lt;&gt; &lt; &lt;= &gt; &gt;=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4519" name="Rectangle 23"/>
          <p:cNvSpPr>
            <a:spLocks noChangeArrowheads="1"/>
          </p:cNvSpPr>
          <p:nvPr/>
        </p:nvSpPr>
        <p:spPr bwMode="auto">
          <a:xfrm>
            <a:off x="457200" y="3520439"/>
            <a:ext cx="8503872" cy="274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400" dirty="0"/>
              <a:t>If there are no parentheses:</a:t>
            </a:r>
          </a:p>
          <a:p>
            <a:pPr marL="908050" lvl="1" indent="-436563" eaLnBrk="1" hangingPunct="1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0"/>
              <a:buChar char="n"/>
            </a:pPr>
            <a:r>
              <a:rPr lang="en-US" sz="2000" dirty="0"/>
              <a:t>Higher level operators execute before the lower level ones</a:t>
            </a:r>
            <a:r>
              <a:rPr lang="en-US" sz="2400" dirty="0"/>
              <a:t>.</a:t>
            </a:r>
          </a:p>
          <a:p>
            <a:pPr marL="908050" lvl="1" indent="-436563" eaLnBrk="1" hangingPunct="1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0"/>
              <a:buChar char="n"/>
            </a:pPr>
            <a:r>
              <a:rPr lang="en-US" sz="2000" dirty="0"/>
              <a:t>Operators at the same level execute from left to right.</a:t>
            </a:r>
          </a:p>
          <a:p>
            <a:pPr marL="2741613" lvl="5" indent="-43815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0"/>
              <a:buChar char="n"/>
            </a:pPr>
            <a:endParaRPr lang="en-US" sz="1400" dirty="0"/>
          </a:p>
          <a:p>
            <a:pPr marL="469900" indent="-469900" eaLnBrk="1" hangingPunct="1"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400" dirty="0"/>
              <a:t>Because the </a:t>
            </a:r>
            <a:r>
              <a:rPr lang="en-US" sz="2400" u="sng" dirty="0"/>
              <a:t>factor</a:t>
            </a:r>
            <a:r>
              <a:rPr lang="en-US" sz="2400" dirty="0">
                <a:solidFill>
                  <a:srgbClr val="B23C00"/>
                </a:solidFill>
              </a:rPr>
              <a:t> </a:t>
            </a:r>
            <a:r>
              <a:rPr lang="en-US" sz="2400" dirty="0"/>
              <a:t>syntax diagram defines parenthesized expressions, parenthesized expressions always execute first, from the most deeply nested outwards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0177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0E326-FA21-474F-BDEE-CA5B050078A1}" type="slidenum">
              <a:rPr lang="en-US"/>
              <a:pPr/>
              <a:t>11</a:t>
            </a:fld>
            <a:endParaRPr lang="en-US"/>
          </a:p>
        </p:txBody>
      </p:sp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Decomposition</a:t>
            </a:r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15925"/>
          </a:xfrm>
        </p:spPr>
        <p:txBody>
          <a:bodyPr/>
          <a:lstStyle/>
          <a:p>
            <a:r>
              <a:rPr lang="en-US" sz="2000" b="1">
                <a:solidFill>
                  <a:srgbClr val="0033CC"/>
                </a:solidFill>
                <a:latin typeface="Courier New" charset="0"/>
              </a:rPr>
              <a:t>alpha + 3/(beta – gamma) + 5</a:t>
            </a:r>
          </a:p>
        </p:txBody>
      </p:sp>
      <p:pic>
        <p:nvPicPr>
          <p:cNvPr id="235524" name="Picture 4" descr="CS153-08091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2057400"/>
            <a:ext cx="8674100" cy="362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597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4B694-3ADD-BC4F-8E49-D4D131D78F43}" type="slidenum">
              <a:rPr lang="en-US"/>
              <a:pPr/>
              <a:t>12</a:t>
            </a:fld>
            <a:endParaRPr lang="en-US"/>
          </a:p>
        </p:txBody>
      </p:sp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Pascal Control Statements</a:t>
            </a:r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Looping statements</a:t>
            </a:r>
          </a:p>
          <a:p>
            <a:pPr lvl="5"/>
            <a:endParaRPr lang="en-US" dirty="0"/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REPEAT UNTIL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WHILE DO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FOR TO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FOR DOWNTO</a:t>
            </a:r>
          </a:p>
          <a:p>
            <a:pPr lvl="6"/>
            <a:endParaRPr lang="en-US" dirty="0"/>
          </a:p>
          <a:p>
            <a:r>
              <a:rPr lang="en-US" dirty="0"/>
              <a:t>Conditional statements</a:t>
            </a:r>
          </a:p>
          <a:p>
            <a:pPr lvl="5"/>
            <a:endParaRPr lang="en-US" dirty="0"/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IF THEN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IF THEN ELSE</a:t>
            </a:r>
          </a:p>
          <a:p>
            <a:pPr lvl="1"/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CASE OF</a:t>
            </a:r>
          </a:p>
        </p:txBody>
      </p:sp>
    </p:spTree>
    <p:extLst>
      <p:ext uri="{BB962C8B-B14F-4D97-AF65-F5344CB8AC3E}">
        <p14:creationId xmlns:p14="http://schemas.microsoft.com/office/powerpoint/2010/main" val="5052981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32176A-923C-1041-B033-398E85921993}" type="slidenum">
              <a:rPr lang="en-US"/>
              <a:pPr/>
              <a:t>13</a:t>
            </a:fld>
            <a:endParaRPr lang="en-US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Syntax Diagram</a:t>
            </a:r>
          </a:p>
        </p:txBody>
      </p:sp>
      <p:pic>
        <p:nvPicPr>
          <p:cNvPr id="260099" name="Picture 3" descr="CS153-080917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538" y="1234464"/>
            <a:ext cx="3532187" cy="4846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8892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18AD8-F827-F44A-8932-E3D534465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REPEAT Statement Syntax Diagram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92F6BB-054F-BC4C-B1D7-332C8A246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2D6E3C-9429-1A48-BEE0-68CC2859FC3F}"/>
              </a:ext>
            </a:extLst>
          </p:cNvPr>
          <p:cNvSpPr txBox="1"/>
          <p:nvPr/>
        </p:nvSpPr>
        <p:spPr>
          <a:xfrm>
            <a:off x="2010427" y="3169085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6" descr="CS153-080917c">
            <a:extLst>
              <a:ext uri="{FF2B5EF4-FFF2-40B4-BE49-F238E27FC236}">
                <a16:creationId xmlns:a16="http://schemas.microsoft.com/office/drawing/2014/main" id="{59C3F8D8-BB86-E049-8ED0-092AE1EACD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25" y="1600220"/>
            <a:ext cx="6305550" cy="83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0A031B-5121-E34B-A2E4-A359525B06AC}"/>
              </a:ext>
            </a:extLst>
          </p:cNvPr>
          <p:cNvSpPr txBox="1"/>
          <p:nvPr/>
        </p:nvSpPr>
        <p:spPr>
          <a:xfrm>
            <a:off x="2002226" y="3488323"/>
            <a:ext cx="51395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See: </a:t>
            </a:r>
            <a:r>
              <a:rPr lang="en-US" dirty="0">
                <a:hlinkClick r:id="rId3"/>
              </a:rPr>
              <a:t>http://primepuzzle.com/tp2/syntax-diagrams.html</a:t>
            </a:r>
            <a:r>
              <a:rPr lang="en-US" dirty="0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B6474E-664F-5BD9-6161-49155DB4C1C3}"/>
              </a:ext>
            </a:extLst>
          </p:cNvPr>
          <p:cNvSpPr txBox="1"/>
          <p:nvPr/>
        </p:nvSpPr>
        <p:spPr>
          <a:xfrm>
            <a:off x="2566483" y="4221410"/>
            <a:ext cx="4011034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REPEAT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write('#'); write(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(': Hello, world!');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UNTIL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</p:txBody>
      </p:sp>
    </p:spTree>
    <p:extLst>
      <p:ext uri="{BB962C8B-B14F-4D97-AF65-F5344CB8AC3E}">
        <p14:creationId xmlns:p14="http://schemas.microsoft.com/office/powerpoint/2010/main" val="3405386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158B3-B057-7344-93D7-4BEF5EF1E84C}" type="slidenum">
              <a:rPr lang="en-US"/>
              <a:pPr/>
              <a:t>15</a:t>
            </a:fld>
            <a:endParaRPr lang="en-US"/>
          </a:p>
        </p:txBody>
      </p:sp>
      <p:pic>
        <p:nvPicPr>
          <p:cNvPr id="192520" name="Picture 8" descr="CS153-080910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" y="1234464"/>
            <a:ext cx="7589838" cy="4460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Parse Tree: Conceptual Design</a:t>
            </a:r>
          </a:p>
        </p:txBody>
      </p:sp>
      <p:sp>
        <p:nvSpPr>
          <p:cNvPr id="192516" name="Text Box 4"/>
          <p:cNvSpPr txBox="1">
            <a:spLocks noChangeArrowheads="1"/>
          </p:cNvSpPr>
          <p:nvPr/>
        </p:nvSpPr>
        <p:spPr bwMode="auto">
          <a:xfrm>
            <a:off x="365125" y="4857720"/>
            <a:ext cx="5318125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latin typeface="Courier New" charset="0"/>
              </a:rPr>
              <a:t>BEGIN</a:t>
            </a:r>
          </a:p>
          <a:p>
            <a:r>
              <a:rPr lang="en-US" b="1" dirty="0">
                <a:latin typeface="Courier New" charset="0"/>
              </a:rPr>
              <a:t>    alpha  := -88;</a:t>
            </a:r>
          </a:p>
          <a:p>
            <a:r>
              <a:rPr lang="en-US" b="1" dirty="0">
                <a:latin typeface="Courier New" charset="0"/>
              </a:rPr>
              <a:t>    beta   := 99;</a:t>
            </a:r>
          </a:p>
          <a:p>
            <a:r>
              <a:rPr lang="en-US" b="1" dirty="0">
                <a:latin typeface="Courier New" charset="0"/>
              </a:rPr>
              <a:t>    result := alpha + 3/(beta – gamma) + 5</a:t>
            </a:r>
          </a:p>
          <a:p>
            <a:r>
              <a:rPr lang="en-US" b="1" dirty="0">
                <a:latin typeface="Courier New" charset="0"/>
              </a:rPr>
              <a:t>END</a:t>
            </a:r>
          </a:p>
        </p:txBody>
      </p:sp>
      <p:sp>
        <p:nvSpPr>
          <p:cNvPr id="192519" name="Text Box 7"/>
          <p:cNvSpPr txBox="1">
            <a:spLocks noChangeArrowheads="1"/>
          </p:cNvSpPr>
          <p:nvPr/>
        </p:nvSpPr>
        <p:spPr bwMode="auto">
          <a:xfrm>
            <a:off x="457245" y="3846478"/>
            <a:ext cx="3291804" cy="954107"/>
          </a:xfrm>
          <a:prstGeom prst="rect">
            <a:avLst/>
          </a:prstGeom>
          <a:solidFill>
            <a:srgbClr val="FFFFC2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0033CC"/>
                </a:solidFill>
              </a:rPr>
              <a:t>This tree is more accurately called an </a:t>
            </a:r>
            <a:r>
              <a:rPr lang="en-US" sz="1400" b="1" dirty="0">
                <a:solidFill>
                  <a:srgbClr val="0033CC"/>
                </a:solidFill>
              </a:rPr>
              <a:t>abstract syntax tree (AST)</a:t>
            </a:r>
            <a:r>
              <a:rPr lang="en-US" sz="1400" dirty="0">
                <a:solidFill>
                  <a:srgbClr val="0033CC"/>
                </a:solidFill>
              </a:rPr>
              <a:t> because tokens such as parentheses and </a:t>
            </a:r>
            <a:r>
              <a:rPr lang="en-US" sz="14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:=</a:t>
            </a:r>
            <a:r>
              <a:rPr lang="en-US" sz="1400" dirty="0">
                <a:solidFill>
                  <a:srgbClr val="0033CC"/>
                </a:solidFill>
              </a:rPr>
              <a:t> and semicolons are not included.</a:t>
            </a:r>
          </a:p>
        </p:txBody>
      </p:sp>
    </p:spTree>
    <p:extLst>
      <p:ext uri="{BB962C8B-B14F-4D97-AF65-F5344CB8AC3E}">
        <p14:creationId xmlns:p14="http://schemas.microsoft.com/office/powerpoint/2010/main" val="879117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C8EC23-2665-F144-B486-03CC3CD49742}" type="slidenum">
              <a:rPr lang="en-US"/>
              <a:pPr/>
              <a:t>16</a:t>
            </a:fld>
            <a:endParaRPr lang="en-US"/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Parse Tree: Basic Tree Operations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new node. </a:t>
            </a:r>
          </a:p>
          <a:p>
            <a:r>
              <a:rPr lang="en-US" dirty="0"/>
              <a:t>Create a copy of a node.</a:t>
            </a:r>
          </a:p>
          <a:p>
            <a:r>
              <a:rPr lang="en-US" dirty="0"/>
              <a:t>Set and get the root node of a parse tree.</a:t>
            </a:r>
          </a:p>
          <a:p>
            <a:r>
              <a:rPr lang="en-US" dirty="0"/>
              <a:t>Set and get an attribute value of a node.</a:t>
            </a:r>
          </a:p>
          <a:p>
            <a:r>
              <a:rPr lang="en-US" dirty="0"/>
              <a:t>Add a child node to a node.</a:t>
            </a:r>
          </a:p>
          <a:p>
            <a:r>
              <a:rPr lang="en-US" dirty="0"/>
              <a:t>Get the list of a node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child nodes.</a:t>
            </a:r>
          </a:p>
          <a:p>
            <a:r>
              <a:rPr lang="en-US" dirty="0"/>
              <a:t>Get a node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parent node.</a:t>
            </a:r>
          </a:p>
        </p:txBody>
      </p:sp>
    </p:spTree>
    <p:extLst>
      <p:ext uri="{BB962C8B-B14F-4D97-AF65-F5344CB8AC3E}">
        <p14:creationId xmlns:p14="http://schemas.microsoft.com/office/powerpoint/2010/main" val="18335290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B300A-6E13-A54C-AB81-710D68458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the Simple Parser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D220E-0B6B-E44D-AE2A-FDFAC580DB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4937751" cy="4876770"/>
          </a:xfrm>
        </p:spPr>
        <p:txBody>
          <a:bodyPr/>
          <a:lstStyle/>
          <a:p>
            <a:r>
              <a:rPr lang="en-US" dirty="0" err="1">
                <a:solidFill>
                  <a:srgbClr val="FFFF00"/>
                </a:solidFill>
                <a:highlight>
                  <a:srgbClr val="0033CC"/>
                </a:highlight>
              </a:rPr>
              <a:t>Parser.java</a:t>
            </a:r>
            <a:endParaRPr lang="en-US" dirty="0">
              <a:solidFill>
                <a:srgbClr val="FFFF00"/>
              </a:solidFill>
              <a:highlight>
                <a:srgbClr val="0033CC"/>
              </a:highlight>
            </a:endParaRP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parseProgram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parseStatement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parseAssignmentStatement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parseCompoundStatement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parseRepeatStatement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parseWriteStatement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parseWritelnStatement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parseExpression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parseSimpleExpression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parseTerm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parseFactor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parseVariable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parseIntegerConstant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parseRealConstant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r>
              <a:rPr lang="en-US" sz="16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parseStringConstant</a:t>
            </a:r>
            <a:r>
              <a:rPr lang="en-US" sz="16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5FEF9-52E7-9948-905C-FA164AC82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BCE45E-539F-F144-9E66-8E0FCBE2DAF4}"/>
              </a:ext>
            </a:extLst>
          </p:cNvPr>
          <p:cNvSpPr txBox="1"/>
          <p:nvPr/>
        </p:nvSpPr>
        <p:spPr>
          <a:xfrm>
            <a:off x="5394951" y="3379842"/>
            <a:ext cx="2751074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0033CC"/>
                </a:solidFill>
              </a:rPr>
              <a:t>Many individual parser</a:t>
            </a:r>
          </a:p>
          <a:p>
            <a:pPr algn="ctr"/>
            <a:r>
              <a:rPr lang="en-US" sz="2000" dirty="0">
                <a:solidFill>
                  <a:srgbClr val="0033CC"/>
                </a:solidFill>
              </a:rPr>
              <a:t>member functions!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C1166C-F1FE-3A49-B2F2-96842C31768F}"/>
              </a:ext>
            </a:extLst>
          </p:cNvPr>
          <p:cNvSpPr txBox="1"/>
          <p:nvPr/>
        </p:nvSpPr>
        <p:spPr>
          <a:xfrm>
            <a:off x="5742802" y="1417342"/>
            <a:ext cx="1770036" cy="338554"/>
          </a:xfrm>
          <a:prstGeom prst="rect">
            <a:avLst/>
          </a:prstGeom>
          <a:solidFill>
            <a:srgbClr val="008000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package frontend</a:t>
            </a:r>
          </a:p>
        </p:txBody>
      </p:sp>
    </p:spTree>
    <p:extLst>
      <p:ext uri="{BB962C8B-B14F-4D97-AF65-F5344CB8AC3E}">
        <p14:creationId xmlns:p14="http://schemas.microsoft.com/office/powerpoint/2010/main" val="1623679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901F2-3695-4447-8CF2-3C7D7E45B2D2}" type="slidenum">
              <a:rPr lang="en-US"/>
              <a:pPr/>
              <a:t>18</a:t>
            </a:fld>
            <a:endParaRPr lang="en-US"/>
          </a:p>
        </p:txBody>
      </p:sp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a Parse Tree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295400"/>
            <a:ext cx="8412433" cy="4835525"/>
          </a:xfrm>
        </p:spPr>
        <p:txBody>
          <a:bodyPr/>
          <a:lstStyle/>
          <a:p>
            <a:r>
              <a:rPr lang="en-US" dirty="0"/>
              <a:t>Each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parse*()</a:t>
            </a:r>
            <a:r>
              <a:rPr lang="en-US" dirty="0"/>
              <a:t> member function </a:t>
            </a:r>
            <a:r>
              <a:rPr lang="en-US" u="sng" dirty="0"/>
              <a:t>builds a new subtree</a:t>
            </a:r>
            <a:r>
              <a:rPr lang="en-US" dirty="0"/>
              <a:t> and returns the subtree’s </a:t>
            </a:r>
            <a:r>
              <a:rPr lang="en-US" u="sng" dirty="0"/>
              <a:t>root node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The </a:t>
            </a:r>
            <a:r>
              <a:rPr lang="en-US" u="sng" dirty="0"/>
              <a:t>caller</a:t>
            </a:r>
            <a:r>
              <a:rPr lang="en-US" dirty="0"/>
              <a:t> of the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parse*()</a:t>
            </a:r>
            <a:r>
              <a:rPr lang="en-US" dirty="0"/>
              <a:t> function </a:t>
            </a:r>
            <a:r>
              <a:rPr lang="en-US" u="sng" dirty="0"/>
              <a:t>adopts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the new subtree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s root node as a </a:t>
            </a:r>
            <a:r>
              <a:rPr lang="en-US" u="sng" dirty="0"/>
              <a:t>child of the subtree that the caller itself is building</a:t>
            </a:r>
            <a:r>
              <a:rPr lang="en-US" dirty="0"/>
              <a:t>.</a:t>
            </a:r>
          </a:p>
          <a:p>
            <a:pPr lvl="5"/>
            <a:endParaRPr lang="en-US" dirty="0"/>
          </a:p>
          <a:p>
            <a:pPr lvl="1"/>
            <a:r>
              <a:rPr lang="en-US" dirty="0"/>
              <a:t>The caller then returns the root node </a:t>
            </a:r>
            <a:br>
              <a:rPr lang="en-US" dirty="0"/>
            </a:br>
            <a:r>
              <a:rPr lang="en-US" dirty="0"/>
              <a:t>of the subtree that it built to its caller.</a:t>
            </a:r>
          </a:p>
          <a:p>
            <a:pPr marL="2743200" lvl="6" indent="0">
              <a:buNone/>
            </a:pPr>
            <a:endParaRPr lang="en-US" dirty="0"/>
          </a:p>
          <a:p>
            <a:pPr lvl="1"/>
            <a:r>
              <a:rPr lang="en-US" dirty="0"/>
              <a:t>This process continues until the entire source has been parsed and we have the entire parse tree.</a:t>
            </a:r>
          </a:p>
        </p:txBody>
      </p:sp>
    </p:spTree>
    <p:extLst>
      <p:ext uri="{BB962C8B-B14F-4D97-AF65-F5344CB8AC3E}">
        <p14:creationId xmlns:p14="http://schemas.microsoft.com/office/powerpoint/2010/main" val="72933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0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0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DD894-56A7-8F45-9936-D605CC5AC117}" type="slidenum">
              <a:rPr lang="en-US"/>
              <a:pPr/>
              <a:t>19</a:t>
            </a:fld>
            <a:endParaRPr lang="en-US"/>
          </a:p>
        </p:txBody>
      </p:sp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a Parse Tree</a:t>
            </a:r>
            <a:endParaRPr lang="en-US" i="1"/>
          </a:p>
        </p:txBody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2193925" cy="579438"/>
          </a:xfrm>
        </p:spPr>
        <p:txBody>
          <a:bodyPr/>
          <a:lstStyle/>
          <a:p>
            <a:r>
              <a:rPr lang="en-US"/>
              <a:t>Example:</a:t>
            </a:r>
          </a:p>
        </p:txBody>
      </p:sp>
      <p:sp>
        <p:nvSpPr>
          <p:cNvPr id="281604" name="Text Box 4"/>
          <p:cNvSpPr txBox="1">
            <a:spLocks noChangeArrowheads="1"/>
          </p:cNvSpPr>
          <p:nvPr/>
        </p:nvSpPr>
        <p:spPr bwMode="auto">
          <a:xfrm>
            <a:off x="2743200" y="1323975"/>
            <a:ext cx="2505075" cy="1190625"/>
          </a:xfrm>
          <a:prstGeom prst="rect">
            <a:avLst/>
          </a:prstGeom>
          <a:solidFill>
            <a:srgbClr val="DEF0F2"/>
          </a:solidFill>
          <a:ln>
            <a:solidFill>
              <a:srgbClr val="008000"/>
            </a:solidFill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latin typeface="Courier New" charset="0"/>
              </a:rPr>
              <a:t>BEGIN</a:t>
            </a:r>
          </a:p>
          <a:p>
            <a:r>
              <a:rPr lang="en-US" sz="1800" b="1" dirty="0">
                <a:latin typeface="Courier New" charset="0"/>
              </a:rPr>
              <a:t>    alpha := 10; </a:t>
            </a:r>
          </a:p>
          <a:p>
            <a:r>
              <a:rPr lang="en-US" sz="1800" b="1" dirty="0">
                <a:latin typeface="Courier New" charset="0"/>
              </a:rPr>
              <a:t>    beta  := 20</a:t>
            </a:r>
          </a:p>
          <a:p>
            <a:r>
              <a:rPr lang="en-US" sz="1800" b="1" dirty="0">
                <a:latin typeface="Courier New" charset="0"/>
              </a:rPr>
              <a:t>END </a:t>
            </a:r>
          </a:p>
        </p:txBody>
      </p:sp>
      <p:pic>
        <p:nvPicPr>
          <p:cNvPr id="281605" name="Picture 5" descr="CS153-080910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14" y="3011108"/>
            <a:ext cx="1279525" cy="492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1606" name="Text Box 6"/>
          <p:cNvSpPr txBox="1">
            <a:spLocks noChangeArrowheads="1"/>
          </p:cNvSpPr>
          <p:nvPr/>
        </p:nvSpPr>
        <p:spPr bwMode="auto">
          <a:xfrm>
            <a:off x="457200" y="2781300"/>
            <a:ext cx="6279283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400050" indent="-400050">
              <a:buFont typeface="+mj-lt"/>
              <a:buAutoNum type="arabicPeriod"/>
            </a:pPr>
            <a:r>
              <a:rPr lang="en-US" sz="2400" dirty="0">
                <a:latin typeface="+mj-lt"/>
              </a:rPr>
              <a:t>Function </a:t>
            </a:r>
            <a:r>
              <a:rPr lang="en-US" sz="2400" b="1" dirty="0" err="1">
                <a:solidFill>
                  <a:srgbClr val="0033CC"/>
                </a:solidFill>
                <a:latin typeface="Courier New"/>
                <a:cs typeface="Courier New"/>
              </a:rPr>
              <a:t>parseCompoundStatement</a:t>
            </a:r>
            <a:r>
              <a:rPr lang="en-US" sz="2400" b="1" dirty="0">
                <a:solidFill>
                  <a:srgbClr val="0033CC"/>
                </a:solidFill>
                <a:latin typeface="Courier New"/>
                <a:cs typeface="Courier New"/>
              </a:rPr>
              <a:t>()</a:t>
            </a:r>
            <a:br>
              <a:rPr lang="en-US" sz="2400" b="1" dirty="0">
                <a:solidFill>
                  <a:srgbClr val="0033CC"/>
                </a:solidFill>
                <a:latin typeface="Courier New"/>
                <a:cs typeface="Courier New"/>
              </a:rPr>
            </a:br>
            <a:r>
              <a:rPr lang="en-US" sz="2400" dirty="0">
                <a:latin typeface="+mj-lt"/>
              </a:rPr>
              <a:t>method creates a </a:t>
            </a:r>
            <a:r>
              <a:rPr lang="en-US" sz="2800" dirty="0">
                <a:latin typeface="+mj-lt"/>
              </a:rPr>
              <a:t>COMPOUND</a:t>
            </a:r>
            <a:r>
              <a:rPr lang="en-US" sz="2400" dirty="0">
                <a:latin typeface="+mj-lt"/>
              </a:rPr>
              <a:t> node.</a:t>
            </a:r>
          </a:p>
        </p:txBody>
      </p:sp>
      <p:pic>
        <p:nvPicPr>
          <p:cNvPr id="281607" name="Picture 7" descr="CS153-080910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87788"/>
            <a:ext cx="2352675" cy="2009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1608" name="Text Box 8"/>
          <p:cNvSpPr txBox="1">
            <a:spLocks noChangeArrowheads="1"/>
          </p:cNvSpPr>
          <p:nvPr/>
        </p:nvSpPr>
        <p:spPr bwMode="auto">
          <a:xfrm>
            <a:off x="3383293" y="3794756"/>
            <a:ext cx="5577779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2400" dirty="0"/>
              <a:t>2. Function </a:t>
            </a:r>
            <a:r>
              <a:rPr lang="en-US" sz="2400" b="1" dirty="0" err="1">
                <a:solidFill>
                  <a:srgbClr val="0033CC"/>
                </a:solidFill>
                <a:latin typeface="Courier New" charset="0"/>
              </a:rPr>
              <a:t>parseAssignmentStatement</a:t>
            </a:r>
            <a:r>
              <a:rPr lang="en-US" sz="2400" b="1" dirty="0">
                <a:solidFill>
                  <a:srgbClr val="0033CC"/>
                </a:solidFill>
                <a:latin typeface="Courier New" charset="0"/>
              </a:rPr>
              <a:t>()</a:t>
            </a:r>
            <a:br>
              <a:rPr lang="en-US" sz="2400" dirty="0"/>
            </a:br>
            <a:r>
              <a:rPr lang="en-US" sz="2400" dirty="0"/>
              <a:t>creates an ASSIGN node and a VARIABLE node, which the ASSIGN node adopts as its first child.</a:t>
            </a:r>
          </a:p>
        </p:txBody>
      </p:sp>
    </p:spTree>
    <p:extLst>
      <p:ext uri="{BB962C8B-B14F-4D97-AF65-F5344CB8AC3E}">
        <p14:creationId xmlns:p14="http://schemas.microsoft.com/office/powerpoint/2010/main" val="186661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6" grpId="0"/>
      <p:bldP spid="28160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00017-3756-8DAD-F59F-DC1B6F995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AD0E3-A9C2-2D0E-6FCA-E54EF10AF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AC8756-B4EC-A0AB-DE7D-E236AAF30330}"/>
              </a:ext>
            </a:extLst>
          </p:cNvPr>
          <p:cNvSpPr txBox="1"/>
          <p:nvPr/>
        </p:nvSpPr>
        <p:spPr>
          <a:xfrm>
            <a:off x="2526792" y="1874537"/>
            <a:ext cx="40904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Tejas </a:t>
            </a:r>
            <a:r>
              <a:rPr lang="en-US" sz="4000" dirty="0" err="1"/>
              <a:t>Chakkuwar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87908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EDAD5-4348-E844-8C5A-0181F770D29A}" type="slidenum">
              <a:rPr lang="en-US"/>
              <a:pPr/>
              <a:t>20</a:t>
            </a:fld>
            <a:endParaRPr lang="en-US"/>
          </a:p>
        </p:txBody>
      </p:sp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a Parse Tree</a:t>
            </a:r>
            <a:endParaRPr lang="en-US" i="1"/>
          </a:p>
        </p:txBody>
      </p:sp>
      <p:pic>
        <p:nvPicPr>
          <p:cNvPr id="282627" name="Picture 3" descr="CS153-080910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25563"/>
            <a:ext cx="2743200" cy="1847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2628" name="Text Box 4"/>
          <p:cNvSpPr txBox="1">
            <a:spLocks noChangeArrowheads="1"/>
          </p:cNvSpPr>
          <p:nvPr/>
        </p:nvSpPr>
        <p:spPr bwMode="auto">
          <a:xfrm>
            <a:off x="3383293" y="1325903"/>
            <a:ext cx="520283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90513" indent="-290513"/>
            <a:r>
              <a:rPr lang="en-US" sz="2400" dirty="0"/>
              <a:t>3. Function  </a:t>
            </a:r>
            <a:r>
              <a:rPr lang="en-US" sz="2400" b="1" dirty="0" err="1">
                <a:solidFill>
                  <a:srgbClr val="0033CC"/>
                </a:solidFill>
                <a:latin typeface="Courier New" charset="0"/>
              </a:rPr>
              <a:t>parseExpression</a:t>
            </a:r>
            <a:r>
              <a:rPr lang="en-US" sz="2400" b="1" dirty="0">
                <a:solidFill>
                  <a:srgbClr val="0033CC"/>
                </a:solidFill>
                <a:latin typeface="Courier New" charset="0"/>
              </a:rPr>
              <a:t>()</a:t>
            </a:r>
            <a:r>
              <a:rPr lang="en-US" sz="2400" dirty="0"/>
              <a:t>  </a:t>
            </a:r>
            <a:br>
              <a:rPr lang="en-US" sz="2400" dirty="0"/>
            </a:br>
            <a:r>
              <a:rPr lang="en-US" sz="2400" dirty="0"/>
              <a:t>creates an INTEGER CONSTANT </a:t>
            </a:r>
            <a:br>
              <a:rPr lang="en-US" sz="2400" dirty="0"/>
            </a:br>
            <a:r>
              <a:rPr lang="en-US" sz="2400" dirty="0"/>
              <a:t>node which the ASSIGN node </a:t>
            </a:r>
            <a:br>
              <a:rPr lang="en-US" sz="2400" dirty="0"/>
            </a:br>
            <a:r>
              <a:rPr lang="en-US" sz="2400" dirty="0"/>
              <a:t>adopts as its second child.</a:t>
            </a:r>
          </a:p>
        </p:txBody>
      </p:sp>
      <p:pic>
        <p:nvPicPr>
          <p:cNvPr id="282629" name="Picture 5" descr="CS153-080910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9000"/>
            <a:ext cx="3565525" cy="27066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2630" name="Text Box 6"/>
          <p:cNvSpPr txBox="1">
            <a:spLocks noChangeArrowheads="1"/>
          </p:cNvSpPr>
          <p:nvPr/>
        </p:nvSpPr>
        <p:spPr bwMode="auto">
          <a:xfrm>
            <a:off x="731562" y="4933950"/>
            <a:ext cx="3968505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41313" indent="-341313"/>
            <a:r>
              <a:rPr lang="en-US" sz="2400" dirty="0"/>
              <a:t>4. The COMPOUND node </a:t>
            </a:r>
            <a:br>
              <a:rPr lang="en-US" sz="2400" dirty="0"/>
            </a:br>
            <a:r>
              <a:rPr lang="en-US" sz="2400" dirty="0"/>
              <a:t>adopts the ASSIGN node </a:t>
            </a:r>
            <a:br>
              <a:rPr lang="en-US" sz="2400" dirty="0"/>
            </a:br>
            <a:r>
              <a:rPr lang="en-US" sz="2400" dirty="0"/>
              <a:t>as its first child.</a:t>
            </a:r>
          </a:p>
        </p:txBody>
      </p:sp>
      <p:sp>
        <p:nvSpPr>
          <p:cNvPr id="282631" name="Text Box 7"/>
          <p:cNvSpPr txBox="1">
            <a:spLocks noChangeArrowheads="1"/>
          </p:cNvSpPr>
          <p:nvPr/>
        </p:nvSpPr>
        <p:spPr bwMode="auto">
          <a:xfrm>
            <a:off x="549275" y="3429000"/>
            <a:ext cx="2505075" cy="1190625"/>
          </a:xfrm>
          <a:prstGeom prst="rect">
            <a:avLst/>
          </a:prstGeom>
          <a:solidFill>
            <a:srgbClr val="DEF0F2"/>
          </a:solidFill>
          <a:ln>
            <a:solidFill>
              <a:srgbClr val="008000"/>
            </a:solidFill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latin typeface="Courier New" charset="0"/>
              </a:rPr>
              <a:t>BEGIN</a:t>
            </a:r>
          </a:p>
          <a:p>
            <a:r>
              <a:rPr lang="en-US" sz="1800" b="1" dirty="0">
                <a:latin typeface="Courier New" charset="0"/>
              </a:rPr>
              <a:t>    alpha := 10; </a:t>
            </a:r>
          </a:p>
          <a:p>
            <a:r>
              <a:rPr lang="en-US" sz="1800" b="1" dirty="0">
                <a:latin typeface="Courier New" charset="0"/>
              </a:rPr>
              <a:t>    beta  := 20</a:t>
            </a:r>
          </a:p>
          <a:p>
            <a:r>
              <a:rPr lang="en-US" sz="1800" b="1" dirty="0">
                <a:latin typeface="Courier New" charset="0"/>
              </a:rPr>
              <a:t>END </a:t>
            </a:r>
          </a:p>
        </p:txBody>
      </p:sp>
    </p:spTree>
    <p:extLst>
      <p:ext uri="{BB962C8B-B14F-4D97-AF65-F5344CB8AC3E}">
        <p14:creationId xmlns:p14="http://schemas.microsoft.com/office/powerpoint/2010/main" val="3705020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2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6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F35F9-9399-AA44-8307-AECF4B2E805F}" type="slidenum">
              <a:rPr lang="en-US"/>
              <a:pPr/>
              <a:t>21</a:t>
            </a:fld>
            <a:endParaRPr lang="en-US"/>
          </a:p>
        </p:txBody>
      </p:sp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a Parse Tree</a:t>
            </a:r>
            <a:endParaRPr lang="en-US" i="1"/>
          </a:p>
        </p:txBody>
      </p:sp>
      <p:pic>
        <p:nvPicPr>
          <p:cNvPr id="283651" name="Picture 3" descr="CS153-080910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25563"/>
            <a:ext cx="2835275" cy="19351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3652" name="Text Box 4"/>
          <p:cNvSpPr txBox="1">
            <a:spLocks noChangeArrowheads="1"/>
          </p:cNvSpPr>
          <p:nvPr/>
        </p:nvSpPr>
        <p:spPr bwMode="auto">
          <a:xfrm>
            <a:off x="3566170" y="1143025"/>
            <a:ext cx="530346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buFontTx/>
              <a:buAutoNum type="arabicPeriod" startAt="5"/>
            </a:pPr>
            <a:r>
              <a:rPr lang="en-US" sz="2400" dirty="0"/>
              <a:t>Another set of calls to functions </a:t>
            </a:r>
            <a:r>
              <a:rPr lang="en-US" sz="2400" b="1" dirty="0" err="1">
                <a:solidFill>
                  <a:srgbClr val="0033CC"/>
                </a:solidFill>
                <a:latin typeface="Courier New" charset="0"/>
              </a:rPr>
              <a:t>parseAssignmentStatement</a:t>
            </a:r>
            <a:r>
              <a:rPr lang="en-US" sz="2400" b="1" dirty="0">
                <a:solidFill>
                  <a:srgbClr val="0033CC"/>
                </a:solidFill>
                <a:latin typeface="Courier New" charset="0"/>
              </a:rPr>
              <a:t>()</a:t>
            </a:r>
            <a:r>
              <a:rPr lang="en-US" sz="2400" dirty="0"/>
              <a:t> and </a:t>
            </a:r>
            <a:r>
              <a:rPr lang="en-US" sz="2400" b="1" dirty="0" err="1">
                <a:solidFill>
                  <a:srgbClr val="0033CC"/>
                </a:solidFill>
                <a:latin typeface="Courier New" charset="0"/>
              </a:rPr>
              <a:t>parseExpression</a:t>
            </a:r>
            <a:r>
              <a:rPr lang="en-US" sz="2400" b="1" dirty="0">
                <a:solidFill>
                  <a:srgbClr val="0033CC"/>
                </a:solidFill>
                <a:latin typeface="Courier New" charset="0"/>
              </a:rPr>
              <a:t>()</a:t>
            </a:r>
            <a:r>
              <a:rPr lang="en-US" sz="2400" dirty="0"/>
              <a:t> builds another assignment statement subtree.</a:t>
            </a:r>
          </a:p>
        </p:txBody>
      </p:sp>
      <p:pic>
        <p:nvPicPr>
          <p:cNvPr id="283653" name="Picture 5" descr="CS153-080910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63" y="3487738"/>
            <a:ext cx="5834062" cy="26812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3654" name="Text Box 6"/>
          <p:cNvSpPr txBox="1">
            <a:spLocks noChangeArrowheads="1"/>
          </p:cNvSpPr>
          <p:nvPr/>
        </p:nvSpPr>
        <p:spPr bwMode="auto">
          <a:xfrm>
            <a:off x="182928" y="3520439"/>
            <a:ext cx="3736870" cy="12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/>
              <a:t>6. The COMPOUND node </a:t>
            </a:r>
          </a:p>
          <a:p>
            <a:r>
              <a:rPr lang="en-US" sz="2400" dirty="0"/>
              <a:t>    adopts the </a:t>
            </a:r>
            <a:r>
              <a:rPr lang="en-US" sz="2400" dirty="0" err="1"/>
              <a:t>subtree</a:t>
            </a:r>
            <a:r>
              <a:rPr lang="en-US" sz="2400" dirty="0"/>
              <a:t> </a:t>
            </a:r>
          </a:p>
          <a:p>
            <a:r>
              <a:rPr lang="en-US" sz="2400" dirty="0"/>
              <a:t>    as its second child.</a:t>
            </a:r>
          </a:p>
        </p:txBody>
      </p:sp>
      <p:sp>
        <p:nvSpPr>
          <p:cNvPr id="283655" name="Text Box 7"/>
          <p:cNvSpPr txBox="1">
            <a:spLocks noChangeArrowheads="1"/>
          </p:cNvSpPr>
          <p:nvPr/>
        </p:nvSpPr>
        <p:spPr bwMode="auto">
          <a:xfrm>
            <a:off x="365125" y="4892675"/>
            <a:ext cx="2401018" cy="1200329"/>
          </a:xfrm>
          <a:prstGeom prst="rect">
            <a:avLst/>
          </a:prstGeom>
          <a:solidFill>
            <a:srgbClr val="DEF0F2"/>
          </a:solidFill>
          <a:ln>
            <a:solidFill>
              <a:srgbClr val="008000"/>
            </a:solidFill>
          </a:ln>
          <a:effectLst/>
        </p:spPr>
        <p:txBody>
          <a:bodyPr wrap="none">
            <a:spAutoFit/>
          </a:bodyPr>
          <a:lstStyle/>
          <a:p>
            <a:r>
              <a:rPr lang="en-US" sz="1800" b="1" dirty="0">
                <a:latin typeface="Courier New" charset="0"/>
              </a:rPr>
              <a:t>BEGIN</a:t>
            </a:r>
          </a:p>
          <a:p>
            <a:r>
              <a:rPr lang="en-US" sz="1800" b="1" dirty="0">
                <a:latin typeface="Courier New" charset="0"/>
              </a:rPr>
              <a:t>    alpha := 10; </a:t>
            </a:r>
          </a:p>
          <a:p>
            <a:r>
              <a:rPr lang="en-US" sz="1800" b="1" dirty="0">
                <a:latin typeface="Courier New" charset="0"/>
              </a:rPr>
              <a:t>    beta  := 20</a:t>
            </a:r>
          </a:p>
          <a:p>
            <a:r>
              <a:rPr lang="en-US" sz="1800" b="1" dirty="0">
                <a:latin typeface="Courier New" charset="0"/>
              </a:rPr>
              <a:t>END </a:t>
            </a:r>
          </a:p>
        </p:txBody>
      </p:sp>
    </p:spTree>
    <p:extLst>
      <p:ext uri="{BB962C8B-B14F-4D97-AF65-F5344CB8AC3E}">
        <p14:creationId xmlns:p14="http://schemas.microsoft.com/office/powerpoint/2010/main" val="2345308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3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3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65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7D6DF-0C04-D164-89DF-D3E5C0871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Token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81AA9-626C-5EE9-59EE-68CE6B0D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CC1073-BABF-2801-D472-4F44D5E188DA}"/>
              </a:ext>
            </a:extLst>
          </p:cNvPr>
          <p:cNvSpPr txBox="1"/>
          <p:nvPr/>
        </p:nvSpPr>
        <p:spPr>
          <a:xfrm>
            <a:off x="1097318" y="1427047"/>
            <a:ext cx="6736139" cy="52937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enum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TokenType</a:t>
            </a:r>
            <a:endParaRPr lang="en-US" sz="1400" b="1" dirty="0">
              <a:solidFill>
                <a:srgbClr val="B23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PROGRAM, BEGIN, END, REPEAT, UNTIL, WRITE, WRITELN,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PERIOD, COLON, COLON_EQUALS, SEMICOLON,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PLUS, MINUS, STAR, SLASH, LPAREN, RPAREN,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EQUALS, LESS_THAN,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IDENTIFIER, INTEGER, REAL, STRING, END_OF_FILE, ERROR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static HashMap&lt;String,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reservedWords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static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new HashMap&lt;String,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&gt;();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("PROGRAM",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TokenType.PROGRAM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("BEGIN",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TokenType.BEGIN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("END",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TokenType.END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("REPEAT",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TokenType.REPEAT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("UNTIL",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TokenType.UNTIL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("WRITE",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TokenType.WRITE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reservedWords.put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("WRITELN",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TokenType.WRITELN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BA2A5B-4736-2A85-F7EC-30715EE18670}"/>
              </a:ext>
            </a:extLst>
          </p:cNvPr>
          <p:cNvSpPr txBox="1"/>
          <p:nvPr/>
        </p:nvSpPr>
        <p:spPr>
          <a:xfrm>
            <a:off x="6400780" y="1261666"/>
            <a:ext cx="116378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Token.java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61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EC750-D796-02A0-F992-DEE8229FB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Token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C17B90-FAFD-EA60-A806-B54463B3F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8FF391-CFBE-2E5C-63EF-4C432EBAED90}"/>
              </a:ext>
            </a:extLst>
          </p:cNvPr>
          <p:cNvSpPr txBox="1"/>
          <p:nvPr/>
        </p:nvSpPr>
        <p:spPr>
          <a:xfrm>
            <a:off x="274367" y="1403741"/>
            <a:ext cx="8577989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static Token 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(char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Source source)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Token token = 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Token(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firstChar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token.lineNumber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source.lineNumber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Loop to get the rest of the characters of the word token.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Append letters and digits to the token.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for (char ch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source.nextChar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Character.isLetterOrDigit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(ch);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 ch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source.nextChar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token.text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ch;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// Is it a reserved word or an identifier?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token.type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reservedWords.get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token.text.toUpperCase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token.type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null)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token.type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TokenType.IDENTIFIER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token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2CF637-CC2D-1138-3509-C62C3C5DAEA2}"/>
              </a:ext>
            </a:extLst>
          </p:cNvPr>
          <p:cNvSpPr txBox="1"/>
          <p:nvPr/>
        </p:nvSpPr>
        <p:spPr>
          <a:xfrm>
            <a:off x="7563183" y="1234464"/>
            <a:ext cx="116378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Token.java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30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53CA8-25F0-36D3-A133-F6C32F826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Scanner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2A5C94-D58B-34B8-14D6-B6B97B8E0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5235BC-D8C8-3FC3-402E-E7D689060D3C}"/>
              </a:ext>
            </a:extLst>
          </p:cNvPr>
          <p:cNvSpPr txBox="1"/>
          <p:nvPr/>
        </p:nvSpPr>
        <p:spPr>
          <a:xfrm>
            <a:off x="237319" y="1480174"/>
            <a:ext cx="8669361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Token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char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source.currentChar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Skip blanks and other whitespace characters.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while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Character.isWhitespace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(ch))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source.nextChar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Character.isLetter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(ch))     return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Token.word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(ch, source);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Character.isDigit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(ch)) return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(ch, source);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if (ch == '\'')            return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Token.string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(ch, source);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                            return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Token.specialSymbol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(ch, source);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F91557-C676-18C8-FDBE-50C5B36BEC8D}"/>
              </a:ext>
            </a:extLst>
          </p:cNvPr>
          <p:cNvSpPr txBox="1"/>
          <p:nvPr/>
        </p:nvSpPr>
        <p:spPr>
          <a:xfrm>
            <a:off x="7274428" y="1310897"/>
            <a:ext cx="1369157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Scanner.java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35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2D742-7B74-92A1-53BB-736D48063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C4065-EE18-3FC2-B58A-BA68C26A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39EE07-0C27-33EA-8A1B-39A19FE13B13}"/>
              </a:ext>
            </a:extLst>
          </p:cNvPr>
          <p:cNvSpPr txBox="1"/>
          <p:nvPr/>
        </p:nvSpPr>
        <p:spPr>
          <a:xfrm>
            <a:off x="271305" y="1472128"/>
            <a:ext cx="8331127" cy="37856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enum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NodeType</a:t>
            </a:r>
            <a:endParaRPr lang="en-US" b="1" dirty="0">
              <a:solidFill>
                <a:srgbClr val="B23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PROGRAM, COMPOUND, ASSIGN, LOOP, TEST, WRITE, WRITELN,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ADD, SUBTRACT, MULTIPLY, DIVIDE, EQ, LT,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VARIABLE, INTEGER_CONSTANT, REAL_CONSTANT, STRING_CONSTANT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NodeType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type;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int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String text;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SymtabEntry entry;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Object value;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ArrayList&lt;Node&gt; children;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C776E-E7A3-7DAE-BAD9-B6A6BD77ABCC}"/>
              </a:ext>
            </a:extLst>
          </p:cNvPr>
          <p:cNvSpPr txBox="1"/>
          <p:nvPr/>
        </p:nvSpPr>
        <p:spPr>
          <a:xfrm>
            <a:off x="7260348" y="1320501"/>
            <a:ext cx="1106393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Node.java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8761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061CE-106E-0E38-6B38-0465C196D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742B7-95E7-3FD0-5F3E-03B156FD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D481E-8A14-4F77-343A-3014F7ACC13E}"/>
              </a:ext>
            </a:extLst>
          </p:cNvPr>
          <p:cNvSpPr txBox="1"/>
          <p:nvPr/>
        </p:nvSpPr>
        <p:spPr>
          <a:xfrm>
            <a:off x="274367" y="1500224"/>
            <a:ext cx="8594019" cy="44935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NodeType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type)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type;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this.lineNumber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this.text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null;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this.value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null;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this.children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new ArrayList&lt;&gt;();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void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adopt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(Node child)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children.add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(child);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ArrayList&lt;Node&gt;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getChildren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{ return children; }</a:t>
            </a:r>
          </a:p>
          <a:p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BB635B-9CB9-FF50-10CC-00C4CE12427E}"/>
              </a:ext>
            </a:extLst>
          </p:cNvPr>
          <p:cNvSpPr txBox="1"/>
          <p:nvPr/>
        </p:nvSpPr>
        <p:spPr>
          <a:xfrm>
            <a:off x="7488923" y="1325903"/>
            <a:ext cx="1106393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Node.java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856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079EA-4F45-0AA1-39DE-526099FAF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Node</a:t>
            </a:r>
            <a:r>
              <a:rPr lang="en-US" i="1" dirty="0"/>
              <a:t>, cont’d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F5B40-C361-F410-D453-CFD637DB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8F3299-FCD3-5863-F25E-0DC989D634A8}"/>
              </a:ext>
            </a:extLst>
          </p:cNvPr>
          <p:cNvSpPr txBox="1"/>
          <p:nvPr/>
        </p:nvSpPr>
        <p:spPr>
          <a:xfrm>
            <a:off x="344720" y="1481579"/>
            <a:ext cx="8454559" cy="31085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String </a:t>
            </a:r>
            <a:r>
              <a:rPr lang="en-US" sz="1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display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String str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type.name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 + " ";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      (type == PROGRAM)          str += text;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if (type == VARIABLE)         str += text;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if (type == INTEGER_CONSTANT) str += (long) value;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if (type == REAL_CONSTANT)    str += value;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if (type == STRING_CONSTANT)  str += "'" + (String) value + "'";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 0) str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": " + str;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return str;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11292A-7290-D3A6-F662-742F575B7794}"/>
              </a:ext>
            </a:extLst>
          </p:cNvPr>
          <p:cNvSpPr txBox="1"/>
          <p:nvPr/>
        </p:nvSpPr>
        <p:spPr>
          <a:xfrm>
            <a:off x="7488923" y="1325903"/>
            <a:ext cx="1106393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Node.java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589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37469D-C416-1C54-3199-AF9447DB9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SymtabEntry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10CDF-0AA4-90EF-6AF6-A0401D5DF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5ACFC6-9A9E-17F8-C797-6B80E5269DC6}"/>
              </a:ext>
            </a:extLst>
          </p:cNvPr>
          <p:cNvSpPr txBox="1"/>
          <p:nvPr/>
        </p:nvSpPr>
        <p:spPr>
          <a:xfrm>
            <a:off x="1709678" y="1456997"/>
            <a:ext cx="5724644" cy="44012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20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SymtabEntry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String name;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Double value;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/**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Constructor.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@param name the entry's name.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*/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</a:t>
            </a:r>
            <a:r>
              <a:rPr lang="en-US" sz="20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SymtabEntry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(String name)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= name;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this.value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0.0;</a:t>
            </a:r>
          </a:p>
          <a:p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0CBD33-D13E-D111-6DC7-3F0025C47ADE}"/>
              </a:ext>
            </a:extLst>
          </p:cNvPr>
          <p:cNvSpPr txBox="1"/>
          <p:nvPr/>
        </p:nvSpPr>
        <p:spPr>
          <a:xfrm>
            <a:off x="5852146" y="1287720"/>
            <a:ext cx="1777218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SymtabEntry.java</a:t>
            </a:r>
          </a:p>
        </p:txBody>
      </p:sp>
    </p:spTree>
    <p:extLst>
      <p:ext uri="{BB962C8B-B14F-4D97-AF65-F5344CB8AC3E}">
        <p14:creationId xmlns:p14="http://schemas.microsoft.com/office/powerpoint/2010/main" val="17756541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A03DA-0F97-AE8D-A44D-D3CB5CD35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Symbol Table Hack #1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B0FF3-6727-7B59-D898-67C09A490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now, we will store the runtime value of a variable in its symbol table entry.</a:t>
            </a:r>
          </a:p>
          <a:p>
            <a:pPr lvl="1"/>
            <a:r>
              <a:rPr lang="en-US" dirty="0"/>
              <a:t>So that we can continue to make progress.</a:t>
            </a:r>
          </a:p>
          <a:p>
            <a:pPr lvl="4"/>
            <a:endParaRPr lang="en-US" dirty="0"/>
          </a:p>
          <a:p>
            <a:r>
              <a:rPr lang="en-US" dirty="0"/>
              <a:t>Later, we will discover that this hack will fail miserably when we execute calls to recursive functions.</a:t>
            </a:r>
          </a:p>
          <a:p>
            <a:pPr lvl="1"/>
            <a:r>
              <a:rPr lang="en-US" dirty="0"/>
              <a:t>Why?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E68E1-E201-E936-D3F0-0F114D81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44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AD7C8-7772-5049-8723-67617AA86E5D}" type="slidenum">
              <a:rPr lang="en-US"/>
              <a:pPr/>
              <a:t>3</a:t>
            </a:fld>
            <a:endParaRPr lang="en-US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Syntax Diagrams</a:t>
            </a:r>
          </a:p>
        </p:txBody>
      </p:sp>
      <p:pic>
        <p:nvPicPr>
          <p:cNvPr id="135172" name="Picture 4" descr="CS153-090903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1325563"/>
            <a:ext cx="7772400" cy="47672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7927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DB809-AECC-F153-E32F-C28A17E1D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Symbol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1E1265-1AC0-12AF-CF7B-461057E75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585EB-CC36-68A4-1CF5-CF5371B8FDE0}"/>
              </a:ext>
            </a:extLst>
          </p:cNvPr>
          <p:cNvSpPr txBox="1"/>
          <p:nvPr/>
        </p:nvSpPr>
        <p:spPr>
          <a:xfrm>
            <a:off x="274367" y="1403741"/>
            <a:ext cx="8024954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Symtab</a:t>
            </a:r>
            <a:endParaRPr lang="en-US" sz="1400" b="1" dirty="0">
              <a:solidFill>
                <a:srgbClr val="B23C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HashMap&lt;String, SymtabEntry&gt;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new HashMap&lt;&gt;();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/**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Make an entry.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@param name the entry's name.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*/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SymtabEntry enter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(String name)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SymtabEntry entry =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SymtabEntry(name);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contents.put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(name, entry);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return entry;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/**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Look up an entry.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@param name the entry's name.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 @return the entry or null if it's not in the symbol table.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*/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SymtabEntry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lookup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(String name) {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contents.get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(name)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92D23B-17D8-FE0B-EE32-6307C0C82754}"/>
              </a:ext>
            </a:extLst>
          </p:cNvPr>
          <p:cNvSpPr txBox="1"/>
          <p:nvPr/>
        </p:nvSpPr>
        <p:spPr>
          <a:xfrm>
            <a:off x="6720422" y="1234464"/>
            <a:ext cx="131318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Symtab.java</a:t>
            </a:r>
          </a:p>
        </p:txBody>
      </p:sp>
    </p:spTree>
    <p:extLst>
      <p:ext uri="{BB962C8B-B14F-4D97-AF65-F5344CB8AC3E}">
        <p14:creationId xmlns:p14="http://schemas.microsoft.com/office/powerpoint/2010/main" val="4034126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0B693-CB07-4F2A-64AA-A4F667583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Parser.parseProgram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4ADCA-019C-7152-40EF-C9CD4873D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A33958-D1D9-6674-A2F9-3D93C38BD5A6}"/>
              </a:ext>
            </a:extLst>
          </p:cNvPr>
          <p:cNvSpPr txBox="1"/>
          <p:nvPr/>
        </p:nvSpPr>
        <p:spPr>
          <a:xfrm>
            <a:off x="182928" y="1403741"/>
            <a:ext cx="6521337" cy="52629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public Node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parseProgram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Node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programNode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Node(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Node.NodeType.PROGRAM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First token!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Token.TokenType.PROGRAM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Consume PROGRAM.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("Expecting PROGRAM");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IDENTIFIER)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String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programName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currentToken.text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symtab.enter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programName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programNode.text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programName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Consume program name.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("Expecting program name");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DDE41B-9DB0-6B1B-89D0-0E9190952ED2}"/>
              </a:ext>
            </a:extLst>
          </p:cNvPr>
          <p:cNvSpPr txBox="1"/>
          <p:nvPr/>
        </p:nvSpPr>
        <p:spPr>
          <a:xfrm>
            <a:off x="6196149" y="1234464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805536-BAD7-3518-BB7E-BD721D6596E9}"/>
              </a:ext>
            </a:extLst>
          </p:cNvPr>
          <p:cNvSpPr txBox="1"/>
          <p:nvPr/>
        </p:nvSpPr>
        <p:spPr>
          <a:xfrm>
            <a:off x="5811558" y="3413763"/>
            <a:ext cx="3158237" cy="1954381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PROGRAM HelloWorld;</a:t>
            </a:r>
            <a:b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0;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REPEAT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write('#'); write(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(': Hello, world!');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UNTIL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END.</a:t>
            </a: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BD26DD-E97F-5788-6048-9EAF36814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558" y="5461087"/>
            <a:ext cx="2483695" cy="12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55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9BA35-82CF-89C8-4C64-E20DBF855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Parser.parseProgram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 </a:t>
            </a:r>
            <a:r>
              <a:rPr lang="en-US" i="1" dirty="0"/>
              <a:t>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5AA84-101C-A138-1A4B-DDD020A72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39B804-545E-C92E-FDD8-CE81FA550058}"/>
              </a:ext>
            </a:extLst>
          </p:cNvPr>
          <p:cNvSpPr txBox="1"/>
          <p:nvPr/>
        </p:nvSpPr>
        <p:spPr>
          <a:xfrm>
            <a:off x="91489" y="1417342"/>
            <a:ext cx="7810151" cy="33855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SEMICOLON)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Consume 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("Missing ;");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BEGIN)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("Expecting BEGIN");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// The PROGRAM node adopts the COMPOUND tree.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programNode.adopt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parseCompoundStatement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PERIOD)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("Expecting .");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return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59DCAA-E54E-0EC2-48E5-5CEB0D6CA9C4}"/>
              </a:ext>
            </a:extLst>
          </p:cNvPr>
          <p:cNvSpPr txBox="1"/>
          <p:nvPr/>
        </p:nvSpPr>
        <p:spPr>
          <a:xfrm>
            <a:off x="7589487" y="1234464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681FF8-B800-C7EF-9543-B9ECA0411388}"/>
              </a:ext>
            </a:extLst>
          </p:cNvPr>
          <p:cNvSpPr txBox="1"/>
          <p:nvPr/>
        </p:nvSpPr>
        <p:spPr>
          <a:xfrm>
            <a:off x="3200415" y="4674984"/>
            <a:ext cx="3158237" cy="1954381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PROGRAM HelloWorld;</a:t>
            </a:r>
            <a:b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0;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REPEAT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write('#'); write(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(': Hello, world!');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UNTIL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END.</a:t>
            </a: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8CEF529-BED0-A8D0-9B25-A8FC1ACCD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780" y="4889545"/>
            <a:ext cx="2483695" cy="128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022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B781C-268A-F34A-9A17-D1290AFE2587}" type="slidenum">
              <a:rPr lang="en-US"/>
              <a:pPr/>
              <a:t>33</a:t>
            </a:fld>
            <a:endParaRPr lang="en-US"/>
          </a:p>
        </p:txBody>
      </p:sp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Syntax Error Handling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/>
            <a:r>
              <a:rPr lang="en-US" dirty="0"/>
              <a:t>Syntax error handling in the front end is a three-step process:</a:t>
            </a:r>
          </a:p>
          <a:p>
            <a:pPr marL="928688" lvl="1" indent="-457200">
              <a:buFont typeface="Wingdings" charset="0"/>
              <a:buAutoNum type="arabicPeriod"/>
            </a:pPr>
            <a:r>
              <a:rPr lang="en-US" u="sng" dirty="0"/>
              <a:t>Detect</a:t>
            </a:r>
            <a:r>
              <a:rPr lang="en-US" dirty="0"/>
              <a:t> the error.</a:t>
            </a:r>
          </a:p>
          <a:p>
            <a:pPr marL="928688" lvl="1" indent="-457200">
              <a:buFont typeface="Wingdings" charset="0"/>
              <a:buAutoNum type="arabicPeriod"/>
            </a:pPr>
            <a:r>
              <a:rPr lang="en-US" u="sng" dirty="0"/>
              <a:t>Flag</a:t>
            </a:r>
            <a:r>
              <a:rPr lang="en-US" dirty="0"/>
              <a:t> the error.</a:t>
            </a:r>
          </a:p>
          <a:p>
            <a:pPr marL="928688" lvl="1" indent="-457200">
              <a:buFont typeface="Wingdings" charset="0"/>
              <a:buAutoNum type="arabicPeriod"/>
            </a:pPr>
            <a:r>
              <a:rPr lang="en-US" u="sng" dirty="0"/>
              <a:t>Recover</a:t>
            </a:r>
            <a:r>
              <a:rPr lang="en-US" dirty="0"/>
              <a:t> from the error.</a:t>
            </a:r>
          </a:p>
          <a:p>
            <a:pPr marL="928688" lvl="1" indent="-457200">
              <a:buFont typeface="Wingdings" charset="0"/>
              <a:buAutoNum type="arabicPeriod"/>
            </a:pPr>
            <a:endParaRPr lang="en-US" dirty="0"/>
          </a:p>
          <a:p>
            <a:pPr marL="533400" indent="-533400"/>
            <a:r>
              <a:rPr lang="en-US" dirty="0"/>
              <a:t>Good syntax error handling is important!</a:t>
            </a:r>
          </a:p>
          <a:p>
            <a:pPr marL="971550" lvl="1" indent="-533400"/>
            <a:r>
              <a:rPr lang="en-US" dirty="0"/>
              <a:t>A hallmark of a compiler excellence.</a:t>
            </a:r>
          </a:p>
        </p:txBody>
      </p:sp>
    </p:spTree>
    <p:extLst>
      <p:ext uri="{BB962C8B-B14F-4D97-AF65-F5344CB8AC3E}">
        <p14:creationId xmlns:p14="http://schemas.microsoft.com/office/powerpoint/2010/main" val="15780496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4FAA-0C56-1C4D-BCDA-82013ACF5E65}" type="slidenum">
              <a:rPr lang="en-US"/>
              <a:pPr/>
              <a:t>34</a:t>
            </a:fld>
            <a:endParaRPr lang="en-US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Options for Error Recovery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lnSpc>
                <a:spcPct val="80000"/>
              </a:lnSpc>
            </a:pPr>
            <a:r>
              <a:rPr lang="en-US" dirty="0"/>
              <a:t>Stop after the first error.</a:t>
            </a:r>
          </a:p>
          <a:p>
            <a:pPr lvl="5">
              <a:lnSpc>
                <a:spcPct val="80000"/>
              </a:lnSpc>
            </a:pP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/>
              <a:t>No error recovery at all.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Easiest for the compiler writer, </a:t>
            </a:r>
            <a:br>
              <a:rPr lang="en-US" dirty="0"/>
            </a:br>
            <a:r>
              <a:rPr lang="en-US" dirty="0"/>
              <a:t>annoying for the programmer.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Worse case: The compiler crashes or hangs.</a:t>
            </a:r>
          </a:p>
          <a:p>
            <a:pPr lvl="3">
              <a:lnSpc>
                <a:spcPct val="80000"/>
              </a:lnSpc>
            </a:pPr>
            <a:endParaRPr lang="en-US" dirty="0"/>
          </a:p>
          <a:p>
            <a:pPr marL="533400" indent="-533400">
              <a:lnSpc>
                <a:spcPct val="80000"/>
              </a:lnSpc>
            </a:pPr>
            <a:r>
              <a:rPr lang="en-US" dirty="0"/>
              <a:t>Become hopelessly lost.</a:t>
            </a:r>
          </a:p>
          <a:p>
            <a:pPr lvl="5">
              <a:lnSpc>
                <a:spcPct val="80000"/>
              </a:lnSpc>
            </a:pPr>
            <a:endParaRPr lang="en-US" dirty="0">
              <a:solidFill>
                <a:schemeClr val="folHlink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dirty="0"/>
              <a:t>Attempt to continue parsing </a:t>
            </a:r>
            <a:br>
              <a:rPr lang="en-US" dirty="0"/>
            </a:br>
            <a:r>
              <a:rPr lang="en-US" dirty="0"/>
              <a:t>the rest of the source program.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Spew out lots of irrelevant and </a:t>
            </a:r>
            <a:br>
              <a:rPr lang="en-US" dirty="0"/>
            </a:br>
            <a:r>
              <a:rPr lang="en-US" dirty="0"/>
              <a:t>meaningless error messages.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No error recovery here, either …</a:t>
            </a:r>
          </a:p>
          <a:p>
            <a:pPr lvl="2">
              <a:lnSpc>
                <a:spcPct val="80000"/>
              </a:lnSpc>
              <a:buFont typeface="Wingdings" charset="0"/>
              <a:buChar char="n"/>
            </a:pPr>
            <a:r>
              <a:rPr lang="en-US" dirty="0"/>
              <a:t>… but the compiler writer doesn</a:t>
            </a:r>
            <a:r>
              <a:rPr lang="en-US" dirty="0">
                <a:latin typeface="Arial"/>
              </a:rPr>
              <a:t>’</a:t>
            </a:r>
            <a:r>
              <a:rPr lang="en-US" dirty="0"/>
              <a:t>t admit it!</a:t>
            </a:r>
          </a:p>
        </p:txBody>
      </p:sp>
    </p:spTree>
    <p:extLst>
      <p:ext uri="{BB962C8B-B14F-4D97-AF65-F5344CB8AC3E}">
        <p14:creationId xmlns:p14="http://schemas.microsoft.com/office/powerpoint/2010/main" val="3301426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5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5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52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52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52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9B4FAA-0C56-1C4D-BCDA-82013ACF5E65}" type="slidenum">
              <a:rPr lang="en-US"/>
              <a:pPr/>
              <a:t>35</a:t>
            </a:fld>
            <a:endParaRPr lang="en-US"/>
          </a:p>
        </p:txBody>
      </p:sp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for Error Recovery</a:t>
            </a:r>
            <a:r>
              <a:rPr lang="en-US" i="1" dirty="0"/>
              <a:t>, cont’d</a:t>
            </a:r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Skip tokens after the erroneous token until …</a:t>
            </a:r>
          </a:p>
          <a:p>
            <a:pPr lvl="5">
              <a:lnSpc>
                <a:spcPct val="80000"/>
              </a:lnSpc>
            </a:pP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/>
              <a:t>The parser finds a token it recognizes, and 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It can safely resume syntax checking the rest of the source program.</a:t>
            </a:r>
          </a:p>
          <a:p>
            <a:pPr lvl="4">
              <a:lnSpc>
                <a:spcPct val="80000"/>
              </a:lnSpc>
            </a:pPr>
            <a:endParaRPr lang="en-US" dirty="0"/>
          </a:p>
          <a:p>
            <a:pPr>
              <a:lnSpc>
                <a:spcPct val="80000"/>
              </a:lnSpc>
            </a:pPr>
            <a:r>
              <a:rPr lang="en-US" dirty="0"/>
              <a:t>For now, we’ve implemented </a:t>
            </a:r>
            <a:br>
              <a:rPr lang="en-US" dirty="0"/>
            </a:br>
            <a:r>
              <a:rPr lang="en-US" dirty="0"/>
              <a:t>very simple syntax error handling.</a:t>
            </a:r>
          </a:p>
          <a:p>
            <a:pPr lvl="4">
              <a:lnSpc>
                <a:spcPct val="80000"/>
              </a:lnSpc>
            </a:pP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/>
              <a:t>Will our parser get lost attempting to recover?</a:t>
            </a:r>
          </a:p>
          <a:p>
            <a:pPr lvl="1">
              <a:lnSpc>
                <a:spcPct val="80000"/>
              </a:lnSpc>
            </a:pPr>
            <a:r>
              <a:rPr lang="en-US" dirty="0"/>
              <a:t>Will our parser go into an infinite loop or crash?</a:t>
            </a:r>
          </a:p>
        </p:txBody>
      </p:sp>
    </p:spTree>
    <p:extLst>
      <p:ext uri="{BB962C8B-B14F-4D97-AF65-F5344CB8AC3E}">
        <p14:creationId xmlns:p14="http://schemas.microsoft.com/office/powerpoint/2010/main" val="116616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5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5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5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D94A-E821-3FA5-BF59-76EC7C21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Parser.syntaxError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A2436-2134-7338-19DC-F431D2115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0FFF53-A744-D8E9-B38C-76783B355B88}"/>
              </a:ext>
            </a:extLst>
          </p:cNvPr>
          <p:cNvSpPr txBox="1"/>
          <p:nvPr/>
        </p:nvSpPr>
        <p:spPr>
          <a:xfrm>
            <a:off x="182928" y="1396269"/>
            <a:ext cx="8884163" cy="53245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static HashSet&lt;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Token.TokenType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statementFollowers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static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 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Tokens that can immediately follow a statement.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statementFollowers.add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(SEMICOLON);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statementFollowers.add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(END);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statementFollowers.add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(UNTIL);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statementFollowers.add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(END_OF_FILE);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void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(String message)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System.out.println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("SYNTAX ERROR at line " +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               + ": " + message + " at '" +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currentToken.text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"'");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errorCount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++;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Recover by skipping the rest of the statement.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Skip to a statement follower token.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while (!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statementFollowers.contains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</p:spTree>
    <p:extLst>
      <p:ext uri="{BB962C8B-B14F-4D97-AF65-F5344CB8AC3E}">
        <p14:creationId xmlns:p14="http://schemas.microsoft.com/office/powerpoint/2010/main" val="146562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E3437-E271-7716-FE3F-E91BDD16C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Parser.parseStatement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A50050-45C2-7E15-1B92-86292D8D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38D0CB-33A2-153B-CEA5-F50E99D87E84}"/>
              </a:ext>
            </a:extLst>
          </p:cNvPr>
          <p:cNvSpPr txBox="1"/>
          <p:nvPr/>
        </p:nvSpPr>
        <p:spPr>
          <a:xfrm>
            <a:off x="447044" y="1417342"/>
            <a:ext cx="8239756" cy="46782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Node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Node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null;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int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savedLineNumber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savedLineNumber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switch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case IDENTIFIER :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parseAssignmentStatement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break;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case BEGIN :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parseCompoundStatement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  break;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case REPEAT :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parseRepeatStatement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    break;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case WRITE :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parseWriteStatement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      break;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case WRITELN :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parseWritelnStatement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    break;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case SEMICOLON :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null; break;  // empty statement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default :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("Unexpected token");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!= null)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stmtNode.lineNumber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savedLineNumber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return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stmtNode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819D16-8F9C-7835-794A-ACCCDEDC8B50}"/>
              </a:ext>
            </a:extLst>
          </p:cNvPr>
          <p:cNvSpPr txBox="1"/>
          <p:nvPr/>
        </p:nvSpPr>
        <p:spPr>
          <a:xfrm>
            <a:off x="7132292" y="1234464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4616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4D0FC-D6E6-5705-8D97-DDA50A51E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1" y="411163"/>
            <a:ext cx="8503872" cy="655637"/>
          </a:xfrm>
        </p:spPr>
        <p:txBody>
          <a:bodyPr/>
          <a:lstStyle/>
          <a:p>
            <a:r>
              <a:rPr lang="en-US" sz="2800" dirty="0"/>
              <a:t>Method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Parser.parseAssignmentStatement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DF5A26-B614-03B9-8120-4B844EA25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6B994F-0B84-25C2-3753-213F39810097}"/>
              </a:ext>
            </a:extLst>
          </p:cNvPr>
          <p:cNvSpPr txBox="1"/>
          <p:nvPr/>
        </p:nvSpPr>
        <p:spPr>
          <a:xfrm>
            <a:off x="344720" y="1402144"/>
            <a:ext cx="8454559" cy="3816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Node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parseAssignmentStatement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The current token should now be the left-hand-side variable name.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Node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assignmentNode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Node(ASSIGN);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The assignment node adopts the variable node as its first child.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Node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lhsNode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new Node(VARIABLE);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String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variableName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currentToken.text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SymtabEntry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variableEntry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symtab.enter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variableName.toLowerCase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lhsNode.text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variableName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lhsNode.entry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variableEntry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assignmentNode.adopt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lhsNode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Consume the LHS variable.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022C94-D5C5-4A48-EE3C-FFF24DE8B58D}"/>
              </a:ext>
            </a:extLst>
          </p:cNvPr>
          <p:cNvSpPr txBox="1"/>
          <p:nvPr/>
        </p:nvSpPr>
        <p:spPr>
          <a:xfrm>
            <a:off x="7293417" y="1234464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32A36B-BCF1-01B1-A1D5-DCCA23980C03}"/>
              </a:ext>
            </a:extLst>
          </p:cNvPr>
          <p:cNvSpPr txBox="1"/>
          <p:nvPr/>
        </p:nvSpPr>
        <p:spPr>
          <a:xfrm>
            <a:off x="5376080" y="4160512"/>
            <a:ext cx="3158237" cy="1954381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PROGRAM HelloWorld;</a:t>
            </a:r>
            <a:b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0;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REPEAT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write('#'); write(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(': Hello, world!');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UNTIL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END.</a:t>
            </a:r>
          </a:p>
        </p:txBody>
      </p:sp>
    </p:spTree>
    <p:extLst>
      <p:ext uri="{BB962C8B-B14F-4D97-AF65-F5344CB8AC3E}">
        <p14:creationId xmlns:p14="http://schemas.microsoft.com/office/powerpoint/2010/main" val="22831522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2307B-A7F3-78DD-0D88-60C3CC2E3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27" y="411163"/>
            <a:ext cx="8686705" cy="655637"/>
          </a:xfrm>
        </p:spPr>
        <p:txBody>
          <a:bodyPr/>
          <a:lstStyle/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Parser.parseAssignmentStatement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/>
              <a:t>, </a:t>
            </a:r>
            <a:r>
              <a:rPr lang="en-US" sz="2800" i="1" dirty="0"/>
              <a:t>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E0ABDB-9F5F-2B57-ED9F-3F2848513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E22E5A-3E28-99E7-6953-DA74AA144997}"/>
              </a:ext>
            </a:extLst>
          </p:cNvPr>
          <p:cNvSpPr txBox="1"/>
          <p:nvPr/>
        </p:nvSpPr>
        <p:spPr>
          <a:xfrm>
            <a:off x="481777" y="1390140"/>
            <a:ext cx="8180445" cy="3970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COLON_EQUALS)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Consume :=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</a:t>
            </a:r>
            <a:r>
              <a:rPr lang="en-US" sz="18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("Missing :=");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The assignment node adopts the expression node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as its second child.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Node </a:t>
            </a:r>
            <a:r>
              <a:rPr lang="en-US" sz="18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rhsNode</a:t>
            </a:r>
            <a:r>
              <a:rPr lang="en-US" sz="18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parseExpression</a:t>
            </a:r>
            <a:r>
              <a:rPr lang="en-US" sz="18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assignmentNode.adopt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rhsNode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8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18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assignmentNode</a:t>
            </a:r>
            <a:r>
              <a:rPr lang="en-US" sz="18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714490-5DED-D942-DEF0-BFF3E0BC712C}"/>
              </a:ext>
            </a:extLst>
          </p:cNvPr>
          <p:cNvSpPr txBox="1"/>
          <p:nvPr/>
        </p:nvSpPr>
        <p:spPr>
          <a:xfrm>
            <a:off x="7201978" y="1234464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2B3E50-2731-6D61-B7D1-C14A461DE2EA}"/>
              </a:ext>
            </a:extLst>
          </p:cNvPr>
          <p:cNvSpPr txBox="1"/>
          <p:nvPr/>
        </p:nvSpPr>
        <p:spPr>
          <a:xfrm>
            <a:off x="5852146" y="4294019"/>
            <a:ext cx="3158237" cy="1954381"/>
          </a:xfrm>
          <a:prstGeom prst="rect">
            <a:avLst/>
          </a:prstGeom>
          <a:solidFill>
            <a:srgbClr val="DEF0F2"/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PROGRAM HelloWorld;</a:t>
            </a:r>
            <a:b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11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0;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REPEAT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write('#'); write(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(': Hello, world!');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UNTIL </a:t>
            </a:r>
            <a:r>
              <a:rPr lang="en-US" sz="1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5;</a:t>
            </a:r>
          </a:p>
          <a:p>
            <a:r>
              <a:rPr lang="en-US" sz="11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END.</a:t>
            </a:r>
          </a:p>
        </p:txBody>
      </p:sp>
    </p:spTree>
    <p:extLst>
      <p:ext uri="{BB962C8B-B14F-4D97-AF65-F5344CB8AC3E}">
        <p14:creationId xmlns:p14="http://schemas.microsoft.com/office/powerpoint/2010/main" val="504297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4E7E7-4756-3B42-BE9B-39BBFDFE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Consume Characters and Tokens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95A70-CDA2-AF44-BED3-351797841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2590795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dirty="0">
                <a:solidFill>
                  <a:srgbClr val="B23C00"/>
                </a:solidFill>
              </a:rPr>
              <a:t>consume</a:t>
            </a:r>
            <a:r>
              <a:rPr lang="en-US" dirty="0"/>
              <a:t> the </a:t>
            </a:r>
            <a:r>
              <a:rPr lang="en-US" u="sng" dirty="0"/>
              <a:t>current input character</a:t>
            </a:r>
            <a:r>
              <a:rPr lang="en-US" dirty="0"/>
              <a:t>, use it (such as by appending it to the text of the current token) and then read the </a:t>
            </a:r>
            <a:r>
              <a:rPr lang="en-US" u="sng" dirty="0"/>
              <a:t>next character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To </a:t>
            </a:r>
            <a:r>
              <a:rPr lang="en-US" dirty="0">
                <a:solidFill>
                  <a:srgbClr val="B23C00"/>
                </a:solidFill>
              </a:rPr>
              <a:t>consume</a:t>
            </a:r>
            <a:r>
              <a:rPr lang="en-US" dirty="0"/>
              <a:t> the </a:t>
            </a:r>
            <a:r>
              <a:rPr lang="en-US" u="sng" dirty="0"/>
              <a:t>current token</a:t>
            </a:r>
            <a:r>
              <a:rPr lang="en-US" dirty="0"/>
              <a:t>, process it </a:t>
            </a:r>
            <a:br>
              <a:rPr lang="en-US" dirty="0"/>
            </a:br>
            <a:r>
              <a:rPr lang="en-US" dirty="0"/>
              <a:t>and then extract the </a:t>
            </a:r>
            <a:r>
              <a:rPr lang="en-US" u="sng" dirty="0"/>
              <a:t>next token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78A7E6-1F1C-5848-BFC9-F74DB4478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4C5C3D-147B-1A41-A4AE-BFAC84D2535E}"/>
              </a:ext>
            </a:extLst>
          </p:cNvPr>
          <p:cNvSpPr txBox="1"/>
          <p:nvPr/>
        </p:nvSpPr>
        <p:spPr>
          <a:xfrm>
            <a:off x="2985669" y="4114790"/>
            <a:ext cx="3172663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0033CC"/>
                </a:solidFill>
              </a:rPr>
              <a:t>What happens if you </a:t>
            </a:r>
          </a:p>
          <a:p>
            <a:pPr algn="ctr"/>
            <a:r>
              <a:rPr lang="en-US" sz="2000" u="sng" dirty="0">
                <a:solidFill>
                  <a:srgbClr val="0033CC"/>
                </a:solidFill>
              </a:rPr>
              <a:t>forget to consume</a:t>
            </a:r>
            <a:r>
              <a:rPr lang="en-US" sz="2000" dirty="0">
                <a:solidFill>
                  <a:srgbClr val="0033CC"/>
                </a:solidFill>
              </a:rPr>
              <a:t> </a:t>
            </a:r>
          </a:p>
          <a:p>
            <a:pPr algn="ctr"/>
            <a:r>
              <a:rPr lang="en-US" sz="2000" dirty="0">
                <a:solidFill>
                  <a:srgbClr val="0033CC"/>
                </a:solidFill>
              </a:rPr>
              <a:t>the current input character</a:t>
            </a:r>
          </a:p>
          <a:p>
            <a:pPr algn="ctr"/>
            <a:r>
              <a:rPr lang="en-US" sz="2000" dirty="0">
                <a:solidFill>
                  <a:srgbClr val="0033CC"/>
                </a:solidFill>
              </a:rPr>
              <a:t>or the current token?</a:t>
            </a:r>
          </a:p>
        </p:txBody>
      </p:sp>
    </p:spTree>
    <p:extLst>
      <p:ext uri="{BB962C8B-B14F-4D97-AF65-F5344CB8AC3E}">
        <p14:creationId xmlns:p14="http://schemas.microsoft.com/office/powerpoint/2010/main" val="2803521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9480E-4E3B-03B3-BCA0-6A88A3B45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REPEAT</a:t>
            </a:r>
            <a:r>
              <a:rPr lang="en-US" dirty="0"/>
              <a:t> Parse Tree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D5772-F145-1F11-B084-2FE973F00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A57B7D-7006-1C28-FC91-2EE8CE684CE2}"/>
              </a:ext>
            </a:extLst>
          </p:cNvPr>
          <p:cNvSpPr txBox="1"/>
          <p:nvPr/>
        </p:nvSpPr>
        <p:spPr>
          <a:xfrm>
            <a:off x="435453" y="1479280"/>
            <a:ext cx="4410863" cy="2800767"/>
          </a:xfrm>
          <a:prstGeom prst="rect">
            <a:avLst/>
          </a:prstGeom>
          <a:solidFill>
            <a:srgbClr val="DEF0F2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PROGRAM HelloWorld;</a:t>
            </a:r>
            <a:b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b="1" dirty="0"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:= 0;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   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REPEAT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:=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+ 1;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write('#'); write(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writeln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(': Hello, world!')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    UNTIL </a:t>
            </a:r>
            <a:r>
              <a:rPr lang="en-US" b="1" dirty="0" err="1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5</a:t>
            </a:r>
          </a:p>
          <a:p>
            <a:r>
              <a:rPr lang="en-US" b="1" dirty="0"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DE2886-050C-B4D1-4F08-FACA4C38288E}"/>
              </a:ext>
            </a:extLst>
          </p:cNvPr>
          <p:cNvSpPr txBox="1"/>
          <p:nvPr/>
        </p:nvSpPr>
        <p:spPr>
          <a:xfrm>
            <a:off x="3017537" y="1280967"/>
            <a:ext cx="1456937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HelloWorld.txt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72BBBA6D-3C5E-E052-A932-FBCDF0E17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2914" y="1479280"/>
            <a:ext cx="4129597" cy="213259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4AD53D-8629-3149-A3B8-5023F97DF35B}"/>
              </a:ext>
            </a:extLst>
          </p:cNvPr>
          <p:cNvSpPr txBox="1"/>
          <p:nvPr/>
        </p:nvSpPr>
        <p:spPr>
          <a:xfrm>
            <a:off x="482321" y="3858567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5C14B3-7921-8FBB-2670-0A1AB68A6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927" y="4371418"/>
            <a:ext cx="8823881" cy="10692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4C74322-3C62-A790-1F44-F141EFBD2D89}"/>
              </a:ext>
            </a:extLst>
          </p:cNvPr>
          <p:cNvSpPr txBox="1"/>
          <p:nvPr/>
        </p:nvSpPr>
        <p:spPr>
          <a:xfrm>
            <a:off x="2650505" y="5667659"/>
            <a:ext cx="5984331" cy="9541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var ppt = new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PrettyPrintTree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&lt;Node&gt;(Node::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getChildren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Node::display);</a:t>
            </a:r>
          </a:p>
          <a:p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ppt.setColor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Color.NONE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ppt.display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programNode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696468-78EB-5CB1-8A1E-DCDA5E7274B9}"/>
              </a:ext>
            </a:extLst>
          </p:cNvPr>
          <p:cNvSpPr txBox="1"/>
          <p:nvPr/>
        </p:nvSpPr>
        <p:spPr>
          <a:xfrm>
            <a:off x="7315170" y="6220301"/>
            <a:ext cx="1242648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Simple.java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7207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EC89D-C6A4-6ABE-8788-5BEB89870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 Facts about the LOOP Subtree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B517D-2669-ABD8-17B5-EBB557C35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154683"/>
            <a:ext cx="8229600" cy="2944317"/>
          </a:xfrm>
        </p:spPr>
        <p:txBody>
          <a:bodyPr/>
          <a:lstStyle/>
          <a:p>
            <a:r>
              <a:rPr lang="en-US" dirty="0"/>
              <a:t>It's language-independent.</a:t>
            </a:r>
          </a:p>
          <a:p>
            <a:pPr lvl="1"/>
            <a:r>
              <a:rPr lang="en-US" dirty="0"/>
              <a:t>It can handle any kind of looping statement.</a:t>
            </a:r>
          </a:p>
          <a:p>
            <a:pPr lvl="5"/>
            <a:endParaRPr lang="en-US" dirty="0"/>
          </a:p>
          <a:p>
            <a:r>
              <a:rPr lang="en-US" dirty="0"/>
              <a:t>The TEST node can be any one of the children.</a:t>
            </a:r>
          </a:p>
          <a:p>
            <a:pPr lvl="1"/>
            <a:r>
              <a:rPr lang="en-US" dirty="0"/>
              <a:t>It can be the first, last, or intermediate child.</a:t>
            </a:r>
          </a:p>
          <a:p>
            <a:pPr lvl="1"/>
            <a:r>
              <a:rPr lang="en-US" dirty="0"/>
              <a:t>There can be more than one TEST node.</a:t>
            </a:r>
          </a:p>
          <a:p>
            <a:pPr lvl="1"/>
            <a:r>
              <a:rPr lang="en-US" dirty="0"/>
              <a:t>At run time, exit the loop when the test is true.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B2F8F-248E-AB25-F294-D6C59F849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118CF711-164A-0336-B5C9-784574751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829" y="1234464"/>
            <a:ext cx="3718342" cy="192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11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16D7F-04EA-ACAE-62A4-D2A464729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89" y="411163"/>
            <a:ext cx="8961022" cy="655637"/>
          </a:xfrm>
        </p:spPr>
        <p:txBody>
          <a:bodyPr/>
          <a:lstStyle/>
          <a:p>
            <a:r>
              <a:rPr lang="en-US" dirty="0"/>
              <a:t>Method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Parser.parseRepeatStatement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BACF6-744D-CB42-F823-CBE5E3507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E86F5C-DE2B-7496-1DEB-615BDB2DC23D}"/>
              </a:ext>
            </a:extLst>
          </p:cNvPr>
          <p:cNvSpPr txBox="1"/>
          <p:nvPr/>
        </p:nvSpPr>
        <p:spPr>
          <a:xfrm>
            <a:off x="1515716" y="1409804"/>
            <a:ext cx="6356227" cy="28007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private Node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parseRepeatStatement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{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The current token should now be REPEAT.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Create a LOOP node.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Node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loopNode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Node(LOOP);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// Consume REPEAT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 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parseStatementList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loopNode</a:t>
            </a:r>
            <a:r>
              <a:rPr lang="en-US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UNTIL);   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184161-7721-AB3D-BCA1-5EC1DC42EC76}"/>
              </a:ext>
            </a:extLst>
          </p:cNvPr>
          <p:cNvSpPr txBox="1"/>
          <p:nvPr/>
        </p:nvSpPr>
        <p:spPr>
          <a:xfrm>
            <a:off x="6561905" y="1234464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8BCADC34-3D4A-3A30-24C7-0FBE4EF91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4659" y="4320585"/>
            <a:ext cx="3718342" cy="192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159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6E70F-563B-35F5-6F52-82B2DA40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4C7DE9-9059-EEC2-66E0-2594AE5EFCED}"/>
              </a:ext>
            </a:extLst>
          </p:cNvPr>
          <p:cNvSpPr txBox="1"/>
          <p:nvPr/>
        </p:nvSpPr>
        <p:spPr>
          <a:xfrm>
            <a:off x="182928" y="1457825"/>
            <a:ext cx="5554726" cy="4616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if 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currentToken.type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== UNTIL)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{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Create a TEST node.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It adopts the test expression node.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Node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testNode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new Node(TEST);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currentToken.lineNumber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testNode.lineNumber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lineNumber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Consume UNTIL.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currentToken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scanner.nextToken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testNode.adopt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parseExpression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The LOOP node adopts the TEST node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// as its final child.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   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loopNode.adopt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testNode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}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else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("Expecting UNTIL");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       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    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1400" b="1" dirty="0" err="1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loopNode</a:t>
            </a:r>
            <a:r>
              <a:rPr lang="en-US" sz="1400" b="1" dirty="0">
                <a:solidFill>
                  <a:srgbClr val="B23C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    }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A580B3-A12D-9D0B-A0B4-773359988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89" y="411163"/>
            <a:ext cx="8961022" cy="655637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Parser.parseRepeatStatement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en-US" dirty="0"/>
              <a:t> </a:t>
            </a:r>
            <a:r>
              <a:rPr lang="en-US" i="1" dirty="0"/>
              <a:t>cont’d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56DCF0-AE90-98C0-7D66-1D70F75806AA}"/>
              </a:ext>
            </a:extLst>
          </p:cNvPr>
          <p:cNvSpPr txBox="1"/>
          <p:nvPr/>
        </p:nvSpPr>
        <p:spPr>
          <a:xfrm>
            <a:off x="4733125" y="1261666"/>
            <a:ext cx="1210460" cy="338554"/>
          </a:xfrm>
          <a:prstGeom prst="rect">
            <a:avLst/>
          </a:prstGeom>
          <a:solidFill>
            <a:srgbClr val="0033CC"/>
          </a:solidFill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Parser.java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4297C172-51BC-696B-35F6-3709F7B70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46" y="2626247"/>
            <a:ext cx="3108926" cy="160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27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04809-9B8A-5147-80DC-F5F0D925E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Parse Tree for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dirty="0"/>
              <a:t> Statement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61734-38C0-4243-BABB-618E4566E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5" name="Picture 5" descr="CS153-080917f">
            <a:extLst>
              <a:ext uri="{FF2B5EF4-FFF2-40B4-BE49-F238E27FC236}">
                <a16:creationId xmlns:a16="http://schemas.microsoft.com/office/drawing/2014/main" id="{37F1768C-6ABD-E742-A0B6-31EB3A67C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30" y="2594869"/>
            <a:ext cx="5303462" cy="3668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04C0EF5-16B7-1440-9885-65F9ED2F1B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1346145"/>
            <a:ext cx="4572000" cy="74961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B76E640-3912-FF4A-84F9-80917E0E50EB}"/>
              </a:ext>
            </a:extLst>
          </p:cNvPr>
          <p:cNvSpPr txBox="1"/>
          <p:nvPr/>
        </p:nvSpPr>
        <p:spPr>
          <a:xfrm>
            <a:off x="2863840" y="2095755"/>
            <a:ext cx="3416320" cy="400110"/>
          </a:xfrm>
          <a:prstGeom prst="rect">
            <a:avLst/>
          </a:prstGeom>
          <a:solidFill>
            <a:srgbClr val="D7FFFF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20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 j do k := </a:t>
            </a:r>
            <a:r>
              <a:rPr lang="en-US" sz="2000" b="1" dirty="0" err="1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000" b="1" dirty="0">
              <a:solidFill>
                <a:srgbClr val="0033CC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C6F7AB-FF70-4C47-A89D-BEA04CC400A6}"/>
              </a:ext>
            </a:extLst>
          </p:cNvPr>
          <p:cNvGrpSpPr/>
          <p:nvPr/>
        </p:nvGrpSpPr>
        <p:grpSpPr>
          <a:xfrm>
            <a:off x="1554513" y="4090685"/>
            <a:ext cx="1097268" cy="338554"/>
            <a:chOff x="1554513" y="3838172"/>
            <a:chExt cx="1097268" cy="3385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1B8906-3401-5A44-8D9F-79A07D9E155E}"/>
                </a:ext>
              </a:extLst>
            </p:cNvPr>
            <p:cNvSpPr txBox="1"/>
            <p:nvPr/>
          </p:nvSpPr>
          <p:spPr>
            <a:xfrm>
              <a:off x="1554513" y="3838172"/>
              <a:ext cx="7088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Why?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C648C0E6-453A-6E48-B713-9EEDC58E034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2183254" y="4007449"/>
              <a:ext cx="468527" cy="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493FA28-A775-69FD-0DBD-1ACF3AF2AF26}"/>
              </a:ext>
            </a:extLst>
          </p:cNvPr>
          <p:cNvSpPr txBox="1"/>
          <p:nvPr/>
        </p:nvSpPr>
        <p:spPr>
          <a:xfrm>
            <a:off x="7132292" y="1346145"/>
            <a:ext cx="149752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The statement</a:t>
            </a:r>
          </a:p>
          <a:p>
            <a:r>
              <a:rPr lang="en-US" dirty="0">
                <a:solidFill>
                  <a:srgbClr val="0033CC"/>
                </a:solidFill>
              </a:rPr>
              <a:t>can be a</a:t>
            </a:r>
          </a:p>
          <a:p>
            <a:r>
              <a:rPr lang="en-US" dirty="0">
                <a:solidFill>
                  <a:srgbClr val="0033CC"/>
                </a:solidFill>
              </a:rPr>
              <a:t>compound</a:t>
            </a:r>
          </a:p>
          <a:p>
            <a:r>
              <a:rPr lang="en-US" dirty="0">
                <a:solidFill>
                  <a:srgbClr val="0033CC"/>
                </a:solidFill>
              </a:rPr>
              <a:t>statement.</a:t>
            </a:r>
          </a:p>
        </p:txBody>
      </p:sp>
    </p:spTree>
    <p:extLst>
      <p:ext uri="{BB962C8B-B14F-4D97-AF65-F5344CB8AC3E}">
        <p14:creationId xmlns:p14="http://schemas.microsoft.com/office/powerpoint/2010/main" val="224508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397" name="Picture 5" descr="CS153-080917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3520439"/>
            <a:ext cx="7132637" cy="27352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9CB8E-8351-6546-84D5-012456AFB5BC}" type="slidenum">
              <a:rPr lang="en-US"/>
              <a:pPr/>
              <a:t>45</a:t>
            </a:fld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ourier New" charset="0"/>
              </a:rPr>
              <a:t>IF</a:t>
            </a:r>
            <a:r>
              <a:rPr lang="en-US"/>
              <a:t> Statement</a:t>
            </a:r>
          </a:p>
        </p:txBody>
      </p:sp>
      <p:pic>
        <p:nvPicPr>
          <p:cNvPr id="315395" name="Picture 3" descr="CS153-080917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258888"/>
            <a:ext cx="8321675" cy="798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5396" name="Rectangle 4"/>
          <p:cNvSpPr>
            <a:spLocks noChangeArrowheads="1"/>
          </p:cNvSpPr>
          <p:nvPr/>
        </p:nvSpPr>
        <p:spPr bwMode="auto">
          <a:xfrm>
            <a:off x="457200" y="2239963"/>
            <a:ext cx="2194581" cy="45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marL="469900" indent="-469900" eaLnBrk="1" hangingPunct="1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0000"/>
              <a:buFont typeface="Wingdings" charset="0"/>
              <a:buChar char="o"/>
            </a:pPr>
            <a:r>
              <a:rPr lang="en-US" sz="2800" dirty="0"/>
              <a:t>Example:</a:t>
            </a:r>
          </a:p>
        </p:txBody>
      </p:sp>
      <p:sp>
        <p:nvSpPr>
          <p:cNvPr id="315398" name="Text Box 6"/>
          <p:cNvSpPr txBox="1">
            <a:spLocks noChangeArrowheads="1"/>
          </p:cNvSpPr>
          <p:nvPr/>
        </p:nvSpPr>
        <p:spPr bwMode="auto">
          <a:xfrm>
            <a:off x="6126463" y="3307488"/>
            <a:ext cx="1746250" cy="590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Third child only if</a:t>
            </a:r>
          </a:p>
          <a:p>
            <a:r>
              <a:rPr lang="en-US">
                <a:solidFill>
                  <a:srgbClr val="0033CC"/>
                </a:solidFill>
              </a:rPr>
              <a:t>there is an </a:t>
            </a:r>
            <a:r>
              <a:rPr lang="en-US" b="1">
                <a:solidFill>
                  <a:srgbClr val="0033CC"/>
                </a:solidFill>
                <a:latin typeface="Courier New" charset="0"/>
              </a:rPr>
              <a:t>ELSE</a:t>
            </a:r>
            <a:r>
              <a:rPr lang="en-US">
                <a:solidFill>
                  <a:srgbClr val="0033CC"/>
                </a:solidFill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580123" y="2240293"/>
            <a:ext cx="4186413" cy="707886"/>
          </a:xfrm>
          <a:prstGeom prst="rect">
            <a:avLst/>
          </a:prstGeom>
          <a:solidFill>
            <a:srgbClr val="D6FFFF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marL="0" lvl="1"/>
            <a:r>
              <a:rPr lang="en-US" sz="2000" b="1" dirty="0">
                <a:solidFill>
                  <a:srgbClr val="0033CC"/>
                </a:solidFill>
                <a:latin typeface="Courier New" charset="0"/>
              </a:rPr>
              <a:t>IF (</a:t>
            </a:r>
            <a:r>
              <a:rPr lang="en-US" sz="20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2000" b="1" dirty="0">
                <a:solidFill>
                  <a:srgbClr val="0033CC"/>
                </a:solidFill>
                <a:latin typeface="Courier New" charset="0"/>
              </a:rPr>
              <a:t> = j) THEN t := 200</a:t>
            </a:r>
            <a:br>
              <a:rPr lang="en-US" sz="20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2000" b="1" dirty="0">
                <a:solidFill>
                  <a:srgbClr val="0033CC"/>
                </a:solidFill>
                <a:latin typeface="Courier New" charset="0"/>
              </a:rPr>
              <a:t>           ELSE f := -200;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BFE14-DCF8-985F-6EDB-5FD96C445319}"/>
              </a:ext>
            </a:extLst>
          </p:cNvPr>
          <p:cNvSpPr txBox="1"/>
          <p:nvPr/>
        </p:nvSpPr>
        <p:spPr>
          <a:xfrm>
            <a:off x="7357710" y="2100930"/>
            <a:ext cx="161133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Each statement</a:t>
            </a:r>
          </a:p>
          <a:p>
            <a:r>
              <a:rPr lang="en-US" dirty="0">
                <a:solidFill>
                  <a:srgbClr val="0033CC"/>
                </a:solidFill>
              </a:rPr>
              <a:t>can be a</a:t>
            </a:r>
          </a:p>
          <a:p>
            <a:r>
              <a:rPr lang="en-US" dirty="0">
                <a:solidFill>
                  <a:srgbClr val="0033CC"/>
                </a:solidFill>
              </a:rPr>
              <a:t>compound</a:t>
            </a:r>
          </a:p>
          <a:p>
            <a:r>
              <a:rPr lang="en-US" dirty="0">
                <a:solidFill>
                  <a:srgbClr val="0033CC"/>
                </a:solidFill>
              </a:rPr>
              <a:t>statement.</a:t>
            </a:r>
          </a:p>
        </p:txBody>
      </p:sp>
    </p:spTree>
    <p:extLst>
      <p:ext uri="{BB962C8B-B14F-4D97-AF65-F5344CB8AC3E}">
        <p14:creationId xmlns:p14="http://schemas.microsoft.com/office/powerpoint/2010/main" val="141906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5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A48B9-1B64-7040-947B-BD87D344CC70}" type="slidenum">
              <a:rPr lang="en-US"/>
              <a:pPr/>
              <a:t>46</a:t>
            </a:fld>
            <a:endParaRPr lang="en-US"/>
          </a:p>
        </p:txBody>
      </p:sp>
      <p:sp>
        <p:nvSpPr>
          <p:cNvPr id="316419" name="Rectangle 3"/>
          <p:cNvSpPr>
            <a:spLocks noChangeArrowheads="1"/>
          </p:cNvSpPr>
          <p:nvPr/>
        </p:nvSpPr>
        <p:spPr bwMode="auto">
          <a:xfrm>
            <a:off x="3346464" y="4315510"/>
            <a:ext cx="5131176" cy="2730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6420" name="Rectangle 4"/>
          <p:cNvSpPr>
            <a:spLocks noChangeArrowheads="1"/>
          </p:cNvSpPr>
          <p:nvPr/>
        </p:nvSpPr>
        <p:spPr bwMode="auto">
          <a:xfrm>
            <a:off x="3298078" y="3423209"/>
            <a:ext cx="3108687" cy="274638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64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</a:t>
            </a:r>
            <a:r>
              <a:rPr lang="ja-JP" altLang="en-US">
                <a:latin typeface="Arial"/>
              </a:rPr>
              <a:t>“</a:t>
            </a:r>
            <a:r>
              <a:rPr lang="en-US"/>
              <a:t>Dangling</a:t>
            </a:r>
            <a:r>
              <a:rPr lang="ja-JP" altLang="en-US">
                <a:latin typeface="Arial"/>
              </a:rPr>
              <a:t>”</a:t>
            </a:r>
            <a:r>
              <a:rPr lang="en-US"/>
              <a:t> </a:t>
            </a:r>
            <a:r>
              <a:rPr lang="en-US" b="1">
                <a:latin typeface="Courier New" charset="0"/>
              </a:rPr>
              <a:t>ELSE</a:t>
            </a:r>
          </a:p>
        </p:txBody>
      </p:sp>
      <p:sp>
        <p:nvSpPr>
          <p:cNvPr id="316422" name="Rectangle 6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Consider:</a:t>
            </a:r>
            <a:br>
              <a:rPr lang="en-US" dirty="0"/>
            </a:br>
            <a:br>
              <a:rPr lang="en-US" sz="1000" dirty="0"/>
            </a:br>
            <a:r>
              <a:rPr lang="en-US" sz="2400" b="1" dirty="0">
                <a:latin typeface="Courier New" charset="0"/>
              </a:rPr>
              <a:t>  </a:t>
            </a:r>
            <a:endParaRPr lang="en-US" sz="1800" b="1" dirty="0">
              <a:solidFill>
                <a:srgbClr val="0033CC"/>
              </a:solidFill>
              <a:latin typeface="Courier New" charset="0"/>
            </a:endParaRPr>
          </a:p>
          <a:p>
            <a:pPr>
              <a:lnSpc>
                <a:spcPct val="80000"/>
              </a:lnSpc>
            </a:pPr>
            <a:endParaRPr lang="en-US" sz="1800" b="1" dirty="0">
              <a:latin typeface="Courier New" charset="0"/>
            </a:endParaRPr>
          </a:p>
          <a:p>
            <a:pPr>
              <a:lnSpc>
                <a:spcPct val="80000"/>
              </a:lnSpc>
            </a:pPr>
            <a:r>
              <a:rPr lang="en-US" dirty="0"/>
              <a:t>Which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THEN</a:t>
            </a:r>
            <a:r>
              <a:rPr lang="en-US" dirty="0"/>
              <a:t> does the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ELSE</a:t>
            </a:r>
            <a:r>
              <a:rPr lang="en-US" dirty="0"/>
              <a:t> pair with?</a:t>
            </a:r>
          </a:p>
          <a:p>
            <a:pPr lvl="5">
              <a:lnSpc>
                <a:spcPct val="80000"/>
              </a:lnSpc>
            </a:pP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/>
              <a:t>Is it:</a:t>
            </a:r>
            <a:br>
              <a:rPr lang="en-US" dirty="0"/>
            </a:br>
            <a:br>
              <a:rPr lang="en-US" sz="1000" dirty="0"/>
            </a:b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IF 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= 3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THEN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IF j = 2 THEN t := 500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ELSE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f := -500</a:t>
            </a:r>
          </a:p>
          <a:p>
            <a:pPr lvl="6">
              <a:lnSpc>
                <a:spcPct val="80000"/>
              </a:lnSpc>
            </a:pPr>
            <a:endParaRPr lang="en-US" dirty="0"/>
          </a:p>
          <a:p>
            <a:pPr lvl="1">
              <a:lnSpc>
                <a:spcPct val="80000"/>
              </a:lnSpc>
            </a:pPr>
            <a:r>
              <a:rPr lang="en-US" dirty="0"/>
              <a:t>Or is it:</a:t>
            </a:r>
            <a:br>
              <a:rPr lang="en-US" dirty="0"/>
            </a:br>
            <a:br>
              <a:rPr lang="en-US" sz="1000" dirty="0"/>
            </a:b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IF 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= 3 THEN IF j = 2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THEN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t := 500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ELSE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f := -500</a:t>
            </a:r>
          </a:p>
          <a:p>
            <a:pPr lvl="1">
              <a:lnSpc>
                <a:spcPct val="80000"/>
              </a:lnSpc>
            </a:pPr>
            <a:endParaRPr lang="en-US" sz="1600" dirty="0"/>
          </a:p>
          <a:p>
            <a:pPr lvl="1">
              <a:lnSpc>
                <a:spcPct val="80000"/>
              </a:lnSpc>
            </a:pPr>
            <a:endParaRPr lang="en-US" sz="1600" dirty="0"/>
          </a:p>
          <a:p>
            <a:pPr lvl="1">
              <a:lnSpc>
                <a:spcPct val="80000"/>
              </a:lnSpc>
            </a:pPr>
            <a:endParaRPr lang="en-US" sz="1600" dirty="0"/>
          </a:p>
          <a:p>
            <a:pPr lvl="1">
              <a:lnSpc>
                <a:spcPct val="80000"/>
              </a:lnSpc>
            </a:pPr>
            <a:endParaRPr lang="en-US" sz="1600" dirty="0"/>
          </a:p>
          <a:p>
            <a:pPr lvl="1">
              <a:lnSpc>
                <a:spcPct val="80000"/>
              </a:lnSpc>
            </a:pPr>
            <a:endParaRPr lang="en-US" sz="1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0A4819-8C92-944D-9A95-67362636BDE9}"/>
              </a:ext>
            </a:extLst>
          </p:cNvPr>
          <p:cNvSpPr txBox="1"/>
          <p:nvPr/>
        </p:nvSpPr>
        <p:spPr>
          <a:xfrm>
            <a:off x="964281" y="1729341"/>
            <a:ext cx="721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IF 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= 3 THEN IF j = 2 THEN t := 500 ELSE f := -500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2989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6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6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64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6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9" grpId="0" animBg="1"/>
      <p:bldP spid="31642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A48B9-1B64-7040-947B-BD87D344CC70}" type="slidenum">
              <a:rPr lang="en-US"/>
              <a:pPr/>
              <a:t>47</a:t>
            </a:fld>
            <a:endParaRPr lang="en-US"/>
          </a:p>
        </p:txBody>
      </p:sp>
      <p:sp>
        <p:nvSpPr>
          <p:cNvPr id="316418" name="Rectangle 2"/>
          <p:cNvSpPr>
            <a:spLocks noChangeArrowheads="1"/>
          </p:cNvSpPr>
          <p:nvPr/>
        </p:nvSpPr>
        <p:spPr bwMode="auto">
          <a:xfrm>
            <a:off x="3112157" y="3521706"/>
            <a:ext cx="5154284" cy="273050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642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ja-JP" altLang="en-US" dirty="0">
                <a:latin typeface="Arial"/>
              </a:rPr>
              <a:t>“</a:t>
            </a:r>
            <a:r>
              <a:rPr lang="en-US" dirty="0"/>
              <a:t>Dangling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/>
              <a:t> </a:t>
            </a:r>
            <a:r>
              <a:rPr lang="en-US" b="1" dirty="0">
                <a:latin typeface="Courier New" charset="0"/>
              </a:rPr>
              <a:t>ELSE</a:t>
            </a:r>
            <a:r>
              <a:rPr lang="en-US" i="1" dirty="0"/>
              <a:t>, cont’d</a:t>
            </a:r>
          </a:p>
        </p:txBody>
      </p:sp>
      <p:sp>
        <p:nvSpPr>
          <p:cNvPr id="316422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2301229"/>
            <a:ext cx="8229600" cy="2682234"/>
          </a:xfrm>
          <a:noFill/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dirty="0"/>
              <a:t>According to Pascal syntax, </a:t>
            </a:r>
            <a:br>
              <a:rPr lang="en-US" dirty="0"/>
            </a:br>
            <a:r>
              <a:rPr lang="en-US" dirty="0"/>
              <a:t>the nested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IF</a:t>
            </a:r>
            <a:r>
              <a:rPr lang="en-US" dirty="0"/>
              <a:t> statement is </a:t>
            </a:r>
            <a:br>
              <a:rPr lang="en-US" dirty="0"/>
            </a:br>
            <a:r>
              <a:rPr lang="en-US" dirty="0"/>
              <a:t>the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THEN</a:t>
            </a:r>
            <a:r>
              <a:rPr lang="en-US" dirty="0"/>
              <a:t> statement of the outer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IF </a:t>
            </a:r>
            <a:r>
              <a:rPr lang="en-US" sz="2400" dirty="0"/>
              <a:t>statement</a:t>
            </a:r>
            <a:br>
              <a:rPr lang="en-US" sz="2400" dirty="0"/>
            </a:br>
            <a:br>
              <a:rPr lang="en-US" sz="1000" dirty="0"/>
            </a:br>
            <a:r>
              <a:rPr lang="en-US" b="1" dirty="0">
                <a:latin typeface="Courier New" charset="0"/>
              </a:rPr>
              <a:t> 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IF 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= 3 THEN IF j = 2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THEN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t := 500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ELSE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f := -500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 </a:t>
            </a:r>
            <a:br>
              <a:rPr lang="en-US" sz="2000" b="1" dirty="0">
                <a:solidFill>
                  <a:schemeClr val="folHlink"/>
                </a:solidFill>
                <a:latin typeface="Courier New" charset="0"/>
              </a:rPr>
            </a:br>
            <a:endParaRPr lang="en-US" sz="2000" b="1" dirty="0">
              <a:solidFill>
                <a:schemeClr val="folHlink"/>
              </a:solidFill>
              <a:latin typeface="Courier New" charset="0"/>
            </a:endParaRPr>
          </a:p>
          <a:p>
            <a:pPr>
              <a:lnSpc>
                <a:spcPct val="80000"/>
              </a:lnSpc>
            </a:pPr>
            <a:r>
              <a:rPr lang="en-US" dirty="0"/>
              <a:t>Therefore, the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ELSE</a:t>
            </a:r>
            <a:r>
              <a:rPr lang="en-US" dirty="0"/>
              <a:t> pairs with the </a:t>
            </a:r>
            <a:r>
              <a:rPr lang="en-US" u="sng" dirty="0"/>
              <a:t>closest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(i.e., the second) </a:t>
            </a:r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THEN</a:t>
            </a:r>
            <a:r>
              <a:rPr lang="en-US" dirty="0"/>
              <a:t>.</a:t>
            </a:r>
          </a:p>
        </p:txBody>
      </p:sp>
      <p:pic>
        <p:nvPicPr>
          <p:cNvPr id="316423" name="Picture 7" descr="CS153-080917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62" y="1325903"/>
            <a:ext cx="7551738" cy="7254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47986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7038" y="6218237"/>
            <a:ext cx="640118" cy="457200"/>
          </a:xfrm>
        </p:spPr>
        <p:txBody>
          <a:bodyPr/>
          <a:lstStyle/>
          <a:p>
            <a:fld id="{0CE2F708-E32B-B640-91A6-8846E7BC022C}" type="slidenum">
              <a:rPr lang="en-US"/>
              <a:pPr/>
              <a:t>48</a:t>
            </a:fld>
            <a:endParaRPr lang="en-US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ourier New" charset="0"/>
              </a:rPr>
              <a:t>FOR</a:t>
            </a:r>
            <a:r>
              <a:rPr lang="en-US"/>
              <a:t> Statement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2239963"/>
            <a:ext cx="2194582" cy="457200"/>
          </a:xfrm>
        </p:spPr>
        <p:txBody>
          <a:bodyPr/>
          <a:lstStyle/>
          <a:p>
            <a:r>
              <a:rPr lang="en-US" dirty="0"/>
              <a:t>Example:</a:t>
            </a:r>
            <a:endParaRPr lang="en-US" dirty="0">
              <a:solidFill>
                <a:srgbClr val="0033CC"/>
              </a:solidFill>
            </a:endParaRPr>
          </a:p>
        </p:txBody>
      </p:sp>
      <p:pic>
        <p:nvPicPr>
          <p:cNvPr id="313348" name="Picture 4" descr="CS153-080917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235075"/>
            <a:ext cx="8321675" cy="9683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3349" name="Picture 5" descr="CS153-080917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" y="3032340"/>
            <a:ext cx="8778875" cy="3076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3350" name="Text Box 6"/>
          <p:cNvSpPr txBox="1">
            <a:spLocks noChangeArrowheads="1"/>
          </p:cNvSpPr>
          <p:nvPr/>
        </p:nvSpPr>
        <p:spPr bwMode="auto">
          <a:xfrm>
            <a:off x="192088" y="2990850"/>
            <a:ext cx="1819275" cy="3460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Initial assignment</a:t>
            </a:r>
          </a:p>
        </p:txBody>
      </p:sp>
      <p:grpSp>
        <p:nvGrpSpPr>
          <p:cNvPr id="313351" name="Group 7"/>
          <p:cNvGrpSpPr>
            <a:grpSpLocks/>
          </p:cNvGrpSpPr>
          <p:nvPr/>
        </p:nvGrpSpPr>
        <p:grpSpPr bwMode="auto">
          <a:xfrm>
            <a:off x="274638" y="4892675"/>
            <a:ext cx="2286000" cy="925513"/>
            <a:chOff x="173" y="3082"/>
            <a:chExt cx="1440" cy="583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13352" name="Text Box 8"/>
            <p:cNvSpPr txBox="1">
              <a:spLocks noChangeArrowheads="1"/>
            </p:cNvSpPr>
            <p:nvPr/>
          </p:nvSpPr>
          <p:spPr bwMode="auto">
            <a:xfrm>
              <a:off x="173" y="3139"/>
              <a:ext cx="919" cy="526"/>
            </a:xfrm>
            <a:prstGeom prst="rect">
              <a:avLst/>
            </a:prstGeom>
            <a:grpFill/>
            <a:ln w="9525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33CC"/>
                  </a:solidFill>
                </a:rPr>
                <a:t>Node type </a:t>
              </a:r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GT</a:t>
              </a:r>
            </a:p>
            <a:p>
              <a:r>
                <a:rPr lang="en-US" dirty="0">
                  <a:solidFill>
                    <a:srgbClr val="0033CC"/>
                  </a:solidFill>
                </a:rPr>
                <a:t>for </a:t>
              </a:r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TO</a:t>
              </a:r>
              <a:r>
                <a:rPr lang="en-US" dirty="0">
                  <a:solidFill>
                    <a:srgbClr val="0033CC"/>
                  </a:solidFill>
                </a:rPr>
                <a:t> and </a:t>
              </a:r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LT</a:t>
              </a:r>
            </a:p>
            <a:p>
              <a:r>
                <a:rPr lang="en-US" dirty="0">
                  <a:solidFill>
                    <a:srgbClr val="0033CC"/>
                  </a:solidFill>
                </a:rPr>
                <a:t>for </a:t>
              </a:r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DOWNTO</a:t>
              </a:r>
              <a:endParaRPr lang="en-US" dirty="0">
                <a:solidFill>
                  <a:srgbClr val="0033CC"/>
                </a:solidFill>
              </a:endParaRPr>
            </a:p>
          </p:txBody>
        </p:sp>
        <p:sp>
          <p:nvSpPr>
            <p:cNvPr id="313353" name="Line 9"/>
            <p:cNvSpPr>
              <a:spLocks noChangeShapeType="1"/>
            </p:cNvSpPr>
            <p:nvPr/>
          </p:nvSpPr>
          <p:spPr bwMode="auto">
            <a:xfrm flipV="1">
              <a:off x="1094" y="3082"/>
              <a:ext cx="519" cy="115"/>
            </a:xfrm>
            <a:prstGeom prst="line">
              <a:avLst/>
            </a:prstGeom>
            <a:grp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33CC"/>
                </a:solidFill>
              </a:endParaRPr>
            </a:p>
          </p:txBody>
        </p:sp>
      </p:grpSp>
      <p:sp>
        <p:nvSpPr>
          <p:cNvPr id="313354" name="Text Box 10"/>
          <p:cNvSpPr txBox="1">
            <a:spLocks noChangeArrowheads="1"/>
          </p:cNvSpPr>
          <p:nvPr/>
        </p:nvSpPr>
        <p:spPr bwMode="auto">
          <a:xfrm>
            <a:off x="4206875" y="5475288"/>
            <a:ext cx="1446213" cy="346075"/>
          </a:xfrm>
          <a:prstGeom prst="rect">
            <a:avLst/>
          </a:prstGeom>
          <a:solidFill>
            <a:srgbClr val="FFFFC2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DO</a:t>
            </a:r>
            <a:r>
              <a:rPr lang="en-US" dirty="0">
                <a:solidFill>
                  <a:srgbClr val="0033CC"/>
                </a:solidFill>
              </a:rPr>
              <a:t> statement</a:t>
            </a:r>
          </a:p>
        </p:txBody>
      </p:sp>
      <p:grpSp>
        <p:nvGrpSpPr>
          <p:cNvPr id="313355" name="Group 11"/>
          <p:cNvGrpSpPr>
            <a:grpSpLocks/>
          </p:cNvGrpSpPr>
          <p:nvPr/>
        </p:nvGrpSpPr>
        <p:grpSpPr bwMode="auto">
          <a:xfrm>
            <a:off x="6809969" y="2447289"/>
            <a:ext cx="2149475" cy="2146299"/>
            <a:chOff x="4227" y="1614"/>
            <a:chExt cx="1354" cy="13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13356" name="Text Box 12"/>
            <p:cNvSpPr txBox="1">
              <a:spLocks noChangeArrowheads="1"/>
            </p:cNvSpPr>
            <p:nvPr/>
          </p:nvSpPr>
          <p:spPr bwMode="auto">
            <a:xfrm>
              <a:off x="4227" y="1614"/>
              <a:ext cx="1354" cy="911"/>
            </a:xfrm>
            <a:prstGeom prst="rect">
              <a:avLst/>
            </a:prstGeom>
            <a:grpFill/>
            <a:ln w="9525">
              <a:solidFill>
                <a:srgbClr val="0033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33CC"/>
                  </a:solidFill>
                </a:rPr>
                <a:t>Increment/decrement</a:t>
              </a:r>
            </a:p>
            <a:p>
              <a:r>
                <a:rPr lang="en-US" dirty="0">
                  <a:solidFill>
                    <a:srgbClr val="0033CC"/>
                  </a:solidFill>
                </a:rPr>
                <a:t>the control variable:</a:t>
              </a:r>
            </a:p>
            <a:p>
              <a:endParaRPr lang="en-US" sz="800" dirty="0">
                <a:solidFill>
                  <a:srgbClr val="0033CC"/>
                </a:solidFill>
              </a:endParaRPr>
            </a:p>
            <a:p>
              <a:r>
                <a:rPr lang="en-US" dirty="0">
                  <a:solidFill>
                    <a:srgbClr val="0033CC"/>
                  </a:solidFill>
                </a:rPr>
                <a:t>Node type </a:t>
              </a:r>
              <a:r>
                <a:rPr lang="en-US" b="1" dirty="0">
                  <a:solidFill>
                    <a:srgbClr val="0033CC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ADD</a:t>
              </a:r>
              <a:r>
                <a:rPr lang="en-US" dirty="0">
                  <a:solidFill>
                    <a:srgbClr val="0033CC"/>
                  </a:solidFill>
                </a:rPr>
                <a:t> for </a:t>
              </a:r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TO</a:t>
              </a:r>
            </a:p>
            <a:p>
              <a:r>
                <a:rPr lang="en-US" dirty="0">
                  <a:solidFill>
                    <a:srgbClr val="0033CC"/>
                  </a:solidFill>
                </a:rPr>
                <a:t>and </a:t>
              </a:r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SUBTRACT</a:t>
              </a:r>
              <a:r>
                <a:rPr lang="en-US" dirty="0">
                  <a:solidFill>
                    <a:srgbClr val="0033CC"/>
                  </a:solidFill>
                </a:rPr>
                <a:t> for</a:t>
              </a:r>
            </a:p>
            <a:p>
              <a:r>
                <a:rPr lang="en-US" b="1" dirty="0">
                  <a:solidFill>
                    <a:srgbClr val="0033CC"/>
                  </a:solidFill>
                  <a:latin typeface="Courier New" charset="0"/>
                </a:rPr>
                <a:t>DOWNTO</a:t>
              </a:r>
              <a:endParaRPr lang="en-US" dirty="0">
                <a:solidFill>
                  <a:srgbClr val="0033CC"/>
                </a:solidFill>
              </a:endParaRPr>
            </a:p>
          </p:txBody>
        </p:sp>
        <p:sp>
          <p:nvSpPr>
            <p:cNvPr id="313357" name="Line 13"/>
            <p:cNvSpPr>
              <a:spLocks noChangeShapeType="1"/>
            </p:cNvSpPr>
            <p:nvPr/>
          </p:nvSpPr>
          <p:spPr bwMode="auto">
            <a:xfrm flipH="1">
              <a:off x="5069" y="2525"/>
              <a:ext cx="156" cy="441"/>
            </a:xfrm>
            <a:prstGeom prst="line">
              <a:avLst/>
            </a:prstGeom>
            <a:grpFill/>
            <a:ln w="38100">
              <a:solidFill>
                <a:srgbClr val="0033CC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rgbClr val="0033CC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560342" y="2331732"/>
            <a:ext cx="4032499" cy="400110"/>
          </a:xfrm>
          <a:prstGeom prst="rect">
            <a:avLst/>
          </a:prstGeom>
          <a:solidFill>
            <a:srgbClr val="D6FFFF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folHlink"/>
                </a:solidFill>
                <a:latin typeface="Courier New" charset="0"/>
              </a:rPr>
              <a:t>FOR k := j </a:t>
            </a:r>
            <a:r>
              <a:rPr lang="en-US" sz="2000" b="1" dirty="0">
                <a:solidFill>
                  <a:srgbClr val="0033CC"/>
                </a:solidFill>
                <a:latin typeface="Courier New" charset="0"/>
              </a:rPr>
              <a:t>TO</a:t>
            </a:r>
            <a:r>
              <a:rPr lang="en-US" sz="2000" b="1" dirty="0">
                <a:solidFill>
                  <a:schemeClr val="folHlink"/>
                </a:solidFill>
                <a:latin typeface="Courier New" charset="0"/>
              </a:rPr>
              <a:t> 5 DO n := k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2D0BA-E331-4CE4-7A05-A9DE9EC76F23}"/>
              </a:ext>
            </a:extLst>
          </p:cNvPr>
          <p:cNvSpPr txBox="1"/>
          <p:nvPr/>
        </p:nvSpPr>
        <p:spPr>
          <a:xfrm>
            <a:off x="6566068" y="702103"/>
            <a:ext cx="1755609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33CC"/>
                </a:solidFill>
              </a:rPr>
              <a:t>The </a:t>
            </a:r>
            <a:r>
              <a:rPr lang="en-US" sz="1400" b="1" dirty="0">
                <a:solidFill>
                  <a:srgbClr val="0033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r>
              <a:rPr lang="en-US" sz="1400" dirty="0">
                <a:solidFill>
                  <a:srgbClr val="0033CC"/>
                </a:solidFill>
              </a:rPr>
              <a:t> statement can be a compound statement.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A6EF400-1DD9-98AE-F829-61339D4CEE0A}"/>
              </a:ext>
            </a:extLst>
          </p:cNvPr>
          <p:cNvSpPr/>
          <p:nvPr/>
        </p:nvSpPr>
        <p:spPr bwMode="auto">
          <a:xfrm>
            <a:off x="2468903" y="2880366"/>
            <a:ext cx="1188707" cy="640073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3A6B804-E9F3-4A63-41FD-FE12F39EE520}"/>
              </a:ext>
            </a:extLst>
          </p:cNvPr>
          <p:cNvSpPr/>
          <p:nvPr/>
        </p:nvSpPr>
        <p:spPr bwMode="auto">
          <a:xfrm>
            <a:off x="4480561" y="3336926"/>
            <a:ext cx="914390" cy="738318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83257F6-DB83-6CD1-65D0-7F201CB69610}"/>
              </a:ext>
            </a:extLst>
          </p:cNvPr>
          <p:cNvSpPr/>
          <p:nvPr/>
        </p:nvSpPr>
        <p:spPr bwMode="auto">
          <a:xfrm>
            <a:off x="2374359" y="3953376"/>
            <a:ext cx="914390" cy="738318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BC94E54-4486-0D38-5C1F-9FC1780FCBE7}"/>
              </a:ext>
            </a:extLst>
          </p:cNvPr>
          <p:cNvSpPr/>
          <p:nvPr/>
        </p:nvSpPr>
        <p:spPr bwMode="auto">
          <a:xfrm>
            <a:off x="7480615" y="4526268"/>
            <a:ext cx="914390" cy="738318"/>
          </a:xfrm>
          <a:prstGeom prst="ellipse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59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3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3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350" grpId="0" animBg="1"/>
      <p:bldP spid="313354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9958C-5522-F34C-A77B-E549D39782F1}" type="slidenum">
              <a:rPr lang="en-US"/>
              <a:pPr/>
              <a:t>49</a:t>
            </a:fld>
            <a:endParaRPr lang="en-US"/>
          </a:p>
        </p:txBody>
      </p:sp>
      <p:pic>
        <p:nvPicPr>
          <p:cNvPr id="318466" name="Picture 2" descr="CS153-080917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25563"/>
            <a:ext cx="8229600" cy="336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184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latin typeface="Courier New" charset="0"/>
              </a:rPr>
              <a:t>CASE</a:t>
            </a:r>
            <a:r>
              <a:rPr lang="en-US"/>
              <a:t> Statement</a:t>
            </a:r>
          </a:p>
        </p:txBody>
      </p:sp>
      <p:sp>
        <p:nvSpPr>
          <p:cNvPr id="3184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4251951"/>
            <a:ext cx="2286020" cy="45813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Example: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05879" y="4800585"/>
            <a:ext cx="3509194" cy="1477328"/>
          </a:xfrm>
          <a:prstGeom prst="rect">
            <a:avLst/>
          </a:prstGeom>
          <a:solidFill>
            <a:srgbClr val="D6FFFF"/>
          </a:solidFill>
          <a:ln>
            <a:solidFill>
              <a:srgbClr val="00B0F0"/>
            </a:solidFill>
          </a:ln>
        </p:spPr>
        <p:txBody>
          <a:bodyPr wrap="none" rtlCol="0">
            <a:spAutoFit/>
          </a:bodyPr>
          <a:lstStyle/>
          <a:p>
            <a:pPr marL="0" lvl="1"/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CASE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i+1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OF</a:t>
            </a:r>
            <a:br>
              <a:rPr lang="en-US" sz="18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  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1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:       j := 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;</a:t>
            </a:r>
            <a:br>
              <a:rPr lang="en-US" sz="18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  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4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:       j := 4*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;</a:t>
            </a:r>
            <a:br>
              <a:rPr lang="en-US" sz="18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   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5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,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2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, </a:t>
            </a:r>
            <a:r>
              <a:rPr lang="en-US" sz="1800" b="1" dirty="0">
                <a:solidFill>
                  <a:schemeClr val="folHlink"/>
                </a:solidFill>
                <a:latin typeface="Courier New" charset="0"/>
              </a:rPr>
              <a:t>3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: j := 523*</a:t>
            </a:r>
            <a:r>
              <a:rPr lang="en-US" sz="18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;</a:t>
            </a:r>
            <a:br>
              <a:rPr lang="en-US" sz="18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800" b="1" dirty="0">
                <a:solidFill>
                  <a:srgbClr val="0033CC"/>
                </a:solidFill>
                <a:latin typeface="Courier New" charset="0"/>
              </a:rPr>
              <a:t>END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D03D810E-DD8C-8C4C-B8B6-67862D205D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6317" y="4983463"/>
            <a:ext cx="1952779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Note that Pascal</a:t>
            </a:r>
            <a:r>
              <a:rPr lang="ja-JP" altLang="en-US">
                <a:solidFill>
                  <a:srgbClr val="0033CC"/>
                </a:solidFill>
                <a:latin typeface="Arial"/>
              </a:rPr>
              <a:t>’</a:t>
            </a:r>
            <a:r>
              <a:rPr lang="en-US" dirty="0">
                <a:solidFill>
                  <a:srgbClr val="0033CC"/>
                </a:solidFill>
              </a:rPr>
              <a:t>s </a:t>
            </a:r>
          </a:p>
          <a:p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CASE</a:t>
            </a:r>
            <a:r>
              <a:rPr lang="en-US" dirty="0">
                <a:solidFill>
                  <a:srgbClr val="0033CC"/>
                </a:solidFill>
              </a:rPr>
              <a:t> statement</a:t>
            </a:r>
          </a:p>
          <a:p>
            <a:r>
              <a:rPr lang="en-US" dirty="0">
                <a:solidFill>
                  <a:srgbClr val="0033CC"/>
                </a:solidFill>
              </a:rPr>
              <a:t>does </a:t>
            </a:r>
            <a:r>
              <a:rPr lang="en-US" u="sng" dirty="0">
                <a:solidFill>
                  <a:srgbClr val="0033CC"/>
                </a:solidFill>
              </a:rPr>
              <a:t>not</a:t>
            </a:r>
            <a:r>
              <a:rPr lang="en-US" dirty="0">
                <a:solidFill>
                  <a:srgbClr val="0033CC"/>
                </a:solidFill>
              </a:rPr>
              <a:t> use</a:t>
            </a:r>
          </a:p>
          <a:p>
            <a:r>
              <a:rPr lang="en-US" b="1" dirty="0">
                <a:solidFill>
                  <a:srgbClr val="0033CC"/>
                </a:solidFill>
                <a:latin typeface="Courier New" charset="0"/>
              </a:rPr>
              <a:t>BREAK</a:t>
            </a:r>
            <a:r>
              <a:rPr lang="en-US" dirty="0">
                <a:solidFill>
                  <a:srgbClr val="0033CC"/>
                </a:solidFill>
              </a:rPr>
              <a:t> statements.</a:t>
            </a:r>
          </a:p>
        </p:txBody>
      </p:sp>
    </p:spTree>
    <p:extLst>
      <p:ext uri="{BB962C8B-B14F-4D97-AF65-F5344CB8AC3E}">
        <p14:creationId xmlns:p14="http://schemas.microsoft.com/office/powerpoint/2010/main" val="330490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4506F-75FD-2444-8A34-7F5878B133F3}" type="slidenum">
              <a:rPr lang="en-US"/>
              <a:pPr/>
              <a:t>5</a:t>
            </a:fld>
            <a:endParaRPr lang="en-US"/>
          </a:p>
        </p:txBody>
      </p:sp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Pascal Statement Syntax Diagrams</a:t>
            </a:r>
            <a:endParaRPr lang="en-US" i="1" dirty="0"/>
          </a:p>
        </p:txBody>
      </p:sp>
      <p:pic>
        <p:nvPicPr>
          <p:cNvPr id="176132" name="Picture 4" descr="CS153-08091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587500"/>
            <a:ext cx="6597650" cy="2755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54993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62FF4-35C6-DC4F-BB2D-A8D16340E999}" type="slidenum">
              <a:rPr lang="en-US"/>
              <a:pPr/>
              <a:t>50</a:t>
            </a:fld>
            <a:endParaRPr lang="en-US"/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charset="0"/>
              </a:rPr>
              <a:t>CASE</a:t>
            </a:r>
            <a:r>
              <a:rPr lang="en-US" dirty="0"/>
              <a:t> Statement, </a:t>
            </a:r>
            <a:r>
              <a:rPr lang="en-US" i="1" dirty="0"/>
              <a:t>cont</a:t>
            </a:r>
            <a:r>
              <a:rPr lang="en-US" altLang="ja-JP" i="1" dirty="0">
                <a:latin typeface="Arial"/>
              </a:rPr>
              <a:t>’</a:t>
            </a:r>
            <a:r>
              <a:rPr lang="en-US" i="1" dirty="0"/>
              <a:t>d</a:t>
            </a:r>
          </a:p>
        </p:txBody>
      </p:sp>
      <p:pic>
        <p:nvPicPr>
          <p:cNvPr id="319491" name="Picture 3" descr="CS153-080917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47" y="1235075"/>
            <a:ext cx="4451350" cy="502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949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74638" y="1325903"/>
            <a:ext cx="2194265" cy="488233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Example:</a:t>
            </a:r>
          </a:p>
          <a:p>
            <a:pPr lvl="1">
              <a:lnSpc>
                <a:spcPct val="90000"/>
              </a:lnSpc>
            </a:pPr>
            <a:endParaRPr lang="en-US" sz="2000" b="1" dirty="0">
              <a:solidFill>
                <a:srgbClr val="0033CC"/>
              </a:solidFill>
              <a:latin typeface="Courier New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27BEFE-6DE9-14AA-4FB6-ED402C277268}"/>
              </a:ext>
            </a:extLst>
          </p:cNvPr>
          <p:cNvSpPr txBox="1"/>
          <p:nvPr/>
        </p:nvSpPr>
        <p:spPr>
          <a:xfrm>
            <a:off x="330296" y="1887376"/>
            <a:ext cx="3147015" cy="13234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CASE </a:t>
            </a:r>
            <a:r>
              <a:rPr lang="en-US" sz="1600" b="1" dirty="0">
                <a:solidFill>
                  <a:schemeClr val="folHlink"/>
                </a:solidFill>
                <a:latin typeface="Courier New" charset="0"/>
              </a:rPr>
              <a:t>i+1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 OF</a:t>
            </a:r>
            <a:br>
              <a:rPr lang="en-US" sz="16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    </a:t>
            </a:r>
            <a:r>
              <a:rPr lang="en-US" sz="1600" b="1" dirty="0">
                <a:solidFill>
                  <a:schemeClr val="folHlink"/>
                </a:solidFill>
                <a:latin typeface="Courier New" charset="0"/>
              </a:rPr>
              <a:t>1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:       j := </a:t>
            </a:r>
            <a:r>
              <a:rPr lang="en-US" sz="16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;</a:t>
            </a:r>
            <a:br>
              <a:rPr lang="en-US" sz="16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    </a:t>
            </a:r>
            <a:r>
              <a:rPr lang="en-US" sz="1600" b="1" dirty="0">
                <a:solidFill>
                  <a:schemeClr val="folHlink"/>
                </a:solidFill>
                <a:latin typeface="Courier New" charset="0"/>
              </a:rPr>
              <a:t>4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:       j := 4*</a:t>
            </a:r>
            <a:r>
              <a:rPr lang="en-US" sz="16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;</a:t>
            </a:r>
            <a:br>
              <a:rPr lang="en-US" sz="16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    </a:t>
            </a:r>
            <a:r>
              <a:rPr lang="en-US" sz="1600" b="1" dirty="0">
                <a:solidFill>
                  <a:schemeClr val="folHlink"/>
                </a:solidFill>
                <a:latin typeface="Courier New" charset="0"/>
              </a:rPr>
              <a:t>5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, </a:t>
            </a:r>
            <a:r>
              <a:rPr lang="en-US" sz="1600" b="1" dirty="0">
                <a:solidFill>
                  <a:schemeClr val="folHlink"/>
                </a:solidFill>
                <a:latin typeface="Courier New" charset="0"/>
              </a:rPr>
              <a:t>2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, </a:t>
            </a:r>
            <a:r>
              <a:rPr lang="en-US" sz="1600" b="1" dirty="0">
                <a:solidFill>
                  <a:schemeClr val="folHlink"/>
                </a:solidFill>
                <a:latin typeface="Courier New" charset="0"/>
              </a:rPr>
              <a:t>3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: j := 523*</a:t>
            </a:r>
            <a:r>
              <a:rPr lang="en-US" sz="1600" b="1" dirty="0" err="1">
                <a:solidFill>
                  <a:srgbClr val="0033CC"/>
                </a:solidFill>
                <a:latin typeface="Courier New" charset="0"/>
              </a:rPr>
              <a:t>i</a:t>
            </a: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;</a:t>
            </a:r>
            <a:br>
              <a:rPr lang="en-US" sz="1600" b="1" dirty="0">
                <a:solidFill>
                  <a:srgbClr val="0033CC"/>
                </a:solidFill>
                <a:latin typeface="Courier New" charset="0"/>
              </a:rPr>
            </a:br>
            <a:r>
              <a:rPr lang="en-US" sz="1600" b="1" dirty="0">
                <a:solidFill>
                  <a:srgbClr val="0033CC"/>
                </a:solidFill>
                <a:latin typeface="Courier New" charset="0"/>
              </a:rPr>
              <a:t>END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7AD7F0D-CE76-13B0-7ADC-B17C71C4910C}"/>
              </a:ext>
            </a:extLst>
          </p:cNvPr>
          <p:cNvSpPr txBox="1"/>
          <p:nvPr/>
        </p:nvSpPr>
        <p:spPr>
          <a:xfrm>
            <a:off x="463378" y="3589638"/>
            <a:ext cx="328567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The first child of the SELECT node is the expression subtree.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4E8702-E433-F87E-363D-8CE0547DCF86}"/>
              </a:ext>
            </a:extLst>
          </p:cNvPr>
          <p:cNvSpPr txBox="1"/>
          <p:nvPr/>
        </p:nvSpPr>
        <p:spPr>
          <a:xfrm>
            <a:off x="512806" y="4522573"/>
            <a:ext cx="323624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Subsequent children are subtrees for each SELECT branch.</a:t>
            </a:r>
          </a:p>
        </p:txBody>
      </p:sp>
    </p:spTree>
    <p:extLst>
      <p:ext uri="{BB962C8B-B14F-4D97-AF65-F5344CB8AC3E}">
        <p14:creationId xmlns:p14="http://schemas.microsoft.com/office/powerpoint/2010/main" val="1192741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22F17-5604-6343-9272-86421ED994AB}" type="slidenum">
              <a:rPr lang="en-US"/>
              <a:pPr/>
              <a:t>6</a:t>
            </a:fld>
            <a:endParaRPr lang="en-US"/>
          </a:p>
        </p:txBody>
      </p:sp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Pascal Statement Syntax Diagrams</a:t>
            </a:r>
            <a:r>
              <a:rPr lang="en-US" i="1" dirty="0"/>
              <a:t>, cont'd</a:t>
            </a:r>
          </a:p>
        </p:txBody>
      </p:sp>
      <p:pic>
        <p:nvPicPr>
          <p:cNvPr id="177160" name="Picture 8" descr="CS153-08091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417342"/>
            <a:ext cx="4633912" cy="2120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7161" name="Text Box 9"/>
          <p:cNvSpPr txBox="1">
            <a:spLocks noChangeArrowheads="1"/>
          </p:cNvSpPr>
          <p:nvPr/>
        </p:nvSpPr>
        <p:spPr bwMode="auto">
          <a:xfrm>
            <a:off x="3659981" y="3977634"/>
            <a:ext cx="1762125" cy="590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33CC"/>
                </a:solidFill>
              </a:rPr>
              <a:t>For now,</a:t>
            </a:r>
          </a:p>
          <a:p>
            <a:pPr algn="ctr"/>
            <a:r>
              <a:rPr lang="en-US">
                <a:solidFill>
                  <a:srgbClr val="0033CC"/>
                </a:solidFill>
              </a:rPr>
              <a:t>greatly simplified!</a:t>
            </a:r>
          </a:p>
        </p:txBody>
      </p:sp>
    </p:spTree>
    <p:extLst>
      <p:ext uri="{BB962C8B-B14F-4D97-AF65-F5344CB8AC3E}">
        <p14:creationId xmlns:p14="http://schemas.microsoft.com/office/powerpoint/2010/main" val="1000431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B1E7-E579-8B40-8F47-A7887D4A1335}" type="slidenum">
              <a:rPr lang="en-US"/>
              <a:pPr/>
              <a:t>7</a:t>
            </a:fld>
            <a:endParaRPr lang="en-US"/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Pascal Expression Syntax Diagrams</a:t>
            </a:r>
            <a:endParaRPr lang="en-US" i="1"/>
          </a:p>
        </p:txBody>
      </p:sp>
      <p:pic>
        <p:nvPicPr>
          <p:cNvPr id="231427" name="Picture 3" descr="CS153-080910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25" y="1508125"/>
            <a:ext cx="7162800" cy="440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5254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AEC2-14C0-1B4E-9D18-C1D3BF01B912}" type="slidenum">
              <a:rPr lang="en-US"/>
              <a:pPr/>
              <a:t>8</a:t>
            </a:fld>
            <a:endParaRPr lang="en-US"/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Syntax Diagrams, </a:t>
            </a:r>
            <a:r>
              <a:rPr lang="en-US" i="1" dirty="0"/>
              <a:t>cont</a:t>
            </a:r>
            <a:r>
              <a:rPr lang="en-US" i="1" dirty="0">
                <a:latin typeface="Arial"/>
              </a:rPr>
              <a:t>’</a:t>
            </a:r>
            <a:r>
              <a:rPr lang="en-US" i="1" dirty="0"/>
              <a:t>d</a:t>
            </a:r>
          </a:p>
        </p:txBody>
      </p:sp>
      <p:pic>
        <p:nvPicPr>
          <p:cNvPr id="232451" name="Picture 3" descr="CS153-080910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08125"/>
            <a:ext cx="6407150" cy="354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564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CC8F0-4A89-EA42-BD71-696C581D0918}" type="slidenum">
              <a:rPr lang="en-US"/>
              <a:pPr/>
              <a:t>9</a:t>
            </a:fld>
            <a:endParaRPr lang="en-US"/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Syntax Diagrams, </a:t>
            </a:r>
            <a:r>
              <a:rPr lang="en-US" i="1" dirty="0"/>
              <a:t>cont</a:t>
            </a:r>
            <a:r>
              <a:rPr lang="en-US" altLang="ja-JP" i="1" dirty="0">
                <a:latin typeface="Arial"/>
              </a:rPr>
              <a:t>’</a:t>
            </a:r>
            <a:r>
              <a:rPr lang="en-US" i="1" dirty="0"/>
              <a:t>d</a:t>
            </a:r>
          </a:p>
        </p:txBody>
      </p:sp>
      <p:pic>
        <p:nvPicPr>
          <p:cNvPr id="233475" name="Picture 3" descr="CS153-080910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363" y="1508125"/>
            <a:ext cx="5029200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703333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32253</TotalTime>
  <Words>3554</Words>
  <Application>Microsoft Macintosh PowerPoint</Application>
  <PresentationFormat>On-screen Show (4:3)</PresentationFormat>
  <Paragraphs>651</Paragraphs>
  <Slides>50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Courier New</vt:lpstr>
      <vt:lpstr>Times New Roman</vt:lpstr>
      <vt:lpstr>Wingdings</vt:lpstr>
      <vt:lpstr>Quadrant</vt:lpstr>
      <vt:lpstr>CS 153: Concepts of Compiler Design August 27 Class Meeting</vt:lpstr>
      <vt:lpstr>ISA</vt:lpstr>
      <vt:lpstr>Syntax Diagrams</vt:lpstr>
      <vt:lpstr>Consume Characters and Tokens</vt:lpstr>
      <vt:lpstr>Pascal Statement Syntax Diagrams</vt:lpstr>
      <vt:lpstr>Pascal Statement Syntax Diagrams, cont'd</vt:lpstr>
      <vt:lpstr>Pascal Expression Syntax Diagrams</vt:lpstr>
      <vt:lpstr>Expression Syntax Diagrams, cont’d</vt:lpstr>
      <vt:lpstr>Expression Syntax Diagrams, cont’d</vt:lpstr>
      <vt:lpstr>Pascal’s Operator Precedence Rules</vt:lpstr>
      <vt:lpstr>Example Decomposition</vt:lpstr>
      <vt:lpstr>Pascal Control Statements</vt:lpstr>
      <vt:lpstr>Statement Syntax Diagram</vt:lpstr>
      <vt:lpstr>REPEAT Statement Syntax Diagram</vt:lpstr>
      <vt:lpstr>Parse Tree: Conceptual Design</vt:lpstr>
      <vt:lpstr>Parse Tree: Basic Tree Operations</vt:lpstr>
      <vt:lpstr>Test the Simple Parser</vt:lpstr>
      <vt:lpstr>Building a Parse Tree</vt:lpstr>
      <vt:lpstr>Building a Parse Tree</vt:lpstr>
      <vt:lpstr>Building a Parse Tree</vt:lpstr>
      <vt:lpstr>Building a Parse Tree</vt:lpstr>
      <vt:lpstr>Class Token</vt:lpstr>
      <vt:lpstr>Class Token, cont’d</vt:lpstr>
      <vt:lpstr>Class Scanner</vt:lpstr>
      <vt:lpstr>Class Node</vt:lpstr>
      <vt:lpstr>Class Node, cont’d</vt:lpstr>
      <vt:lpstr>Class Node, cont’d</vt:lpstr>
      <vt:lpstr>Class SymtabEntry</vt:lpstr>
      <vt:lpstr>Symbol Table Hack #1</vt:lpstr>
      <vt:lpstr>Symbol Table</vt:lpstr>
      <vt:lpstr>Method Parser.parseProgram()</vt:lpstr>
      <vt:lpstr>Method Parser.parseProgram(), cont’d</vt:lpstr>
      <vt:lpstr>Syntax Error Handling</vt:lpstr>
      <vt:lpstr>Options for Error Recovery</vt:lpstr>
      <vt:lpstr>Options for Error Recovery, cont’d</vt:lpstr>
      <vt:lpstr>Method Parser.syntaxError()</vt:lpstr>
      <vt:lpstr>Method Parser.parseStatement()</vt:lpstr>
      <vt:lpstr>Method Parser.parseAssignmentStatement()</vt:lpstr>
      <vt:lpstr>Parser.parseAssignmentStatement(), cont’d</vt:lpstr>
      <vt:lpstr>REPEAT Parse Tree</vt:lpstr>
      <vt:lpstr>Cool Facts about the LOOP Subtree</vt:lpstr>
      <vt:lpstr>Method Parser.parseRepeatStatement()</vt:lpstr>
      <vt:lpstr>Parser.parseRepeatStatement(), cont’d</vt:lpstr>
      <vt:lpstr>Parse Tree for the WHILE Statement</vt:lpstr>
      <vt:lpstr>IF Statement</vt:lpstr>
      <vt:lpstr>The “Dangling” ELSE</vt:lpstr>
      <vt:lpstr>The “Dangling” ELSE, cont’d</vt:lpstr>
      <vt:lpstr>FOR Statement</vt:lpstr>
      <vt:lpstr>CASE Statement</vt:lpstr>
      <vt:lpstr>CASE Statement, cont’d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153: Concepts of Compiler Design</dc:title>
  <dc:creator>Ronald Mak</dc:creator>
  <cp:lastModifiedBy>Ron Mak</cp:lastModifiedBy>
  <cp:revision>345</cp:revision>
  <dcterms:created xsi:type="dcterms:W3CDTF">2008-01-12T03:52:55Z</dcterms:created>
  <dcterms:modified xsi:type="dcterms:W3CDTF">2026-08-28T00:01:32Z</dcterms:modified>
</cp:coreProperties>
</file>