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29"/>
  </p:notesMasterIdLst>
  <p:handoutMasterIdLst>
    <p:handoutMasterId r:id="rId30"/>
  </p:handoutMasterIdLst>
  <p:sldIdLst>
    <p:sldId id="256" r:id="rId2"/>
    <p:sldId id="878" r:id="rId3"/>
    <p:sldId id="879" r:id="rId4"/>
    <p:sldId id="880" r:id="rId5"/>
    <p:sldId id="881" r:id="rId6"/>
    <p:sldId id="882" r:id="rId7"/>
    <p:sldId id="883" r:id="rId8"/>
    <p:sldId id="884" r:id="rId9"/>
    <p:sldId id="885" r:id="rId10"/>
    <p:sldId id="886" r:id="rId11"/>
    <p:sldId id="887" r:id="rId12"/>
    <p:sldId id="888" r:id="rId13"/>
    <p:sldId id="877" r:id="rId14"/>
    <p:sldId id="378" r:id="rId15"/>
    <p:sldId id="316" r:id="rId16"/>
    <p:sldId id="379" r:id="rId17"/>
    <p:sldId id="317" r:id="rId18"/>
    <p:sldId id="318" r:id="rId19"/>
    <p:sldId id="319" r:id="rId20"/>
    <p:sldId id="320" r:id="rId21"/>
    <p:sldId id="383" r:id="rId22"/>
    <p:sldId id="258" r:id="rId23"/>
    <p:sldId id="380" r:id="rId24"/>
    <p:sldId id="381" r:id="rId25"/>
    <p:sldId id="365" r:id="rId26"/>
    <p:sldId id="382" r:id="rId27"/>
    <p:sldId id="373" r:id="rId2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3C00"/>
    <a:srgbClr val="8F0000"/>
    <a:srgbClr val="464646"/>
    <a:srgbClr val="008000"/>
    <a:srgbClr val="6699FF"/>
    <a:srgbClr val="0033CC"/>
    <a:srgbClr val="DEF0F2"/>
    <a:srgbClr val="F2E5D0"/>
    <a:srgbClr val="CC99FF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765" autoAdjust="0"/>
    <p:restoredTop sz="97808" autoAdjust="0"/>
  </p:normalViewPr>
  <p:slideViewPr>
    <p:cSldViewPr>
      <p:cViewPr varScale="1">
        <p:scale>
          <a:sx n="165" d="100"/>
          <a:sy n="165" d="100"/>
        </p:scale>
        <p:origin x="60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1BEC4D-AF1D-B244-858F-FC7BB69AC3F2}" type="datetimeFigureOut">
              <a:rPr lang="en-US" smtClean="0"/>
              <a:t>8/24/26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17C8AE-DEBD-E641-93E8-ED065F7FB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7049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5E68D8E-92B9-6647-9C13-3186C5B5146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3527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68D8E-92B9-6647-9C13-3186C5B5146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193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68D8E-92B9-6647-9C13-3186C5B51462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93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Font typeface="Wingdings" charset="0"/>
              <a:buNone/>
              <a:defRPr sz="2400"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z="1000" b="1"/>
            </a:lvl1pPr>
          </a:lstStyle>
          <a:p>
            <a:fld id="{91E6F249-8D10-7240-A07E-F66CEC252905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30728" name="Group 8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30729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  <p:sp>
          <p:nvSpPr>
            <p:cNvPr id="30730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  <p:sp>
          <p:nvSpPr>
            <p:cNvPr id="30731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  <p:sp>
          <p:nvSpPr>
            <p:cNvPr id="30732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  <p:sp>
          <p:nvSpPr>
            <p:cNvPr id="30733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4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FDA5FC-E46B-9C44-BC74-948B74CFAE7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675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11163"/>
            <a:ext cx="2057400" cy="57197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11163"/>
            <a:ext cx="6019800" cy="57197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1E3472-7C7E-B14E-BFC5-D45A5C34A3D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890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1163"/>
            <a:ext cx="8229600" cy="6556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95400"/>
            <a:ext cx="4038600" cy="4835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5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Dept. of Computer Science  Fall 2014: August 27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CS 153: Concepts of Compiler Design</a:t>
            </a:r>
            <a:br>
              <a:rPr lang="en-US"/>
            </a:br>
            <a:r>
              <a:rPr lang="en-US">
                <a:cs typeface="Arial" charset="0"/>
              </a:rPr>
              <a:t>© </a:t>
            </a:r>
            <a:r>
              <a:rPr lang="en-US"/>
              <a:t>R. Mak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88D6DD4-45BD-7B4E-858D-5DD83FEAABF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153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D62B2D-F854-104A-9535-9A504E5923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04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D3FEEA-E4EA-8B48-84AC-27AA886F7D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908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5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5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6CE3A-7281-7642-9900-6E16427813B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862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4CDA5C-119F-CC4B-9649-ABA59C0C102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635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50CE1F-3703-B242-8AD0-B0AC82B28E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202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1431D7-A35E-FE4C-978D-A4C1DB31A32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584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074743-FE56-7945-B44C-593C2BC728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86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885C50-577F-4141-9922-FD2248DB00C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552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1163"/>
            <a:ext cx="8229600" cy="65563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48355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46682" y="6248400"/>
            <a:ext cx="640118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FF516B7F-12E3-114E-9B55-66756E9F7A1D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29703" name="Group 7"/>
          <p:cNvGrpSpPr>
            <a:grpSpLocks/>
          </p:cNvGrpSpPr>
          <p:nvPr/>
        </p:nvGrpSpPr>
        <p:grpSpPr bwMode="auto">
          <a:xfrm>
            <a:off x="228600" y="0"/>
            <a:ext cx="8686800" cy="1143000"/>
            <a:chOff x="176" y="96"/>
            <a:chExt cx="5472" cy="1008"/>
          </a:xfrm>
        </p:grpSpPr>
        <p:sp>
          <p:nvSpPr>
            <p:cNvPr id="29704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5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  <p:sp>
          <p:nvSpPr>
            <p:cNvPr id="29706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  <p:sp>
          <p:nvSpPr>
            <p:cNvPr id="29707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  <p:sp>
          <p:nvSpPr>
            <p:cNvPr id="29708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</p:grpSp>
      <p:pic>
        <p:nvPicPr>
          <p:cNvPr id="29709" name="Picture 13" descr="SJSU-logo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6172200"/>
            <a:ext cx="639762" cy="60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 userDrawn="1"/>
        </p:nvSpPr>
        <p:spPr>
          <a:xfrm>
            <a:off x="1097318" y="6263609"/>
            <a:ext cx="15744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Computer</a:t>
            </a:r>
            <a:r>
              <a:rPr lang="en-US" sz="1000" baseline="0" dirty="0"/>
              <a:t> Science Dept.</a:t>
            </a:r>
          </a:p>
          <a:p>
            <a:r>
              <a:rPr lang="en-US" sz="1000" baseline="0" dirty="0"/>
              <a:t>Fall 2026: August 25</a:t>
            </a:r>
            <a:endParaRPr lang="en-US" sz="1000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3540637" y="6263609"/>
            <a:ext cx="23407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CS 153: Concepts of Compiler </a:t>
            </a:r>
            <a:r>
              <a:rPr lang="en-US" sz="1000" baseline="0" dirty="0"/>
              <a:t>Design</a:t>
            </a:r>
            <a:br>
              <a:rPr lang="en-US" sz="1000" baseline="0" dirty="0"/>
            </a:br>
            <a:r>
              <a:rPr lang="en-US" sz="1000" baseline="0" dirty="0"/>
              <a:t>© R. Mak</a:t>
            </a:r>
            <a:endParaRPr lang="en-US" sz="10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charset="0"/>
        <a:buChar char="o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0"/>
        <a:buChar char="n"/>
        <a:defRPr sz="2400">
          <a:solidFill>
            <a:schemeClr val="tx1"/>
          </a:solidFill>
          <a:latin typeface="+mn-lt"/>
          <a:ea typeface="+mn-ea"/>
        </a:defRPr>
      </a:lvl2pPr>
      <a:lvl3pPr marL="1377950" indent="-468313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0"/>
        <a:buChar char="o"/>
        <a:defRPr sz="2000">
          <a:solidFill>
            <a:schemeClr val="tx1"/>
          </a:solidFill>
          <a:latin typeface="+mn-lt"/>
          <a:ea typeface="+mn-ea"/>
        </a:defRPr>
      </a:lvl3pPr>
      <a:lvl4pPr marL="1827213" indent="-4381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0"/>
        <a:buChar char="n"/>
        <a:defRPr sz="1600">
          <a:solidFill>
            <a:schemeClr val="tx1"/>
          </a:solidFill>
          <a:latin typeface="+mn-lt"/>
          <a:ea typeface="+mn-ea"/>
        </a:defRPr>
      </a:lvl4pPr>
      <a:lvl5pPr marL="22971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0"/>
        <a:buChar char="o"/>
        <a:defRPr sz="1200">
          <a:solidFill>
            <a:schemeClr val="tx1"/>
          </a:solidFill>
          <a:latin typeface="+mn-lt"/>
          <a:ea typeface="+mn-ea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0"/>
        <a:buChar char="o"/>
        <a:defRPr sz="1200">
          <a:solidFill>
            <a:schemeClr val="tx1"/>
          </a:solidFill>
          <a:latin typeface="+mn-lt"/>
          <a:ea typeface="+mn-ea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0"/>
        <a:buChar char="o"/>
        <a:defRPr sz="1200">
          <a:solidFill>
            <a:schemeClr val="tx1"/>
          </a:solidFill>
          <a:latin typeface="+mn-lt"/>
          <a:ea typeface="+mn-ea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0"/>
        <a:buChar char="o"/>
        <a:defRPr sz="1200">
          <a:solidFill>
            <a:schemeClr val="tx1"/>
          </a:solidFill>
          <a:latin typeface="+mn-lt"/>
          <a:ea typeface="+mn-ea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0"/>
        <a:buChar char="o"/>
        <a:defRPr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sjsu.edu/~ma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ron.mak@sjsu.ed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CS 153: Concepts of Compiler Design</a:t>
            </a:r>
            <a:br>
              <a:rPr lang="en-US" sz="3600" dirty="0"/>
            </a:br>
            <a:r>
              <a:rPr lang="en-US" sz="2400" dirty="0"/>
              <a:t>August 25 Class Meeting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</a:pPr>
            <a:r>
              <a:rPr lang="en-US" dirty="0"/>
              <a:t>Department of Computer Science</a:t>
            </a:r>
            <a:br>
              <a:rPr lang="en-US" dirty="0"/>
            </a:br>
            <a:r>
              <a:rPr lang="en-US" dirty="0"/>
              <a:t>San Jose State University</a:t>
            </a:r>
            <a:br>
              <a:rPr lang="en-US" dirty="0"/>
            </a:br>
            <a:br>
              <a:rPr lang="en-US" sz="1200" dirty="0"/>
            </a:br>
            <a:r>
              <a:rPr lang="en-US" dirty="0"/>
              <a:t>Fall 2026</a:t>
            </a:r>
            <a:br>
              <a:rPr lang="en-US" dirty="0"/>
            </a:br>
            <a:r>
              <a:rPr lang="en-US" dirty="0"/>
              <a:t>Instructor: Ron Mak</a:t>
            </a:r>
          </a:p>
          <a:p>
            <a:pPr algn="ctr">
              <a:lnSpc>
                <a:spcPct val="90000"/>
              </a:lnSpc>
            </a:pPr>
            <a:r>
              <a:rPr lang="en-US" dirty="0">
                <a:hlinkClick r:id="rId3"/>
              </a:rPr>
              <a:t>www.cs.sjsu.edu/~mak</a:t>
            </a:r>
            <a:endParaRPr lang="en-US" dirty="0"/>
          </a:p>
        </p:txBody>
      </p:sp>
      <p:pic>
        <p:nvPicPr>
          <p:cNvPr id="2053" name="Picture 5" descr="sjsu_logo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638" y="4591050"/>
            <a:ext cx="1096962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E6F249-8D10-7240-A07E-F66CEC252905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3" name="Picture 2" descr="A group of blue and yellow dots&#10;&#10;Description automatically generated">
            <a:extLst>
              <a:ext uri="{FF2B5EF4-FFF2-40B4-BE49-F238E27FC236}">
                <a16:creationId xmlns:a16="http://schemas.microsoft.com/office/drawing/2014/main" id="{5FAA6C86-7488-E635-FA96-DCD8F50BA2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40" y="4606925"/>
            <a:ext cx="1181100" cy="1016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1E07F-6FC2-03CF-993B-B1077B478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 End Components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B949B-628A-B145-AF2E-0A4225727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B99285-E1F0-7C93-7DC1-B4C3EB939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04500"/>
            <a:ext cx="3078493" cy="177746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6B7C731-6C48-8C44-F19B-DE47E4627F48}"/>
              </a:ext>
            </a:extLst>
          </p:cNvPr>
          <p:cNvGrpSpPr/>
          <p:nvPr/>
        </p:nvGrpSpPr>
        <p:grpSpPr>
          <a:xfrm>
            <a:off x="1217389" y="2788927"/>
            <a:ext cx="6709222" cy="3191699"/>
            <a:chOff x="174595" y="1600220"/>
            <a:chExt cx="6709222" cy="319169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D9B1DA3-902B-1B61-FBA9-12E23991AB54}"/>
                </a:ext>
              </a:extLst>
            </p:cNvPr>
            <p:cNvGrpSpPr/>
            <p:nvPr/>
          </p:nvGrpSpPr>
          <p:grpSpPr>
            <a:xfrm>
              <a:off x="2260182" y="1600220"/>
              <a:ext cx="4623635" cy="1460471"/>
              <a:chOff x="2260182" y="1600220"/>
              <a:chExt cx="4623635" cy="1460471"/>
            </a:xfrm>
          </p:grpSpPr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5C6EC1E8-11FD-C659-0C70-6DF8A70D8A64}"/>
                  </a:ext>
                </a:extLst>
              </p:cNvPr>
              <p:cNvSpPr/>
              <p:nvPr/>
            </p:nvSpPr>
            <p:spPr>
              <a:xfrm>
                <a:off x="2260182" y="2217635"/>
                <a:ext cx="1312983" cy="453293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Converter</a:t>
                </a:r>
              </a:p>
            </p:txBody>
          </p:sp>
          <p:sp>
            <p:nvSpPr>
              <p:cNvPr id="23" name="Folded Corner 22">
                <a:extLst>
                  <a:ext uri="{FF2B5EF4-FFF2-40B4-BE49-F238E27FC236}">
                    <a16:creationId xmlns:a16="http://schemas.microsoft.com/office/drawing/2014/main" id="{9C0F1479-4CDE-6D1A-0C30-F09BCE1C6629}"/>
                  </a:ext>
                </a:extLst>
              </p:cNvPr>
              <p:cNvSpPr/>
              <p:nvPr/>
            </p:nvSpPr>
            <p:spPr>
              <a:xfrm>
                <a:off x="5735732" y="1600220"/>
                <a:ext cx="1148085" cy="1460471"/>
              </a:xfrm>
              <a:prstGeom prst="foldedCorner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Equivalent program written in the target language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4A22676-73ED-24EC-C419-571DD4819E66}"/>
                  </a:ext>
                </a:extLst>
              </p:cNvPr>
              <p:cNvSpPr txBox="1"/>
              <p:nvPr/>
            </p:nvSpPr>
            <p:spPr>
              <a:xfrm>
                <a:off x="3569942" y="2148854"/>
                <a:ext cx="178658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/>
                  <a:t>Convert and generate</a:t>
                </a:r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3DF1CB91-0BAF-7636-E1AB-BC537B7450EC}"/>
                  </a:ext>
                </a:extLst>
              </p:cNvPr>
              <p:cNvCxnSpPr>
                <a:cxnSpLocks/>
                <a:stCxn id="22" idx="3"/>
              </p:cNvCxnSpPr>
              <p:nvPr/>
            </p:nvCxnSpPr>
            <p:spPr>
              <a:xfrm>
                <a:off x="3573165" y="2444282"/>
                <a:ext cx="2162567" cy="7815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5608C88-8A78-2F3A-2AE1-48C0FA329790}"/>
                </a:ext>
              </a:extLst>
            </p:cNvPr>
            <p:cNvGrpSpPr/>
            <p:nvPr/>
          </p:nvGrpSpPr>
          <p:grpSpPr>
            <a:xfrm>
              <a:off x="2260182" y="3886219"/>
              <a:ext cx="4223046" cy="905700"/>
              <a:chOff x="2260182" y="3886219"/>
              <a:chExt cx="4223046" cy="905700"/>
            </a:xfrm>
          </p:grpSpPr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F32951E8-A3B7-1CFD-E9EF-E45B6A31D17F}"/>
                  </a:ext>
                </a:extLst>
              </p:cNvPr>
              <p:cNvSpPr/>
              <p:nvPr/>
            </p:nvSpPr>
            <p:spPr>
              <a:xfrm>
                <a:off x="2260182" y="4108958"/>
                <a:ext cx="1312982" cy="453293"/>
              </a:xfrm>
              <a:prstGeom prst="roundRect">
                <a:avLst/>
              </a:prstGeom>
              <a:solidFill>
                <a:srgbClr val="DEF0F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Compiler</a:t>
                </a:r>
              </a:p>
            </p:txBody>
          </p:sp>
          <p:sp>
            <p:nvSpPr>
              <p:cNvPr id="19" name="Folded Corner 18">
                <a:extLst>
                  <a:ext uri="{FF2B5EF4-FFF2-40B4-BE49-F238E27FC236}">
                    <a16:creationId xmlns:a16="http://schemas.microsoft.com/office/drawing/2014/main" id="{6877C3A0-7AB7-13C6-D8D3-B1F4973343F9}"/>
                  </a:ext>
                </a:extLst>
              </p:cNvPr>
              <p:cNvSpPr/>
              <p:nvPr/>
            </p:nvSpPr>
            <p:spPr>
              <a:xfrm>
                <a:off x="5279259" y="3886219"/>
                <a:ext cx="1203969" cy="905700"/>
              </a:xfrm>
              <a:prstGeom prst="foldedCorner">
                <a:avLst/>
              </a:prstGeom>
              <a:solidFill>
                <a:srgbClr val="DEF0F2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Executable machine code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581F93B-9D84-1698-21E2-E541E1FEB3E9}"/>
                  </a:ext>
                </a:extLst>
              </p:cNvPr>
              <p:cNvSpPr txBox="1"/>
              <p:nvPr/>
            </p:nvSpPr>
            <p:spPr>
              <a:xfrm>
                <a:off x="3632653" y="4053940"/>
                <a:ext cx="136928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Compile and emit</a:t>
                </a:r>
              </a:p>
            </p:txBody>
          </p: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9EB5C977-1F75-DE8C-7811-22183C1AC6C7}"/>
                  </a:ext>
                </a:extLst>
              </p:cNvPr>
              <p:cNvCxnSpPr>
                <a:cxnSpLocks/>
                <a:stCxn id="18" idx="3"/>
                <a:endCxn id="19" idx="1"/>
              </p:cNvCxnSpPr>
              <p:nvPr/>
            </p:nvCxnSpPr>
            <p:spPr>
              <a:xfrm>
                <a:off x="3573164" y="4335605"/>
                <a:ext cx="1706095" cy="3464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F52EFC2-033C-BD2A-657C-393530BDE030}"/>
                </a:ext>
              </a:extLst>
            </p:cNvPr>
            <p:cNvGrpSpPr/>
            <p:nvPr/>
          </p:nvGrpSpPr>
          <p:grpSpPr>
            <a:xfrm>
              <a:off x="2271164" y="3125278"/>
              <a:ext cx="4320153" cy="694853"/>
              <a:chOff x="2271164" y="3125278"/>
              <a:chExt cx="4320153" cy="694853"/>
            </a:xfrm>
          </p:grpSpPr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07D26905-2D69-F245-09AF-46EC075833C0}"/>
                  </a:ext>
                </a:extLst>
              </p:cNvPr>
              <p:cNvSpPr/>
              <p:nvPr/>
            </p:nvSpPr>
            <p:spPr>
              <a:xfrm>
                <a:off x="2271164" y="3193843"/>
                <a:ext cx="1312982" cy="453294"/>
              </a:xfrm>
              <a:prstGeom prst="roundRect">
                <a:avLst/>
              </a:prstGeom>
              <a:solidFill>
                <a:srgbClr val="F2E5D0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Interpreter</a:t>
                </a:r>
              </a:p>
            </p:txBody>
          </p:sp>
          <p:sp>
            <p:nvSpPr>
              <p:cNvPr id="15" name="Folded Corner 14">
                <a:extLst>
                  <a:ext uri="{FF2B5EF4-FFF2-40B4-BE49-F238E27FC236}">
                    <a16:creationId xmlns:a16="http://schemas.microsoft.com/office/drawing/2014/main" id="{6207B638-70D3-4477-3D78-F3906D9182BE}"/>
                  </a:ext>
                </a:extLst>
              </p:cNvPr>
              <p:cNvSpPr/>
              <p:nvPr/>
            </p:nvSpPr>
            <p:spPr>
              <a:xfrm>
                <a:off x="5543101" y="3125278"/>
                <a:ext cx="1048216" cy="694853"/>
              </a:xfrm>
              <a:prstGeom prst="foldedCorner">
                <a:avLst/>
              </a:prstGeom>
              <a:solidFill>
                <a:srgbClr val="F2E5D0"/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Runtime output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22BCA50-D44A-46D3-6557-F45ADD791B60}"/>
                  </a:ext>
                </a:extLst>
              </p:cNvPr>
              <p:cNvSpPr txBox="1"/>
              <p:nvPr/>
            </p:nvSpPr>
            <p:spPr>
              <a:xfrm>
                <a:off x="3654325" y="3137978"/>
                <a:ext cx="162423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/>
                  <a:t>Execute and produce</a:t>
                </a:r>
              </a:p>
            </p:txBody>
          </p: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58B819A1-7701-E308-3A35-66AAF792F23C}"/>
                  </a:ext>
                </a:extLst>
              </p:cNvPr>
              <p:cNvCxnSpPr>
                <a:stCxn id="14" idx="3"/>
              </p:cNvCxnSpPr>
              <p:nvPr/>
            </p:nvCxnSpPr>
            <p:spPr>
              <a:xfrm>
                <a:off x="3584146" y="3420490"/>
                <a:ext cx="1958955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Folded Corner 9">
              <a:extLst>
                <a:ext uri="{FF2B5EF4-FFF2-40B4-BE49-F238E27FC236}">
                  <a16:creationId xmlns:a16="http://schemas.microsoft.com/office/drawing/2014/main" id="{14FF10AE-30AA-6F5B-A995-7FFBA8F2F54A}"/>
                </a:ext>
              </a:extLst>
            </p:cNvPr>
            <p:cNvSpPr/>
            <p:nvPr/>
          </p:nvSpPr>
          <p:spPr>
            <a:xfrm>
              <a:off x="174595" y="2811584"/>
              <a:ext cx="1117092" cy="1234831"/>
            </a:xfrm>
            <a:prstGeom prst="foldedCorner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Program written in the source language</a:t>
              </a:r>
            </a:p>
          </p:txBody>
        </p:sp>
        <p:cxnSp>
          <p:nvCxnSpPr>
            <p:cNvPr id="11" name="Curved Connector 10">
              <a:extLst>
                <a:ext uri="{FF2B5EF4-FFF2-40B4-BE49-F238E27FC236}">
                  <a16:creationId xmlns:a16="http://schemas.microsoft.com/office/drawing/2014/main" id="{6F3E67DB-6D63-02EC-8793-FE61F0319632}"/>
                </a:ext>
              </a:extLst>
            </p:cNvPr>
            <p:cNvCxnSpPr>
              <a:stCxn id="10" idx="3"/>
              <a:endCxn id="22" idx="1"/>
            </p:cNvCxnSpPr>
            <p:nvPr/>
          </p:nvCxnSpPr>
          <p:spPr bwMode="auto">
            <a:xfrm flipV="1">
              <a:off x="1291687" y="2444282"/>
              <a:ext cx="968495" cy="984718"/>
            </a:xfrm>
            <a:prstGeom prst="curvedConnector3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" name="Curved Connector 11">
              <a:extLst>
                <a:ext uri="{FF2B5EF4-FFF2-40B4-BE49-F238E27FC236}">
                  <a16:creationId xmlns:a16="http://schemas.microsoft.com/office/drawing/2014/main" id="{ABCC1B86-7E0B-D580-B184-933A95096FD1}"/>
                </a:ext>
              </a:extLst>
            </p:cNvPr>
            <p:cNvCxnSpPr>
              <a:stCxn id="10" idx="3"/>
              <a:endCxn id="14" idx="1"/>
            </p:cNvCxnSpPr>
            <p:nvPr/>
          </p:nvCxnSpPr>
          <p:spPr bwMode="auto">
            <a:xfrm flipV="1">
              <a:off x="1291687" y="3420490"/>
              <a:ext cx="979477" cy="8510"/>
            </a:xfrm>
            <a:prstGeom prst="curvedConnector3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3" name="Curved Connector 12">
              <a:extLst>
                <a:ext uri="{FF2B5EF4-FFF2-40B4-BE49-F238E27FC236}">
                  <a16:creationId xmlns:a16="http://schemas.microsoft.com/office/drawing/2014/main" id="{818C7879-104F-82E0-53A2-DD89172F9F55}"/>
                </a:ext>
              </a:extLst>
            </p:cNvPr>
            <p:cNvCxnSpPr>
              <a:stCxn id="10" idx="3"/>
              <a:endCxn id="18" idx="1"/>
            </p:cNvCxnSpPr>
            <p:nvPr/>
          </p:nvCxnSpPr>
          <p:spPr bwMode="auto">
            <a:xfrm>
              <a:off x="1291687" y="3429000"/>
              <a:ext cx="968495" cy="906605"/>
            </a:xfrm>
            <a:prstGeom prst="curvedConnector3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BE7C534B-E45D-4011-FE98-7D81F1601CC3}"/>
              </a:ext>
            </a:extLst>
          </p:cNvPr>
          <p:cNvSpPr/>
          <p:nvPr/>
        </p:nvSpPr>
        <p:spPr bwMode="auto">
          <a:xfrm>
            <a:off x="2387610" y="1523217"/>
            <a:ext cx="1178561" cy="1492358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085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A4CCE-FCE5-5C3C-4E0F-F1C814341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Translator Control Flow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9C8BB9-D4F6-7130-28DE-C4C0CAEFE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FF5A66-9E05-4BB1-5D4D-02114EE54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00220"/>
            <a:ext cx="7772400" cy="275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581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FCC6A-CA76-4130-34E9-848AB88EE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Translator Data Flow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C02587-4933-A12B-418A-DBF2F7846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250E02-E0CB-C590-EF66-59B857BDA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325903"/>
            <a:ext cx="7772400" cy="2856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180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89EDC-6328-1FCF-35D8-B44E0C693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CC4432-C77C-82B3-06CA-A9B3ED511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3958FB-AD5B-CCC5-06C0-FF71230972C0}"/>
              </a:ext>
            </a:extLst>
          </p:cNvPr>
          <p:cNvSpPr txBox="1"/>
          <p:nvPr/>
        </p:nvSpPr>
        <p:spPr>
          <a:xfrm>
            <a:off x="3716926" y="2423171"/>
            <a:ext cx="1710148" cy="584775"/>
          </a:xfrm>
          <a:prstGeom prst="rect">
            <a:avLst/>
          </a:prstGeom>
          <a:noFill/>
          <a:ln>
            <a:solidFill>
              <a:srgbClr val="B23C00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B23C00"/>
                </a:solidFill>
              </a:rPr>
              <a:t>Take roll</a:t>
            </a:r>
          </a:p>
        </p:txBody>
      </p:sp>
    </p:spTree>
    <p:extLst>
      <p:ext uri="{BB962C8B-B14F-4D97-AF65-F5344CB8AC3E}">
        <p14:creationId xmlns:p14="http://schemas.microsoft.com/office/powerpoint/2010/main" val="4164741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71BB1-BEF7-F84F-AE79-48D1197AF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Pascal Tokens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9F521-01C2-9744-A0A5-D1360FBE65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Identifiers, numbers, and strings</a:t>
            </a:r>
          </a:p>
          <a:p>
            <a:pPr lvl="1"/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alpha</a:t>
            </a:r>
            <a:r>
              <a:rPr lang="en-US" dirty="0"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123</a:t>
            </a:r>
            <a:r>
              <a:rPr lang="en-US" dirty="0"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-123.45e12</a:t>
            </a:r>
            <a:r>
              <a:rPr lang="en-US" dirty="0"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'Hello, world!'</a:t>
            </a:r>
          </a:p>
          <a:p>
            <a:r>
              <a:rPr lang="en-US" dirty="0"/>
              <a:t>Reserved words</a:t>
            </a:r>
          </a:p>
          <a:p>
            <a:pPr lvl="1"/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PROGRAM BEGIN END WHILE FOR  </a:t>
            </a:r>
            <a:b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REPEAT UNTIL IF THEN ELSE CASE</a:t>
            </a:r>
          </a:p>
          <a:p>
            <a:r>
              <a:rPr lang="en-US" dirty="0"/>
              <a:t>Special symbols</a:t>
            </a:r>
          </a:p>
          <a:p>
            <a:pPr lvl="1"/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 ,  :  ;  :=  +  -  * / ( ) </a:t>
            </a:r>
            <a:b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 &lt;  &lt;=  &lt;&gt;  &gt;=  &gt;  { }</a:t>
            </a:r>
          </a:p>
          <a:p>
            <a:r>
              <a:rPr lang="en-US" dirty="0"/>
              <a:t>Miscellaneous</a:t>
            </a:r>
          </a:p>
          <a:p>
            <a:pPr lvl="1"/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END_OF_FILE</a:t>
            </a:r>
            <a:r>
              <a:rPr lang="en-US" dirty="0"/>
              <a:t>,  </a:t>
            </a:r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ERROR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B11DA4-0935-774D-A028-12D577001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9DD66E-AE7E-AC4B-82A9-531AF9289327}"/>
              </a:ext>
            </a:extLst>
          </p:cNvPr>
          <p:cNvSpPr txBox="1"/>
          <p:nvPr/>
        </p:nvSpPr>
        <p:spPr>
          <a:xfrm>
            <a:off x="6349279" y="5257780"/>
            <a:ext cx="1314784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33CC"/>
                </a:solidFill>
              </a:rPr>
              <a:t>More tokens</a:t>
            </a:r>
          </a:p>
          <a:p>
            <a:pPr algn="ctr"/>
            <a:r>
              <a:rPr lang="en-US" dirty="0">
                <a:solidFill>
                  <a:srgbClr val="0033CC"/>
                </a:solidFill>
              </a:rPr>
              <a:t>to come!</a:t>
            </a:r>
          </a:p>
        </p:txBody>
      </p:sp>
    </p:spTree>
    <p:extLst>
      <p:ext uri="{BB962C8B-B14F-4D97-AF65-F5344CB8AC3E}">
        <p14:creationId xmlns:p14="http://schemas.microsoft.com/office/powerpoint/2010/main" val="106361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AD7C8-7772-5049-8723-67617AA86E5D}" type="slidenum">
              <a:rPr lang="en-US"/>
              <a:pPr/>
              <a:t>15</a:t>
            </a:fld>
            <a:endParaRPr lang="en-US"/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Syntax Diagrams</a:t>
            </a:r>
          </a:p>
        </p:txBody>
      </p:sp>
      <p:pic>
        <p:nvPicPr>
          <p:cNvPr id="135172" name="Picture 4" descr="CS153-090903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1325563"/>
            <a:ext cx="7772400" cy="476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927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B9E5C-5F47-704F-9EDA-73272608B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Scanner Extracts Tokens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C3D64-1834-4249-B8D7-FCEF18D52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It’s the scanner’s job to </a:t>
            </a:r>
            <a:r>
              <a:rPr lang="en-US" u="sng" dirty="0"/>
              <a:t>extract tokens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from the input source file.</a:t>
            </a:r>
          </a:p>
          <a:p>
            <a:pPr lvl="4"/>
            <a:endParaRPr lang="en-US" dirty="0"/>
          </a:p>
          <a:p>
            <a:r>
              <a:rPr lang="en-US" dirty="0"/>
              <a:t>Whenever the parser wants the next token,</a:t>
            </a:r>
            <a:br>
              <a:rPr lang="en-US" dirty="0"/>
            </a:br>
            <a:r>
              <a:rPr lang="en-US" dirty="0"/>
              <a:t>it asks the scanner to extract and return it.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263B9A-8D4E-6E4C-9938-D4151210C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001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5F26F-9EA1-2848-B28F-9058AFC19EC7}" type="slidenum">
              <a:rPr lang="en-US"/>
              <a:pPr/>
              <a:t>17</a:t>
            </a:fld>
            <a:endParaRPr lang="en-US"/>
          </a:p>
        </p:txBody>
      </p:sp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Scan for Tokens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762000"/>
          </a:xfrm>
        </p:spPr>
        <p:txBody>
          <a:bodyPr/>
          <a:lstStyle/>
          <a:p>
            <a:r>
              <a:rPr lang="en-US" sz="2000" dirty="0"/>
              <a:t>Suppose the source line contains</a:t>
            </a:r>
            <a:br>
              <a:rPr lang="en-US" sz="2000" dirty="0"/>
            </a:br>
            <a:r>
              <a:rPr lang="en-US" sz="1800" b="1" dirty="0">
                <a:latin typeface="Courier New" charset="0"/>
              </a:rPr>
              <a:t>              </a:t>
            </a:r>
            <a:r>
              <a:rPr lang="en-US" sz="1800" b="1" dirty="0">
                <a:solidFill>
                  <a:srgbClr val="B23C00"/>
                </a:solidFill>
                <a:latin typeface="Courier New" charset="0"/>
              </a:rPr>
              <a:t>IF (index &gt;= 10) THEN</a:t>
            </a:r>
            <a:r>
              <a:rPr lang="en-US" sz="2400" dirty="0">
                <a:solidFill>
                  <a:srgbClr val="B23C00"/>
                </a:solidFill>
              </a:rPr>
              <a:t> </a:t>
            </a:r>
          </a:p>
        </p:txBody>
      </p:sp>
      <p:pic>
        <p:nvPicPr>
          <p:cNvPr id="181252" name="Picture 4" descr="Figure3-2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057400"/>
            <a:ext cx="75898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253" name="Rectangle 5"/>
          <p:cNvSpPr>
            <a:spLocks noChangeArrowheads="1"/>
          </p:cNvSpPr>
          <p:nvPr/>
        </p:nvSpPr>
        <p:spPr bwMode="auto">
          <a:xfrm>
            <a:off x="457200" y="2774950"/>
            <a:ext cx="82296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469900" indent="-469900" eaLnBrk="1" hangingPunct="1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0000"/>
              <a:buFont typeface="Wingdings" charset="0"/>
              <a:buChar char="o"/>
            </a:pPr>
            <a:r>
              <a:rPr lang="en-US" sz="2000" dirty="0"/>
              <a:t>The scanner skips over the leading blanks. </a:t>
            </a:r>
            <a:br>
              <a:rPr lang="en-US" sz="2000" dirty="0"/>
            </a:br>
            <a:r>
              <a:rPr lang="en-US" sz="2000" dirty="0"/>
              <a:t>The current character is </a:t>
            </a:r>
            <a:r>
              <a:rPr lang="en-US" sz="2000" b="1" dirty="0">
                <a:solidFill>
                  <a:srgbClr val="B23C00"/>
                </a:solidFill>
                <a:latin typeface="Courier New" charset="0"/>
              </a:rPr>
              <a:t>I</a:t>
            </a:r>
            <a:r>
              <a:rPr lang="en-US" sz="2000" dirty="0"/>
              <a:t>, so the next token must be a </a:t>
            </a:r>
            <a:r>
              <a:rPr lang="en-US" sz="2000" u="sng" dirty="0"/>
              <a:t>word</a:t>
            </a:r>
            <a:r>
              <a:rPr lang="en-US" sz="2000" dirty="0"/>
              <a:t>.</a:t>
            </a:r>
          </a:p>
        </p:txBody>
      </p:sp>
      <p:pic>
        <p:nvPicPr>
          <p:cNvPr id="181254" name="Picture 6" descr="Figure3-2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414713"/>
            <a:ext cx="75898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5" name="Picture 7" descr="Figure3-2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427663"/>
            <a:ext cx="7589838" cy="7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256" name="Rectangle 8"/>
          <p:cNvSpPr>
            <a:spLocks noChangeArrowheads="1"/>
          </p:cNvSpPr>
          <p:nvPr/>
        </p:nvSpPr>
        <p:spPr bwMode="auto">
          <a:xfrm>
            <a:off x="457200" y="4146550"/>
            <a:ext cx="8229600" cy="120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469900" indent="-469900" eaLnBrk="1" hangingPunct="1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0000"/>
              <a:buFont typeface="Wingdings" charset="0"/>
              <a:buChar char="o"/>
            </a:pPr>
            <a:r>
              <a:rPr lang="en-US" sz="2000" dirty="0"/>
              <a:t>The word token is extracted by reading source characters up to but not including the first character that is </a:t>
            </a:r>
            <a:r>
              <a:rPr lang="en-US" sz="2000" u="sng" dirty="0"/>
              <a:t>not</a:t>
            </a:r>
            <a:r>
              <a:rPr lang="en-US" sz="2000" dirty="0"/>
              <a:t> valid for a word, which in this case is a blank. The blank becomes the current character. The scanner determines that the word is a </a:t>
            </a:r>
            <a:r>
              <a:rPr lang="en-US" sz="2000" u="sng" dirty="0"/>
              <a:t>reserved word</a:t>
            </a:r>
            <a:r>
              <a:rPr lang="en-US" sz="2000" dirty="0"/>
              <a:t>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63475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1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1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1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1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3" grpId="0"/>
      <p:bldP spid="181256" grpId="0" build="p" bldLvl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D681F-7F60-CE4A-BDEA-B72901D92969}" type="slidenum">
              <a:rPr lang="en-US"/>
              <a:pPr/>
              <a:t>18</a:t>
            </a:fld>
            <a:endParaRPr lang="en-US"/>
          </a:p>
        </p:txBody>
      </p:sp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Scan for Tokens, </a:t>
            </a:r>
            <a:r>
              <a:rPr lang="en-US" i="1"/>
              <a:t>cont</a:t>
            </a:r>
            <a:r>
              <a:rPr lang="ja-JP" altLang="en-US" i="1">
                <a:latin typeface="Arial"/>
              </a:rPr>
              <a:t>’</a:t>
            </a:r>
            <a:r>
              <a:rPr lang="en-US" i="1"/>
              <a:t>d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762000"/>
          </a:xfrm>
        </p:spPr>
        <p:txBody>
          <a:bodyPr/>
          <a:lstStyle/>
          <a:p>
            <a:r>
              <a:rPr lang="en-US" sz="2000" dirty="0"/>
              <a:t>The scanner skips over any blanks between tokens. The current character is </a:t>
            </a:r>
            <a:r>
              <a:rPr lang="en-US" sz="2000" b="1" dirty="0">
                <a:solidFill>
                  <a:srgbClr val="B23C00"/>
                </a:solidFill>
                <a:latin typeface="Courier New" charset="0"/>
              </a:rPr>
              <a:t>(</a:t>
            </a:r>
            <a:r>
              <a:rPr lang="en-US" sz="2000" dirty="0"/>
              <a:t>. The next token must be a </a:t>
            </a:r>
            <a:r>
              <a:rPr lang="en-US" sz="2000" u="sng" dirty="0"/>
              <a:t>special symbol</a:t>
            </a:r>
            <a:r>
              <a:rPr lang="en-US" sz="2000" dirty="0"/>
              <a:t>.</a:t>
            </a:r>
          </a:p>
        </p:txBody>
      </p:sp>
      <p:pic>
        <p:nvPicPr>
          <p:cNvPr id="182276" name="Picture 4" descr="Figure3-2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057400"/>
            <a:ext cx="75898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2277" name="Rectangle 5"/>
          <p:cNvSpPr>
            <a:spLocks noChangeArrowheads="1"/>
          </p:cNvSpPr>
          <p:nvPr/>
        </p:nvSpPr>
        <p:spPr bwMode="auto">
          <a:xfrm>
            <a:off x="457200" y="2788927"/>
            <a:ext cx="82296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469900" indent="-469900" eaLnBrk="1" hangingPunct="1">
              <a:spcBef>
                <a:spcPct val="20000"/>
              </a:spcBef>
              <a:buClr>
                <a:schemeClr val="bg2"/>
              </a:buClr>
              <a:buSzPct val="70000"/>
              <a:buFont typeface="Wingdings" charset="0"/>
              <a:buChar char="o"/>
            </a:pPr>
            <a:r>
              <a:rPr lang="en-US" sz="2000" dirty="0"/>
              <a:t>After extracting the special symbol token, the current character is </a:t>
            </a:r>
            <a:r>
              <a:rPr lang="en-US" sz="2000" b="1" dirty="0" err="1">
                <a:solidFill>
                  <a:srgbClr val="B23C00"/>
                </a:solidFill>
                <a:latin typeface="Courier New" charset="0"/>
              </a:rPr>
              <a:t>i</a:t>
            </a:r>
            <a:r>
              <a:rPr lang="en-US" sz="2000" dirty="0"/>
              <a:t>. The next token must be a </a:t>
            </a:r>
            <a:r>
              <a:rPr lang="en-US" sz="2000" u="sng" dirty="0"/>
              <a:t>word</a:t>
            </a:r>
            <a:r>
              <a:rPr lang="en-US" sz="2000" dirty="0"/>
              <a:t>.</a:t>
            </a:r>
          </a:p>
        </p:txBody>
      </p:sp>
      <p:pic>
        <p:nvPicPr>
          <p:cNvPr id="182278" name="Picture 6" descr="Figure3-2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508064"/>
            <a:ext cx="7589838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2279" name="Rectangle 7"/>
          <p:cNvSpPr>
            <a:spLocks noChangeArrowheads="1"/>
          </p:cNvSpPr>
          <p:nvPr/>
        </p:nvSpPr>
        <p:spPr bwMode="auto">
          <a:xfrm>
            <a:off x="457200" y="4526268"/>
            <a:ext cx="82296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469900" indent="-469900" eaLnBrk="1" hangingPunct="1">
              <a:spcBef>
                <a:spcPct val="20000"/>
              </a:spcBef>
              <a:buClr>
                <a:schemeClr val="bg2"/>
              </a:buClr>
              <a:buSzPct val="70000"/>
              <a:buFont typeface="Wingdings" charset="0"/>
              <a:buChar char="o"/>
            </a:pPr>
            <a:r>
              <a:rPr lang="en-US" sz="2000" dirty="0"/>
              <a:t>After extracting the word token, the current character is a blank. The scanner determines that the word is an </a:t>
            </a:r>
            <a:r>
              <a:rPr lang="en-US" sz="2000" u="sng" dirty="0"/>
              <a:t>identifier</a:t>
            </a:r>
            <a:r>
              <a:rPr lang="en-US" sz="2000" dirty="0"/>
              <a:t>.</a:t>
            </a:r>
          </a:p>
        </p:txBody>
      </p:sp>
      <p:pic>
        <p:nvPicPr>
          <p:cNvPr id="182280" name="Picture 8" descr="Figure3-2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336194"/>
            <a:ext cx="7589838" cy="7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242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2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2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2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2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2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7" grpId="0"/>
      <p:bldP spid="18227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95148-E389-CD4F-8723-85EF205BE9FE}" type="slidenum">
              <a:rPr lang="en-US"/>
              <a:pPr/>
              <a:t>19</a:t>
            </a:fld>
            <a:endParaRPr lang="en-US"/>
          </a:p>
        </p:txBody>
      </p:sp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Scan for Tokens, </a:t>
            </a:r>
            <a:r>
              <a:rPr lang="en-US" i="1"/>
              <a:t>cont</a:t>
            </a:r>
            <a:r>
              <a:rPr lang="ja-JP" altLang="en-US" i="1">
                <a:latin typeface="Arial"/>
              </a:rPr>
              <a:t>’</a:t>
            </a:r>
            <a:r>
              <a:rPr lang="en-US" i="1"/>
              <a:t>d</a:t>
            </a: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3968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/>
              <a:t>Skip the blank. The current character is </a:t>
            </a:r>
            <a:r>
              <a:rPr lang="en-US" sz="2000" b="1" dirty="0">
                <a:solidFill>
                  <a:srgbClr val="B23C00"/>
                </a:solidFill>
                <a:latin typeface="Courier New" charset="0"/>
              </a:rPr>
              <a:t>&gt;</a:t>
            </a:r>
            <a:r>
              <a:rPr lang="en-US" sz="2000" dirty="0"/>
              <a:t>.</a:t>
            </a:r>
          </a:p>
        </p:txBody>
      </p:sp>
      <p:pic>
        <p:nvPicPr>
          <p:cNvPr id="183300" name="Picture 4" descr="Figure3-2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92275"/>
            <a:ext cx="75898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3301" name="Rectangle 5"/>
          <p:cNvSpPr>
            <a:spLocks noChangeArrowheads="1"/>
          </p:cNvSpPr>
          <p:nvPr/>
        </p:nvSpPr>
        <p:spPr bwMode="auto">
          <a:xfrm>
            <a:off x="457200" y="2332038"/>
            <a:ext cx="822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469900" indent="-4699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0000"/>
              <a:buFont typeface="Wingdings" charset="0"/>
              <a:buChar char="o"/>
            </a:pPr>
            <a:r>
              <a:rPr lang="en-US" sz="2000" dirty="0"/>
              <a:t>Extract the </a:t>
            </a:r>
            <a:r>
              <a:rPr lang="en-US" sz="2000" u="sng" dirty="0"/>
              <a:t>special symbol</a:t>
            </a:r>
            <a:r>
              <a:rPr lang="en-US" sz="2000" dirty="0"/>
              <a:t> token. The current character is a blank.</a:t>
            </a:r>
          </a:p>
        </p:txBody>
      </p:sp>
      <p:pic>
        <p:nvPicPr>
          <p:cNvPr id="183302" name="Picture 6" descr="Figure3-2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728913"/>
            <a:ext cx="7589838" cy="7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3303" name="Rectangle 7"/>
          <p:cNvSpPr>
            <a:spLocks noChangeArrowheads="1"/>
          </p:cNvSpPr>
          <p:nvPr/>
        </p:nvSpPr>
        <p:spPr bwMode="auto">
          <a:xfrm>
            <a:off x="457200" y="3779838"/>
            <a:ext cx="8229600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469900" indent="-4699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0000"/>
              <a:buFont typeface="Wingdings" charset="0"/>
              <a:buChar char="o"/>
            </a:pPr>
            <a:r>
              <a:rPr lang="en-US" sz="2000" dirty="0"/>
              <a:t>Skip the blank. The current character is </a:t>
            </a:r>
            <a:r>
              <a:rPr lang="en-US" sz="2000" b="1" dirty="0">
                <a:solidFill>
                  <a:schemeClr val="folHlink"/>
                </a:solidFill>
                <a:latin typeface="Courier New" charset="0"/>
              </a:rPr>
              <a:t>1</a:t>
            </a:r>
            <a:r>
              <a:rPr lang="en-US" sz="2000" dirty="0"/>
              <a:t>, so the next token must be a </a:t>
            </a:r>
            <a:r>
              <a:rPr lang="en-US" sz="2000" u="sng" dirty="0"/>
              <a:t>number</a:t>
            </a:r>
            <a:r>
              <a:rPr lang="en-US" sz="2000" dirty="0"/>
              <a:t>.</a:t>
            </a:r>
          </a:p>
        </p:txBody>
      </p:sp>
      <p:pic>
        <p:nvPicPr>
          <p:cNvPr id="183304" name="Picture 8" descr="Figure3-2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427663"/>
            <a:ext cx="7589838" cy="7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3305" name="Picture 9" descr="Figure3-2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419600"/>
            <a:ext cx="75898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3306" name="Rectangle 10"/>
          <p:cNvSpPr>
            <a:spLocks noChangeArrowheads="1"/>
          </p:cNvSpPr>
          <p:nvPr/>
        </p:nvSpPr>
        <p:spPr bwMode="auto">
          <a:xfrm>
            <a:off x="457200" y="5075238"/>
            <a:ext cx="822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469900" indent="-4699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0000"/>
              <a:buFont typeface="Wingdings" charset="0"/>
              <a:buChar char="o"/>
            </a:pPr>
            <a:r>
              <a:rPr lang="en-US" sz="2000" dirty="0"/>
              <a:t>After extracting the number token, the current character is </a:t>
            </a:r>
            <a:r>
              <a:rPr lang="en-US" sz="2000" b="1" dirty="0">
                <a:solidFill>
                  <a:schemeClr val="folHlink"/>
                </a:solidFill>
                <a:latin typeface="Courier New" charset="0"/>
              </a:rPr>
              <a:t>)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0663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3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3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3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3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3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3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301" grpId="0"/>
      <p:bldP spid="183303" grpId="0"/>
      <p:bldP spid="18330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4E757-C0D5-1CEF-6502-AB12EB3F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Engineering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F40C9-AA42-F150-79B4-E56C9244E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Translators are large, complex programs!</a:t>
            </a:r>
          </a:p>
          <a:p>
            <a:pPr lvl="4"/>
            <a:endParaRPr lang="en-US" dirty="0"/>
          </a:p>
          <a:p>
            <a:r>
              <a:rPr lang="en-US" dirty="0"/>
              <a:t>To succeed, we must:</a:t>
            </a:r>
          </a:p>
          <a:p>
            <a:pPr lvl="1"/>
            <a:r>
              <a:rPr lang="en-US" dirty="0"/>
              <a:t>Apply good software design principles.</a:t>
            </a:r>
          </a:p>
          <a:p>
            <a:pPr lvl="1"/>
            <a:r>
              <a:rPr lang="en-US" dirty="0"/>
              <a:t>Use a good software architecture that breaks </a:t>
            </a:r>
            <a:br>
              <a:rPr lang="en-US" dirty="0"/>
            </a:br>
            <a:r>
              <a:rPr lang="en-US" dirty="0"/>
              <a:t>the work into manageable pieces.</a:t>
            </a:r>
          </a:p>
          <a:p>
            <a:pPr lvl="1"/>
            <a:r>
              <a:rPr lang="en-US" dirty="0"/>
              <a:t>Develop incrementally.</a:t>
            </a:r>
          </a:p>
          <a:p>
            <a:pPr lvl="1"/>
            <a:r>
              <a:rPr lang="en-US" dirty="0"/>
              <a:t>Develop iteratively: design — code — 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4D32E3-231A-BAAD-EEBD-2932C1FF3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798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D056-9504-7D46-B049-D17B4CFD9074}" type="slidenum">
              <a:rPr lang="en-US"/>
              <a:pPr/>
              <a:t>20</a:t>
            </a:fld>
            <a:endParaRPr lang="en-US"/>
          </a:p>
        </p:txBody>
      </p:sp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Scan for Tokens, </a:t>
            </a:r>
            <a:r>
              <a:rPr lang="en-US" i="1"/>
              <a:t>cont</a:t>
            </a:r>
            <a:r>
              <a:rPr lang="ja-JP" altLang="en-US" i="1">
                <a:latin typeface="Arial"/>
              </a:rPr>
              <a:t>’</a:t>
            </a:r>
            <a:r>
              <a:rPr lang="en-US" i="1"/>
              <a:t>d</a:t>
            </a:r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3968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/>
              <a:t>Extract the </a:t>
            </a:r>
            <a:r>
              <a:rPr lang="en-US" sz="2000" u="sng" dirty="0"/>
              <a:t>special symbol</a:t>
            </a:r>
            <a:r>
              <a:rPr lang="en-US" sz="2000" dirty="0">
                <a:solidFill>
                  <a:srgbClr val="B23C00"/>
                </a:solidFill>
              </a:rPr>
              <a:t> </a:t>
            </a:r>
            <a:r>
              <a:rPr lang="en-US" sz="2000" dirty="0"/>
              <a:t>token. The current character is a blank.</a:t>
            </a:r>
            <a:endParaRPr lang="en-US" dirty="0"/>
          </a:p>
        </p:txBody>
      </p:sp>
      <p:pic>
        <p:nvPicPr>
          <p:cNvPr id="184324" name="Picture 4" descr="Figure3-2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92275"/>
            <a:ext cx="7589838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25" name="Rectangle 5"/>
          <p:cNvSpPr>
            <a:spLocks noChangeArrowheads="1"/>
          </p:cNvSpPr>
          <p:nvPr/>
        </p:nvSpPr>
        <p:spPr bwMode="auto">
          <a:xfrm>
            <a:off x="457200" y="2697163"/>
            <a:ext cx="8229600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469900" indent="-4699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0000"/>
              <a:buFont typeface="Wingdings" charset="0"/>
              <a:buChar char="o"/>
            </a:pPr>
            <a:r>
              <a:rPr lang="en-US" sz="2000" dirty="0"/>
              <a:t>Skip the blank. The current character is </a:t>
            </a:r>
            <a:r>
              <a:rPr lang="en-US" sz="2000" b="1" dirty="0">
                <a:solidFill>
                  <a:srgbClr val="B23C00"/>
                </a:solidFill>
                <a:latin typeface="Courier New"/>
                <a:cs typeface="Courier New"/>
              </a:rPr>
              <a:t>T</a:t>
            </a:r>
            <a:r>
              <a:rPr lang="en-US" sz="2000" dirty="0"/>
              <a:t>, so the next token must be a </a:t>
            </a:r>
            <a:r>
              <a:rPr lang="en-US" sz="2000" u="sng" dirty="0"/>
              <a:t>word</a:t>
            </a:r>
            <a:r>
              <a:rPr lang="en-US" sz="2000" dirty="0"/>
              <a:t>.</a:t>
            </a:r>
            <a:endParaRPr lang="en-US" sz="2800" dirty="0"/>
          </a:p>
        </p:txBody>
      </p:sp>
      <p:pic>
        <p:nvPicPr>
          <p:cNvPr id="184326" name="Picture 6" descr="Figure3-2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322638"/>
            <a:ext cx="75898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27" name="Rectangle 7"/>
          <p:cNvSpPr>
            <a:spLocks noChangeArrowheads="1"/>
          </p:cNvSpPr>
          <p:nvPr/>
        </p:nvSpPr>
        <p:spPr bwMode="auto">
          <a:xfrm>
            <a:off x="457200" y="4068763"/>
            <a:ext cx="8229600" cy="365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469900" indent="-4699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0000"/>
              <a:buFont typeface="Wingdings" charset="0"/>
              <a:buChar char="o"/>
            </a:pPr>
            <a:r>
              <a:rPr lang="en-US" sz="2000" dirty="0"/>
              <a:t>Extract the word token and determine that it</a:t>
            </a:r>
            <a:r>
              <a:rPr lang="en-US" sz="2000" dirty="0">
                <a:latin typeface="Arial"/>
              </a:rPr>
              <a:t>’</a:t>
            </a:r>
            <a:r>
              <a:rPr lang="en-US" sz="2000" dirty="0"/>
              <a:t>s a </a:t>
            </a:r>
            <a:r>
              <a:rPr lang="en-US" sz="2000" u="sng" dirty="0"/>
              <a:t>reserved word</a:t>
            </a:r>
            <a:r>
              <a:rPr lang="en-US" sz="2000" dirty="0"/>
              <a:t>.</a:t>
            </a:r>
          </a:p>
        </p:txBody>
      </p:sp>
      <p:pic>
        <p:nvPicPr>
          <p:cNvPr id="184328" name="Picture 8" descr="Figure3-2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526268"/>
            <a:ext cx="7589838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29" name="Rectangle 9"/>
          <p:cNvSpPr>
            <a:spLocks noChangeArrowheads="1"/>
          </p:cNvSpPr>
          <p:nvPr/>
        </p:nvSpPr>
        <p:spPr bwMode="auto">
          <a:xfrm>
            <a:off x="457200" y="5623531"/>
            <a:ext cx="8229600" cy="365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469900" indent="-4699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0000"/>
              <a:buFont typeface="Wingdings" charset="0"/>
              <a:buChar char="o"/>
            </a:pPr>
            <a:r>
              <a:rPr lang="en-US" sz="2000" dirty="0"/>
              <a:t>The current character is </a:t>
            </a:r>
            <a:r>
              <a:rPr lang="en-US" sz="2000" b="1" dirty="0">
                <a:solidFill>
                  <a:srgbClr val="B23C00"/>
                </a:solidFill>
                <a:latin typeface="Courier New" charset="0"/>
              </a:rPr>
              <a:t>\n</a:t>
            </a:r>
            <a:r>
              <a:rPr lang="en-US" sz="2000" dirty="0"/>
              <a:t>, so the scanner is done with this line.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02681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4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4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4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4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5" grpId="0"/>
      <p:bldP spid="184327" grpId="0"/>
      <p:bldP spid="18432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08D3-F629-DF4C-B4C4-5E75B8F71205}" type="slidenum">
              <a:rPr lang="en-US"/>
              <a:pPr/>
              <a:t>21</a:t>
            </a:fld>
            <a:endParaRPr lang="en-US"/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Basic Scanning Algorithm</a:t>
            </a:r>
            <a:endParaRPr lang="en-US" i="1"/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1"/>
            <a:ext cx="8229600" cy="195072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/>
              <a:t>Skip any blanks until the current character is nonblank.</a:t>
            </a:r>
          </a:p>
          <a:p>
            <a:pPr lvl="1">
              <a:lnSpc>
                <a:spcPct val="80000"/>
              </a:lnSpc>
            </a:pPr>
            <a:r>
              <a:rPr lang="en-US" sz="2200" dirty="0"/>
              <a:t>In Pascal, a comment and the end-of-line character </a:t>
            </a:r>
            <a:br>
              <a:rPr lang="en-US" sz="2200" dirty="0"/>
            </a:br>
            <a:r>
              <a:rPr lang="en-US" sz="2200" dirty="0"/>
              <a:t>each should be treated as a blank.</a:t>
            </a:r>
          </a:p>
          <a:p>
            <a:pPr lvl="3">
              <a:lnSpc>
                <a:spcPct val="80000"/>
              </a:lnSpc>
            </a:pPr>
            <a:endParaRPr lang="en-US" sz="1400" dirty="0"/>
          </a:p>
          <a:p>
            <a:pPr>
              <a:lnSpc>
                <a:spcPct val="80000"/>
              </a:lnSpc>
            </a:pPr>
            <a:r>
              <a:rPr lang="en-US" sz="2400" u="sng" dirty="0"/>
              <a:t>The current (nonblank) character determines what the next token is</a:t>
            </a:r>
            <a:r>
              <a:rPr lang="en-US" sz="2400" dirty="0">
                <a:solidFill>
                  <a:srgbClr val="B23C00"/>
                </a:solidFill>
              </a:rPr>
              <a:t> </a:t>
            </a:r>
            <a:r>
              <a:rPr lang="en-US" sz="2400" dirty="0"/>
              <a:t>and becomes that token</a:t>
            </a:r>
            <a:r>
              <a:rPr lang="en-US" altLang="ja-JP" sz="2400" dirty="0">
                <a:latin typeface="Arial"/>
              </a:rPr>
              <a:t>’</a:t>
            </a:r>
            <a:r>
              <a:rPr lang="en-US" sz="2400" dirty="0"/>
              <a:t>s first character.</a:t>
            </a:r>
          </a:p>
          <a:p>
            <a:pPr>
              <a:lnSpc>
                <a:spcPct val="80000"/>
              </a:lnSpc>
            </a:pPr>
            <a:endParaRPr lang="en-US" sz="2400" dirty="0"/>
          </a:p>
          <a:p>
            <a:pPr>
              <a:lnSpc>
                <a:spcPct val="80000"/>
              </a:lnSpc>
            </a:pP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400" dirty="0"/>
              <a:t>Extract the rest of the next token by copying successive characters up to but </a:t>
            </a:r>
            <a:r>
              <a:rPr lang="en-US" sz="2400" u="sng" dirty="0"/>
              <a:t>not</a:t>
            </a:r>
            <a:r>
              <a:rPr lang="en-US" sz="2400" dirty="0"/>
              <a:t> including the first character that </a:t>
            </a:r>
            <a:r>
              <a:rPr lang="en-US" sz="2400" u="sng" dirty="0"/>
              <a:t>does not belong</a:t>
            </a:r>
            <a:r>
              <a:rPr lang="en-US" sz="2400" dirty="0">
                <a:solidFill>
                  <a:srgbClr val="B23C00"/>
                </a:solidFill>
              </a:rPr>
              <a:t> </a:t>
            </a:r>
            <a:r>
              <a:rPr lang="en-US" sz="2400" dirty="0"/>
              <a:t>to that token.</a:t>
            </a:r>
          </a:p>
        </p:txBody>
      </p:sp>
      <p:pic>
        <p:nvPicPr>
          <p:cNvPr id="2" name="Picture 6" descr="Figure3-2b">
            <a:extLst>
              <a:ext uri="{FF2B5EF4-FFF2-40B4-BE49-F238E27FC236}">
                <a16:creationId xmlns:a16="http://schemas.microsoft.com/office/drawing/2014/main" id="{FD0258EF-7072-EF21-DBCF-5C0EADAE0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231514"/>
            <a:ext cx="75898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 descr="Figure3-2c">
            <a:extLst>
              <a:ext uri="{FF2B5EF4-FFF2-40B4-BE49-F238E27FC236}">
                <a16:creationId xmlns:a16="http://schemas.microsoft.com/office/drawing/2014/main" id="{4B863871-2A73-4321-1082-3972BE800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983463"/>
            <a:ext cx="7589838" cy="7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0238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08D3-F629-DF4C-B4C4-5E75B8F71205}" type="slidenum">
              <a:rPr lang="en-US"/>
              <a:pPr/>
              <a:t>22</a:t>
            </a:fld>
            <a:endParaRPr lang="en-US"/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Scanning Algorithm, </a:t>
            </a:r>
            <a:r>
              <a:rPr lang="en-US" i="1" dirty="0"/>
              <a:t>cont’d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/>
              <a:t>Extracting a token </a:t>
            </a:r>
            <a:r>
              <a:rPr lang="en-US" sz="2400" u="sng" dirty="0"/>
              <a:t>consumes</a:t>
            </a:r>
            <a:r>
              <a:rPr lang="en-US" sz="2400" dirty="0">
                <a:solidFill>
                  <a:srgbClr val="B23C00"/>
                </a:solidFill>
              </a:rPr>
              <a:t> </a:t>
            </a:r>
            <a:r>
              <a:rPr lang="en-US" sz="2400" dirty="0"/>
              <a:t>all the source characters that constitute the token. </a:t>
            </a:r>
          </a:p>
          <a:p>
            <a:pPr lvl="1">
              <a:lnSpc>
                <a:spcPct val="80000"/>
              </a:lnSpc>
            </a:pPr>
            <a:r>
              <a:rPr lang="en-US" sz="2200" dirty="0"/>
              <a:t>After extracting a token, the current character is the </a:t>
            </a:r>
            <a:br>
              <a:rPr lang="en-US" sz="2200" dirty="0"/>
            </a:br>
            <a:r>
              <a:rPr lang="en-US" sz="2200" u="sng" dirty="0"/>
              <a:t>next character after the last character of that token</a:t>
            </a:r>
            <a:r>
              <a:rPr lang="en-US" sz="2200" dirty="0"/>
              <a:t>. </a:t>
            </a:r>
          </a:p>
        </p:txBody>
      </p:sp>
      <p:pic>
        <p:nvPicPr>
          <p:cNvPr id="2" name="Picture 7" descr="Figure3-2c">
            <a:extLst>
              <a:ext uri="{FF2B5EF4-FFF2-40B4-BE49-F238E27FC236}">
                <a16:creationId xmlns:a16="http://schemas.microsoft.com/office/drawing/2014/main" id="{9C981D32-5D19-FBB1-1F1D-F79238129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684463"/>
            <a:ext cx="7589838" cy="7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56122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293C3-F5D1-5348-AAA7-14D7D4BD8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the Scanner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9F9D50-A37E-B84B-BFFB-9D8A1DE93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FF00"/>
                </a:solidFill>
                <a:highlight>
                  <a:srgbClr val="0033CC"/>
                </a:highlight>
                <a:cs typeface="Courier New" panose="02070309020205020404" pitchFamily="49" charset="0"/>
              </a:rPr>
              <a:t>Simple.java</a:t>
            </a:r>
            <a:endParaRPr lang="en-US" dirty="0">
              <a:solidFill>
                <a:srgbClr val="FFFF00"/>
              </a:solidFill>
              <a:highlight>
                <a:srgbClr val="0033CC"/>
              </a:highlight>
              <a:cs typeface="Courier New" panose="02070309020205020404" pitchFamily="49" charset="0"/>
            </a:endParaRPr>
          </a:p>
          <a:p>
            <a:pPr lvl="1"/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1"/>
            <a:r>
              <a:rPr lang="en-US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testScanner</a:t>
            </a:r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4"/>
            <a:endParaRPr lang="en-US" dirty="0"/>
          </a:p>
          <a:p>
            <a:r>
              <a:rPr lang="en-US" dirty="0" err="1">
                <a:solidFill>
                  <a:srgbClr val="FFFF00"/>
                </a:solidFill>
                <a:highlight>
                  <a:srgbClr val="0033CC"/>
                </a:highlight>
                <a:cs typeface="Courier New" panose="02070309020205020404" pitchFamily="49" charset="0"/>
              </a:rPr>
              <a:t>Source.java</a:t>
            </a:r>
            <a:endParaRPr lang="en-US" dirty="0">
              <a:solidFill>
                <a:srgbClr val="FFFF00"/>
              </a:solidFill>
              <a:highlight>
                <a:srgbClr val="0033CC"/>
              </a:highlight>
              <a:cs typeface="Courier New" panose="02070309020205020404" pitchFamily="49" charset="0"/>
            </a:endParaRPr>
          </a:p>
          <a:p>
            <a:pPr lvl="1"/>
            <a:r>
              <a:rPr lang="en-US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currentChar</a:t>
            </a:r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nextChar</a:t>
            </a:r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4"/>
            <a:endParaRPr lang="en-US" dirty="0"/>
          </a:p>
          <a:p>
            <a:r>
              <a:rPr lang="en-US" dirty="0" err="1">
                <a:solidFill>
                  <a:srgbClr val="FFFF00"/>
                </a:solidFill>
                <a:highlight>
                  <a:srgbClr val="0033CC"/>
                </a:highlight>
                <a:cs typeface="Courier New" panose="02070309020205020404" pitchFamily="49" charset="0"/>
              </a:rPr>
              <a:t>Scanner.java</a:t>
            </a:r>
            <a:endParaRPr lang="en-US" dirty="0">
              <a:solidFill>
                <a:srgbClr val="FFFF00"/>
              </a:solidFill>
              <a:highlight>
                <a:srgbClr val="0033CC"/>
              </a:highlight>
              <a:cs typeface="Courier New" panose="02070309020205020404" pitchFamily="49" charset="0"/>
            </a:endParaRPr>
          </a:p>
          <a:p>
            <a:pPr lvl="1"/>
            <a:r>
              <a:rPr lang="en-US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nextToken</a:t>
            </a:r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0166E9-3A2A-3E4D-A50B-9D2471E86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AEC427-89CB-A64B-AA9C-306EF1F42579}"/>
              </a:ext>
            </a:extLst>
          </p:cNvPr>
          <p:cNvSpPr txBox="1"/>
          <p:nvPr/>
        </p:nvSpPr>
        <p:spPr>
          <a:xfrm>
            <a:off x="3985104" y="4526268"/>
            <a:ext cx="3748142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The scanner extracts the </a:t>
            </a:r>
            <a:r>
              <a:rPr lang="en-US" u="sng" dirty="0">
                <a:solidFill>
                  <a:srgbClr val="0033CC"/>
                </a:solidFill>
              </a:rPr>
              <a:t>first character</a:t>
            </a:r>
          </a:p>
          <a:p>
            <a:r>
              <a:rPr lang="en-US" dirty="0">
                <a:solidFill>
                  <a:srgbClr val="0033CC"/>
                </a:solidFill>
              </a:rPr>
              <a:t>of the </a:t>
            </a:r>
            <a:r>
              <a:rPr lang="en-US" u="sng" dirty="0">
                <a:solidFill>
                  <a:srgbClr val="0033CC"/>
                </a:solidFill>
              </a:rPr>
              <a:t>next token</a:t>
            </a:r>
            <a:r>
              <a:rPr lang="en-US" dirty="0">
                <a:solidFill>
                  <a:srgbClr val="0033CC"/>
                </a:solidFill>
              </a:rPr>
              <a:t>. That first character </a:t>
            </a:r>
          </a:p>
          <a:p>
            <a:r>
              <a:rPr lang="en-US" dirty="0">
                <a:solidFill>
                  <a:srgbClr val="0033CC"/>
                </a:solidFill>
              </a:rPr>
              <a:t>determines what type of token is next.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D90A86-2DE1-ED42-976A-74FC87BFF52F}"/>
              </a:ext>
            </a:extLst>
          </p:cNvPr>
          <p:cNvSpPr txBox="1"/>
          <p:nvPr/>
        </p:nvSpPr>
        <p:spPr>
          <a:xfrm>
            <a:off x="3985104" y="3590368"/>
            <a:ext cx="406553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Keep track of the </a:t>
            </a:r>
            <a:r>
              <a:rPr lang="en-US" u="sng" dirty="0">
                <a:solidFill>
                  <a:srgbClr val="0033CC"/>
                </a:solidFill>
              </a:rPr>
              <a:t>current</a:t>
            </a:r>
            <a:r>
              <a:rPr lang="en-US" dirty="0">
                <a:solidFill>
                  <a:srgbClr val="0033CC"/>
                </a:solidFill>
              </a:rPr>
              <a:t> input character</a:t>
            </a:r>
          </a:p>
          <a:p>
            <a:r>
              <a:rPr lang="en-US" dirty="0">
                <a:solidFill>
                  <a:srgbClr val="0033CC"/>
                </a:solidFill>
              </a:rPr>
              <a:t>and read the </a:t>
            </a:r>
            <a:r>
              <a:rPr lang="en-US" u="sng" dirty="0">
                <a:solidFill>
                  <a:srgbClr val="0033CC"/>
                </a:solidFill>
              </a:rPr>
              <a:t>next</a:t>
            </a:r>
            <a:r>
              <a:rPr lang="en-US" dirty="0">
                <a:solidFill>
                  <a:srgbClr val="0033CC"/>
                </a:solidFill>
              </a:rPr>
              <a:t> character upon demand.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0C999F-7F4C-F211-7208-CD29F4D4446C}"/>
              </a:ext>
            </a:extLst>
          </p:cNvPr>
          <p:cNvSpPr txBox="1"/>
          <p:nvPr/>
        </p:nvSpPr>
        <p:spPr>
          <a:xfrm>
            <a:off x="4990186" y="2999007"/>
            <a:ext cx="1770036" cy="338554"/>
          </a:xfrm>
          <a:prstGeom prst="rect">
            <a:avLst/>
          </a:prstGeom>
          <a:solidFill>
            <a:srgbClr val="00800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package frontend</a:t>
            </a:r>
          </a:p>
        </p:txBody>
      </p:sp>
    </p:spTree>
    <p:extLst>
      <p:ext uri="{BB962C8B-B14F-4D97-AF65-F5344CB8AC3E}">
        <p14:creationId xmlns:p14="http://schemas.microsoft.com/office/powerpoint/2010/main" val="1941102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47A4C6E-305B-F649-A9AA-F4C07D236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the Scanner</a:t>
            </a:r>
            <a:r>
              <a:rPr lang="en-US" i="1" dirty="0"/>
              <a:t>, cont’d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ACE82A5-9151-7A45-960A-38D1A9D53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704" y="1263043"/>
            <a:ext cx="8229600" cy="4835525"/>
          </a:xfrm>
        </p:spPr>
        <p:txBody>
          <a:bodyPr/>
          <a:lstStyle/>
          <a:p>
            <a:r>
              <a:rPr lang="en-US" dirty="0" err="1">
                <a:solidFill>
                  <a:srgbClr val="FFFF00"/>
                </a:solidFill>
                <a:highlight>
                  <a:srgbClr val="0033CC"/>
                </a:highlight>
                <a:cs typeface="Courier New" panose="02070309020205020404" pitchFamily="49" charset="0"/>
              </a:rPr>
              <a:t>Token.java</a:t>
            </a:r>
            <a:endParaRPr lang="en-US" dirty="0">
              <a:solidFill>
                <a:srgbClr val="FFFF00"/>
              </a:solidFill>
              <a:highlight>
                <a:srgbClr val="0033CC"/>
              </a:highlight>
              <a:cs typeface="Courier New" panose="02070309020205020404" pitchFamily="49" charset="0"/>
            </a:endParaRPr>
          </a:p>
          <a:p>
            <a:pPr lvl="1"/>
            <a:r>
              <a:rPr lang="en-US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reservedWords</a:t>
            </a:r>
            <a:r>
              <a:rPr lang="en-US" dirty="0"/>
              <a:t> table</a:t>
            </a:r>
          </a:p>
          <a:p>
            <a:pPr lvl="4"/>
            <a:endParaRPr lang="en-US" dirty="0"/>
          </a:p>
          <a:p>
            <a:pPr lvl="1"/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word()</a:t>
            </a:r>
          </a:p>
          <a:p>
            <a:pPr lvl="2"/>
            <a:r>
              <a:rPr lang="en-US" dirty="0"/>
              <a:t>identifier</a:t>
            </a:r>
          </a:p>
          <a:p>
            <a:pPr lvl="2"/>
            <a:r>
              <a:rPr lang="en-US" dirty="0"/>
              <a:t>reserved word</a:t>
            </a:r>
          </a:p>
          <a:p>
            <a:pPr lvl="1"/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number()</a:t>
            </a:r>
          </a:p>
          <a:p>
            <a:pPr lvl="2"/>
            <a:r>
              <a:rPr lang="en-US" dirty="0"/>
              <a:t>integer</a:t>
            </a:r>
          </a:p>
          <a:p>
            <a:pPr lvl="2"/>
            <a:r>
              <a:rPr lang="en-US" dirty="0"/>
              <a:t>real</a:t>
            </a:r>
          </a:p>
          <a:p>
            <a:pPr lvl="1"/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string()</a:t>
            </a:r>
          </a:p>
          <a:p>
            <a:pPr lvl="1"/>
            <a:r>
              <a:rPr lang="en-US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specialSymbol</a:t>
            </a:r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4BE94-F336-6441-A427-FE13F936F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3FA9D4-D480-BF43-800D-E54BEC349983}"/>
              </a:ext>
            </a:extLst>
          </p:cNvPr>
          <p:cNvSpPr txBox="1"/>
          <p:nvPr/>
        </p:nvSpPr>
        <p:spPr>
          <a:xfrm>
            <a:off x="5236817" y="3453072"/>
            <a:ext cx="3496470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Each of these static </a:t>
            </a:r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Token</a:t>
            </a:r>
            <a:r>
              <a:rPr lang="en-US" dirty="0">
                <a:solidFill>
                  <a:srgbClr val="0033CC"/>
                </a:solidFill>
              </a:rPr>
              <a:t> methods</a:t>
            </a:r>
          </a:p>
          <a:p>
            <a:r>
              <a:rPr lang="en-US" dirty="0">
                <a:solidFill>
                  <a:srgbClr val="0033CC"/>
                </a:solidFill>
              </a:rPr>
              <a:t>is called by the scanner to create a</a:t>
            </a:r>
          </a:p>
          <a:p>
            <a:r>
              <a:rPr lang="en-US" dirty="0">
                <a:solidFill>
                  <a:srgbClr val="0033CC"/>
                </a:solidFill>
              </a:rPr>
              <a:t>token of the appropriate type and</a:t>
            </a:r>
          </a:p>
          <a:p>
            <a:r>
              <a:rPr lang="en-US" dirty="0">
                <a:solidFill>
                  <a:srgbClr val="0033CC"/>
                </a:solidFill>
              </a:rPr>
              <a:t>to extract the remaining characters</a:t>
            </a:r>
          </a:p>
          <a:p>
            <a:r>
              <a:rPr lang="en-US" dirty="0">
                <a:solidFill>
                  <a:srgbClr val="0033CC"/>
                </a:solidFill>
              </a:rPr>
              <a:t>of the token.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D617CD-0CDD-2D4C-885D-25002C7C45A3}"/>
              </a:ext>
            </a:extLst>
          </p:cNvPr>
          <p:cNvSpPr txBox="1"/>
          <p:nvPr/>
        </p:nvSpPr>
        <p:spPr>
          <a:xfrm>
            <a:off x="4846317" y="1691659"/>
            <a:ext cx="286168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Distinguishes reserved words</a:t>
            </a:r>
          </a:p>
          <a:p>
            <a:r>
              <a:rPr lang="en-US" dirty="0">
                <a:solidFill>
                  <a:srgbClr val="0033CC"/>
                </a:solidFill>
              </a:rPr>
              <a:t>from identifiers.</a:t>
            </a: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E2C45103-FCF2-4845-81B1-370CBA5D8216}"/>
              </a:ext>
            </a:extLst>
          </p:cNvPr>
          <p:cNvSpPr/>
          <p:nvPr/>
        </p:nvSpPr>
        <p:spPr bwMode="auto">
          <a:xfrm>
            <a:off x="4297683" y="2514610"/>
            <a:ext cx="731512" cy="3200365"/>
          </a:xfrm>
          <a:prstGeom prst="rightBrace">
            <a:avLst/>
          </a:prstGeom>
          <a:noFill/>
          <a:ln w="28575" cap="flat" cmpd="sng" algn="ctr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B7CCB8-82A7-18F2-07EB-24657524105C}"/>
              </a:ext>
            </a:extLst>
          </p:cNvPr>
          <p:cNvSpPr txBox="1"/>
          <p:nvPr/>
        </p:nvSpPr>
        <p:spPr>
          <a:xfrm>
            <a:off x="7132292" y="6209039"/>
            <a:ext cx="731290" cy="338554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Demo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33A3DC-8332-D3F7-94EE-A0B12A992B88}"/>
              </a:ext>
            </a:extLst>
          </p:cNvPr>
          <p:cNvSpPr txBox="1"/>
          <p:nvPr/>
        </p:nvSpPr>
        <p:spPr>
          <a:xfrm>
            <a:off x="5929313" y="5098985"/>
            <a:ext cx="1770036" cy="338554"/>
          </a:xfrm>
          <a:prstGeom prst="rect">
            <a:avLst/>
          </a:prstGeom>
          <a:solidFill>
            <a:srgbClr val="00800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package frontend</a:t>
            </a:r>
          </a:p>
        </p:txBody>
      </p:sp>
    </p:spTree>
    <p:extLst>
      <p:ext uri="{BB962C8B-B14F-4D97-AF65-F5344CB8AC3E}">
        <p14:creationId xmlns:p14="http://schemas.microsoft.com/office/powerpoint/2010/main" val="300191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3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044F-1D7A-E64A-BD06-502D82D80C23}" type="slidenum">
              <a:rPr lang="en-US"/>
              <a:pPr/>
              <a:t>25</a:t>
            </a:fld>
            <a:endParaRPr lang="en-US"/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Current Character vs. Next Character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95400"/>
            <a:ext cx="8251825" cy="76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Suppose the source line contains </a:t>
            </a:r>
            <a:r>
              <a:rPr lang="en-US" sz="2400" b="1" dirty="0">
                <a:solidFill>
                  <a:srgbClr val="0033CC"/>
                </a:solidFill>
                <a:latin typeface="Courier New" charset="0"/>
              </a:rPr>
              <a:t>ABCDE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/>
              <a:t>and we</a:t>
            </a:r>
            <a:r>
              <a:rPr lang="en-US" sz="2400" dirty="0">
                <a:latin typeface="Arial"/>
              </a:rPr>
              <a:t>’</a:t>
            </a:r>
            <a:r>
              <a:rPr lang="en-US" sz="2400" dirty="0"/>
              <a:t>ve already read the first character.</a:t>
            </a:r>
          </a:p>
        </p:txBody>
      </p:sp>
      <p:graphicFrame>
        <p:nvGraphicFramePr>
          <p:cNvPr id="103549" name="Group 125"/>
          <p:cNvGraphicFramePr>
            <a:graphicFrameLocks noGrp="1"/>
          </p:cNvGraphicFramePr>
          <p:nvPr>
            <p:ph sz="half" idx="2"/>
          </p:nvPr>
        </p:nvGraphicFramePr>
        <p:xfrm>
          <a:off x="3108325" y="2376488"/>
          <a:ext cx="2857500" cy="3247392"/>
        </p:xfrm>
        <a:graphic>
          <a:graphicData uri="http://schemas.openxmlformats.org/drawingml/2006/table">
            <a:tbl>
              <a:tblPr/>
              <a:tblGrid>
                <a:gridCol w="2178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9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7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0"/>
                        </a:rPr>
                        <a:t>currentChar()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ourier New" charset="0"/>
                          <a:ea typeface="ＭＳ Ｐゴシック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0"/>
                        </a:rPr>
                        <a:t>nextChar()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ourier New" charset="0"/>
                          <a:ea typeface="ＭＳ Ｐゴシック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0"/>
                        </a:rPr>
                        <a:t>nextChar()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ourier New" charset="0"/>
                          <a:ea typeface="ＭＳ Ｐゴシック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0"/>
                        </a:rPr>
                        <a:t>nextChar()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ourier New" charset="0"/>
                          <a:ea typeface="ＭＳ Ｐゴシック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0"/>
                        </a:rPr>
                        <a:t>currentChar()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ourier New" charset="0"/>
                          <a:ea typeface="ＭＳ Ｐゴシック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0"/>
                        </a:rPr>
                        <a:t>currentChar()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ourier New" charset="0"/>
                          <a:ea typeface="ＭＳ Ｐゴシック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0"/>
                        </a:rPr>
                        <a:t>nextChar()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ourier New" charset="0"/>
                          <a:ea typeface="ＭＳ Ｐゴシック" charset="0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0"/>
                        </a:rPr>
                        <a:t>nextChar()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ourier New" charset="0"/>
                          <a:ea typeface="ＭＳ Ｐゴシック" charset="0"/>
                        </a:rPr>
                        <a:t>eol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89710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4E7E7-4756-3B42-BE9B-39BBFDFE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Consume Characters and Tokens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95A70-CDA2-AF44-BED3-351797841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2590795"/>
          </a:xfrm>
        </p:spPr>
        <p:txBody>
          <a:bodyPr/>
          <a:lstStyle/>
          <a:p>
            <a:r>
              <a:rPr lang="en-US" dirty="0"/>
              <a:t>To </a:t>
            </a:r>
            <a:r>
              <a:rPr lang="en-US" dirty="0">
                <a:solidFill>
                  <a:srgbClr val="B23C00"/>
                </a:solidFill>
              </a:rPr>
              <a:t>consume</a:t>
            </a:r>
            <a:r>
              <a:rPr lang="en-US" dirty="0"/>
              <a:t> the </a:t>
            </a:r>
            <a:r>
              <a:rPr lang="en-US" u="sng" dirty="0"/>
              <a:t>current input character</a:t>
            </a:r>
            <a:r>
              <a:rPr lang="en-US" dirty="0"/>
              <a:t>, use it (such as by appending it to the text of the current token) and then read the </a:t>
            </a:r>
            <a:r>
              <a:rPr lang="en-US" u="sng" dirty="0"/>
              <a:t>next character</a:t>
            </a:r>
            <a:r>
              <a:rPr lang="en-US" dirty="0"/>
              <a:t>.</a:t>
            </a:r>
          </a:p>
          <a:p>
            <a:pPr lvl="4"/>
            <a:endParaRPr lang="en-US" dirty="0"/>
          </a:p>
          <a:p>
            <a:r>
              <a:rPr lang="en-US" dirty="0"/>
              <a:t>To </a:t>
            </a:r>
            <a:r>
              <a:rPr lang="en-US" dirty="0">
                <a:solidFill>
                  <a:srgbClr val="B23C00"/>
                </a:solidFill>
              </a:rPr>
              <a:t>consume</a:t>
            </a:r>
            <a:r>
              <a:rPr lang="en-US" dirty="0"/>
              <a:t> the </a:t>
            </a:r>
            <a:r>
              <a:rPr lang="en-US" u="sng" dirty="0"/>
              <a:t>current token</a:t>
            </a:r>
            <a:r>
              <a:rPr lang="en-US" dirty="0"/>
              <a:t>, process it </a:t>
            </a:r>
            <a:br>
              <a:rPr lang="en-US" dirty="0"/>
            </a:br>
            <a:r>
              <a:rPr lang="en-US" dirty="0"/>
              <a:t>and then extract the </a:t>
            </a:r>
            <a:r>
              <a:rPr lang="en-US" u="sng" dirty="0"/>
              <a:t>next token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78A7E6-1F1C-5848-BFC9-F74DB4478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4C5C3D-147B-1A41-A4AE-BFAC84D2535E}"/>
              </a:ext>
            </a:extLst>
          </p:cNvPr>
          <p:cNvSpPr txBox="1"/>
          <p:nvPr/>
        </p:nvSpPr>
        <p:spPr>
          <a:xfrm>
            <a:off x="2985669" y="4114790"/>
            <a:ext cx="3172663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0033CC"/>
                </a:solidFill>
              </a:rPr>
              <a:t>What happens if you </a:t>
            </a:r>
          </a:p>
          <a:p>
            <a:pPr algn="ctr"/>
            <a:r>
              <a:rPr lang="en-US" sz="2000" u="sng" dirty="0">
                <a:solidFill>
                  <a:srgbClr val="0033CC"/>
                </a:solidFill>
              </a:rPr>
              <a:t>forget to consume</a:t>
            </a:r>
            <a:r>
              <a:rPr lang="en-US" sz="2000" dirty="0">
                <a:solidFill>
                  <a:srgbClr val="0033CC"/>
                </a:solidFill>
              </a:rPr>
              <a:t> </a:t>
            </a:r>
          </a:p>
          <a:p>
            <a:pPr algn="ctr"/>
            <a:r>
              <a:rPr lang="en-US" sz="2000" dirty="0">
                <a:solidFill>
                  <a:srgbClr val="0033CC"/>
                </a:solidFill>
              </a:rPr>
              <a:t>the current input character</a:t>
            </a:r>
          </a:p>
          <a:p>
            <a:pPr algn="ctr"/>
            <a:r>
              <a:rPr lang="en-US" sz="2000" dirty="0">
                <a:solidFill>
                  <a:srgbClr val="0033CC"/>
                </a:solidFill>
              </a:rPr>
              <a:t>or the current token?</a:t>
            </a:r>
          </a:p>
        </p:txBody>
      </p:sp>
    </p:spTree>
    <p:extLst>
      <p:ext uri="{BB962C8B-B14F-4D97-AF65-F5344CB8AC3E}">
        <p14:creationId xmlns:p14="http://schemas.microsoft.com/office/powerpoint/2010/main" val="2803521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Reminder: By Tomorrow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Form teams.</a:t>
            </a:r>
          </a:p>
          <a:p>
            <a:pPr lvl="4"/>
            <a:endParaRPr lang="en-US" dirty="0"/>
          </a:p>
          <a:p>
            <a:r>
              <a:rPr lang="en-US" u="sng" dirty="0"/>
              <a:t>Submit your team information</a:t>
            </a:r>
            <a:r>
              <a:rPr lang="en-US" dirty="0"/>
              <a:t> into Canvas </a:t>
            </a:r>
            <a:br>
              <a:rPr lang="en-US" dirty="0"/>
            </a:br>
            <a:r>
              <a:rPr lang="en-US" dirty="0"/>
              <a:t>(one submission per team)</a:t>
            </a:r>
          </a:p>
          <a:p>
            <a:pPr lvl="1"/>
            <a:r>
              <a:rPr lang="en-US" dirty="0"/>
              <a:t>team name</a:t>
            </a:r>
          </a:p>
          <a:p>
            <a:pPr lvl="1"/>
            <a:r>
              <a:rPr lang="en-US" dirty="0"/>
              <a:t>team members and email addresses</a:t>
            </a:r>
          </a:p>
          <a:p>
            <a:pPr lvl="1"/>
            <a:r>
              <a:rPr lang="en-US" dirty="0"/>
              <a:t>cc all team members in an email to </a:t>
            </a:r>
            <a:r>
              <a:rPr lang="en-US" dirty="0">
                <a:hlinkClick r:id="rId3"/>
              </a:rPr>
              <a:t>ron.mak@sjsu.edu</a:t>
            </a:r>
            <a:r>
              <a:rPr lang="en-US" dirty="0"/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878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0963A-B08D-B8C3-F32D-CE4836AEB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Software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6E503-8E22-A293-282F-49EDFDC12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457200"/>
          </a:xfrm>
        </p:spPr>
        <p:txBody>
          <a:bodyPr/>
          <a:lstStyle/>
          <a:p>
            <a:r>
              <a:rPr lang="en-US" dirty="0"/>
              <a:t>A three-tier architecture: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4824DB-1360-B9B6-B9C4-D95B35D05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7F7EDBC-165D-45F9-DD08-CCEBB4488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050" y="1874537"/>
            <a:ext cx="6819900" cy="393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004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929FB-FE71-8263-0211-351F76074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Front End Components: Parser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D47A3-9305-4FE5-2C4B-FF31616E8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Directs the frontend </a:t>
            </a:r>
            <a:br>
              <a:rPr lang="en-US" dirty="0"/>
            </a:br>
            <a:r>
              <a:rPr lang="en-US" dirty="0"/>
              <a:t>operations of a translator. </a:t>
            </a:r>
          </a:p>
          <a:p>
            <a:r>
              <a:rPr lang="en-US" dirty="0"/>
              <a:t>Incorporates the </a:t>
            </a:r>
            <a:r>
              <a:rPr lang="en-US" u="sng" dirty="0"/>
              <a:t>grammar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of the source language.</a:t>
            </a:r>
          </a:p>
          <a:p>
            <a:r>
              <a:rPr lang="en-US" dirty="0"/>
              <a:t>Performs </a:t>
            </a:r>
            <a:r>
              <a:rPr lang="en-US" u="sng" dirty="0"/>
              <a:t>syntax checking</a:t>
            </a:r>
            <a:r>
              <a:rPr lang="en-US" dirty="0"/>
              <a:t> of a source program written in the language. </a:t>
            </a:r>
          </a:p>
          <a:p>
            <a:r>
              <a:rPr lang="en-US" dirty="0"/>
              <a:t>Repeatedly </a:t>
            </a:r>
            <a:r>
              <a:rPr lang="en-US" u="sng" dirty="0"/>
              <a:t>requests tokens</a:t>
            </a:r>
            <a:r>
              <a:rPr lang="en-US" dirty="0"/>
              <a:t> from the scanner. </a:t>
            </a:r>
          </a:p>
          <a:p>
            <a:r>
              <a:rPr lang="en-US" dirty="0"/>
              <a:t>Builds a </a:t>
            </a:r>
            <a:r>
              <a:rPr lang="en-US" u="sng" dirty="0"/>
              <a:t>parse tree</a:t>
            </a:r>
            <a:r>
              <a:rPr lang="en-US" dirty="0"/>
              <a:t> in the intermediate tier as it analyzes a source program,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50C9BB-ECAA-FDE8-19C5-1BB3C0D97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158B4C-0F4E-F1DC-D074-7F569962F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68" y="1324708"/>
            <a:ext cx="3078493" cy="177746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A11A8B9E-4CD1-14AE-E9BD-E7D911283FC4}"/>
              </a:ext>
            </a:extLst>
          </p:cNvPr>
          <p:cNvSpPr/>
          <p:nvPr/>
        </p:nvSpPr>
        <p:spPr bwMode="auto">
          <a:xfrm>
            <a:off x="5787066" y="1574370"/>
            <a:ext cx="731512" cy="457195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870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38042-3FBC-64BB-167F-F6615CE80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Front End Components: Tokens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DDEAF-089A-4CC6-9117-905A3DE0A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25903"/>
            <a:ext cx="8412433" cy="4835525"/>
          </a:xfrm>
        </p:spPr>
        <p:txBody>
          <a:bodyPr/>
          <a:lstStyle/>
          <a:p>
            <a:r>
              <a:rPr lang="en-US" dirty="0"/>
              <a:t>Tokens are the elements of</a:t>
            </a:r>
            <a:br>
              <a:rPr lang="en-US" dirty="0"/>
            </a:br>
            <a:r>
              <a:rPr lang="en-US" dirty="0"/>
              <a:t>a programming language.</a:t>
            </a:r>
          </a:p>
          <a:p>
            <a:pPr lvl="1"/>
            <a:r>
              <a:rPr lang="en-US" dirty="0"/>
              <a:t>Examples: identifiers, reserved</a:t>
            </a:r>
            <a:br>
              <a:rPr lang="en-US" dirty="0"/>
            </a:br>
            <a:r>
              <a:rPr lang="en-US" dirty="0"/>
              <a:t>words, numbers, and special </a:t>
            </a:r>
            <a:br>
              <a:rPr lang="en-US" dirty="0"/>
            </a:br>
            <a:r>
              <a:rPr lang="en-US" dirty="0"/>
              <a:t>symbols such as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:=</a:t>
            </a:r>
          </a:p>
          <a:p>
            <a:pPr lvl="5"/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Each token object represents a token recognized by the scanner in the source program. </a:t>
            </a:r>
          </a:p>
          <a:p>
            <a:pPr lvl="4"/>
            <a:endParaRPr lang="en-US" dirty="0"/>
          </a:p>
          <a:p>
            <a:r>
              <a:rPr lang="en-US" dirty="0"/>
              <a:t>The scanner relies on the token definitions in the source language’s grammar to determine how to create a token object.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1101B3-F790-8C62-5B7B-553440FEE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D5B718-66E3-1A33-36FA-23C02737F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68" y="1324708"/>
            <a:ext cx="3078493" cy="177746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4365629-07BE-C9CF-615C-B12F8F2D7EE9}"/>
              </a:ext>
            </a:extLst>
          </p:cNvPr>
          <p:cNvSpPr/>
          <p:nvPr/>
        </p:nvSpPr>
        <p:spPr bwMode="auto">
          <a:xfrm>
            <a:off x="5779317" y="2566261"/>
            <a:ext cx="731512" cy="457195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852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15F90-A2AC-5F91-CF64-CC5736733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Front End Components: Scanner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D6ACDF-9879-80FF-65BD-19E45300F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Incorporates the token </a:t>
            </a:r>
            <a:br>
              <a:rPr lang="en-US" dirty="0"/>
            </a:br>
            <a:r>
              <a:rPr lang="en-US" dirty="0"/>
              <a:t>definitions in the source </a:t>
            </a:r>
            <a:br>
              <a:rPr lang="en-US" dirty="0"/>
            </a:br>
            <a:r>
              <a:rPr lang="en-US" dirty="0"/>
              <a:t>language’s grammar. </a:t>
            </a:r>
          </a:p>
          <a:p>
            <a:pPr lvl="4"/>
            <a:endParaRPr lang="en-US" dirty="0"/>
          </a:p>
          <a:p>
            <a:r>
              <a:rPr lang="en-US" dirty="0"/>
              <a:t>Upon each request by the </a:t>
            </a:r>
            <a:br>
              <a:rPr lang="en-US" dirty="0"/>
            </a:br>
            <a:r>
              <a:rPr lang="en-US" dirty="0"/>
              <a:t>parser, the scanner </a:t>
            </a:r>
            <a:r>
              <a:rPr lang="en-US" u="sng" dirty="0"/>
              <a:t>recognizes the next token</a:t>
            </a:r>
            <a:r>
              <a:rPr lang="en-US" dirty="0"/>
              <a:t> (the token that immediately follows the one that the scanner last recognized) in the source program and returns a token object to the parser.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B2CF1F-A1C3-09B7-B7C9-2DB6848FB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810A12-FB8F-7158-908E-E7CD8C1E4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68" y="1324708"/>
            <a:ext cx="3078493" cy="177746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524EB49D-2E24-F493-621D-6E06840D9126}"/>
              </a:ext>
            </a:extLst>
          </p:cNvPr>
          <p:cNvSpPr/>
          <p:nvPr/>
        </p:nvSpPr>
        <p:spPr bwMode="auto">
          <a:xfrm>
            <a:off x="5771568" y="2070316"/>
            <a:ext cx="731512" cy="457195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377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0355F-2823-6C88-67A8-35170ABD5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Intermediate Tier Components: Parse Tree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69A8F-402A-D561-54AD-9E093198D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Built by the parser as it</a:t>
            </a:r>
            <a:br>
              <a:rPr lang="en-US" dirty="0"/>
            </a:br>
            <a:r>
              <a:rPr lang="en-US" dirty="0"/>
              <a:t>analyzes a source program.</a:t>
            </a:r>
          </a:p>
          <a:p>
            <a:pPr lvl="4"/>
            <a:endParaRPr lang="en-US" dirty="0"/>
          </a:p>
          <a:p>
            <a:r>
              <a:rPr lang="en-US" dirty="0"/>
              <a:t>Represents the statements </a:t>
            </a:r>
            <a:br>
              <a:rPr lang="en-US" dirty="0"/>
            </a:br>
            <a:r>
              <a:rPr lang="en-US" dirty="0"/>
              <a:t>and expressions of the </a:t>
            </a:r>
            <a:br>
              <a:rPr lang="en-US" dirty="0"/>
            </a:br>
            <a:r>
              <a:rPr lang="en-US" dirty="0"/>
              <a:t>source program.</a:t>
            </a:r>
          </a:p>
          <a:p>
            <a:pPr lvl="4"/>
            <a:endParaRPr lang="en-US" dirty="0"/>
          </a:p>
          <a:p>
            <a:r>
              <a:rPr lang="en-US" dirty="0"/>
              <a:t>Makes it much more efficient for the backend components to access information about the statements and expressions without needing to reanalyze the source code.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2DA516-89F2-528D-66A0-BFF044A4E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ED1795-5E38-ED09-D771-CC2C9951A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68" y="1324708"/>
            <a:ext cx="3078493" cy="177746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E72C4F42-73DB-2CDD-4C96-0C7397E5CC96}"/>
              </a:ext>
            </a:extLst>
          </p:cNvPr>
          <p:cNvSpPr/>
          <p:nvPr/>
        </p:nvSpPr>
        <p:spPr bwMode="auto">
          <a:xfrm>
            <a:off x="6767311" y="1720212"/>
            <a:ext cx="802785" cy="514303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763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B5790-6DA3-1F38-08EB-DD6BB834F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Parse Tree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883569-2913-B72A-E5FC-108C736A3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9571C5-C37C-CA3E-7F8F-75723AB37F10}"/>
              </a:ext>
            </a:extLst>
          </p:cNvPr>
          <p:cNvSpPr txBox="1"/>
          <p:nvPr/>
        </p:nvSpPr>
        <p:spPr>
          <a:xfrm>
            <a:off x="823001" y="2288367"/>
            <a:ext cx="24929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n :=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j - 7;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k := n;</a:t>
            </a:r>
          </a:p>
          <a:p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writeln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(k);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14941A-3E39-54C6-DDEA-19754228D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304030"/>
            <a:ext cx="7772400" cy="25938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8FE9F2-C012-719E-B3C4-6E628C77CF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68" y="1324708"/>
            <a:ext cx="3078493" cy="177746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8E050CC-E0EC-EC02-8D93-A5A92F60FFDF}"/>
              </a:ext>
            </a:extLst>
          </p:cNvPr>
          <p:cNvSpPr/>
          <p:nvPr/>
        </p:nvSpPr>
        <p:spPr bwMode="auto">
          <a:xfrm>
            <a:off x="6767311" y="1720212"/>
            <a:ext cx="802785" cy="514303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270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C604B-8571-4C2F-1801-6270148CB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83" y="411163"/>
            <a:ext cx="8412433" cy="655637"/>
          </a:xfrm>
        </p:spPr>
        <p:txBody>
          <a:bodyPr/>
          <a:lstStyle/>
          <a:p>
            <a:r>
              <a:rPr lang="en-US" dirty="0"/>
              <a:t>Intermediate Tier Components: Symbol 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1A745B-A12F-5345-C675-B6C45215B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953000"/>
          </a:xfrm>
        </p:spPr>
        <p:txBody>
          <a:bodyPr/>
          <a:lstStyle/>
          <a:p>
            <a:r>
              <a:rPr lang="en-US" dirty="0"/>
              <a:t>Contain important </a:t>
            </a:r>
            <a:br>
              <a:rPr lang="en-US" dirty="0"/>
            </a:br>
            <a:r>
              <a:rPr lang="en-US" u="sng" dirty="0"/>
              <a:t>information about names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in the parse tree.</a:t>
            </a:r>
          </a:p>
          <a:p>
            <a:pPr lvl="4"/>
            <a:endParaRPr lang="en-US" dirty="0"/>
          </a:p>
          <a:p>
            <a:r>
              <a:rPr lang="en-US" dirty="0"/>
              <a:t>Information about a name </a:t>
            </a:r>
            <a:br>
              <a:rPr lang="en-US" dirty="0"/>
            </a:br>
            <a:r>
              <a:rPr lang="en-US" dirty="0"/>
              <a:t>includes its datatype and whether it’s the name of a variable or a function.</a:t>
            </a:r>
          </a:p>
          <a:p>
            <a:pPr lvl="4"/>
            <a:endParaRPr lang="en-US" dirty="0"/>
          </a:p>
          <a:p>
            <a:r>
              <a:rPr lang="en-US" dirty="0"/>
              <a:t>Makes it much more efficient for the backend components to access information about the names if the information is all in one place and isn’t scattered throughout the parse tree.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42962D-B10F-EEDB-E7BF-463EBF37A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672986-00B7-0075-AF1D-5011728F68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68" y="1324708"/>
            <a:ext cx="3078493" cy="177746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F3042CAC-2CED-BF30-020E-DCD35B7CA936}"/>
              </a:ext>
            </a:extLst>
          </p:cNvPr>
          <p:cNvSpPr/>
          <p:nvPr/>
        </p:nvSpPr>
        <p:spPr bwMode="auto">
          <a:xfrm>
            <a:off x="6767311" y="2290112"/>
            <a:ext cx="802785" cy="514303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711556"/>
      </p:ext>
    </p:extLst>
  </p:cSld>
  <p:clrMapOvr>
    <a:masterClrMapping/>
  </p:clrMapOvr>
</p:sld>
</file>

<file path=ppt/theme/theme1.xml><?xml version="1.0" encoding="utf-8"?>
<a:theme xmlns:a="http://schemas.openxmlformats.org/drawingml/2006/main" name="Quadrant">
  <a:themeElements>
    <a:clrScheme name="Quadrant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Quadrant</Template>
  <TotalTime>28823</TotalTime>
  <Words>1285</Words>
  <Application>Microsoft Macintosh PowerPoint</Application>
  <PresentationFormat>On-screen Show (4:3)</PresentationFormat>
  <Paragraphs>205</Paragraphs>
  <Slides>27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Courier New</vt:lpstr>
      <vt:lpstr>Times New Roman</vt:lpstr>
      <vt:lpstr>Wingdings</vt:lpstr>
      <vt:lpstr>Quadrant</vt:lpstr>
      <vt:lpstr>CS 153: Concepts of Compiler Design August 25 Class Meeting</vt:lpstr>
      <vt:lpstr>Software Engineering</vt:lpstr>
      <vt:lpstr>A Software Architecture</vt:lpstr>
      <vt:lpstr>Front End Components: Parser</vt:lpstr>
      <vt:lpstr>Front End Components: Tokens</vt:lpstr>
      <vt:lpstr>Front End Components: Scanner</vt:lpstr>
      <vt:lpstr>Intermediate Tier Components: Parse Tree</vt:lpstr>
      <vt:lpstr>Example Parse Tree</vt:lpstr>
      <vt:lpstr>Intermediate Tier Components: Symbol Table</vt:lpstr>
      <vt:lpstr>Back End Components</vt:lpstr>
      <vt:lpstr>Translator Control Flow</vt:lpstr>
      <vt:lpstr>Translator Data Flow</vt:lpstr>
      <vt:lpstr>PowerPoint Presentation</vt:lpstr>
      <vt:lpstr>Pascal Tokens</vt:lpstr>
      <vt:lpstr>Syntax Diagrams</vt:lpstr>
      <vt:lpstr>The Scanner Extracts Tokens</vt:lpstr>
      <vt:lpstr>How to Scan for Tokens</vt:lpstr>
      <vt:lpstr>How to Scan for Tokens, cont’d</vt:lpstr>
      <vt:lpstr>How to Scan for Tokens, cont’d</vt:lpstr>
      <vt:lpstr>How to Scan for Tokens, cont’d</vt:lpstr>
      <vt:lpstr>Basic Scanning Algorithm</vt:lpstr>
      <vt:lpstr>Basic Scanning Algorithm, cont’d</vt:lpstr>
      <vt:lpstr>Test the Scanner</vt:lpstr>
      <vt:lpstr>Test the Scanner, cont’d</vt:lpstr>
      <vt:lpstr>Current Character vs. Next Character</vt:lpstr>
      <vt:lpstr>Consume Characters and Tokens</vt:lpstr>
      <vt:lpstr>Reminder: By Tomorrow</vt:lpstr>
    </vt:vector>
  </TitlesOfParts>
  <Company>Apropos Logic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 153: Concepts of Compiler Design</dc:title>
  <dc:creator>Ronald Mak</dc:creator>
  <cp:lastModifiedBy>Ron Mak</cp:lastModifiedBy>
  <cp:revision>326</cp:revision>
  <dcterms:created xsi:type="dcterms:W3CDTF">2008-01-12T03:52:55Z</dcterms:created>
  <dcterms:modified xsi:type="dcterms:W3CDTF">2026-08-25T07:31:57Z</dcterms:modified>
</cp:coreProperties>
</file>