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55"/>
  </p:notesMasterIdLst>
  <p:handoutMasterIdLst>
    <p:handoutMasterId r:id="rId56"/>
  </p:handoutMasterIdLst>
  <p:sldIdLst>
    <p:sldId id="256" r:id="rId2"/>
    <p:sldId id="829" r:id="rId3"/>
    <p:sldId id="886" r:id="rId4"/>
    <p:sldId id="924" r:id="rId5"/>
    <p:sldId id="837" r:id="rId6"/>
    <p:sldId id="925" r:id="rId7"/>
    <p:sldId id="926" r:id="rId8"/>
    <p:sldId id="927" r:id="rId9"/>
    <p:sldId id="970" r:id="rId10"/>
    <p:sldId id="928" r:id="rId11"/>
    <p:sldId id="929" r:id="rId12"/>
    <p:sldId id="931" r:id="rId13"/>
    <p:sldId id="930" r:id="rId14"/>
    <p:sldId id="932" r:id="rId15"/>
    <p:sldId id="933" r:id="rId16"/>
    <p:sldId id="935" r:id="rId17"/>
    <p:sldId id="936" r:id="rId18"/>
    <p:sldId id="937" r:id="rId19"/>
    <p:sldId id="934" r:id="rId20"/>
    <p:sldId id="938" r:id="rId21"/>
    <p:sldId id="939" r:id="rId22"/>
    <p:sldId id="940" r:id="rId23"/>
    <p:sldId id="941" r:id="rId24"/>
    <p:sldId id="942" r:id="rId25"/>
    <p:sldId id="943" r:id="rId26"/>
    <p:sldId id="944" r:id="rId27"/>
    <p:sldId id="945" r:id="rId28"/>
    <p:sldId id="946" r:id="rId29"/>
    <p:sldId id="947" r:id="rId30"/>
    <p:sldId id="948" r:id="rId31"/>
    <p:sldId id="949" r:id="rId32"/>
    <p:sldId id="950" r:id="rId33"/>
    <p:sldId id="951" r:id="rId34"/>
    <p:sldId id="952" r:id="rId35"/>
    <p:sldId id="953" r:id="rId36"/>
    <p:sldId id="958" r:id="rId37"/>
    <p:sldId id="954" r:id="rId38"/>
    <p:sldId id="955" r:id="rId39"/>
    <p:sldId id="971" r:id="rId40"/>
    <p:sldId id="959" r:id="rId41"/>
    <p:sldId id="956" r:id="rId42"/>
    <p:sldId id="957" r:id="rId43"/>
    <p:sldId id="960" r:id="rId44"/>
    <p:sldId id="961" r:id="rId45"/>
    <p:sldId id="962" r:id="rId46"/>
    <p:sldId id="963" r:id="rId47"/>
    <p:sldId id="964" r:id="rId48"/>
    <p:sldId id="965" r:id="rId49"/>
    <p:sldId id="966" r:id="rId50"/>
    <p:sldId id="967" r:id="rId51"/>
    <p:sldId id="968" r:id="rId52"/>
    <p:sldId id="969" r:id="rId53"/>
    <p:sldId id="972" r:id="rId54"/>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9846"/>
    <a:srgbClr val="0432FF"/>
    <a:srgbClr val="D0F2F3"/>
    <a:srgbClr val="FAE604"/>
    <a:srgbClr val="D5FC79"/>
    <a:srgbClr val="73FEFF"/>
    <a:srgbClr val="005493"/>
    <a:srgbClr val="930705"/>
    <a:srgbClr val="FEE698"/>
    <a:srgbClr val="E1A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87" autoAdjust="0"/>
    <p:restoredTop sz="97928" autoAdjust="0"/>
  </p:normalViewPr>
  <p:slideViewPr>
    <p:cSldViewPr>
      <p:cViewPr varScale="1">
        <p:scale>
          <a:sx n="150" d="100"/>
          <a:sy n="150" d="100"/>
        </p:scale>
        <p:origin x="584" y="168"/>
      </p:cViewPr>
      <p:guideLst>
        <p:guide orient="horz" pos="2160"/>
        <p:guide pos="2880"/>
      </p:guideLst>
    </p:cSldViewPr>
  </p:slideViewPr>
  <p:notesTextViewPr>
    <p:cViewPr>
      <p:scale>
        <a:sx n="100" d="100"/>
        <a:sy n="100" d="100"/>
      </p:scale>
      <p:origin x="0" y="0"/>
    </p:cViewPr>
  </p:notesTextViewPr>
  <p:sorterViewPr>
    <p:cViewPr>
      <p:scale>
        <a:sx n="122" d="100"/>
        <a:sy n="122"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4/28/24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96673" cy="400110"/>
          </a:xfrm>
          <a:prstGeom prst="rect">
            <a:avLst/>
          </a:prstGeom>
          <a:noFill/>
        </p:spPr>
        <p:txBody>
          <a:bodyPr wrap="none" rtlCol="0">
            <a:spAutoFit/>
          </a:bodyPr>
          <a:lstStyle/>
          <a:p>
            <a:r>
              <a:rPr lang="en-US" sz="1000" dirty="0"/>
              <a:t>Engineering Extended Studies</a:t>
            </a:r>
            <a:endParaRPr lang="en-US" sz="1000" baseline="0" dirty="0"/>
          </a:p>
          <a:p>
            <a:r>
              <a:rPr lang="en-US" sz="1000" baseline="0" dirty="0"/>
              <a:t>Spring 2024: April 30</a:t>
            </a:r>
            <a:endParaRPr lang="en-US" sz="1000" dirty="0"/>
          </a:p>
        </p:txBody>
      </p:sp>
      <p:sp>
        <p:nvSpPr>
          <p:cNvPr id="2" name="TextBox 1"/>
          <p:cNvSpPr txBox="1"/>
          <p:nvPr userDrawn="1"/>
        </p:nvSpPr>
        <p:spPr>
          <a:xfrm>
            <a:off x="3474732" y="6263609"/>
            <a:ext cx="2651688" cy="400110"/>
          </a:xfrm>
          <a:prstGeom prst="rect">
            <a:avLst/>
          </a:prstGeom>
          <a:noFill/>
        </p:spPr>
        <p:txBody>
          <a:bodyPr wrap="none" rtlCol="0">
            <a:spAutoFit/>
          </a:bodyPr>
          <a:lstStyle/>
          <a:p>
            <a:pPr algn="ctr"/>
            <a:r>
              <a:rPr lang="en-US" altLang="x-none" sz="1000" dirty="0"/>
              <a:t>CMPE 202: Software Systems Engineering </a:t>
            </a:r>
          </a:p>
          <a:p>
            <a:pPr algn="ctr"/>
            <a:r>
              <a:rPr lang="en-US" altLang="x-none" sz="1000" dirty="0"/>
              <a:t>© Ronald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CMPE 202</a:t>
            </a:r>
            <a:br>
              <a:rPr lang="en-US" altLang="x-none" sz="3200" dirty="0"/>
            </a:br>
            <a:r>
              <a:rPr lang="en-US" altLang="x-none" sz="3200" dirty="0"/>
              <a:t>Software Systems Engineering</a:t>
            </a:r>
            <a:br>
              <a:rPr lang="en-US" altLang="x-none" sz="3600" dirty="0"/>
            </a:br>
            <a:r>
              <a:rPr lang="en-US" altLang="x-none" sz="2400" dirty="0"/>
              <a:t>April 30 Class Meeting</a:t>
            </a:r>
          </a:p>
        </p:txBody>
      </p:sp>
      <p:sp>
        <p:nvSpPr>
          <p:cNvPr id="2051" name="Rectangle 3"/>
          <p:cNvSpPr>
            <a:spLocks noGrp="1" noChangeArrowheads="1"/>
          </p:cNvSpPr>
          <p:nvPr>
            <p:ph type="subTitle" idx="1"/>
          </p:nvPr>
        </p:nvSpPr>
        <p:spPr/>
        <p:txBody>
          <a:bodyPr/>
          <a:lstStyle/>
          <a:p>
            <a:pPr algn="ctr"/>
            <a:r>
              <a:rPr lang="en-US" altLang="x-none" dirty="0"/>
              <a:t>Engineering Extended Studies</a:t>
            </a:r>
            <a:br>
              <a:rPr lang="en-US" altLang="x-none" dirty="0"/>
            </a:br>
            <a:r>
              <a:rPr lang="en-US" altLang="x-none" dirty="0"/>
              <a:t>San Jose State University</a:t>
            </a:r>
            <a:br>
              <a:rPr lang="en-US" altLang="x-none" dirty="0"/>
            </a:br>
            <a:br>
              <a:rPr lang="en-US" altLang="x-none" sz="1000" dirty="0"/>
            </a:br>
            <a:r>
              <a:rPr lang="en-US" altLang="x-none" dirty="0"/>
              <a:t>Spring 2024</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33D8-C0E8-42CC-6E6A-8365C1CB37A4}"/>
              </a:ext>
            </a:extLst>
          </p:cNvPr>
          <p:cNvSpPr>
            <a:spLocks noGrp="1"/>
          </p:cNvSpPr>
          <p:nvPr>
            <p:ph type="title"/>
          </p:nvPr>
        </p:nvSpPr>
        <p:spPr/>
        <p:txBody>
          <a:bodyPr/>
          <a:lstStyle/>
          <a:p>
            <a:r>
              <a:rPr lang="en-US" dirty="0"/>
              <a:t>The State Design Pattern</a:t>
            </a:r>
          </a:p>
        </p:txBody>
      </p:sp>
      <p:sp>
        <p:nvSpPr>
          <p:cNvPr id="3" name="Content Placeholder 2">
            <a:extLst>
              <a:ext uri="{FF2B5EF4-FFF2-40B4-BE49-F238E27FC236}">
                <a16:creationId xmlns:a16="http://schemas.microsoft.com/office/drawing/2014/main" id="{3BD62F43-E879-8F35-CD53-062DDECF2A7F}"/>
              </a:ext>
            </a:extLst>
          </p:cNvPr>
          <p:cNvSpPr>
            <a:spLocks noGrp="1"/>
          </p:cNvSpPr>
          <p:nvPr>
            <p:ph idx="1"/>
          </p:nvPr>
        </p:nvSpPr>
        <p:spPr/>
        <p:txBody>
          <a:bodyPr/>
          <a:lstStyle/>
          <a:p>
            <a:r>
              <a:rPr lang="en-US" sz="2400" dirty="0"/>
              <a:t>The State Design Pattern provides a model for a software application that must </a:t>
            </a:r>
            <a:r>
              <a:rPr lang="en-US" sz="2400" u="sng" dirty="0"/>
              <a:t>manage an object’s runtime states and behaviors</a:t>
            </a:r>
            <a:r>
              <a:rPr lang="en-US" sz="2400" dirty="0"/>
              <a:t>.</a:t>
            </a:r>
          </a:p>
          <a:p>
            <a:pPr lvl="1"/>
            <a:r>
              <a:rPr lang="en-US" sz="2000" dirty="0"/>
              <a:t>The application must handle all the actions, reasonable or not, that can cause the object to transition from one state to another.</a:t>
            </a:r>
          </a:p>
          <a:p>
            <a:pPr lvl="4"/>
            <a:endParaRPr lang="en-US" sz="1000" dirty="0"/>
          </a:p>
          <a:p>
            <a:r>
              <a:rPr lang="en-US" sz="2400" dirty="0"/>
              <a:t>We may have an object in our application whose current state is critical to monitor.</a:t>
            </a:r>
          </a:p>
          <a:p>
            <a:pPr lvl="1"/>
            <a:r>
              <a:rPr lang="en-US" sz="2000" dirty="0"/>
              <a:t>The application’s overall operation heavily depends on that object’s current state and how it behaves.</a:t>
            </a:r>
          </a:p>
          <a:p>
            <a:pPr lvl="1"/>
            <a:r>
              <a:rPr lang="en-US" sz="2000" dirty="0"/>
              <a:t>A useful design tactic is to </a:t>
            </a:r>
            <a:r>
              <a:rPr lang="en-US" sz="2000" u="sng" dirty="0"/>
              <a:t>explicitly name the states</a:t>
            </a:r>
            <a:r>
              <a:rPr lang="en-US" sz="2000" dirty="0"/>
              <a:t> to make it easier to refer to each one.</a:t>
            </a:r>
          </a:p>
        </p:txBody>
      </p:sp>
      <p:sp>
        <p:nvSpPr>
          <p:cNvPr id="4" name="Slide Number Placeholder 3">
            <a:extLst>
              <a:ext uri="{FF2B5EF4-FFF2-40B4-BE49-F238E27FC236}">
                <a16:creationId xmlns:a16="http://schemas.microsoft.com/office/drawing/2014/main" id="{460AAEF2-C604-46DE-2EAA-150740EE2AA9}"/>
              </a:ext>
            </a:extLst>
          </p:cNvPr>
          <p:cNvSpPr>
            <a:spLocks noGrp="1"/>
          </p:cNvSpPr>
          <p:nvPr>
            <p:ph type="sldNum" sz="quarter" idx="12"/>
          </p:nvPr>
        </p:nvSpPr>
        <p:spPr/>
        <p:txBody>
          <a:bodyPr/>
          <a:lstStyle/>
          <a:p>
            <a:fld id="{6C575094-CFE5-6845-BA77-358456EEE977}" type="slidenum">
              <a:rPr lang="en-US" altLang="x-none" smtClean="0"/>
              <a:pPr/>
              <a:t>10</a:t>
            </a:fld>
            <a:endParaRPr lang="en-US" altLang="x-none"/>
          </a:p>
        </p:txBody>
      </p:sp>
    </p:spTree>
    <p:extLst>
      <p:ext uri="{BB962C8B-B14F-4D97-AF65-F5344CB8AC3E}">
        <p14:creationId xmlns:p14="http://schemas.microsoft.com/office/powerpoint/2010/main" val="2656280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6E30-AF3F-4BC7-3223-8B048FE0FEEE}"/>
              </a:ext>
            </a:extLst>
          </p:cNvPr>
          <p:cNvSpPr>
            <a:spLocks noGrp="1"/>
          </p:cNvSpPr>
          <p:nvPr>
            <p:ph type="title"/>
          </p:nvPr>
        </p:nvSpPr>
        <p:spPr/>
        <p:txBody>
          <a:bodyPr/>
          <a:lstStyle/>
          <a:p>
            <a:r>
              <a:rPr lang="en-US" dirty="0"/>
              <a:t>Example: An Automatic Ticket Machine</a:t>
            </a:r>
          </a:p>
        </p:txBody>
      </p:sp>
      <p:sp>
        <p:nvSpPr>
          <p:cNvPr id="3" name="Content Placeholder 2">
            <a:extLst>
              <a:ext uri="{FF2B5EF4-FFF2-40B4-BE49-F238E27FC236}">
                <a16:creationId xmlns:a16="http://schemas.microsoft.com/office/drawing/2014/main" id="{4FE91B81-4995-444E-99F5-1EAEA0EFCABD}"/>
              </a:ext>
            </a:extLst>
          </p:cNvPr>
          <p:cNvSpPr>
            <a:spLocks noGrp="1"/>
          </p:cNvSpPr>
          <p:nvPr>
            <p:ph idx="1"/>
          </p:nvPr>
        </p:nvSpPr>
        <p:spPr/>
        <p:txBody>
          <a:bodyPr/>
          <a:lstStyle/>
          <a:p>
            <a:r>
              <a:rPr lang="en-US" dirty="0"/>
              <a:t>An automatic ticket machine at a sports stadium can be in any one of several named states at any moment:</a:t>
            </a:r>
          </a:p>
          <a:p>
            <a:pPr lvl="4"/>
            <a:endParaRPr lang="en-US" dirty="0"/>
          </a:p>
          <a:p>
            <a:pPr lvl="1"/>
            <a:r>
              <a:rPr lang="en-US" b="1" dirty="0">
                <a:latin typeface="Courier New" panose="02070309020205020404" pitchFamily="49" charset="0"/>
                <a:cs typeface="Courier New" panose="02070309020205020404" pitchFamily="49" charset="0"/>
              </a:rPr>
              <a:t>READY</a:t>
            </a:r>
            <a:r>
              <a:rPr lang="en-US" dirty="0"/>
              <a:t>: The machine is ready to accept a customer’s credit card.</a:t>
            </a:r>
          </a:p>
          <a:p>
            <a:pPr lvl="1"/>
            <a:r>
              <a:rPr lang="en-US" b="1" dirty="0">
                <a:latin typeface="Courier New" panose="02070309020205020404" pitchFamily="49" charset="0"/>
                <a:cs typeface="Courier New" panose="02070309020205020404" pitchFamily="49" charset="0"/>
              </a:rPr>
              <a:t>VALIDATING</a:t>
            </a:r>
            <a:r>
              <a:rPr lang="en-US" dirty="0"/>
              <a:t>: The machine is validating a customer’s credit card.</a:t>
            </a:r>
          </a:p>
          <a:p>
            <a:pPr lvl="1"/>
            <a:r>
              <a:rPr lang="en-US" b="1" dirty="0">
                <a:latin typeface="Courier New" panose="02070309020205020404" pitchFamily="49" charset="0"/>
                <a:cs typeface="Courier New" panose="02070309020205020404" pitchFamily="49" charset="0"/>
              </a:rPr>
              <a:t>TICKET_SOLD</a:t>
            </a:r>
            <a:r>
              <a:rPr lang="en-US" dirty="0"/>
              <a:t>: The machine has sold a ticket to a customer.</a:t>
            </a:r>
          </a:p>
          <a:p>
            <a:pPr lvl="1"/>
            <a:r>
              <a:rPr lang="en-US" b="1" dirty="0">
                <a:latin typeface="Courier New" panose="02070309020205020404" pitchFamily="49" charset="0"/>
                <a:cs typeface="Courier New" panose="02070309020205020404" pitchFamily="49" charset="0"/>
              </a:rPr>
              <a:t>SOLD_OUT</a:t>
            </a:r>
            <a:r>
              <a:rPr lang="en-US" dirty="0"/>
              <a:t>: The game is sold out, and the machine cannot sell any more tickets.</a:t>
            </a:r>
          </a:p>
        </p:txBody>
      </p:sp>
      <p:sp>
        <p:nvSpPr>
          <p:cNvPr id="4" name="Slide Number Placeholder 3">
            <a:extLst>
              <a:ext uri="{FF2B5EF4-FFF2-40B4-BE49-F238E27FC236}">
                <a16:creationId xmlns:a16="http://schemas.microsoft.com/office/drawing/2014/main" id="{814F0F33-2DE5-B4A4-3B5A-56C6141554D6}"/>
              </a:ext>
            </a:extLst>
          </p:cNvPr>
          <p:cNvSpPr>
            <a:spLocks noGrp="1"/>
          </p:cNvSpPr>
          <p:nvPr>
            <p:ph type="sldNum" sz="quarter" idx="12"/>
          </p:nvPr>
        </p:nvSpPr>
        <p:spPr/>
        <p:txBody>
          <a:bodyPr/>
          <a:lstStyle/>
          <a:p>
            <a:fld id="{6C575094-CFE5-6845-BA77-358456EEE977}" type="slidenum">
              <a:rPr lang="en-US" altLang="x-none" smtClean="0"/>
              <a:pPr/>
              <a:t>11</a:t>
            </a:fld>
            <a:endParaRPr lang="en-US" altLang="x-none"/>
          </a:p>
        </p:txBody>
      </p:sp>
    </p:spTree>
    <p:extLst>
      <p:ext uri="{BB962C8B-B14F-4D97-AF65-F5344CB8AC3E}">
        <p14:creationId xmlns:p14="http://schemas.microsoft.com/office/powerpoint/2010/main" val="372676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3F35-0C93-919E-1E76-DDFC64B19959}"/>
              </a:ext>
            </a:extLst>
          </p:cNvPr>
          <p:cNvSpPr>
            <a:spLocks noGrp="1"/>
          </p:cNvSpPr>
          <p:nvPr>
            <p:ph type="title"/>
          </p:nvPr>
        </p:nvSpPr>
        <p:spPr/>
        <p:txBody>
          <a:bodyPr/>
          <a:lstStyle/>
          <a:p>
            <a:r>
              <a:rPr lang="en-US" dirty="0"/>
              <a:t>An Automatic Ticket Machine</a:t>
            </a:r>
            <a:r>
              <a:rPr lang="en-US" i="1" dirty="0"/>
              <a:t>, cont’d</a:t>
            </a:r>
            <a:endParaRPr lang="en-US" dirty="0"/>
          </a:p>
        </p:txBody>
      </p:sp>
      <p:sp>
        <p:nvSpPr>
          <p:cNvPr id="3" name="Content Placeholder 2">
            <a:extLst>
              <a:ext uri="{FF2B5EF4-FFF2-40B4-BE49-F238E27FC236}">
                <a16:creationId xmlns:a16="http://schemas.microsoft.com/office/drawing/2014/main" id="{B19AA562-921A-585C-BE2C-7459EA566BF0}"/>
              </a:ext>
            </a:extLst>
          </p:cNvPr>
          <p:cNvSpPr>
            <a:spLocks noGrp="1"/>
          </p:cNvSpPr>
          <p:nvPr>
            <p:ph idx="1"/>
          </p:nvPr>
        </p:nvSpPr>
        <p:spPr/>
        <p:txBody>
          <a:bodyPr/>
          <a:lstStyle/>
          <a:p>
            <a:r>
              <a:rPr lang="en-US" sz="2600" dirty="0"/>
              <a:t>Member variables whose values determine the current state of the machine:</a:t>
            </a:r>
          </a:p>
          <a:p>
            <a:pPr lvl="1"/>
            <a:r>
              <a:rPr lang="en-US" b="1" dirty="0">
                <a:latin typeface="Courier New" panose="02070309020205020404" pitchFamily="49" charset="0"/>
                <a:cs typeface="Courier New" panose="02070309020205020404" pitchFamily="49" charset="0"/>
              </a:rPr>
              <a:t>count</a:t>
            </a:r>
            <a:r>
              <a:rPr lang="en-US" dirty="0"/>
              <a:t>: The number of tickets left in the machine</a:t>
            </a:r>
          </a:p>
          <a:p>
            <a:pPr lvl="1"/>
            <a:r>
              <a:rPr lang="en-US" b="1" dirty="0">
                <a:latin typeface="Courier New" panose="02070309020205020404" pitchFamily="49" charset="0"/>
                <a:cs typeface="Courier New" panose="02070309020205020404" pitchFamily="49" charset="0"/>
              </a:rPr>
              <a:t>card_inserted</a:t>
            </a:r>
            <a:r>
              <a:rPr lang="en-US" dirty="0"/>
              <a:t>: Whether or not a customer’s credit card is inserted (</a:t>
            </a:r>
            <a:r>
              <a:rPr lang="en-US" b="1" dirty="0">
                <a:latin typeface="Courier New" panose="02070309020205020404" pitchFamily="49" charset="0"/>
                <a:cs typeface="Courier New" panose="02070309020205020404" pitchFamily="49" charset="0"/>
              </a:rPr>
              <a:t>true</a:t>
            </a:r>
            <a:r>
              <a:rPr lang="en-US" dirty="0"/>
              <a:t> or </a:t>
            </a:r>
            <a:r>
              <a:rPr lang="en-US" b="1" dirty="0">
                <a:latin typeface="Courier New" panose="02070309020205020404" pitchFamily="49" charset="0"/>
                <a:cs typeface="Courier New" panose="02070309020205020404" pitchFamily="49" charset="0"/>
              </a:rPr>
              <a:t>false</a:t>
            </a:r>
            <a:r>
              <a:rPr lang="en-US" dirty="0"/>
              <a:t>)</a:t>
            </a:r>
          </a:p>
          <a:p>
            <a:pPr lvl="1"/>
            <a:r>
              <a:rPr lang="en-US" b="1" dirty="0">
                <a:latin typeface="Courier New" panose="02070309020205020404" pitchFamily="49" charset="0"/>
                <a:cs typeface="Courier New" panose="02070309020205020404" pitchFamily="49" charset="0"/>
              </a:rPr>
              <a:t>card_validity</a:t>
            </a:r>
            <a:r>
              <a:rPr lang="en-US" dirty="0"/>
              <a:t>: The validity of the credit card (</a:t>
            </a:r>
            <a:r>
              <a:rPr lang="en-US" b="1" dirty="0">
                <a:latin typeface="Courier New" panose="02070309020205020404" pitchFamily="49" charset="0"/>
                <a:cs typeface="Courier New" panose="02070309020205020404" pitchFamily="49" charset="0"/>
              </a:rPr>
              <a:t>YES</a:t>
            </a:r>
            <a:r>
              <a:rPr lang="en-US" dirty="0"/>
              <a:t>, </a:t>
            </a:r>
            <a:r>
              <a:rPr lang="en-US" b="1" dirty="0">
                <a:latin typeface="Courier New" panose="02070309020205020404" pitchFamily="49" charset="0"/>
                <a:cs typeface="Courier New" panose="02070309020205020404" pitchFamily="49" charset="0"/>
              </a:rPr>
              <a:t>NO</a:t>
            </a:r>
            <a:r>
              <a:rPr lang="en-US" dirty="0"/>
              <a:t>, or </a:t>
            </a:r>
            <a:r>
              <a:rPr lang="en-US" b="1" dirty="0">
                <a:latin typeface="Courier New" panose="02070309020205020404" pitchFamily="49" charset="0"/>
                <a:cs typeface="Courier New" panose="02070309020205020404" pitchFamily="49" charset="0"/>
              </a:rPr>
              <a:t>UNKNOWN</a:t>
            </a:r>
            <a:r>
              <a:rPr lang="en-US" dirty="0"/>
              <a:t>)</a:t>
            </a:r>
          </a:p>
          <a:p>
            <a:pPr lvl="4"/>
            <a:endParaRPr lang="en-US" dirty="0"/>
          </a:p>
          <a:p>
            <a:r>
              <a:rPr lang="en-US" sz="2600" u="sng" dirty="0"/>
              <a:t>Customer actions</a:t>
            </a:r>
            <a:r>
              <a:rPr lang="en-US" sz="2600" dirty="0"/>
              <a:t> can change the values </a:t>
            </a:r>
            <a:br>
              <a:rPr lang="en-US" sz="2600" dirty="0"/>
            </a:br>
            <a:r>
              <a:rPr lang="en-US" sz="2600" dirty="0"/>
              <a:t>of the member variables and thereby cause </a:t>
            </a:r>
            <a:br>
              <a:rPr lang="en-US" sz="2600" dirty="0"/>
            </a:br>
            <a:r>
              <a:rPr lang="en-US" sz="2600" dirty="0"/>
              <a:t>state transitions.</a:t>
            </a:r>
          </a:p>
          <a:p>
            <a:r>
              <a:rPr lang="en-US" sz="2600" dirty="0"/>
              <a:t>The machine itself can cause a state transition.</a:t>
            </a:r>
          </a:p>
        </p:txBody>
      </p:sp>
      <p:sp>
        <p:nvSpPr>
          <p:cNvPr id="4" name="Slide Number Placeholder 3">
            <a:extLst>
              <a:ext uri="{FF2B5EF4-FFF2-40B4-BE49-F238E27FC236}">
                <a16:creationId xmlns:a16="http://schemas.microsoft.com/office/drawing/2014/main" id="{A94E081D-DBDD-BA66-9585-5F0D4FDC368C}"/>
              </a:ext>
            </a:extLst>
          </p:cNvPr>
          <p:cNvSpPr>
            <a:spLocks noGrp="1"/>
          </p:cNvSpPr>
          <p:nvPr>
            <p:ph type="sldNum" sz="quarter" idx="12"/>
          </p:nvPr>
        </p:nvSpPr>
        <p:spPr/>
        <p:txBody>
          <a:bodyPr/>
          <a:lstStyle/>
          <a:p>
            <a:fld id="{6C575094-CFE5-6845-BA77-358456EEE977}" type="slidenum">
              <a:rPr lang="en-US" altLang="x-none" smtClean="0"/>
              <a:pPr/>
              <a:t>12</a:t>
            </a:fld>
            <a:endParaRPr lang="en-US" altLang="x-none"/>
          </a:p>
        </p:txBody>
      </p:sp>
    </p:spTree>
    <p:extLst>
      <p:ext uri="{BB962C8B-B14F-4D97-AF65-F5344CB8AC3E}">
        <p14:creationId xmlns:p14="http://schemas.microsoft.com/office/powerpoint/2010/main" val="195546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5AD7-A353-31D7-2F9B-4F0D4A02DA2C}"/>
              </a:ext>
            </a:extLst>
          </p:cNvPr>
          <p:cNvSpPr>
            <a:spLocks noGrp="1"/>
          </p:cNvSpPr>
          <p:nvPr>
            <p:ph type="title"/>
          </p:nvPr>
        </p:nvSpPr>
        <p:spPr/>
        <p:txBody>
          <a:bodyPr/>
          <a:lstStyle/>
          <a:p>
            <a:r>
              <a:rPr lang="en-US" dirty="0"/>
              <a:t>An Automatic Ticket Machine</a:t>
            </a:r>
            <a:r>
              <a:rPr lang="en-US" i="1" dirty="0"/>
              <a:t>, cont’d</a:t>
            </a:r>
          </a:p>
        </p:txBody>
      </p:sp>
      <p:sp>
        <p:nvSpPr>
          <p:cNvPr id="4" name="Slide Number Placeholder 3">
            <a:extLst>
              <a:ext uri="{FF2B5EF4-FFF2-40B4-BE49-F238E27FC236}">
                <a16:creationId xmlns:a16="http://schemas.microsoft.com/office/drawing/2014/main" id="{79C1DD19-94D1-86DC-3AA7-70CE6A62CEA6}"/>
              </a:ext>
            </a:extLst>
          </p:cNvPr>
          <p:cNvSpPr>
            <a:spLocks noGrp="1"/>
          </p:cNvSpPr>
          <p:nvPr>
            <p:ph type="sldNum" sz="quarter" idx="12"/>
          </p:nvPr>
        </p:nvSpPr>
        <p:spPr/>
        <p:txBody>
          <a:bodyPr/>
          <a:lstStyle/>
          <a:p>
            <a:fld id="{6C575094-CFE5-6845-BA77-358456EEE977}" type="slidenum">
              <a:rPr lang="en-US" altLang="x-none" smtClean="0"/>
              <a:pPr/>
              <a:t>13</a:t>
            </a:fld>
            <a:endParaRPr lang="en-US" altLang="x-none"/>
          </a:p>
        </p:txBody>
      </p:sp>
      <p:pic>
        <p:nvPicPr>
          <p:cNvPr id="5" name="Picture 4" descr="Diagram&#10;&#10;Description automatically generated">
            <a:extLst>
              <a:ext uri="{FF2B5EF4-FFF2-40B4-BE49-F238E27FC236}">
                <a16:creationId xmlns:a16="http://schemas.microsoft.com/office/drawing/2014/main" id="{CE6C7B31-1927-CA78-42F9-CCA94A923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325903"/>
            <a:ext cx="8320994" cy="3627777"/>
          </a:xfrm>
          <a:prstGeom prst="rect">
            <a:avLst/>
          </a:prstGeom>
        </p:spPr>
      </p:pic>
      <p:sp>
        <p:nvSpPr>
          <p:cNvPr id="6" name="TextBox 5">
            <a:extLst>
              <a:ext uri="{FF2B5EF4-FFF2-40B4-BE49-F238E27FC236}">
                <a16:creationId xmlns:a16="http://schemas.microsoft.com/office/drawing/2014/main" id="{402E1ACF-F01D-B2CD-E3CB-D25ECD4CAACE}"/>
              </a:ext>
            </a:extLst>
          </p:cNvPr>
          <p:cNvSpPr txBox="1"/>
          <p:nvPr/>
        </p:nvSpPr>
        <p:spPr>
          <a:xfrm>
            <a:off x="365806" y="5382161"/>
            <a:ext cx="8229600" cy="1323439"/>
          </a:xfrm>
          <a:prstGeom prst="rect">
            <a:avLst/>
          </a:prstGeom>
          <a:solidFill>
            <a:schemeClr val="accent1">
              <a:lumMod val="20000"/>
              <a:lumOff val="80000"/>
            </a:schemeClr>
          </a:solidFill>
          <a:ln>
            <a:solidFill>
              <a:srgbClr val="0432FF"/>
            </a:solidFill>
          </a:ln>
        </p:spPr>
        <p:txBody>
          <a:bodyPr wrap="square" rtlCol="0">
            <a:spAutoFit/>
          </a:bodyPr>
          <a:lstStyle/>
          <a:p>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 </a:t>
            </a:r>
            <a:r>
              <a:rPr lang="en-US"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UML state diagram</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showing the four states and the state transitions of an automatic ticket machine. The machine keeps track of the number of tickets it has, whether there is a credit card inserted, and the validity status of the card. Customer and machine actions (numbered; e.g., </a:t>
            </a:r>
            <a:b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b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1: insert card</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or certain conditions (in square brackets; e.g., </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[card invalid]</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can cause transitions from one state to another. This figure only shows the actions that cause transitions.</a:t>
            </a:r>
            <a:endParaRPr lang="en-US" dirty="0">
              <a:solidFill>
                <a:srgbClr val="0432FF"/>
              </a:solidFill>
            </a:endParaRPr>
          </a:p>
        </p:txBody>
      </p:sp>
    </p:spTree>
    <p:extLst>
      <p:ext uri="{BB962C8B-B14F-4D97-AF65-F5344CB8AC3E}">
        <p14:creationId xmlns:p14="http://schemas.microsoft.com/office/powerpoint/2010/main" val="299531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A386-AFA8-FCC3-5CC9-DBFE1EE1D18D}"/>
              </a:ext>
            </a:extLst>
          </p:cNvPr>
          <p:cNvSpPr>
            <a:spLocks noGrp="1"/>
          </p:cNvSpPr>
          <p:nvPr>
            <p:ph type="title"/>
          </p:nvPr>
        </p:nvSpPr>
        <p:spPr/>
        <p:txBody>
          <a:bodyPr/>
          <a:lstStyle/>
          <a:p>
            <a:r>
              <a:rPr lang="en-US" dirty="0"/>
              <a:t>An Automatic Ticket Machine</a:t>
            </a:r>
            <a:r>
              <a:rPr lang="en-US" i="1" dirty="0"/>
              <a:t>, cont’d</a:t>
            </a:r>
            <a:endParaRPr lang="en-US" dirty="0"/>
          </a:p>
        </p:txBody>
      </p:sp>
      <p:sp>
        <p:nvSpPr>
          <p:cNvPr id="3" name="Content Placeholder 2">
            <a:extLst>
              <a:ext uri="{FF2B5EF4-FFF2-40B4-BE49-F238E27FC236}">
                <a16:creationId xmlns:a16="http://schemas.microsoft.com/office/drawing/2014/main" id="{EE7F0756-AF13-4DE9-0897-1AEF3DF6AEE9}"/>
              </a:ext>
            </a:extLst>
          </p:cNvPr>
          <p:cNvSpPr>
            <a:spLocks noGrp="1"/>
          </p:cNvSpPr>
          <p:nvPr>
            <p:ph idx="1"/>
          </p:nvPr>
        </p:nvSpPr>
        <p:spPr>
          <a:xfrm>
            <a:off x="457200" y="1295400"/>
            <a:ext cx="8229600" cy="1767844"/>
          </a:xfrm>
        </p:spPr>
        <p:txBody>
          <a:bodyPr/>
          <a:lstStyle/>
          <a:p>
            <a:r>
              <a:rPr lang="en-US" dirty="0"/>
              <a:t>Ticket machine </a:t>
            </a:r>
            <a:r>
              <a:rPr lang="en-US" u="sng" dirty="0"/>
              <a:t>simulation</a:t>
            </a:r>
            <a:r>
              <a:rPr lang="en-US" dirty="0"/>
              <a:t>:</a:t>
            </a:r>
          </a:p>
          <a:p>
            <a:pPr lvl="1"/>
            <a:r>
              <a:rPr lang="en-US" dirty="0"/>
              <a:t>Assume only 3 tickets are left.</a:t>
            </a:r>
          </a:p>
          <a:p>
            <a:pPr lvl="1"/>
            <a:r>
              <a:rPr lang="en-US" dirty="0"/>
              <a:t>User inputs trigger actions to be performed by the customer or by the machine:</a:t>
            </a:r>
          </a:p>
        </p:txBody>
      </p:sp>
      <p:sp>
        <p:nvSpPr>
          <p:cNvPr id="4" name="Slide Number Placeholder 3">
            <a:extLst>
              <a:ext uri="{FF2B5EF4-FFF2-40B4-BE49-F238E27FC236}">
                <a16:creationId xmlns:a16="http://schemas.microsoft.com/office/drawing/2014/main" id="{26287122-6D10-9A6A-FDDF-EB21A5A1910C}"/>
              </a:ext>
            </a:extLst>
          </p:cNvPr>
          <p:cNvSpPr>
            <a:spLocks noGrp="1"/>
          </p:cNvSpPr>
          <p:nvPr>
            <p:ph type="sldNum" sz="quarter" idx="12"/>
          </p:nvPr>
        </p:nvSpPr>
        <p:spPr/>
        <p:txBody>
          <a:bodyPr/>
          <a:lstStyle/>
          <a:p>
            <a:fld id="{6C575094-CFE5-6845-BA77-358456EEE977}" type="slidenum">
              <a:rPr lang="en-US" altLang="x-none" smtClean="0"/>
              <a:pPr/>
              <a:t>14</a:t>
            </a:fld>
            <a:endParaRPr lang="en-US" altLang="x-none"/>
          </a:p>
        </p:txBody>
      </p:sp>
      <p:graphicFrame>
        <p:nvGraphicFramePr>
          <p:cNvPr id="6" name="Table 5">
            <a:extLst>
              <a:ext uri="{FF2B5EF4-FFF2-40B4-BE49-F238E27FC236}">
                <a16:creationId xmlns:a16="http://schemas.microsoft.com/office/drawing/2014/main" id="{F6DE11FE-9C27-6726-A248-A48F52D715BB}"/>
              </a:ext>
            </a:extLst>
          </p:cNvPr>
          <p:cNvGraphicFramePr>
            <a:graphicFrameLocks noGrp="1"/>
          </p:cNvGraphicFramePr>
          <p:nvPr>
            <p:extLst>
              <p:ext uri="{D42A27DB-BD31-4B8C-83A1-F6EECF244321}">
                <p14:modId xmlns:p14="http://schemas.microsoft.com/office/powerpoint/2010/main" val="1737471558"/>
              </p:ext>
            </p:extLst>
          </p:nvPr>
        </p:nvGraphicFramePr>
        <p:xfrm>
          <a:off x="1863766" y="3291844"/>
          <a:ext cx="5416467" cy="2225040"/>
        </p:xfrm>
        <a:graphic>
          <a:graphicData uri="http://schemas.openxmlformats.org/drawingml/2006/table">
            <a:tbl>
              <a:tblPr firstRow="1" bandRow="1">
                <a:tableStyleId>{00A15C55-8517-42AA-B614-E9B94910E393}</a:tableStyleId>
              </a:tblPr>
              <a:tblGrid>
                <a:gridCol w="1393151">
                  <a:extLst>
                    <a:ext uri="{9D8B030D-6E8A-4147-A177-3AD203B41FA5}">
                      <a16:colId xmlns:a16="http://schemas.microsoft.com/office/drawing/2014/main" val="1410608156"/>
                    </a:ext>
                  </a:extLst>
                </a:gridCol>
                <a:gridCol w="2651731">
                  <a:extLst>
                    <a:ext uri="{9D8B030D-6E8A-4147-A177-3AD203B41FA5}">
                      <a16:colId xmlns:a16="http://schemas.microsoft.com/office/drawing/2014/main" val="3014083871"/>
                    </a:ext>
                  </a:extLst>
                </a:gridCol>
                <a:gridCol w="1371585">
                  <a:extLst>
                    <a:ext uri="{9D8B030D-6E8A-4147-A177-3AD203B41FA5}">
                      <a16:colId xmlns:a16="http://schemas.microsoft.com/office/drawing/2014/main" val="912203011"/>
                    </a:ext>
                  </a:extLst>
                </a:gridCol>
              </a:tblGrid>
              <a:tr h="370840">
                <a:tc>
                  <a:txBody>
                    <a:bodyPr/>
                    <a:lstStyle/>
                    <a:p>
                      <a:r>
                        <a:rPr lang="en-US" dirty="0"/>
                        <a:t>User input</a:t>
                      </a:r>
                    </a:p>
                  </a:txBody>
                  <a:tcPr/>
                </a:tc>
                <a:tc>
                  <a:txBody>
                    <a:bodyPr/>
                    <a:lstStyle/>
                    <a:p>
                      <a:r>
                        <a:rPr lang="en-US" dirty="0"/>
                        <a:t>Action</a:t>
                      </a:r>
                    </a:p>
                  </a:txBody>
                  <a:tcPr/>
                </a:tc>
                <a:tc>
                  <a:txBody>
                    <a:bodyPr/>
                    <a:lstStyle/>
                    <a:p>
                      <a:r>
                        <a:rPr lang="en-US" dirty="0"/>
                        <a:t>By whom</a:t>
                      </a:r>
                    </a:p>
                  </a:txBody>
                  <a:tcPr/>
                </a:tc>
                <a:extLst>
                  <a:ext uri="{0D108BD9-81ED-4DB2-BD59-A6C34878D82A}">
                    <a16:rowId xmlns:a16="http://schemas.microsoft.com/office/drawing/2014/main" val="2974838202"/>
                  </a:ext>
                </a:extLst>
              </a:tr>
              <a:tr h="370840">
                <a:tc>
                  <a:txBody>
                    <a:bodyPr/>
                    <a:lstStyle/>
                    <a:p>
                      <a:pPr algn="ctr"/>
                      <a:r>
                        <a:rPr lang="en-US" dirty="0"/>
                        <a:t>1</a:t>
                      </a:r>
                    </a:p>
                  </a:txBody>
                  <a:tcPr/>
                </a:tc>
                <a:tc>
                  <a:txBody>
                    <a:bodyPr/>
                    <a:lstStyle/>
                    <a:p>
                      <a:r>
                        <a:rPr lang="en-US" dirty="0"/>
                        <a:t>Insert a credit card.</a:t>
                      </a:r>
                    </a:p>
                  </a:txBody>
                  <a:tcPr/>
                </a:tc>
                <a:tc>
                  <a:txBody>
                    <a:bodyPr/>
                    <a:lstStyle/>
                    <a:p>
                      <a:r>
                        <a:rPr lang="en-US" dirty="0"/>
                        <a:t>customer</a:t>
                      </a:r>
                    </a:p>
                  </a:txBody>
                  <a:tcPr/>
                </a:tc>
                <a:extLst>
                  <a:ext uri="{0D108BD9-81ED-4DB2-BD59-A6C34878D82A}">
                    <a16:rowId xmlns:a16="http://schemas.microsoft.com/office/drawing/2014/main" val="1054092667"/>
                  </a:ext>
                </a:extLst>
              </a:tr>
              <a:tr h="370840">
                <a:tc>
                  <a:txBody>
                    <a:bodyPr/>
                    <a:lstStyle/>
                    <a:p>
                      <a:pPr algn="ctr"/>
                      <a:r>
                        <a:rPr lang="en-US" dirty="0"/>
                        <a:t>2</a:t>
                      </a:r>
                    </a:p>
                  </a:txBody>
                  <a:tcPr/>
                </a:tc>
                <a:tc>
                  <a:txBody>
                    <a:bodyPr/>
                    <a:lstStyle/>
                    <a:p>
                      <a:r>
                        <a:rPr lang="en-US" dirty="0"/>
                        <a:t>Validate the credit card.</a:t>
                      </a:r>
                    </a:p>
                  </a:txBody>
                  <a:tcPr/>
                </a:tc>
                <a:tc>
                  <a:txBody>
                    <a:bodyPr/>
                    <a:lstStyle/>
                    <a:p>
                      <a:r>
                        <a:rPr lang="en-US" dirty="0"/>
                        <a:t>machine</a:t>
                      </a:r>
                    </a:p>
                  </a:txBody>
                  <a:tcPr/>
                </a:tc>
                <a:extLst>
                  <a:ext uri="{0D108BD9-81ED-4DB2-BD59-A6C34878D82A}">
                    <a16:rowId xmlns:a16="http://schemas.microsoft.com/office/drawing/2014/main" val="1116636294"/>
                  </a:ext>
                </a:extLst>
              </a:tr>
              <a:tr h="370840">
                <a:tc>
                  <a:txBody>
                    <a:bodyPr/>
                    <a:lstStyle/>
                    <a:p>
                      <a:pPr algn="ctr"/>
                      <a:r>
                        <a:rPr lang="en-US" dirty="0"/>
                        <a:t>3</a:t>
                      </a:r>
                    </a:p>
                  </a:txBody>
                  <a:tcPr/>
                </a:tc>
                <a:tc>
                  <a:txBody>
                    <a:bodyPr/>
                    <a:lstStyle/>
                    <a:p>
                      <a:r>
                        <a:rPr lang="en-US" dirty="0"/>
                        <a:t>Take the ticket.</a:t>
                      </a:r>
                    </a:p>
                  </a:txBody>
                  <a:tcPr/>
                </a:tc>
                <a:tc>
                  <a:txBody>
                    <a:bodyPr/>
                    <a:lstStyle/>
                    <a:p>
                      <a:r>
                        <a:rPr lang="en-US" dirty="0"/>
                        <a:t>customer</a:t>
                      </a:r>
                    </a:p>
                  </a:txBody>
                  <a:tcPr/>
                </a:tc>
                <a:extLst>
                  <a:ext uri="{0D108BD9-81ED-4DB2-BD59-A6C34878D82A}">
                    <a16:rowId xmlns:a16="http://schemas.microsoft.com/office/drawing/2014/main" val="3621256573"/>
                  </a:ext>
                </a:extLst>
              </a:tr>
              <a:tr h="370840">
                <a:tc>
                  <a:txBody>
                    <a:bodyPr/>
                    <a:lstStyle/>
                    <a:p>
                      <a:pPr algn="ctr"/>
                      <a:r>
                        <a:rPr lang="en-US" dirty="0"/>
                        <a:t>4</a:t>
                      </a:r>
                    </a:p>
                  </a:txBody>
                  <a:tcPr/>
                </a:tc>
                <a:tc>
                  <a:txBody>
                    <a:bodyPr/>
                    <a:lstStyle/>
                    <a:p>
                      <a:r>
                        <a:rPr lang="en-US" dirty="0"/>
                        <a:t>Remove the credit card.</a:t>
                      </a:r>
                    </a:p>
                  </a:txBody>
                  <a:tcPr/>
                </a:tc>
                <a:tc>
                  <a:txBody>
                    <a:bodyPr/>
                    <a:lstStyle/>
                    <a:p>
                      <a:r>
                        <a:rPr lang="en-US" dirty="0"/>
                        <a:t>customer</a:t>
                      </a:r>
                    </a:p>
                  </a:txBody>
                  <a:tcPr/>
                </a:tc>
                <a:extLst>
                  <a:ext uri="{0D108BD9-81ED-4DB2-BD59-A6C34878D82A}">
                    <a16:rowId xmlns:a16="http://schemas.microsoft.com/office/drawing/2014/main" val="551652314"/>
                  </a:ext>
                </a:extLst>
              </a:tr>
              <a:tr h="370840">
                <a:tc>
                  <a:txBody>
                    <a:bodyPr/>
                    <a:lstStyle/>
                    <a:p>
                      <a:pPr algn="ctr"/>
                      <a:r>
                        <a:rPr lang="en-US" dirty="0"/>
                        <a:t>0</a:t>
                      </a:r>
                    </a:p>
                  </a:txBody>
                  <a:tcPr/>
                </a:tc>
                <a:tc>
                  <a:txBody>
                    <a:bodyPr/>
                    <a:lstStyle/>
                    <a:p>
                      <a:r>
                        <a:rPr lang="en-US" dirty="0"/>
                        <a:t>Terminate the program.</a:t>
                      </a:r>
                    </a:p>
                  </a:txBody>
                  <a:tcPr/>
                </a:tc>
                <a:tc>
                  <a:txBody>
                    <a:bodyPr/>
                    <a:lstStyle/>
                    <a:p>
                      <a:endParaRPr lang="en-US" dirty="0"/>
                    </a:p>
                  </a:txBody>
                  <a:tcPr/>
                </a:tc>
                <a:extLst>
                  <a:ext uri="{0D108BD9-81ED-4DB2-BD59-A6C34878D82A}">
                    <a16:rowId xmlns:a16="http://schemas.microsoft.com/office/drawing/2014/main" val="2131953974"/>
                  </a:ext>
                </a:extLst>
              </a:tr>
            </a:tbl>
          </a:graphicData>
        </a:graphic>
      </p:graphicFrame>
    </p:spTree>
    <p:extLst>
      <p:ext uri="{BB962C8B-B14F-4D97-AF65-F5344CB8AC3E}">
        <p14:creationId xmlns:p14="http://schemas.microsoft.com/office/powerpoint/2010/main" val="399682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4973-EEA2-2681-6C51-B03A4D568977}"/>
              </a:ext>
            </a:extLst>
          </p:cNvPr>
          <p:cNvSpPr>
            <a:spLocks noGrp="1"/>
          </p:cNvSpPr>
          <p:nvPr>
            <p:ph type="title"/>
          </p:nvPr>
        </p:nvSpPr>
        <p:spPr/>
        <p:txBody>
          <a:bodyPr/>
          <a:lstStyle/>
          <a:p>
            <a:r>
              <a:rPr lang="en-US" dirty="0"/>
              <a:t>An Automatic Ticket Machine</a:t>
            </a:r>
            <a:r>
              <a:rPr lang="en-US" i="1" dirty="0"/>
              <a:t>, cont’d</a:t>
            </a:r>
            <a:endParaRPr lang="en-US" dirty="0"/>
          </a:p>
        </p:txBody>
      </p:sp>
      <p:sp>
        <p:nvSpPr>
          <p:cNvPr id="3" name="Content Placeholder 2">
            <a:extLst>
              <a:ext uri="{FF2B5EF4-FFF2-40B4-BE49-F238E27FC236}">
                <a16:creationId xmlns:a16="http://schemas.microsoft.com/office/drawing/2014/main" id="{14AF38AB-3B2B-3CE4-1047-E81EED9DA2C7}"/>
              </a:ext>
            </a:extLst>
          </p:cNvPr>
          <p:cNvSpPr>
            <a:spLocks noGrp="1"/>
          </p:cNvSpPr>
          <p:nvPr>
            <p:ph idx="1"/>
          </p:nvPr>
        </p:nvSpPr>
        <p:spPr>
          <a:xfrm>
            <a:off x="457200" y="1295400"/>
            <a:ext cx="3566166" cy="2316477"/>
          </a:xfrm>
        </p:spPr>
        <p:txBody>
          <a:bodyPr/>
          <a:lstStyle/>
          <a:p>
            <a:r>
              <a:rPr lang="en-US" dirty="0"/>
              <a:t>We successfully purchase a ticket, and the machine returns to the </a:t>
            </a:r>
            <a:r>
              <a:rPr lang="en-US" b="1" dirty="0">
                <a:latin typeface="Courier New" panose="02070309020205020404" pitchFamily="49" charset="0"/>
                <a:cs typeface="Courier New" panose="02070309020205020404" pitchFamily="49" charset="0"/>
              </a:rPr>
              <a:t>READY</a:t>
            </a:r>
            <a:r>
              <a:rPr lang="en-US" dirty="0"/>
              <a:t> state.</a:t>
            </a:r>
          </a:p>
        </p:txBody>
      </p:sp>
      <p:sp>
        <p:nvSpPr>
          <p:cNvPr id="4" name="Slide Number Placeholder 3">
            <a:extLst>
              <a:ext uri="{FF2B5EF4-FFF2-40B4-BE49-F238E27FC236}">
                <a16:creationId xmlns:a16="http://schemas.microsoft.com/office/drawing/2014/main" id="{F558FAFD-931E-415D-00B1-F9886241396F}"/>
              </a:ext>
            </a:extLst>
          </p:cNvPr>
          <p:cNvSpPr>
            <a:spLocks noGrp="1"/>
          </p:cNvSpPr>
          <p:nvPr>
            <p:ph type="sldNum" sz="quarter" idx="12"/>
          </p:nvPr>
        </p:nvSpPr>
        <p:spPr/>
        <p:txBody>
          <a:bodyPr/>
          <a:lstStyle/>
          <a:p>
            <a:fld id="{6C575094-CFE5-6845-BA77-358456EEE977}" type="slidenum">
              <a:rPr lang="en-US" altLang="x-none" smtClean="0"/>
              <a:pPr/>
              <a:t>15</a:t>
            </a:fld>
            <a:endParaRPr lang="en-US" altLang="x-none"/>
          </a:p>
        </p:txBody>
      </p:sp>
      <p:sp>
        <p:nvSpPr>
          <p:cNvPr id="5" name="TextBox 4">
            <a:extLst>
              <a:ext uri="{FF2B5EF4-FFF2-40B4-BE49-F238E27FC236}">
                <a16:creationId xmlns:a16="http://schemas.microsoft.com/office/drawing/2014/main" id="{8153883E-6DCF-1507-358F-B7F48D9087CC}"/>
              </a:ext>
            </a:extLst>
          </p:cNvPr>
          <p:cNvSpPr txBox="1"/>
          <p:nvPr/>
        </p:nvSpPr>
        <p:spPr>
          <a:xfrm>
            <a:off x="4001638" y="1295400"/>
            <a:ext cx="4776555" cy="4708981"/>
          </a:xfrm>
          <a:prstGeom prst="rect">
            <a:avLst/>
          </a:prstGeom>
          <a:solidFill>
            <a:schemeClr val="bg1">
              <a:lumMod val="95000"/>
            </a:schemeClr>
          </a:solidFill>
          <a:ln>
            <a:solidFill>
              <a:schemeClr val="bg1">
                <a:lumMod val="75000"/>
              </a:schemeClr>
            </a:solidFill>
          </a:ln>
        </p:spPr>
        <p:txBody>
          <a:bodyPr wrap="square" rtlCol="0">
            <a:spAutoFit/>
          </a:bodyPr>
          <a:lstStyle/>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READY</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 false unknown]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1</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Validating your credit card.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VALIDATING</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 true unknown] Command? </a:t>
            </a:r>
            <a:r>
              <a:rPr lang="en-US" sz="1200" b="1" dirty="0">
                <a:solidFill>
                  <a:srgbClr val="C00000"/>
                </a:solidFill>
                <a:latin typeface="Courier New" panose="02070309020205020404" pitchFamily="49" charset="0"/>
                <a:cs typeface="Times New Roman" panose="02020603050405020304" pitchFamily="18" charset="0"/>
              </a:rPr>
              <a:t>2</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Your credit card is validated. Take your ticket.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TICKET_SOLD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true yes] Command? </a:t>
            </a:r>
            <a:r>
              <a:rPr lang="en-US" sz="1200" b="1" dirty="0">
                <a:solidFill>
                  <a:srgbClr val="C00000"/>
                </a:solidFill>
                <a:latin typeface="Courier New" panose="02070309020205020404" pitchFamily="49" charset="0"/>
                <a:cs typeface="Times New Roman" panose="02020603050405020304" pitchFamily="18" charset="0"/>
              </a:rPr>
              <a:t>3</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Remove your credit card. Enjoy the game!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READY</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 true yes] Command? </a:t>
            </a:r>
            <a:r>
              <a:rPr lang="en-US" sz="1200" b="1" dirty="0">
                <a:solidFill>
                  <a:srgbClr val="C00000"/>
                </a:solidFill>
                <a:latin typeface="Courier New" panose="02070309020205020404" pitchFamily="49" charset="0"/>
                <a:cs typeface="Times New Roman" panose="02020603050405020304" pitchFamily="18" charset="0"/>
              </a:rPr>
              <a:t>4</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You've removed your credit card.</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READY</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 false unknown] Command? </a:t>
            </a:r>
            <a:r>
              <a:rPr lang="en-US" sz="1200" b="1" dirty="0">
                <a:solidFill>
                  <a:srgbClr val="C00000"/>
                </a:solidFill>
                <a:latin typeface="Courier New" panose="02070309020205020404" pitchFamily="49" charset="0"/>
                <a:cs typeface="Times New Roman" panose="02020603050405020304" pitchFamily="18" charset="0"/>
              </a:rPr>
              <a:t>0</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Done!</a:t>
            </a:r>
          </a:p>
        </p:txBody>
      </p:sp>
      <p:pic>
        <p:nvPicPr>
          <p:cNvPr id="7" name="Picture 6" descr="A close-up of a credit card&#10;&#10;Description automatically generated">
            <a:extLst>
              <a:ext uri="{FF2B5EF4-FFF2-40B4-BE49-F238E27FC236}">
                <a16:creationId xmlns:a16="http://schemas.microsoft.com/office/drawing/2014/main" id="{9E15A27A-F1B4-CDAE-4C15-FF7A323EC85E}"/>
              </a:ext>
            </a:extLst>
          </p:cNvPr>
          <p:cNvPicPr>
            <a:picLocks noChangeAspect="1"/>
          </p:cNvPicPr>
          <p:nvPr/>
        </p:nvPicPr>
        <p:blipFill>
          <a:blip r:embed="rId2"/>
          <a:stretch>
            <a:fillRect/>
          </a:stretch>
        </p:blipFill>
        <p:spPr>
          <a:xfrm>
            <a:off x="365806" y="3520439"/>
            <a:ext cx="3436627" cy="1654077"/>
          </a:xfrm>
          <a:prstGeom prst="rect">
            <a:avLst/>
          </a:prstGeom>
        </p:spPr>
      </p:pic>
      <p:sp>
        <p:nvSpPr>
          <p:cNvPr id="8" name="TextBox 7">
            <a:extLst>
              <a:ext uri="{FF2B5EF4-FFF2-40B4-BE49-F238E27FC236}">
                <a16:creationId xmlns:a16="http://schemas.microsoft.com/office/drawing/2014/main" id="{327B06DE-3F4D-6C23-2A77-26AB9E0DAF07}"/>
              </a:ext>
            </a:extLst>
          </p:cNvPr>
          <p:cNvSpPr txBox="1"/>
          <p:nvPr/>
        </p:nvSpPr>
        <p:spPr>
          <a:xfrm>
            <a:off x="365806" y="5320605"/>
            <a:ext cx="3108926" cy="1384995"/>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rPr>
              <a:t>The output</a:t>
            </a:r>
            <a:br>
              <a:rPr lang="en-US" sz="1400" dirty="0">
                <a:solidFill>
                  <a:srgbClr val="0432FF"/>
                </a:solidFill>
              </a:rPr>
            </a:b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a:t>
            </a:r>
            <a:r>
              <a:rPr lang="en-US" sz="1400" b="1" dirty="0">
                <a:solidFill>
                  <a:srgbClr val="C00000"/>
                </a:solidFill>
                <a:latin typeface="Courier New" panose="02070309020205020404" pitchFamily="49" charset="0"/>
                <a:cs typeface="Times New Roman" panose="02020603050405020304" pitchFamily="18" charset="0"/>
              </a:rPr>
              <a:t>READY</a:t>
            </a: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2 true yes]</a:t>
            </a:r>
          </a:p>
          <a:p>
            <a:r>
              <a:rPr lang="en-US" sz="1400" dirty="0">
                <a:solidFill>
                  <a:srgbClr val="0432FF"/>
                </a:solidFill>
              </a:rPr>
              <a:t>shows the current state, the number of tickets left, whether the credit card was inserted, and whether the credit card is valid (</a:t>
            </a:r>
            <a:r>
              <a:rPr lang="en-US" sz="1400" b="1" dirty="0">
                <a:latin typeface="Courier New" panose="02070309020205020404" pitchFamily="49" charset="0"/>
                <a:cs typeface="Courier New" panose="02070309020205020404" pitchFamily="49" charset="0"/>
              </a:rPr>
              <a:t>yes</a:t>
            </a:r>
            <a:r>
              <a:rPr lang="en-US" sz="1400" dirty="0">
                <a:solidFill>
                  <a:srgbClr val="0432FF"/>
                </a:solidFill>
              </a:rPr>
              <a:t> or </a:t>
            </a:r>
            <a:r>
              <a:rPr lang="en-US" sz="1400" b="1" dirty="0">
                <a:latin typeface="Courier New" panose="02070309020205020404" pitchFamily="49" charset="0"/>
                <a:cs typeface="Courier New" panose="02070309020205020404" pitchFamily="49" charset="0"/>
              </a:rPr>
              <a:t>no</a:t>
            </a:r>
            <a:r>
              <a:rPr lang="en-US" sz="1400" dirty="0">
                <a:solidFill>
                  <a:srgbClr val="0432FF"/>
                </a:solidFill>
              </a:rPr>
              <a:t>).</a:t>
            </a:r>
          </a:p>
        </p:txBody>
      </p:sp>
    </p:spTree>
    <p:extLst>
      <p:ext uri="{BB962C8B-B14F-4D97-AF65-F5344CB8AC3E}">
        <p14:creationId xmlns:p14="http://schemas.microsoft.com/office/powerpoint/2010/main" val="272125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74BC-7D2C-BAC3-0136-3F57D2A59C58}"/>
              </a:ext>
            </a:extLst>
          </p:cNvPr>
          <p:cNvSpPr>
            <a:spLocks noGrp="1"/>
          </p:cNvSpPr>
          <p:nvPr>
            <p:ph type="title"/>
          </p:nvPr>
        </p:nvSpPr>
        <p:spPr/>
        <p:txBody>
          <a:bodyPr/>
          <a:lstStyle/>
          <a:p>
            <a:r>
              <a:rPr lang="en-US" dirty="0"/>
              <a:t>An Automatic Ticket Machine</a:t>
            </a:r>
            <a:r>
              <a:rPr lang="en-US" i="1" dirty="0"/>
              <a:t>, cont’d</a:t>
            </a:r>
            <a:endParaRPr lang="en-US" dirty="0"/>
          </a:p>
        </p:txBody>
      </p:sp>
      <p:sp>
        <p:nvSpPr>
          <p:cNvPr id="3" name="Content Placeholder 2">
            <a:extLst>
              <a:ext uri="{FF2B5EF4-FFF2-40B4-BE49-F238E27FC236}">
                <a16:creationId xmlns:a16="http://schemas.microsoft.com/office/drawing/2014/main" id="{47ADE4AC-3994-FE5B-E088-27943E329CFB}"/>
              </a:ext>
            </a:extLst>
          </p:cNvPr>
          <p:cNvSpPr>
            <a:spLocks noGrp="1"/>
          </p:cNvSpPr>
          <p:nvPr>
            <p:ph idx="1"/>
          </p:nvPr>
        </p:nvSpPr>
        <p:spPr>
          <a:xfrm>
            <a:off x="457200" y="1295401"/>
            <a:ext cx="4114800" cy="2682234"/>
          </a:xfrm>
        </p:spPr>
        <p:txBody>
          <a:bodyPr/>
          <a:lstStyle/>
          <a:p>
            <a:r>
              <a:rPr lang="en-US" dirty="0"/>
              <a:t>We change our mind and remove a card while its validity is being checked. The machine returns to the </a:t>
            </a:r>
            <a:r>
              <a:rPr lang="en-US" b="1" dirty="0">
                <a:latin typeface="Courier New" panose="02070309020205020404" pitchFamily="49" charset="0"/>
                <a:cs typeface="Courier New" panose="02070309020205020404" pitchFamily="49" charset="0"/>
              </a:rPr>
              <a:t>READY</a:t>
            </a:r>
            <a:r>
              <a:rPr lang="en-US" dirty="0"/>
              <a:t> state.</a:t>
            </a:r>
          </a:p>
        </p:txBody>
      </p:sp>
      <p:sp>
        <p:nvSpPr>
          <p:cNvPr id="4" name="Slide Number Placeholder 3">
            <a:extLst>
              <a:ext uri="{FF2B5EF4-FFF2-40B4-BE49-F238E27FC236}">
                <a16:creationId xmlns:a16="http://schemas.microsoft.com/office/drawing/2014/main" id="{CDBD01E7-38A7-DE90-0AA3-FAB611B3D0A4}"/>
              </a:ext>
            </a:extLst>
          </p:cNvPr>
          <p:cNvSpPr>
            <a:spLocks noGrp="1"/>
          </p:cNvSpPr>
          <p:nvPr>
            <p:ph type="sldNum" sz="quarter" idx="12"/>
          </p:nvPr>
        </p:nvSpPr>
        <p:spPr/>
        <p:txBody>
          <a:bodyPr/>
          <a:lstStyle/>
          <a:p>
            <a:fld id="{6C575094-CFE5-6845-BA77-358456EEE977}" type="slidenum">
              <a:rPr lang="en-US" altLang="x-none" smtClean="0"/>
              <a:pPr/>
              <a:t>16</a:t>
            </a:fld>
            <a:endParaRPr lang="en-US" altLang="x-none"/>
          </a:p>
        </p:txBody>
      </p:sp>
      <p:pic>
        <p:nvPicPr>
          <p:cNvPr id="5" name="Picture 4" descr="A close-up of a credit card&#10;&#10;Description automatically generated">
            <a:extLst>
              <a:ext uri="{FF2B5EF4-FFF2-40B4-BE49-F238E27FC236}">
                <a16:creationId xmlns:a16="http://schemas.microsoft.com/office/drawing/2014/main" id="{9DCDBE59-BB9F-4621-8BE6-36D185D24F07}"/>
              </a:ext>
            </a:extLst>
          </p:cNvPr>
          <p:cNvPicPr>
            <a:picLocks noChangeAspect="1"/>
          </p:cNvPicPr>
          <p:nvPr/>
        </p:nvPicPr>
        <p:blipFill>
          <a:blip r:embed="rId2"/>
          <a:stretch>
            <a:fillRect/>
          </a:stretch>
        </p:blipFill>
        <p:spPr>
          <a:xfrm>
            <a:off x="933444" y="4069073"/>
            <a:ext cx="3436627" cy="1654077"/>
          </a:xfrm>
          <a:prstGeom prst="rect">
            <a:avLst/>
          </a:prstGeom>
        </p:spPr>
      </p:pic>
      <p:sp>
        <p:nvSpPr>
          <p:cNvPr id="6" name="TextBox 5">
            <a:extLst>
              <a:ext uri="{FF2B5EF4-FFF2-40B4-BE49-F238E27FC236}">
                <a16:creationId xmlns:a16="http://schemas.microsoft.com/office/drawing/2014/main" id="{2D7BF3DF-C178-C7E4-375F-0208F74C18D1}"/>
              </a:ext>
            </a:extLst>
          </p:cNvPr>
          <p:cNvSpPr txBox="1"/>
          <p:nvPr/>
        </p:nvSpPr>
        <p:spPr>
          <a:xfrm>
            <a:off x="4773931" y="1417342"/>
            <a:ext cx="4017113" cy="2677656"/>
          </a:xfrm>
          <a:prstGeom prst="rect">
            <a:avLst/>
          </a:prstGeom>
          <a:solidFill>
            <a:schemeClr val="bg1">
              <a:lumMod val="95000"/>
            </a:schemeClr>
          </a:solidFill>
          <a:ln>
            <a:solidFill>
              <a:schemeClr val="bg1">
                <a:lumMod val="75000"/>
              </a:schemeClr>
            </a:solidFill>
          </a:ln>
        </p:spPr>
        <p:txBody>
          <a:bodyPr wrap="square" rtlCol="0">
            <a:spAutoFit/>
          </a:bodyPr>
          <a:lstStyle/>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READY</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 false unknown]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1</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Validating your credit card.</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VALIDATING</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 true unknown]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4</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You removed your credit card before it was validated. No sale.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READY</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 false unknown] Command?</a:t>
            </a:r>
          </a:p>
        </p:txBody>
      </p:sp>
    </p:spTree>
    <p:extLst>
      <p:ext uri="{BB962C8B-B14F-4D97-AF65-F5344CB8AC3E}">
        <p14:creationId xmlns:p14="http://schemas.microsoft.com/office/powerpoint/2010/main" val="2175690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18C6A-CC7B-D35E-87D3-E9C17088EC7F}"/>
              </a:ext>
            </a:extLst>
          </p:cNvPr>
          <p:cNvSpPr>
            <a:spLocks noGrp="1"/>
          </p:cNvSpPr>
          <p:nvPr>
            <p:ph type="title"/>
          </p:nvPr>
        </p:nvSpPr>
        <p:spPr/>
        <p:txBody>
          <a:bodyPr/>
          <a:lstStyle/>
          <a:p>
            <a:r>
              <a:rPr lang="en-US" dirty="0"/>
              <a:t>An Automatic Ticket Machine</a:t>
            </a:r>
            <a:r>
              <a:rPr lang="en-US" i="1" dirty="0"/>
              <a:t>, cont’d</a:t>
            </a:r>
            <a:endParaRPr lang="en-US" dirty="0"/>
          </a:p>
        </p:txBody>
      </p:sp>
      <p:sp>
        <p:nvSpPr>
          <p:cNvPr id="3" name="Content Placeholder 2">
            <a:extLst>
              <a:ext uri="{FF2B5EF4-FFF2-40B4-BE49-F238E27FC236}">
                <a16:creationId xmlns:a16="http://schemas.microsoft.com/office/drawing/2014/main" id="{0E98DEEF-3E40-2902-96F6-8AF8BB1874F1}"/>
              </a:ext>
            </a:extLst>
          </p:cNvPr>
          <p:cNvSpPr>
            <a:spLocks noGrp="1"/>
          </p:cNvSpPr>
          <p:nvPr>
            <p:ph idx="1"/>
          </p:nvPr>
        </p:nvSpPr>
        <p:spPr>
          <a:xfrm>
            <a:off x="457200" y="1295400"/>
            <a:ext cx="3931922" cy="3139429"/>
          </a:xfrm>
        </p:spPr>
        <p:txBody>
          <a:bodyPr/>
          <a:lstStyle/>
          <a:p>
            <a:r>
              <a:rPr lang="en-US" dirty="0"/>
              <a:t>The machine fails to validate the credit card and rejects it. After we remove the credit card, the machine returns to the </a:t>
            </a:r>
            <a:r>
              <a:rPr lang="en-US" b="1" dirty="0">
                <a:latin typeface="Courier New" panose="02070309020205020404" pitchFamily="49" charset="0"/>
                <a:cs typeface="Courier New" panose="02070309020205020404" pitchFamily="49" charset="0"/>
              </a:rPr>
              <a:t>READY</a:t>
            </a:r>
            <a:r>
              <a:rPr lang="en-US" dirty="0"/>
              <a:t> state.</a:t>
            </a:r>
          </a:p>
        </p:txBody>
      </p:sp>
      <p:sp>
        <p:nvSpPr>
          <p:cNvPr id="4" name="Slide Number Placeholder 3">
            <a:extLst>
              <a:ext uri="{FF2B5EF4-FFF2-40B4-BE49-F238E27FC236}">
                <a16:creationId xmlns:a16="http://schemas.microsoft.com/office/drawing/2014/main" id="{6EA6141F-85FE-A4C0-3675-82CB3C257F28}"/>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pic>
        <p:nvPicPr>
          <p:cNvPr id="7" name="Picture 6" descr="A close-up of a credit card&#10;&#10;Description automatically generated">
            <a:extLst>
              <a:ext uri="{FF2B5EF4-FFF2-40B4-BE49-F238E27FC236}">
                <a16:creationId xmlns:a16="http://schemas.microsoft.com/office/drawing/2014/main" id="{8B3F88AD-7567-C20E-4432-7DE2DC07CEE5}"/>
              </a:ext>
            </a:extLst>
          </p:cNvPr>
          <p:cNvPicPr>
            <a:picLocks noChangeAspect="1"/>
          </p:cNvPicPr>
          <p:nvPr/>
        </p:nvPicPr>
        <p:blipFill>
          <a:blip r:embed="rId2"/>
          <a:stretch>
            <a:fillRect/>
          </a:stretch>
        </p:blipFill>
        <p:spPr>
          <a:xfrm>
            <a:off x="933444" y="4426654"/>
            <a:ext cx="3436627" cy="1654077"/>
          </a:xfrm>
          <a:prstGeom prst="rect">
            <a:avLst/>
          </a:prstGeom>
        </p:spPr>
      </p:pic>
      <p:sp>
        <p:nvSpPr>
          <p:cNvPr id="8" name="TextBox 7">
            <a:extLst>
              <a:ext uri="{FF2B5EF4-FFF2-40B4-BE49-F238E27FC236}">
                <a16:creationId xmlns:a16="http://schemas.microsoft.com/office/drawing/2014/main" id="{ECF8628F-0EB5-29DE-F2FB-F02C4DBC66C7}"/>
              </a:ext>
            </a:extLst>
          </p:cNvPr>
          <p:cNvSpPr txBox="1"/>
          <p:nvPr/>
        </p:nvSpPr>
        <p:spPr>
          <a:xfrm>
            <a:off x="4680488" y="1456841"/>
            <a:ext cx="3983783" cy="2677656"/>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READY</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 false unknown]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1</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Validating your credit card.</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VALIDATING</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 true unknown]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2</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Credit card rejected. ***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Remove your card.</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READY</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2 true no]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1085498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366C-6DC1-D57D-AABC-32B01CFB9BCC}"/>
              </a:ext>
            </a:extLst>
          </p:cNvPr>
          <p:cNvSpPr>
            <a:spLocks noGrp="1"/>
          </p:cNvSpPr>
          <p:nvPr>
            <p:ph type="title"/>
          </p:nvPr>
        </p:nvSpPr>
        <p:spPr/>
        <p:txBody>
          <a:bodyPr/>
          <a:lstStyle/>
          <a:p>
            <a:r>
              <a:rPr lang="en-US" dirty="0"/>
              <a:t>An Automatic Ticket Machine</a:t>
            </a:r>
            <a:r>
              <a:rPr lang="en-US" i="1" dirty="0"/>
              <a:t>, cont’d</a:t>
            </a:r>
            <a:endParaRPr lang="en-US" dirty="0"/>
          </a:p>
        </p:txBody>
      </p:sp>
      <p:sp>
        <p:nvSpPr>
          <p:cNvPr id="3" name="Content Placeholder 2">
            <a:extLst>
              <a:ext uri="{FF2B5EF4-FFF2-40B4-BE49-F238E27FC236}">
                <a16:creationId xmlns:a16="http://schemas.microsoft.com/office/drawing/2014/main" id="{30D521B0-12A3-6D39-62C8-21C38C045104}"/>
              </a:ext>
            </a:extLst>
          </p:cNvPr>
          <p:cNvSpPr>
            <a:spLocks noGrp="1"/>
          </p:cNvSpPr>
          <p:nvPr>
            <p:ph idx="1"/>
          </p:nvPr>
        </p:nvSpPr>
        <p:spPr>
          <a:xfrm>
            <a:off x="457201" y="1295400"/>
            <a:ext cx="4114800" cy="4835525"/>
          </a:xfrm>
        </p:spPr>
        <p:txBody>
          <a:bodyPr/>
          <a:lstStyle/>
          <a:p>
            <a:r>
              <a:rPr lang="en-US" dirty="0"/>
              <a:t>We try to take a ticket while the machine is still checking our credit card’s validity.</a:t>
            </a:r>
          </a:p>
          <a:p>
            <a:pPr lvl="4"/>
            <a:r>
              <a:rPr lang="en-US" dirty="0"/>
              <a:t> </a:t>
            </a:r>
          </a:p>
          <a:p>
            <a:r>
              <a:rPr lang="en-US" dirty="0"/>
              <a:t>This is an unreasonable action, and the machine remains in its current </a:t>
            </a:r>
            <a:r>
              <a:rPr lang="en-US" b="1" dirty="0">
                <a:latin typeface="Courier New" panose="02070309020205020404" pitchFamily="49" charset="0"/>
                <a:cs typeface="Courier New" panose="02070309020205020404" pitchFamily="49" charset="0"/>
              </a:rPr>
              <a:t>VALIDATING</a:t>
            </a:r>
            <a:r>
              <a:rPr lang="en-US" dirty="0"/>
              <a:t> state.</a:t>
            </a:r>
          </a:p>
        </p:txBody>
      </p:sp>
      <p:sp>
        <p:nvSpPr>
          <p:cNvPr id="4" name="Slide Number Placeholder 3">
            <a:extLst>
              <a:ext uri="{FF2B5EF4-FFF2-40B4-BE49-F238E27FC236}">
                <a16:creationId xmlns:a16="http://schemas.microsoft.com/office/drawing/2014/main" id="{057F4696-0806-7BAF-A18D-8CF042C81852}"/>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p:sp>
        <p:nvSpPr>
          <p:cNvPr id="5" name="TextBox 4">
            <a:extLst>
              <a:ext uri="{FF2B5EF4-FFF2-40B4-BE49-F238E27FC236}">
                <a16:creationId xmlns:a16="http://schemas.microsoft.com/office/drawing/2014/main" id="{E1B247F3-E446-DF18-FD58-9BB8D014449A}"/>
              </a:ext>
            </a:extLst>
          </p:cNvPr>
          <p:cNvSpPr txBox="1"/>
          <p:nvPr/>
        </p:nvSpPr>
        <p:spPr>
          <a:xfrm>
            <a:off x="4572000" y="1417342"/>
            <a:ext cx="4355680" cy="2677656"/>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READY</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 false unknown]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1</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Validating your credit card.</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VALIDATING</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 true unknown] Command? 3</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Still checking your credit card's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VALIDATING</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 true unknown] Command?</a:t>
            </a:r>
          </a:p>
          <a:p>
            <a:endParaRPr lang="en-US" sz="1200" b="1" dirty="0"/>
          </a:p>
        </p:txBody>
      </p:sp>
      <p:pic>
        <p:nvPicPr>
          <p:cNvPr id="6" name="Picture 5" descr="A close-up of a credit card&#10;&#10;Description automatically generated">
            <a:extLst>
              <a:ext uri="{FF2B5EF4-FFF2-40B4-BE49-F238E27FC236}">
                <a16:creationId xmlns:a16="http://schemas.microsoft.com/office/drawing/2014/main" id="{5599B4FC-F1C3-760D-D915-BBD62797EF15}"/>
              </a:ext>
            </a:extLst>
          </p:cNvPr>
          <p:cNvPicPr>
            <a:picLocks noChangeAspect="1"/>
          </p:cNvPicPr>
          <p:nvPr/>
        </p:nvPicPr>
        <p:blipFill>
          <a:blip r:embed="rId2"/>
          <a:stretch>
            <a:fillRect/>
          </a:stretch>
        </p:blipFill>
        <p:spPr>
          <a:xfrm>
            <a:off x="5120634" y="4285923"/>
            <a:ext cx="3436627" cy="1654077"/>
          </a:xfrm>
          <a:prstGeom prst="rect">
            <a:avLst/>
          </a:prstGeom>
        </p:spPr>
      </p:pic>
    </p:spTree>
    <p:extLst>
      <p:ext uri="{BB962C8B-B14F-4D97-AF65-F5344CB8AC3E}">
        <p14:creationId xmlns:p14="http://schemas.microsoft.com/office/powerpoint/2010/main" val="1071606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F119B-59F1-8285-C6EC-970F33EDCE11}"/>
              </a:ext>
            </a:extLst>
          </p:cNvPr>
          <p:cNvSpPr>
            <a:spLocks noGrp="1"/>
          </p:cNvSpPr>
          <p:nvPr>
            <p:ph type="title"/>
          </p:nvPr>
        </p:nvSpPr>
        <p:spPr/>
        <p:txBody>
          <a:bodyPr/>
          <a:lstStyle/>
          <a:p>
            <a:r>
              <a:rPr lang="en-US" dirty="0"/>
              <a:t>An Automatic Ticket Machine</a:t>
            </a:r>
            <a:r>
              <a:rPr lang="en-US" i="1" dirty="0"/>
              <a:t>, cont’d</a:t>
            </a:r>
            <a:endParaRPr lang="en-US" dirty="0"/>
          </a:p>
        </p:txBody>
      </p:sp>
      <p:sp>
        <p:nvSpPr>
          <p:cNvPr id="3" name="Content Placeholder 2">
            <a:extLst>
              <a:ext uri="{FF2B5EF4-FFF2-40B4-BE49-F238E27FC236}">
                <a16:creationId xmlns:a16="http://schemas.microsoft.com/office/drawing/2014/main" id="{1C113FC9-955E-F89E-C3D2-AB52A0297985}"/>
              </a:ext>
            </a:extLst>
          </p:cNvPr>
          <p:cNvSpPr>
            <a:spLocks noGrp="1"/>
          </p:cNvSpPr>
          <p:nvPr>
            <p:ph idx="1"/>
          </p:nvPr>
        </p:nvSpPr>
        <p:spPr>
          <a:xfrm>
            <a:off x="457200" y="1295401"/>
            <a:ext cx="4389117" cy="2682234"/>
          </a:xfrm>
        </p:spPr>
        <p:txBody>
          <a:bodyPr/>
          <a:lstStyle/>
          <a:p>
            <a:r>
              <a:rPr lang="en-US" dirty="0"/>
              <a:t>We attempt to purchase a ticket when the machine is sold out. The machine remains in the </a:t>
            </a:r>
            <a:r>
              <a:rPr lang="en-US" b="1" dirty="0">
                <a:latin typeface="Courier New" panose="02070309020205020404" pitchFamily="49" charset="0"/>
                <a:cs typeface="Courier New" panose="02070309020205020404" pitchFamily="49" charset="0"/>
              </a:rPr>
              <a:t>SOLD_OUT</a:t>
            </a:r>
            <a:r>
              <a:rPr lang="en-US" dirty="0"/>
              <a:t> state.</a:t>
            </a:r>
          </a:p>
        </p:txBody>
      </p:sp>
      <p:sp>
        <p:nvSpPr>
          <p:cNvPr id="4" name="Slide Number Placeholder 3">
            <a:extLst>
              <a:ext uri="{FF2B5EF4-FFF2-40B4-BE49-F238E27FC236}">
                <a16:creationId xmlns:a16="http://schemas.microsoft.com/office/drawing/2014/main" id="{3BC6A0C0-BE50-F731-532E-0A2D0A3729E2}"/>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sp>
        <p:nvSpPr>
          <p:cNvPr id="5" name="TextBox 4">
            <a:extLst>
              <a:ext uri="{FF2B5EF4-FFF2-40B4-BE49-F238E27FC236}">
                <a16:creationId xmlns:a16="http://schemas.microsoft.com/office/drawing/2014/main" id="{D1D4FE28-A1B4-AF97-3D48-E8AA33DC64A3}"/>
              </a:ext>
            </a:extLst>
          </p:cNvPr>
          <p:cNvSpPr txBox="1"/>
          <p:nvPr/>
        </p:nvSpPr>
        <p:spPr>
          <a:xfrm>
            <a:off x="4846317" y="1417342"/>
            <a:ext cx="3983783" cy="1938992"/>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SOLD_OUT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0 false unknown]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1</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Game sold out.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Remove your credit card.</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 insert card, 2: check card validity</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take ticket, 4: remove card, 0: quit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C00000"/>
                </a:solidFill>
                <a:latin typeface="Courier New" panose="02070309020205020404" pitchFamily="49" charset="0"/>
                <a:cs typeface="Times New Roman" panose="02020603050405020304" pitchFamily="18" charset="0"/>
              </a:rPr>
              <a:t>SOLD_OUT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0 true unknown] Command?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4</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You've removed your credit card.</a:t>
            </a:r>
          </a:p>
        </p:txBody>
      </p:sp>
      <p:pic>
        <p:nvPicPr>
          <p:cNvPr id="6" name="Picture 5" descr="A close-up of a credit card&#10;&#10;Description automatically generated">
            <a:extLst>
              <a:ext uri="{FF2B5EF4-FFF2-40B4-BE49-F238E27FC236}">
                <a16:creationId xmlns:a16="http://schemas.microsoft.com/office/drawing/2014/main" id="{06B588AE-847C-B985-411A-AD8ADCB4582E}"/>
              </a:ext>
            </a:extLst>
          </p:cNvPr>
          <p:cNvPicPr>
            <a:picLocks noChangeAspect="1"/>
          </p:cNvPicPr>
          <p:nvPr/>
        </p:nvPicPr>
        <p:blipFill>
          <a:blip r:embed="rId2"/>
          <a:stretch>
            <a:fillRect/>
          </a:stretch>
        </p:blipFill>
        <p:spPr>
          <a:xfrm>
            <a:off x="933444" y="4069073"/>
            <a:ext cx="3436627" cy="1654077"/>
          </a:xfrm>
          <a:prstGeom prst="rect">
            <a:avLst/>
          </a:prstGeom>
        </p:spPr>
      </p:pic>
    </p:spTree>
    <p:extLst>
      <p:ext uri="{BB962C8B-B14F-4D97-AF65-F5344CB8AC3E}">
        <p14:creationId xmlns:p14="http://schemas.microsoft.com/office/powerpoint/2010/main" val="1642736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CCDB-17ED-A796-8761-FA10A365536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D71F9086-26CD-3F4D-7705-890F51F53C89}"/>
              </a:ext>
            </a:extLst>
          </p:cNvPr>
          <p:cNvSpPr>
            <a:spLocks noGrp="1"/>
          </p:cNvSpPr>
          <p:nvPr>
            <p:ph idx="1"/>
          </p:nvPr>
        </p:nvSpPr>
        <p:spPr/>
        <p:txBody>
          <a:bodyPr/>
          <a:lstStyle/>
          <a:p>
            <a:r>
              <a:rPr lang="en-US" sz="2600" dirty="0"/>
              <a:t>The State Design Pattern</a:t>
            </a:r>
          </a:p>
          <a:p>
            <a:pPr lvl="1"/>
            <a:r>
              <a:rPr lang="en-US" sz="2200" dirty="0"/>
              <a:t>Different behaviors under different states</a:t>
            </a:r>
          </a:p>
          <a:p>
            <a:pPr lvl="4"/>
            <a:endParaRPr lang="en-US" sz="850" dirty="0"/>
          </a:p>
          <a:p>
            <a:r>
              <a:rPr lang="en-US" sz="2600" i="1" dirty="0"/>
              <a:t>Break</a:t>
            </a:r>
          </a:p>
          <a:p>
            <a:pPr lvl="4"/>
            <a:endParaRPr lang="en-US" sz="850" i="1" dirty="0"/>
          </a:p>
          <a:p>
            <a:r>
              <a:rPr lang="en-US" sz="2600" dirty="0"/>
              <a:t>Introduction to multithreaded programming</a:t>
            </a:r>
          </a:p>
          <a:p>
            <a:pPr lvl="1"/>
            <a:r>
              <a:rPr lang="en-US" sz="1800" dirty="0"/>
              <a:t>Critical regions</a:t>
            </a:r>
          </a:p>
          <a:p>
            <a:pPr lvl="1"/>
            <a:r>
              <a:rPr lang="en-US" sz="1800" dirty="0"/>
              <a:t>Mutexes</a:t>
            </a:r>
          </a:p>
          <a:p>
            <a:pPr lvl="1"/>
            <a:r>
              <a:rPr lang="en-US" sz="1800" dirty="0"/>
              <a:t>Condition variables</a:t>
            </a:r>
          </a:p>
        </p:txBody>
      </p:sp>
      <p:sp>
        <p:nvSpPr>
          <p:cNvPr id="4" name="Slide Number Placeholder 3">
            <a:extLst>
              <a:ext uri="{FF2B5EF4-FFF2-40B4-BE49-F238E27FC236}">
                <a16:creationId xmlns:a16="http://schemas.microsoft.com/office/drawing/2014/main" id="{0D5A3C10-CD03-0494-77EB-A917F8BDEBB6}"/>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Tree>
    <p:extLst>
      <p:ext uri="{BB962C8B-B14F-4D97-AF65-F5344CB8AC3E}">
        <p14:creationId xmlns:p14="http://schemas.microsoft.com/office/powerpoint/2010/main" val="239688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80AD-3C4C-3E53-75BC-C39ED228FE8E}"/>
              </a:ext>
            </a:extLst>
          </p:cNvPr>
          <p:cNvSpPr>
            <a:spLocks noGrp="1"/>
          </p:cNvSpPr>
          <p:nvPr>
            <p:ph type="title"/>
          </p:nvPr>
        </p:nvSpPr>
        <p:spPr/>
        <p:txBody>
          <a:bodyPr/>
          <a:lstStyle/>
          <a:p>
            <a:r>
              <a:rPr lang="en-US" dirty="0"/>
              <a:t>Desired Design Features</a:t>
            </a:r>
          </a:p>
        </p:txBody>
      </p:sp>
      <p:sp>
        <p:nvSpPr>
          <p:cNvPr id="3" name="Content Placeholder 2">
            <a:extLst>
              <a:ext uri="{FF2B5EF4-FFF2-40B4-BE49-F238E27FC236}">
                <a16:creationId xmlns:a16="http://schemas.microsoft.com/office/drawing/2014/main" id="{3EE38FE6-D4A3-ABE3-351E-14077849A307}"/>
              </a:ext>
            </a:extLst>
          </p:cNvPr>
          <p:cNvSpPr>
            <a:spLocks noGrp="1"/>
          </p:cNvSpPr>
          <p:nvPr>
            <p:ph idx="1"/>
          </p:nvPr>
        </p:nvSpPr>
        <p:spPr/>
        <p:txBody>
          <a:bodyPr/>
          <a:lstStyle/>
          <a:p>
            <a:r>
              <a:rPr lang="en-US" sz="2600" b="1" dirty="0"/>
              <a:t>DF 1: </a:t>
            </a:r>
            <a:r>
              <a:rPr lang="en-US" sz="2600" dirty="0"/>
              <a:t>It is always clear at runtime what is the application’s current state.</a:t>
            </a:r>
          </a:p>
          <a:p>
            <a:r>
              <a:rPr lang="en-US" sz="2600" b="1" dirty="0"/>
              <a:t>DF 2: </a:t>
            </a:r>
            <a:r>
              <a:rPr lang="en-US" sz="2600" dirty="0"/>
              <a:t>The code for each state, including its behaviors and transitions, should be well encapsulated.</a:t>
            </a:r>
          </a:p>
          <a:p>
            <a:r>
              <a:rPr lang="en-US" sz="2600" b="1" dirty="0"/>
              <a:t>DF 3: </a:t>
            </a:r>
            <a:r>
              <a:rPr lang="en-US" sz="2600" dirty="0"/>
              <a:t>The code for each state should handle all the actions for that state, whether reasonable or not.</a:t>
            </a:r>
          </a:p>
          <a:p>
            <a:r>
              <a:rPr lang="en-US" sz="2600" b="1" dirty="0"/>
              <a:t>DF 4: </a:t>
            </a:r>
            <a:r>
              <a:rPr lang="en-US" sz="2600" dirty="0"/>
              <a:t>It should be possible to add, remove, or modify states with minimal code changes.</a:t>
            </a:r>
          </a:p>
          <a:p>
            <a:r>
              <a:rPr lang="en-US" sz="2600" b="1" dirty="0"/>
              <a:t>DF 5: </a:t>
            </a:r>
            <a:r>
              <a:rPr lang="en-US" sz="2600" dirty="0"/>
              <a:t>There should be minimal dependencies among the states other than the transitions.</a:t>
            </a:r>
          </a:p>
          <a:p>
            <a:endParaRPr lang="en-US" dirty="0"/>
          </a:p>
        </p:txBody>
      </p:sp>
      <p:sp>
        <p:nvSpPr>
          <p:cNvPr id="4" name="Slide Number Placeholder 3">
            <a:extLst>
              <a:ext uri="{FF2B5EF4-FFF2-40B4-BE49-F238E27FC236}">
                <a16:creationId xmlns:a16="http://schemas.microsoft.com/office/drawing/2014/main" id="{09F25D1A-1FA2-6D6F-C8AD-1C57F577C9C4}"/>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p:spTree>
    <p:extLst>
      <p:ext uri="{BB962C8B-B14F-4D97-AF65-F5344CB8AC3E}">
        <p14:creationId xmlns:p14="http://schemas.microsoft.com/office/powerpoint/2010/main" val="27440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9D18-D6BE-9D12-3872-282E739E0123}"/>
              </a:ext>
            </a:extLst>
          </p:cNvPr>
          <p:cNvSpPr>
            <a:spLocks noGrp="1"/>
          </p:cNvSpPr>
          <p:nvPr>
            <p:ph type="title"/>
          </p:nvPr>
        </p:nvSpPr>
        <p:spPr/>
        <p:txBody>
          <a:bodyPr/>
          <a:lstStyle/>
          <a:p>
            <a:r>
              <a:rPr lang="en-US" dirty="0"/>
              <a:t>Before Using the State DP</a:t>
            </a:r>
          </a:p>
        </p:txBody>
      </p:sp>
      <p:sp>
        <p:nvSpPr>
          <p:cNvPr id="4" name="Slide Number Placeholder 3">
            <a:extLst>
              <a:ext uri="{FF2B5EF4-FFF2-40B4-BE49-F238E27FC236}">
                <a16:creationId xmlns:a16="http://schemas.microsoft.com/office/drawing/2014/main" id="{413482CD-BB59-4727-5DA6-6426FB2E7021}"/>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p:pic>
        <p:nvPicPr>
          <p:cNvPr id="5" name="Picture 4">
            <a:extLst>
              <a:ext uri="{FF2B5EF4-FFF2-40B4-BE49-F238E27FC236}">
                <a16:creationId xmlns:a16="http://schemas.microsoft.com/office/drawing/2014/main" id="{CE055A66-6E1B-7D2B-3573-801297E59C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0925" y="1417342"/>
            <a:ext cx="4102150" cy="2499782"/>
          </a:xfrm>
          <a:prstGeom prst="rect">
            <a:avLst/>
          </a:prstGeom>
        </p:spPr>
      </p:pic>
      <p:sp>
        <p:nvSpPr>
          <p:cNvPr id="8" name="TextBox 7">
            <a:extLst>
              <a:ext uri="{FF2B5EF4-FFF2-40B4-BE49-F238E27FC236}">
                <a16:creationId xmlns:a16="http://schemas.microsoft.com/office/drawing/2014/main" id="{1356DC53-B070-F6B0-CCCE-A7710F4C5019}"/>
              </a:ext>
            </a:extLst>
          </p:cNvPr>
          <p:cNvSpPr txBox="1"/>
          <p:nvPr/>
        </p:nvSpPr>
        <p:spPr>
          <a:xfrm>
            <a:off x="1047971" y="4051496"/>
            <a:ext cx="7223681" cy="1077218"/>
          </a:xfrm>
          <a:prstGeom prst="rect">
            <a:avLst/>
          </a:prstGeom>
          <a:solidFill>
            <a:schemeClr val="accent1">
              <a:lumMod val="20000"/>
              <a:lumOff val="80000"/>
            </a:schemeClr>
          </a:solidFill>
          <a:ln>
            <a:solidFill>
              <a:srgbClr val="0432FF"/>
            </a:solidFill>
          </a:ln>
        </p:spPr>
        <p:txBody>
          <a:bodyPr wrap="square" rtlCol="0">
            <a:spAutoFit/>
          </a:bodyPr>
          <a:lstStyle/>
          <a:p>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Class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TicketMachine</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is the heart of the first version of our ticket machine application. Its member variables keep track of the number of tickets, whether a credit card is inserted, the validity of the credit card, and the name of the current state. The public member functions implement the customer and machine actions.</a:t>
            </a:r>
            <a:r>
              <a:rPr lang="en-US" dirty="0">
                <a:solidFill>
                  <a:srgbClr val="0432FF"/>
                </a:solidFill>
                <a:effectLst/>
              </a:rPr>
              <a:t> </a:t>
            </a:r>
            <a:endParaRPr lang="en-US" dirty="0">
              <a:solidFill>
                <a:srgbClr val="0432FF"/>
              </a:solidFill>
            </a:endParaRPr>
          </a:p>
        </p:txBody>
      </p:sp>
      <p:grpSp>
        <p:nvGrpSpPr>
          <p:cNvPr id="15" name="Group 14">
            <a:extLst>
              <a:ext uri="{FF2B5EF4-FFF2-40B4-BE49-F238E27FC236}">
                <a16:creationId xmlns:a16="http://schemas.microsoft.com/office/drawing/2014/main" id="{195EAA3E-B716-637C-8798-3475CBDD444F}"/>
              </a:ext>
            </a:extLst>
          </p:cNvPr>
          <p:cNvGrpSpPr/>
          <p:nvPr/>
        </p:nvGrpSpPr>
        <p:grpSpPr>
          <a:xfrm>
            <a:off x="1332849" y="5440658"/>
            <a:ext cx="6844148" cy="307777"/>
            <a:chOff x="640123" y="5094893"/>
            <a:chExt cx="6844148" cy="307777"/>
          </a:xfrm>
        </p:grpSpPr>
        <p:sp>
          <p:nvSpPr>
            <p:cNvPr id="9" name="TextBox 8">
              <a:extLst>
                <a:ext uri="{FF2B5EF4-FFF2-40B4-BE49-F238E27FC236}">
                  <a16:creationId xmlns:a16="http://schemas.microsoft.com/office/drawing/2014/main" id="{2E843FF9-147A-EA6D-B2EA-2305BF61EB67}"/>
                </a:ext>
              </a:extLst>
            </p:cNvPr>
            <p:cNvSpPr txBox="1"/>
            <p:nvPr/>
          </p:nvSpPr>
          <p:spPr>
            <a:xfrm>
              <a:off x="640123" y="5094893"/>
              <a:ext cx="1289135" cy="307777"/>
            </a:xfrm>
            <a:prstGeom prst="rect">
              <a:avLst/>
            </a:prstGeom>
            <a:solidFill>
              <a:srgbClr val="0432FF"/>
            </a:solidFill>
          </p:spPr>
          <p:txBody>
            <a:bodyPr wrap="none" rtlCol="0">
              <a:spAutoFit/>
            </a:bodyPr>
            <a:lstStyle/>
            <a:p>
              <a:r>
                <a:rPr lang="en-US" sz="1400" dirty="0">
                  <a:solidFill>
                    <a:srgbClr val="FFFF00"/>
                  </a:solidFill>
                </a:rPr>
                <a:t>13.1/</a:t>
              </a:r>
              <a:r>
                <a:rPr lang="en-US" sz="1400" dirty="0" err="1">
                  <a:solidFill>
                    <a:srgbClr val="FFFF00"/>
                  </a:solidFill>
                </a:rPr>
                <a:t>Enums.h</a:t>
              </a:r>
              <a:endParaRPr lang="en-US" sz="1400" dirty="0">
                <a:solidFill>
                  <a:srgbClr val="FFFF00"/>
                </a:solidFill>
              </a:endParaRPr>
            </a:p>
          </p:txBody>
        </p:sp>
        <p:sp>
          <p:nvSpPr>
            <p:cNvPr id="10" name="TextBox 9">
              <a:extLst>
                <a:ext uri="{FF2B5EF4-FFF2-40B4-BE49-F238E27FC236}">
                  <a16:creationId xmlns:a16="http://schemas.microsoft.com/office/drawing/2014/main" id="{164A2242-691B-CDD6-860C-D99256856668}"/>
                </a:ext>
              </a:extLst>
            </p:cNvPr>
            <p:cNvSpPr txBox="1"/>
            <p:nvPr/>
          </p:nvSpPr>
          <p:spPr>
            <a:xfrm>
              <a:off x="2011708" y="5094893"/>
              <a:ext cx="1878784" cy="307777"/>
            </a:xfrm>
            <a:prstGeom prst="rect">
              <a:avLst/>
            </a:prstGeom>
            <a:solidFill>
              <a:srgbClr val="0432FF"/>
            </a:solidFill>
          </p:spPr>
          <p:txBody>
            <a:bodyPr wrap="none" rtlCol="0">
              <a:spAutoFit/>
            </a:bodyPr>
            <a:lstStyle/>
            <a:p>
              <a:r>
                <a:rPr lang="en-US" sz="1400" dirty="0">
                  <a:solidFill>
                    <a:srgbClr val="FFFF00"/>
                  </a:solidFill>
                </a:rPr>
                <a:t>13.1/</a:t>
              </a:r>
              <a:r>
                <a:rPr lang="en-US" sz="1400" dirty="0" err="1">
                  <a:solidFill>
                    <a:srgbClr val="FFFF00"/>
                  </a:solidFill>
                </a:rPr>
                <a:t>TicketMachine.h</a:t>
              </a:r>
              <a:endParaRPr lang="en-US" sz="1400" dirty="0">
                <a:solidFill>
                  <a:srgbClr val="FFFF00"/>
                </a:solidFill>
              </a:endParaRPr>
            </a:p>
          </p:txBody>
        </p:sp>
        <p:sp>
          <p:nvSpPr>
            <p:cNvPr id="11" name="TextBox 10">
              <a:extLst>
                <a:ext uri="{FF2B5EF4-FFF2-40B4-BE49-F238E27FC236}">
                  <a16:creationId xmlns:a16="http://schemas.microsoft.com/office/drawing/2014/main" id="{DCB76840-91A4-11D8-F4F5-0B94CA37F03A}"/>
                </a:ext>
              </a:extLst>
            </p:cNvPr>
            <p:cNvSpPr txBox="1"/>
            <p:nvPr/>
          </p:nvSpPr>
          <p:spPr>
            <a:xfrm>
              <a:off x="3967086" y="5094893"/>
              <a:ext cx="2067938" cy="307777"/>
            </a:xfrm>
            <a:prstGeom prst="rect">
              <a:avLst/>
            </a:prstGeom>
            <a:solidFill>
              <a:srgbClr val="0432FF"/>
            </a:solidFill>
          </p:spPr>
          <p:txBody>
            <a:bodyPr wrap="none" rtlCol="0">
              <a:spAutoFit/>
            </a:bodyPr>
            <a:lstStyle/>
            <a:p>
              <a:r>
                <a:rPr lang="en-US" sz="1400" dirty="0">
                  <a:solidFill>
                    <a:srgbClr val="FFFF00"/>
                  </a:solidFill>
                </a:rPr>
                <a:t>13.1/</a:t>
              </a:r>
              <a:r>
                <a:rPr lang="en-US" sz="1400" dirty="0" err="1">
                  <a:solidFill>
                    <a:srgbClr val="FFFF00"/>
                  </a:solidFill>
                </a:rPr>
                <a:t>TicketMachine.cpp</a:t>
              </a:r>
              <a:endParaRPr lang="en-US" sz="1400" dirty="0">
                <a:solidFill>
                  <a:srgbClr val="FFFF00"/>
                </a:solidFill>
              </a:endParaRPr>
            </a:p>
          </p:txBody>
        </p:sp>
        <p:sp>
          <p:nvSpPr>
            <p:cNvPr id="12" name="TextBox 11">
              <a:extLst>
                <a:ext uri="{FF2B5EF4-FFF2-40B4-BE49-F238E27FC236}">
                  <a16:creationId xmlns:a16="http://schemas.microsoft.com/office/drawing/2014/main" id="{A9B98973-ECF6-53B1-5CAF-9CE565A10583}"/>
                </a:ext>
              </a:extLst>
            </p:cNvPr>
            <p:cNvSpPr txBox="1"/>
            <p:nvPr/>
          </p:nvSpPr>
          <p:spPr>
            <a:xfrm>
              <a:off x="6126463" y="5094893"/>
              <a:ext cx="1357808" cy="307777"/>
            </a:xfrm>
            <a:prstGeom prst="rect">
              <a:avLst/>
            </a:prstGeom>
            <a:solidFill>
              <a:srgbClr val="0432FF"/>
            </a:solidFill>
          </p:spPr>
          <p:txBody>
            <a:bodyPr wrap="none" rtlCol="0">
              <a:spAutoFit/>
            </a:bodyPr>
            <a:lstStyle/>
            <a:p>
              <a:r>
                <a:rPr lang="en-US" sz="1400" dirty="0">
                  <a:solidFill>
                    <a:srgbClr val="FFFF00"/>
                  </a:solidFill>
                </a:rPr>
                <a:t>13.1/</a:t>
              </a:r>
              <a:r>
                <a:rPr lang="en-US" sz="1400" dirty="0" err="1">
                  <a:solidFill>
                    <a:srgbClr val="FFFF00"/>
                  </a:solidFill>
                </a:rPr>
                <a:t>tester.cpp</a:t>
              </a:r>
              <a:endParaRPr lang="en-US" sz="1400" dirty="0">
                <a:solidFill>
                  <a:srgbClr val="FFFF00"/>
                </a:solidFill>
              </a:endParaRPr>
            </a:p>
          </p:txBody>
        </p:sp>
      </p:grpSp>
      <p:pic>
        <p:nvPicPr>
          <p:cNvPr id="14" name="Picture 13" descr="A red and white sign with a skull and crossbones&#10;&#10;Description automatically generated">
            <a:extLst>
              <a:ext uri="{FF2B5EF4-FFF2-40B4-BE49-F238E27FC236}">
                <a16:creationId xmlns:a16="http://schemas.microsoft.com/office/drawing/2014/main" id="{92517EB8-B6C7-96F6-4E82-64C5C4868C42}"/>
              </a:ext>
            </a:extLst>
          </p:cNvPr>
          <p:cNvPicPr>
            <a:picLocks noChangeAspect="1"/>
          </p:cNvPicPr>
          <p:nvPr/>
        </p:nvPicPr>
        <p:blipFill>
          <a:blip r:embed="rId3"/>
          <a:stretch>
            <a:fillRect/>
          </a:stretch>
        </p:blipFill>
        <p:spPr>
          <a:xfrm>
            <a:off x="1280196" y="1457679"/>
            <a:ext cx="985567" cy="1131577"/>
          </a:xfrm>
          <a:prstGeom prst="rect">
            <a:avLst/>
          </a:prstGeom>
        </p:spPr>
      </p:pic>
    </p:spTree>
    <p:extLst>
      <p:ext uri="{BB962C8B-B14F-4D97-AF65-F5344CB8AC3E}">
        <p14:creationId xmlns:p14="http://schemas.microsoft.com/office/powerpoint/2010/main" val="3580555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E227-DFAB-EF22-7E98-7FF36D7B7C24}"/>
              </a:ext>
            </a:extLst>
          </p:cNvPr>
          <p:cNvSpPr>
            <a:spLocks noGrp="1"/>
          </p:cNvSpPr>
          <p:nvPr>
            <p:ph type="title"/>
          </p:nvPr>
        </p:nvSpPr>
        <p:spPr/>
        <p:txBody>
          <a:bodyPr/>
          <a:lstStyle/>
          <a:p>
            <a:r>
              <a:rPr lang="en-US" dirty="0"/>
              <a:t>Before Using the State DP</a:t>
            </a:r>
            <a:r>
              <a:rPr lang="en-US" i="1" dirty="0"/>
              <a:t>, cont’d</a:t>
            </a:r>
          </a:p>
        </p:txBody>
      </p:sp>
      <p:sp>
        <p:nvSpPr>
          <p:cNvPr id="4" name="Slide Number Placeholder 3">
            <a:extLst>
              <a:ext uri="{FF2B5EF4-FFF2-40B4-BE49-F238E27FC236}">
                <a16:creationId xmlns:a16="http://schemas.microsoft.com/office/drawing/2014/main" id="{57075153-B229-1678-1999-075A4B0A5BA5}"/>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p:graphicFrame>
        <p:nvGraphicFramePr>
          <p:cNvPr id="5" name="Table 4">
            <a:extLst>
              <a:ext uri="{FF2B5EF4-FFF2-40B4-BE49-F238E27FC236}">
                <a16:creationId xmlns:a16="http://schemas.microsoft.com/office/drawing/2014/main" id="{44658163-838B-F43E-854A-4AA0AB5A8EA6}"/>
              </a:ext>
            </a:extLst>
          </p:cNvPr>
          <p:cNvGraphicFramePr>
            <a:graphicFrameLocks noGrp="1"/>
          </p:cNvGraphicFramePr>
          <p:nvPr>
            <p:extLst>
              <p:ext uri="{D42A27DB-BD31-4B8C-83A1-F6EECF244321}">
                <p14:modId xmlns:p14="http://schemas.microsoft.com/office/powerpoint/2010/main" val="2326386360"/>
              </p:ext>
            </p:extLst>
          </p:nvPr>
        </p:nvGraphicFramePr>
        <p:xfrm>
          <a:off x="1920269" y="1703645"/>
          <a:ext cx="5486340" cy="4925720"/>
        </p:xfrm>
        <a:graphic>
          <a:graphicData uri="http://schemas.openxmlformats.org/drawingml/2006/table">
            <a:tbl>
              <a:tblPr firstRow="1" firstCol="1" bandRow="1">
                <a:tableStyleId>{00A15C55-8517-42AA-B614-E9B94910E393}</a:tableStyleId>
              </a:tblPr>
              <a:tblGrid>
                <a:gridCol w="1920219">
                  <a:extLst>
                    <a:ext uri="{9D8B030D-6E8A-4147-A177-3AD203B41FA5}">
                      <a16:colId xmlns:a16="http://schemas.microsoft.com/office/drawing/2014/main" val="457696997"/>
                    </a:ext>
                  </a:extLst>
                </a:gridCol>
                <a:gridCol w="3566121">
                  <a:extLst>
                    <a:ext uri="{9D8B030D-6E8A-4147-A177-3AD203B41FA5}">
                      <a16:colId xmlns:a16="http://schemas.microsoft.com/office/drawing/2014/main" val="3446873430"/>
                    </a:ext>
                  </a:extLst>
                </a:gridCol>
              </a:tblGrid>
              <a:tr h="324155">
                <a:tc>
                  <a:txBody>
                    <a:bodyPr/>
                    <a:lstStyle/>
                    <a:p>
                      <a:pPr marL="0" marR="0">
                        <a:lnSpc>
                          <a:spcPts val="1200"/>
                        </a:lnSpc>
                        <a:spcBef>
                          <a:spcPts val="600"/>
                        </a:spcBef>
                        <a:spcAft>
                          <a:spcPts val="0"/>
                        </a:spcAft>
                      </a:pPr>
                      <a:r>
                        <a:rPr lang="en-US" sz="1200">
                          <a:effectLst/>
                        </a:rPr>
                        <a:t>Ticket machine state</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451" marR="54451" marT="0" marB="0" anchor="ctr"/>
                </a:tc>
                <a:tc>
                  <a:txBody>
                    <a:bodyPr/>
                    <a:lstStyle/>
                    <a:p>
                      <a:pPr marL="0" marR="0">
                        <a:lnSpc>
                          <a:spcPts val="1200"/>
                        </a:lnSpc>
                        <a:spcBef>
                          <a:spcPts val="600"/>
                        </a:spcBef>
                        <a:spcAft>
                          <a:spcPts val="0"/>
                        </a:spcAft>
                      </a:pPr>
                      <a:r>
                        <a:rPr lang="en-US" sz="1200">
                          <a:effectLst/>
                        </a:rPr>
                        <a:t>Machine behaviors in each state</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451" marR="54451" marT="0" marB="0" anchor="ctr"/>
                </a:tc>
                <a:extLst>
                  <a:ext uri="{0D108BD9-81ED-4DB2-BD59-A6C34878D82A}">
                    <a16:rowId xmlns:a16="http://schemas.microsoft.com/office/drawing/2014/main" val="2179334670"/>
                  </a:ext>
                </a:extLst>
              </a:tr>
              <a:tr h="1843191">
                <a:tc>
                  <a:txBody>
                    <a:bodyPr/>
                    <a:lstStyle/>
                    <a:p>
                      <a:pPr marL="0" marR="0">
                        <a:lnSpc>
                          <a:spcPts val="1200"/>
                        </a:lnSpc>
                        <a:spcBef>
                          <a:spcPts val="600"/>
                        </a:spcBef>
                        <a:spcAft>
                          <a:spcPts val="0"/>
                        </a:spcAft>
                      </a:pPr>
                      <a:r>
                        <a:rPr lang="en-US" sz="1200" u="none" strike="noStrike">
                          <a:effectLst/>
                        </a:rPr>
                        <a:t>READY</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451" marR="54451" marT="0" marB="0" anchor="ctr"/>
                </a:tc>
                <a:tc>
                  <a:txBody>
                    <a:bodyPr/>
                    <a:lstStyle/>
                    <a:p>
                      <a:pPr marL="0" marR="0">
                        <a:lnSpc>
                          <a:spcPts val="1200"/>
                        </a:lnSpc>
                        <a:spcBef>
                          <a:spcPts val="200"/>
                        </a:spcBef>
                        <a:spcAft>
                          <a:spcPts val="0"/>
                        </a:spcAft>
                      </a:pPr>
                      <a:r>
                        <a:rPr lang="en-US" sz="1200" dirty="0">
                          <a:effectLst/>
                        </a:rPr>
                        <a:t>If no card is already inserted,</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“Validating your credit card.”</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Set </a:t>
                      </a:r>
                      <a:r>
                        <a:rPr lang="en-US" sz="1200" b="1" i="0" u="none" strike="noStrike" kern="100" dirty="0">
                          <a:effectLst/>
                          <a:latin typeface="Courier New" panose="02070309020205020404" pitchFamily="49" charset="0"/>
                          <a:cs typeface="Courier New" panose="02070309020205020404" pitchFamily="49" charset="0"/>
                        </a:rPr>
                        <a:t>card_inserted</a:t>
                      </a:r>
                      <a:r>
                        <a:rPr lang="en-US" sz="1200" kern="100" dirty="0">
                          <a:effectLst/>
                        </a:rPr>
                        <a:t> to true.</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Set </a:t>
                      </a:r>
                      <a:r>
                        <a:rPr lang="en-US" sz="1200" b="1" i="0" u="none" strike="noStrike" kern="100" dirty="0">
                          <a:solidFill>
                            <a:schemeClr val="dk1"/>
                          </a:solidFill>
                          <a:effectLst/>
                          <a:latin typeface="Courier New" panose="02070309020205020404" pitchFamily="49" charset="0"/>
                          <a:ea typeface="+mn-ea"/>
                          <a:cs typeface="Courier New" panose="02070309020205020404" pitchFamily="49" charset="0"/>
                        </a:rPr>
                        <a:t>card_validity</a:t>
                      </a:r>
                      <a:r>
                        <a:rPr lang="en-US" sz="1200" kern="100" dirty="0">
                          <a:effectLst/>
                        </a:rPr>
                        <a:t> to unknown.</a:t>
                      </a:r>
                    </a:p>
                    <a:p>
                      <a:pPr marL="0" marR="0" lvl="0" indent="-342900" algn="just">
                        <a:lnSpc>
                          <a:spcPts val="1200"/>
                        </a:lnSpc>
                        <a:spcBef>
                          <a:spcPts val="200"/>
                        </a:spcBef>
                        <a:spcAft>
                          <a:spcPts val="0"/>
                        </a:spcAft>
                        <a:buFont typeface="Wingdings" pitchFamily="2" charset="2"/>
                        <a:buChar char=""/>
                        <a:tabLst>
                          <a:tab pos="342900" algn="l"/>
                        </a:tabLst>
                      </a:pPr>
                      <a:r>
                        <a:rPr lang="en-US" sz="1200" b="1" kern="100" dirty="0">
                          <a:effectLst/>
                        </a:rPr>
                        <a:t>Transition to the </a:t>
                      </a:r>
                      <a:r>
                        <a:rPr lang="en-US" sz="1200" b="1" i="0" u="none" strike="noStrike" kern="100" dirty="0">
                          <a:solidFill>
                            <a:schemeClr val="dk1"/>
                          </a:solidFill>
                          <a:effectLst/>
                          <a:latin typeface="Courier New" panose="02070309020205020404" pitchFamily="49" charset="0"/>
                          <a:ea typeface="+mn-ea"/>
                          <a:cs typeface="Courier New" panose="02070309020205020404" pitchFamily="49" charset="0"/>
                        </a:rPr>
                        <a:t>VALIDATING</a:t>
                      </a:r>
                      <a:r>
                        <a:rPr lang="en-US" sz="1200" b="1" kern="100" dirty="0">
                          <a:effectLst/>
                        </a:rPr>
                        <a:t> state.</a:t>
                      </a:r>
                    </a:p>
                    <a:p>
                      <a:pPr marL="0" marR="0">
                        <a:lnSpc>
                          <a:spcPts val="1200"/>
                        </a:lnSpc>
                        <a:spcBef>
                          <a:spcPts val="200"/>
                        </a:spcBef>
                        <a:spcAft>
                          <a:spcPts val="0"/>
                        </a:spcAft>
                      </a:pPr>
                      <a:r>
                        <a:rPr lang="en-US" sz="1200" dirty="0">
                          <a:effectLst/>
                        </a:rPr>
                        <a:t>Else if the already inserted card is invalid,</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“Credit card rejected.”</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“Remove your card.”</a:t>
                      </a:r>
                    </a:p>
                    <a:p>
                      <a:pPr marL="0" marR="0">
                        <a:lnSpc>
                          <a:spcPts val="1200"/>
                        </a:lnSpc>
                        <a:spcBef>
                          <a:spcPts val="200"/>
                        </a:spcBef>
                        <a:spcAft>
                          <a:spcPts val="0"/>
                        </a:spcAft>
                      </a:pPr>
                      <a:r>
                        <a:rPr lang="en-US" sz="1200" dirty="0">
                          <a:effectLst/>
                        </a:rPr>
                        <a:t>Else,</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“Remove the already-inserted card.”</a:t>
                      </a:r>
                      <a:endParaRPr lang="en-US" sz="12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54451" marR="54451" marT="0" marB="0" anchor="ctr"/>
                </a:tc>
                <a:extLst>
                  <a:ext uri="{0D108BD9-81ED-4DB2-BD59-A6C34878D82A}">
                    <a16:rowId xmlns:a16="http://schemas.microsoft.com/office/drawing/2014/main" val="1762296227"/>
                  </a:ext>
                </a:extLst>
              </a:tr>
              <a:tr h="1295350">
                <a:tc>
                  <a:txBody>
                    <a:bodyPr/>
                    <a:lstStyle/>
                    <a:p>
                      <a:pPr marL="0" marR="0">
                        <a:lnSpc>
                          <a:spcPts val="1200"/>
                        </a:lnSpc>
                        <a:spcBef>
                          <a:spcPts val="600"/>
                        </a:spcBef>
                        <a:spcAft>
                          <a:spcPts val="0"/>
                        </a:spcAft>
                      </a:pPr>
                      <a:r>
                        <a:rPr lang="en-US" sz="1200" u="none" strike="noStrike">
                          <a:effectLst/>
                        </a:rPr>
                        <a:t>VALIDATING</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451" marR="54451" marT="0" marB="0" anchor="ctr"/>
                </a:tc>
                <a:tc>
                  <a:txBody>
                    <a:bodyPr/>
                    <a:lstStyle/>
                    <a:p>
                      <a:pPr marL="0" marR="0">
                        <a:lnSpc>
                          <a:spcPts val="1200"/>
                        </a:lnSpc>
                        <a:spcBef>
                          <a:spcPts val="200"/>
                        </a:spcBef>
                        <a:spcAft>
                          <a:spcPts val="0"/>
                        </a:spcAft>
                      </a:pPr>
                      <a:r>
                        <a:rPr lang="en-US" sz="1200" dirty="0">
                          <a:effectLst/>
                        </a:rPr>
                        <a:t>If the already inserted card is invalid,</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“Credit card rejected.”</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“Remove your card.”</a:t>
                      </a:r>
                    </a:p>
                    <a:p>
                      <a:pPr marL="0" marR="0" lvl="0" indent="-342900" algn="just">
                        <a:lnSpc>
                          <a:spcPts val="1200"/>
                        </a:lnSpc>
                        <a:spcBef>
                          <a:spcPts val="200"/>
                        </a:spcBef>
                        <a:spcAft>
                          <a:spcPts val="0"/>
                        </a:spcAft>
                        <a:buFont typeface="Wingdings" pitchFamily="2" charset="2"/>
                        <a:buChar char=""/>
                        <a:tabLst>
                          <a:tab pos="342900" algn="l"/>
                        </a:tabLst>
                      </a:pPr>
                      <a:r>
                        <a:rPr lang="en-US" sz="1200" b="1" kern="100" dirty="0">
                          <a:effectLst/>
                        </a:rPr>
                        <a:t>Transition to the </a:t>
                      </a:r>
                      <a:r>
                        <a:rPr lang="en-US" sz="1200" b="1" i="0" u="none" strike="noStrike" kern="100" dirty="0">
                          <a:solidFill>
                            <a:schemeClr val="dk1"/>
                          </a:solidFill>
                          <a:effectLst/>
                          <a:latin typeface="Courier New" panose="02070309020205020404" pitchFamily="49" charset="0"/>
                          <a:ea typeface="+mn-ea"/>
                          <a:cs typeface="Courier New" panose="02070309020205020404" pitchFamily="49" charset="0"/>
                        </a:rPr>
                        <a:t>READY</a:t>
                      </a:r>
                      <a:r>
                        <a:rPr lang="en-US" sz="1200" b="1" kern="100" dirty="0">
                          <a:effectLst/>
                        </a:rPr>
                        <a:t> state.</a:t>
                      </a:r>
                    </a:p>
                    <a:p>
                      <a:pPr marL="0" marR="0">
                        <a:lnSpc>
                          <a:spcPts val="1200"/>
                        </a:lnSpc>
                        <a:spcBef>
                          <a:spcPts val="200"/>
                        </a:spcBef>
                        <a:spcAft>
                          <a:spcPts val="0"/>
                        </a:spcAft>
                      </a:pPr>
                      <a:r>
                        <a:rPr lang="en-US" sz="1200" dirty="0">
                          <a:effectLst/>
                        </a:rPr>
                        <a:t>Else,</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“You’ve already inserted your card.”</a:t>
                      </a:r>
                    </a:p>
                    <a:p>
                      <a:pPr marL="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“Checking its validation.”</a:t>
                      </a:r>
                      <a:endParaRPr lang="en-US" sz="12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54451" marR="54451" marT="0" marB="0" anchor="ctr"/>
                </a:tc>
                <a:extLst>
                  <a:ext uri="{0D108BD9-81ED-4DB2-BD59-A6C34878D82A}">
                    <a16:rowId xmlns:a16="http://schemas.microsoft.com/office/drawing/2014/main" val="2591500858"/>
                  </a:ext>
                </a:extLst>
              </a:tr>
              <a:tr h="624869">
                <a:tc>
                  <a:txBody>
                    <a:bodyPr/>
                    <a:lstStyle/>
                    <a:p>
                      <a:pPr marL="0" marR="0">
                        <a:lnSpc>
                          <a:spcPts val="1200"/>
                        </a:lnSpc>
                        <a:spcBef>
                          <a:spcPts val="600"/>
                        </a:spcBef>
                        <a:spcAft>
                          <a:spcPts val="0"/>
                        </a:spcAft>
                      </a:pPr>
                      <a:r>
                        <a:rPr lang="en-US" sz="1200" u="none" strike="noStrike">
                          <a:effectLst/>
                        </a:rPr>
                        <a:t>TICKET_SOLD</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451" marR="54451" marT="0" marB="0" anchor="ctr"/>
                </a:tc>
                <a:tc>
                  <a:txBody>
                    <a:bodyPr/>
                    <a:lstStyle/>
                    <a:p>
                      <a:pPr marL="0" marR="0">
                        <a:lnSpc>
                          <a:spcPts val="1200"/>
                        </a:lnSpc>
                        <a:spcBef>
                          <a:spcPts val="200"/>
                        </a:spcBef>
                        <a:spcAft>
                          <a:spcPts val="0"/>
                        </a:spcAft>
                      </a:pPr>
                      <a:r>
                        <a:rPr lang="en-US" sz="1200" dirty="0">
                          <a:effectLst/>
                        </a:rPr>
                        <a:t>Write “Take the ticket you’ve already bought.”</a:t>
                      </a:r>
                    </a:p>
                    <a:p>
                      <a:pPr marL="0" marR="0">
                        <a:lnSpc>
                          <a:spcPts val="1200"/>
                        </a:lnSpc>
                        <a:spcBef>
                          <a:spcPts val="200"/>
                        </a:spcBef>
                        <a:spcAft>
                          <a:spcPts val="0"/>
                        </a:spcAft>
                      </a:pPr>
                      <a:r>
                        <a:rPr lang="en-US" sz="1200" dirty="0">
                          <a:effectLst/>
                        </a:rPr>
                        <a:t>Set </a:t>
                      </a:r>
                      <a:r>
                        <a:rPr lang="en-US" sz="1200" b="1" i="0" u="none" strike="noStrike" kern="100" dirty="0">
                          <a:solidFill>
                            <a:schemeClr val="dk1"/>
                          </a:solidFill>
                          <a:effectLst/>
                          <a:latin typeface="Courier New" panose="02070309020205020404" pitchFamily="49" charset="0"/>
                          <a:ea typeface="+mn-ea"/>
                          <a:cs typeface="Courier New" panose="02070309020205020404" pitchFamily="49" charset="0"/>
                        </a:rPr>
                        <a:t>card_inserted</a:t>
                      </a:r>
                      <a:r>
                        <a:rPr lang="en-US" sz="1200" dirty="0">
                          <a:effectLst/>
                        </a:rPr>
                        <a:t> to true.</a:t>
                      </a:r>
                    </a:p>
                    <a:p>
                      <a:pPr marL="0" marR="0">
                        <a:lnSpc>
                          <a:spcPts val="1200"/>
                        </a:lnSpc>
                        <a:spcBef>
                          <a:spcPts val="200"/>
                        </a:spcBef>
                        <a:spcAft>
                          <a:spcPts val="0"/>
                        </a:spcAft>
                      </a:pPr>
                      <a:r>
                        <a:rPr lang="en-US" sz="1200" dirty="0">
                          <a:effectLst/>
                        </a:rPr>
                        <a:t>Set </a:t>
                      </a:r>
                      <a:r>
                        <a:rPr lang="en-US" sz="1200" b="1" i="0" u="none" strike="noStrike" kern="100" dirty="0">
                          <a:solidFill>
                            <a:schemeClr val="dk1"/>
                          </a:solidFill>
                          <a:effectLst/>
                          <a:latin typeface="Courier New" panose="02070309020205020404" pitchFamily="49" charset="0"/>
                          <a:ea typeface="+mn-ea"/>
                          <a:cs typeface="Courier New" panose="02070309020205020404" pitchFamily="49" charset="0"/>
                        </a:rPr>
                        <a:t>card_validity</a:t>
                      </a:r>
                      <a:r>
                        <a:rPr lang="en-US" sz="1200" dirty="0">
                          <a:effectLst/>
                        </a:rPr>
                        <a:t> to unknown.</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451" marR="54451" marT="0" marB="0" anchor="ctr"/>
                </a:tc>
                <a:extLst>
                  <a:ext uri="{0D108BD9-81ED-4DB2-BD59-A6C34878D82A}">
                    <a16:rowId xmlns:a16="http://schemas.microsoft.com/office/drawing/2014/main" val="3984981776"/>
                  </a:ext>
                </a:extLst>
              </a:tr>
              <a:tr h="838155">
                <a:tc>
                  <a:txBody>
                    <a:bodyPr/>
                    <a:lstStyle/>
                    <a:p>
                      <a:pPr marL="0" marR="0">
                        <a:lnSpc>
                          <a:spcPts val="1200"/>
                        </a:lnSpc>
                        <a:spcBef>
                          <a:spcPts val="600"/>
                        </a:spcBef>
                        <a:spcAft>
                          <a:spcPts val="0"/>
                        </a:spcAft>
                      </a:pPr>
                      <a:r>
                        <a:rPr lang="en-US" sz="1200" u="none" strike="noStrike">
                          <a:effectLst/>
                        </a:rPr>
                        <a:t>SOLD_OUT</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451" marR="54451" marT="0" marB="0" anchor="ctr"/>
                </a:tc>
                <a:tc>
                  <a:txBody>
                    <a:bodyPr/>
                    <a:lstStyle/>
                    <a:p>
                      <a:pPr marL="0" marR="0">
                        <a:lnSpc>
                          <a:spcPts val="1200"/>
                        </a:lnSpc>
                        <a:spcBef>
                          <a:spcPts val="200"/>
                        </a:spcBef>
                        <a:spcAft>
                          <a:spcPts val="0"/>
                        </a:spcAft>
                      </a:pPr>
                      <a:r>
                        <a:rPr lang="en-US" sz="1200" dirty="0">
                          <a:effectLst/>
                        </a:rPr>
                        <a:t>Write “Game sold out.”</a:t>
                      </a:r>
                    </a:p>
                    <a:p>
                      <a:pPr marL="0" marR="0">
                        <a:lnSpc>
                          <a:spcPts val="1200"/>
                        </a:lnSpc>
                        <a:spcBef>
                          <a:spcPts val="200"/>
                        </a:spcBef>
                        <a:spcAft>
                          <a:spcPts val="0"/>
                        </a:spcAft>
                      </a:pPr>
                      <a:r>
                        <a:rPr lang="en-US" sz="1200" dirty="0">
                          <a:effectLst/>
                        </a:rPr>
                        <a:t>Write “Remove your card.”</a:t>
                      </a:r>
                    </a:p>
                    <a:p>
                      <a:pPr marL="0" marR="0">
                        <a:lnSpc>
                          <a:spcPts val="1200"/>
                        </a:lnSpc>
                        <a:spcBef>
                          <a:spcPts val="200"/>
                        </a:spcBef>
                        <a:spcAft>
                          <a:spcPts val="0"/>
                        </a:spcAft>
                      </a:pPr>
                      <a:r>
                        <a:rPr lang="en-US" sz="1200" dirty="0">
                          <a:effectLst/>
                        </a:rPr>
                        <a:t>Set </a:t>
                      </a:r>
                      <a:r>
                        <a:rPr lang="en-US" sz="1200" b="1" i="0" u="none" strike="noStrike" kern="100" dirty="0">
                          <a:solidFill>
                            <a:schemeClr val="dk1"/>
                          </a:solidFill>
                          <a:effectLst/>
                          <a:latin typeface="Courier New" panose="02070309020205020404" pitchFamily="49" charset="0"/>
                          <a:ea typeface="+mn-ea"/>
                          <a:cs typeface="Courier New" panose="02070309020205020404" pitchFamily="49" charset="0"/>
                        </a:rPr>
                        <a:t>card_inserted </a:t>
                      </a:r>
                      <a:r>
                        <a:rPr lang="en-US" sz="1200" dirty="0">
                          <a:effectLst/>
                        </a:rPr>
                        <a:t>to true.</a:t>
                      </a:r>
                    </a:p>
                    <a:p>
                      <a:pPr marL="0" marR="0">
                        <a:lnSpc>
                          <a:spcPts val="1200"/>
                        </a:lnSpc>
                        <a:spcBef>
                          <a:spcPts val="200"/>
                        </a:spcBef>
                        <a:spcAft>
                          <a:spcPts val="0"/>
                        </a:spcAft>
                      </a:pPr>
                      <a:r>
                        <a:rPr lang="en-US" sz="1200" dirty="0">
                          <a:effectLst/>
                        </a:rPr>
                        <a:t>Set </a:t>
                      </a:r>
                      <a:r>
                        <a:rPr lang="en-US" sz="1200" b="1" i="0" u="none" strike="noStrike" kern="100" dirty="0">
                          <a:solidFill>
                            <a:schemeClr val="dk1"/>
                          </a:solidFill>
                          <a:effectLst/>
                          <a:latin typeface="Courier New" panose="02070309020205020404" pitchFamily="49" charset="0"/>
                          <a:ea typeface="+mn-ea"/>
                          <a:cs typeface="Courier New" panose="02070309020205020404" pitchFamily="49" charset="0"/>
                        </a:rPr>
                        <a:t>card_validity</a:t>
                      </a:r>
                      <a:r>
                        <a:rPr lang="en-US" sz="1200" dirty="0">
                          <a:effectLst/>
                        </a:rPr>
                        <a:t> to unknown.</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451" marR="54451" marT="0" marB="0" anchor="ctr"/>
                </a:tc>
                <a:extLst>
                  <a:ext uri="{0D108BD9-81ED-4DB2-BD59-A6C34878D82A}">
                    <a16:rowId xmlns:a16="http://schemas.microsoft.com/office/drawing/2014/main" val="2263676774"/>
                  </a:ext>
                </a:extLst>
              </a:tr>
            </a:tbl>
          </a:graphicData>
        </a:graphic>
      </p:graphicFrame>
      <p:sp>
        <p:nvSpPr>
          <p:cNvPr id="6" name="TextBox 5">
            <a:extLst>
              <a:ext uri="{FF2B5EF4-FFF2-40B4-BE49-F238E27FC236}">
                <a16:creationId xmlns:a16="http://schemas.microsoft.com/office/drawing/2014/main" id="{B4D5D24A-549C-A837-0D20-A4804DEF7193}"/>
              </a:ext>
            </a:extLst>
          </p:cNvPr>
          <p:cNvSpPr txBox="1"/>
          <p:nvPr/>
        </p:nvSpPr>
        <p:spPr>
          <a:xfrm>
            <a:off x="2429426" y="1212865"/>
            <a:ext cx="4285147" cy="338554"/>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Action function 1: </a:t>
            </a:r>
            <a:r>
              <a:rPr lang="en-US" b="1" dirty="0">
                <a:solidFill>
                  <a:srgbClr val="0432FF"/>
                </a:solidFill>
                <a:latin typeface="Courier New" panose="02070309020205020404" pitchFamily="49" charset="0"/>
                <a:cs typeface="Courier New" panose="02070309020205020404" pitchFamily="49" charset="0"/>
              </a:rPr>
              <a:t>insert_credit_card()</a:t>
            </a:r>
          </a:p>
        </p:txBody>
      </p:sp>
    </p:spTree>
    <p:extLst>
      <p:ext uri="{BB962C8B-B14F-4D97-AF65-F5344CB8AC3E}">
        <p14:creationId xmlns:p14="http://schemas.microsoft.com/office/powerpoint/2010/main" val="1220442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AAE3-48A6-18A4-27D4-A4CC97B86547}"/>
              </a:ext>
            </a:extLst>
          </p:cNvPr>
          <p:cNvSpPr>
            <a:spLocks noGrp="1"/>
          </p:cNvSpPr>
          <p:nvPr>
            <p:ph type="title"/>
          </p:nvPr>
        </p:nvSpPr>
        <p:spPr/>
        <p:txBody>
          <a:bodyPr/>
          <a:lstStyle/>
          <a:p>
            <a:r>
              <a:rPr lang="en-US" dirty="0"/>
              <a:t>Before Using the State DP</a:t>
            </a:r>
            <a:r>
              <a:rPr lang="en-US" i="1" dirty="0"/>
              <a:t>, cont’d</a:t>
            </a:r>
            <a:endParaRPr lang="en-US" dirty="0"/>
          </a:p>
        </p:txBody>
      </p:sp>
      <p:sp>
        <p:nvSpPr>
          <p:cNvPr id="4" name="Slide Number Placeholder 3">
            <a:extLst>
              <a:ext uri="{FF2B5EF4-FFF2-40B4-BE49-F238E27FC236}">
                <a16:creationId xmlns:a16="http://schemas.microsoft.com/office/drawing/2014/main" id="{6DA6E45D-9EBC-0D6F-CF7A-13A1FD606D10}"/>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p:sp>
        <p:nvSpPr>
          <p:cNvPr id="5" name="TextBox 4">
            <a:extLst>
              <a:ext uri="{FF2B5EF4-FFF2-40B4-BE49-F238E27FC236}">
                <a16:creationId xmlns:a16="http://schemas.microsoft.com/office/drawing/2014/main" id="{F510D2E2-4F61-939F-1CE5-A0531E6DF252}"/>
              </a:ext>
            </a:extLst>
          </p:cNvPr>
          <p:cNvSpPr txBox="1"/>
          <p:nvPr/>
        </p:nvSpPr>
        <p:spPr>
          <a:xfrm>
            <a:off x="2868385" y="1225284"/>
            <a:ext cx="3791423" cy="338554"/>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Action function 2: </a:t>
            </a:r>
            <a:r>
              <a:rPr lang="en-US" b="1" dirty="0">
                <a:solidFill>
                  <a:srgbClr val="0432FF"/>
                </a:solidFill>
                <a:latin typeface="Courier New" panose="02070309020205020404" pitchFamily="49" charset="0"/>
                <a:cs typeface="Courier New" panose="02070309020205020404" pitchFamily="49" charset="0"/>
              </a:rPr>
              <a:t>check_validity()</a:t>
            </a:r>
          </a:p>
        </p:txBody>
      </p:sp>
      <p:graphicFrame>
        <p:nvGraphicFramePr>
          <p:cNvPr id="7" name="Table 6">
            <a:extLst>
              <a:ext uri="{FF2B5EF4-FFF2-40B4-BE49-F238E27FC236}">
                <a16:creationId xmlns:a16="http://schemas.microsoft.com/office/drawing/2014/main" id="{95E7D076-AD30-3AB8-3C75-77896C615081}"/>
              </a:ext>
            </a:extLst>
          </p:cNvPr>
          <p:cNvGraphicFramePr>
            <a:graphicFrameLocks noGrp="1"/>
          </p:cNvGraphicFramePr>
          <p:nvPr>
            <p:extLst>
              <p:ext uri="{D42A27DB-BD31-4B8C-83A1-F6EECF244321}">
                <p14:modId xmlns:p14="http://schemas.microsoft.com/office/powerpoint/2010/main" val="157345303"/>
              </p:ext>
            </p:extLst>
          </p:nvPr>
        </p:nvGraphicFramePr>
        <p:xfrm>
          <a:off x="1920269" y="1719144"/>
          <a:ext cx="5687657" cy="4912024"/>
        </p:xfrm>
        <a:graphic>
          <a:graphicData uri="http://schemas.openxmlformats.org/drawingml/2006/table">
            <a:tbl>
              <a:tblPr firstRow="1" firstCol="1" bandRow="1">
                <a:tableStyleId>{00A15C55-8517-42AA-B614-E9B94910E393}</a:tableStyleId>
              </a:tblPr>
              <a:tblGrid>
                <a:gridCol w="1847219">
                  <a:extLst>
                    <a:ext uri="{9D8B030D-6E8A-4147-A177-3AD203B41FA5}">
                      <a16:colId xmlns:a16="http://schemas.microsoft.com/office/drawing/2014/main" val="3560232827"/>
                    </a:ext>
                  </a:extLst>
                </a:gridCol>
                <a:gridCol w="3840438">
                  <a:extLst>
                    <a:ext uri="{9D8B030D-6E8A-4147-A177-3AD203B41FA5}">
                      <a16:colId xmlns:a16="http://schemas.microsoft.com/office/drawing/2014/main" val="4017181868"/>
                    </a:ext>
                  </a:extLst>
                </a:gridCol>
              </a:tblGrid>
              <a:tr h="274317">
                <a:tc>
                  <a:txBody>
                    <a:bodyPr/>
                    <a:lstStyle/>
                    <a:p>
                      <a:pPr marL="0" marR="0">
                        <a:lnSpc>
                          <a:spcPts val="1200"/>
                        </a:lnSpc>
                        <a:spcBef>
                          <a:spcPts val="600"/>
                        </a:spcBef>
                        <a:spcAft>
                          <a:spcPts val="0"/>
                        </a:spcAft>
                      </a:pPr>
                      <a:r>
                        <a:rPr lang="en-US" sz="1200">
                          <a:effectLst/>
                        </a:rPr>
                        <a:t>Ticket machine state</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975" marR="62975" marT="0" marB="0" anchor="ctr"/>
                </a:tc>
                <a:tc>
                  <a:txBody>
                    <a:bodyPr/>
                    <a:lstStyle/>
                    <a:p>
                      <a:pPr marL="0" marR="0">
                        <a:lnSpc>
                          <a:spcPts val="1200"/>
                        </a:lnSpc>
                        <a:spcBef>
                          <a:spcPts val="600"/>
                        </a:spcBef>
                        <a:spcAft>
                          <a:spcPts val="0"/>
                        </a:spcAft>
                      </a:pPr>
                      <a:r>
                        <a:rPr lang="en-US" sz="1200" dirty="0">
                          <a:effectLst/>
                        </a:rPr>
                        <a:t>Machine behaviors in each state</a:t>
                      </a:r>
                      <a:endParaRPr lang="en-US" sz="1200" b="1" dirty="0">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975" marR="62975" marT="0" marB="0" anchor="ctr"/>
                </a:tc>
                <a:extLst>
                  <a:ext uri="{0D108BD9-81ED-4DB2-BD59-A6C34878D82A}">
                    <a16:rowId xmlns:a16="http://schemas.microsoft.com/office/drawing/2014/main" val="3036257312"/>
                  </a:ext>
                </a:extLst>
              </a:tr>
              <a:tr h="1489241">
                <a:tc>
                  <a:txBody>
                    <a:bodyPr/>
                    <a:lstStyle/>
                    <a:p>
                      <a:pPr marL="0" marR="0">
                        <a:lnSpc>
                          <a:spcPts val="1200"/>
                        </a:lnSpc>
                        <a:spcBef>
                          <a:spcPts val="600"/>
                        </a:spcBef>
                        <a:spcAft>
                          <a:spcPts val="0"/>
                        </a:spcAft>
                      </a:pPr>
                      <a:r>
                        <a:rPr lang="en-US" sz="1200" u="none" strike="noStrike" dirty="0">
                          <a:effectLst/>
                        </a:rPr>
                        <a:t>READY</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975" marR="62975" marT="0" marB="0" anchor="ctr"/>
                </a:tc>
                <a:tc>
                  <a:txBody>
                    <a:bodyPr/>
                    <a:lstStyle/>
                    <a:p>
                      <a:pPr marL="0" marR="0">
                        <a:lnSpc>
                          <a:spcPts val="1200"/>
                        </a:lnSpc>
                        <a:spcBef>
                          <a:spcPts val="200"/>
                        </a:spcBef>
                        <a:spcAft>
                          <a:spcPts val="0"/>
                        </a:spcAft>
                      </a:pPr>
                      <a:r>
                        <a:rPr lang="en-US" sz="1200" dirty="0">
                          <a:effectLst/>
                        </a:rPr>
                        <a:t>If no card is inserted,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“First insert your credit card.”</a:t>
                      </a:r>
                    </a:p>
                    <a:p>
                      <a:pPr marL="0" marR="0">
                        <a:lnSpc>
                          <a:spcPts val="1200"/>
                        </a:lnSpc>
                        <a:spcBef>
                          <a:spcPts val="200"/>
                        </a:spcBef>
                        <a:spcAft>
                          <a:spcPts val="0"/>
                        </a:spcAft>
                      </a:pPr>
                      <a:r>
                        <a:rPr lang="en-US" sz="1200" dirty="0">
                          <a:effectLst/>
                        </a:rPr>
                        <a:t>Else if the card is valid,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“Remove the already-inserted credit card.”</a:t>
                      </a:r>
                    </a:p>
                    <a:p>
                      <a:pPr marL="0" marR="0">
                        <a:lnSpc>
                          <a:spcPts val="1200"/>
                        </a:lnSpc>
                        <a:spcBef>
                          <a:spcPts val="200"/>
                        </a:spcBef>
                        <a:spcAft>
                          <a:spcPts val="0"/>
                        </a:spcAft>
                      </a:pPr>
                      <a:r>
                        <a:rPr lang="en-US" sz="1200" dirty="0">
                          <a:effectLst/>
                        </a:rPr>
                        <a:t>Else,</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“Credit card rejected.”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“Remove your card.”</a:t>
                      </a:r>
                      <a:endParaRPr lang="en-US" sz="12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62975" marR="62975" marT="0" marB="0" anchor="ctr"/>
                </a:tc>
                <a:extLst>
                  <a:ext uri="{0D108BD9-81ED-4DB2-BD59-A6C34878D82A}">
                    <a16:rowId xmlns:a16="http://schemas.microsoft.com/office/drawing/2014/main" val="1698087301"/>
                  </a:ext>
                </a:extLst>
              </a:tr>
              <a:tr h="2138000">
                <a:tc>
                  <a:txBody>
                    <a:bodyPr/>
                    <a:lstStyle/>
                    <a:p>
                      <a:pPr marL="0" marR="0">
                        <a:lnSpc>
                          <a:spcPts val="1200"/>
                        </a:lnSpc>
                        <a:spcBef>
                          <a:spcPts val="600"/>
                        </a:spcBef>
                        <a:spcAft>
                          <a:spcPts val="0"/>
                        </a:spcAft>
                      </a:pPr>
                      <a:r>
                        <a:rPr lang="en-US" sz="1200" u="none" strike="noStrike">
                          <a:effectLst/>
                        </a:rPr>
                        <a:t>VALIDATING</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975" marR="62975" marT="0" marB="0" anchor="ctr"/>
                </a:tc>
                <a:tc>
                  <a:txBody>
                    <a:bodyPr/>
                    <a:lstStyle/>
                    <a:p>
                      <a:pPr marL="0" marR="0">
                        <a:lnSpc>
                          <a:spcPts val="1200"/>
                        </a:lnSpc>
                        <a:spcBef>
                          <a:spcPts val="200"/>
                        </a:spcBef>
                        <a:spcAft>
                          <a:spcPts val="0"/>
                        </a:spcAft>
                      </a:pPr>
                      <a:r>
                        <a:rPr lang="en-US" sz="1200" dirty="0">
                          <a:effectLst/>
                        </a:rPr>
                        <a:t>If the card’s validity is unknown,</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Randomly set </a:t>
                      </a:r>
                      <a:r>
                        <a:rPr lang="en-US" sz="1200" u="none" strike="noStrike" kern="100" dirty="0">
                          <a:effectLst/>
                        </a:rPr>
                        <a:t>card_validity</a:t>
                      </a:r>
                      <a:r>
                        <a:rPr lang="en-US" sz="1200" kern="100" dirty="0">
                          <a:effectLst/>
                        </a:rPr>
                        <a:t> to either yes or no.</a:t>
                      </a:r>
                    </a:p>
                    <a:p>
                      <a:pPr marL="0" marR="0">
                        <a:lnSpc>
                          <a:spcPts val="1200"/>
                        </a:lnSpc>
                        <a:spcBef>
                          <a:spcPts val="200"/>
                        </a:spcBef>
                        <a:spcAft>
                          <a:spcPts val="0"/>
                        </a:spcAft>
                      </a:pPr>
                      <a:r>
                        <a:rPr lang="en-US" sz="1200" dirty="0">
                          <a:effectLst/>
                        </a:rPr>
                        <a:t>If the card is valid,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“Your credit card is validated.”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“Take your ticket.”</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b="1" kern="100" dirty="0">
                          <a:effectLst/>
                        </a:rPr>
                        <a:t>Transition to the </a:t>
                      </a:r>
                      <a:r>
                        <a:rPr lang="en-US" sz="1200" b="1" i="0" kern="100" dirty="0">
                          <a:effectLst/>
                          <a:latin typeface="Courier New" panose="02070309020205020404" pitchFamily="49" charset="0"/>
                          <a:cs typeface="Courier New" panose="02070309020205020404" pitchFamily="49" charset="0"/>
                        </a:rPr>
                        <a:t>TICKET_SOLD</a:t>
                      </a:r>
                      <a:r>
                        <a:rPr lang="en-US" sz="1200" b="1" kern="100" dirty="0">
                          <a:effectLst/>
                        </a:rPr>
                        <a:t> state.</a:t>
                      </a:r>
                    </a:p>
                    <a:p>
                      <a:pPr marL="0" marR="0">
                        <a:lnSpc>
                          <a:spcPts val="1200"/>
                        </a:lnSpc>
                        <a:spcBef>
                          <a:spcPts val="200"/>
                        </a:spcBef>
                        <a:spcAft>
                          <a:spcPts val="0"/>
                        </a:spcAft>
                      </a:pPr>
                      <a:r>
                        <a:rPr lang="en-US" sz="1200" dirty="0">
                          <a:effectLst/>
                        </a:rPr>
                        <a:t>Else,</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“Credit card rejected.”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“Remove your card.”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b="1" kern="100" dirty="0">
                          <a:effectLst/>
                        </a:rPr>
                        <a:t>Transition to the </a:t>
                      </a:r>
                      <a:r>
                        <a:rPr lang="en-US" sz="1200" b="1" i="0" kern="100" dirty="0">
                          <a:solidFill>
                            <a:schemeClr val="dk1"/>
                          </a:solidFill>
                          <a:effectLst/>
                          <a:latin typeface="Courier New" panose="02070309020205020404" pitchFamily="49" charset="0"/>
                          <a:ea typeface="+mn-ea"/>
                          <a:cs typeface="Courier New" panose="02070309020205020404" pitchFamily="49" charset="0"/>
                        </a:rPr>
                        <a:t>READY</a:t>
                      </a:r>
                      <a:r>
                        <a:rPr lang="en-US" sz="1200" b="1" kern="100" dirty="0">
                          <a:effectLst/>
                        </a:rPr>
                        <a:t> state.</a:t>
                      </a:r>
                      <a:endParaRPr lang="en-US" sz="1200" b="1"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62975" marR="62975" marT="0" marB="0" anchor="ctr"/>
                </a:tc>
                <a:extLst>
                  <a:ext uri="{0D108BD9-81ED-4DB2-BD59-A6C34878D82A}">
                    <a16:rowId xmlns:a16="http://schemas.microsoft.com/office/drawing/2014/main" val="288162838"/>
                  </a:ext>
                </a:extLst>
              </a:tr>
              <a:tr h="330853">
                <a:tc>
                  <a:txBody>
                    <a:bodyPr/>
                    <a:lstStyle/>
                    <a:p>
                      <a:pPr marL="0" marR="0">
                        <a:lnSpc>
                          <a:spcPts val="1200"/>
                        </a:lnSpc>
                        <a:spcBef>
                          <a:spcPts val="600"/>
                        </a:spcBef>
                        <a:spcAft>
                          <a:spcPts val="0"/>
                        </a:spcAft>
                      </a:pPr>
                      <a:r>
                        <a:rPr lang="en-US" sz="1200" u="none" strike="noStrike">
                          <a:effectLst/>
                        </a:rPr>
                        <a:t>TICKET_SOLD</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975" marR="62975" marT="0" marB="0" anchor="ctr"/>
                </a:tc>
                <a:tc>
                  <a:txBody>
                    <a:bodyPr/>
                    <a:lstStyle/>
                    <a:p>
                      <a:pPr marL="0" marR="0">
                        <a:lnSpc>
                          <a:spcPts val="1200"/>
                        </a:lnSpc>
                        <a:spcBef>
                          <a:spcPts val="200"/>
                        </a:spcBef>
                        <a:spcAft>
                          <a:spcPts val="0"/>
                        </a:spcAft>
                      </a:pPr>
                      <a:r>
                        <a:rPr lang="en-US" sz="1200">
                          <a:effectLst/>
                        </a:rPr>
                        <a:t>Write “Take the ticket you’ve already bought.”</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975" marR="62975" marT="0" marB="0" anchor="ctr"/>
                </a:tc>
                <a:extLst>
                  <a:ext uri="{0D108BD9-81ED-4DB2-BD59-A6C34878D82A}">
                    <a16:rowId xmlns:a16="http://schemas.microsoft.com/office/drawing/2014/main" val="79859973"/>
                  </a:ext>
                </a:extLst>
              </a:tr>
              <a:tr h="679613">
                <a:tc>
                  <a:txBody>
                    <a:bodyPr/>
                    <a:lstStyle/>
                    <a:p>
                      <a:pPr marL="0" marR="0">
                        <a:lnSpc>
                          <a:spcPts val="1200"/>
                        </a:lnSpc>
                        <a:spcBef>
                          <a:spcPts val="600"/>
                        </a:spcBef>
                        <a:spcAft>
                          <a:spcPts val="0"/>
                        </a:spcAft>
                      </a:pPr>
                      <a:r>
                        <a:rPr lang="en-US" sz="1200" u="none" strike="noStrike">
                          <a:effectLst/>
                        </a:rPr>
                        <a:t>SOLD_OUT</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975" marR="62975" marT="0" marB="0" anchor="ctr"/>
                </a:tc>
                <a:tc>
                  <a:txBody>
                    <a:bodyPr/>
                    <a:lstStyle/>
                    <a:p>
                      <a:pPr marL="0" marR="0">
                        <a:lnSpc>
                          <a:spcPts val="1200"/>
                        </a:lnSpc>
                        <a:spcBef>
                          <a:spcPts val="200"/>
                        </a:spcBef>
                        <a:spcAft>
                          <a:spcPts val="0"/>
                        </a:spcAft>
                      </a:pPr>
                      <a:r>
                        <a:rPr lang="en-US" sz="1200" dirty="0">
                          <a:effectLst/>
                        </a:rPr>
                        <a:t>Write “Game sold out.”</a:t>
                      </a:r>
                    </a:p>
                    <a:p>
                      <a:pPr marL="0" marR="0">
                        <a:lnSpc>
                          <a:spcPts val="1200"/>
                        </a:lnSpc>
                        <a:spcBef>
                          <a:spcPts val="200"/>
                        </a:spcBef>
                        <a:spcAft>
                          <a:spcPts val="0"/>
                        </a:spcAft>
                      </a:pPr>
                      <a:r>
                        <a:rPr lang="en-US" sz="1200" dirty="0">
                          <a:effectLst/>
                        </a:rPr>
                        <a:t>If a card is inserted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“Remove your card.”</a:t>
                      </a:r>
                      <a:endParaRPr lang="en-US" sz="12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62975" marR="62975" marT="0" marB="0" anchor="ctr"/>
                </a:tc>
                <a:extLst>
                  <a:ext uri="{0D108BD9-81ED-4DB2-BD59-A6C34878D82A}">
                    <a16:rowId xmlns:a16="http://schemas.microsoft.com/office/drawing/2014/main" val="1522166309"/>
                  </a:ext>
                </a:extLst>
              </a:tr>
            </a:tbl>
          </a:graphicData>
        </a:graphic>
      </p:graphicFrame>
    </p:spTree>
    <p:extLst>
      <p:ext uri="{BB962C8B-B14F-4D97-AF65-F5344CB8AC3E}">
        <p14:creationId xmlns:p14="http://schemas.microsoft.com/office/powerpoint/2010/main" val="305489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A3B7-10F1-06E6-45D7-815D7FC648CD}"/>
              </a:ext>
            </a:extLst>
          </p:cNvPr>
          <p:cNvSpPr>
            <a:spLocks noGrp="1"/>
          </p:cNvSpPr>
          <p:nvPr>
            <p:ph type="title"/>
          </p:nvPr>
        </p:nvSpPr>
        <p:spPr/>
        <p:txBody>
          <a:bodyPr/>
          <a:lstStyle/>
          <a:p>
            <a:r>
              <a:rPr lang="en-US" dirty="0"/>
              <a:t>Before Using the State DP</a:t>
            </a:r>
            <a:r>
              <a:rPr lang="en-US" i="1" dirty="0"/>
              <a:t>, cont’d</a:t>
            </a:r>
            <a:endParaRPr lang="en-US" dirty="0"/>
          </a:p>
        </p:txBody>
      </p:sp>
      <p:sp>
        <p:nvSpPr>
          <p:cNvPr id="4" name="Slide Number Placeholder 3">
            <a:extLst>
              <a:ext uri="{FF2B5EF4-FFF2-40B4-BE49-F238E27FC236}">
                <a16:creationId xmlns:a16="http://schemas.microsoft.com/office/drawing/2014/main" id="{E065E14F-098D-8400-E24E-292CC30F5C76}"/>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p:sp>
        <p:nvSpPr>
          <p:cNvPr id="5" name="TextBox 4">
            <a:extLst>
              <a:ext uri="{FF2B5EF4-FFF2-40B4-BE49-F238E27FC236}">
                <a16:creationId xmlns:a16="http://schemas.microsoft.com/office/drawing/2014/main" id="{AA446BA9-83E0-8A45-CBEF-1569BB64396F}"/>
              </a:ext>
            </a:extLst>
          </p:cNvPr>
          <p:cNvSpPr txBox="1"/>
          <p:nvPr/>
        </p:nvSpPr>
        <p:spPr>
          <a:xfrm>
            <a:off x="1005879" y="1417342"/>
            <a:ext cx="1828780" cy="584775"/>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Action function 3: </a:t>
            </a:r>
            <a:r>
              <a:rPr lang="en-US" b="1" dirty="0">
                <a:solidFill>
                  <a:srgbClr val="0432FF"/>
                </a:solidFill>
                <a:latin typeface="Courier New" panose="02070309020205020404" pitchFamily="49" charset="0"/>
                <a:cs typeface="Courier New" panose="02070309020205020404" pitchFamily="49" charset="0"/>
              </a:rPr>
              <a:t>take_ticket()</a:t>
            </a:r>
          </a:p>
        </p:txBody>
      </p:sp>
      <p:graphicFrame>
        <p:nvGraphicFramePr>
          <p:cNvPr id="7" name="Table 6">
            <a:extLst>
              <a:ext uri="{FF2B5EF4-FFF2-40B4-BE49-F238E27FC236}">
                <a16:creationId xmlns:a16="http://schemas.microsoft.com/office/drawing/2014/main" id="{EFB5D82B-F9F2-BBA1-5B5F-683E6AF491FB}"/>
              </a:ext>
            </a:extLst>
          </p:cNvPr>
          <p:cNvGraphicFramePr>
            <a:graphicFrameLocks noGrp="1"/>
          </p:cNvGraphicFramePr>
          <p:nvPr>
            <p:extLst>
              <p:ext uri="{D42A27DB-BD31-4B8C-83A1-F6EECF244321}">
                <p14:modId xmlns:p14="http://schemas.microsoft.com/office/powerpoint/2010/main" val="114217948"/>
              </p:ext>
            </p:extLst>
          </p:nvPr>
        </p:nvGraphicFramePr>
        <p:xfrm>
          <a:off x="3108976" y="1234464"/>
          <a:ext cx="5212023" cy="5590908"/>
        </p:xfrm>
        <a:graphic>
          <a:graphicData uri="http://schemas.openxmlformats.org/drawingml/2006/table">
            <a:tbl>
              <a:tblPr firstRow="1" firstCol="1" bandRow="1">
                <a:tableStyleId>{00A15C55-8517-42AA-B614-E9B94910E393}</a:tableStyleId>
              </a:tblPr>
              <a:tblGrid>
                <a:gridCol w="1703931">
                  <a:extLst>
                    <a:ext uri="{9D8B030D-6E8A-4147-A177-3AD203B41FA5}">
                      <a16:colId xmlns:a16="http://schemas.microsoft.com/office/drawing/2014/main" val="4190929129"/>
                    </a:ext>
                  </a:extLst>
                </a:gridCol>
                <a:gridCol w="3508092">
                  <a:extLst>
                    <a:ext uri="{9D8B030D-6E8A-4147-A177-3AD203B41FA5}">
                      <a16:colId xmlns:a16="http://schemas.microsoft.com/office/drawing/2014/main" val="1596836013"/>
                    </a:ext>
                  </a:extLst>
                </a:gridCol>
              </a:tblGrid>
              <a:tr h="365756">
                <a:tc>
                  <a:txBody>
                    <a:bodyPr/>
                    <a:lstStyle/>
                    <a:p>
                      <a:pPr marL="0" marR="0">
                        <a:lnSpc>
                          <a:spcPts val="1200"/>
                        </a:lnSpc>
                        <a:spcBef>
                          <a:spcPts val="600"/>
                        </a:spcBef>
                        <a:spcAft>
                          <a:spcPts val="0"/>
                        </a:spcAft>
                      </a:pPr>
                      <a:r>
                        <a:rPr lang="en-US" sz="1200" dirty="0">
                          <a:effectLst/>
                        </a:rPr>
                        <a:t>Ticket machine state</a:t>
                      </a:r>
                      <a:endParaRPr lang="en-US" sz="1200" b="1" dirty="0">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172" marR="47172" marT="0" marB="0" anchor="ctr"/>
                </a:tc>
                <a:tc>
                  <a:txBody>
                    <a:bodyPr/>
                    <a:lstStyle/>
                    <a:p>
                      <a:pPr marL="0" marR="0">
                        <a:lnSpc>
                          <a:spcPts val="1200"/>
                        </a:lnSpc>
                        <a:spcBef>
                          <a:spcPts val="600"/>
                        </a:spcBef>
                        <a:spcAft>
                          <a:spcPts val="0"/>
                        </a:spcAft>
                      </a:pPr>
                      <a:r>
                        <a:rPr lang="en-US" sz="1200" dirty="0">
                          <a:effectLst/>
                        </a:rPr>
                        <a:t>Machine behaviors in each state</a:t>
                      </a:r>
                      <a:endParaRPr lang="en-US" sz="1200" b="1" dirty="0">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172" marR="47172" marT="0" marB="0" anchor="ctr"/>
                </a:tc>
                <a:extLst>
                  <a:ext uri="{0D108BD9-81ED-4DB2-BD59-A6C34878D82A}">
                    <a16:rowId xmlns:a16="http://schemas.microsoft.com/office/drawing/2014/main" val="2317718831"/>
                  </a:ext>
                </a:extLst>
              </a:tr>
              <a:tr h="1852332">
                <a:tc>
                  <a:txBody>
                    <a:bodyPr/>
                    <a:lstStyle/>
                    <a:p>
                      <a:pPr marL="0" marR="0">
                        <a:lnSpc>
                          <a:spcPts val="1200"/>
                        </a:lnSpc>
                        <a:spcBef>
                          <a:spcPts val="600"/>
                        </a:spcBef>
                        <a:spcAft>
                          <a:spcPts val="0"/>
                        </a:spcAft>
                      </a:pPr>
                      <a:r>
                        <a:rPr lang="en-US" sz="1200" u="none" strike="noStrike" dirty="0">
                          <a:effectLst/>
                        </a:rPr>
                        <a:t>READY</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172" marR="47172" marT="0" marB="0" anchor="ctr"/>
                </a:tc>
                <a:tc>
                  <a:txBody>
                    <a:bodyPr/>
                    <a:lstStyle/>
                    <a:p>
                      <a:pPr marL="0" marR="0">
                        <a:lnSpc>
                          <a:spcPts val="1200"/>
                        </a:lnSpc>
                        <a:spcBef>
                          <a:spcPts val="200"/>
                        </a:spcBef>
                        <a:spcAft>
                          <a:spcPts val="0"/>
                        </a:spcAft>
                      </a:pPr>
                      <a:r>
                        <a:rPr lang="en-US" sz="1200" dirty="0">
                          <a:effectLst/>
                        </a:rPr>
                        <a:t>If no card is inserted,</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“First insert your credit card.”</a:t>
                      </a:r>
                    </a:p>
                    <a:p>
                      <a:pPr marL="0" marR="0">
                        <a:lnSpc>
                          <a:spcPts val="1200"/>
                        </a:lnSpc>
                        <a:spcBef>
                          <a:spcPts val="200"/>
                        </a:spcBef>
                        <a:spcAft>
                          <a:spcPts val="0"/>
                        </a:spcAft>
                      </a:pPr>
                      <a:r>
                        <a:rPr lang="en-US" sz="1200" dirty="0">
                          <a:effectLst/>
                        </a:rPr>
                        <a:t>Else if the card’s validity is unknown,</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“Still checking your card’s validity.”</a:t>
                      </a:r>
                    </a:p>
                    <a:p>
                      <a:pPr marL="0" marR="0">
                        <a:lnSpc>
                          <a:spcPts val="1200"/>
                        </a:lnSpc>
                        <a:spcBef>
                          <a:spcPts val="200"/>
                        </a:spcBef>
                        <a:spcAft>
                          <a:spcPts val="0"/>
                        </a:spcAft>
                      </a:pPr>
                      <a:r>
                        <a:rPr lang="en-US" sz="1200" dirty="0">
                          <a:effectLst/>
                        </a:rPr>
                        <a:t>Else if the card is valid,</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“Take the ticket you’ve already bought.”</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“Remove your credit card.”</a:t>
                      </a:r>
                    </a:p>
                    <a:p>
                      <a:pPr marL="0" marR="0">
                        <a:lnSpc>
                          <a:spcPts val="1200"/>
                        </a:lnSpc>
                        <a:spcBef>
                          <a:spcPts val="200"/>
                        </a:spcBef>
                        <a:spcAft>
                          <a:spcPts val="0"/>
                        </a:spcAft>
                      </a:pPr>
                      <a:r>
                        <a:rPr lang="en-US" sz="1200" dirty="0">
                          <a:effectLst/>
                        </a:rPr>
                        <a:t>Else,</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 Credit card rejected. ***”</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“Remove your credit card.”</a:t>
                      </a:r>
                      <a:endParaRPr lang="en-US" sz="12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47172" marR="47172" marT="0" marB="0" anchor="ctr"/>
                </a:tc>
                <a:extLst>
                  <a:ext uri="{0D108BD9-81ED-4DB2-BD59-A6C34878D82A}">
                    <a16:rowId xmlns:a16="http://schemas.microsoft.com/office/drawing/2014/main" val="2234641156"/>
                  </a:ext>
                </a:extLst>
              </a:tr>
              <a:tr h="1476496">
                <a:tc>
                  <a:txBody>
                    <a:bodyPr/>
                    <a:lstStyle/>
                    <a:p>
                      <a:pPr marL="0" marR="0">
                        <a:lnSpc>
                          <a:spcPts val="1200"/>
                        </a:lnSpc>
                        <a:spcBef>
                          <a:spcPts val="600"/>
                        </a:spcBef>
                        <a:spcAft>
                          <a:spcPts val="0"/>
                        </a:spcAft>
                      </a:pPr>
                      <a:r>
                        <a:rPr lang="en-US" sz="1200" u="none" strike="noStrike" dirty="0">
                          <a:effectLst/>
                        </a:rPr>
                        <a:t>VALIDATING</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172" marR="47172" marT="0" marB="0" anchor="ctr"/>
                </a:tc>
                <a:tc>
                  <a:txBody>
                    <a:bodyPr/>
                    <a:lstStyle/>
                    <a:p>
                      <a:pPr marL="0" marR="0">
                        <a:lnSpc>
                          <a:spcPts val="1200"/>
                        </a:lnSpc>
                        <a:spcBef>
                          <a:spcPts val="200"/>
                        </a:spcBef>
                        <a:spcAft>
                          <a:spcPts val="0"/>
                        </a:spcAft>
                      </a:pPr>
                      <a:r>
                        <a:rPr lang="en-US" sz="1200" dirty="0">
                          <a:effectLst/>
                        </a:rPr>
                        <a:t>If the card’s validity is unknown,</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“Still checking your card’s validity.”</a:t>
                      </a:r>
                    </a:p>
                    <a:p>
                      <a:pPr marL="0" marR="0">
                        <a:lnSpc>
                          <a:spcPts val="1200"/>
                        </a:lnSpc>
                        <a:spcBef>
                          <a:spcPts val="200"/>
                        </a:spcBef>
                        <a:spcAft>
                          <a:spcPts val="0"/>
                        </a:spcAft>
                      </a:pPr>
                      <a:r>
                        <a:rPr lang="en-US" sz="1200" dirty="0">
                          <a:effectLst/>
                        </a:rPr>
                        <a:t>Else if the card is valid,</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“Your card is already validated.”</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“Take your ticket.”</a:t>
                      </a:r>
                    </a:p>
                    <a:p>
                      <a:pPr marL="0" marR="0">
                        <a:lnSpc>
                          <a:spcPts val="1200"/>
                        </a:lnSpc>
                        <a:spcBef>
                          <a:spcPts val="200"/>
                        </a:spcBef>
                        <a:spcAft>
                          <a:spcPts val="0"/>
                        </a:spcAft>
                      </a:pPr>
                      <a:r>
                        <a:rPr lang="en-US" sz="1200" dirty="0">
                          <a:effectLst/>
                        </a:rPr>
                        <a:t>Else,</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 Credit card rejected. ***”</a:t>
                      </a:r>
                    </a:p>
                    <a:p>
                      <a:pPr marL="342900" marR="0" lvl="0" indent="-342900" algn="just">
                        <a:lnSpc>
                          <a:spcPts val="1200"/>
                        </a:lnSpc>
                        <a:spcBef>
                          <a:spcPts val="200"/>
                        </a:spcBef>
                        <a:spcAft>
                          <a:spcPts val="0"/>
                        </a:spcAft>
                        <a:buFont typeface="Wingdings" pitchFamily="2" charset="2"/>
                        <a:buChar char=""/>
                        <a:tabLst>
                          <a:tab pos="342900" algn="l"/>
                        </a:tabLst>
                      </a:pPr>
                      <a:r>
                        <a:rPr lang="en-US" sz="1200" kern="100" dirty="0">
                          <a:effectLst/>
                        </a:rPr>
                        <a:t>Write “Remove your card.”</a:t>
                      </a:r>
                      <a:endParaRPr lang="en-US" sz="12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47172" marR="47172" marT="0" marB="0" anchor="ctr"/>
                </a:tc>
                <a:extLst>
                  <a:ext uri="{0D108BD9-81ED-4DB2-BD59-A6C34878D82A}">
                    <a16:rowId xmlns:a16="http://schemas.microsoft.com/office/drawing/2014/main" val="3733577160"/>
                  </a:ext>
                </a:extLst>
              </a:tr>
              <a:tr h="1352993">
                <a:tc>
                  <a:txBody>
                    <a:bodyPr/>
                    <a:lstStyle/>
                    <a:p>
                      <a:pPr marL="0" marR="0">
                        <a:lnSpc>
                          <a:spcPts val="1200"/>
                        </a:lnSpc>
                        <a:spcBef>
                          <a:spcPts val="600"/>
                        </a:spcBef>
                        <a:spcAft>
                          <a:spcPts val="0"/>
                        </a:spcAft>
                      </a:pPr>
                      <a:r>
                        <a:rPr lang="en-US" sz="1200" u="none" strike="noStrike" dirty="0">
                          <a:effectLst/>
                        </a:rPr>
                        <a:t>TICKET_SOLD</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172" marR="47172" marT="0" marB="0" anchor="ctr"/>
                </a:tc>
                <a:tc>
                  <a:txBody>
                    <a:bodyPr/>
                    <a:lstStyle/>
                    <a:p>
                      <a:pPr marL="0" marR="0">
                        <a:lnSpc>
                          <a:spcPts val="1200"/>
                        </a:lnSpc>
                        <a:spcBef>
                          <a:spcPts val="200"/>
                        </a:spcBef>
                        <a:spcAft>
                          <a:spcPts val="0"/>
                        </a:spcAft>
                      </a:pPr>
                      <a:r>
                        <a:rPr lang="en-US" sz="1200" dirty="0">
                          <a:effectLst/>
                        </a:rPr>
                        <a:t>Write “Remove your credit card.”</a:t>
                      </a:r>
                    </a:p>
                    <a:p>
                      <a:pPr marL="0" marR="0">
                        <a:lnSpc>
                          <a:spcPts val="1200"/>
                        </a:lnSpc>
                        <a:spcBef>
                          <a:spcPts val="200"/>
                        </a:spcBef>
                        <a:spcAft>
                          <a:spcPts val="0"/>
                        </a:spcAft>
                      </a:pPr>
                      <a:r>
                        <a:rPr lang="en-US" sz="1200" dirty="0">
                          <a:effectLst/>
                        </a:rPr>
                        <a:t>Write “Enjoy the game!”</a:t>
                      </a:r>
                    </a:p>
                    <a:p>
                      <a:pPr marL="0" marR="0">
                        <a:lnSpc>
                          <a:spcPts val="1200"/>
                        </a:lnSpc>
                        <a:spcBef>
                          <a:spcPts val="200"/>
                        </a:spcBef>
                        <a:spcAft>
                          <a:spcPts val="0"/>
                        </a:spcAft>
                      </a:pPr>
                      <a:r>
                        <a:rPr lang="en-US" sz="1200" dirty="0">
                          <a:effectLst/>
                        </a:rPr>
                        <a:t>Decrement the ticket count.</a:t>
                      </a:r>
                    </a:p>
                    <a:p>
                      <a:pPr marL="0" marR="0">
                        <a:lnSpc>
                          <a:spcPts val="1200"/>
                        </a:lnSpc>
                        <a:spcBef>
                          <a:spcPts val="200"/>
                        </a:spcBef>
                        <a:spcAft>
                          <a:spcPts val="0"/>
                        </a:spcAft>
                      </a:pPr>
                      <a:r>
                        <a:rPr lang="en-US" sz="1200" dirty="0">
                          <a:effectLst/>
                        </a:rPr>
                        <a:t>If the ticket count &gt; 0,</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b="1" kern="100" dirty="0">
                          <a:effectLst/>
                        </a:rPr>
                        <a:t>Transition to the </a:t>
                      </a:r>
                      <a:r>
                        <a:rPr lang="en-US" sz="1200" b="1" i="0" kern="100" dirty="0">
                          <a:solidFill>
                            <a:schemeClr val="dk1"/>
                          </a:solidFill>
                          <a:effectLst/>
                          <a:latin typeface="Courier New" panose="02070309020205020404" pitchFamily="49" charset="0"/>
                          <a:ea typeface="+mn-ea"/>
                          <a:cs typeface="Courier New" panose="02070309020205020404" pitchFamily="49" charset="0"/>
                        </a:rPr>
                        <a:t>READY</a:t>
                      </a:r>
                      <a:r>
                        <a:rPr lang="en-US" sz="1200" b="1" kern="100" dirty="0">
                          <a:effectLst/>
                        </a:rPr>
                        <a:t> state.</a:t>
                      </a:r>
                    </a:p>
                    <a:p>
                      <a:pPr marL="0" marR="0">
                        <a:lnSpc>
                          <a:spcPts val="1200"/>
                        </a:lnSpc>
                        <a:spcBef>
                          <a:spcPts val="200"/>
                        </a:spcBef>
                        <a:spcAft>
                          <a:spcPts val="0"/>
                        </a:spcAft>
                      </a:pPr>
                      <a:r>
                        <a:rPr lang="en-US" sz="1200" dirty="0">
                          <a:effectLst/>
                        </a:rPr>
                        <a:t>Else,</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b="1" kern="100" dirty="0">
                          <a:effectLst/>
                        </a:rPr>
                        <a:t>Transition to the </a:t>
                      </a:r>
                      <a:r>
                        <a:rPr lang="en-US" sz="1200" b="1" i="0" kern="100" dirty="0">
                          <a:solidFill>
                            <a:schemeClr val="dk1"/>
                          </a:solidFill>
                          <a:effectLst/>
                          <a:latin typeface="Courier New" panose="02070309020205020404" pitchFamily="49" charset="0"/>
                          <a:ea typeface="+mn-ea"/>
                          <a:cs typeface="Courier New" panose="02070309020205020404" pitchFamily="49" charset="0"/>
                        </a:rPr>
                        <a:t>SOLD_OUT </a:t>
                      </a:r>
                      <a:r>
                        <a:rPr lang="en-US" sz="1200" b="1" kern="100" dirty="0">
                          <a:effectLst/>
                        </a:rPr>
                        <a:t>state.</a:t>
                      </a:r>
                      <a:endParaRPr lang="en-US" sz="1200" b="1"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47172" marR="47172" marT="0" marB="0" anchor="ctr"/>
                </a:tc>
                <a:extLst>
                  <a:ext uri="{0D108BD9-81ED-4DB2-BD59-A6C34878D82A}">
                    <a16:rowId xmlns:a16="http://schemas.microsoft.com/office/drawing/2014/main" val="1302376249"/>
                  </a:ext>
                </a:extLst>
              </a:tr>
              <a:tr h="543331">
                <a:tc>
                  <a:txBody>
                    <a:bodyPr/>
                    <a:lstStyle/>
                    <a:p>
                      <a:pPr marL="0" marR="0">
                        <a:lnSpc>
                          <a:spcPts val="1200"/>
                        </a:lnSpc>
                        <a:spcBef>
                          <a:spcPts val="600"/>
                        </a:spcBef>
                        <a:spcAft>
                          <a:spcPts val="0"/>
                        </a:spcAft>
                      </a:pPr>
                      <a:r>
                        <a:rPr lang="en-US" sz="1200" u="none" strike="noStrike" dirty="0">
                          <a:effectLst/>
                        </a:rPr>
                        <a:t>SOLD_OUT</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172" marR="47172" marT="0" marB="0" anchor="ctr"/>
                </a:tc>
                <a:tc>
                  <a:txBody>
                    <a:bodyPr/>
                    <a:lstStyle/>
                    <a:p>
                      <a:pPr marL="0" marR="0">
                        <a:lnSpc>
                          <a:spcPts val="1200"/>
                        </a:lnSpc>
                        <a:spcBef>
                          <a:spcPts val="600"/>
                        </a:spcBef>
                        <a:spcAft>
                          <a:spcPts val="0"/>
                        </a:spcAft>
                      </a:pPr>
                      <a:r>
                        <a:rPr lang="en-US" sz="1200" dirty="0">
                          <a:effectLst/>
                        </a:rPr>
                        <a:t>Write “Game sold out.”</a:t>
                      </a:r>
                    </a:p>
                    <a:p>
                      <a:pPr marL="0" marR="0">
                        <a:lnSpc>
                          <a:spcPts val="1200"/>
                        </a:lnSpc>
                        <a:spcBef>
                          <a:spcPts val="200"/>
                        </a:spcBef>
                        <a:spcAft>
                          <a:spcPts val="0"/>
                        </a:spcAft>
                      </a:pPr>
                      <a:r>
                        <a:rPr lang="en-US" sz="1200" dirty="0">
                          <a:effectLst/>
                        </a:rPr>
                        <a:t>If a card is inserted,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“Remove your card.”</a:t>
                      </a:r>
                      <a:endParaRPr lang="en-US" sz="12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47172" marR="47172" marT="0" marB="0" anchor="ctr"/>
                </a:tc>
                <a:extLst>
                  <a:ext uri="{0D108BD9-81ED-4DB2-BD59-A6C34878D82A}">
                    <a16:rowId xmlns:a16="http://schemas.microsoft.com/office/drawing/2014/main" val="1882923999"/>
                  </a:ext>
                </a:extLst>
              </a:tr>
            </a:tbl>
          </a:graphicData>
        </a:graphic>
      </p:graphicFrame>
    </p:spTree>
    <p:extLst>
      <p:ext uri="{BB962C8B-B14F-4D97-AF65-F5344CB8AC3E}">
        <p14:creationId xmlns:p14="http://schemas.microsoft.com/office/powerpoint/2010/main" val="83924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C00E-E1E9-3207-E285-D522E9E83303}"/>
              </a:ext>
            </a:extLst>
          </p:cNvPr>
          <p:cNvSpPr>
            <a:spLocks noGrp="1"/>
          </p:cNvSpPr>
          <p:nvPr>
            <p:ph type="title"/>
          </p:nvPr>
        </p:nvSpPr>
        <p:spPr/>
        <p:txBody>
          <a:bodyPr/>
          <a:lstStyle/>
          <a:p>
            <a:r>
              <a:rPr lang="en-US" dirty="0"/>
              <a:t>Before Using the State DP</a:t>
            </a:r>
            <a:r>
              <a:rPr lang="en-US" i="1" dirty="0"/>
              <a:t>, cont’d</a:t>
            </a:r>
            <a:endParaRPr lang="en-US" dirty="0"/>
          </a:p>
        </p:txBody>
      </p:sp>
      <p:sp>
        <p:nvSpPr>
          <p:cNvPr id="4" name="Slide Number Placeholder 3">
            <a:extLst>
              <a:ext uri="{FF2B5EF4-FFF2-40B4-BE49-F238E27FC236}">
                <a16:creationId xmlns:a16="http://schemas.microsoft.com/office/drawing/2014/main" id="{156DB63F-0821-A0EE-FE8F-50982B8CF237}"/>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p:graphicFrame>
        <p:nvGraphicFramePr>
          <p:cNvPr id="5" name="Table 4">
            <a:extLst>
              <a:ext uri="{FF2B5EF4-FFF2-40B4-BE49-F238E27FC236}">
                <a16:creationId xmlns:a16="http://schemas.microsoft.com/office/drawing/2014/main" id="{F74D8FE5-7DBA-D1D1-3ED1-A65A426D413A}"/>
              </a:ext>
            </a:extLst>
          </p:cNvPr>
          <p:cNvGraphicFramePr>
            <a:graphicFrameLocks noGrp="1"/>
          </p:cNvGraphicFramePr>
          <p:nvPr>
            <p:extLst>
              <p:ext uri="{D42A27DB-BD31-4B8C-83A1-F6EECF244321}">
                <p14:modId xmlns:p14="http://schemas.microsoft.com/office/powerpoint/2010/main" val="1758532867"/>
              </p:ext>
            </p:extLst>
          </p:nvPr>
        </p:nvGraphicFramePr>
        <p:xfrm>
          <a:off x="1920269" y="1564528"/>
          <a:ext cx="5669218" cy="5247715"/>
        </p:xfrm>
        <a:graphic>
          <a:graphicData uri="http://schemas.openxmlformats.org/drawingml/2006/table">
            <a:tbl>
              <a:tblPr firstRow="1" firstCol="1" bandRow="1">
                <a:tableStyleId>{00A15C55-8517-42AA-B614-E9B94910E393}</a:tableStyleId>
              </a:tblPr>
              <a:tblGrid>
                <a:gridCol w="1920219">
                  <a:extLst>
                    <a:ext uri="{9D8B030D-6E8A-4147-A177-3AD203B41FA5}">
                      <a16:colId xmlns:a16="http://schemas.microsoft.com/office/drawing/2014/main" val="2298126280"/>
                    </a:ext>
                  </a:extLst>
                </a:gridCol>
                <a:gridCol w="3748999">
                  <a:extLst>
                    <a:ext uri="{9D8B030D-6E8A-4147-A177-3AD203B41FA5}">
                      <a16:colId xmlns:a16="http://schemas.microsoft.com/office/drawing/2014/main" val="3209050671"/>
                    </a:ext>
                  </a:extLst>
                </a:gridCol>
              </a:tblGrid>
              <a:tr h="308184">
                <a:tc>
                  <a:txBody>
                    <a:bodyPr/>
                    <a:lstStyle/>
                    <a:p>
                      <a:pPr marL="0" marR="0">
                        <a:lnSpc>
                          <a:spcPts val="1200"/>
                        </a:lnSpc>
                        <a:spcBef>
                          <a:spcPts val="600"/>
                        </a:spcBef>
                        <a:spcAft>
                          <a:spcPts val="0"/>
                        </a:spcAft>
                      </a:pPr>
                      <a:r>
                        <a:rPr lang="en-US" sz="1200">
                          <a:effectLst/>
                        </a:rPr>
                        <a:t>Ticket machine state</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tc>
                  <a:txBody>
                    <a:bodyPr/>
                    <a:lstStyle/>
                    <a:p>
                      <a:pPr marL="0" marR="0">
                        <a:lnSpc>
                          <a:spcPts val="1200"/>
                        </a:lnSpc>
                        <a:spcBef>
                          <a:spcPts val="600"/>
                        </a:spcBef>
                        <a:spcAft>
                          <a:spcPts val="0"/>
                        </a:spcAft>
                      </a:pPr>
                      <a:r>
                        <a:rPr lang="en-US" sz="1200">
                          <a:effectLst/>
                        </a:rPr>
                        <a:t>Machine behaviors in each state</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extLst>
                  <a:ext uri="{0D108BD9-81ED-4DB2-BD59-A6C34878D82A}">
                    <a16:rowId xmlns:a16="http://schemas.microsoft.com/office/drawing/2014/main" val="1609422192"/>
                  </a:ext>
                </a:extLst>
              </a:tr>
              <a:tr h="1247567">
                <a:tc>
                  <a:txBody>
                    <a:bodyPr/>
                    <a:lstStyle/>
                    <a:p>
                      <a:pPr marL="0" marR="0">
                        <a:lnSpc>
                          <a:spcPts val="1200"/>
                        </a:lnSpc>
                        <a:spcBef>
                          <a:spcPts val="600"/>
                        </a:spcBef>
                        <a:spcAft>
                          <a:spcPts val="0"/>
                        </a:spcAft>
                      </a:pPr>
                      <a:r>
                        <a:rPr lang="en-US" sz="1200" u="none" strike="noStrike">
                          <a:effectLst/>
                        </a:rPr>
                        <a:t>READY</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tc>
                  <a:txBody>
                    <a:bodyPr/>
                    <a:lstStyle/>
                    <a:p>
                      <a:pPr marL="0" marR="0">
                        <a:lnSpc>
                          <a:spcPts val="1200"/>
                        </a:lnSpc>
                        <a:spcBef>
                          <a:spcPts val="200"/>
                        </a:spcBef>
                        <a:spcAft>
                          <a:spcPts val="0"/>
                        </a:spcAft>
                      </a:pPr>
                      <a:r>
                        <a:rPr lang="en-US" sz="1200" dirty="0">
                          <a:effectLst/>
                        </a:rPr>
                        <a:t>If a card is inserted,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“You’ve removed your credit card.”</a:t>
                      </a:r>
                    </a:p>
                    <a:p>
                      <a:pPr marL="0" marR="0">
                        <a:lnSpc>
                          <a:spcPts val="1200"/>
                        </a:lnSpc>
                        <a:spcBef>
                          <a:spcPts val="200"/>
                        </a:spcBef>
                        <a:spcAft>
                          <a:spcPts val="0"/>
                        </a:spcAft>
                      </a:pPr>
                      <a:r>
                        <a:rPr lang="en-US" sz="1200" dirty="0">
                          <a:effectLst/>
                        </a:rPr>
                        <a:t>Else,</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“No credit card inserted.”</a:t>
                      </a:r>
                    </a:p>
                    <a:p>
                      <a:pPr marL="0" marR="0">
                        <a:lnSpc>
                          <a:spcPts val="1200"/>
                        </a:lnSpc>
                        <a:spcBef>
                          <a:spcPts val="200"/>
                        </a:spcBef>
                        <a:spcAft>
                          <a:spcPts val="0"/>
                        </a:spcAft>
                      </a:pPr>
                      <a:r>
                        <a:rPr lang="en-US" sz="1200" dirty="0">
                          <a:effectLst/>
                        </a:rPr>
                        <a:t>Set </a:t>
                      </a:r>
                      <a:r>
                        <a:rPr lang="en-US" sz="1200" b="1" i="0" kern="100" dirty="0">
                          <a:solidFill>
                            <a:schemeClr val="dk1"/>
                          </a:solidFill>
                          <a:effectLst/>
                          <a:latin typeface="Courier New" panose="02070309020205020404" pitchFamily="49" charset="0"/>
                          <a:ea typeface="+mn-ea"/>
                          <a:cs typeface="Courier New" panose="02070309020205020404" pitchFamily="49" charset="0"/>
                        </a:rPr>
                        <a:t>card_inserted</a:t>
                      </a:r>
                      <a:r>
                        <a:rPr lang="en-US" sz="1200" dirty="0">
                          <a:effectLst/>
                        </a:rPr>
                        <a:t> to false.</a:t>
                      </a:r>
                    </a:p>
                    <a:p>
                      <a:pPr marL="0" marR="0">
                        <a:lnSpc>
                          <a:spcPts val="1200"/>
                        </a:lnSpc>
                        <a:spcBef>
                          <a:spcPts val="200"/>
                        </a:spcBef>
                        <a:spcAft>
                          <a:spcPts val="0"/>
                        </a:spcAft>
                      </a:pPr>
                      <a:r>
                        <a:rPr lang="en-US" sz="1200" dirty="0">
                          <a:effectLst/>
                        </a:rPr>
                        <a:t>Set </a:t>
                      </a:r>
                      <a:r>
                        <a:rPr lang="en-US" sz="1200" b="1" i="0" kern="100" dirty="0">
                          <a:solidFill>
                            <a:schemeClr val="dk1"/>
                          </a:solidFill>
                          <a:effectLst/>
                          <a:latin typeface="Courier New" panose="02070309020205020404" pitchFamily="49" charset="0"/>
                          <a:ea typeface="+mn-ea"/>
                          <a:cs typeface="Courier New" panose="02070309020205020404" pitchFamily="49" charset="0"/>
                        </a:rPr>
                        <a:t>card_validity</a:t>
                      </a:r>
                      <a:r>
                        <a:rPr lang="en-US" sz="1200" dirty="0">
                          <a:effectLst/>
                        </a:rPr>
                        <a:t> to unknown.</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extLst>
                  <a:ext uri="{0D108BD9-81ED-4DB2-BD59-A6C34878D82A}">
                    <a16:rowId xmlns:a16="http://schemas.microsoft.com/office/drawing/2014/main" val="1539246876"/>
                  </a:ext>
                </a:extLst>
              </a:tr>
              <a:tr h="2085188">
                <a:tc>
                  <a:txBody>
                    <a:bodyPr/>
                    <a:lstStyle/>
                    <a:p>
                      <a:pPr marL="0" marR="0">
                        <a:lnSpc>
                          <a:spcPts val="1200"/>
                        </a:lnSpc>
                        <a:spcBef>
                          <a:spcPts val="600"/>
                        </a:spcBef>
                        <a:spcAft>
                          <a:spcPts val="0"/>
                        </a:spcAft>
                      </a:pPr>
                      <a:r>
                        <a:rPr lang="en-US" sz="1200" u="none" strike="noStrike">
                          <a:effectLst/>
                        </a:rPr>
                        <a:t>VALIDATING</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tc>
                  <a:txBody>
                    <a:bodyPr/>
                    <a:lstStyle/>
                    <a:p>
                      <a:pPr marL="0" marR="0">
                        <a:lnSpc>
                          <a:spcPts val="1200"/>
                        </a:lnSpc>
                        <a:spcBef>
                          <a:spcPts val="200"/>
                        </a:spcBef>
                        <a:spcAft>
                          <a:spcPts val="0"/>
                        </a:spcAft>
                      </a:pPr>
                      <a:r>
                        <a:rPr lang="en-US" sz="1200" dirty="0">
                          <a:effectLst/>
                        </a:rPr>
                        <a:t>If no card is inserted,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“No credit card inserted.”</a:t>
                      </a:r>
                    </a:p>
                    <a:p>
                      <a:pPr marL="0" marR="0">
                        <a:lnSpc>
                          <a:spcPts val="1200"/>
                        </a:lnSpc>
                        <a:spcBef>
                          <a:spcPts val="200"/>
                        </a:spcBef>
                        <a:spcAft>
                          <a:spcPts val="0"/>
                        </a:spcAft>
                      </a:pPr>
                      <a:r>
                        <a:rPr lang="en-US" sz="1200" dirty="0">
                          <a:effectLst/>
                        </a:rPr>
                        <a:t>Else if the card is invalid,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 Credit card rejected. ***”</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“Remove your card.”</a:t>
                      </a:r>
                    </a:p>
                    <a:p>
                      <a:pPr marL="0" marR="0">
                        <a:lnSpc>
                          <a:spcPts val="1200"/>
                        </a:lnSpc>
                        <a:spcBef>
                          <a:spcPts val="200"/>
                        </a:spcBef>
                        <a:spcAft>
                          <a:spcPts val="0"/>
                        </a:spcAft>
                      </a:pPr>
                      <a:r>
                        <a:rPr lang="en-US" sz="1200" dirty="0">
                          <a:effectLst/>
                        </a:rPr>
                        <a:t>Else,</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“You removed your credit card. No sale.”</a:t>
                      </a:r>
                    </a:p>
                    <a:p>
                      <a:pPr marL="0" marR="0">
                        <a:lnSpc>
                          <a:spcPts val="1200"/>
                        </a:lnSpc>
                        <a:spcBef>
                          <a:spcPts val="200"/>
                        </a:spcBef>
                        <a:spcAft>
                          <a:spcPts val="0"/>
                        </a:spcAft>
                      </a:pPr>
                      <a:r>
                        <a:rPr lang="en-US" sz="1200" dirty="0">
                          <a:effectLst/>
                        </a:rPr>
                        <a:t>Set </a:t>
                      </a:r>
                      <a:r>
                        <a:rPr lang="en-US" sz="1200" b="1" i="0" kern="100" dirty="0">
                          <a:solidFill>
                            <a:schemeClr val="dk1"/>
                          </a:solidFill>
                          <a:effectLst/>
                          <a:latin typeface="Courier New" panose="02070309020205020404" pitchFamily="49" charset="0"/>
                          <a:ea typeface="+mn-ea"/>
                          <a:cs typeface="Courier New" panose="02070309020205020404" pitchFamily="49" charset="0"/>
                        </a:rPr>
                        <a:t>card_inserted </a:t>
                      </a:r>
                      <a:r>
                        <a:rPr lang="en-US" sz="1200" dirty="0">
                          <a:effectLst/>
                        </a:rPr>
                        <a:t>to false.</a:t>
                      </a:r>
                    </a:p>
                    <a:p>
                      <a:pPr marL="0" marR="0">
                        <a:lnSpc>
                          <a:spcPts val="1200"/>
                        </a:lnSpc>
                        <a:spcBef>
                          <a:spcPts val="200"/>
                        </a:spcBef>
                        <a:spcAft>
                          <a:spcPts val="0"/>
                        </a:spcAft>
                      </a:pPr>
                      <a:r>
                        <a:rPr lang="en-US" sz="1200" dirty="0">
                          <a:effectLst/>
                        </a:rPr>
                        <a:t>Set </a:t>
                      </a:r>
                      <a:r>
                        <a:rPr lang="en-US" sz="1200" b="1" i="0" kern="100" dirty="0">
                          <a:solidFill>
                            <a:schemeClr val="dk1"/>
                          </a:solidFill>
                          <a:effectLst/>
                          <a:latin typeface="Courier New" panose="02070309020205020404" pitchFamily="49" charset="0"/>
                          <a:ea typeface="+mn-ea"/>
                          <a:cs typeface="Courier New" panose="02070309020205020404" pitchFamily="49" charset="0"/>
                        </a:rPr>
                        <a:t>card_validity </a:t>
                      </a:r>
                      <a:r>
                        <a:rPr lang="en-US" sz="1200" dirty="0">
                          <a:effectLst/>
                        </a:rPr>
                        <a:t>to unknown.</a:t>
                      </a:r>
                    </a:p>
                    <a:p>
                      <a:pPr marL="0" marR="0">
                        <a:lnSpc>
                          <a:spcPts val="1200"/>
                        </a:lnSpc>
                        <a:spcBef>
                          <a:spcPts val="200"/>
                        </a:spcBef>
                        <a:spcAft>
                          <a:spcPts val="0"/>
                        </a:spcAft>
                      </a:pPr>
                      <a:r>
                        <a:rPr lang="en-US" sz="1200" b="1" dirty="0">
                          <a:effectLst/>
                        </a:rPr>
                        <a:t>Transition to the READY state.</a:t>
                      </a:r>
                      <a:endPar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extLst>
                  <a:ext uri="{0D108BD9-81ED-4DB2-BD59-A6C34878D82A}">
                    <a16:rowId xmlns:a16="http://schemas.microsoft.com/office/drawing/2014/main" val="286527523"/>
                  </a:ext>
                </a:extLst>
              </a:tr>
              <a:tr h="324805">
                <a:tc>
                  <a:txBody>
                    <a:bodyPr/>
                    <a:lstStyle/>
                    <a:p>
                      <a:pPr marL="0" marR="0">
                        <a:lnSpc>
                          <a:spcPts val="1200"/>
                        </a:lnSpc>
                        <a:spcBef>
                          <a:spcPts val="600"/>
                        </a:spcBef>
                        <a:spcAft>
                          <a:spcPts val="0"/>
                        </a:spcAft>
                      </a:pPr>
                      <a:r>
                        <a:rPr lang="en-US" sz="1200" u="none" strike="noStrike">
                          <a:effectLst/>
                        </a:rPr>
                        <a:t>TICKET_SOLD</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tc>
                  <a:txBody>
                    <a:bodyPr/>
                    <a:lstStyle/>
                    <a:p>
                      <a:pPr marL="0" marR="0">
                        <a:lnSpc>
                          <a:spcPts val="1200"/>
                        </a:lnSpc>
                        <a:spcBef>
                          <a:spcPts val="200"/>
                        </a:spcBef>
                        <a:spcAft>
                          <a:spcPts val="0"/>
                        </a:spcAft>
                      </a:pPr>
                      <a:r>
                        <a:rPr lang="en-US" sz="1200">
                          <a:effectLst/>
                        </a:rPr>
                        <a:t>Write “First take your ticket.”</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extLst>
                  <a:ext uri="{0D108BD9-81ED-4DB2-BD59-A6C34878D82A}">
                    <a16:rowId xmlns:a16="http://schemas.microsoft.com/office/drawing/2014/main" val="2232163736"/>
                  </a:ext>
                </a:extLst>
              </a:tr>
              <a:tr h="1281971">
                <a:tc>
                  <a:txBody>
                    <a:bodyPr/>
                    <a:lstStyle/>
                    <a:p>
                      <a:pPr marL="0" marR="0">
                        <a:lnSpc>
                          <a:spcPts val="1200"/>
                        </a:lnSpc>
                        <a:spcBef>
                          <a:spcPts val="600"/>
                        </a:spcBef>
                        <a:spcAft>
                          <a:spcPts val="0"/>
                        </a:spcAft>
                      </a:pPr>
                      <a:r>
                        <a:rPr lang="en-US" sz="1200" u="none" strike="noStrike">
                          <a:effectLst/>
                        </a:rPr>
                        <a:t>SOLD_OUT</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729" marR="56729" marT="0" marB="0" anchor="ctr"/>
                </a:tc>
                <a:tc>
                  <a:txBody>
                    <a:bodyPr/>
                    <a:lstStyle/>
                    <a:p>
                      <a:pPr marL="0" marR="0">
                        <a:lnSpc>
                          <a:spcPts val="1200"/>
                        </a:lnSpc>
                        <a:spcBef>
                          <a:spcPts val="200"/>
                        </a:spcBef>
                        <a:spcAft>
                          <a:spcPts val="0"/>
                        </a:spcAft>
                      </a:pPr>
                      <a:r>
                        <a:rPr lang="en-US" sz="1200" dirty="0">
                          <a:effectLst/>
                        </a:rPr>
                        <a:t>If card is inserted,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“You’ve removed your credit card.”</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Set </a:t>
                      </a:r>
                      <a:r>
                        <a:rPr lang="en-US" sz="1200" b="1" i="0" kern="100" dirty="0">
                          <a:solidFill>
                            <a:schemeClr val="dk1"/>
                          </a:solidFill>
                          <a:effectLst/>
                          <a:latin typeface="Courier New" panose="02070309020205020404" pitchFamily="49" charset="0"/>
                          <a:ea typeface="+mn-ea"/>
                          <a:cs typeface="Courier New" panose="02070309020205020404" pitchFamily="49" charset="0"/>
                        </a:rPr>
                        <a:t>card_inserted</a:t>
                      </a:r>
                      <a:r>
                        <a:rPr lang="en-US" sz="1200" kern="100" dirty="0">
                          <a:effectLst/>
                        </a:rPr>
                        <a:t> to false.</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Set </a:t>
                      </a:r>
                      <a:r>
                        <a:rPr lang="en-US" sz="1200" b="1" i="0" kern="100" dirty="0">
                          <a:solidFill>
                            <a:schemeClr val="dk1"/>
                          </a:solidFill>
                          <a:effectLst/>
                          <a:latin typeface="Courier New" panose="02070309020205020404" pitchFamily="49" charset="0"/>
                          <a:ea typeface="+mn-ea"/>
                          <a:cs typeface="Courier New" panose="02070309020205020404" pitchFamily="49" charset="0"/>
                        </a:rPr>
                        <a:t>card_validity</a:t>
                      </a:r>
                      <a:r>
                        <a:rPr lang="en-US" sz="1200" kern="100" dirty="0">
                          <a:effectLst/>
                        </a:rPr>
                        <a:t> to unknown.</a:t>
                      </a:r>
                    </a:p>
                    <a:p>
                      <a:pPr marL="0" marR="0">
                        <a:lnSpc>
                          <a:spcPts val="1200"/>
                        </a:lnSpc>
                        <a:spcBef>
                          <a:spcPts val="200"/>
                        </a:spcBef>
                        <a:spcAft>
                          <a:spcPts val="0"/>
                        </a:spcAft>
                      </a:pPr>
                      <a:r>
                        <a:rPr lang="en-US" sz="1200" dirty="0">
                          <a:effectLst/>
                        </a:rPr>
                        <a:t>Else,</a:t>
                      </a:r>
                    </a:p>
                    <a:p>
                      <a:pPr marL="342900" marR="0" lvl="0" indent="-342900" algn="just">
                        <a:lnSpc>
                          <a:spcPts val="1200"/>
                        </a:lnSpc>
                        <a:spcBef>
                          <a:spcPts val="200"/>
                        </a:spcBef>
                        <a:spcAft>
                          <a:spcPts val="400"/>
                        </a:spcAft>
                        <a:buFont typeface="Wingdings" pitchFamily="2" charset="2"/>
                        <a:buChar char=""/>
                        <a:tabLst>
                          <a:tab pos="342900" algn="l"/>
                        </a:tabLst>
                      </a:pPr>
                      <a:r>
                        <a:rPr lang="en-US" sz="1200" kern="100" dirty="0">
                          <a:effectLst/>
                        </a:rPr>
                        <a:t>Write “No credit card inserted.”</a:t>
                      </a:r>
                      <a:endParaRPr lang="en-US" sz="1200" kern="100" dirty="0">
                        <a:effectLst/>
                        <a:latin typeface="Verdana" panose="020B0604030504040204" pitchFamily="34" charset="0"/>
                        <a:ea typeface="Calibri" panose="020F0502020204030204" pitchFamily="34" charset="0"/>
                        <a:cs typeface="Times New Roman" panose="02020603050405020304" pitchFamily="18" charset="0"/>
                      </a:endParaRPr>
                    </a:p>
                  </a:txBody>
                  <a:tcPr marL="56729" marR="56729" marT="0" marB="0" anchor="ctr"/>
                </a:tc>
                <a:extLst>
                  <a:ext uri="{0D108BD9-81ED-4DB2-BD59-A6C34878D82A}">
                    <a16:rowId xmlns:a16="http://schemas.microsoft.com/office/drawing/2014/main" val="1561907682"/>
                  </a:ext>
                </a:extLst>
              </a:tr>
            </a:tbl>
          </a:graphicData>
        </a:graphic>
      </p:graphicFrame>
      <p:sp>
        <p:nvSpPr>
          <p:cNvPr id="6" name="TextBox 5">
            <a:extLst>
              <a:ext uri="{FF2B5EF4-FFF2-40B4-BE49-F238E27FC236}">
                <a16:creationId xmlns:a16="http://schemas.microsoft.com/office/drawing/2014/main" id="{C767B208-4184-AEE4-AF76-F9D036C03F18}"/>
              </a:ext>
            </a:extLst>
          </p:cNvPr>
          <p:cNvSpPr txBox="1"/>
          <p:nvPr/>
        </p:nvSpPr>
        <p:spPr>
          <a:xfrm>
            <a:off x="2606061" y="1170227"/>
            <a:ext cx="4297634" cy="338554"/>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Action function 4: </a:t>
            </a:r>
            <a:r>
              <a:rPr lang="en-US" b="1" dirty="0">
                <a:solidFill>
                  <a:srgbClr val="0432FF"/>
                </a:solidFill>
                <a:latin typeface="Courier New" panose="02070309020205020404" pitchFamily="49" charset="0"/>
                <a:cs typeface="Courier New" panose="02070309020205020404" pitchFamily="49" charset="0"/>
              </a:rPr>
              <a:t>remove_credit_card()</a:t>
            </a:r>
          </a:p>
        </p:txBody>
      </p:sp>
    </p:spTree>
    <p:extLst>
      <p:ext uri="{BB962C8B-B14F-4D97-AF65-F5344CB8AC3E}">
        <p14:creationId xmlns:p14="http://schemas.microsoft.com/office/powerpoint/2010/main" val="36038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7B9C-8596-1333-AB4E-3B52A9C58320}"/>
              </a:ext>
            </a:extLst>
          </p:cNvPr>
          <p:cNvSpPr>
            <a:spLocks noGrp="1"/>
          </p:cNvSpPr>
          <p:nvPr>
            <p:ph type="title"/>
          </p:nvPr>
        </p:nvSpPr>
        <p:spPr/>
        <p:txBody>
          <a:bodyPr/>
          <a:lstStyle/>
          <a:p>
            <a:r>
              <a:rPr lang="en-US" dirty="0"/>
              <a:t>Problem with “Before”</a:t>
            </a:r>
          </a:p>
        </p:txBody>
      </p:sp>
      <p:sp>
        <p:nvSpPr>
          <p:cNvPr id="3" name="Content Placeholder 2">
            <a:extLst>
              <a:ext uri="{FF2B5EF4-FFF2-40B4-BE49-F238E27FC236}">
                <a16:creationId xmlns:a16="http://schemas.microsoft.com/office/drawing/2014/main" id="{BCAD75F4-B273-4513-61E2-110E297CF6E1}"/>
              </a:ext>
            </a:extLst>
          </p:cNvPr>
          <p:cNvSpPr>
            <a:spLocks noGrp="1"/>
          </p:cNvSpPr>
          <p:nvPr>
            <p:ph idx="1"/>
          </p:nvPr>
        </p:nvSpPr>
        <p:spPr/>
        <p:txBody>
          <a:bodyPr/>
          <a:lstStyle/>
          <a:p>
            <a:r>
              <a:rPr lang="en-US" sz="2200" dirty="0"/>
              <a:t>The design is </a:t>
            </a:r>
            <a:r>
              <a:rPr lang="en-US" sz="2200" b="1" dirty="0"/>
              <a:t>focused on actions</a:t>
            </a:r>
            <a:r>
              <a:rPr lang="en-US" sz="2200" dirty="0"/>
              <a:t>, not states.</a:t>
            </a:r>
          </a:p>
          <a:p>
            <a:pPr lvl="4"/>
            <a:endParaRPr lang="en-US" sz="250" dirty="0"/>
          </a:p>
          <a:p>
            <a:pPr lvl="4"/>
            <a:endParaRPr lang="en-US" sz="900" dirty="0"/>
          </a:p>
          <a:p>
            <a:r>
              <a:rPr lang="en-US" sz="2200" b="1" dirty="0"/>
              <a:t>Multiple responsibilities. </a:t>
            </a:r>
            <a:r>
              <a:rPr lang="en-US" sz="2200" dirty="0"/>
              <a:t>Class </a:t>
            </a:r>
            <a:r>
              <a:rPr lang="en-US" sz="2200" b="1" dirty="0">
                <a:latin typeface="Courier New" panose="02070309020205020404" pitchFamily="49" charset="0"/>
                <a:cs typeface="Courier New" panose="02070309020205020404" pitchFamily="49" charset="0"/>
              </a:rPr>
              <a:t>TicketMachine</a:t>
            </a:r>
            <a:r>
              <a:rPr lang="en-US" sz="2200" dirty="0"/>
              <a:t> not only has to keep track of the machine’s state but it is also responsible for all the actions that occur in all the states. </a:t>
            </a:r>
          </a:p>
          <a:p>
            <a:pPr lvl="1"/>
            <a:r>
              <a:rPr lang="en-US" sz="2000" dirty="0"/>
              <a:t>All the application logic is concentrated in this one class. </a:t>
            </a:r>
          </a:p>
          <a:p>
            <a:pPr lvl="1"/>
            <a:r>
              <a:rPr lang="en-US" sz="2000" dirty="0"/>
              <a:t>The states’ behaviors are scattered among the class’s member functions.</a:t>
            </a:r>
          </a:p>
          <a:p>
            <a:pPr lvl="4"/>
            <a:endParaRPr lang="en-US" sz="900" dirty="0"/>
          </a:p>
          <a:p>
            <a:r>
              <a:rPr lang="en-US" sz="2200" b="1" dirty="0"/>
              <a:t>Poor encapsulation. </a:t>
            </a:r>
            <a:r>
              <a:rPr lang="en-US" sz="2200" dirty="0"/>
              <a:t>The states and their behaviors are not well encapsulated.</a:t>
            </a:r>
          </a:p>
          <a:p>
            <a:pPr lvl="4"/>
            <a:endParaRPr lang="en-US" sz="900" dirty="0"/>
          </a:p>
          <a:p>
            <a:r>
              <a:rPr lang="en-US" sz="2200" b="1" dirty="0"/>
              <a:t>Inflexible code. </a:t>
            </a:r>
            <a:r>
              <a:rPr lang="en-US" sz="2200" dirty="0"/>
              <a:t>If we need to modify, add, or remove ticket machine states and their actions, we will need to change the </a:t>
            </a:r>
            <a:r>
              <a:rPr lang="en-US" sz="2200" b="1" dirty="0">
                <a:latin typeface="Courier New" panose="02070309020205020404" pitchFamily="49" charset="0"/>
                <a:cs typeface="Courier New" panose="02070309020205020404" pitchFamily="49" charset="0"/>
              </a:rPr>
              <a:t>TicketMachine</a:t>
            </a:r>
            <a:r>
              <a:rPr lang="en-US" sz="2200" dirty="0"/>
              <a:t> class.</a:t>
            </a:r>
          </a:p>
        </p:txBody>
      </p:sp>
      <p:sp>
        <p:nvSpPr>
          <p:cNvPr id="4" name="Slide Number Placeholder 3">
            <a:extLst>
              <a:ext uri="{FF2B5EF4-FFF2-40B4-BE49-F238E27FC236}">
                <a16:creationId xmlns:a16="http://schemas.microsoft.com/office/drawing/2014/main" id="{4CD01722-2F50-81DD-D2E6-C8FBF4E330C0}"/>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a:p>
        </p:txBody>
      </p:sp>
    </p:spTree>
    <p:extLst>
      <p:ext uri="{BB962C8B-B14F-4D97-AF65-F5344CB8AC3E}">
        <p14:creationId xmlns:p14="http://schemas.microsoft.com/office/powerpoint/2010/main" val="278358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1381A-35D3-BFC6-AC3B-C6CE386DA93E}"/>
              </a:ext>
            </a:extLst>
          </p:cNvPr>
          <p:cNvSpPr>
            <a:spLocks noGrp="1"/>
          </p:cNvSpPr>
          <p:nvPr>
            <p:ph type="title"/>
          </p:nvPr>
        </p:nvSpPr>
        <p:spPr/>
        <p:txBody>
          <a:bodyPr/>
          <a:lstStyle/>
          <a:p>
            <a:r>
              <a:rPr lang="en-US" dirty="0"/>
              <a:t>The State Design Pattern</a:t>
            </a:r>
          </a:p>
        </p:txBody>
      </p:sp>
      <p:sp>
        <p:nvSpPr>
          <p:cNvPr id="4" name="Slide Number Placeholder 3">
            <a:extLst>
              <a:ext uri="{FF2B5EF4-FFF2-40B4-BE49-F238E27FC236}">
                <a16:creationId xmlns:a16="http://schemas.microsoft.com/office/drawing/2014/main" id="{C9DA94F0-B905-F3DD-8523-97A91B5D66DF}"/>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a:p>
        </p:txBody>
      </p:sp>
      <p:sp>
        <p:nvSpPr>
          <p:cNvPr id="5" name="TextBox 4">
            <a:extLst>
              <a:ext uri="{FF2B5EF4-FFF2-40B4-BE49-F238E27FC236}">
                <a16:creationId xmlns:a16="http://schemas.microsoft.com/office/drawing/2014/main" id="{80C42B73-6126-D02A-8433-001C628B739E}"/>
              </a:ext>
            </a:extLst>
          </p:cNvPr>
          <p:cNvSpPr txBox="1"/>
          <p:nvPr/>
        </p:nvSpPr>
        <p:spPr>
          <a:xfrm>
            <a:off x="2240305" y="1600220"/>
            <a:ext cx="4663389" cy="1354217"/>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State Design Pattern</a:t>
            </a:r>
          </a:p>
          <a:p>
            <a:endParaRPr lang="en-US" sz="800" dirty="0">
              <a:latin typeface="+mj-lt"/>
            </a:endParaRPr>
          </a:p>
          <a:p>
            <a:pPr marL="6350" marR="228600">
              <a:spcBef>
                <a:spcPts val="0"/>
              </a:spcBef>
              <a:spcAft>
                <a:spcPts val="60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Allow an object to alter its behavior when its internal state changes. The object will appear to change its class.” [GoF 305</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a:effectLst/>
                <a:latin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23165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63EF-09DE-5E12-A149-DD8EBFCC540F}"/>
              </a:ext>
            </a:extLst>
          </p:cNvPr>
          <p:cNvSpPr>
            <a:spLocks noGrp="1"/>
          </p:cNvSpPr>
          <p:nvPr>
            <p:ph type="title"/>
          </p:nvPr>
        </p:nvSpPr>
        <p:spPr/>
        <p:txBody>
          <a:bodyPr/>
          <a:lstStyle/>
          <a:p>
            <a:r>
              <a:rPr lang="en-US" dirty="0"/>
              <a:t>After Using the State DP</a:t>
            </a:r>
          </a:p>
        </p:txBody>
      </p:sp>
      <p:sp>
        <p:nvSpPr>
          <p:cNvPr id="4" name="Slide Number Placeholder 3">
            <a:extLst>
              <a:ext uri="{FF2B5EF4-FFF2-40B4-BE49-F238E27FC236}">
                <a16:creationId xmlns:a16="http://schemas.microsoft.com/office/drawing/2014/main" id="{DB184C75-6AA4-66F8-3DB9-A484629C369E}"/>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a:p>
        </p:txBody>
      </p:sp>
      <p:pic>
        <p:nvPicPr>
          <p:cNvPr id="5" name="Picture 4" descr="Diagram&#10;&#10;Description automatically generated">
            <a:extLst>
              <a:ext uri="{FF2B5EF4-FFF2-40B4-BE49-F238E27FC236}">
                <a16:creationId xmlns:a16="http://schemas.microsoft.com/office/drawing/2014/main" id="{16ED5BF9-6C16-2A04-5970-5B76EEE9EB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 y="1234463"/>
            <a:ext cx="6400776" cy="4947902"/>
          </a:xfrm>
          <a:prstGeom prst="rect">
            <a:avLst/>
          </a:prstGeom>
        </p:spPr>
      </p:pic>
      <p:pic>
        <p:nvPicPr>
          <p:cNvPr id="6" name="Picture 5" descr="A yellow hand with thumb up&#10;&#10;Description automatically generated">
            <a:extLst>
              <a:ext uri="{FF2B5EF4-FFF2-40B4-BE49-F238E27FC236}">
                <a16:creationId xmlns:a16="http://schemas.microsoft.com/office/drawing/2014/main" id="{01A5FA87-22EC-E8DD-6E8B-81EB9DD25FF7}"/>
              </a:ext>
            </a:extLst>
          </p:cNvPr>
          <p:cNvPicPr>
            <a:picLocks noChangeAspect="1"/>
          </p:cNvPicPr>
          <p:nvPr/>
        </p:nvPicPr>
        <p:blipFill>
          <a:blip r:embed="rId3"/>
          <a:stretch>
            <a:fillRect/>
          </a:stretch>
        </p:blipFill>
        <p:spPr>
          <a:xfrm>
            <a:off x="2377464" y="5517850"/>
            <a:ext cx="868371" cy="826772"/>
          </a:xfrm>
          <a:prstGeom prst="rect">
            <a:avLst/>
          </a:prstGeom>
        </p:spPr>
      </p:pic>
      <p:sp>
        <p:nvSpPr>
          <p:cNvPr id="7" name="TextBox 6">
            <a:extLst>
              <a:ext uri="{FF2B5EF4-FFF2-40B4-BE49-F238E27FC236}">
                <a16:creationId xmlns:a16="http://schemas.microsoft.com/office/drawing/2014/main" id="{2EED3D88-2C25-2EFF-2736-440A1D7FAFF7}"/>
              </a:ext>
            </a:extLst>
          </p:cNvPr>
          <p:cNvSpPr txBox="1"/>
          <p:nvPr/>
        </p:nvSpPr>
        <p:spPr>
          <a:xfrm>
            <a:off x="3566171" y="4434829"/>
            <a:ext cx="5044064" cy="2246769"/>
          </a:xfrm>
          <a:prstGeom prst="rect">
            <a:avLst/>
          </a:prstGeom>
          <a:solidFill>
            <a:schemeClr val="accent1">
              <a:lumMod val="20000"/>
              <a:lumOff val="80000"/>
            </a:schemeClr>
          </a:solidFill>
          <a:ln>
            <a:solidFill>
              <a:srgbClr val="0432FF"/>
            </a:solidFill>
          </a:ln>
        </p:spPr>
        <p:txBody>
          <a:bodyPr wrap="square" rtlCol="0">
            <a:spAutoFit/>
          </a:bodyPr>
          <a:lstStyle/>
          <a:p>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subclasses of superclass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encapsulate handling the customer and machine actions for each state of the ticket machine. Each action member function of the subclasses returns a </a:t>
            </a:r>
            <a:r>
              <a:rPr lang="en-US" sz="1400" b="1" kern="100" dirty="0">
                <a:solidFill>
                  <a:srgbClr val="0432FF"/>
                </a:solidFill>
                <a:latin typeface="Courier New" panose="02070309020205020404" pitchFamily="49"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that is the next state for the ticket machine to transition to. By aggregating the subclasses in class </a:t>
            </a:r>
            <a:r>
              <a:rPr lang="en-US" sz="1400" b="1" kern="100" dirty="0">
                <a:solidFill>
                  <a:srgbClr val="0432FF"/>
                </a:solidFill>
                <a:latin typeface="Courier New" panose="02070309020205020404" pitchFamily="49" charset="0"/>
                <a:cs typeface="Times New Roman" panose="02020603050405020304" pitchFamily="18" charset="0"/>
              </a:rPr>
              <a:t>StatesBlock</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the subclasses are loosely coupled with each other, and class </a:t>
            </a:r>
            <a:r>
              <a:rPr lang="en-US" sz="1400" b="1" kern="100" dirty="0">
                <a:solidFill>
                  <a:srgbClr val="0432FF"/>
                </a:solidFill>
                <a:latin typeface="Courier New" panose="02070309020205020404" pitchFamily="49" charset="0"/>
                <a:cs typeface="Times New Roman" panose="02020603050405020304" pitchFamily="18" charset="0"/>
              </a:rPr>
              <a:t>TicketMachine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is loosely coupled with the </a:t>
            </a:r>
            <a:r>
              <a:rPr lang="en-US" sz="1400" b="1" kern="100" dirty="0">
                <a:solidFill>
                  <a:srgbClr val="0432FF"/>
                </a:solidFill>
                <a:latin typeface="Courier New" panose="02070309020205020404" pitchFamily="49"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 Each action member function of class </a:t>
            </a:r>
            <a:r>
              <a:rPr lang="en-US" sz="1400" b="1" kern="100" dirty="0">
                <a:solidFill>
                  <a:srgbClr val="0432FF"/>
                </a:solidFill>
                <a:latin typeface="Courier New" panose="02070309020205020404" pitchFamily="49" charset="0"/>
                <a:cs typeface="Times New Roman" panose="02020603050405020304" pitchFamily="18" charset="0"/>
              </a:rPr>
              <a:t>TicketMachine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defers to the corresponding member function of the current </a:t>
            </a:r>
            <a:r>
              <a:rPr lang="en-US" sz="1400" b="1" kern="100" dirty="0">
                <a:solidFill>
                  <a:srgbClr val="0432FF"/>
                </a:solidFill>
                <a:latin typeface="Courier New" panose="02070309020205020404" pitchFamily="49"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pointed to by the private </a:t>
            </a:r>
            <a:r>
              <a:rPr lang="en-US" sz="1400" b="1" kern="100" dirty="0">
                <a:solidFill>
                  <a:srgbClr val="0432FF"/>
                </a:solidFill>
                <a:latin typeface="Courier New" panose="02070309020205020404" pitchFamily="49"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member variable.</a:t>
            </a:r>
            <a:r>
              <a:rPr lang="en-US" sz="1400" dirty="0">
                <a:solidFill>
                  <a:srgbClr val="0432FF"/>
                </a:solidFill>
                <a:effectLst/>
              </a:rPr>
              <a:t> </a:t>
            </a:r>
            <a:endParaRPr lang="en-US" sz="1400" dirty="0">
              <a:solidFill>
                <a:srgbClr val="0432FF"/>
              </a:solidFill>
            </a:endParaRPr>
          </a:p>
        </p:txBody>
      </p:sp>
      <p:sp>
        <p:nvSpPr>
          <p:cNvPr id="8" name="TextBox 7">
            <a:extLst>
              <a:ext uri="{FF2B5EF4-FFF2-40B4-BE49-F238E27FC236}">
                <a16:creationId xmlns:a16="http://schemas.microsoft.com/office/drawing/2014/main" id="{342F93A9-ECC2-EE84-5375-6FC019F2C165}"/>
              </a:ext>
            </a:extLst>
          </p:cNvPr>
          <p:cNvSpPr txBox="1"/>
          <p:nvPr/>
        </p:nvSpPr>
        <p:spPr>
          <a:xfrm>
            <a:off x="7051729" y="1356102"/>
            <a:ext cx="1053494"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Enums.h</a:t>
            </a:r>
            <a:endParaRPr lang="en-US" sz="1100" dirty="0">
              <a:solidFill>
                <a:srgbClr val="FFFF00"/>
              </a:solidFill>
            </a:endParaRPr>
          </a:p>
        </p:txBody>
      </p:sp>
      <p:sp>
        <p:nvSpPr>
          <p:cNvPr id="9" name="TextBox 8">
            <a:extLst>
              <a:ext uri="{FF2B5EF4-FFF2-40B4-BE49-F238E27FC236}">
                <a16:creationId xmlns:a16="http://schemas.microsoft.com/office/drawing/2014/main" id="{177ACFF3-6F9B-CCF0-273F-5150F60B1BE7}"/>
              </a:ext>
            </a:extLst>
          </p:cNvPr>
          <p:cNvSpPr txBox="1"/>
          <p:nvPr/>
        </p:nvSpPr>
        <p:spPr>
          <a:xfrm>
            <a:off x="7051729" y="1648795"/>
            <a:ext cx="942887"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State.h</a:t>
            </a:r>
            <a:endParaRPr lang="en-US" sz="1100" dirty="0">
              <a:solidFill>
                <a:srgbClr val="FFFF00"/>
              </a:solidFill>
            </a:endParaRPr>
          </a:p>
        </p:txBody>
      </p:sp>
      <p:sp>
        <p:nvSpPr>
          <p:cNvPr id="10" name="TextBox 9">
            <a:extLst>
              <a:ext uri="{FF2B5EF4-FFF2-40B4-BE49-F238E27FC236}">
                <a16:creationId xmlns:a16="http://schemas.microsoft.com/office/drawing/2014/main" id="{FC6BC60E-12DA-FAED-0022-D97FC1BFC256}"/>
              </a:ext>
            </a:extLst>
          </p:cNvPr>
          <p:cNvSpPr txBox="1"/>
          <p:nvPr/>
        </p:nvSpPr>
        <p:spPr>
          <a:xfrm>
            <a:off x="7051729" y="1941488"/>
            <a:ext cx="1252266"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READY.cpp</a:t>
            </a:r>
            <a:endParaRPr lang="en-US" sz="1100" dirty="0">
              <a:solidFill>
                <a:srgbClr val="FFFF00"/>
              </a:solidFill>
            </a:endParaRPr>
          </a:p>
        </p:txBody>
      </p:sp>
      <p:sp>
        <p:nvSpPr>
          <p:cNvPr id="11" name="TextBox 10">
            <a:extLst>
              <a:ext uri="{FF2B5EF4-FFF2-40B4-BE49-F238E27FC236}">
                <a16:creationId xmlns:a16="http://schemas.microsoft.com/office/drawing/2014/main" id="{C29FD909-0280-104F-256A-C280BF137B88}"/>
              </a:ext>
            </a:extLst>
          </p:cNvPr>
          <p:cNvSpPr txBox="1"/>
          <p:nvPr/>
        </p:nvSpPr>
        <p:spPr>
          <a:xfrm>
            <a:off x="7051729" y="2234181"/>
            <a:ext cx="1603324"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VALIDATING.cpp</a:t>
            </a:r>
            <a:endParaRPr lang="en-US" sz="1100" dirty="0">
              <a:solidFill>
                <a:srgbClr val="FFFF00"/>
              </a:solidFill>
            </a:endParaRPr>
          </a:p>
        </p:txBody>
      </p:sp>
      <p:sp>
        <p:nvSpPr>
          <p:cNvPr id="12" name="TextBox 11">
            <a:extLst>
              <a:ext uri="{FF2B5EF4-FFF2-40B4-BE49-F238E27FC236}">
                <a16:creationId xmlns:a16="http://schemas.microsoft.com/office/drawing/2014/main" id="{AA14D692-BCF6-191B-996D-B969807910E6}"/>
              </a:ext>
            </a:extLst>
          </p:cNvPr>
          <p:cNvSpPr txBox="1"/>
          <p:nvPr/>
        </p:nvSpPr>
        <p:spPr>
          <a:xfrm>
            <a:off x="7051729" y="2526874"/>
            <a:ext cx="1729961"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TICKET_SOLD.cpp</a:t>
            </a:r>
            <a:endParaRPr lang="en-US" sz="1100" dirty="0">
              <a:solidFill>
                <a:srgbClr val="FFFF00"/>
              </a:solidFill>
            </a:endParaRPr>
          </a:p>
        </p:txBody>
      </p:sp>
      <p:sp>
        <p:nvSpPr>
          <p:cNvPr id="13" name="TextBox 12">
            <a:extLst>
              <a:ext uri="{FF2B5EF4-FFF2-40B4-BE49-F238E27FC236}">
                <a16:creationId xmlns:a16="http://schemas.microsoft.com/office/drawing/2014/main" id="{4B0C6A42-5E7D-9B83-268C-9D976481CE25}"/>
              </a:ext>
            </a:extLst>
          </p:cNvPr>
          <p:cNvSpPr txBox="1"/>
          <p:nvPr/>
        </p:nvSpPr>
        <p:spPr>
          <a:xfrm>
            <a:off x="7051729" y="2819567"/>
            <a:ext cx="1524776"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SOLD_OUT.cpp</a:t>
            </a:r>
            <a:endParaRPr lang="en-US" sz="1100" dirty="0">
              <a:solidFill>
                <a:srgbClr val="FFFF00"/>
              </a:solidFill>
            </a:endParaRPr>
          </a:p>
        </p:txBody>
      </p:sp>
      <p:sp>
        <p:nvSpPr>
          <p:cNvPr id="14" name="TextBox 13">
            <a:extLst>
              <a:ext uri="{FF2B5EF4-FFF2-40B4-BE49-F238E27FC236}">
                <a16:creationId xmlns:a16="http://schemas.microsoft.com/office/drawing/2014/main" id="{54278D12-08C6-EAFC-B0A6-F7F1A571B914}"/>
              </a:ext>
            </a:extLst>
          </p:cNvPr>
          <p:cNvSpPr txBox="1"/>
          <p:nvPr/>
        </p:nvSpPr>
        <p:spPr>
          <a:xfrm>
            <a:off x="7051729" y="3112260"/>
            <a:ext cx="1359668"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StatesBlock.h</a:t>
            </a:r>
            <a:endParaRPr lang="en-US" sz="1100" dirty="0">
              <a:solidFill>
                <a:srgbClr val="FFFF00"/>
              </a:solidFill>
            </a:endParaRPr>
          </a:p>
        </p:txBody>
      </p:sp>
      <p:sp>
        <p:nvSpPr>
          <p:cNvPr id="15" name="TextBox 14">
            <a:extLst>
              <a:ext uri="{FF2B5EF4-FFF2-40B4-BE49-F238E27FC236}">
                <a16:creationId xmlns:a16="http://schemas.microsoft.com/office/drawing/2014/main" id="{E5AFF44F-A9F3-F555-2F04-E8CD5876CA3A}"/>
              </a:ext>
            </a:extLst>
          </p:cNvPr>
          <p:cNvSpPr txBox="1"/>
          <p:nvPr/>
        </p:nvSpPr>
        <p:spPr>
          <a:xfrm>
            <a:off x="7051729" y="3404953"/>
            <a:ext cx="1524776"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TicketMachine.h</a:t>
            </a:r>
            <a:endParaRPr lang="en-US" sz="1100" dirty="0">
              <a:solidFill>
                <a:srgbClr val="FFFF00"/>
              </a:solidFill>
            </a:endParaRPr>
          </a:p>
        </p:txBody>
      </p:sp>
      <p:sp>
        <p:nvSpPr>
          <p:cNvPr id="16" name="TextBox 15">
            <a:extLst>
              <a:ext uri="{FF2B5EF4-FFF2-40B4-BE49-F238E27FC236}">
                <a16:creationId xmlns:a16="http://schemas.microsoft.com/office/drawing/2014/main" id="{25F0D386-9D1A-8D49-0A0B-B655ECD6C509}"/>
              </a:ext>
            </a:extLst>
          </p:cNvPr>
          <p:cNvSpPr txBox="1"/>
          <p:nvPr/>
        </p:nvSpPr>
        <p:spPr>
          <a:xfrm>
            <a:off x="7051729" y="3697646"/>
            <a:ext cx="1673856"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TicketMachine.cpp</a:t>
            </a:r>
            <a:endParaRPr lang="en-US" sz="1100" dirty="0">
              <a:solidFill>
                <a:srgbClr val="FFFF00"/>
              </a:solidFill>
            </a:endParaRPr>
          </a:p>
        </p:txBody>
      </p:sp>
      <p:sp>
        <p:nvSpPr>
          <p:cNvPr id="17" name="TextBox 16">
            <a:extLst>
              <a:ext uri="{FF2B5EF4-FFF2-40B4-BE49-F238E27FC236}">
                <a16:creationId xmlns:a16="http://schemas.microsoft.com/office/drawing/2014/main" id="{455192E3-AC38-D96B-3EB8-DEF3404DE619}"/>
              </a:ext>
            </a:extLst>
          </p:cNvPr>
          <p:cNvSpPr txBox="1"/>
          <p:nvPr/>
        </p:nvSpPr>
        <p:spPr>
          <a:xfrm>
            <a:off x="7051729" y="3990341"/>
            <a:ext cx="1114408" cy="261610"/>
          </a:xfrm>
          <a:prstGeom prst="rect">
            <a:avLst/>
          </a:prstGeom>
          <a:solidFill>
            <a:srgbClr val="0432FF"/>
          </a:solidFill>
        </p:spPr>
        <p:txBody>
          <a:bodyPr wrap="none" rtlCol="0">
            <a:spAutoFit/>
          </a:bodyPr>
          <a:lstStyle/>
          <a:p>
            <a:r>
              <a:rPr lang="en-US" sz="1100" dirty="0">
                <a:solidFill>
                  <a:srgbClr val="FFFF00"/>
                </a:solidFill>
              </a:rPr>
              <a:t>13.2/</a:t>
            </a:r>
            <a:r>
              <a:rPr lang="en-US" sz="1100" dirty="0" err="1">
                <a:solidFill>
                  <a:srgbClr val="FFFF00"/>
                </a:solidFill>
              </a:rPr>
              <a:t>tester.cpp</a:t>
            </a:r>
            <a:endParaRPr lang="en-US" sz="1100" dirty="0">
              <a:solidFill>
                <a:srgbClr val="FFFF00"/>
              </a:solidFill>
            </a:endParaRPr>
          </a:p>
        </p:txBody>
      </p:sp>
    </p:spTree>
    <p:extLst>
      <p:ext uri="{BB962C8B-B14F-4D97-AF65-F5344CB8AC3E}">
        <p14:creationId xmlns:p14="http://schemas.microsoft.com/office/powerpoint/2010/main" val="1040956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848C-4B25-67EA-10D3-7F3E5D073B14}"/>
              </a:ext>
            </a:extLst>
          </p:cNvPr>
          <p:cNvSpPr>
            <a:spLocks noGrp="1"/>
          </p:cNvSpPr>
          <p:nvPr>
            <p:ph type="title"/>
          </p:nvPr>
        </p:nvSpPr>
        <p:spPr/>
        <p:txBody>
          <a:bodyPr/>
          <a:lstStyle/>
          <a:p>
            <a:r>
              <a:rPr lang="en-US" dirty="0"/>
              <a:t>Benefits of “After”</a:t>
            </a:r>
          </a:p>
        </p:txBody>
      </p:sp>
      <p:sp>
        <p:nvSpPr>
          <p:cNvPr id="3" name="Content Placeholder 2">
            <a:extLst>
              <a:ext uri="{FF2B5EF4-FFF2-40B4-BE49-F238E27FC236}">
                <a16:creationId xmlns:a16="http://schemas.microsoft.com/office/drawing/2014/main" id="{736C34BC-8914-FD33-37C2-5BFC00C06D17}"/>
              </a:ext>
            </a:extLst>
          </p:cNvPr>
          <p:cNvSpPr>
            <a:spLocks noGrp="1"/>
          </p:cNvSpPr>
          <p:nvPr>
            <p:ph idx="1"/>
          </p:nvPr>
        </p:nvSpPr>
        <p:spPr/>
        <p:txBody>
          <a:bodyPr/>
          <a:lstStyle/>
          <a:p>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Encapsulated customer actions</a:t>
            </a:r>
            <a:r>
              <a:rPr lang="en-US" sz="2000" b="1" kern="100" dirty="0">
                <a:latin typeface="Calibri" panose="020F0502020204030204" pitchFamily="34" charset="0"/>
                <a:ea typeface="Calibri" panose="020F0502020204030204" pitchFamily="34" charset="0"/>
                <a:cs typeface="Times New Roman" panose="02020603050405020304" pitchFamily="18" charset="0"/>
              </a:rPr>
              <a:t>: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Each </a:t>
            </a:r>
            <a:r>
              <a:rPr lang="en-US" sz="20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State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subclass encapsulates all the customer actions when the ticket machine is in the corresponding state. It will be possible to modify the behavior of a state or to remove or add states without changing the other </a:t>
            </a:r>
            <a:r>
              <a:rPr lang="en-US" sz="2000"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State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subclasses or class </a:t>
            </a:r>
            <a:r>
              <a:rPr lang="en-US" sz="2000" b="1" kern="100" dirty="0">
                <a:latin typeface="Courier New" panose="02070309020205020404" pitchFamily="49" charset="0"/>
                <a:cs typeface="Times New Roman" panose="02020603050405020304" pitchFamily="18" charset="0"/>
              </a:rPr>
              <a:t>TicketMachine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This is the Encapsulate What Varies Principle.</a:t>
            </a:r>
          </a:p>
          <a:p>
            <a:pPr lvl="3"/>
            <a:endParaRPr lang="en-US" sz="75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Single responsibility classes</a:t>
            </a:r>
            <a:r>
              <a:rPr lang="en-US" sz="2000" b="1" kern="100" dirty="0">
                <a:latin typeface="Calibri" panose="020F0502020204030204" pitchFamily="34" charset="0"/>
                <a:ea typeface="Calibri" panose="020F0502020204030204" pitchFamily="34" charset="0"/>
                <a:cs typeface="Times New Roman" panose="02020603050405020304" pitchFamily="18" charset="0"/>
              </a:rPr>
              <a:t>: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Class </a:t>
            </a:r>
            <a:r>
              <a:rPr lang="en-US" sz="2000" b="1" kern="100" dirty="0">
                <a:latin typeface="Courier New" panose="02070309020205020404" pitchFamily="49" charset="0"/>
                <a:cs typeface="Times New Roman" panose="02020603050405020304" pitchFamily="18" charset="0"/>
              </a:rPr>
              <a:t>TicketMachine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only has the responsibility to keep track of the values of its current </a:t>
            </a:r>
            <a:r>
              <a:rPr lang="en-US" sz="2000" b="1" kern="100" dirty="0">
                <a:latin typeface="Courier New" panose="02070309020205020404" pitchFamily="49" charset="0"/>
                <a:cs typeface="Times New Roman" panose="02020603050405020304" pitchFamily="18" charset="0"/>
              </a:rPr>
              <a:t>state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and the other member variables. It no longer is responsible for the customer actions of each state. This is the Single Responsibility Principle.</a:t>
            </a:r>
          </a:p>
          <a:p>
            <a:pPr lvl="3"/>
            <a:endParaRPr lang="en-US" sz="75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Loosely coupled classes</a:t>
            </a:r>
            <a:r>
              <a:rPr lang="en-US" sz="2000" b="1" kern="100" dirty="0">
                <a:latin typeface="Calibri" panose="020F0502020204030204" pitchFamily="34" charset="0"/>
                <a:ea typeface="Calibri" panose="020F0502020204030204" pitchFamily="34" charset="0"/>
                <a:cs typeface="Times New Roman" panose="02020603050405020304" pitchFamily="18" charset="0"/>
              </a:rPr>
              <a:t>: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US" sz="2000" b="1" kern="100" dirty="0">
                <a:latin typeface="Courier New" panose="02070309020205020404" pitchFamily="49" charset="0"/>
                <a:cs typeface="Times New Roman" panose="02020603050405020304" pitchFamily="18" charset="0"/>
              </a:rPr>
              <a:t>State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subclasses are loosely coupled with each other and class </a:t>
            </a:r>
            <a:r>
              <a:rPr lang="en-US" sz="2000" b="1" kern="100" dirty="0">
                <a:latin typeface="Courier New" panose="02070309020205020404" pitchFamily="49" charset="0"/>
                <a:cs typeface="Times New Roman" panose="02020603050405020304" pitchFamily="18" charset="0"/>
              </a:rPr>
              <a:t>TicketMachine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is loosely coupled with the </a:t>
            </a:r>
            <a:r>
              <a:rPr lang="en-US" sz="2000" b="1" kern="100" dirty="0">
                <a:latin typeface="Courier New" panose="02070309020205020404" pitchFamily="49" charset="0"/>
                <a:cs typeface="Times New Roman" panose="02020603050405020304" pitchFamily="18" charset="0"/>
              </a:rPr>
              <a:t>State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subclasses. Following the Principle of Least Knowledge, class </a:t>
            </a:r>
            <a:r>
              <a:rPr lang="en-US" sz="2000" b="1" kern="100" dirty="0">
                <a:latin typeface="Courier New" panose="02070309020205020404" pitchFamily="49" charset="0"/>
                <a:cs typeface="Times New Roman" panose="02020603050405020304" pitchFamily="18" charset="0"/>
              </a:rPr>
              <a:t>TicketMachine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has no dependencies on any of the </a:t>
            </a:r>
            <a:r>
              <a:rPr lang="en-US" sz="2000" b="1" kern="100" dirty="0">
                <a:latin typeface="Courier New" panose="02070309020205020404" pitchFamily="49" charset="0"/>
                <a:cs typeface="Times New Roman" panose="02020603050405020304" pitchFamily="18" charset="0"/>
              </a:rPr>
              <a:t>State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subclasses</a:t>
            </a:r>
            <a:r>
              <a:rPr lang="en-US" sz="1400" kern="1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p>
        </p:txBody>
      </p:sp>
      <p:sp>
        <p:nvSpPr>
          <p:cNvPr id="4" name="Slide Number Placeholder 3">
            <a:extLst>
              <a:ext uri="{FF2B5EF4-FFF2-40B4-BE49-F238E27FC236}">
                <a16:creationId xmlns:a16="http://schemas.microsoft.com/office/drawing/2014/main" id="{10AB0E4A-5AF5-0B64-B117-42A6AB9F333D}"/>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spTree>
    <p:extLst>
      <p:ext uri="{BB962C8B-B14F-4D97-AF65-F5344CB8AC3E}">
        <p14:creationId xmlns:p14="http://schemas.microsoft.com/office/powerpoint/2010/main" val="1780034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B786-5492-E5A5-B854-07EFA13365D9}"/>
              </a:ext>
            </a:extLst>
          </p:cNvPr>
          <p:cNvSpPr>
            <a:spLocks noGrp="1"/>
          </p:cNvSpPr>
          <p:nvPr>
            <p:ph type="title"/>
          </p:nvPr>
        </p:nvSpPr>
        <p:spPr/>
        <p:txBody>
          <a:bodyPr/>
          <a:lstStyle/>
          <a:p>
            <a:r>
              <a:rPr lang="en-US" dirty="0"/>
              <a:t>Oral presentations on Tuesday, May 7</a:t>
            </a:r>
          </a:p>
        </p:txBody>
      </p:sp>
      <p:sp>
        <p:nvSpPr>
          <p:cNvPr id="3" name="Content Placeholder 2">
            <a:extLst>
              <a:ext uri="{FF2B5EF4-FFF2-40B4-BE49-F238E27FC236}">
                <a16:creationId xmlns:a16="http://schemas.microsoft.com/office/drawing/2014/main" id="{CC028310-14BD-1221-67CD-DEB07D42BA07}"/>
              </a:ext>
            </a:extLst>
          </p:cNvPr>
          <p:cNvSpPr>
            <a:spLocks noGrp="1"/>
          </p:cNvSpPr>
          <p:nvPr>
            <p:ph idx="1"/>
          </p:nvPr>
        </p:nvSpPr>
        <p:spPr>
          <a:xfrm>
            <a:off x="457200" y="1234464"/>
            <a:ext cx="8229600" cy="4953000"/>
          </a:xfrm>
        </p:spPr>
        <p:txBody>
          <a:bodyPr/>
          <a:lstStyle/>
          <a:p>
            <a:r>
              <a:rPr lang="en-US" dirty="0"/>
              <a:t>What is your application?</a:t>
            </a:r>
          </a:p>
          <a:p>
            <a:r>
              <a:rPr lang="en-US" dirty="0"/>
              <a:t>What is its architecture?</a:t>
            </a:r>
          </a:p>
          <a:p>
            <a:pPr lvl="1"/>
            <a:r>
              <a:rPr lang="en-US" dirty="0"/>
              <a:t>You can use slides, such as PowerPoint.</a:t>
            </a:r>
          </a:p>
          <a:p>
            <a:pPr lvl="1"/>
            <a:r>
              <a:rPr lang="en-US" dirty="0"/>
              <a:t>Show high-level UML diagrams.</a:t>
            </a:r>
          </a:p>
          <a:p>
            <a:pPr lvl="1"/>
            <a:r>
              <a:rPr lang="en-US" dirty="0"/>
              <a:t>Point out your use of good design principles</a:t>
            </a:r>
          </a:p>
          <a:p>
            <a:pPr lvl="2"/>
            <a:r>
              <a:rPr lang="en-US" dirty="0"/>
              <a:t>Examples: cohesive classes, loose coupling, coding to the interface, delegation, etc.</a:t>
            </a:r>
          </a:p>
          <a:p>
            <a:pPr lvl="1"/>
            <a:r>
              <a:rPr lang="en-US" dirty="0"/>
              <a:t>Point out code modeled by design patterns.</a:t>
            </a:r>
          </a:p>
          <a:p>
            <a:pPr lvl="2"/>
            <a:r>
              <a:rPr lang="en-US" dirty="0"/>
              <a:t>Which patterns?</a:t>
            </a:r>
          </a:p>
          <a:p>
            <a:pPr lvl="2"/>
            <a:r>
              <a:rPr lang="en-US" dirty="0"/>
              <a:t>How did your code benefit </a:t>
            </a:r>
            <a:br>
              <a:rPr lang="en-US" dirty="0"/>
            </a:br>
            <a:r>
              <a:rPr lang="en-US" dirty="0"/>
              <a:t>from the patterns?</a:t>
            </a:r>
          </a:p>
          <a:p>
            <a:r>
              <a:rPr lang="en-US" dirty="0"/>
              <a:t>Live demo of the application.</a:t>
            </a:r>
          </a:p>
        </p:txBody>
      </p:sp>
      <p:sp>
        <p:nvSpPr>
          <p:cNvPr id="4" name="Slide Number Placeholder 3">
            <a:extLst>
              <a:ext uri="{FF2B5EF4-FFF2-40B4-BE49-F238E27FC236}">
                <a16:creationId xmlns:a16="http://schemas.microsoft.com/office/drawing/2014/main" id="{E92985F6-F057-5353-7066-4DEC817F1CE0}"/>
              </a:ext>
            </a:extLst>
          </p:cNvPr>
          <p:cNvSpPr>
            <a:spLocks noGrp="1"/>
          </p:cNvSpPr>
          <p:nvPr>
            <p:ph type="sldNum" sz="quarter" idx="12"/>
          </p:nvPr>
        </p:nvSpPr>
        <p:spPr/>
        <p:txBody>
          <a:bodyPr/>
          <a:lstStyle/>
          <a:p>
            <a:fld id="{6C575094-CFE5-6845-BA77-358456EEE977}" type="slidenum">
              <a:rPr lang="en-US" altLang="x-none" smtClean="0"/>
              <a:pPr/>
              <a:t>3</a:t>
            </a:fld>
            <a:endParaRPr lang="en-US" altLang="x-none"/>
          </a:p>
        </p:txBody>
      </p:sp>
      <p:sp>
        <p:nvSpPr>
          <p:cNvPr id="6" name="TextBox 5">
            <a:extLst>
              <a:ext uri="{FF2B5EF4-FFF2-40B4-BE49-F238E27FC236}">
                <a16:creationId xmlns:a16="http://schemas.microsoft.com/office/drawing/2014/main" id="{50F678DF-7867-C421-11BD-604BBDEA0E71}"/>
              </a:ext>
            </a:extLst>
          </p:cNvPr>
          <p:cNvSpPr txBox="1"/>
          <p:nvPr/>
        </p:nvSpPr>
        <p:spPr>
          <a:xfrm>
            <a:off x="5943585" y="4800585"/>
            <a:ext cx="2834609"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Students in the class will help grade each oral presentation via a Canvas survey.</a:t>
            </a:r>
          </a:p>
        </p:txBody>
      </p:sp>
      <p:sp>
        <p:nvSpPr>
          <p:cNvPr id="7" name="TextBox 6">
            <a:extLst>
              <a:ext uri="{FF2B5EF4-FFF2-40B4-BE49-F238E27FC236}">
                <a16:creationId xmlns:a16="http://schemas.microsoft.com/office/drawing/2014/main" id="{36AB1E5C-ADE8-2FEA-87C0-CCD0E32550F0}"/>
              </a:ext>
            </a:extLst>
          </p:cNvPr>
          <p:cNvSpPr txBox="1"/>
          <p:nvPr/>
        </p:nvSpPr>
        <p:spPr>
          <a:xfrm>
            <a:off x="6297462" y="1325903"/>
            <a:ext cx="2126853" cy="584775"/>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Maximum </a:t>
            </a:r>
            <a:r>
              <a:rPr lang="en-US" u="sng" dirty="0">
                <a:solidFill>
                  <a:srgbClr val="0432FF"/>
                </a:solidFill>
              </a:rPr>
              <a:t>20 minutes </a:t>
            </a:r>
            <a:r>
              <a:rPr lang="en-US" dirty="0">
                <a:solidFill>
                  <a:srgbClr val="0432FF"/>
                </a:solidFill>
              </a:rPr>
              <a:t>per presentation.</a:t>
            </a:r>
          </a:p>
        </p:txBody>
      </p:sp>
    </p:spTree>
    <p:extLst>
      <p:ext uri="{BB962C8B-B14F-4D97-AF65-F5344CB8AC3E}">
        <p14:creationId xmlns:p14="http://schemas.microsoft.com/office/powerpoint/2010/main" val="4257556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261AE-BB9A-710C-0E90-A3247937ACB0}"/>
              </a:ext>
            </a:extLst>
          </p:cNvPr>
          <p:cNvSpPr>
            <a:spLocks noGrp="1"/>
          </p:cNvSpPr>
          <p:nvPr>
            <p:ph type="title"/>
          </p:nvPr>
        </p:nvSpPr>
        <p:spPr/>
        <p:txBody>
          <a:bodyPr/>
          <a:lstStyle/>
          <a:p>
            <a:r>
              <a:rPr lang="en-US" dirty="0"/>
              <a:t>State DP Generic Model</a:t>
            </a:r>
          </a:p>
        </p:txBody>
      </p:sp>
      <p:sp>
        <p:nvSpPr>
          <p:cNvPr id="4" name="Slide Number Placeholder 3">
            <a:extLst>
              <a:ext uri="{FF2B5EF4-FFF2-40B4-BE49-F238E27FC236}">
                <a16:creationId xmlns:a16="http://schemas.microsoft.com/office/drawing/2014/main" id="{100B488F-9E1C-E1C3-77F3-C4103084709A}"/>
              </a:ext>
            </a:extLst>
          </p:cNvPr>
          <p:cNvSpPr>
            <a:spLocks noGrp="1"/>
          </p:cNvSpPr>
          <p:nvPr>
            <p:ph type="sldNum" sz="quarter" idx="12"/>
          </p:nvPr>
        </p:nvSpPr>
        <p:spPr/>
        <p:txBody>
          <a:bodyPr/>
          <a:lstStyle/>
          <a:p>
            <a:fld id="{6C575094-CFE5-6845-BA77-358456EEE977}" type="slidenum">
              <a:rPr lang="en-US" altLang="x-none" smtClean="0"/>
              <a:pPr/>
              <a:t>30</a:t>
            </a:fld>
            <a:endParaRPr lang="en-US" altLang="x-none"/>
          </a:p>
        </p:txBody>
      </p:sp>
      <p:pic>
        <p:nvPicPr>
          <p:cNvPr id="5" name="Picture 4">
            <a:extLst>
              <a:ext uri="{FF2B5EF4-FFF2-40B4-BE49-F238E27FC236}">
                <a16:creationId xmlns:a16="http://schemas.microsoft.com/office/drawing/2014/main" id="{073D4DB6-431A-28CD-44E0-462C39B0746A}"/>
              </a:ext>
            </a:extLst>
          </p:cNvPr>
          <p:cNvPicPr>
            <a:picLocks noChangeAspect="1"/>
          </p:cNvPicPr>
          <p:nvPr/>
        </p:nvPicPr>
        <p:blipFill>
          <a:blip r:embed="rId2"/>
          <a:stretch>
            <a:fillRect/>
          </a:stretch>
        </p:blipFill>
        <p:spPr>
          <a:xfrm>
            <a:off x="419438" y="1325903"/>
            <a:ext cx="3969684" cy="1828780"/>
          </a:xfrm>
          <a:prstGeom prst="rect">
            <a:avLst/>
          </a:prstGeom>
          <a:noFill/>
          <a:ln w="9525">
            <a:noFill/>
          </a:ln>
        </p:spPr>
      </p:pic>
      <p:sp>
        <p:nvSpPr>
          <p:cNvPr id="6" name="TextBox 5">
            <a:extLst>
              <a:ext uri="{FF2B5EF4-FFF2-40B4-BE49-F238E27FC236}">
                <a16:creationId xmlns:a16="http://schemas.microsoft.com/office/drawing/2014/main" id="{289ABD6F-C222-34C7-5F63-2A8442E08F38}"/>
              </a:ext>
            </a:extLst>
          </p:cNvPr>
          <p:cNvSpPr txBox="1"/>
          <p:nvPr/>
        </p:nvSpPr>
        <p:spPr>
          <a:xfrm>
            <a:off x="4754896" y="1325903"/>
            <a:ext cx="3840420" cy="2462213"/>
          </a:xfrm>
          <a:prstGeom prst="rect">
            <a:avLst/>
          </a:prstGeom>
          <a:solidFill>
            <a:schemeClr val="accent1">
              <a:lumMod val="20000"/>
              <a:lumOff val="80000"/>
            </a:schemeClr>
          </a:solidFill>
          <a:ln>
            <a:solidFill>
              <a:srgbClr val="0432FF"/>
            </a:solidFill>
          </a:ln>
        </p:spPr>
        <p:txBody>
          <a:bodyPr wrap="square" rtlCol="0">
            <a:spAutoFit/>
          </a:bodyPr>
          <a:lstStyle/>
          <a:p>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generic model of the State Design Pattern. Instead of the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Context</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class aggregating the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 as shown earlier, this figure shows the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 encapsulated in the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StatesBlock</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class, which allows the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 to be loosely coupled with each other and the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TicketMachine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class to be loosely coupled with the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 Also in the previous figure, each of the customer action member functions returns the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State</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the ticket machine will transition to.</a:t>
            </a:r>
            <a:r>
              <a:rPr lang="en-US" sz="1400" dirty="0">
                <a:solidFill>
                  <a:srgbClr val="0432FF"/>
                </a:solidFill>
                <a:effectLst/>
              </a:rPr>
              <a:t> </a:t>
            </a:r>
            <a:endParaRPr lang="en-US" sz="1400" dirty="0">
              <a:solidFill>
                <a:srgbClr val="0432FF"/>
              </a:solidFill>
            </a:endParaRPr>
          </a:p>
        </p:txBody>
      </p:sp>
      <p:graphicFrame>
        <p:nvGraphicFramePr>
          <p:cNvPr id="8" name="Table 7">
            <a:extLst>
              <a:ext uri="{FF2B5EF4-FFF2-40B4-BE49-F238E27FC236}">
                <a16:creationId xmlns:a16="http://schemas.microsoft.com/office/drawing/2014/main" id="{4FE3E50E-5C26-3769-8255-B84E63E7FAFB}"/>
              </a:ext>
            </a:extLst>
          </p:cNvPr>
          <p:cNvGraphicFramePr>
            <a:graphicFrameLocks noGrp="1"/>
          </p:cNvGraphicFramePr>
          <p:nvPr>
            <p:extLst>
              <p:ext uri="{D42A27DB-BD31-4B8C-83A1-F6EECF244321}">
                <p14:modId xmlns:p14="http://schemas.microsoft.com/office/powerpoint/2010/main" val="4255388114"/>
              </p:ext>
            </p:extLst>
          </p:nvPr>
        </p:nvGraphicFramePr>
        <p:xfrm>
          <a:off x="1091599" y="4022955"/>
          <a:ext cx="7326593" cy="1783459"/>
        </p:xfrm>
        <a:graphic>
          <a:graphicData uri="http://schemas.openxmlformats.org/drawingml/2006/table">
            <a:tbl>
              <a:tblPr firstRow="1" firstCol="1" bandRow="1">
                <a:tableStyleId>{00A15C55-8517-42AA-B614-E9B94910E393}</a:tableStyleId>
              </a:tblPr>
              <a:tblGrid>
                <a:gridCol w="2480326">
                  <a:extLst>
                    <a:ext uri="{9D8B030D-6E8A-4147-A177-3AD203B41FA5}">
                      <a16:colId xmlns:a16="http://schemas.microsoft.com/office/drawing/2014/main" val="232291657"/>
                    </a:ext>
                  </a:extLst>
                </a:gridCol>
                <a:gridCol w="4846267">
                  <a:extLst>
                    <a:ext uri="{9D8B030D-6E8A-4147-A177-3AD203B41FA5}">
                      <a16:colId xmlns:a16="http://schemas.microsoft.com/office/drawing/2014/main" val="2035929319"/>
                    </a:ext>
                  </a:extLst>
                </a:gridCol>
              </a:tblGrid>
              <a:tr h="307895">
                <a:tc>
                  <a:txBody>
                    <a:bodyPr/>
                    <a:lstStyle/>
                    <a:p>
                      <a:pPr marL="0" marR="0">
                        <a:lnSpc>
                          <a:spcPts val="1200"/>
                        </a:lnSpc>
                        <a:spcBef>
                          <a:spcPts val="600"/>
                        </a:spcBef>
                        <a:spcAft>
                          <a:spcPts val="0"/>
                        </a:spcAft>
                      </a:pPr>
                      <a:r>
                        <a:rPr lang="en-US" sz="1200">
                          <a:effectLst/>
                        </a:rPr>
                        <a:t>Design pattern</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a:effectLst/>
                        </a:rPr>
                        <a:t>Applied by the example application</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4020677"/>
                  </a:ext>
                </a:extLst>
              </a:tr>
              <a:tr h="307895">
                <a:tc>
                  <a:txBody>
                    <a:bodyPr/>
                    <a:lstStyle/>
                    <a:p>
                      <a:pPr marL="0" marR="0">
                        <a:lnSpc>
                          <a:spcPts val="1200"/>
                        </a:lnSpc>
                        <a:spcBef>
                          <a:spcPts val="600"/>
                        </a:spcBef>
                        <a:spcAft>
                          <a:spcPts val="0"/>
                        </a:spcAft>
                      </a:pPr>
                      <a:r>
                        <a:rPr lang="en-US" sz="1200" dirty="0">
                          <a:effectLst/>
                        </a:rPr>
                        <a:t>Class </a:t>
                      </a:r>
                      <a:r>
                        <a:rPr lang="en-US" sz="1200" b="1" i="0" u="none" strike="noStrike" dirty="0">
                          <a:effectLst/>
                          <a:latin typeface="Courier New" panose="02070309020205020404" pitchFamily="49" charset="0"/>
                          <a:cs typeface="Courier New" panose="02070309020205020404" pitchFamily="49" charset="0"/>
                        </a:rPr>
                        <a:t>Context</a:t>
                      </a:r>
                      <a:endParaRPr lang="en-US" sz="12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tc>
                  <a:txBody>
                    <a:bodyPr/>
                    <a:lstStyle/>
                    <a:p>
                      <a:pPr marL="0" marR="0">
                        <a:lnSpc>
                          <a:spcPts val="1200"/>
                        </a:lnSpc>
                        <a:spcBef>
                          <a:spcPts val="600"/>
                        </a:spcBef>
                        <a:spcAft>
                          <a:spcPts val="0"/>
                        </a:spcAft>
                      </a:pPr>
                      <a:r>
                        <a:rPr lang="en-US" sz="1200" dirty="0">
                          <a:effectLst/>
                        </a:rPr>
                        <a:t>Class </a:t>
                      </a:r>
                      <a:r>
                        <a:rPr lang="en-US" sz="1200" b="1" i="0" u="none" strike="noStrike" dirty="0">
                          <a:effectLst/>
                          <a:latin typeface="Courier New" panose="02070309020205020404" pitchFamily="49" charset="0"/>
                          <a:cs typeface="Courier New" panose="02070309020205020404" pitchFamily="49" charset="0"/>
                        </a:rPr>
                        <a:t>TicketMachine</a:t>
                      </a:r>
                      <a:r>
                        <a:rPr lang="en-US" sz="1200" dirty="0">
                          <a:effectLst/>
                        </a:rPr>
                        <a:t> (using class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StatesBlock</a:t>
                      </a:r>
                      <a:r>
                        <a:rPr lang="en-US" sz="1200" dirty="0">
                          <a:effectLst/>
                        </a:rPr>
                        <a:t>)</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0094960"/>
                  </a:ext>
                </a:extLst>
              </a:tr>
              <a:tr h="253279">
                <a:tc>
                  <a:txBody>
                    <a:bodyPr/>
                    <a:lstStyle/>
                    <a:p>
                      <a:pPr marL="0" marR="0">
                        <a:lnSpc>
                          <a:spcPts val="1200"/>
                        </a:lnSpc>
                        <a:spcBef>
                          <a:spcPts val="600"/>
                        </a:spcBef>
                        <a:spcAft>
                          <a:spcPts val="0"/>
                        </a:spcAft>
                      </a:pPr>
                      <a:r>
                        <a:rPr lang="en-US" sz="1200" dirty="0">
                          <a:effectLst/>
                        </a:rPr>
                        <a:t>Superclass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State</a:t>
                      </a:r>
                    </a:p>
                  </a:txBody>
                  <a:tcPr marL="68580" marR="68580" marT="0" marB="0" anchor="ctr"/>
                </a:tc>
                <a:tc>
                  <a:txBody>
                    <a:bodyPr/>
                    <a:lstStyle/>
                    <a:p>
                      <a:pPr marL="0" marR="0">
                        <a:lnSpc>
                          <a:spcPts val="1200"/>
                        </a:lnSpc>
                        <a:spcBef>
                          <a:spcPts val="600"/>
                        </a:spcBef>
                        <a:spcAft>
                          <a:spcPts val="0"/>
                        </a:spcAft>
                      </a:pPr>
                      <a:r>
                        <a:rPr lang="en-US" sz="1200" dirty="0">
                          <a:effectLst/>
                        </a:rPr>
                        <a:t>Superclass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State</a:t>
                      </a:r>
                    </a:p>
                  </a:txBody>
                  <a:tcPr marL="68580" marR="68580" marT="0" marB="0" anchor="ctr"/>
                </a:tc>
                <a:extLst>
                  <a:ext uri="{0D108BD9-81ED-4DB2-BD59-A6C34878D82A}">
                    <a16:rowId xmlns:a16="http://schemas.microsoft.com/office/drawing/2014/main" val="1961843956"/>
                  </a:ext>
                </a:extLst>
              </a:tr>
              <a:tr h="457195">
                <a:tc>
                  <a:txBody>
                    <a:bodyPr/>
                    <a:lstStyle/>
                    <a:p>
                      <a:pPr marL="0" marR="0">
                        <a:lnSpc>
                          <a:spcPts val="1200"/>
                        </a:lnSpc>
                        <a:spcBef>
                          <a:spcPts val="600"/>
                        </a:spcBef>
                        <a:spcAft>
                          <a:spcPts val="0"/>
                        </a:spcAft>
                      </a:pPr>
                      <a:r>
                        <a:rPr lang="en-US" sz="1200" dirty="0">
                          <a:effectLst/>
                        </a:rPr>
                        <a:t>Subclasses </a:t>
                      </a:r>
                      <a:r>
                        <a:rPr lang="en-US" sz="1200" b="1" i="0" u="none" strike="noStrike" kern="1200" dirty="0" err="1">
                          <a:solidFill>
                            <a:schemeClr val="lt1"/>
                          </a:solidFill>
                          <a:effectLst/>
                          <a:latin typeface="Courier New" panose="02070309020205020404" pitchFamily="49" charset="0"/>
                          <a:ea typeface="+mn-ea"/>
                          <a:cs typeface="Courier New" panose="02070309020205020404" pitchFamily="49" charset="0"/>
                        </a:rPr>
                        <a:t>ConcreteStateA</a:t>
                      </a:r>
                      <a:r>
                        <a:rPr lang="en-US" sz="1200" dirty="0">
                          <a:effectLst/>
                        </a:rPr>
                        <a:t>, </a:t>
                      </a:r>
                      <a:r>
                        <a:rPr lang="en-US" sz="1200" b="1" i="0" u="none" strike="noStrike" kern="1200" dirty="0" err="1">
                          <a:solidFill>
                            <a:schemeClr val="lt1"/>
                          </a:solidFill>
                          <a:effectLst/>
                          <a:latin typeface="Courier New" panose="02070309020205020404" pitchFamily="49" charset="0"/>
                          <a:ea typeface="+mn-ea"/>
                          <a:cs typeface="Courier New" panose="02070309020205020404" pitchFamily="49" charset="0"/>
                        </a:rPr>
                        <a:t>ConcreteStateB</a:t>
                      </a:r>
                      <a:r>
                        <a:rPr lang="en-US" sz="1200" dirty="0">
                          <a:effectLst/>
                        </a:rPr>
                        <a:t>, etc.</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Subclasses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READY</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VALIDATING</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TICKET_SOLD</a:t>
                      </a:r>
                      <a:r>
                        <a:rPr lang="en-US" sz="1200" dirty="0">
                          <a:effectLst/>
                        </a:rPr>
                        <a:t>, 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SOLD_OUT</a:t>
                      </a:r>
                    </a:p>
                  </a:txBody>
                  <a:tcPr marL="68580" marR="68580" marT="0" marB="0" anchor="ctr"/>
                </a:tc>
                <a:extLst>
                  <a:ext uri="{0D108BD9-81ED-4DB2-BD59-A6C34878D82A}">
                    <a16:rowId xmlns:a16="http://schemas.microsoft.com/office/drawing/2014/main" val="1903907326"/>
                  </a:ext>
                </a:extLst>
              </a:tr>
              <a:tr h="457195">
                <a:tc>
                  <a:txBody>
                    <a:bodyPr/>
                    <a:lstStyle/>
                    <a:p>
                      <a:pPr marL="0" marR="0">
                        <a:lnSpc>
                          <a:spcPts val="1200"/>
                        </a:lnSpc>
                        <a:spcBef>
                          <a:spcPts val="600"/>
                        </a:spcBef>
                        <a:spcAft>
                          <a:spcPts val="0"/>
                        </a:spcAft>
                      </a:pPr>
                      <a:r>
                        <a:rPr lang="en-US" sz="1200" dirty="0">
                          <a:effectLst/>
                        </a:rPr>
                        <a:t>Member function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handle()</a:t>
                      </a:r>
                    </a:p>
                  </a:txBody>
                  <a:tcPr marL="68580" marR="68580" marT="0" marB="0" anchor="ctr"/>
                </a:tc>
                <a:tc>
                  <a:txBody>
                    <a:bodyPr/>
                    <a:lstStyle/>
                    <a:p>
                      <a:pPr marL="0" marR="0">
                        <a:lnSpc>
                          <a:spcPts val="1200"/>
                        </a:lnSpc>
                        <a:spcBef>
                          <a:spcPts val="600"/>
                        </a:spcBef>
                        <a:spcAft>
                          <a:spcPts val="0"/>
                        </a:spcAft>
                      </a:pPr>
                      <a:r>
                        <a:rPr lang="en-US" sz="1200" dirty="0">
                          <a:effectLst/>
                        </a:rPr>
                        <a:t>Member functions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insert_credit_card()</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check_validity()</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take_ticket()</a:t>
                      </a:r>
                      <a:r>
                        <a:rPr lang="en-US" sz="1200" dirty="0">
                          <a:effectLst/>
                        </a:rPr>
                        <a:t>, 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remove_credit_card()</a:t>
                      </a:r>
                    </a:p>
                  </a:txBody>
                  <a:tcPr marL="68580" marR="68580" marT="0" marB="0" anchor="ctr"/>
                </a:tc>
                <a:extLst>
                  <a:ext uri="{0D108BD9-81ED-4DB2-BD59-A6C34878D82A}">
                    <a16:rowId xmlns:a16="http://schemas.microsoft.com/office/drawing/2014/main" val="4140086647"/>
                  </a:ext>
                </a:extLst>
              </a:tr>
            </a:tbl>
          </a:graphicData>
        </a:graphic>
      </p:graphicFrame>
    </p:spTree>
    <p:extLst>
      <p:ext uri="{BB962C8B-B14F-4D97-AF65-F5344CB8AC3E}">
        <p14:creationId xmlns:p14="http://schemas.microsoft.com/office/powerpoint/2010/main" val="2411166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DD46-8104-480E-6298-476ABC9B2CCA}"/>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4F7B5496-C8A7-C901-9791-5D522102C51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BA5F72D-479C-8CA5-D04C-D519DCC8EFF7}"/>
              </a:ext>
            </a:extLst>
          </p:cNvPr>
          <p:cNvSpPr>
            <a:spLocks noGrp="1"/>
          </p:cNvSpPr>
          <p:nvPr>
            <p:ph type="sldNum" sz="quarter" idx="12"/>
          </p:nvPr>
        </p:nvSpPr>
        <p:spPr/>
        <p:txBody>
          <a:bodyPr/>
          <a:lstStyle/>
          <a:p>
            <a:fld id="{6C575094-CFE5-6845-BA77-358456EEE977}" type="slidenum">
              <a:rPr lang="en-US" altLang="x-none" smtClean="0"/>
              <a:pPr/>
              <a:t>31</a:t>
            </a:fld>
            <a:endParaRPr lang="en-US" altLang="x-none"/>
          </a:p>
        </p:txBody>
      </p:sp>
    </p:spTree>
    <p:extLst>
      <p:ext uri="{BB962C8B-B14F-4D97-AF65-F5344CB8AC3E}">
        <p14:creationId xmlns:p14="http://schemas.microsoft.com/office/powerpoint/2010/main" val="3956686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0FC3-47CF-6ABB-B563-F0512C24210C}"/>
              </a:ext>
            </a:extLst>
          </p:cNvPr>
          <p:cNvSpPr>
            <a:spLocks noGrp="1"/>
          </p:cNvSpPr>
          <p:nvPr>
            <p:ph type="title"/>
          </p:nvPr>
        </p:nvSpPr>
        <p:spPr/>
        <p:txBody>
          <a:bodyPr/>
          <a:lstStyle/>
          <a:p>
            <a:r>
              <a:rPr lang="en-US" dirty="0"/>
              <a:t>Intro to Multithreaded Programming</a:t>
            </a:r>
          </a:p>
        </p:txBody>
      </p:sp>
      <p:sp>
        <p:nvSpPr>
          <p:cNvPr id="3" name="Content Placeholder 2">
            <a:extLst>
              <a:ext uri="{FF2B5EF4-FFF2-40B4-BE49-F238E27FC236}">
                <a16:creationId xmlns:a16="http://schemas.microsoft.com/office/drawing/2014/main" id="{F79C047E-8C71-FF54-A7D5-97E2FAD719FA}"/>
              </a:ext>
            </a:extLst>
          </p:cNvPr>
          <p:cNvSpPr>
            <a:spLocks noGrp="1"/>
          </p:cNvSpPr>
          <p:nvPr>
            <p:ph idx="1"/>
          </p:nvPr>
        </p:nvSpPr>
        <p:spPr/>
        <p:txBody>
          <a:bodyPr/>
          <a:lstStyle/>
          <a:p>
            <a:r>
              <a:rPr lang="en-US" dirty="0"/>
              <a:t>Knowing how to design and develop </a:t>
            </a:r>
            <a:r>
              <a:rPr lang="en-US" u="sng" dirty="0"/>
              <a:t>multithreaded applications</a:t>
            </a:r>
            <a:r>
              <a:rPr lang="en-US" dirty="0"/>
              <a:t> allows us to take advantage of a computer’s ability to handle multiple threads of execution.</a:t>
            </a:r>
          </a:p>
          <a:p>
            <a:pPr lvl="1"/>
            <a:r>
              <a:rPr lang="en-US" dirty="0"/>
              <a:t>A properly designed multithreaded program can take better advantage of today’s multicore computers.</a:t>
            </a:r>
          </a:p>
          <a:p>
            <a:pPr lvl="4"/>
            <a:endParaRPr lang="en-US" dirty="0"/>
          </a:p>
          <a:p>
            <a:r>
              <a:rPr lang="en-US" dirty="0"/>
              <a:t>A </a:t>
            </a:r>
            <a:r>
              <a:rPr lang="en-US" dirty="0">
                <a:solidFill>
                  <a:srgbClr val="C00000"/>
                </a:solidFill>
              </a:rPr>
              <a:t>thread</a:t>
            </a:r>
            <a:r>
              <a:rPr lang="en-US" dirty="0"/>
              <a:t> is a path the computer takes through the code as it executes your program.</a:t>
            </a:r>
          </a:p>
          <a:p>
            <a:pPr lvl="1"/>
            <a:r>
              <a:rPr lang="en-US" dirty="0"/>
              <a:t>Multithreading means the computer is running multiple paths </a:t>
            </a:r>
            <a:r>
              <a:rPr lang="en-US" u="sng" dirty="0"/>
              <a:t>simultaneously</a:t>
            </a:r>
            <a:r>
              <a:rPr lang="en-US" dirty="0"/>
              <a:t>.</a:t>
            </a:r>
          </a:p>
        </p:txBody>
      </p:sp>
      <p:sp>
        <p:nvSpPr>
          <p:cNvPr id="4" name="Slide Number Placeholder 3">
            <a:extLst>
              <a:ext uri="{FF2B5EF4-FFF2-40B4-BE49-F238E27FC236}">
                <a16:creationId xmlns:a16="http://schemas.microsoft.com/office/drawing/2014/main" id="{636CD7AC-D6EB-DB84-7D6D-98DE2B0083BC}"/>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a:p>
        </p:txBody>
      </p:sp>
    </p:spTree>
    <p:extLst>
      <p:ext uri="{BB962C8B-B14F-4D97-AF65-F5344CB8AC3E}">
        <p14:creationId xmlns:p14="http://schemas.microsoft.com/office/powerpoint/2010/main" val="1373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F0CFF-19B4-DCB0-D7C2-6489814E7E5B}"/>
              </a:ext>
            </a:extLst>
          </p:cNvPr>
          <p:cNvSpPr>
            <a:spLocks noGrp="1"/>
          </p:cNvSpPr>
          <p:nvPr>
            <p:ph type="title"/>
          </p:nvPr>
        </p:nvSpPr>
        <p:spPr/>
        <p:txBody>
          <a:bodyPr/>
          <a:lstStyle/>
          <a:p>
            <a:r>
              <a:rPr lang="en-US" dirty="0"/>
              <a:t>Conceptual View of Multithreading</a:t>
            </a:r>
          </a:p>
        </p:txBody>
      </p:sp>
      <p:sp>
        <p:nvSpPr>
          <p:cNvPr id="3" name="Content Placeholder 2">
            <a:extLst>
              <a:ext uri="{FF2B5EF4-FFF2-40B4-BE49-F238E27FC236}">
                <a16:creationId xmlns:a16="http://schemas.microsoft.com/office/drawing/2014/main" id="{24DECAD0-E0F1-C0AA-6B41-FF4401012EBF}"/>
              </a:ext>
            </a:extLst>
          </p:cNvPr>
          <p:cNvSpPr>
            <a:spLocks noGrp="1"/>
          </p:cNvSpPr>
          <p:nvPr>
            <p:ph idx="1"/>
          </p:nvPr>
        </p:nvSpPr>
        <p:spPr>
          <a:xfrm>
            <a:off x="457200" y="1295400"/>
            <a:ext cx="4754873" cy="4835525"/>
          </a:xfrm>
        </p:spPr>
        <p:txBody>
          <a:bodyPr/>
          <a:lstStyle/>
          <a:p>
            <a:r>
              <a:rPr lang="en-US" dirty="0"/>
              <a:t>An application’s code, data, and external resources are </a:t>
            </a:r>
            <a:r>
              <a:rPr lang="en-US" u="sng" dirty="0"/>
              <a:t>shared</a:t>
            </a:r>
            <a:r>
              <a:rPr lang="en-US" dirty="0"/>
              <a:t> among the threads.</a:t>
            </a:r>
          </a:p>
          <a:p>
            <a:pPr lvl="4"/>
            <a:endParaRPr lang="en-US" dirty="0"/>
          </a:p>
          <a:p>
            <a:r>
              <a:rPr lang="en-US" dirty="0"/>
              <a:t>Each thread has its own runtime stack and a copy of the machine registers.</a:t>
            </a:r>
          </a:p>
        </p:txBody>
      </p:sp>
      <p:sp>
        <p:nvSpPr>
          <p:cNvPr id="4" name="Slide Number Placeholder 3">
            <a:extLst>
              <a:ext uri="{FF2B5EF4-FFF2-40B4-BE49-F238E27FC236}">
                <a16:creationId xmlns:a16="http://schemas.microsoft.com/office/drawing/2014/main" id="{2AA6BA99-C08F-FCF6-8DF6-F782EEB2419F}"/>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pic>
        <p:nvPicPr>
          <p:cNvPr id="5" name="Picture 4">
            <a:extLst>
              <a:ext uri="{FF2B5EF4-FFF2-40B4-BE49-F238E27FC236}">
                <a16:creationId xmlns:a16="http://schemas.microsoft.com/office/drawing/2014/main" id="{5338603B-D2E4-1F73-3BBB-870EA5769222}"/>
              </a:ext>
            </a:extLst>
          </p:cNvPr>
          <p:cNvPicPr>
            <a:picLocks noChangeAspect="1"/>
          </p:cNvPicPr>
          <p:nvPr/>
        </p:nvPicPr>
        <p:blipFill>
          <a:blip r:embed="rId2"/>
          <a:stretch>
            <a:fillRect/>
          </a:stretch>
        </p:blipFill>
        <p:spPr>
          <a:xfrm>
            <a:off x="5373410" y="1336485"/>
            <a:ext cx="3345931" cy="4794440"/>
          </a:xfrm>
          <a:prstGeom prst="rect">
            <a:avLst/>
          </a:prstGeom>
          <a:noFill/>
          <a:ln w="9525">
            <a:noFill/>
          </a:ln>
        </p:spPr>
      </p:pic>
    </p:spTree>
    <p:extLst>
      <p:ext uri="{BB962C8B-B14F-4D97-AF65-F5344CB8AC3E}">
        <p14:creationId xmlns:p14="http://schemas.microsoft.com/office/powerpoint/2010/main" val="1056280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319C-139E-996C-C3F4-C69C9CEEF522}"/>
              </a:ext>
            </a:extLst>
          </p:cNvPr>
          <p:cNvSpPr>
            <a:spLocks noGrp="1"/>
          </p:cNvSpPr>
          <p:nvPr>
            <p:ph type="title"/>
          </p:nvPr>
        </p:nvSpPr>
        <p:spPr/>
        <p:txBody>
          <a:bodyPr/>
          <a:lstStyle/>
          <a:p>
            <a:r>
              <a:rPr lang="en-US" dirty="0"/>
              <a:t>Simultaneous: Concurrency vs. Parallelism</a:t>
            </a:r>
          </a:p>
        </p:txBody>
      </p:sp>
      <p:sp>
        <p:nvSpPr>
          <p:cNvPr id="3" name="Content Placeholder 2">
            <a:extLst>
              <a:ext uri="{FF2B5EF4-FFF2-40B4-BE49-F238E27FC236}">
                <a16:creationId xmlns:a16="http://schemas.microsoft.com/office/drawing/2014/main" id="{AEC6F349-D67B-23F4-A513-1964CC1FB80F}"/>
              </a:ext>
            </a:extLst>
          </p:cNvPr>
          <p:cNvSpPr>
            <a:spLocks noGrp="1"/>
          </p:cNvSpPr>
          <p:nvPr>
            <p:ph idx="1"/>
          </p:nvPr>
        </p:nvSpPr>
        <p:spPr/>
        <p:txBody>
          <a:bodyPr/>
          <a:lstStyle/>
          <a:p>
            <a:r>
              <a:rPr lang="en-US" dirty="0"/>
              <a:t>Example: Planning for a dinner party.</a:t>
            </a:r>
          </a:p>
          <a:p>
            <a:pPr lvl="4"/>
            <a:endParaRPr lang="en-US" dirty="0"/>
          </a:p>
          <a:p>
            <a:r>
              <a:rPr lang="en-US" u="sng" dirty="0"/>
              <a:t>Concurrent</a:t>
            </a:r>
            <a:r>
              <a:rPr lang="en-US" dirty="0"/>
              <a:t> work by yourself:</a:t>
            </a:r>
          </a:p>
          <a:p>
            <a:pPr lvl="1"/>
            <a:r>
              <a:rPr lang="en-US" dirty="0"/>
              <a:t>Switch among simultaneous tasks of cleaning, cooking, setting the table, etc.</a:t>
            </a:r>
          </a:p>
          <a:p>
            <a:pPr lvl="1"/>
            <a:r>
              <a:rPr lang="en-US" dirty="0"/>
              <a:t>You can physically do only one task at a time.</a:t>
            </a:r>
          </a:p>
          <a:p>
            <a:pPr lvl="1"/>
            <a:r>
              <a:rPr lang="en-US" dirty="0"/>
              <a:t>Coordinate use of resources (mops, stove, pots and pans, etc.).</a:t>
            </a:r>
          </a:p>
          <a:p>
            <a:pPr lvl="4"/>
            <a:endParaRPr lang="en-US" dirty="0"/>
          </a:p>
          <a:p>
            <a:r>
              <a:rPr lang="en-US" u="sng" dirty="0"/>
              <a:t>Parallel</a:t>
            </a:r>
            <a:r>
              <a:rPr lang="en-US" dirty="0"/>
              <a:t> work with friends:</a:t>
            </a:r>
          </a:p>
          <a:p>
            <a:pPr lvl="1"/>
            <a:r>
              <a:rPr lang="en-US" dirty="0"/>
              <a:t>Friends do multiple tasks simultaneously.</a:t>
            </a:r>
          </a:p>
          <a:p>
            <a:pPr lvl="1"/>
            <a:r>
              <a:rPr lang="en-US" dirty="0"/>
              <a:t>Must coordinate use of resources.</a:t>
            </a:r>
          </a:p>
        </p:txBody>
      </p:sp>
      <p:sp>
        <p:nvSpPr>
          <p:cNvPr id="4" name="Slide Number Placeholder 3">
            <a:extLst>
              <a:ext uri="{FF2B5EF4-FFF2-40B4-BE49-F238E27FC236}">
                <a16:creationId xmlns:a16="http://schemas.microsoft.com/office/drawing/2014/main" id="{006ADEA6-CF67-A64E-46A6-61040709D50E}"/>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spTree>
    <p:extLst>
      <p:ext uri="{BB962C8B-B14F-4D97-AF65-F5344CB8AC3E}">
        <p14:creationId xmlns:p14="http://schemas.microsoft.com/office/powerpoint/2010/main" val="47570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5614F-506D-B7C1-C3F2-691074ABB455}"/>
              </a:ext>
            </a:extLst>
          </p:cNvPr>
          <p:cNvSpPr>
            <a:spLocks noGrp="1"/>
          </p:cNvSpPr>
          <p:nvPr>
            <p:ph type="title"/>
          </p:nvPr>
        </p:nvSpPr>
        <p:spPr/>
        <p:txBody>
          <a:bodyPr/>
          <a:lstStyle/>
          <a:p>
            <a:r>
              <a:rPr lang="en-US" dirty="0"/>
              <a:t>Critical Regions and Mutual Exclusion</a:t>
            </a:r>
          </a:p>
        </p:txBody>
      </p:sp>
      <p:sp>
        <p:nvSpPr>
          <p:cNvPr id="3" name="Content Placeholder 2">
            <a:extLst>
              <a:ext uri="{FF2B5EF4-FFF2-40B4-BE49-F238E27FC236}">
                <a16:creationId xmlns:a16="http://schemas.microsoft.com/office/drawing/2014/main" id="{21C808D3-5426-C960-60B9-0F906BD257C2}"/>
              </a:ext>
            </a:extLst>
          </p:cNvPr>
          <p:cNvSpPr>
            <a:spLocks noGrp="1"/>
          </p:cNvSpPr>
          <p:nvPr>
            <p:ph idx="1"/>
          </p:nvPr>
        </p:nvSpPr>
        <p:spPr/>
        <p:txBody>
          <a:bodyPr/>
          <a:lstStyle/>
          <a:p>
            <a:r>
              <a:rPr lang="en-US" dirty="0"/>
              <a:t>A multithreaded program must protect a </a:t>
            </a:r>
            <a:br>
              <a:rPr lang="en-US" dirty="0"/>
            </a:br>
            <a:r>
              <a:rPr lang="en-US" dirty="0">
                <a:solidFill>
                  <a:srgbClr val="C00000"/>
                </a:solidFill>
              </a:rPr>
              <a:t>shared resource</a:t>
            </a:r>
            <a:r>
              <a:rPr lang="en-US" dirty="0"/>
              <a:t> so that multiple threads don’t step on each other.</a:t>
            </a:r>
          </a:p>
          <a:p>
            <a:pPr lvl="1"/>
            <a:r>
              <a:rPr lang="en-US" dirty="0"/>
              <a:t>Examples: data in memory, a printer, etc.</a:t>
            </a:r>
          </a:p>
          <a:p>
            <a:pPr lvl="4"/>
            <a:endParaRPr lang="en-US" dirty="0"/>
          </a:p>
          <a:p>
            <a:r>
              <a:rPr lang="en-US" dirty="0"/>
              <a:t>The </a:t>
            </a:r>
            <a:r>
              <a:rPr lang="en-US" dirty="0">
                <a:solidFill>
                  <a:srgbClr val="C00000"/>
                </a:solidFill>
              </a:rPr>
              <a:t>critical region</a:t>
            </a:r>
            <a:r>
              <a:rPr lang="en-US" dirty="0"/>
              <a:t> of a thread is its </a:t>
            </a:r>
            <a:r>
              <a:rPr lang="en-US" u="sng" dirty="0"/>
              <a:t>code</a:t>
            </a:r>
            <a:r>
              <a:rPr lang="en-US" dirty="0"/>
              <a:t> that accesses a share resource.</a:t>
            </a:r>
          </a:p>
          <a:p>
            <a:pPr lvl="4"/>
            <a:endParaRPr lang="en-US" dirty="0"/>
          </a:p>
          <a:p>
            <a:r>
              <a:rPr lang="en-US" dirty="0">
                <a:solidFill>
                  <a:srgbClr val="C00000"/>
                </a:solidFill>
              </a:rPr>
              <a:t>Mutual exclusion</a:t>
            </a:r>
            <a:r>
              <a:rPr lang="en-US" dirty="0"/>
              <a:t> allows only one thread at a time to be in its critical region.</a:t>
            </a:r>
          </a:p>
        </p:txBody>
      </p:sp>
      <p:sp>
        <p:nvSpPr>
          <p:cNvPr id="4" name="Slide Number Placeholder 3">
            <a:extLst>
              <a:ext uri="{FF2B5EF4-FFF2-40B4-BE49-F238E27FC236}">
                <a16:creationId xmlns:a16="http://schemas.microsoft.com/office/drawing/2014/main" id="{6739E0B7-6664-8C49-018C-E98D98F9736C}"/>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a:p>
        </p:txBody>
      </p:sp>
    </p:spTree>
    <p:extLst>
      <p:ext uri="{BB962C8B-B14F-4D97-AF65-F5344CB8AC3E}">
        <p14:creationId xmlns:p14="http://schemas.microsoft.com/office/powerpoint/2010/main" val="3975912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8BB32C-4336-628A-5D44-B04109FC3003}"/>
              </a:ext>
            </a:extLst>
          </p:cNvPr>
          <p:cNvSpPr>
            <a:spLocks noGrp="1"/>
          </p:cNvSpPr>
          <p:nvPr>
            <p:ph type="title"/>
          </p:nvPr>
        </p:nvSpPr>
        <p:spPr/>
        <p:txBody>
          <a:bodyPr/>
          <a:lstStyle/>
          <a:p>
            <a:r>
              <a:rPr lang="en-US" dirty="0"/>
              <a:t>Mutex</a:t>
            </a:r>
          </a:p>
        </p:txBody>
      </p:sp>
      <p:sp>
        <p:nvSpPr>
          <p:cNvPr id="7" name="Content Placeholder 6">
            <a:extLst>
              <a:ext uri="{FF2B5EF4-FFF2-40B4-BE49-F238E27FC236}">
                <a16:creationId xmlns:a16="http://schemas.microsoft.com/office/drawing/2014/main" id="{FE3B64CA-386B-3FE7-374C-AAF2421ACE91}"/>
              </a:ext>
            </a:extLst>
          </p:cNvPr>
          <p:cNvSpPr>
            <a:spLocks noGrp="1"/>
          </p:cNvSpPr>
          <p:nvPr>
            <p:ph idx="1"/>
          </p:nvPr>
        </p:nvSpPr>
        <p:spPr>
          <a:xfrm>
            <a:off x="457200" y="1295401"/>
            <a:ext cx="8229600" cy="487698"/>
          </a:xfrm>
        </p:spPr>
        <p:txBody>
          <a:bodyPr/>
          <a:lstStyle/>
          <a:p>
            <a:r>
              <a:rPr lang="en-US" kern="100" dirty="0">
                <a:latin typeface="Calibri" panose="020F0502020204030204" pitchFamily="34" charset="0"/>
                <a:cs typeface="Times New Roman" panose="02020603050405020304" pitchFamily="18" charset="0"/>
              </a:rPr>
              <a:t>A </a:t>
            </a:r>
            <a:r>
              <a:rPr lang="en-US" kern="100" dirty="0">
                <a:solidFill>
                  <a:srgbClr val="C00000"/>
                </a:solidFill>
                <a:latin typeface="Calibri" panose="020F0502020204030204" pitchFamily="34" charset="0"/>
                <a:cs typeface="Times New Roman" panose="02020603050405020304" pitchFamily="18" charset="0"/>
              </a:rPr>
              <a:t>mutex</a:t>
            </a:r>
            <a:r>
              <a:rPr lang="en-US" kern="100" dirty="0">
                <a:latin typeface="Calibri" panose="020F0502020204030204" pitchFamily="34" charset="0"/>
                <a:cs typeface="Times New Roman" panose="02020603050405020304" pitchFamily="18" charset="0"/>
              </a:rPr>
              <a:t> is an object that enforces </a:t>
            </a:r>
            <a:r>
              <a:rPr lang="en-US" u="sng" kern="100" dirty="0">
                <a:latin typeface="Calibri" panose="020F0502020204030204" pitchFamily="34" charset="0"/>
                <a:cs typeface="Times New Roman" panose="02020603050405020304" pitchFamily="18" charset="0"/>
              </a:rPr>
              <a:t>mut</a:t>
            </a:r>
            <a:r>
              <a:rPr lang="en-US" kern="100" dirty="0">
                <a:latin typeface="Calibri" panose="020F0502020204030204" pitchFamily="34" charset="0"/>
                <a:cs typeface="Times New Roman" panose="02020603050405020304" pitchFamily="18" charset="0"/>
              </a:rPr>
              <a:t>ual </a:t>
            </a:r>
            <a:r>
              <a:rPr lang="en-US" u="sng" kern="100" dirty="0">
                <a:latin typeface="Calibri" panose="020F0502020204030204" pitchFamily="34" charset="0"/>
                <a:cs typeface="Times New Roman" panose="02020603050405020304" pitchFamily="18" charset="0"/>
              </a:rPr>
              <a:t>ex</a:t>
            </a:r>
            <a:r>
              <a:rPr lang="en-US" kern="100" dirty="0">
                <a:latin typeface="Calibri" panose="020F0502020204030204" pitchFamily="34" charset="0"/>
                <a:cs typeface="Times New Roman" panose="02020603050405020304" pitchFamily="18" charset="0"/>
              </a:rPr>
              <a:t>clusion.</a:t>
            </a:r>
          </a:p>
        </p:txBody>
      </p:sp>
      <p:sp>
        <p:nvSpPr>
          <p:cNvPr id="4" name="Slide Number Placeholder 3">
            <a:extLst>
              <a:ext uri="{FF2B5EF4-FFF2-40B4-BE49-F238E27FC236}">
                <a16:creationId xmlns:a16="http://schemas.microsoft.com/office/drawing/2014/main" id="{0C3C3058-D3AC-BC70-5238-81894CCDC5A8}"/>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pic>
        <p:nvPicPr>
          <p:cNvPr id="8" name="Picture 7" descr="Diagram&#10;&#10;Description automatically generated">
            <a:extLst>
              <a:ext uri="{FF2B5EF4-FFF2-40B4-BE49-F238E27FC236}">
                <a16:creationId xmlns:a16="http://schemas.microsoft.com/office/drawing/2014/main" id="{27E484CB-4F45-691B-9ED0-3672787EE2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001" y="2024119"/>
            <a:ext cx="7497998" cy="3629983"/>
          </a:xfrm>
          <a:prstGeom prst="rect">
            <a:avLst/>
          </a:prstGeom>
        </p:spPr>
      </p:pic>
    </p:spTree>
    <p:extLst>
      <p:ext uri="{BB962C8B-B14F-4D97-AF65-F5344CB8AC3E}">
        <p14:creationId xmlns:p14="http://schemas.microsoft.com/office/powerpoint/2010/main" val="2398217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6DEB-EA26-7E7F-2ECA-F82959A06B34}"/>
              </a:ext>
            </a:extLst>
          </p:cNvPr>
          <p:cNvSpPr>
            <a:spLocks noGrp="1"/>
          </p:cNvSpPr>
          <p:nvPr>
            <p:ph type="title"/>
          </p:nvPr>
        </p:nvSpPr>
        <p:spPr/>
        <p:txBody>
          <a:bodyPr/>
          <a:lstStyle/>
          <a:p>
            <a:r>
              <a:rPr lang="en-US" dirty="0"/>
              <a:t>Locking and Unlocking a Mutex</a:t>
            </a:r>
          </a:p>
        </p:txBody>
      </p:sp>
      <p:sp>
        <p:nvSpPr>
          <p:cNvPr id="4" name="Slide Number Placeholder 3">
            <a:extLst>
              <a:ext uri="{FF2B5EF4-FFF2-40B4-BE49-F238E27FC236}">
                <a16:creationId xmlns:a16="http://schemas.microsoft.com/office/drawing/2014/main" id="{DFF93AAD-6CC0-480A-12AE-03A5A9BDC312}"/>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a:p>
        </p:txBody>
      </p:sp>
      <p:pic>
        <p:nvPicPr>
          <p:cNvPr id="5" name="Picture 4" descr="A diagram of a thread&#10;&#10;Description automatically generated">
            <a:extLst>
              <a:ext uri="{FF2B5EF4-FFF2-40B4-BE49-F238E27FC236}">
                <a16:creationId xmlns:a16="http://schemas.microsoft.com/office/drawing/2014/main" id="{066BFCC7-3F44-6879-3DD7-75F3FB7F9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256" y="1234464"/>
            <a:ext cx="6857925" cy="4754284"/>
          </a:xfrm>
          <a:prstGeom prst="rect">
            <a:avLst/>
          </a:prstGeom>
        </p:spPr>
      </p:pic>
      <p:sp>
        <p:nvSpPr>
          <p:cNvPr id="6" name="TextBox 5">
            <a:extLst>
              <a:ext uri="{FF2B5EF4-FFF2-40B4-BE49-F238E27FC236}">
                <a16:creationId xmlns:a16="http://schemas.microsoft.com/office/drawing/2014/main" id="{0C17CE6A-1D7D-7369-9F95-297E5EF6BEC1}"/>
              </a:ext>
            </a:extLst>
          </p:cNvPr>
          <p:cNvSpPr txBox="1"/>
          <p:nvPr/>
        </p:nvSpPr>
        <p:spPr>
          <a:xfrm>
            <a:off x="182928" y="6074473"/>
            <a:ext cx="8073025"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critical regions of threads A and B modify the same shared resource, variable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X</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 mutex object guards the critical regions. A thread that successfully locks the mutex can enter its critical region. Attempting to lock a mutex that’s already locked causes the thread to block. The thread that’s exiting its critical region must unlock the mutex to allow another thread to lock it.</a:t>
            </a:r>
            <a:r>
              <a:rPr lang="en-US" sz="1200" dirty="0">
                <a:solidFill>
                  <a:srgbClr val="0432FF"/>
                </a:solidFill>
                <a:effectLst/>
              </a:rPr>
              <a:t> </a:t>
            </a:r>
            <a:endParaRPr lang="en-US" sz="1200" dirty="0">
              <a:solidFill>
                <a:srgbClr val="0432FF"/>
              </a:solidFill>
            </a:endParaRPr>
          </a:p>
        </p:txBody>
      </p:sp>
    </p:spTree>
    <p:extLst>
      <p:ext uri="{BB962C8B-B14F-4D97-AF65-F5344CB8AC3E}">
        <p14:creationId xmlns:p14="http://schemas.microsoft.com/office/powerpoint/2010/main" val="2801133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F8CC-F6DF-89CF-AC1B-5F7ADBE5339B}"/>
              </a:ext>
            </a:extLst>
          </p:cNvPr>
          <p:cNvSpPr>
            <a:spLocks noGrp="1"/>
          </p:cNvSpPr>
          <p:nvPr>
            <p:ph type="title"/>
          </p:nvPr>
        </p:nvSpPr>
        <p:spPr/>
        <p:txBody>
          <a:bodyPr/>
          <a:lstStyle/>
          <a:p>
            <a:r>
              <a:rPr lang="en-US" dirty="0"/>
              <a:t>Multithreaded Printing</a:t>
            </a:r>
          </a:p>
        </p:txBody>
      </p:sp>
      <p:sp>
        <p:nvSpPr>
          <p:cNvPr id="3" name="Content Placeholder 2">
            <a:extLst>
              <a:ext uri="{FF2B5EF4-FFF2-40B4-BE49-F238E27FC236}">
                <a16:creationId xmlns:a16="http://schemas.microsoft.com/office/drawing/2014/main" id="{F05B3914-F592-36AE-8BD6-7D01CEF5020A}"/>
              </a:ext>
            </a:extLst>
          </p:cNvPr>
          <p:cNvSpPr>
            <a:spLocks noGrp="1"/>
          </p:cNvSpPr>
          <p:nvPr>
            <p:ph idx="1"/>
          </p:nvPr>
        </p:nvSpPr>
        <p:spPr>
          <a:xfrm>
            <a:off x="457200" y="1305134"/>
            <a:ext cx="8138116" cy="1767844"/>
          </a:xfrm>
        </p:spPr>
        <p:txBody>
          <a:bodyPr/>
          <a:lstStyle/>
          <a:p>
            <a:r>
              <a:rPr lang="en-US" dirty="0"/>
              <a:t>Multiple threads print simultaneously.</a:t>
            </a:r>
          </a:p>
          <a:p>
            <a:pPr lvl="1"/>
            <a:r>
              <a:rPr lang="en-US" dirty="0"/>
              <a:t>Shared resource: the output stream.</a:t>
            </a:r>
          </a:p>
          <a:p>
            <a:pPr lvl="4"/>
            <a:endParaRPr lang="en-US" dirty="0"/>
          </a:p>
          <a:p>
            <a:r>
              <a:rPr lang="en-US" dirty="0"/>
              <a:t>Without mutual exclusion: </a:t>
            </a:r>
          </a:p>
        </p:txBody>
      </p:sp>
      <p:sp>
        <p:nvSpPr>
          <p:cNvPr id="4" name="Slide Number Placeholder 3">
            <a:extLst>
              <a:ext uri="{FF2B5EF4-FFF2-40B4-BE49-F238E27FC236}">
                <a16:creationId xmlns:a16="http://schemas.microsoft.com/office/drawing/2014/main" id="{9473FCA3-AD57-2F06-D4E7-2C0957F770CB}"/>
              </a:ext>
            </a:extLst>
          </p:cNvPr>
          <p:cNvSpPr>
            <a:spLocks noGrp="1"/>
          </p:cNvSpPr>
          <p:nvPr>
            <p:ph type="sldNum" sz="quarter" idx="12"/>
          </p:nvPr>
        </p:nvSpPr>
        <p:spPr/>
        <p:txBody>
          <a:bodyPr/>
          <a:lstStyle/>
          <a:p>
            <a:fld id="{6C575094-CFE5-6845-BA77-358456EEE977}" type="slidenum">
              <a:rPr lang="en-US" altLang="x-none" smtClean="0"/>
              <a:pPr/>
              <a:t>38</a:t>
            </a:fld>
            <a:endParaRPr lang="en-US" altLang="x-none"/>
          </a:p>
        </p:txBody>
      </p:sp>
      <p:pic>
        <p:nvPicPr>
          <p:cNvPr id="9" name="Picture 8" descr="Graphical user interface, application, email&#10;&#10;Description automatically generated">
            <a:extLst>
              <a:ext uri="{FF2B5EF4-FFF2-40B4-BE49-F238E27FC236}">
                <a16:creationId xmlns:a16="http://schemas.microsoft.com/office/drawing/2014/main" id="{9A0E88BB-FF2F-5D6E-1AD0-92B16B525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82" y="3079364"/>
            <a:ext cx="7589436" cy="2841019"/>
          </a:xfrm>
          <a:prstGeom prst="rect">
            <a:avLst/>
          </a:prstGeom>
        </p:spPr>
      </p:pic>
      <p:pic>
        <p:nvPicPr>
          <p:cNvPr id="10" name="Picture 9" descr="A red and white sign with a skull and crossbones&#10;&#10;Description automatically generated">
            <a:extLst>
              <a:ext uri="{FF2B5EF4-FFF2-40B4-BE49-F238E27FC236}">
                <a16:creationId xmlns:a16="http://schemas.microsoft.com/office/drawing/2014/main" id="{9FA76D20-FD9B-E25D-0E57-7BDCC18D5C4C}"/>
              </a:ext>
            </a:extLst>
          </p:cNvPr>
          <p:cNvPicPr>
            <a:picLocks noChangeAspect="1"/>
          </p:cNvPicPr>
          <p:nvPr/>
        </p:nvPicPr>
        <p:blipFill>
          <a:blip r:embed="rId3"/>
          <a:stretch>
            <a:fillRect/>
          </a:stretch>
        </p:blipFill>
        <p:spPr>
          <a:xfrm>
            <a:off x="7223731" y="1529888"/>
            <a:ext cx="985567" cy="1131577"/>
          </a:xfrm>
          <a:prstGeom prst="rect">
            <a:avLst/>
          </a:prstGeom>
        </p:spPr>
      </p:pic>
    </p:spTree>
    <p:extLst>
      <p:ext uri="{BB962C8B-B14F-4D97-AF65-F5344CB8AC3E}">
        <p14:creationId xmlns:p14="http://schemas.microsoft.com/office/powerpoint/2010/main" val="1949519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3D81-483F-1970-1E93-D989AF56347D}"/>
              </a:ext>
            </a:extLst>
          </p:cNvPr>
          <p:cNvSpPr>
            <a:spLocks noGrp="1"/>
          </p:cNvSpPr>
          <p:nvPr>
            <p:ph type="title"/>
          </p:nvPr>
        </p:nvSpPr>
        <p:spPr/>
        <p:txBody>
          <a:bodyPr/>
          <a:lstStyle/>
          <a:p>
            <a:r>
              <a:rPr lang="en-US" dirty="0"/>
              <a:t>Multithreaded Printing</a:t>
            </a:r>
            <a:r>
              <a:rPr lang="en-US" i="1" dirty="0"/>
              <a:t>, cont’d</a:t>
            </a:r>
          </a:p>
        </p:txBody>
      </p:sp>
      <p:sp>
        <p:nvSpPr>
          <p:cNvPr id="4" name="Slide Number Placeholder 3">
            <a:extLst>
              <a:ext uri="{FF2B5EF4-FFF2-40B4-BE49-F238E27FC236}">
                <a16:creationId xmlns:a16="http://schemas.microsoft.com/office/drawing/2014/main" id="{71C10F19-8EE4-6C82-281E-64E7EF3A936B}"/>
              </a:ext>
            </a:extLst>
          </p:cNvPr>
          <p:cNvSpPr>
            <a:spLocks noGrp="1"/>
          </p:cNvSpPr>
          <p:nvPr>
            <p:ph type="sldNum" sz="quarter" idx="12"/>
          </p:nvPr>
        </p:nvSpPr>
        <p:spPr/>
        <p:txBody>
          <a:bodyPr/>
          <a:lstStyle/>
          <a:p>
            <a:fld id="{6C575094-CFE5-6845-BA77-358456EEE977}" type="slidenum">
              <a:rPr lang="en-US" altLang="x-none" smtClean="0"/>
              <a:pPr/>
              <a:t>39</a:t>
            </a:fld>
            <a:endParaRPr lang="en-US" altLang="x-none"/>
          </a:p>
        </p:txBody>
      </p:sp>
      <p:sp>
        <p:nvSpPr>
          <p:cNvPr id="5" name="TextBox 4">
            <a:extLst>
              <a:ext uri="{FF2B5EF4-FFF2-40B4-BE49-F238E27FC236}">
                <a16:creationId xmlns:a16="http://schemas.microsoft.com/office/drawing/2014/main" id="{5D9CEDE5-270F-3C74-86CF-3C1CF4F82F28}"/>
              </a:ext>
            </a:extLst>
          </p:cNvPr>
          <p:cNvSpPr txBox="1"/>
          <p:nvPr/>
        </p:nvSpPr>
        <p:spPr>
          <a:xfrm>
            <a:off x="274367" y="960147"/>
            <a:ext cx="4926349" cy="5816977"/>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effectLst/>
                <a:latin typeface="Courier New" panose="02070309020205020404" pitchFamily="49" charset="0"/>
                <a:cs typeface="Courier New" panose="02070309020205020404" pitchFamily="49" charset="0"/>
              </a:rPr>
              <a:t>#include &lt;iostream&gt;</a:t>
            </a:r>
          </a:p>
          <a:p>
            <a:r>
              <a:rPr lang="en-US" sz="1200" b="1" dirty="0">
                <a:effectLst/>
                <a:latin typeface="Courier New" panose="02070309020205020404" pitchFamily="49" charset="0"/>
                <a:cs typeface="Courier New" panose="02070309020205020404" pitchFamily="49" charset="0"/>
              </a:rPr>
              <a:t>#include &lt;string&gt;</a:t>
            </a:r>
          </a:p>
          <a:p>
            <a:r>
              <a:rPr lang="en-US" sz="1200" b="1" dirty="0">
                <a:effectLst/>
                <a:latin typeface="Courier New" panose="02070309020205020404" pitchFamily="49" charset="0"/>
                <a:cs typeface="Courier New" panose="02070309020205020404" pitchFamily="49" charset="0"/>
              </a:rPr>
              <a:t>#include &lt;thread&gt;</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using namespace std;</a:t>
            </a:r>
          </a:p>
          <a:p>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const int COUNT = 5;</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void print(string text);</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int main(void)</a:t>
            </a:r>
          </a:p>
          <a:p>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thread </a:t>
            </a:r>
            <a:r>
              <a:rPr lang="en-US" sz="1200" b="1" dirty="0">
                <a:solidFill>
                  <a:srgbClr val="C00000"/>
                </a:solidFill>
                <a:effectLst/>
                <a:latin typeface="Courier New" panose="02070309020205020404" pitchFamily="49" charset="0"/>
                <a:cs typeface="Courier New" panose="02070309020205020404" pitchFamily="49" charset="0"/>
              </a:rPr>
              <a:t>hello_thread</a:t>
            </a:r>
            <a:r>
              <a:rPr lang="en-US" sz="1200" b="1" dirty="0">
                <a:effectLst/>
                <a:latin typeface="Courier New" panose="02070309020205020404" pitchFamily="49" charset="0"/>
                <a:cs typeface="Courier New" panose="02070309020205020404" pitchFamily="49" charset="0"/>
              </a:rPr>
              <a:t>(</a:t>
            </a:r>
            <a:r>
              <a:rPr lang="en-US" sz="1200" b="1" dirty="0">
                <a:solidFill>
                  <a:srgbClr val="C00000"/>
                </a:solidFill>
                <a:effectLst/>
                <a:latin typeface="Courier New" panose="02070309020205020404" pitchFamily="49" charset="0"/>
                <a:cs typeface="Courier New" panose="02070309020205020404" pitchFamily="49" charset="0"/>
              </a:rPr>
              <a:t>print</a:t>
            </a:r>
            <a:r>
              <a:rPr lang="en-US" sz="1200" b="1" dirty="0">
                <a:effectLst/>
                <a:latin typeface="Courier New" panose="02070309020205020404" pitchFamily="49" charset="0"/>
                <a:cs typeface="Courier New" panose="02070309020205020404" pitchFamily="49" charset="0"/>
              </a:rPr>
              <a:t>, "Hello, world!\n");</a:t>
            </a:r>
          </a:p>
          <a:p>
            <a:r>
              <a:rPr lang="en-US" sz="1200" b="1" dirty="0">
                <a:effectLst/>
                <a:latin typeface="Courier New" panose="02070309020205020404" pitchFamily="49" charset="0"/>
                <a:cs typeface="Courier New" panose="02070309020205020404" pitchFamily="49" charset="0"/>
              </a:rPr>
              <a:t>    thread </a:t>
            </a:r>
            <a:r>
              <a:rPr lang="en-US" sz="1200" b="1" dirty="0">
                <a:solidFill>
                  <a:srgbClr val="C00000"/>
                </a:solidFill>
                <a:effectLst/>
                <a:latin typeface="Courier New" panose="02070309020205020404" pitchFamily="49" charset="0"/>
                <a:cs typeface="Courier New" panose="02070309020205020404" pitchFamily="49" charset="0"/>
              </a:rPr>
              <a:t>use_thread</a:t>
            </a:r>
            <a:r>
              <a:rPr lang="en-US" sz="1200" b="1" dirty="0">
                <a:effectLst/>
                <a:latin typeface="Courier New" panose="02070309020205020404" pitchFamily="49" charset="0"/>
                <a:cs typeface="Courier New" panose="02070309020205020404" pitchFamily="49" charset="0"/>
              </a:rPr>
              <a:t>(</a:t>
            </a:r>
            <a:r>
              <a:rPr lang="en-US" sz="1200" b="1" dirty="0">
                <a:solidFill>
                  <a:srgbClr val="C00000"/>
                </a:solidFill>
                <a:latin typeface="Courier New" panose="02070309020205020404" pitchFamily="49" charset="0"/>
                <a:cs typeface="Courier New" panose="02070309020205020404" pitchFamily="49" charset="0"/>
              </a:rPr>
              <a:t>print</a:t>
            </a:r>
            <a:r>
              <a:rPr lang="en-US" sz="1200" b="1" dirty="0">
                <a:effectLst/>
                <a:latin typeface="Courier New" panose="02070309020205020404" pitchFamily="49" charset="0"/>
                <a:cs typeface="Courier New" panose="02070309020205020404" pitchFamily="49" charset="0"/>
              </a:rPr>
              <a:t>, "Use good design!\n");</a:t>
            </a:r>
          </a:p>
          <a:p>
            <a:r>
              <a:rPr lang="en-US" sz="1200" b="1" dirty="0">
                <a:effectLst/>
                <a:latin typeface="Courier New" panose="02070309020205020404" pitchFamily="49" charset="0"/>
                <a:cs typeface="Courier New" panose="02070309020205020404" pitchFamily="49" charset="0"/>
              </a:rPr>
              <a:t>    thread </a:t>
            </a:r>
            <a:r>
              <a:rPr lang="en-US" sz="1200" b="1" dirty="0">
                <a:solidFill>
                  <a:srgbClr val="C00000"/>
                </a:solidFill>
                <a:effectLst/>
                <a:latin typeface="Courier New" panose="02070309020205020404" pitchFamily="49" charset="0"/>
                <a:cs typeface="Courier New" panose="02070309020205020404" pitchFamily="49" charset="0"/>
              </a:rPr>
              <a:t>go_thread</a:t>
            </a:r>
            <a:r>
              <a:rPr lang="en-US" sz="1200" b="1" dirty="0">
                <a:effectLst/>
                <a:latin typeface="Courier New" panose="02070309020205020404" pitchFamily="49" charset="0"/>
                <a:cs typeface="Courier New" panose="02070309020205020404" pitchFamily="49" charset="0"/>
              </a:rPr>
              <a:t>(</a:t>
            </a:r>
            <a:r>
              <a:rPr lang="en-US" sz="1200" b="1" dirty="0">
                <a:solidFill>
                  <a:srgbClr val="C00000"/>
                </a:solidFill>
                <a:latin typeface="Courier New" panose="02070309020205020404" pitchFamily="49" charset="0"/>
                <a:cs typeface="Courier New" panose="02070309020205020404" pitchFamily="49" charset="0"/>
              </a:rPr>
              <a:t>print</a:t>
            </a:r>
            <a:r>
              <a:rPr lang="en-US" sz="1200" b="1" dirty="0">
                <a:effectLst/>
                <a:latin typeface="Courier New" panose="02070309020205020404" pitchFamily="49" charset="0"/>
                <a:cs typeface="Courier New" panose="02070309020205020404" pitchFamily="49" charset="0"/>
              </a:rPr>
              <a:t>, "Go multithreaded\n");</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hello_thread.</a:t>
            </a:r>
            <a:r>
              <a:rPr lang="en-US" sz="1200" b="1" dirty="0" err="1">
                <a:solidFill>
                  <a:srgbClr val="C00000"/>
                </a:solidFill>
                <a:effectLst/>
                <a:latin typeface="Courier New" panose="02070309020205020404" pitchFamily="49" charset="0"/>
                <a:cs typeface="Courier New" panose="02070309020205020404" pitchFamily="49" charset="0"/>
              </a:rPr>
              <a:t>join</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use_thread.</a:t>
            </a:r>
            <a:r>
              <a:rPr lang="en-US" sz="1200" b="1" dirty="0" err="1">
                <a:solidFill>
                  <a:srgbClr val="C00000"/>
                </a:solidFill>
                <a:effectLst/>
                <a:latin typeface="Courier New" panose="02070309020205020404" pitchFamily="49" charset="0"/>
                <a:cs typeface="Courier New" panose="02070309020205020404" pitchFamily="49" charset="0"/>
              </a:rPr>
              <a:t>join</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go_thread.join</a:t>
            </a:r>
            <a:r>
              <a:rPr lang="en-US" sz="1200" b="1" dirty="0">
                <a:effectLst/>
                <a:latin typeface="Courier New" panose="02070309020205020404" pitchFamily="49" charset="0"/>
                <a:cs typeface="Courier New" panose="02070309020205020404" pitchFamily="49" charset="0"/>
              </a:rPr>
              <a:t>();</a:t>
            </a:r>
          </a:p>
          <a:p>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cout &lt;&lt; </a:t>
            </a:r>
            <a:r>
              <a:rPr lang="en-US" sz="1200" b="1" dirty="0" err="1">
                <a:effectLst/>
                <a:latin typeface="Courier New" panose="02070309020205020404" pitchFamily="49" charset="0"/>
                <a:cs typeface="Courier New" panose="02070309020205020404" pitchFamily="49" charset="0"/>
              </a:rPr>
              <a:t>endl</a:t>
            </a:r>
            <a:r>
              <a:rPr lang="en-US" sz="1200" b="1" dirty="0">
                <a:effectLst/>
                <a:latin typeface="Courier New" panose="02070309020205020404" pitchFamily="49" charset="0"/>
                <a:cs typeface="Courier New" panose="02070309020205020404" pitchFamily="49" charset="0"/>
              </a:rPr>
              <a:t> &lt;&lt; "Program done." &lt;&lt; </a:t>
            </a:r>
            <a:r>
              <a:rPr lang="en-US" sz="1200" b="1" dirty="0" err="1">
                <a:effectLst/>
                <a:latin typeface="Courier New" panose="02070309020205020404" pitchFamily="49" charset="0"/>
                <a:cs typeface="Courier New" panose="02070309020205020404" pitchFamily="49" charset="0"/>
              </a:rPr>
              <a:t>endl</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return 0;</a:t>
            </a:r>
          </a:p>
          <a:p>
            <a:r>
              <a:rPr lang="en-US" sz="1200" b="1" dirty="0">
                <a:effectLst/>
                <a:latin typeface="Courier New" panose="02070309020205020404" pitchFamily="49" charset="0"/>
                <a:cs typeface="Courier New" panose="02070309020205020404" pitchFamily="49" charset="0"/>
              </a:rPr>
              <a:t>}</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void </a:t>
            </a:r>
            <a:r>
              <a:rPr lang="en-US" sz="1200" b="1" dirty="0">
                <a:solidFill>
                  <a:srgbClr val="C00000"/>
                </a:solidFill>
                <a:latin typeface="Courier New" panose="02070309020205020404" pitchFamily="49" charset="0"/>
                <a:cs typeface="Courier New" panose="02070309020205020404" pitchFamily="49" charset="0"/>
              </a:rPr>
              <a:t>print</a:t>
            </a:r>
            <a:r>
              <a:rPr lang="en-US" sz="1200" b="1" dirty="0">
                <a:effectLst/>
                <a:latin typeface="Courier New" panose="02070309020205020404" pitchFamily="49" charset="0"/>
                <a:cs typeface="Courier New" panose="02070309020205020404" pitchFamily="49" charset="0"/>
              </a:rPr>
              <a:t>(string text)</a:t>
            </a:r>
          </a:p>
          <a:p>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for (int </a:t>
            </a:r>
            <a:r>
              <a:rPr lang="en-US" sz="1200" b="1" dirty="0" err="1">
                <a:effectLst/>
                <a:latin typeface="Courier New" panose="02070309020205020404" pitchFamily="49" charset="0"/>
                <a:cs typeface="Courier New" panose="02070309020205020404" pitchFamily="49" charset="0"/>
              </a:rPr>
              <a:t>i</a:t>
            </a:r>
            <a:r>
              <a:rPr lang="en-US" sz="1200" b="1" dirty="0">
                <a:effectLst/>
                <a:latin typeface="Courier New" panose="02070309020205020404" pitchFamily="49" charset="0"/>
                <a:cs typeface="Courier New" panose="02070309020205020404" pitchFamily="49" charset="0"/>
              </a:rPr>
              <a:t> = 0; </a:t>
            </a:r>
            <a:r>
              <a:rPr lang="en-US" sz="1200" b="1" dirty="0" err="1">
                <a:effectLst/>
                <a:latin typeface="Courier New" panose="02070309020205020404" pitchFamily="49" charset="0"/>
                <a:cs typeface="Courier New" panose="02070309020205020404" pitchFamily="49" charset="0"/>
              </a:rPr>
              <a:t>i</a:t>
            </a:r>
            <a:r>
              <a:rPr lang="en-US" sz="1200" b="1" dirty="0">
                <a:effectLst/>
                <a:latin typeface="Courier New" panose="02070309020205020404" pitchFamily="49" charset="0"/>
                <a:cs typeface="Courier New" panose="02070309020205020404" pitchFamily="49" charset="0"/>
              </a:rPr>
              <a:t> &lt; COUNT; </a:t>
            </a:r>
            <a:r>
              <a:rPr lang="en-US" sz="1200" b="1" dirty="0" err="1">
                <a:effectLst/>
                <a:latin typeface="Courier New" panose="02070309020205020404" pitchFamily="49" charset="0"/>
                <a:cs typeface="Courier New" panose="02070309020205020404" pitchFamily="49" charset="0"/>
              </a:rPr>
              <a:t>i</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for (const char &amp;</a:t>
            </a:r>
            <a:r>
              <a:rPr lang="en-US" sz="1200" b="1" dirty="0" err="1">
                <a:effectLst/>
                <a:latin typeface="Courier New" panose="02070309020205020404" pitchFamily="49" charset="0"/>
                <a:cs typeface="Courier New" panose="02070309020205020404" pitchFamily="49" charset="0"/>
              </a:rPr>
              <a:t>ch</a:t>
            </a:r>
            <a:r>
              <a:rPr lang="en-US" sz="1200" b="1" dirty="0">
                <a:effectLst/>
                <a:latin typeface="Courier New" panose="02070309020205020404" pitchFamily="49" charset="0"/>
                <a:cs typeface="Courier New" panose="02070309020205020404" pitchFamily="49" charset="0"/>
              </a:rPr>
              <a:t> : text) cout &lt;&lt; </a:t>
            </a:r>
            <a:r>
              <a:rPr lang="en-US" sz="1200" b="1" dirty="0" err="1">
                <a:effectLst/>
                <a:latin typeface="Courier New" panose="02070309020205020404" pitchFamily="49" charset="0"/>
                <a:cs typeface="Courier New" panose="02070309020205020404" pitchFamily="49" charset="0"/>
              </a:rPr>
              <a:t>ch</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50D04534-6DC1-FB30-9779-B8CDD66CDB42}"/>
              </a:ext>
            </a:extLst>
          </p:cNvPr>
          <p:cNvSpPr txBox="1"/>
          <p:nvPr/>
        </p:nvSpPr>
        <p:spPr>
          <a:xfrm>
            <a:off x="2194586" y="2867755"/>
            <a:ext cx="1371585" cy="307777"/>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rPr>
              <a:t>Spawn threads</a:t>
            </a:r>
          </a:p>
        </p:txBody>
      </p:sp>
      <p:sp>
        <p:nvSpPr>
          <p:cNvPr id="7" name="TextBox 6">
            <a:extLst>
              <a:ext uri="{FF2B5EF4-FFF2-40B4-BE49-F238E27FC236}">
                <a16:creationId xmlns:a16="http://schemas.microsoft.com/office/drawing/2014/main" id="{1D8BCB0D-8148-8AB5-1806-893C5F107E9B}"/>
              </a:ext>
            </a:extLst>
          </p:cNvPr>
          <p:cNvSpPr txBox="1"/>
          <p:nvPr/>
        </p:nvSpPr>
        <p:spPr>
          <a:xfrm>
            <a:off x="2651781" y="3977634"/>
            <a:ext cx="1468704" cy="523220"/>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rPr>
              <a:t>Wait for threads to complete.</a:t>
            </a:r>
          </a:p>
        </p:txBody>
      </p:sp>
      <p:sp>
        <p:nvSpPr>
          <p:cNvPr id="8" name="TextBox 7">
            <a:extLst>
              <a:ext uri="{FF2B5EF4-FFF2-40B4-BE49-F238E27FC236}">
                <a16:creationId xmlns:a16="http://schemas.microsoft.com/office/drawing/2014/main" id="{0B67D56B-3D47-6578-26B0-D17639FB4616}"/>
              </a:ext>
            </a:extLst>
          </p:cNvPr>
          <p:cNvSpPr txBox="1"/>
          <p:nvPr/>
        </p:nvSpPr>
        <p:spPr>
          <a:xfrm>
            <a:off x="5577829" y="2849077"/>
            <a:ext cx="3159839" cy="3231654"/>
          </a:xfrm>
          <a:prstGeom prst="rect">
            <a:avLst/>
          </a:prstGeom>
          <a:solidFill>
            <a:srgbClr val="D0F2F3"/>
          </a:solidFill>
          <a:ln>
            <a:solidFill>
              <a:schemeClr val="bg1">
                <a:lumMod val="75000"/>
              </a:schemeClr>
            </a:solidFill>
          </a:ln>
        </p:spPr>
        <p:txBody>
          <a:bodyPr wrap="none" rtlCol="0">
            <a:spAutoFit/>
          </a:bodyPr>
          <a:lstStyle/>
          <a:p>
            <a:pPr marL="0" marR="0">
              <a:spcBef>
                <a:spcPts val="0"/>
              </a:spcBef>
              <a:spcAft>
                <a:spcPts val="0"/>
              </a:spcAft>
            </a:pPr>
            <a:r>
              <a:rPr lang="en-US" sz="1200" b="1" dirty="0" err="1">
                <a:solidFill>
                  <a:srgbClr val="000000"/>
                </a:solidFill>
                <a:effectLst/>
                <a:latin typeface="Courier New" panose="02070309020205020404" pitchFamily="49" charset="0"/>
                <a:cs typeface="Courier New" panose="02070309020205020404" pitchFamily="49" charset="0"/>
              </a:rPr>
              <a:t>HelloUGo</a:t>
            </a:r>
            <a:r>
              <a:rPr lang="en-US" sz="1200" b="1" dirty="0">
                <a:solidFill>
                  <a:srgbClr val="000000"/>
                </a:solidFill>
                <a:effectLst/>
                <a:latin typeface="Courier New" panose="02070309020205020404" pitchFamily="49" charset="0"/>
                <a:cs typeface="Courier New" panose="02070309020205020404" pitchFamily="49" charset="0"/>
              </a:rPr>
              <a:t> </a:t>
            </a:r>
            <a:r>
              <a:rPr lang="en-US" sz="1200" b="1" dirty="0" err="1">
                <a:solidFill>
                  <a:srgbClr val="000000"/>
                </a:solidFill>
                <a:effectLst/>
                <a:latin typeface="Courier New" panose="02070309020205020404" pitchFamily="49" charset="0"/>
                <a:cs typeface="Courier New" panose="02070309020205020404" pitchFamily="49" charset="0"/>
              </a:rPr>
              <a:t>multithreadeds</a:t>
            </a:r>
            <a:r>
              <a:rPr lang="en-US" sz="1200" b="1" dirty="0">
                <a:solidFill>
                  <a:srgbClr val="000000"/>
                </a:solidFill>
                <a:effectLst/>
                <a:latin typeface="Courier New" panose="02070309020205020404" pitchFamily="49" charset="0"/>
                <a:cs typeface="Courier New" panose="02070309020205020404" pitchFamily="49" charset="0"/>
              </a:rPr>
              <a:t>, world!</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Hello, </a:t>
            </a:r>
            <a:r>
              <a:rPr lang="en-US" sz="1200" b="1" dirty="0" err="1">
                <a:solidFill>
                  <a:srgbClr val="000000"/>
                </a:solidFill>
                <a:effectLst/>
                <a:latin typeface="Courier New" panose="02070309020205020404" pitchFamily="49" charset="0"/>
                <a:cs typeface="Courier New" panose="02070309020205020404" pitchFamily="49" charset="0"/>
              </a:rPr>
              <a:t>worle</a:t>
            </a: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G goo mod design!</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Used!</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He </a:t>
            </a:r>
            <a:r>
              <a:rPr lang="en-US" sz="1200" b="1" dirty="0" err="1">
                <a:solidFill>
                  <a:srgbClr val="000000"/>
                </a:solidFill>
                <a:effectLst/>
                <a:latin typeface="Courier New" panose="02070309020205020404" pitchFamily="49" charset="0"/>
                <a:cs typeface="Courier New" panose="02070309020205020404" pitchFamily="49" charset="0"/>
              </a:rPr>
              <a:t>ugood</a:t>
            </a:r>
            <a:r>
              <a:rPr lang="en-US" sz="1200" b="1" dirty="0">
                <a:solidFill>
                  <a:srgbClr val="000000"/>
                </a:solidFill>
                <a:effectLst/>
                <a:latin typeface="Courier New" panose="02070309020205020404" pitchFamily="49" charset="0"/>
                <a:cs typeface="Courier New" panose="02070309020205020404" pitchFamily="49" charset="0"/>
              </a:rPr>
              <a:t> </a:t>
            </a:r>
            <a:r>
              <a:rPr lang="en-US" sz="1200" b="1" dirty="0" err="1">
                <a:solidFill>
                  <a:srgbClr val="000000"/>
                </a:solidFill>
                <a:effectLst/>
                <a:latin typeface="Courier New" panose="02070309020205020404" pitchFamily="49" charset="0"/>
                <a:cs typeface="Courier New" panose="02070309020205020404" pitchFamily="49" charset="0"/>
              </a:rPr>
              <a:t>llo</a:t>
            </a:r>
            <a:r>
              <a:rPr lang="en-US" sz="1200" b="1" dirty="0">
                <a:solidFill>
                  <a:srgbClr val="000000"/>
                </a:solidFill>
                <a:effectLst/>
                <a:latin typeface="Courier New" panose="02070309020205020404" pitchFamily="49" charset="0"/>
                <a:cs typeface="Courier New" panose="02070309020205020404" pitchFamily="49" charset="0"/>
              </a:rPr>
              <a:t>, </a:t>
            </a:r>
            <a:r>
              <a:rPr lang="en-US" sz="1200" b="1" dirty="0" err="1">
                <a:solidFill>
                  <a:srgbClr val="000000"/>
                </a:solidFill>
                <a:effectLst/>
                <a:latin typeface="Courier New" panose="02070309020205020404" pitchFamily="49" charset="0"/>
                <a:cs typeface="Courier New" panose="02070309020205020404" pitchFamily="49" charset="0"/>
              </a:rPr>
              <a:t>wordesiltithreagn</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Use </a:t>
            </a:r>
            <a:r>
              <a:rPr lang="en-US" sz="1200" b="1" dirty="0" err="1">
                <a:solidFill>
                  <a:srgbClr val="000000"/>
                </a:solidFill>
                <a:effectLst/>
                <a:latin typeface="Courier New" panose="02070309020205020404" pitchFamily="49" charset="0"/>
                <a:cs typeface="Courier New" panose="02070309020205020404" pitchFamily="49" charset="0"/>
              </a:rPr>
              <a:t>gldo</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err="1">
                <a:solidFill>
                  <a:srgbClr val="000000"/>
                </a:solidFill>
                <a:effectLst/>
                <a:latin typeface="Courier New" panose="02070309020205020404" pitchFamily="49" charset="0"/>
                <a:cs typeface="Courier New" panose="02070309020205020404" pitchFamily="49" charset="0"/>
              </a:rPr>
              <a:t>Helded</a:t>
            </a: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err="1">
                <a:solidFill>
                  <a:srgbClr val="000000"/>
                </a:solidFill>
                <a:effectLst/>
                <a:latin typeface="Courier New" panose="02070309020205020404" pitchFamily="49" charset="0"/>
                <a:cs typeface="Courier New" panose="02070309020205020404" pitchFamily="49" charset="0"/>
              </a:rPr>
              <a:t>olo</a:t>
            </a:r>
            <a:r>
              <a:rPr lang="en-US" sz="1200" b="1" dirty="0">
                <a:solidFill>
                  <a:srgbClr val="000000"/>
                </a:solidFill>
                <a:effectLst/>
                <a:latin typeface="Courier New" panose="02070309020205020404" pitchFamily="49" charset="0"/>
                <a:cs typeface="Courier New" panose="02070309020205020404" pitchFamily="49" charset="0"/>
              </a:rPr>
              <a:t>, </a:t>
            </a:r>
            <a:r>
              <a:rPr lang="en-US" sz="1200" b="1" dirty="0" err="1">
                <a:solidFill>
                  <a:srgbClr val="000000"/>
                </a:solidFill>
                <a:effectLst/>
                <a:latin typeface="Courier New" panose="02070309020205020404" pitchFamily="49" charset="0"/>
                <a:cs typeface="Courier New" panose="02070309020205020404" pitchFamily="49" charset="0"/>
              </a:rPr>
              <a:t>worlddG</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Hel </a:t>
            </a:r>
            <a:r>
              <a:rPr lang="en-US" sz="1200" b="1" dirty="0" err="1">
                <a:solidFill>
                  <a:srgbClr val="000000"/>
                </a:solidFill>
                <a:effectLst/>
                <a:latin typeface="Courier New" panose="02070309020205020404" pitchFamily="49" charset="0"/>
                <a:cs typeface="Courier New" panose="02070309020205020404" pitchFamily="49" charset="0"/>
              </a:rPr>
              <a:t>dlo</a:t>
            </a:r>
            <a:r>
              <a:rPr lang="en-US" sz="1200" b="1" dirty="0">
                <a:solidFill>
                  <a:srgbClr val="000000"/>
                </a:solidFill>
                <a:effectLst/>
                <a:latin typeface="Courier New" panose="02070309020205020404" pitchFamily="49" charset="0"/>
                <a:cs typeface="Courier New" panose="02070309020205020404" pitchFamily="49" charset="0"/>
              </a:rPr>
              <a:t> o, </a:t>
            </a:r>
            <a:r>
              <a:rPr lang="en-US" sz="1200" b="1" dirty="0" err="1">
                <a:solidFill>
                  <a:srgbClr val="000000"/>
                </a:solidFill>
                <a:effectLst/>
                <a:latin typeface="Courier New" panose="02070309020205020404" pitchFamily="49" charset="0"/>
                <a:cs typeface="Courier New" panose="02070309020205020404" pitchFamily="49" charset="0"/>
              </a:rPr>
              <a:t>wormulld</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err="1">
                <a:solidFill>
                  <a:srgbClr val="000000"/>
                </a:solidFill>
                <a:effectLst/>
                <a:latin typeface="Courier New" panose="02070309020205020404" pitchFamily="49" charset="0"/>
                <a:cs typeface="Courier New" panose="02070309020205020404" pitchFamily="49" charset="0"/>
              </a:rPr>
              <a:t>tithreaded</a:t>
            </a: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Go </a:t>
            </a:r>
            <a:r>
              <a:rPr lang="en-US" sz="1200" b="1" dirty="0" err="1">
                <a:solidFill>
                  <a:srgbClr val="000000"/>
                </a:solidFill>
                <a:effectLst/>
                <a:latin typeface="Courier New" panose="02070309020205020404" pitchFamily="49" charset="0"/>
                <a:cs typeface="Courier New" panose="02070309020205020404" pitchFamily="49" charset="0"/>
              </a:rPr>
              <a:t>multithreesign</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Use good </a:t>
            </a:r>
            <a:r>
              <a:rPr lang="en-US" sz="1200" b="1" dirty="0" err="1">
                <a:solidFill>
                  <a:srgbClr val="000000"/>
                </a:solidFill>
                <a:effectLst/>
                <a:latin typeface="Courier New" panose="02070309020205020404" pitchFamily="49" charset="0"/>
                <a:cs typeface="Courier New" panose="02070309020205020404" pitchFamily="49" charset="0"/>
              </a:rPr>
              <a:t>desaded</a:t>
            </a: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Go </a:t>
            </a:r>
            <a:r>
              <a:rPr lang="en-US" sz="1200" b="1" dirty="0" err="1">
                <a:solidFill>
                  <a:srgbClr val="000000"/>
                </a:solidFill>
                <a:effectLst/>
                <a:latin typeface="Courier New" panose="02070309020205020404" pitchFamily="49" charset="0"/>
                <a:cs typeface="Courier New" panose="02070309020205020404" pitchFamily="49" charset="0"/>
              </a:rPr>
              <a:t>mign</a:t>
            </a:r>
            <a:r>
              <a:rPr lang="en-US" sz="1200" b="1" dirty="0">
                <a:solidFill>
                  <a:srgbClr val="0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200" b="1" dirty="0" err="1">
                <a:solidFill>
                  <a:srgbClr val="000000"/>
                </a:solidFill>
                <a:effectLst/>
                <a:latin typeface="Courier New" panose="02070309020205020404" pitchFamily="49" charset="0"/>
                <a:cs typeface="Courier New" panose="02070309020205020404" pitchFamily="49" charset="0"/>
              </a:rPr>
              <a:t>ultithreaded</a:t>
            </a: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Program done.</a:t>
            </a:r>
          </a:p>
        </p:txBody>
      </p:sp>
      <p:sp>
        <p:nvSpPr>
          <p:cNvPr id="9" name="TextBox 8">
            <a:extLst>
              <a:ext uri="{FF2B5EF4-FFF2-40B4-BE49-F238E27FC236}">
                <a16:creationId xmlns:a16="http://schemas.microsoft.com/office/drawing/2014/main" id="{374D7E3E-90F8-E077-4947-11E97F09A6ED}"/>
              </a:ext>
            </a:extLst>
          </p:cNvPr>
          <p:cNvSpPr txBox="1"/>
          <p:nvPr/>
        </p:nvSpPr>
        <p:spPr>
          <a:xfrm>
            <a:off x="5577829" y="2470931"/>
            <a:ext cx="771365" cy="307777"/>
          </a:xfrm>
          <a:prstGeom prst="rect">
            <a:avLst/>
          </a:prstGeom>
          <a:solidFill>
            <a:schemeClr val="accent1">
              <a:lumMod val="20000"/>
              <a:lumOff val="80000"/>
            </a:schemeClr>
          </a:solidFill>
          <a:ln>
            <a:solidFill>
              <a:srgbClr val="0432FF"/>
            </a:solidFill>
          </a:ln>
        </p:spPr>
        <p:txBody>
          <a:bodyPr wrap="none" rtlCol="0">
            <a:spAutoFit/>
          </a:bodyPr>
          <a:lstStyle/>
          <a:p>
            <a:r>
              <a:rPr lang="en-US" sz="1400" dirty="0">
                <a:solidFill>
                  <a:srgbClr val="0432FF"/>
                </a:solidFill>
              </a:rPr>
              <a:t>Output:</a:t>
            </a:r>
          </a:p>
        </p:txBody>
      </p:sp>
      <p:sp>
        <p:nvSpPr>
          <p:cNvPr id="10" name="TextBox 9">
            <a:extLst>
              <a:ext uri="{FF2B5EF4-FFF2-40B4-BE49-F238E27FC236}">
                <a16:creationId xmlns:a16="http://schemas.microsoft.com/office/drawing/2014/main" id="{079DD6DB-99AD-0C80-9EAF-75E75A3B2CFB}"/>
              </a:ext>
            </a:extLst>
          </p:cNvPr>
          <p:cNvSpPr txBox="1"/>
          <p:nvPr/>
        </p:nvSpPr>
        <p:spPr>
          <a:xfrm>
            <a:off x="3566171" y="1066800"/>
            <a:ext cx="1507144"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16.1/</a:t>
            </a:r>
            <a:r>
              <a:rPr lang="en-US" sz="1400" dirty="0" err="1">
                <a:solidFill>
                  <a:schemeClr val="accent1">
                    <a:lumMod val="20000"/>
                    <a:lumOff val="80000"/>
                  </a:schemeClr>
                </a:solidFill>
              </a:rPr>
              <a:t>printing.cpp</a:t>
            </a:r>
            <a:endParaRPr lang="en-US" sz="1400" dirty="0">
              <a:solidFill>
                <a:schemeClr val="accent1">
                  <a:lumMod val="20000"/>
                  <a:lumOff val="80000"/>
                </a:schemeClr>
              </a:solidFill>
            </a:endParaRPr>
          </a:p>
        </p:txBody>
      </p:sp>
      <p:pic>
        <p:nvPicPr>
          <p:cNvPr id="11" name="Picture 10" descr="A red and white sign with a skull and crossbones&#10;&#10;Description automatically generated">
            <a:extLst>
              <a:ext uri="{FF2B5EF4-FFF2-40B4-BE49-F238E27FC236}">
                <a16:creationId xmlns:a16="http://schemas.microsoft.com/office/drawing/2014/main" id="{D6B5DEDD-A8A1-B4F3-CE20-06E72B06F11B}"/>
              </a:ext>
            </a:extLst>
          </p:cNvPr>
          <p:cNvPicPr>
            <a:picLocks noChangeAspect="1"/>
          </p:cNvPicPr>
          <p:nvPr/>
        </p:nvPicPr>
        <p:blipFill>
          <a:blip r:embed="rId2"/>
          <a:stretch>
            <a:fillRect/>
          </a:stretch>
        </p:blipFill>
        <p:spPr>
          <a:xfrm>
            <a:off x="6664964" y="1305938"/>
            <a:ext cx="985567" cy="1131577"/>
          </a:xfrm>
          <a:prstGeom prst="rect">
            <a:avLst/>
          </a:prstGeom>
        </p:spPr>
      </p:pic>
      <p:sp>
        <p:nvSpPr>
          <p:cNvPr id="12" name="TextBox 11">
            <a:extLst>
              <a:ext uri="{FF2B5EF4-FFF2-40B4-BE49-F238E27FC236}">
                <a16:creationId xmlns:a16="http://schemas.microsoft.com/office/drawing/2014/main" id="{1D987D49-57BF-00B3-8A25-D05566708CC3}"/>
              </a:ext>
            </a:extLst>
          </p:cNvPr>
          <p:cNvSpPr txBox="1"/>
          <p:nvPr/>
        </p:nvSpPr>
        <p:spPr>
          <a:xfrm>
            <a:off x="6324600" y="6502400"/>
            <a:ext cx="184731" cy="338554"/>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6819A405-236C-B209-DDA3-DB0B12A100A5}"/>
              </a:ext>
            </a:extLst>
          </p:cNvPr>
          <p:cNvSpPr txBox="1"/>
          <p:nvPr/>
        </p:nvSpPr>
        <p:spPr>
          <a:xfrm>
            <a:off x="2651781" y="5166341"/>
            <a:ext cx="1645902" cy="523220"/>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rPr>
              <a:t>Function that each thread executes.</a:t>
            </a:r>
          </a:p>
        </p:txBody>
      </p:sp>
    </p:spTree>
    <p:extLst>
      <p:ext uri="{BB962C8B-B14F-4D97-AF65-F5344CB8AC3E}">
        <p14:creationId xmlns:p14="http://schemas.microsoft.com/office/powerpoint/2010/main" val="260339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541C-B2A2-2F40-0DC6-7338E4084F02}"/>
              </a:ext>
            </a:extLst>
          </p:cNvPr>
          <p:cNvSpPr>
            <a:spLocks noGrp="1"/>
          </p:cNvSpPr>
          <p:nvPr>
            <p:ph type="title"/>
          </p:nvPr>
        </p:nvSpPr>
        <p:spPr/>
        <p:txBody>
          <a:bodyPr/>
          <a:lstStyle/>
          <a:p>
            <a:r>
              <a:rPr lang="en-US" dirty="0"/>
              <a:t>Oral Presentation: Five Survey Questions</a:t>
            </a:r>
          </a:p>
        </p:txBody>
      </p:sp>
      <p:sp>
        <p:nvSpPr>
          <p:cNvPr id="3" name="Content Placeholder 2">
            <a:extLst>
              <a:ext uri="{FF2B5EF4-FFF2-40B4-BE49-F238E27FC236}">
                <a16:creationId xmlns:a16="http://schemas.microsoft.com/office/drawing/2014/main" id="{313C38EE-3C93-8B23-B143-E179D5E2B887}"/>
              </a:ext>
            </a:extLst>
          </p:cNvPr>
          <p:cNvSpPr>
            <a:spLocks noGrp="1"/>
          </p:cNvSpPr>
          <p:nvPr>
            <p:ph idx="1"/>
          </p:nvPr>
        </p:nvSpPr>
        <p:spPr/>
        <p:txBody>
          <a:bodyPr/>
          <a:lstStyle/>
          <a:p>
            <a:pPr marL="514350" indent="-514350">
              <a:buFont typeface="+mj-lt"/>
              <a:buAutoNum type="arabicPeriod"/>
            </a:pPr>
            <a:r>
              <a:rPr lang="en-US" dirty="0"/>
              <a:t>Overview of application.</a:t>
            </a:r>
          </a:p>
          <a:p>
            <a:pPr lvl="1"/>
            <a:r>
              <a:rPr lang="en-US" dirty="0"/>
              <a:t>Good choice?</a:t>
            </a:r>
          </a:p>
          <a:p>
            <a:pPr lvl="1"/>
            <a:r>
              <a:rPr lang="en-US" dirty="0"/>
              <a:t>How well explained?</a:t>
            </a:r>
          </a:p>
          <a:p>
            <a:pPr marL="514350" indent="-514350">
              <a:buFont typeface="+mj-lt"/>
              <a:buAutoNum type="arabicPeriod"/>
            </a:pPr>
            <a:r>
              <a:rPr lang="en-US" dirty="0"/>
              <a:t>Overview of software architecture and GUI.</a:t>
            </a:r>
          </a:p>
          <a:p>
            <a:pPr lvl="1"/>
            <a:r>
              <a:rPr lang="en-US" dirty="0"/>
              <a:t>How well explained?</a:t>
            </a:r>
          </a:p>
          <a:p>
            <a:pPr lvl="1"/>
            <a:r>
              <a:rPr lang="en-US" dirty="0"/>
              <a:t>Screenshots?</a:t>
            </a:r>
          </a:p>
          <a:p>
            <a:pPr lvl="1"/>
            <a:r>
              <a:rPr lang="en-US" dirty="0"/>
              <a:t>Diagrams?</a:t>
            </a:r>
          </a:p>
          <a:p>
            <a:pPr marL="514350" indent="-514350">
              <a:buFont typeface="+mj-lt"/>
              <a:buAutoNum type="arabicPeriod"/>
            </a:pPr>
            <a:r>
              <a:rPr lang="en-US" dirty="0"/>
              <a:t>Use of good design principles.</a:t>
            </a:r>
          </a:p>
          <a:p>
            <a:pPr marL="514350" indent="-514350">
              <a:buFont typeface="+mj-lt"/>
              <a:buAutoNum type="arabicPeriod"/>
            </a:pPr>
            <a:r>
              <a:rPr lang="en-US" dirty="0"/>
              <a:t>Use of design patterns.</a:t>
            </a:r>
          </a:p>
          <a:p>
            <a:pPr marL="514350" indent="-514350">
              <a:buFont typeface="+mj-lt"/>
              <a:buAutoNum type="arabicPeriod"/>
            </a:pPr>
            <a:r>
              <a:rPr lang="en-US" dirty="0"/>
              <a:t>Overall presentation and demo.</a:t>
            </a:r>
          </a:p>
        </p:txBody>
      </p:sp>
      <p:sp>
        <p:nvSpPr>
          <p:cNvPr id="4" name="Slide Number Placeholder 3">
            <a:extLst>
              <a:ext uri="{FF2B5EF4-FFF2-40B4-BE49-F238E27FC236}">
                <a16:creationId xmlns:a16="http://schemas.microsoft.com/office/drawing/2014/main" id="{0D4AA413-0240-20E0-5857-5DDF30BEEB97}"/>
              </a:ext>
            </a:extLst>
          </p:cNvPr>
          <p:cNvSpPr>
            <a:spLocks noGrp="1"/>
          </p:cNvSpPr>
          <p:nvPr>
            <p:ph type="sldNum" sz="quarter" idx="12"/>
          </p:nvPr>
        </p:nvSpPr>
        <p:spPr/>
        <p:txBody>
          <a:bodyPr/>
          <a:lstStyle/>
          <a:p>
            <a:fld id="{6C575094-CFE5-6845-BA77-358456EEE977}" type="slidenum">
              <a:rPr lang="en-US" altLang="x-none" smtClean="0"/>
              <a:pPr/>
              <a:t>4</a:t>
            </a:fld>
            <a:endParaRPr lang="en-US" altLang="x-none"/>
          </a:p>
        </p:txBody>
      </p:sp>
      <p:sp>
        <p:nvSpPr>
          <p:cNvPr id="5" name="TextBox 4">
            <a:extLst>
              <a:ext uri="{FF2B5EF4-FFF2-40B4-BE49-F238E27FC236}">
                <a16:creationId xmlns:a16="http://schemas.microsoft.com/office/drawing/2014/main" id="{97A11DE7-31C7-7571-10CB-3A8D70DD6473}"/>
              </a:ext>
            </a:extLst>
          </p:cNvPr>
          <p:cNvSpPr txBox="1"/>
          <p:nvPr/>
        </p:nvSpPr>
        <p:spPr>
          <a:xfrm>
            <a:off x="5486390" y="1417342"/>
            <a:ext cx="2395881"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You can use PowerPoint slides or other means of presentation.</a:t>
            </a:r>
          </a:p>
        </p:txBody>
      </p:sp>
      <p:sp>
        <p:nvSpPr>
          <p:cNvPr id="6" name="TextBox 5">
            <a:extLst>
              <a:ext uri="{FF2B5EF4-FFF2-40B4-BE49-F238E27FC236}">
                <a16:creationId xmlns:a16="http://schemas.microsoft.com/office/drawing/2014/main" id="{8FBF513B-78AD-2762-EA77-5F95BB182797}"/>
              </a:ext>
            </a:extLst>
          </p:cNvPr>
          <p:cNvSpPr txBox="1"/>
          <p:nvPr/>
        </p:nvSpPr>
        <p:spPr>
          <a:xfrm>
            <a:off x="5486391" y="3397446"/>
            <a:ext cx="2560292" cy="584775"/>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Teams should </a:t>
            </a:r>
            <a:r>
              <a:rPr lang="en-US" u="sng" dirty="0">
                <a:solidFill>
                  <a:srgbClr val="0432FF"/>
                </a:solidFill>
              </a:rPr>
              <a:t>not</a:t>
            </a:r>
            <a:r>
              <a:rPr lang="en-US" dirty="0">
                <a:solidFill>
                  <a:srgbClr val="0432FF"/>
                </a:solidFill>
              </a:rPr>
              <a:t> fill out the survey for themselves.</a:t>
            </a:r>
          </a:p>
        </p:txBody>
      </p:sp>
      <p:sp>
        <p:nvSpPr>
          <p:cNvPr id="7" name="TextBox 6">
            <a:extLst>
              <a:ext uri="{FF2B5EF4-FFF2-40B4-BE49-F238E27FC236}">
                <a16:creationId xmlns:a16="http://schemas.microsoft.com/office/drawing/2014/main" id="{065A1758-1043-85E3-EC18-27A6A58D5F72}"/>
              </a:ext>
            </a:extLst>
          </p:cNvPr>
          <p:cNvSpPr txBox="1"/>
          <p:nvPr/>
        </p:nvSpPr>
        <p:spPr>
          <a:xfrm>
            <a:off x="6277782" y="4800585"/>
            <a:ext cx="2451742"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Survey results will count for at least 25% of the overall project grade.</a:t>
            </a:r>
          </a:p>
        </p:txBody>
      </p:sp>
    </p:spTree>
    <p:extLst>
      <p:ext uri="{BB962C8B-B14F-4D97-AF65-F5344CB8AC3E}">
        <p14:creationId xmlns:p14="http://schemas.microsoft.com/office/powerpoint/2010/main" val="985418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664C-E71C-D6D3-94F0-A91859B2EE95}"/>
              </a:ext>
            </a:extLst>
          </p:cNvPr>
          <p:cNvSpPr>
            <a:spLocks noGrp="1"/>
          </p:cNvSpPr>
          <p:nvPr>
            <p:ph type="title"/>
          </p:nvPr>
        </p:nvSpPr>
        <p:spPr/>
        <p:txBody>
          <a:bodyPr/>
          <a:lstStyle/>
          <a:p>
            <a:r>
              <a:rPr lang="en-US" dirty="0"/>
              <a:t>Multithreaded Printing</a:t>
            </a:r>
            <a:r>
              <a:rPr lang="en-US" i="1" dirty="0"/>
              <a:t>, cont’d</a:t>
            </a:r>
            <a:endParaRPr lang="en-US" dirty="0"/>
          </a:p>
        </p:txBody>
      </p:sp>
      <p:sp>
        <p:nvSpPr>
          <p:cNvPr id="4" name="Slide Number Placeholder 3">
            <a:extLst>
              <a:ext uri="{FF2B5EF4-FFF2-40B4-BE49-F238E27FC236}">
                <a16:creationId xmlns:a16="http://schemas.microsoft.com/office/drawing/2014/main" id="{BAF10BC0-A2B5-43BA-06A4-488E80836090}"/>
              </a:ext>
            </a:extLst>
          </p:cNvPr>
          <p:cNvSpPr>
            <a:spLocks noGrp="1"/>
          </p:cNvSpPr>
          <p:nvPr>
            <p:ph type="sldNum" sz="quarter" idx="12"/>
          </p:nvPr>
        </p:nvSpPr>
        <p:spPr/>
        <p:txBody>
          <a:bodyPr/>
          <a:lstStyle/>
          <a:p>
            <a:fld id="{6C575094-CFE5-6845-BA77-358456EEE977}" type="slidenum">
              <a:rPr lang="en-US" altLang="x-none" smtClean="0"/>
              <a:pPr/>
              <a:t>40</a:t>
            </a:fld>
            <a:endParaRPr lang="en-US" altLang="x-none"/>
          </a:p>
        </p:txBody>
      </p:sp>
      <p:pic>
        <p:nvPicPr>
          <p:cNvPr id="5" name="Picture 4" descr="Timeline&#10;&#10;Description automatically generated">
            <a:extLst>
              <a:ext uri="{FF2B5EF4-FFF2-40B4-BE49-F238E27FC236}">
                <a16:creationId xmlns:a16="http://schemas.microsoft.com/office/drawing/2014/main" id="{83FBD972-84F9-C8FE-89EF-543A89C515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12" y="1440768"/>
            <a:ext cx="8159803" cy="3634134"/>
          </a:xfrm>
          <a:prstGeom prst="rect">
            <a:avLst/>
          </a:prstGeom>
        </p:spPr>
      </p:pic>
      <p:sp>
        <p:nvSpPr>
          <p:cNvPr id="6" name="TextBox 5">
            <a:extLst>
              <a:ext uri="{FF2B5EF4-FFF2-40B4-BE49-F238E27FC236}">
                <a16:creationId xmlns:a16="http://schemas.microsoft.com/office/drawing/2014/main" id="{240D9096-8DA3-8917-956F-E5019F2431E6}"/>
              </a:ext>
            </a:extLst>
          </p:cNvPr>
          <p:cNvSpPr txBox="1"/>
          <p:nvPr/>
        </p:nvSpPr>
        <p:spPr>
          <a:xfrm>
            <a:off x="182928" y="5323547"/>
            <a:ext cx="7181883" cy="1384995"/>
          </a:xfrm>
          <a:prstGeom prst="rect">
            <a:avLst/>
          </a:prstGeom>
          <a:solidFill>
            <a:schemeClr val="accent1">
              <a:lumMod val="20000"/>
              <a:lumOff val="80000"/>
            </a:schemeClr>
          </a:solidFill>
          <a:ln>
            <a:solidFill>
              <a:srgbClr val="0432FF"/>
            </a:solidFill>
          </a:ln>
        </p:spPr>
        <p:txBody>
          <a:bodyPr wrap="square" rtlCol="0">
            <a:spAutoFit/>
          </a:bodyPr>
          <a:lstStyle/>
          <a:p>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With a mutex guarding the critical regions of the threads, only one thread at a time can print to the print stream, which is the shared resource. When a thread wants to enter its critical region, it attempts to lock the mutex. If it succeeds, it can enter its critical region and print. If it doesn’t, it blocks until another thread unlocks the mutex. Then, the thread can attempt to lock the mutex again. A thread must unlock the mutex before it exits its critical region. When the mutex is unlocked, the runtime system determines which blocked thread can unlock it.</a:t>
            </a:r>
            <a:r>
              <a:rPr lang="en-US" sz="1400" dirty="0">
                <a:solidFill>
                  <a:srgbClr val="0432FF"/>
                </a:solidFill>
                <a:effectLst/>
              </a:rPr>
              <a:t> </a:t>
            </a:r>
            <a:endParaRPr lang="en-US" sz="1400" dirty="0">
              <a:solidFill>
                <a:srgbClr val="0432FF"/>
              </a:solidFill>
            </a:endParaRPr>
          </a:p>
        </p:txBody>
      </p:sp>
      <p:pic>
        <p:nvPicPr>
          <p:cNvPr id="7" name="Picture 6" descr="A yellow hand with thumb up&#10;&#10;Description automatically generated">
            <a:extLst>
              <a:ext uri="{FF2B5EF4-FFF2-40B4-BE49-F238E27FC236}">
                <a16:creationId xmlns:a16="http://schemas.microsoft.com/office/drawing/2014/main" id="{5240B977-405C-4DC9-061C-0F3E24977DA3}"/>
              </a:ext>
            </a:extLst>
          </p:cNvPr>
          <p:cNvPicPr>
            <a:picLocks noChangeAspect="1"/>
          </p:cNvPicPr>
          <p:nvPr/>
        </p:nvPicPr>
        <p:blipFill>
          <a:blip r:embed="rId3"/>
          <a:stretch>
            <a:fillRect/>
          </a:stretch>
        </p:blipFill>
        <p:spPr>
          <a:xfrm>
            <a:off x="457200" y="4065252"/>
            <a:ext cx="868371" cy="826772"/>
          </a:xfrm>
          <a:prstGeom prst="rect">
            <a:avLst/>
          </a:prstGeom>
        </p:spPr>
      </p:pic>
    </p:spTree>
    <p:extLst>
      <p:ext uri="{BB962C8B-B14F-4D97-AF65-F5344CB8AC3E}">
        <p14:creationId xmlns:p14="http://schemas.microsoft.com/office/powerpoint/2010/main" val="3256344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3ED0C-37B0-730C-4FCB-653AC787721F}"/>
              </a:ext>
            </a:extLst>
          </p:cNvPr>
          <p:cNvSpPr>
            <a:spLocks noGrp="1"/>
          </p:cNvSpPr>
          <p:nvPr>
            <p:ph type="title"/>
          </p:nvPr>
        </p:nvSpPr>
        <p:spPr/>
        <p:txBody>
          <a:bodyPr/>
          <a:lstStyle/>
          <a:p>
            <a:r>
              <a:rPr lang="en-US" dirty="0"/>
              <a:t>Multithreaded Printing</a:t>
            </a:r>
            <a:r>
              <a:rPr lang="en-US" i="1" dirty="0"/>
              <a:t>, cont’d</a:t>
            </a:r>
          </a:p>
        </p:txBody>
      </p:sp>
      <p:sp>
        <p:nvSpPr>
          <p:cNvPr id="4" name="Slide Number Placeholder 3">
            <a:extLst>
              <a:ext uri="{FF2B5EF4-FFF2-40B4-BE49-F238E27FC236}">
                <a16:creationId xmlns:a16="http://schemas.microsoft.com/office/drawing/2014/main" id="{C950A4BC-F172-C140-57DE-61805D21D24C}"/>
              </a:ext>
            </a:extLst>
          </p:cNvPr>
          <p:cNvSpPr>
            <a:spLocks noGrp="1"/>
          </p:cNvSpPr>
          <p:nvPr>
            <p:ph type="sldNum" sz="quarter" idx="12"/>
          </p:nvPr>
        </p:nvSpPr>
        <p:spPr/>
        <p:txBody>
          <a:bodyPr/>
          <a:lstStyle/>
          <a:p>
            <a:fld id="{6C575094-CFE5-6845-BA77-358456EEE977}" type="slidenum">
              <a:rPr lang="en-US" altLang="x-none" smtClean="0"/>
              <a:pPr/>
              <a:t>41</a:t>
            </a:fld>
            <a:endParaRPr lang="en-US" altLang="x-none"/>
          </a:p>
        </p:txBody>
      </p:sp>
      <p:sp>
        <p:nvSpPr>
          <p:cNvPr id="5" name="TextBox 4">
            <a:extLst>
              <a:ext uri="{FF2B5EF4-FFF2-40B4-BE49-F238E27FC236}">
                <a16:creationId xmlns:a16="http://schemas.microsoft.com/office/drawing/2014/main" id="{6E28EC11-045A-3C4D-8987-D09BDFF00802}"/>
              </a:ext>
            </a:extLst>
          </p:cNvPr>
          <p:cNvSpPr txBox="1"/>
          <p:nvPr/>
        </p:nvSpPr>
        <p:spPr>
          <a:xfrm>
            <a:off x="377163" y="1515421"/>
            <a:ext cx="5662127" cy="2462213"/>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a:effectLst/>
                <a:latin typeface="Menlo" panose="020B0609030804020204" pitchFamily="49" charset="0"/>
              </a:rPr>
              <a:t>void </a:t>
            </a:r>
            <a:r>
              <a:rPr lang="en-US" sz="1400" b="1" dirty="0">
                <a:solidFill>
                  <a:srgbClr val="C00000"/>
                </a:solidFill>
                <a:effectLst/>
                <a:latin typeface="Menlo" panose="020B0609030804020204" pitchFamily="49" charset="0"/>
              </a:rPr>
              <a:t>print</a:t>
            </a:r>
            <a:r>
              <a:rPr lang="en-US" sz="1400" b="1" dirty="0">
                <a:effectLst/>
                <a:latin typeface="Menlo" panose="020B0609030804020204" pitchFamily="49" charset="0"/>
              </a:rPr>
              <a:t>(string text)</a:t>
            </a:r>
          </a:p>
          <a:p>
            <a:r>
              <a:rPr lang="en-US" sz="1400" b="1" dirty="0">
                <a:effectLst/>
                <a:latin typeface="Menlo" panose="020B0609030804020204" pitchFamily="49" charset="0"/>
              </a:rPr>
              <a:t>{</a:t>
            </a:r>
          </a:p>
          <a:p>
            <a:r>
              <a:rPr lang="en-US" sz="1400" b="1" dirty="0">
                <a:effectLst/>
                <a:latin typeface="Menlo" panose="020B0609030804020204" pitchFamily="49" charset="0"/>
              </a:rPr>
              <a:t>    for (int </a:t>
            </a:r>
            <a:r>
              <a:rPr lang="en-US" sz="1400" b="1" dirty="0" err="1">
                <a:effectLst/>
                <a:latin typeface="Menlo" panose="020B0609030804020204" pitchFamily="49" charset="0"/>
              </a:rPr>
              <a:t>i</a:t>
            </a:r>
            <a:r>
              <a:rPr lang="en-US" sz="1400" b="1" dirty="0">
                <a:effectLst/>
                <a:latin typeface="Menlo" panose="020B0609030804020204" pitchFamily="49" charset="0"/>
              </a:rPr>
              <a:t> = 0; </a:t>
            </a:r>
            <a:r>
              <a:rPr lang="en-US" sz="1400" b="1" dirty="0" err="1">
                <a:effectLst/>
                <a:latin typeface="Menlo" panose="020B0609030804020204" pitchFamily="49" charset="0"/>
              </a:rPr>
              <a:t>i</a:t>
            </a:r>
            <a:r>
              <a:rPr lang="en-US" sz="1400" b="1" dirty="0">
                <a:effectLst/>
                <a:latin typeface="Menlo" panose="020B0609030804020204" pitchFamily="49" charset="0"/>
              </a:rPr>
              <a:t> &lt; COUNT; </a:t>
            </a:r>
            <a:r>
              <a:rPr lang="en-US" sz="1400" b="1" dirty="0" err="1">
                <a:effectLst/>
                <a:latin typeface="Menlo" panose="020B0609030804020204" pitchFamily="49" charset="0"/>
              </a:rPr>
              <a:t>i</a:t>
            </a:r>
            <a:r>
              <a:rPr lang="en-US" sz="1400" b="1" dirty="0">
                <a:effectLst/>
                <a:latin typeface="Menlo" panose="020B0609030804020204" pitchFamily="49" charset="0"/>
              </a:rPr>
              <a:t>++)</a:t>
            </a:r>
          </a:p>
          <a:p>
            <a:r>
              <a:rPr lang="en-US" sz="1400" b="1" dirty="0">
                <a:effectLst/>
                <a:latin typeface="Menlo" panose="020B0609030804020204" pitchFamily="49" charset="0"/>
              </a:rPr>
              <a:t>    {</a:t>
            </a:r>
          </a:p>
          <a:p>
            <a:r>
              <a:rPr lang="en-US" sz="1400" b="1" dirty="0">
                <a:effectLst/>
                <a:latin typeface="Menlo" panose="020B0609030804020204" pitchFamily="49" charset="0"/>
              </a:rPr>
              <a:t>        </a:t>
            </a:r>
            <a:r>
              <a:rPr lang="en-US" sz="1400" b="1" dirty="0" err="1">
                <a:solidFill>
                  <a:srgbClr val="C00000"/>
                </a:solidFill>
                <a:effectLst/>
                <a:latin typeface="Menlo" panose="020B0609030804020204" pitchFamily="49" charset="0"/>
              </a:rPr>
              <a:t>print_mutex.lock</a:t>
            </a:r>
            <a:r>
              <a:rPr lang="en-US" sz="1400" b="1" dirty="0">
                <a:solidFill>
                  <a:srgbClr val="C00000"/>
                </a:solidFill>
                <a:effectLst/>
                <a:latin typeface="Menlo" panose="020B0609030804020204" pitchFamily="49" charset="0"/>
              </a:rPr>
              <a:t>();</a:t>
            </a:r>
          </a:p>
          <a:p>
            <a:r>
              <a:rPr lang="en-US" sz="1400" b="1" dirty="0">
                <a:effectLst/>
                <a:latin typeface="Menlo" panose="020B0609030804020204" pitchFamily="49" charset="0"/>
              </a:rPr>
              <a:t>        {</a:t>
            </a:r>
          </a:p>
          <a:p>
            <a:r>
              <a:rPr lang="en-US" sz="1400" b="1" dirty="0">
                <a:effectLst/>
                <a:latin typeface="Menlo" panose="020B0609030804020204" pitchFamily="49" charset="0"/>
              </a:rPr>
              <a:t>            for (const char &amp;</a:t>
            </a:r>
            <a:r>
              <a:rPr lang="en-US" sz="1400" b="1" dirty="0" err="1">
                <a:effectLst/>
                <a:latin typeface="Menlo" panose="020B0609030804020204" pitchFamily="49" charset="0"/>
              </a:rPr>
              <a:t>ch</a:t>
            </a:r>
            <a:r>
              <a:rPr lang="en-US" sz="1400" b="1" dirty="0">
                <a:effectLst/>
                <a:latin typeface="Menlo" panose="020B0609030804020204" pitchFamily="49" charset="0"/>
              </a:rPr>
              <a:t> : text) cout &lt;&lt; </a:t>
            </a:r>
            <a:r>
              <a:rPr lang="en-US" sz="1400" b="1" dirty="0" err="1">
                <a:effectLst/>
                <a:latin typeface="Menlo" panose="020B0609030804020204" pitchFamily="49" charset="0"/>
              </a:rPr>
              <a:t>ch</a:t>
            </a:r>
            <a:r>
              <a:rPr lang="en-US" sz="1400" b="1" dirty="0">
                <a:effectLst/>
                <a:latin typeface="Menlo" panose="020B0609030804020204" pitchFamily="49" charset="0"/>
              </a:rPr>
              <a:t>;</a:t>
            </a:r>
          </a:p>
          <a:p>
            <a:r>
              <a:rPr lang="en-US" sz="1400" b="1" dirty="0">
                <a:effectLst/>
                <a:latin typeface="Menlo" panose="020B0609030804020204" pitchFamily="49" charset="0"/>
              </a:rPr>
              <a:t>        }</a:t>
            </a:r>
          </a:p>
          <a:p>
            <a:r>
              <a:rPr lang="en-US" sz="1400" b="1" dirty="0">
                <a:solidFill>
                  <a:srgbClr val="C00000"/>
                </a:solidFill>
                <a:effectLst/>
                <a:latin typeface="Menlo" panose="020B0609030804020204" pitchFamily="49" charset="0"/>
              </a:rPr>
              <a:t>        </a:t>
            </a:r>
            <a:r>
              <a:rPr lang="en-US" sz="1400" b="1" dirty="0" err="1">
                <a:solidFill>
                  <a:srgbClr val="C00000"/>
                </a:solidFill>
                <a:effectLst/>
                <a:latin typeface="Menlo" panose="020B0609030804020204" pitchFamily="49" charset="0"/>
              </a:rPr>
              <a:t>print_mutex.unlock</a:t>
            </a:r>
            <a:r>
              <a:rPr lang="en-US" sz="1400" b="1" dirty="0">
                <a:solidFill>
                  <a:srgbClr val="C00000"/>
                </a:solidFill>
                <a:effectLst/>
                <a:latin typeface="Menlo" panose="020B0609030804020204" pitchFamily="49" charset="0"/>
              </a:rPr>
              <a:t>();</a:t>
            </a:r>
          </a:p>
          <a:p>
            <a:r>
              <a:rPr lang="en-US" sz="1400" b="1" dirty="0">
                <a:effectLst/>
                <a:latin typeface="Menlo" panose="020B0609030804020204" pitchFamily="49" charset="0"/>
              </a:rPr>
              <a:t>    }</a:t>
            </a:r>
          </a:p>
          <a:p>
            <a:r>
              <a:rPr lang="en-US" sz="1400" b="1" dirty="0">
                <a:effectLst/>
                <a:latin typeface="Menlo" panose="020B0609030804020204" pitchFamily="49" charset="0"/>
              </a:rPr>
              <a:t>}</a:t>
            </a:r>
          </a:p>
        </p:txBody>
      </p:sp>
      <p:sp>
        <p:nvSpPr>
          <p:cNvPr id="7" name="TextBox 6">
            <a:extLst>
              <a:ext uri="{FF2B5EF4-FFF2-40B4-BE49-F238E27FC236}">
                <a16:creationId xmlns:a16="http://schemas.microsoft.com/office/drawing/2014/main" id="{1D657127-1D89-A1FC-470C-083A3F7F2F48}"/>
              </a:ext>
            </a:extLst>
          </p:cNvPr>
          <p:cNvSpPr txBox="1"/>
          <p:nvPr/>
        </p:nvSpPr>
        <p:spPr>
          <a:xfrm>
            <a:off x="4114805" y="1361532"/>
            <a:ext cx="1804661" cy="307777"/>
          </a:xfrm>
          <a:prstGeom prst="rect">
            <a:avLst/>
          </a:prstGeom>
          <a:solidFill>
            <a:srgbClr val="0432FF"/>
          </a:solidFill>
        </p:spPr>
        <p:txBody>
          <a:bodyPr wrap="none" rtlCol="0">
            <a:spAutoFit/>
          </a:bodyPr>
          <a:lstStyle/>
          <a:p>
            <a:r>
              <a:rPr lang="en-US" sz="1400" dirty="0">
                <a:solidFill>
                  <a:schemeClr val="accent1">
                    <a:lumMod val="20000"/>
                    <a:lumOff val="80000"/>
                  </a:schemeClr>
                </a:solidFill>
              </a:rPr>
              <a:t>16.2/printing-</a:t>
            </a:r>
            <a:r>
              <a:rPr lang="en-US" sz="1400" dirty="0" err="1">
                <a:solidFill>
                  <a:schemeClr val="accent1">
                    <a:lumMod val="20000"/>
                    <a:lumOff val="80000"/>
                  </a:schemeClr>
                </a:solidFill>
              </a:rPr>
              <a:t>MT.cpp</a:t>
            </a:r>
            <a:endParaRPr lang="en-US" sz="1400" dirty="0">
              <a:solidFill>
                <a:schemeClr val="accent1">
                  <a:lumMod val="20000"/>
                  <a:lumOff val="80000"/>
                </a:schemeClr>
              </a:solidFill>
            </a:endParaRPr>
          </a:p>
        </p:txBody>
      </p:sp>
      <p:sp>
        <p:nvSpPr>
          <p:cNvPr id="8" name="TextBox 7">
            <a:extLst>
              <a:ext uri="{FF2B5EF4-FFF2-40B4-BE49-F238E27FC236}">
                <a16:creationId xmlns:a16="http://schemas.microsoft.com/office/drawing/2014/main" id="{CF2BF45E-1F85-FC46-5557-77B13F4E504F}"/>
              </a:ext>
            </a:extLst>
          </p:cNvPr>
          <p:cNvSpPr txBox="1"/>
          <p:nvPr/>
        </p:nvSpPr>
        <p:spPr>
          <a:xfrm>
            <a:off x="6464333" y="1741595"/>
            <a:ext cx="2010487" cy="3754874"/>
          </a:xfrm>
          <a:prstGeom prst="rect">
            <a:avLst/>
          </a:prstGeom>
          <a:solidFill>
            <a:srgbClr val="D0F2F3"/>
          </a:solidFill>
          <a:ln>
            <a:solidFill>
              <a:schemeClr val="bg1">
                <a:lumMod val="65000"/>
              </a:schemeClr>
            </a:solidFill>
          </a:ln>
        </p:spPr>
        <p:txBody>
          <a:bodyPr wrap="none" rtlCol="0">
            <a:spAutoFit/>
          </a:bodyPr>
          <a:lstStyle/>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Go multithreaded!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Hello, world!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Use good design!</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Go multithreaded!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Go multithreaded!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Go multithreaded!</a:t>
            </a: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Go multithreaded!</a:t>
            </a:r>
            <a:br>
              <a:rPr lang="en-US" sz="1400" b="1" dirty="0">
                <a:solidFill>
                  <a:srgbClr val="000000"/>
                </a:solidFill>
                <a:effectLst/>
                <a:latin typeface="Courier New" panose="02070309020205020404" pitchFamily="49" charset="0"/>
                <a:cs typeface="Courier New" panose="02070309020205020404" pitchFamily="49" charset="0"/>
              </a:rPr>
            </a:br>
            <a:endParaRPr lang="en-US" sz="14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400" b="1" dirty="0">
                <a:solidFill>
                  <a:srgbClr val="000000"/>
                </a:solidFill>
                <a:effectLst/>
                <a:latin typeface="Courier New" panose="02070309020205020404" pitchFamily="49" charset="0"/>
                <a:cs typeface="Courier New" panose="02070309020205020404" pitchFamily="49" charset="0"/>
              </a:rPr>
              <a:t>Program done.</a:t>
            </a:r>
          </a:p>
        </p:txBody>
      </p:sp>
      <p:sp>
        <p:nvSpPr>
          <p:cNvPr id="11" name="TextBox 10">
            <a:extLst>
              <a:ext uri="{FF2B5EF4-FFF2-40B4-BE49-F238E27FC236}">
                <a16:creationId xmlns:a16="http://schemas.microsoft.com/office/drawing/2014/main" id="{345ED9B1-5126-7C0A-B313-99F4EF9E21D0}"/>
              </a:ext>
            </a:extLst>
          </p:cNvPr>
          <p:cNvSpPr txBox="1"/>
          <p:nvPr/>
        </p:nvSpPr>
        <p:spPr>
          <a:xfrm>
            <a:off x="6464333" y="1361531"/>
            <a:ext cx="771365" cy="307777"/>
          </a:xfrm>
          <a:prstGeom prst="rect">
            <a:avLst/>
          </a:prstGeom>
          <a:solidFill>
            <a:schemeClr val="accent1">
              <a:lumMod val="20000"/>
              <a:lumOff val="80000"/>
            </a:schemeClr>
          </a:solidFill>
          <a:ln>
            <a:solidFill>
              <a:srgbClr val="0432FF"/>
            </a:solidFill>
          </a:ln>
        </p:spPr>
        <p:txBody>
          <a:bodyPr wrap="none" rtlCol="0">
            <a:spAutoFit/>
          </a:bodyPr>
          <a:lstStyle/>
          <a:p>
            <a:r>
              <a:rPr lang="en-US" sz="1400" dirty="0">
                <a:solidFill>
                  <a:srgbClr val="0432FF"/>
                </a:solidFill>
              </a:rPr>
              <a:t>Output:</a:t>
            </a:r>
          </a:p>
        </p:txBody>
      </p:sp>
      <p:pic>
        <p:nvPicPr>
          <p:cNvPr id="12" name="Picture 11" descr="A yellow hand with thumb up&#10;&#10;Description automatically generated">
            <a:extLst>
              <a:ext uri="{FF2B5EF4-FFF2-40B4-BE49-F238E27FC236}">
                <a16:creationId xmlns:a16="http://schemas.microsoft.com/office/drawing/2014/main" id="{61BF97B5-B79F-F7B8-C8B7-088B5E803C2B}"/>
              </a:ext>
            </a:extLst>
          </p:cNvPr>
          <p:cNvPicPr>
            <a:picLocks noChangeAspect="1"/>
          </p:cNvPicPr>
          <p:nvPr/>
        </p:nvPicPr>
        <p:blipFill>
          <a:blip r:embed="rId2"/>
          <a:stretch>
            <a:fillRect/>
          </a:stretch>
        </p:blipFill>
        <p:spPr>
          <a:xfrm>
            <a:off x="2774040" y="4160512"/>
            <a:ext cx="868371" cy="826772"/>
          </a:xfrm>
          <a:prstGeom prst="rect">
            <a:avLst/>
          </a:prstGeom>
        </p:spPr>
      </p:pic>
    </p:spTree>
    <p:extLst>
      <p:ext uri="{BB962C8B-B14F-4D97-AF65-F5344CB8AC3E}">
        <p14:creationId xmlns:p14="http://schemas.microsoft.com/office/powerpoint/2010/main" val="2585193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361CE-9A2E-2439-0668-422DCEBADB45}"/>
              </a:ext>
            </a:extLst>
          </p:cNvPr>
          <p:cNvSpPr>
            <a:spLocks noGrp="1"/>
          </p:cNvSpPr>
          <p:nvPr>
            <p:ph type="title"/>
          </p:nvPr>
        </p:nvSpPr>
        <p:spPr/>
        <p:txBody>
          <a:bodyPr/>
          <a:lstStyle/>
          <a:p>
            <a:r>
              <a:rPr lang="en-US" dirty="0"/>
              <a:t>The Classic Reader Writer Problem</a:t>
            </a:r>
          </a:p>
        </p:txBody>
      </p:sp>
      <p:sp>
        <p:nvSpPr>
          <p:cNvPr id="3" name="Content Placeholder 2">
            <a:extLst>
              <a:ext uri="{FF2B5EF4-FFF2-40B4-BE49-F238E27FC236}">
                <a16:creationId xmlns:a16="http://schemas.microsoft.com/office/drawing/2014/main" id="{88F695CF-9697-3CD7-B461-9A2B76947C30}"/>
              </a:ext>
            </a:extLst>
          </p:cNvPr>
          <p:cNvSpPr>
            <a:spLocks noGrp="1"/>
          </p:cNvSpPr>
          <p:nvPr>
            <p:ph idx="1"/>
          </p:nvPr>
        </p:nvSpPr>
        <p:spPr>
          <a:xfrm>
            <a:off x="457200" y="1295400"/>
            <a:ext cx="4114800" cy="4835525"/>
          </a:xfrm>
        </p:spPr>
        <p:txBody>
          <a:bodyPr/>
          <a:lstStyle/>
          <a:p>
            <a:r>
              <a:rPr lang="en-US" dirty="0"/>
              <a:t>Multiple technicians (the writers) each makes several attempts to set the meter’s value.</a:t>
            </a:r>
          </a:p>
          <a:p>
            <a:pPr lvl="4"/>
            <a:endParaRPr lang="en-US" dirty="0"/>
          </a:p>
          <a:p>
            <a:r>
              <a:rPr lang="en-US" dirty="0"/>
              <a:t>Meanwhile, several loggers (the readers) attempt to read and log the meter’s current setting.</a:t>
            </a:r>
          </a:p>
        </p:txBody>
      </p:sp>
      <p:sp>
        <p:nvSpPr>
          <p:cNvPr id="4" name="Slide Number Placeholder 3">
            <a:extLst>
              <a:ext uri="{FF2B5EF4-FFF2-40B4-BE49-F238E27FC236}">
                <a16:creationId xmlns:a16="http://schemas.microsoft.com/office/drawing/2014/main" id="{71E78552-FA6C-E372-E2C5-6A342F15D1B7}"/>
              </a:ext>
            </a:extLst>
          </p:cNvPr>
          <p:cNvSpPr>
            <a:spLocks noGrp="1"/>
          </p:cNvSpPr>
          <p:nvPr>
            <p:ph type="sldNum" sz="quarter" idx="12"/>
          </p:nvPr>
        </p:nvSpPr>
        <p:spPr/>
        <p:txBody>
          <a:bodyPr/>
          <a:lstStyle/>
          <a:p>
            <a:fld id="{6C575094-CFE5-6845-BA77-358456EEE977}" type="slidenum">
              <a:rPr lang="en-US" altLang="x-none" smtClean="0"/>
              <a:pPr/>
              <a:t>42</a:t>
            </a:fld>
            <a:endParaRPr lang="en-US" altLang="x-none"/>
          </a:p>
        </p:txBody>
      </p:sp>
      <p:pic>
        <p:nvPicPr>
          <p:cNvPr id="6" name="Picture 5" descr="A diagram of a diagram&#10;&#10;Description automatically generated">
            <a:extLst>
              <a:ext uri="{FF2B5EF4-FFF2-40B4-BE49-F238E27FC236}">
                <a16:creationId xmlns:a16="http://schemas.microsoft.com/office/drawing/2014/main" id="{F81773EB-DF6E-4BBC-F7E2-8CCF1EABB5AC}"/>
              </a:ext>
            </a:extLst>
          </p:cNvPr>
          <p:cNvPicPr>
            <a:picLocks noChangeAspect="1"/>
          </p:cNvPicPr>
          <p:nvPr/>
        </p:nvPicPr>
        <p:blipFill>
          <a:blip r:embed="rId2"/>
          <a:stretch>
            <a:fillRect/>
          </a:stretch>
        </p:blipFill>
        <p:spPr>
          <a:xfrm>
            <a:off x="4649032" y="1417342"/>
            <a:ext cx="3659566" cy="2429511"/>
          </a:xfrm>
          <a:prstGeom prst="rect">
            <a:avLst/>
          </a:prstGeom>
        </p:spPr>
      </p:pic>
      <p:sp>
        <p:nvSpPr>
          <p:cNvPr id="7" name="TextBox 6">
            <a:extLst>
              <a:ext uri="{FF2B5EF4-FFF2-40B4-BE49-F238E27FC236}">
                <a16:creationId xmlns:a16="http://schemas.microsoft.com/office/drawing/2014/main" id="{6218F6E0-797D-DE18-43A9-A6787D6E7D66}"/>
              </a:ext>
            </a:extLst>
          </p:cNvPr>
          <p:cNvSpPr txBox="1"/>
          <p:nvPr/>
        </p:nvSpPr>
        <p:spPr>
          <a:xfrm>
            <a:off x="4754878" y="4017234"/>
            <a:ext cx="3840438" cy="2031325"/>
          </a:xfrm>
          <a:prstGeom prst="rect">
            <a:avLst/>
          </a:prstGeom>
          <a:solidFill>
            <a:schemeClr val="accent1">
              <a:lumMod val="20000"/>
              <a:lumOff val="80000"/>
            </a:schemeClr>
          </a:solidFill>
          <a:ln>
            <a:solidFill>
              <a:srgbClr val="0432FF"/>
            </a:solidFill>
          </a:ln>
        </p:spPr>
        <p:txBody>
          <a:bodyPr wrap="square" rtlCol="0">
            <a:spAutoFit/>
          </a:bodyPr>
          <a:lstStyle/>
          <a:p>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Three technicians simultaneously attempt to set the meter’s value; meanwhile, three loggers attempt to read and log the meter’s current setting. Therefore, the meter is the shared resource. Only one technician should be setting the meter at a time, and no logger should read the meter while a technician is setting it. However, unless a technician is setting the meter, multiple loggers can be reading it at the same time.</a:t>
            </a:r>
            <a:r>
              <a:rPr lang="en-US" sz="1400" dirty="0">
                <a:solidFill>
                  <a:srgbClr val="0432FF"/>
                </a:solidFill>
                <a:effectLst/>
              </a:rPr>
              <a:t> </a:t>
            </a:r>
            <a:endParaRPr lang="en-US" sz="1400" dirty="0">
              <a:solidFill>
                <a:srgbClr val="0432FF"/>
              </a:solidFill>
            </a:endParaRPr>
          </a:p>
        </p:txBody>
      </p:sp>
    </p:spTree>
    <p:extLst>
      <p:ext uri="{BB962C8B-B14F-4D97-AF65-F5344CB8AC3E}">
        <p14:creationId xmlns:p14="http://schemas.microsoft.com/office/powerpoint/2010/main" val="355228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320D2-BE6F-DD28-BFB9-3969A0F6E226}"/>
              </a:ext>
            </a:extLst>
          </p:cNvPr>
          <p:cNvSpPr>
            <a:spLocks noGrp="1"/>
          </p:cNvSpPr>
          <p:nvPr>
            <p:ph type="title"/>
          </p:nvPr>
        </p:nvSpPr>
        <p:spPr/>
        <p:txBody>
          <a:bodyPr/>
          <a:lstStyle/>
          <a:p>
            <a:r>
              <a:rPr lang="en-US" dirty="0"/>
              <a:t>The Classic Reader Writer Problem</a:t>
            </a:r>
            <a:r>
              <a:rPr lang="en-US" i="1" dirty="0"/>
              <a:t>, cont’d</a:t>
            </a:r>
          </a:p>
        </p:txBody>
      </p:sp>
      <p:sp>
        <p:nvSpPr>
          <p:cNvPr id="4" name="Slide Number Placeholder 3">
            <a:extLst>
              <a:ext uri="{FF2B5EF4-FFF2-40B4-BE49-F238E27FC236}">
                <a16:creationId xmlns:a16="http://schemas.microsoft.com/office/drawing/2014/main" id="{45D4BD07-0359-7CB9-21BA-427F8227ADA4}"/>
              </a:ext>
            </a:extLst>
          </p:cNvPr>
          <p:cNvSpPr>
            <a:spLocks noGrp="1"/>
          </p:cNvSpPr>
          <p:nvPr>
            <p:ph type="sldNum" sz="quarter" idx="12"/>
          </p:nvPr>
        </p:nvSpPr>
        <p:spPr/>
        <p:txBody>
          <a:bodyPr/>
          <a:lstStyle/>
          <a:p>
            <a:fld id="{6C575094-CFE5-6845-BA77-358456EEE977}" type="slidenum">
              <a:rPr lang="en-US" altLang="x-none" smtClean="0"/>
              <a:pPr/>
              <a:t>43</a:t>
            </a:fld>
            <a:endParaRPr lang="en-US" altLang="x-none"/>
          </a:p>
        </p:txBody>
      </p:sp>
      <p:pic>
        <p:nvPicPr>
          <p:cNvPr id="5" name="Picture 4">
            <a:extLst>
              <a:ext uri="{FF2B5EF4-FFF2-40B4-BE49-F238E27FC236}">
                <a16:creationId xmlns:a16="http://schemas.microsoft.com/office/drawing/2014/main" id="{DB353E96-3E71-E42E-B855-E15B9E44D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169" y="1292070"/>
            <a:ext cx="6719658" cy="4254006"/>
          </a:xfrm>
          <a:prstGeom prst="rect">
            <a:avLst/>
          </a:prstGeom>
        </p:spPr>
      </p:pic>
      <p:sp>
        <p:nvSpPr>
          <p:cNvPr id="6" name="TextBox 5">
            <a:extLst>
              <a:ext uri="{FF2B5EF4-FFF2-40B4-BE49-F238E27FC236}">
                <a16:creationId xmlns:a16="http://schemas.microsoft.com/office/drawing/2014/main" id="{A548A4F6-BB7F-6ACE-5679-8D51904FC0A6}"/>
              </a:ext>
            </a:extLst>
          </p:cNvPr>
          <p:cNvSpPr txBox="1"/>
          <p:nvPr/>
        </p:nvSpPr>
        <p:spPr>
          <a:xfrm>
            <a:off x="1188755" y="5714975"/>
            <a:ext cx="6766487" cy="954107"/>
          </a:xfrm>
          <a:prstGeom prst="rect">
            <a:avLst/>
          </a:prstGeom>
          <a:solidFill>
            <a:schemeClr val="accent1">
              <a:lumMod val="20000"/>
              <a:lumOff val="80000"/>
            </a:schemeClr>
          </a:solidFill>
          <a:ln>
            <a:solidFill>
              <a:srgbClr val="0432FF"/>
            </a:solidFill>
          </a:ln>
        </p:spPr>
        <p:txBody>
          <a:bodyPr wrap="square" rtlCol="0">
            <a:spAutoFit/>
          </a:bodyPr>
          <a:lstStyle/>
          <a:p>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technician threads and the logger thread each loop and attempt to enter their critical regions to access the meter, which is the shared resource. The mutex prevents more than one technician thread at a time from setting the meter. The same mutex prevents a logger from reading and logging the meter’s value while a technician thread is setting the meter.</a:t>
            </a:r>
            <a:r>
              <a:rPr lang="en-US" sz="1400" dirty="0">
                <a:solidFill>
                  <a:srgbClr val="0432FF"/>
                </a:solidFill>
                <a:effectLst/>
              </a:rPr>
              <a:t> </a:t>
            </a:r>
            <a:endParaRPr lang="en-US" sz="1400" dirty="0">
              <a:solidFill>
                <a:srgbClr val="0432FF"/>
              </a:solidFill>
            </a:endParaRPr>
          </a:p>
        </p:txBody>
      </p:sp>
    </p:spTree>
    <p:extLst>
      <p:ext uri="{BB962C8B-B14F-4D97-AF65-F5344CB8AC3E}">
        <p14:creationId xmlns:p14="http://schemas.microsoft.com/office/powerpoint/2010/main" val="1973925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CA29-F075-6D3B-142A-3E0117FED3B1}"/>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7F5AB2A-A5DC-F01C-D8CF-3BA67F1C1212}"/>
              </a:ext>
            </a:extLst>
          </p:cNvPr>
          <p:cNvSpPr>
            <a:spLocks noGrp="1"/>
          </p:cNvSpPr>
          <p:nvPr>
            <p:ph type="sldNum" sz="quarter" idx="12"/>
          </p:nvPr>
        </p:nvSpPr>
        <p:spPr/>
        <p:txBody>
          <a:bodyPr/>
          <a:lstStyle/>
          <a:p>
            <a:fld id="{6C575094-CFE5-6845-BA77-358456EEE977}" type="slidenum">
              <a:rPr lang="en-US" altLang="x-none" smtClean="0"/>
              <a:pPr/>
              <a:t>44</a:t>
            </a:fld>
            <a:endParaRPr lang="en-US" altLang="x-none"/>
          </a:p>
        </p:txBody>
      </p:sp>
      <p:sp>
        <p:nvSpPr>
          <p:cNvPr id="7" name="TextBox 6">
            <a:extLst>
              <a:ext uri="{FF2B5EF4-FFF2-40B4-BE49-F238E27FC236}">
                <a16:creationId xmlns:a16="http://schemas.microsoft.com/office/drawing/2014/main" id="{4B367E13-FB71-1DB1-4D69-DC1D179FCCAF}"/>
              </a:ext>
            </a:extLst>
          </p:cNvPr>
          <p:cNvSpPr txBox="1"/>
          <p:nvPr/>
        </p:nvSpPr>
        <p:spPr>
          <a:xfrm>
            <a:off x="274367" y="165163"/>
            <a:ext cx="5760657" cy="6555641"/>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000" b="1" dirty="0">
                <a:effectLst/>
                <a:latin typeface="Courier New" panose="02070309020205020404" pitchFamily="49" charset="0"/>
                <a:cs typeface="Courier New" panose="02070309020205020404" pitchFamily="49" charset="0"/>
              </a:rPr>
              <a:t>void Meter::</a:t>
            </a:r>
            <a:r>
              <a:rPr lang="en-US" sz="1000" b="1" dirty="0" err="1">
                <a:solidFill>
                  <a:srgbClr val="C00000"/>
                </a:solidFill>
                <a:effectLst/>
                <a:latin typeface="Courier New" panose="02070309020205020404" pitchFamily="49" charset="0"/>
                <a:cs typeface="Courier New" panose="02070309020205020404" pitchFamily="49" charset="0"/>
              </a:rPr>
              <a:t>set_meter</a:t>
            </a:r>
            <a:r>
              <a:rPr lang="en-US" sz="1000" b="1" dirty="0">
                <a:effectLst/>
                <a:latin typeface="Courier New" panose="02070309020205020404" pitchFamily="49" charset="0"/>
                <a:cs typeface="Courier New" panose="02070309020205020404" pitchFamily="49" charset="0"/>
              </a:rPr>
              <a:t>(const int thread_id)</a:t>
            </a:r>
          </a:p>
          <a:p>
            <a:r>
              <a:rPr lang="en-US" sz="1000" b="1" dirty="0">
                <a:effectLst/>
                <a:latin typeface="Courier New" panose="02070309020205020404" pitchFamily="49" charset="0"/>
                <a:cs typeface="Courier New" panose="02070309020205020404" pitchFamily="49" charset="0"/>
              </a:rPr>
              <a:t>{</a:t>
            </a:r>
          </a:p>
          <a:p>
            <a:r>
              <a:rPr lang="en-US" sz="1000" b="1" dirty="0">
                <a:effectLst/>
                <a:latin typeface="Courier New" panose="02070309020205020404" pitchFamily="49" charset="0"/>
                <a:cs typeface="Courier New" panose="02070309020205020404" pitchFamily="49" charset="0"/>
              </a:rPr>
              <a:t>    for (int turn = 1; turn &lt;= TECHNICIAN_TURNS; turn++)</a:t>
            </a: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a:t>
            </a:r>
            <a:r>
              <a:rPr lang="en-US" sz="1000" b="1" dirty="0">
                <a:solidFill>
                  <a:srgbClr val="C00000"/>
                </a:solidFill>
                <a:effectLst/>
                <a:latin typeface="Courier New" panose="02070309020205020404" pitchFamily="49" charset="0"/>
                <a:cs typeface="Courier New" panose="02070309020205020404" pitchFamily="49" charset="0"/>
              </a:rPr>
              <a:t>unique_lock&lt;shared_mutex&gt; </a:t>
            </a:r>
            <a:r>
              <a:rPr lang="en-US" sz="1000" b="1" dirty="0" err="1">
                <a:solidFill>
                  <a:srgbClr val="C00000"/>
                </a:solidFill>
                <a:effectLst/>
                <a:latin typeface="Courier New" panose="02070309020205020404" pitchFamily="49" charset="0"/>
                <a:cs typeface="Courier New" panose="02070309020205020404" pitchFamily="49" charset="0"/>
              </a:rPr>
              <a:t>writing_lock</a:t>
            </a:r>
            <a:r>
              <a:rPr lang="en-US" sz="1000" b="1" dirty="0">
                <a:solidFill>
                  <a:srgbClr val="C00000"/>
                </a:solidFill>
                <a:effectLst/>
                <a:latin typeface="Courier New" panose="02070309020205020404" pitchFamily="49" charset="0"/>
                <a:cs typeface="Courier New" panose="02070309020205020404" pitchFamily="49" charset="0"/>
              </a:rPr>
              <a:t>(meter_mutex);</a:t>
            </a: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a:t>
            </a:r>
            <a:r>
              <a:rPr lang="en-US" sz="1000" b="1" dirty="0" err="1">
                <a:effectLst/>
                <a:latin typeface="Courier New" panose="02070309020205020404" pitchFamily="49" charset="0"/>
                <a:cs typeface="Courier New" panose="02070309020205020404" pitchFamily="49" charset="0"/>
              </a:rPr>
              <a:t>printf</a:t>
            </a:r>
            <a:r>
              <a:rPr lang="en-US" sz="1000" b="1" dirty="0">
                <a:effectLst/>
                <a:latin typeface="Courier New" panose="02070309020205020404" pitchFamily="49" charset="0"/>
                <a:cs typeface="Courier New" panose="02070309020205020404" pitchFamily="49" charset="0"/>
              </a:rPr>
              <a:t>("TECH #%d @%02d:", thread_id,</a:t>
            </a:r>
          </a:p>
          <a:p>
            <a:r>
              <a:rPr lang="en-US" sz="1000" b="1" dirty="0">
                <a:effectLst/>
                <a:latin typeface="Courier New" panose="02070309020205020404" pitchFamily="49" charset="0"/>
                <a:cs typeface="Courier New" panose="02070309020205020404" pitchFamily="49" charset="0"/>
              </a:rPr>
              <a:t>                                          </a:t>
            </a:r>
            <a:r>
              <a:rPr lang="en-US" sz="1000" b="1" dirty="0" err="1">
                <a:effectLst/>
                <a:latin typeface="Courier New" panose="02070309020205020404" pitchFamily="49" charset="0"/>
                <a:cs typeface="Courier New" panose="02070309020205020404" pitchFamily="49" charset="0"/>
              </a:rPr>
              <a:t>elapsed_seconds</a:t>
            </a:r>
            <a:r>
              <a:rPr lang="en-US" sz="1000" b="1" dirty="0">
                <a:effectLst/>
                <a:latin typeface="Courier New" panose="02070309020205020404" pitchFamily="49" charset="0"/>
                <a:cs typeface="Courier New" panose="02070309020205020404" pitchFamily="49" charset="0"/>
              </a:rPr>
              <a:t>());</a:t>
            </a:r>
            <a:br>
              <a:rPr lang="en-US" sz="1000" b="1" dirty="0">
                <a:effectLst/>
                <a:latin typeface="Courier New" panose="02070309020205020404" pitchFamily="49" charset="0"/>
                <a:cs typeface="Courier New" panose="02070309020205020404" pitchFamily="49" charset="0"/>
              </a:rPr>
            </a:br>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int level = rand()%MAX_SETTING_LEVEL + 1;</a:t>
            </a:r>
          </a:p>
          <a:p>
            <a:r>
              <a:rPr lang="en-US" sz="1000" b="1" dirty="0">
                <a:solidFill>
                  <a:srgbClr val="029846"/>
                </a:solidFill>
                <a:effectLst/>
                <a:latin typeface="Courier New" panose="02070309020205020404" pitchFamily="49" charset="0"/>
                <a:cs typeface="Courier New" panose="02070309020205020404" pitchFamily="49" charset="0"/>
              </a:rPr>
              <a:t>                    setting = level;</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for (int n = 1; n &lt;= level; n++)</a:t>
            </a: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this_thread::</a:t>
            </a:r>
            <a:r>
              <a:rPr lang="en-US" sz="1000" b="1" dirty="0" err="1">
                <a:effectLst/>
                <a:latin typeface="Courier New" panose="02070309020205020404" pitchFamily="49" charset="0"/>
                <a:cs typeface="Courier New" panose="02070309020205020404" pitchFamily="49" charset="0"/>
              </a:rPr>
              <a:t>sleep_for</a:t>
            </a:r>
            <a:r>
              <a:rPr lang="en-US" sz="1000" b="1" dirty="0">
                <a:effectLst/>
                <a:latin typeface="Courier New" panose="02070309020205020404" pitchFamily="49" charset="0"/>
                <a:cs typeface="Courier New" panose="02070309020205020404" pitchFamily="49" charset="0"/>
              </a:rPr>
              <a:t>(chrono::seconds(1));</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a:t>
            </a:r>
            <a:r>
              <a:rPr lang="en-US" sz="1000" b="1" dirty="0" err="1">
                <a:effectLst/>
                <a:latin typeface="Courier New" panose="02070309020205020404" pitchFamily="49" charset="0"/>
                <a:cs typeface="Courier New" panose="02070309020205020404" pitchFamily="49" charset="0"/>
              </a:rPr>
              <a:t>printf</a:t>
            </a:r>
            <a:r>
              <a:rPr lang="en-US" sz="1000" b="1" dirty="0">
                <a:effectLst/>
                <a:latin typeface="Courier New" panose="02070309020205020404" pitchFamily="49" charset="0"/>
                <a:cs typeface="Courier New" panose="02070309020205020404" pitchFamily="49" charset="0"/>
              </a:rPr>
              <a:t>("%2d", n);</a:t>
            </a:r>
          </a:p>
          <a:p>
            <a:r>
              <a:rPr lang="en-US" sz="1000" b="1" dirty="0">
                <a:effectLst/>
                <a:latin typeface="Courier New" panose="02070309020205020404" pitchFamily="49" charset="0"/>
                <a:cs typeface="Courier New" panose="02070309020205020404" pitchFamily="49" charset="0"/>
              </a:rPr>
              <a:t>                        </a:t>
            </a:r>
            <a:r>
              <a:rPr lang="en-US" sz="1000" b="1" dirty="0" err="1">
                <a:effectLst/>
                <a:latin typeface="Courier New" panose="02070309020205020404" pitchFamily="49" charset="0"/>
                <a:cs typeface="Courier New" panose="02070309020205020404" pitchFamily="49" charset="0"/>
              </a:rPr>
              <a:t>cout.flush</a:t>
            </a:r>
            <a:r>
              <a:rPr lang="en-US" sz="1000" b="1" dirty="0">
                <a:effectLst/>
                <a:latin typeface="Courier New" panose="02070309020205020404" pitchFamily="49" charset="0"/>
                <a:cs typeface="Courier New" panose="02070309020205020404" pitchFamily="49" charset="0"/>
              </a:rPr>
              <a:t>();</a:t>
            </a: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cout &lt;&lt; </a:t>
            </a:r>
            <a:r>
              <a:rPr lang="en-US" sz="1000" b="1" dirty="0" err="1">
                <a:effectLst/>
                <a:latin typeface="Courier New" panose="02070309020205020404" pitchFamily="49" charset="0"/>
                <a:cs typeface="Courier New" panose="02070309020205020404" pitchFamily="49" charset="0"/>
              </a:rPr>
              <a:t>endl</a:t>
            </a:r>
            <a:r>
              <a:rPr lang="en-US" sz="1000" b="1" dirty="0">
                <a:effectLst/>
                <a:latin typeface="Courier New" panose="02070309020205020404" pitchFamily="49" charset="0"/>
                <a:cs typeface="Courier New" panose="02070309020205020404" pitchFamily="49" charset="0"/>
              </a:rPr>
              <a:t>;</a:t>
            </a:r>
            <a:br>
              <a:rPr lang="en-US" sz="1000" b="1" dirty="0">
                <a:effectLst/>
                <a:latin typeface="Courier New" panose="02070309020205020404" pitchFamily="49" charset="0"/>
                <a:cs typeface="Courier New" panose="02070309020205020404" pitchFamily="49" charset="0"/>
              </a:rPr>
            </a:br>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if (turn == TECHNICIAN_TURNS)</a:t>
            </a: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a:t>
            </a:r>
            <a:r>
              <a:rPr lang="en-US" sz="1000" b="1" dirty="0" err="1">
                <a:effectLst/>
                <a:latin typeface="Courier New" panose="02070309020205020404" pitchFamily="49" charset="0"/>
                <a:cs typeface="Courier New" panose="02070309020205020404" pitchFamily="49" charset="0"/>
              </a:rPr>
              <a:t>printf</a:t>
            </a:r>
            <a:r>
              <a:rPr lang="en-US" sz="1000" b="1" dirty="0">
                <a:effectLst/>
                <a:latin typeface="Courier New" panose="02070309020205020404" pitchFamily="49" charset="0"/>
                <a:cs typeface="Courier New" panose="02070309020205020404" pitchFamily="49" charset="0"/>
              </a:rPr>
              <a:t>("TECH #%d @%02d: done!\n",</a:t>
            </a:r>
          </a:p>
          <a:p>
            <a:r>
              <a:rPr lang="en-US" sz="1000" b="1" dirty="0">
                <a:effectLst/>
                <a:latin typeface="Courier New" panose="02070309020205020404" pitchFamily="49" charset="0"/>
                <a:cs typeface="Courier New" panose="02070309020205020404" pitchFamily="49" charset="0"/>
              </a:rPr>
              <a:t>                           thread_id, </a:t>
            </a:r>
            <a:r>
              <a:rPr lang="en-US" sz="1000" b="1" dirty="0" err="1">
                <a:effectLst/>
                <a:latin typeface="Courier New" panose="02070309020205020404" pitchFamily="49" charset="0"/>
                <a:cs typeface="Courier New" panose="02070309020205020404" pitchFamily="49" charset="0"/>
              </a:rPr>
              <a:t>elapsed_seconds</a:t>
            </a:r>
            <a:r>
              <a:rPr lang="en-US" sz="1000" b="1" dirty="0">
                <a:effectLst/>
                <a:latin typeface="Courier New" panose="02070309020205020404" pitchFamily="49" charset="0"/>
                <a:cs typeface="Courier New" panose="02070309020205020404" pitchFamily="49" charset="0"/>
              </a:rPr>
              <a:t>());</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a:t>
            </a:r>
            <a:r>
              <a:rPr lang="en-US" sz="1000" b="1" dirty="0" err="1">
                <a:effectLst/>
                <a:latin typeface="Courier New" panose="02070309020205020404" pitchFamily="49" charset="0"/>
                <a:cs typeface="Courier New" panose="02070309020205020404" pitchFamily="49" charset="0"/>
              </a:rPr>
              <a:t>active_technicians_count</a:t>
            </a:r>
            <a:r>
              <a:rPr lang="en-US" sz="1000" b="1" dirty="0">
                <a:effectLst/>
                <a:latin typeface="Courier New" panose="02070309020205020404" pitchFamily="49" charset="0"/>
                <a:cs typeface="Courier New" panose="02070309020205020404" pitchFamily="49" charset="0"/>
              </a:rPr>
              <a:t>--;</a:t>
            </a: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a:t>
            </a:r>
            <a:br>
              <a:rPr lang="en-US" sz="1000" b="1" dirty="0">
                <a:effectLst/>
                <a:latin typeface="Courier New" panose="02070309020205020404" pitchFamily="49" charset="0"/>
                <a:cs typeface="Courier New" panose="02070309020205020404" pitchFamily="49" charset="0"/>
              </a:rPr>
            </a:br>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if (turn &lt; TECHNICIAN_TURNS)</a:t>
            </a: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int </a:t>
            </a:r>
            <a:r>
              <a:rPr lang="en-US" sz="1000" b="1" dirty="0" err="1">
                <a:effectLst/>
                <a:latin typeface="Courier New" panose="02070309020205020404" pitchFamily="49" charset="0"/>
                <a:cs typeface="Courier New" panose="02070309020205020404" pitchFamily="49" charset="0"/>
              </a:rPr>
              <a:t>sleep_time</a:t>
            </a:r>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rand()%(  MAX_TECHNICIAN_SLEEP_TIME</a:t>
            </a:r>
          </a:p>
          <a:p>
            <a:r>
              <a:rPr lang="en-US" sz="1000" b="1" dirty="0">
                <a:effectLst/>
                <a:latin typeface="Courier New" panose="02070309020205020404" pitchFamily="49" charset="0"/>
                <a:cs typeface="Courier New" panose="02070309020205020404" pitchFamily="49" charset="0"/>
              </a:rPr>
              <a:t>                            - MIN_TECHNICIAN_SLEEP_TIME + 1)</a:t>
            </a:r>
          </a:p>
          <a:p>
            <a:r>
              <a:rPr lang="en-US" sz="1000" b="1" dirty="0">
                <a:effectLst/>
                <a:latin typeface="Courier New" panose="02070309020205020404" pitchFamily="49" charset="0"/>
                <a:cs typeface="Courier New" panose="02070309020205020404" pitchFamily="49" charset="0"/>
              </a:rPr>
              <a:t>                    + MIN_TECHNICIAN_SLEEP_TIME;</a:t>
            </a:r>
          </a:p>
          <a:p>
            <a:r>
              <a:rPr lang="en-US" sz="1000" b="1" dirty="0">
                <a:effectLst/>
                <a:latin typeface="Courier New" panose="02070309020205020404" pitchFamily="49" charset="0"/>
                <a:cs typeface="Courier New" panose="02070309020205020404" pitchFamily="49" charset="0"/>
              </a:rPr>
              <a:t>            this_thread::</a:t>
            </a:r>
            <a:r>
              <a:rPr lang="en-US" sz="1000" b="1" dirty="0" err="1">
                <a:effectLst/>
                <a:latin typeface="Courier New" panose="02070309020205020404" pitchFamily="49" charset="0"/>
                <a:cs typeface="Courier New" panose="02070309020205020404" pitchFamily="49" charset="0"/>
              </a:rPr>
              <a:t>sleep_for</a:t>
            </a:r>
            <a:r>
              <a:rPr lang="en-US" sz="1000" b="1" dirty="0">
                <a:effectLst/>
                <a:latin typeface="Courier New" panose="02070309020205020404" pitchFamily="49" charset="0"/>
                <a:cs typeface="Courier New" panose="02070309020205020404" pitchFamily="49" charset="0"/>
              </a:rPr>
              <a:t>(chrono::seconds(</a:t>
            </a:r>
            <a:r>
              <a:rPr lang="en-US" sz="1000" b="1" dirty="0" err="1">
                <a:effectLst/>
                <a:latin typeface="Courier New" panose="02070309020205020404" pitchFamily="49" charset="0"/>
                <a:cs typeface="Courier New" panose="02070309020205020404" pitchFamily="49" charset="0"/>
              </a:rPr>
              <a:t>sleep_time</a:t>
            </a:r>
            <a:r>
              <a:rPr lang="en-US" sz="1000" b="1" dirty="0">
                <a:effectLst/>
                <a:latin typeface="Courier New" panose="02070309020205020404" pitchFamily="49" charset="0"/>
                <a:cs typeface="Courier New" panose="02070309020205020404" pitchFamily="49" charset="0"/>
              </a:rPr>
              <a:t>));</a:t>
            </a: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9A57279D-B25A-C579-BDC8-B5171430A583}"/>
              </a:ext>
            </a:extLst>
          </p:cNvPr>
          <p:cNvSpPr txBox="1"/>
          <p:nvPr/>
        </p:nvSpPr>
        <p:spPr>
          <a:xfrm>
            <a:off x="5020668" y="2880366"/>
            <a:ext cx="3391770" cy="1323439"/>
          </a:xfrm>
          <a:prstGeom prst="rect">
            <a:avLst/>
          </a:prstGeom>
          <a:solidFill>
            <a:schemeClr val="accent1">
              <a:lumMod val="20000"/>
              <a:lumOff val="80000"/>
            </a:schemeClr>
          </a:solidFill>
          <a:ln>
            <a:solidFill>
              <a:srgbClr val="0432FF"/>
            </a:solidFill>
          </a:ln>
        </p:spPr>
        <p:txBody>
          <a:bodyPr wrap="square" rtlCol="0">
            <a:spAutoFit/>
          </a:bodyPr>
          <a:lstStyle/>
          <a:p>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When a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shared_mutex</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object is locked using a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unique_lock</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object, no other thread can lock the same mutex using either a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unique_lock</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or a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shared_lock</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object. </a:t>
            </a:r>
            <a:endParaRPr lang="en-US" dirty="0">
              <a:solidFill>
                <a:srgbClr val="0432FF"/>
              </a:solidFill>
            </a:endParaRPr>
          </a:p>
        </p:txBody>
      </p:sp>
      <p:sp>
        <p:nvSpPr>
          <p:cNvPr id="9" name="TextBox 8">
            <a:extLst>
              <a:ext uri="{FF2B5EF4-FFF2-40B4-BE49-F238E27FC236}">
                <a16:creationId xmlns:a16="http://schemas.microsoft.com/office/drawing/2014/main" id="{CDB79EB5-F814-E05B-44C5-97B37D9CA0BB}"/>
              </a:ext>
            </a:extLst>
          </p:cNvPr>
          <p:cNvSpPr txBox="1"/>
          <p:nvPr/>
        </p:nvSpPr>
        <p:spPr>
          <a:xfrm>
            <a:off x="4561119" y="6292948"/>
            <a:ext cx="1367426" cy="307777"/>
          </a:xfrm>
          <a:prstGeom prst="rect">
            <a:avLst/>
          </a:prstGeom>
          <a:solidFill>
            <a:srgbClr val="0432FF"/>
          </a:solidFill>
        </p:spPr>
        <p:txBody>
          <a:bodyPr wrap="none" rtlCol="0">
            <a:spAutoFit/>
          </a:bodyPr>
          <a:lstStyle/>
          <a:p>
            <a:r>
              <a:rPr lang="en-US" sz="1400" dirty="0">
                <a:solidFill>
                  <a:srgbClr val="FFFF00"/>
                </a:solidFill>
              </a:rPr>
              <a:t>16.3/</a:t>
            </a:r>
            <a:r>
              <a:rPr lang="en-US" sz="1400" dirty="0" err="1">
                <a:solidFill>
                  <a:srgbClr val="FFFF00"/>
                </a:solidFill>
              </a:rPr>
              <a:t>Meter.cpp</a:t>
            </a:r>
            <a:endParaRPr lang="en-US" sz="1400" dirty="0">
              <a:solidFill>
                <a:srgbClr val="FFFF00"/>
              </a:solidFill>
            </a:endParaRPr>
          </a:p>
        </p:txBody>
      </p:sp>
      <p:sp>
        <p:nvSpPr>
          <p:cNvPr id="10" name="TextBox 9">
            <a:extLst>
              <a:ext uri="{FF2B5EF4-FFF2-40B4-BE49-F238E27FC236}">
                <a16:creationId xmlns:a16="http://schemas.microsoft.com/office/drawing/2014/main" id="{8753EFE4-0E74-A13E-44B4-E1180CF5B069}"/>
              </a:ext>
            </a:extLst>
          </p:cNvPr>
          <p:cNvSpPr txBox="1"/>
          <p:nvPr/>
        </p:nvSpPr>
        <p:spPr>
          <a:xfrm>
            <a:off x="1280196" y="693279"/>
            <a:ext cx="984565"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u="sng" dirty="0">
                <a:solidFill>
                  <a:srgbClr val="0432FF"/>
                </a:solidFill>
              </a:rPr>
              <a:t>Unique</a:t>
            </a:r>
            <a:r>
              <a:rPr lang="en-US" sz="1200" dirty="0">
                <a:solidFill>
                  <a:srgbClr val="0432FF"/>
                </a:solidFill>
              </a:rPr>
              <a:t> lock</a:t>
            </a:r>
          </a:p>
        </p:txBody>
      </p:sp>
      <p:sp>
        <p:nvSpPr>
          <p:cNvPr id="11" name="TextBox 10">
            <a:extLst>
              <a:ext uri="{FF2B5EF4-FFF2-40B4-BE49-F238E27FC236}">
                <a16:creationId xmlns:a16="http://schemas.microsoft.com/office/drawing/2014/main" id="{83651D4C-BE97-27EE-0048-295072429B29}"/>
              </a:ext>
            </a:extLst>
          </p:cNvPr>
          <p:cNvSpPr txBox="1"/>
          <p:nvPr/>
        </p:nvSpPr>
        <p:spPr>
          <a:xfrm>
            <a:off x="1463074" y="4617707"/>
            <a:ext cx="4389072" cy="276999"/>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A unique lock </a:t>
            </a:r>
            <a:r>
              <a:rPr lang="en-US" sz="1200" u="sng" dirty="0">
                <a:solidFill>
                  <a:srgbClr val="0432FF"/>
                </a:solidFill>
              </a:rPr>
              <a:t>automatically unlocks</a:t>
            </a:r>
            <a:r>
              <a:rPr lang="en-US" sz="1200" dirty="0">
                <a:solidFill>
                  <a:srgbClr val="0432FF"/>
                </a:solidFill>
              </a:rPr>
              <a:t> when it goes out of scope.</a:t>
            </a:r>
          </a:p>
        </p:txBody>
      </p:sp>
    </p:spTree>
    <p:extLst>
      <p:ext uri="{BB962C8B-B14F-4D97-AF65-F5344CB8AC3E}">
        <p14:creationId xmlns:p14="http://schemas.microsoft.com/office/powerpoint/2010/main" val="3226916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C424D-D29C-ABF2-5CC2-581C7E339E24}"/>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A47FB27-4DD2-6E64-356D-113CC1F023F2}"/>
              </a:ext>
            </a:extLst>
          </p:cNvPr>
          <p:cNvSpPr>
            <a:spLocks noGrp="1"/>
          </p:cNvSpPr>
          <p:nvPr>
            <p:ph type="sldNum" sz="quarter" idx="12"/>
          </p:nvPr>
        </p:nvSpPr>
        <p:spPr/>
        <p:txBody>
          <a:bodyPr/>
          <a:lstStyle/>
          <a:p>
            <a:fld id="{6C575094-CFE5-6845-BA77-358456EEE977}" type="slidenum">
              <a:rPr lang="en-US" altLang="x-none" smtClean="0"/>
              <a:pPr/>
              <a:t>45</a:t>
            </a:fld>
            <a:endParaRPr lang="en-US" altLang="x-none"/>
          </a:p>
        </p:txBody>
      </p:sp>
      <p:sp>
        <p:nvSpPr>
          <p:cNvPr id="5" name="TextBox 4">
            <a:extLst>
              <a:ext uri="{FF2B5EF4-FFF2-40B4-BE49-F238E27FC236}">
                <a16:creationId xmlns:a16="http://schemas.microsoft.com/office/drawing/2014/main" id="{F5C37FF2-9009-37E6-97EE-E80FB5DF0DD7}"/>
              </a:ext>
            </a:extLst>
          </p:cNvPr>
          <p:cNvSpPr txBox="1"/>
          <p:nvPr/>
        </p:nvSpPr>
        <p:spPr>
          <a:xfrm>
            <a:off x="182928" y="58846"/>
            <a:ext cx="6785832" cy="6740307"/>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effectLst/>
                <a:latin typeface="Courier New" panose="02070309020205020404" pitchFamily="49" charset="0"/>
                <a:cs typeface="Courier New" panose="02070309020205020404" pitchFamily="49" charset="0"/>
              </a:rPr>
              <a:t>void Meter::</a:t>
            </a:r>
            <a:r>
              <a:rPr lang="en-US" sz="1200" b="1" dirty="0" err="1">
                <a:solidFill>
                  <a:srgbClr val="C00000"/>
                </a:solidFill>
                <a:effectLst/>
                <a:latin typeface="Courier New" panose="02070309020205020404" pitchFamily="49" charset="0"/>
                <a:cs typeface="Courier New" panose="02070309020205020404" pitchFamily="49" charset="0"/>
              </a:rPr>
              <a:t>log_meter</a:t>
            </a:r>
            <a:r>
              <a:rPr lang="en-US" sz="1200" b="1" dirty="0">
                <a:effectLst/>
                <a:latin typeface="Courier New" panose="02070309020205020404" pitchFamily="49" charset="0"/>
                <a:cs typeface="Courier New" panose="02070309020205020404" pitchFamily="49" charset="0"/>
              </a:rPr>
              <a:t>(const int thread_id)</a:t>
            </a:r>
          </a:p>
          <a:p>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while (true)</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int </a:t>
            </a:r>
            <a:r>
              <a:rPr lang="en-US" sz="1200" b="1" dirty="0" err="1">
                <a:effectLst/>
                <a:latin typeface="Courier New" panose="02070309020205020404" pitchFamily="49" charset="0"/>
                <a:cs typeface="Courier New" panose="02070309020205020404" pitchFamily="49" charset="0"/>
              </a:rPr>
              <a:t>setting_read</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int </a:t>
            </a:r>
            <a:r>
              <a:rPr lang="en-US" sz="1200" b="1" dirty="0" err="1">
                <a:effectLst/>
                <a:latin typeface="Courier New" panose="02070309020205020404" pitchFamily="49" charset="0"/>
                <a:cs typeface="Courier New" panose="02070309020205020404" pitchFamily="49" charset="0"/>
              </a:rPr>
              <a:t>time_started</a:t>
            </a:r>
            <a:r>
              <a:rPr lang="en-US" sz="1200" b="1" dirty="0">
                <a:effectLst/>
                <a:latin typeface="Courier New" panose="02070309020205020404" pitchFamily="49" charset="0"/>
                <a:cs typeface="Courier New" panose="02070309020205020404" pitchFamily="49" charset="0"/>
              </a:rPr>
              <a:t>;</a:t>
            </a:r>
          </a:p>
          <a:p>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a:t>
            </a:r>
          </a:p>
          <a:p>
            <a:r>
              <a:rPr lang="en-US" sz="1200" b="1" dirty="0">
                <a:solidFill>
                  <a:srgbClr val="C00000"/>
                </a:solidFill>
                <a:effectLst/>
                <a:latin typeface="Courier New" panose="02070309020205020404" pitchFamily="49" charset="0"/>
                <a:cs typeface="Courier New" panose="02070309020205020404" pitchFamily="49" charset="0"/>
              </a:rPr>
              <a:t>            shared_lock&lt;shared_mutex&gt; </a:t>
            </a:r>
            <a:r>
              <a:rPr lang="en-US" sz="1200" b="1" dirty="0" err="1">
                <a:solidFill>
                  <a:srgbClr val="C00000"/>
                </a:solidFill>
                <a:effectLst/>
                <a:latin typeface="Courier New" panose="02070309020205020404" pitchFamily="49" charset="0"/>
                <a:cs typeface="Courier New" panose="02070309020205020404" pitchFamily="49" charset="0"/>
              </a:rPr>
              <a:t>reading_lock</a:t>
            </a:r>
            <a:r>
              <a:rPr lang="en-US" sz="1200" b="1" dirty="0">
                <a:solidFill>
                  <a:srgbClr val="C00000"/>
                </a:solidFill>
                <a:effectLst/>
                <a:latin typeface="Courier New" panose="02070309020205020404" pitchFamily="49" charset="0"/>
                <a:cs typeface="Courier New" panose="02070309020205020404" pitchFamily="49" charset="0"/>
              </a:rPr>
              <a:t>(meter_mutex);</a:t>
            </a:r>
          </a:p>
          <a:p>
            <a:r>
              <a:rPr lang="en-US" sz="1200" b="1" dirty="0">
                <a:effectLst/>
                <a:latin typeface="Courier New" panose="02070309020205020404" pitchFamily="49" charset="0"/>
                <a:cs typeface="Courier New" panose="02070309020205020404" pitchFamily="49" charset="0"/>
              </a:rPr>
              <a:t>            {</a:t>
            </a:r>
          </a:p>
          <a:p>
            <a:r>
              <a:rPr lang="en-US" sz="1200" b="1" dirty="0">
                <a:solidFill>
                  <a:srgbClr val="029846"/>
                </a:solidFill>
                <a:effectLst/>
                <a:latin typeface="Courier New" panose="02070309020205020404" pitchFamily="49" charset="0"/>
                <a:cs typeface="Courier New" panose="02070309020205020404" pitchFamily="49" charset="0"/>
              </a:rPr>
              <a:t>                </a:t>
            </a:r>
            <a:r>
              <a:rPr lang="en-US" sz="1200" b="1" dirty="0" err="1">
                <a:solidFill>
                  <a:srgbClr val="029846"/>
                </a:solidFill>
                <a:effectLst/>
                <a:latin typeface="Courier New" panose="02070309020205020404" pitchFamily="49" charset="0"/>
                <a:cs typeface="Courier New" panose="02070309020205020404" pitchFamily="49" charset="0"/>
              </a:rPr>
              <a:t>setting_read</a:t>
            </a:r>
            <a:r>
              <a:rPr lang="en-US" sz="1200" b="1" dirty="0">
                <a:solidFill>
                  <a:srgbClr val="029846"/>
                </a:solidFill>
                <a:effectLst/>
                <a:latin typeface="Courier New" panose="02070309020205020404" pitchFamily="49" charset="0"/>
                <a:cs typeface="Courier New" panose="02070309020205020404" pitchFamily="49" charset="0"/>
              </a:rPr>
              <a:t> = setting;</a:t>
            </a: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time_started</a:t>
            </a:r>
            <a:r>
              <a:rPr lang="en-US" sz="1200" b="1" dirty="0">
                <a:effectLst/>
                <a:latin typeface="Courier New" panose="02070309020205020404" pitchFamily="49" charset="0"/>
                <a:cs typeface="Courier New" panose="02070309020205020404" pitchFamily="49" charset="0"/>
              </a:rPr>
              <a:t> = </a:t>
            </a:r>
            <a:r>
              <a:rPr lang="en-US" sz="1200" b="1" dirty="0" err="1">
                <a:effectLst/>
                <a:latin typeface="Courier New" panose="02070309020205020404" pitchFamily="49" charset="0"/>
                <a:cs typeface="Courier New" panose="02070309020205020404" pitchFamily="49" charset="0"/>
              </a:rPr>
              <a:t>elapsed_seconds</a:t>
            </a:r>
            <a:r>
              <a:rPr lang="en-US" sz="1200" b="1" dirty="0">
                <a:effectLst/>
                <a:latin typeface="Courier New" panose="02070309020205020404" pitchFamily="49" charset="0"/>
                <a:cs typeface="Courier New" panose="02070309020205020404" pitchFamily="49" charset="0"/>
              </a:rPr>
              <a:t>();</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this_thread::</a:t>
            </a:r>
            <a:r>
              <a:rPr lang="en-US" sz="1200" b="1" dirty="0" err="1">
                <a:effectLst/>
                <a:latin typeface="Courier New" panose="02070309020205020404" pitchFamily="49" charset="0"/>
                <a:cs typeface="Courier New" panose="02070309020205020404" pitchFamily="49" charset="0"/>
              </a:rPr>
              <a:t>sleep_for</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chrono::seconds(LOGGING_TIME));</a:t>
            </a:r>
          </a:p>
          <a:p>
            <a:r>
              <a:rPr lang="en-US" sz="1200" b="1" dirty="0">
                <a:effectLst/>
                <a:latin typeface="Courier New" panose="02070309020205020404" pitchFamily="49" charset="0"/>
                <a:cs typeface="Courier New" panose="02070309020205020404" pitchFamily="49" charset="0"/>
              </a:rPr>
              <a:t>                this_thread::</a:t>
            </a:r>
            <a:r>
              <a:rPr lang="en-US" sz="1200" b="1" dirty="0" err="1">
                <a:effectLst/>
                <a:latin typeface="Courier New" panose="02070309020205020404" pitchFamily="49" charset="0"/>
                <a:cs typeface="Courier New" panose="02070309020205020404" pitchFamily="49" charset="0"/>
              </a:rPr>
              <a:t>sleep_for</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chrono::seconds(rand()%MAX_LOGGER_SLEEP_TIME + 1));</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lock_guard</a:t>
            </a:r>
            <a:r>
              <a:rPr lang="en-US" sz="1200" b="1" dirty="0">
                <a:effectLst/>
                <a:latin typeface="Courier New" panose="02070309020205020404" pitchFamily="49" charset="0"/>
                <a:cs typeface="Courier New" panose="02070309020205020404" pitchFamily="49" charset="0"/>
              </a:rPr>
              <a:t>&lt;mutex&gt; </a:t>
            </a:r>
            <a:r>
              <a:rPr lang="en-US" sz="1200" b="1" dirty="0" err="1">
                <a:effectLst/>
                <a:latin typeface="Courier New" panose="02070309020205020404" pitchFamily="49" charset="0"/>
                <a:cs typeface="Courier New" panose="02070309020205020404" pitchFamily="49" charset="0"/>
              </a:rPr>
              <a:t>printing_lock</a:t>
            </a:r>
            <a:r>
              <a:rPr lang="en-US" sz="1200" b="1" dirty="0">
                <a:effectLst/>
                <a:latin typeface="Courier New" panose="02070309020205020404" pitchFamily="49" charset="0"/>
                <a:cs typeface="Courier New" panose="02070309020205020404" pitchFamily="49" charset="0"/>
              </a:rPr>
              <a:t>(print_mutex);</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printf</a:t>
            </a:r>
            <a:r>
              <a:rPr lang="en-US" sz="1200" b="1" dirty="0">
                <a:effectLst/>
                <a:latin typeface="Courier New" panose="02070309020205020404" pitchFamily="49" charset="0"/>
                <a:cs typeface="Courier New" panose="02070309020205020404" pitchFamily="49" charset="0"/>
              </a:rPr>
              <a:t>("%*</a:t>
            </a:r>
            <a:r>
              <a:rPr lang="en-US" sz="1200" b="1" dirty="0" err="1">
                <a:effectLst/>
                <a:latin typeface="Courier New" panose="02070309020205020404" pitchFamily="49" charset="0"/>
                <a:cs typeface="Courier New" panose="02070309020205020404" pitchFamily="49" charset="0"/>
              </a:rPr>
              <a:t>sLOGGER</a:t>
            </a:r>
            <a:r>
              <a:rPr lang="en-US" sz="1200" b="1" dirty="0">
                <a:effectLst/>
                <a:latin typeface="Courier New" panose="02070309020205020404" pitchFamily="49" charset="0"/>
                <a:cs typeface="Courier New" panose="02070309020205020404" pitchFamily="49" charset="0"/>
              </a:rPr>
              <a:t> #%d @%02d: logging %d\n",</a:t>
            </a:r>
          </a:p>
          <a:p>
            <a:r>
              <a:rPr lang="en-US" sz="1200" b="1" dirty="0">
                <a:effectLst/>
                <a:latin typeface="Courier New" panose="02070309020205020404" pitchFamily="49" charset="0"/>
                <a:cs typeface="Courier New" panose="02070309020205020404" pitchFamily="49" charset="0"/>
              </a:rPr>
              <a:t>                               LOGGER_PRINT_MARGIN, " ",</a:t>
            </a:r>
          </a:p>
          <a:p>
            <a:r>
              <a:rPr lang="en-US" sz="1200" b="1" dirty="0">
                <a:effectLst/>
                <a:latin typeface="Courier New" panose="02070309020205020404" pitchFamily="49" charset="0"/>
                <a:cs typeface="Courier New" panose="02070309020205020404" pitchFamily="49" charset="0"/>
              </a:rPr>
              <a:t>                               thread_id, </a:t>
            </a:r>
            <a:r>
              <a:rPr lang="en-US" sz="1200" b="1" dirty="0" err="1">
                <a:effectLst/>
                <a:latin typeface="Courier New" panose="02070309020205020404" pitchFamily="49" charset="0"/>
                <a:cs typeface="Courier New" panose="02070309020205020404" pitchFamily="49" charset="0"/>
              </a:rPr>
              <a:t>time_started</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setting_read</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if (</a:t>
            </a:r>
            <a:r>
              <a:rPr lang="en-US" sz="1200" b="1" dirty="0" err="1">
                <a:effectLst/>
                <a:latin typeface="Courier New" panose="02070309020205020404" pitchFamily="49" charset="0"/>
                <a:cs typeface="Courier New" panose="02070309020205020404" pitchFamily="49" charset="0"/>
              </a:rPr>
              <a:t>active_technicians_count</a:t>
            </a:r>
            <a:r>
              <a:rPr lang="en-US" sz="1200" b="1" dirty="0">
                <a:effectLst/>
                <a:latin typeface="Courier New" panose="02070309020205020404" pitchFamily="49" charset="0"/>
                <a:cs typeface="Courier New" panose="02070309020205020404" pitchFamily="49" charset="0"/>
              </a:rPr>
              <a:t> == 0) break;</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this_thread::</a:t>
            </a:r>
            <a:r>
              <a:rPr lang="en-US" sz="1200" b="1" dirty="0" err="1">
                <a:effectLst/>
                <a:latin typeface="Courier New" panose="02070309020205020404" pitchFamily="49" charset="0"/>
                <a:cs typeface="Courier New" panose="02070309020205020404" pitchFamily="49" charset="0"/>
              </a:rPr>
              <a:t>sleep_for</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chrono::seconds(rand()%MAX_LOGGER_SLEEP_TIME + 1));</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54BCE228-395F-9D35-7AAD-84526D9D3620}"/>
              </a:ext>
            </a:extLst>
          </p:cNvPr>
          <p:cNvSpPr txBox="1"/>
          <p:nvPr/>
        </p:nvSpPr>
        <p:spPr>
          <a:xfrm>
            <a:off x="5959742" y="4251951"/>
            <a:ext cx="2991954" cy="1815882"/>
          </a:xfrm>
          <a:prstGeom prst="rect">
            <a:avLst/>
          </a:prstGeom>
          <a:solidFill>
            <a:schemeClr val="accent1">
              <a:lumMod val="20000"/>
              <a:lumOff val="80000"/>
            </a:schemeClr>
          </a:solidFill>
          <a:ln>
            <a:solidFill>
              <a:srgbClr val="0432FF"/>
            </a:solidFill>
          </a:ln>
        </p:spPr>
        <p:txBody>
          <a:bodyPr wrap="square" rtlCol="0">
            <a:spAutoFit/>
          </a:bodyPr>
          <a:lstStyle/>
          <a:p>
            <a:r>
              <a:rPr lang="en-US" kern="100" dirty="0">
                <a:solidFill>
                  <a:srgbClr val="0432FF"/>
                </a:solidFill>
                <a:latin typeface="Calibri" panose="020F0502020204030204" pitchFamily="34" charset="0"/>
                <a:ea typeface="Calibri" panose="020F0502020204030204" pitchFamily="34" charset="0"/>
                <a:cs typeface="Times New Roman" panose="02020603050405020304" pitchFamily="18" charset="0"/>
              </a:rPr>
              <a:t>W</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hen a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shared_mutex</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is locked using a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shared_lock</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object, other threads can also lock the same mutex using a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shared_lock</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object, but no other thread can lock the mutex using a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unique_lock</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object.</a:t>
            </a:r>
            <a:r>
              <a:rPr lang="en-US" dirty="0">
                <a:solidFill>
                  <a:srgbClr val="0432FF"/>
                </a:solidFill>
                <a:effectLst/>
              </a:rPr>
              <a:t> </a:t>
            </a:r>
            <a:endParaRPr lang="en-US" dirty="0">
              <a:solidFill>
                <a:srgbClr val="0432FF"/>
              </a:solidFill>
            </a:endParaRPr>
          </a:p>
        </p:txBody>
      </p:sp>
      <p:sp>
        <p:nvSpPr>
          <p:cNvPr id="7" name="TextBox 6">
            <a:extLst>
              <a:ext uri="{FF2B5EF4-FFF2-40B4-BE49-F238E27FC236}">
                <a16:creationId xmlns:a16="http://schemas.microsoft.com/office/drawing/2014/main" id="{13C8C0BB-0C18-F9A2-1F53-805F1690F33F}"/>
              </a:ext>
            </a:extLst>
          </p:cNvPr>
          <p:cNvSpPr txBox="1"/>
          <p:nvPr/>
        </p:nvSpPr>
        <p:spPr>
          <a:xfrm>
            <a:off x="5486390" y="6426173"/>
            <a:ext cx="1367426" cy="307777"/>
          </a:xfrm>
          <a:prstGeom prst="rect">
            <a:avLst/>
          </a:prstGeom>
          <a:solidFill>
            <a:srgbClr val="0432FF"/>
          </a:solidFill>
        </p:spPr>
        <p:txBody>
          <a:bodyPr wrap="none" rtlCol="0">
            <a:spAutoFit/>
          </a:bodyPr>
          <a:lstStyle/>
          <a:p>
            <a:r>
              <a:rPr lang="en-US" sz="1400" dirty="0">
                <a:solidFill>
                  <a:srgbClr val="FFFF00"/>
                </a:solidFill>
              </a:rPr>
              <a:t>16.3/</a:t>
            </a:r>
            <a:r>
              <a:rPr lang="en-US" sz="1400" dirty="0" err="1">
                <a:solidFill>
                  <a:srgbClr val="FFFF00"/>
                </a:solidFill>
              </a:rPr>
              <a:t>Meter.cpp</a:t>
            </a:r>
            <a:endParaRPr lang="en-US" sz="1400" dirty="0">
              <a:solidFill>
                <a:srgbClr val="FFFF00"/>
              </a:solidFill>
            </a:endParaRPr>
          </a:p>
        </p:txBody>
      </p:sp>
      <p:sp>
        <p:nvSpPr>
          <p:cNvPr id="8" name="TextBox 7">
            <a:extLst>
              <a:ext uri="{FF2B5EF4-FFF2-40B4-BE49-F238E27FC236}">
                <a16:creationId xmlns:a16="http://schemas.microsoft.com/office/drawing/2014/main" id="{C7AFC8F2-73C1-1840-D270-8B19B2C41F04}"/>
              </a:ext>
            </a:extLst>
          </p:cNvPr>
          <p:cNvSpPr txBox="1"/>
          <p:nvPr/>
        </p:nvSpPr>
        <p:spPr>
          <a:xfrm>
            <a:off x="1463074" y="1280617"/>
            <a:ext cx="994183"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u="sng" dirty="0">
                <a:solidFill>
                  <a:srgbClr val="0432FF"/>
                </a:solidFill>
              </a:rPr>
              <a:t>Shared</a:t>
            </a:r>
            <a:r>
              <a:rPr lang="en-US" sz="1200" dirty="0">
                <a:solidFill>
                  <a:srgbClr val="0432FF"/>
                </a:solidFill>
              </a:rPr>
              <a:t> lock</a:t>
            </a:r>
          </a:p>
        </p:txBody>
      </p:sp>
      <p:sp>
        <p:nvSpPr>
          <p:cNvPr id="9" name="TextBox 8">
            <a:extLst>
              <a:ext uri="{FF2B5EF4-FFF2-40B4-BE49-F238E27FC236}">
                <a16:creationId xmlns:a16="http://schemas.microsoft.com/office/drawing/2014/main" id="{2BB925AA-DA3F-0709-DCF0-5386E7E3508C}"/>
              </a:ext>
            </a:extLst>
          </p:cNvPr>
          <p:cNvSpPr txBox="1"/>
          <p:nvPr/>
        </p:nvSpPr>
        <p:spPr>
          <a:xfrm>
            <a:off x="2318978" y="4709146"/>
            <a:ext cx="2618778"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A shared lock </a:t>
            </a:r>
            <a:r>
              <a:rPr lang="en-US" sz="1200" u="sng" dirty="0">
                <a:solidFill>
                  <a:srgbClr val="0432FF"/>
                </a:solidFill>
              </a:rPr>
              <a:t>automatically unlocks</a:t>
            </a:r>
            <a:r>
              <a:rPr lang="en-US" sz="1200" dirty="0">
                <a:solidFill>
                  <a:srgbClr val="0432FF"/>
                </a:solidFill>
              </a:rPr>
              <a:t> when it goes out of scope.</a:t>
            </a:r>
          </a:p>
        </p:txBody>
      </p:sp>
    </p:spTree>
    <p:extLst>
      <p:ext uri="{BB962C8B-B14F-4D97-AF65-F5344CB8AC3E}">
        <p14:creationId xmlns:p14="http://schemas.microsoft.com/office/powerpoint/2010/main" val="669287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82AE6-EF75-CDC0-8E66-6E952666B0B4}"/>
              </a:ext>
            </a:extLst>
          </p:cNvPr>
          <p:cNvSpPr>
            <a:spLocks noGrp="1"/>
          </p:cNvSpPr>
          <p:nvPr>
            <p:ph type="title"/>
          </p:nvPr>
        </p:nvSpPr>
        <p:spPr/>
        <p:txBody>
          <a:bodyPr/>
          <a:lstStyle/>
          <a:p>
            <a:r>
              <a:rPr lang="en-US" dirty="0"/>
              <a:t>The Classic Producer-Consumer Problem</a:t>
            </a:r>
          </a:p>
        </p:txBody>
      </p:sp>
      <p:sp>
        <p:nvSpPr>
          <p:cNvPr id="4" name="Slide Number Placeholder 3">
            <a:extLst>
              <a:ext uri="{FF2B5EF4-FFF2-40B4-BE49-F238E27FC236}">
                <a16:creationId xmlns:a16="http://schemas.microsoft.com/office/drawing/2014/main" id="{1D384034-7116-2BF5-E808-F2099363D7CF}"/>
              </a:ext>
            </a:extLst>
          </p:cNvPr>
          <p:cNvSpPr>
            <a:spLocks noGrp="1"/>
          </p:cNvSpPr>
          <p:nvPr>
            <p:ph type="sldNum" sz="quarter" idx="12"/>
          </p:nvPr>
        </p:nvSpPr>
        <p:spPr/>
        <p:txBody>
          <a:bodyPr/>
          <a:lstStyle/>
          <a:p>
            <a:fld id="{6C575094-CFE5-6845-BA77-358456EEE977}" type="slidenum">
              <a:rPr lang="en-US" altLang="x-none" smtClean="0"/>
              <a:pPr/>
              <a:t>46</a:t>
            </a:fld>
            <a:endParaRPr lang="en-US" altLang="x-none"/>
          </a:p>
        </p:txBody>
      </p:sp>
      <p:sp>
        <p:nvSpPr>
          <p:cNvPr id="8" name="Content Placeholder 7">
            <a:extLst>
              <a:ext uri="{FF2B5EF4-FFF2-40B4-BE49-F238E27FC236}">
                <a16:creationId xmlns:a16="http://schemas.microsoft.com/office/drawing/2014/main" id="{E06C48EA-A4FA-EBF0-53A1-C3F9909BC8E3}"/>
              </a:ext>
            </a:extLst>
          </p:cNvPr>
          <p:cNvSpPr>
            <a:spLocks noGrp="1"/>
          </p:cNvSpPr>
          <p:nvPr>
            <p:ph idx="1"/>
          </p:nvPr>
        </p:nvSpPr>
        <p:spPr>
          <a:xfrm>
            <a:off x="457200" y="1295401"/>
            <a:ext cx="8229600" cy="1402087"/>
          </a:xfrm>
        </p:spPr>
        <p:txBody>
          <a:bodyPr/>
          <a:lstStyle/>
          <a:p>
            <a:r>
              <a:rPr lang="en-US" sz="2400" dirty="0"/>
              <a:t>Some multithreaded applications require greater </a:t>
            </a:r>
            <a:r>
              <a:rPr lang="en-US" sz="2400" u="sng" dirty="0"/>
              <a:t>synchronization</a:t>
            </a:r>
            <a:r>
              <a:rPr lang="en-US" sz="2400" dirty="0"/>
              <a:t> among their threads.</a:t>
            </a:r>
          </a:p>
          <a:p>
            <a:pPr lvl="1"/>
            <a:r>
              <a:rPr lang="en-US" sz="2000" dirty="0"/>
              <a:t>Mutexes and locks alone may not be sufficient.</a:t>
            </a:r>
          </a:p>
        </p:txBody>
      </p:sp>
      <p:pic>
        <p:nvPicPr>
          <p:cNvPr id="10" name="Picture 9" descr="A diagram of a diagram of a group of people&#10;&#10;Description automatically generated">
            <a:extLst>
              <a:ext uri="{FF2B5EF4-FFF2-40B4-BE49-F238E27FC236}">
                <a16:creationId xmlns:a16="http://schemas.microsoft.com/office/drawing/2014/main" id="{3EFFE4BF-2E9E-2C9A-2FE3-58646562CF1F}"/>
              </a:ext>
            </a:extLst>
          </p:cNvPr>
          <p:cNvPicPr>
            <a:picLocks noChangeAspect="1"/>
          </p:cNvPicPr>
          <p:nvPr/>
        </p:nvPicPr>
        <p:blipFill>
          <a:blip r:embed="rId2"/>
          <a:stretch>
            <a:fillRect/>
          </a:stretch>
        </p:blipFill>
        <p:spPr>
          <a:xfrm>
            <a:off x="5879118" y="2606049"/>
            <a:ext cx="2990515" cy="3272783"/>
          </a:xfrm>
          <a:prstGeom prst="rect">
            <a:avLst/>
          </a:prstGeom>
        </p:spPr>
      </p:pic>
      <p:sp>
        <p:nvSpPr>
          <p:cNvPr id="11" name="Content Placeholder 7">
            <a:extLst>
              <a:ext uri="{FF2B5EF4-FFF2-40B4-BE49-F238E27FC236}">
                <a16:creationId xmlns:a16="http://schemas.microsoft.com/office/drawing/2014/main" id="{ADC3835D-6D7F-0934-D610-97BB644FD2B8}"/>
              </a:ext>
            </a:extLst>
          </p:cNvPr>
          <p:cNvSpPr txBox="1">
            <a:spLocks/>
          </p:cNvSpPr>
          <p:nvPr/>
        </p:nvSpPr>
        <p:spPr>
          <a:xfrm>
            <a:off x="457199" y="2540125"/>
            <a:ext cx="5486385" cy="3357728"/>
          </a:xfrm>
          <a:prstGeom prst="rect">
            <a:avLst/>
          </a:prstGeom>
        </p:spPr>
        <p:txBody>
          <a:bodyPr/>
          <a:lstStyle>
            <a:lvl1pPr marL="469900" indent="-469900" algn="l" rtl="0" fontAlgn="base">
              <a:spcBef>
                <a:spcPct val="20000"/>
              </a:spcBef>
              <a:spcAft>
                <a:spcPct val="0"/>
              </a:spcAft>
              <a:buClr>
                <a:schemeClr val="bg2"/>
              </a:buClr>
              <a:buSzPct val="70000"/>
              <a:buFont typeface="Wingdings" charset="2"/>
              <a:buChar char="o"/>
              <a:defRPr sz="28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4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sz="2000"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6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r>
              <a:rPr lang="en-US" sz="2400" dirty="0"/>
              <a:t>Example: The producer–consumer application has multiple producer threads and consumer threads.</a:t>
            </a:r>
          </a:p>
          <a:p>
            <a:pPr lvl="4" eaLnBrk="1" hangingPunct="1"/>
            <a:endParaRPr lang="en-US" sz="650" dirty="0"/>
          </a:p>
          <a:p>
            <a:pPr lvl="1" eaLnBrk="1" hangingPunct="1"/>
            <a:r>
              <a:rPr lang="en-US" sz="2000" dirty="0"/>
              <a:t>Simultaneously, the </a:t>
            </a:r>
            <a:r>
              <a:rPr lang="en-US" sz="2000" u="sng" dirty="0"/>
              <a:t>producer threads</a:t>
            </a:r>
            <a:r>
              <a:rPr lang="en-US" sz="2000" dirty="0"/>
              <a:t> enter values into a data container such as a queue, and the </a:t>
            </a:r>
            <a:r>
              <a:rPr lang="en-US" sz="2000" u="sng" dirty="0"/>
              <a:t>consumer threads</a:t>
            </a:r>
            <a:r>
              <a:rPr lang="en-US" sz="2000" dirty="0"/>
              <a:t> remove values from the queue.</a:t>
            </a:r>
          </a:p>
          <a:p>
            <a:pPr lvl="4" eaLnBrk="1" hangingPunct="1"/>
            <a:endParaRPr lang="en-US" sz="650" dirty="0"/>
          </a:p>
          <a:p>
            <a:pPr lvl="1" eaLnBrk="1" hangingPunct="1"/>
            <a:r>
              <a:rPr lang="en-US" sz="2000" dirty="0"/>
              <a:t>The queue is the shared resource, and it has limited capacity.</a:t>
            </a:r>
          </a:p>
        </p:txBody>
      </p:sp>
    </p:spTree>
    <p:extLst>
      <p:ext uri="{BB962C8B-B14F-4D97-AF65-F5344CB8AC3E}">
        <p14:creationId xmlns:p14="http://schemas.microsoft.com/office/powerpoint/2010/main" val="2620516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B7B9E-7CA6-21E3-41B6-84CB4F4B0861}"/>
              </a:ext>
            </a:extLst>
          </p:cNvPr>
          <p:cNvSpPr>
            <a:spLocks noGrp="1"/>
          </p:cNvSpPr>
          <p:nvPr>
            <p:ph type="title"/>
          </p:nvPr>
        </p:nvSpPr>
        <p:spPr/>
        <p:txBody>
          <a:bodyPr/>
          <a:lstStyle/>
          <a:p>
            <a:r>
              <a:rPr lang="en-US" dirty="0"/>
              <a:t>Producer-Consumer Problem</a:t>
            </a:r>
            <a:r>
              <a:rPr lang="en-US" i="1" dirty="0"/>
              <a:t>, cont’d</a:t>
            </a:r>
          </a:p>
        </p:txBody>
      </p:sp>
      <p:sp>
        <p:nvSpPr>
          <p:cNvPr id="3" name="Content Placeholder 2">
            <a:extLst>
              <a:ext uri="{FF2B5EF4-FFF2-40B4-BE49-F238E27FC236}">
                <a16:creationId xmlns:a16="http://schemas.microsoft.com/office/drawing/2014/main" id="{FAFFB5BE-03EF-DA99-4922-357D8C0D32C4}"/>
              </a:ext>
            </a:extLst>
          </p:cNvPr>
          <p:cNvSpPr>
            <a:spLocks noGrp="1"/>
          </p:cNvSpPr>
          <p:nvPr>
            <p:ph idx="1"/>
          </p:nvPr>
        </p:nvSpPr>
        <p:spPr>
          <a:xfrm>
            <a:off x="457199" y="1295400"/>
            <a:ext cx="8412433" cy="4835525"/>
          </a:xfrm>
        </p:spPr>
        <p:txBody>
          <a:bodyPr/>
          <a:lstStyle/>
          <a:p>
            <a:r>
              <a:rPr lang="en-US" dirty="0"/>
              <a:t>Critical regions</a:t>
            </a:r>
          </a:p>
          <a:p>
            <a:pPr lvl="1"/>
            <a:r>
              <a:rPr lang="en-US" b="1" dirty="0"/>
              <a:t>Producer: </a:t>
            </a:r>
            <a:r>
              <a:rPr lang="en-US" dirty="0"/>
              <a:t>Its </a:t>
            </a:r>
            <a:r>
              <a:rPr lang="en-US" u="sng" dirty="0"/>
              <a:t>code that enters values</a:t>
            </a:r>
            <a:r>
              <a:rPr lang="en-US" dirty="0"/>
              <a:t> into the queue.</a:t>
            </a:r>
          </a:p>
          <a:p>
            <a:pPr lvl="1"/>
            <a:r>
              <a:rPr lang="en-US" b="1" dirty="0"/>
              <a:t>Consumer: </a:t>
            </a:r>
            <a:r>
              <a:rPr lang="en-US" dirty="0"/>
              <a:t>Its </a:t>
            </a:r>
            <a:r>
              <a:rPr lang="en-US" u="sng" dirty="0"/>
              <a:t>code that removes values</a:t>
            </a:r>
            <a:r>
              <a:rPr lang="en-US" dirty="0"/>
              <a:t> from the queue.</a:t>
            </a:r>
          </a:p>
          <a:p>
            <a:pPr lvl="4"/>
            <a:endParaRPr lang="en-US" dirty="0"/>
          </a:p>
          <a:p>
            <a:r>
              <a:rPr lang="en-US" dirty="0"/>
              <a:t>We need a mutex to guard the critical regions.</a:t>
            </a:r>
          </a:p>
          <a:p>
            <a:pPr lvl="4"/>
            <a:endParaRPr lang="en-US" dirty="0"/>
          </a:p>
          <a:p>
            <a:r>
              <a:rPr lang="en-US" dirty="0"/>
              <a:t>Queue state</a:t>
            </a:r>
          </a:p>
          <a:p>
            <a:pPr lvl="1"/>
            <a:r>
              <a:rPr lang="en-US" dirty="0"/>
              <a:t>Assume that function </a:t>
            </a:r>
            <a:r>
              <a:rPr lang="en-US" b="1" dirty="0" err="1">
                <a:latin typeface="Courier New" panose="02070309020205020404" pitchFamily="49" charset="0"/>
                <a:cs typeface="Courier New" panose="02070309020205020404" pitchFamily="49" charset="0"/>
              </a:rPr>
              <a:t>data.size</a:t>
            </a:r>
            <a:r>
              <a:rPr lang="en-US" b="1" dirty="0">
                <a:latin typeface="Courier New" panose="02070309020205020404" pitchFamily="49" charset="0"/>
                <a:cs typeface="Courier New" panose="02070309020205020404" pitchFamily="49" charset="0"/>
              </a:rPr>
              <a:t>()</a:t>
            </a:r>
            <a:r>
              <a:rPr lang="en-US" dirty="0"/>
              <a:t> returns the number of values currently in the shared queue and that constant </a:t>
            </a:r>
            <a:r>
              <a:rPr lang="en-US" b="1" dirty="0">
                <a:latin typeface="Courier New" panose="02070309020205020404" pitchFamily="49" charset="0"/>
                <a:cs typeface="Courier New" panose="02070309020205020404" pitchFamily="49" charset="0"/>
              </a:rPr>
              <a:t>CAPACITY</a:t>
            </a:r>
            <a:r>
              <a:rPr lang="en-US" dirty="0"/>
              <a:t> is the limited capacity of the queue.</a:t>
            </a:r>
          </a:p>
        </p:txBody>
      </p:sp>
      <p:sp>
        <p:nvSpPr>
          <p:cNvPr id="4" name="Slide Number Placeholder 3">
            <a:extLst>
              <a:ext uri="{FF2B5EF4-FFF2-40B4-BE49-F238E27FC236}">
                <a16:creationId xmlns:a16="http://schemas.microsoft.com/office/drawing/2014/main" id="{4F2BFB5C-A611-AA4A-974C-618243789F92}"/>
              </a:ext>
            </a:extLst>
          </p:cNvPr>
          <p:cNvSpPr>
            <a:spLocks noGrp="1"/>
          </p:cNvSpPr>
          <p:nvPr>
            <p:ph type="sldNum" sz="quarter" idx="12"/>
          </p:nvPr>
        </p:nvSpPr>
        <p:spPr/>
        <p:txBody>
          <a:bodyPr/>
          <a:lstStyle/>
          <a:p>
            <a:fld id="{6C575094-CFE5-6845-BA77-358456EEE977}" type="slidenum">
              <a:rPr lang="en-US" altLang="x-none" smtClean="0"/>
              <a:pPr/>
              <a:t>47</a:t>
            </a:fld>
            <a:endParaRPr lang="en-US" altLang="x-none"/>
          </a:p>
        </p:txBody>
      </p:sp>
    </p:spTree>
    <p:extLst>
      <p:ext uri="{BB962C8B-B14F-4D97-AF65-F5344CB8AC3E}">
        <p14:creationId xmlns:p14="http://schemas.microsoft.com/office/powerpoint/2010/main" val="269391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754D-8128-125B-F00F-4B7FBD0BD8EA}"/>
              </a:ext>
            </a:extLst>
          </p:cNvPr>
          <p:cNvSpPr>
            <a:spLocks noGrp="1"/>
          </p:cNvSpPr>
          <p:nvPr>
            <p:ph type="title"/>
          </p:nvPr>
        </p:nvSpPr>
        <p:spPr/>
        <p:txBody>
          <a:bodyPr/>
          <a:lstStyle/>
          <a:p>
            <a:r>
              <a:rPr lang="en-US" dirty="0"/>
              <a:t>Producer-Consumer Problem</a:t>
            </a:r>
            <a:r>
              <a:rPr lang="en-US" i="1" dirty="0"/>
              <a:t>, cont’d</a:t>
            </a:r>
            <a:endParaRPr lang="en-US" dirty="0"/>
          </a:p>
        </p:txBody>
      </p:sp>
      <p:sp>
        <p:nvSpPr>
          <p:cNvPr id="3" name="Content Placeholder 2">
            <a:extLst>
              <a:ext uri="{FF2B5EF4-FFF2-40B4-BE49-F238E27FC236}">
                <a16:creationId xmlns:a16="http://schemas.microsoft.com/office/drawing/2014/main" id="{7A9D6925-7FCD-B9E5-F8B9-EA770AEA4881}"/>
              </a:ext>
            </a:extLst>
          </p:cNvPr>
          <p:cNvSpPr>
            <a:spLocks noGrp="1"/>
          </p:cNvSpPr>
          <p:nvPr>
            <p:ph idx="1"/>
          </p:nvPr>
        </p:nvSpPr>
        <p:spPr/>
        <p:txBody>
          <a:bodyPr/>
          <a:lstStyle/>
          <a:p>
            <a:r>
              <a:rPr lang="en-US" sz="2600" dirty="0"/>
              <a:t>Synchronization is needed!</a:t>
            </a:r>
          </a:p>
          <a:p>
            <a:pPr lvl="4"/>
            <a:endParaRPr lang="en-US" sz="250" u="none" strike="noStrike" kern="100" dirty="0">
              <a:effectLst/>
              <a:latin typeface="Courier New" panose="02070309020205020404" pitchFamily="49" charset="0"/>
              <a:ea typeface="Calibri" panose="020F0502020204030204" pitchFamily="34" charset="0"/>
              <a:cs typeface="Times New Roman" panose="02020603050405020304" pitchFamily="18" charset="0"/>
            </a:endParaRPr>
          </a:p>
          <a:p>
            <a:pPr lvl="1"/>
            <a:r>
              <a:rPr lang="en-US" sz="17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data.size</a:t>
            </a:r>
            <a:r>
              <a:rPr lang="en-US" sz="17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 == CAPACITY</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kern="100" dirty="0">
                <a:effectLst/>
                <a:latin typeface="Verdana" panose="020B0604030504040204" pitchFamily="34" charset="0"/>
                <a:ea typeface="Verdana" panose="020B0604030504040204" pitchFamily="34" charset="0"/>
                <a:cs typeface="Verdana" panose="020B0604030504040204" pitchFamily="34" charset="0"/>
              </a:rPr>
              <a:t>If the queue is </a:t>
            </a:r>
            <a:r>
              <a:rPr lang="en-US" sz="1700" u="sng" kern="100" dirty="0">
                <a:effectLst/>
                <a:latin typeface="Verdana" panose="020B0604030504040204" pitchFamily="34" charset="0"/>
                <a:ea typeface="Verdana" panose="020B0604030504040204" pitchFamily="34" charset="0"/>
                <a:cs typeface="Verdana" panose="020B0604030504040204" pitchFamily="34" charset="0"/>
              </a:rPr>
              <a:t>currently full</a:t>
            </a:r>
            <a:r>
              <a:rPr lang="en-US" sz="1700" kern="100" dirty="0">
                <a:effectLst/>
                <a:latin typeface="Verdana" panose="020B0604030504040204" pitchFamily="34" charset="0"/>
                <a:ea typeface="Verdana" panose="020B0604030504040204" pitchFamily="34" charset="0"/>
                <a:cs typeface="Verdana" panose="020B0604030504040204" pitchFamily="34" charset="0"/>
              </a:rPr>
              <a:t>, the </a:t>
            </a:r>
            <a:r>
              <a:rPr lang="en-US" sz="1700" u="sng" kern="100" dirty="0">
                <a:effectLst/>
                <a:latin typeface="Verdana" panose="020B0604030504040204" pitchFamily="34" charset="0"/>
                <a:ea typeface="Verdana" panose="020B0604030504040204" pitchFamily="34" charset="0"/>
                <a:cs typeface="Verdana" panose="020B0604030504040204" pitchFamily="34" charset="0"/>
              </a:rPr>
              <a:t>producer threads must wait</a:t>
            </a:r>
            <a:r>
              <a:rPr lang="en-US" sz="1700" kern="100" dirty="0">
                <a:effectLst/>
                <a:latin typeface="Verdana" panose="020B0604030504040204" pitchFamily="34" charset="0"/>
                <a:ea typeface="Verdana" panose="020B0604030504040204" pitchFamily="34" charset="0"/>
                <a:cs typeface="Verdana" panose="020B0604030504040204" pitchFamily="34" charset="0"/>
              </a:rPr>
              <a:t> until the queue is no longer full before entering values.</a:t>
            </a:r>
          </a:p>
          <a:p>
            <a:pPr lvl="4"/>
            <a:endParaRPr lang="en-US" sz="250" kern="100" dirty="0">
              <a:effectLst/>
              <a:latin typeface="Verdana" panose="020B0604030504040204" pitchFamily="34" charset="0"/>
              <a:ea typeface="Calibri" panose="020F0502020204030204" pitchFamily="34" charset="0"/>
              <a:cs typeface="Times New Roman" panose="02020603050405020304" pitchFamily="18" charset="0"/>
            </a:endParaRPr>
          </a:p>
          <a:p>
            <a:pPr lvl="1"/>
            <a:r>
              <a:rPr lang="en-US" sz="17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data.size</a:t>
            </a:r>
            <a:r>
              <a:rPr lang="en-US" sz="17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 == 0</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If the queue is </a:t>
            </a:r>
            <a:r>
              <a:rPr lang="en-US" sz="1700" u="sng" kern="100" dirty="0">
                <a:effectLst/>
                <a:latin typeface="Verdana" panose="020B0604030504040204" pitchFamily="34" charset="0"/>
                <a:ea typeface="Calibri" panose="020F0502020204030204" pitchFamily="34" charset="0"/>
                <a:cs typeface="Times New Roman" panose="02020603050405020304" pitchFamily="18" charset="0"/>
              </a:rPr>
              <a:t>currently empty</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the </a:t>
            </a:r>
            <a:r>
              <a:rPr lang="en-US" sz="1700" u="sng" kern="100" dirty="0">
                <a:effectLst/>
                <a:latin typeface="Verdana" panose="020B0604030504040204" pitchFamily="34" charset="0"/>
                <a:ea typeface="Calibri" panose="020F0502020204030204" pitchFamily="34" charset="0"/>
                <a:cs typeface="Times New Roman" panose="02020603050405020304" pitchFamily="18" charset="0"/>
              </a:rPr>
              <a:t>consumer threads must wait</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until the queue is no longer empty before removing values.</a:t>
            </a:r>
          </a:p>
          <a:p>
            <a:pPr lvl="4"/>
            <a:endParaRPr lang="en-US" sz="250" kern="100" dirty="0">
              <a:effectLst/>
              <a:latin typeface="Verdana" panose="020B0604030504040204" pitchFamily="34" charset="0"/>
              <a:ea typeface="Calibri" panose="020F0502020204030204" pitchFamily="34" charset="0"/>
              <a:cs typeface="Times New Roman" panose="02020603050405020304" pitchFamily="18" charset="0"/>
            </a:endParaRPr>
          </a:p>
          <a:p>
            <a:pPr lvl="1"/>
            <a:r>
              <a:rPr lang="en-US" sz="1700" b="1" kern="100" dirty="0" err="1">
                <a:effectLst/>
                <a:latin typeface="Courier New" panose="02070309020205020404" pitchFamily="49" charset="0"/>
                <a:ea typeface="Calibri" panose="020F0502020204030204" pitchFamily="34" charset="0"/>
                <a:cs typeface="Courier New" panose="02070309020205020404" pitchFamily="49" charset="0"/>
              </a:rPr>
              <a:t>data.size</a:t>
            </a:r>
            <a:r>
              <a:rPr lang="en-US" sz="1700" b="1" kern="100" dirty="0">
                <a:effectLst/>
                <a:latin typeface="Courier New" panose="02070309020205020404" pitchFamily="49" charset="0"/>
                <a:ea typeface="Calibri" panose="020F0502020204030204" pitchFamily="34" charset="0"/>
                <a:cs typeface="Courier New" panose="02070309020205020404" pitchFamily="49" charset="0"/>
              </a:rPr>
              <a:t>() == 1</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If the queue </a:t>
            </a:r>
            <a:r>
              <a:rPr lang="en-US" sz="1700" u="sng" kern="100" dirty="0">
                <a:effectLst/>
                <a:latin typeface="Verdana" panose="020B0604030504040204" pitchFamily="34" charset="0"/>
                <a:ea typeface="Calibri" panose="020F0502020204030204" pitchFamily="34" charset="0"/>
                <a:cs typeface="Times New Roman" panose="02020603050405020304" pitchFamily="18" charset="0"/>
              </a:rPr>
              <a:t>just became not empty</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that is, a producer thread entered a value into the queue that was empty</a:t>
            </a:r>
            <a:r>
              <a:rPr lang="en-US" sz="17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that producer thread must </a:t>
            </a:r>
            <a:r>
              <a:rPr lang="en-US" sz="1700" u="sng"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notify all the consumer threads</a:t>
            </a:r>
            <a:r>
              <a:rPr lang="en-US" sz="17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that were waiting for the queue to become not empty.</a:t>
            </a:r>
          </a:p>
          <a:p>
            <a:pPr lvl="4"/>
            <a:endParaRPr lang="en-US" sz="250" kern="100" dirty="0">
              <a:effectLst/>
              <a:latin typeface="Verdana" panose="020B0604030504040204" pitchFamily="34" charset="0"/>
              <a:ea typeface="Calibri" panose="020F0502020204030204" pitchFamily="34" charset="0"/>
              <a:cs typeface="Times New Roman" panose="02020603050405020304" pitchFamily="18" charset="0"/>
            </a:endParaRPr>
          </a:p>
          <a:p>
            <a:pPr lvl="1"/>
            <a:r>
              <a:rPr lang="en-US" sz="17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data.size</a:t>
            </a:r>
            <a:r>
              <a:rPr lang="en-US" sz="17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 == CAPACITY–1</a:t>
            </a:r>
            <a:r>
              <a:rPr lang="en-US" sz="1700" kern="100" dirty="0">
                <a:effectLst/>
                <a:latin typeface="Verdana" panose="020B0604030504040204" pitchFamily="34" charset="0"/>
                <a:ea typeface="Calibri" panose="020F0502020204030204" pitchFamily="34" charset="0"/>
                <a:cs typeface="Times New Roman" panose="02020603050405020304" pitchFamily="18" charset="0"/>
              </a:rPr>
              <a:t>: </a:t>
            </a:r>
            <a:r>
              <a:rPr lang="en-US" sz="17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If the queue </a:t>
            </a:r>
            <a:r>
              <a:rPr lang="en-US" sz="1700" u="sng"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just became not full</a:t>
            </a:r>
            <a:r>
              <a:rPr lang="en-US" sz="17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that is, a consumer thread removed a value from the queue that was full, that consumer thread must </a:t>
            </a:r>
            <a:r>
              <a:rPr lang="en-US" sz="1700" u="sng"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notify all the producer threads</a:t>
            </a:r>
            <a:r>
              <a:rPr lang="en-US" sz="17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that were waiting for the queue to become not full.</a:t>
            </a:r>
            <a:endParaRPr lang="en-US" sz="1700" kern="1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1F65B08-B98D-1AE8-4790-3AA7D328235A}"/>
              </a:ext>
            </a:extLst>
          </p:cNvPr>
          <p:cNvSpPr>
            <a:spLocks noGrp="1"/>
          </p:cNvSpPr>
          <p:nvPr>
            <p:ph type="sldNum" sz="quarter" idx="12"/>
          </p:nvPr>
        </p:nvSpPr>
        <p:spPr/>
        <p:txBody>
          <a:bodyPr/>
          <a:lstStyle/>
          <a:p>
            <a:fld id="{6C575094-CFE5-6845-BA77-358456EEE977}" type="slidenum">
              <a:rPr lang="en-US" altLang="x-none" smtClean="0"/>
              <a:pPr/>
              <a:t>48</a:t>
            </a:fld>
            <a:endParaRPr lang="en-US" altLang="x-none"/>
          </a:p>
        </p:txBody>
      </p:sp>
    </p:spTree>
    <p:extLst>
      <p:ext uri="{BB962C8B-B14F-4D97-AF65-F5344CB8AC3E}">
        <p14:creationId xmlns:p14="http://schemas.microsoft.com/office/powerpoint/2010/main" val="126892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448E-A6A0-6079-FB61-B7502804BA22}"/>
              </a:ext>
            </a:extLst>
          </p:cNvPr>
          <p:cNvSpPr>
            <a:spLocks noGrp="1"/>
          </p:cNvSpPr>
          <p:nvPr>
            <p:ph type="title"/>
          </p:nvPr>
        </p:nvSpPr>
        <p:spPr/>
        <p:txBody>
          <a:bodyPr/>
          <a:lstStyle/>
          <a:p>
            <a:r>
              <a:rPr lang="en-US" dirty="0"/>
              <a:t>Condition Variables for Synchronization</a:t>
            </a:r>
          </a:p>
        </p:txBody>
      </p:sp>
      <p:sp>
        <p:nvSpPr>
          <p:cNvPr id="4" name="Slide Number Placeholder 3">
            <a:extLst>
              <a:ext uri="{FF2B5EF4-FFF2-40B4-BE49-F238E27FC236}">
                <a16:creationId xmlns:a16="http://schemas.microsoft.com/office/drawing/2014/main" id="{A05DEB17-AB29-49B0-C144-5AA8AF6B2754}"/>
              </a:ext>
            </a:extLst>
          </p:cNvPr>
          <p:cNvSpPr>
            <a:spLocks noGrp="1"/>
          </p:cNvSpPr>
          <p:nvPr>
            <p:ph type="sldNum" sz="quarter" idx="12"/>
          </p:nvPr>
        </p:nvSpPr>
        <p:spPr/>
        <p:txBody>
          <a:bodyPr/>
          <a:lstStyle/>
          <a:p>
            <a:fld id="{6C575094-CFE5-6845-BA77-358456EEE977}" type="slidenum">
              <a:rPr lang="en-US" altLang="x-none" smtClean="0"/>
              <a:pPr/>
              <a:t>49</a:t>
            </a:fld>
            <a:endParaRPr lang="en-US" altLang="x-none"/>
          </a:p>
        </p:txBody>
      </p:sp>
      <p:pic>
        <p:nvPicPr>
          <p:cNvPr id="5" name="Picture 4" descr="A diagram of a software developer&#10;&#10;Description automatically generated">
            <a:extLst>
              <a:ext uri="{FF2B5EF4-FFF2-40B4-BE49-F238E27FC236}">
                <a16:creationId xmlns:a16="http://schemas.microsoft.com/office/drawing/2014/main" id="{86BC2316-AAAD-03E7-8B6E-3EB507C42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28" y="1314449"/>
            <a:ext cx="5029145" cy="5408327"/>
          </a:xfrm>
          <a:prstGeom prst="rect">
            <a:avLst/>
          </a:prstGeom>
        </p:spPr>
      </p:pic>
      <p:sp>
        <p:nvSpPr>
          <p:cNvPr id="6" name="Rectangle 5">
            <a:extLst>
              <a:ext uri="{FF2B5EF4-FFF2-40B4-BE49-F238E27FC236}">
                <a16:creationId xmlns:a16="http://schemas.microsoft.com/office/drawing/2014/main" id="{E4277EB1-1411-C9A5-49D3-5B8BD2A2A437}"/>
              </a:ext>
            </a:extLst>
          </p:cNvPr>
          <p:cNvSpPr/>
          <p:nvPr/>
        </p:nvSpPr>
        <p:spPr bwMode="auto">
          <a:xfrm>
            <a:off x="5120634" y="6248400"/>
            <a:ext cx="1005829" cy="2895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5AD58865-8B4E-9DB3-11DE-76B636E70EE6}"/>
              </a:ext>
            </a:extLst>
          </p:cNvPr>
          <p:cNvSpPr txBox="1"/>
          <p:nvPr/>
        </p:nvSpPr>
        <p:spPr>
          <a:xfrm>
            <a:off x="5314358" y="1436881"/>
            <a:ext cx="3463838" cy="4401205"/>
          </a:xfrm>
          <a:prstGeom prst="rect">
            <a:avLst/>
          </a:prstGeom>
          <a:solidFill>
            <a:schemeClr val="accent1">
              <a:lumMod val="20000"/>
              <a:lumOff val="80000"/>
            </a:schemeClr>
          </a:solidFill>
          <a:ln>
            <a:solidFill>
              <a:srgbClr val="0432FF"/>
            </a:solidFill>
          </a:ln>
        </p:spPr>
        <p:txBody>
          <a:bodyPr wrap="square" rtlCol="0">
            <a:spAutoFit/>
          </a:bodyPr>
          <a:lstStyle/>
          <a:p>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producer and consumer threads each creates  a local unique lock object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queue_lock</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from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queue_mutex</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to guard its critical region. </a:t>
            </a:r>
          </a:p>
          <a:p>
            <a:endParaRPr lang="en-US" sz="8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endParaRPr>
          </a:p>
          <a:p>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two condition variables,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producer_cv</a:t>
            </a:r>
            <a:r>
              <a:rPr lang="en-US"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and </a:t>
            </a:r>
            <a:r>
              <a:rPr lang="en-US"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consumer_cv</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work together to </a:t>
            </a:r>
            <a:r>
              <a:rPr lang="en-US"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synchronize</a:t>
            </a:r>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the producer and consumer threads. </a:t>
            </a:r>
          </a:p>
          <a:p>
            <a:endParaRPr lang="en-US" sz="8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endParaRPr>
          </a:p>
          <a:p>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producer threads loop to enter values into the shared queue, and the consumer threads loop to remove values from the shared queue. </a:t>
            </a:r>
          </a:p>
          <a:p>
            <a:endParaRPr lang="en-US" sz="8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endParaRPr>
          </a:p>
          <a:p>
            <a:r>
              <a:rPr lang="en-US"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 producer thread cannot enter a value into the queue when the queue is full. A consumer thread cannot remove a value from an empty queue.</a:t>
            </a:r>
          </a:p>
        </p:txBody>
      </p:sp>
    </p:spTree>
    <p:extLst>
      <p:ext uri="{BB962C8B-B14F-4D97-AF65-F5344CB8AC3E}">
        <p14:creationId xmlns:p14="http://schemas.microsoft.com/office/powerpoint/2010/main" val="422889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9C53-1C6D-557C-413A-625A708CA8FE}"/>
              </a:ext>
            </a:extLst>
          </p:cNvPr>
          <p:cNvSpPr>
            <a:spLocks noGrp="1"/>
          </p:cNvSpPr>
          <p:nvPr>
            <p:ph type="title"/>
          </p:nvPr>
        </p:nvSpPr>
        <p:spPr/>
        <p:txBody>
          <a:bodyPr/>
          <a:lstStyle/>
          <a:p>
            <a:r>
              <a:rPr lang="en-US" dirty="0"/>
              <a:t>Team Project Written Reports</a:t>
            </a:r>
          </a:p>
        </p:txBody>
      </p:sp>
      <p:sp>
        <p:nvSpPr>
          <p:cNvPr id="3" name="Content Placeholder 2">
            <a:extLst>
              <a:ext uri="{FF2B5EF4-FFF2-40B4-BE49-F238E27FC236}">
                <a16:creationId xmlns:a16="http://schemas.microsoft.com/office/drawing/2014/main" id="{F9EBE16C-D815-C489-92FD-251D3AFA1F39}"/>
              </a:ext>
            </a:extLst>
          </p:cNvPr>
          <p:cNvSpPr>
            <a:spLocks noGrp="1"/>
          </p:cNvSpPr>
          <p:nvPr>
            <p:ph idx="1"/>
          </p:nvPr>
        </p:nvSpPr>
        <p:spPr>
          <a:xfrm>
            <a:off x="457200" y="1295401"/>
            <a:ext cx="8229600" cy="4785330"/>
          </a:xfrm>
        </p:spPr>
        <p:txBody>
          <a:bodyPr/>
          <a:lstStyle/>
          <a:p>
            <a:r>
              <a:rPr lang="en-US" dirty="0"/>
              <a:t>Short written report.</a:t>
            </a:r>
          </a:p>
          <a:p>
            <a:pPr lvl="1"/>
            <a:r>
              <a:rPr lang="en-US" dirty="0"/>
              <a:t>Not more than 15 pages.</a:t>
            </a:r>
          </a:p>
          <a:p>
            <a:pPr lvl="4"/>
            <a:endParaRPr lang="en-US" dirty="0"/>
          </a:p>
          <a:p>
            <a:r>
              <a:rPr lang="en-US" dirty="0"/>
              <a:t>Basically, a write-up of your oral presentation.</a:t>
            </a:r>
          </a:p>
          <a:p>
            <a:pPr lvl="1"/>
            <a:r>
              <a:rPr lang="en-US" dirty="0"/>
              <a:t>Add more details, such as UML diagrams.</a:t>
            </a:r>
          </a:p>
          <a:p>
            <a:pPr lvl="4"/>
            <a:endParaRPr lang="en-US" dirty="0"/>
          </a:p>
          <a:p>
            <a:r>
              <a:rPr lang="en-US" dirty="0"/>
              <a:t>Emphasize how your project uses good design techniques.</a:t>
            </a:r>
          </a:p>
          <a:p>
            <a:pPr lvl="1"/>
            <a:r>
              <a:rPr lang="en-US" dirty="0"/>
              <a:t>design principles</a:t>
            </a:r>
          </a:p>
          <a:p>
            <a:pPr lvl="1"/>
            <a:r>
              <a:rPr lang="en-US" dirty="0"/>
              <a:t>design patterns</a:t>
            </a:r>
          </a:p>
        </p:txBody>
      </p:sp>
      <p:sp>
        <p:nvSpPr>
          <p:cNvPr id="4" name="Slide Number Placeholder 3">
            <a:extLst>
              <a:ext uri="{FF2B5EF4-FFF2-40B4-BE49-F238E27FC236}">
                <a16:creationId xmlns:a16="http://schemas.microsoft.com/office/drawing/2014/main" id="{E6F67BF6-5F5F-82DC-9214-69CA42AA299A}"/>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spTree>
    <p:extLst>
      <p:ext uri="{BB962C8B-B14F-4D97-AF65-F5344CB8AC3E}">
        <p14:creationId xmlns:p14="http://schemas.microsoft.com/office/powerpoint/2010/main" val="3986458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572AB-7683-C2EA-64AE-DAFEBE6F7EE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36B803D-D6E3-2015-04E0-BC4570290950}"/>
              </a:ext>
            </a:extLst>
          </p:cNvPr>
          <p:cNvSpPr>
            <a:spLocks noGrp="1"/>
          </p:cNvSpPr>
          <p:nvPr>
            <p:ph type="sldNum" sz="quarter" idx="12"/>
          </p:nvPr>
        </p:nvSpPr>
        <p:spPr/>
        <p:txBody>
          <a:bodyPr/>
          <a:lstStyle/>
          <a:p>
            <a:fld id="{6C575094-CFE5-6845-BA77-358456EEE977}" type="slidenum">
              <a:rPr lang="en-US" altLang="x-none" smtClean="0"/>
              <a:pPr/>
              <a:t>50</a:t>
            </a:fld>
            <a:endParaRPr lang="en-US" altLang="x-none"/>
          </a:p>
        </p:txBody>
      </p:sp>
      <p:sp>
        <p:nvSpPr>
          <p:cNvPr id="5" name="TextBox 4">
            <a:extLst>
              <a:ext uri="{FF2B5EF4-FFF2-40B4-BE49-F238E27FC236}">
                <a16:creationId xmlns:a16="http://schemas.microsoft.com/office/drawing/2014/main" id="{E2C45921-2789-A1B1-96BF-6028DB36A43B}"/>
              </a:ext>
            </a:extLst>
          </p:cNvPr>
          <p:cNvSpPr txBox="1"/>
          <p:nvPr/>
        </p:nvSpPr>
        <p:spPr>
          <a:xfrm>
            <a:off x="365805" y="115113"/>
            <a:ext cx="5760657" cy="6555641"/>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000" b="1" dirty="0">
                <a:effectLst/>
                <a:latin typeface="Courier New" panose="02070309020205020404" pitchFamily="49" charset="0"/>
                <a:cs typeface="Courier New" panose="02070309020205020404" pitchFamily="49" charset="0"/>
              </a:rPr>
              <a:t>void Producer::</a:t>
            </a:r>
            <a:r>
              <a:rPr lang="en-US" sz="1000" b="1" dirty="0">
                <a:solidFill>
                  <a:srgbClr val="C00000"/>
                </a:solidFill>
                <a:effectLst/>
                <a:latin typeface="Courier New" panose="02070309020205020404" pitchFamily="49" charset="0"/>
                <a:cs typeface="Courier New" panose="02070309020205020404" pitchFamily="49" charset="0"/>
              </a:rPr>
              <a:t>produce</a:t>
            </a:r>
            <a:r>
              <a:rPr lang="en-US" sz="1000" b="1" dirty="0">
                <a:effectLst/>
                <a:latin typeface="Courier New" panose="02070309020205020404" pitchFamily="49" charset="0"/>
                <a:cs typeface="Courier New" panose="02070309020205020404" pitchFamily="49" charset="0"/>
              </a:rPr>
              <a:t>(const int thread_id)</a:t>
            </a:r>
          </a:p>
          <a:p>
            <a:r>
              <a:rPr lang="en-US" sz="1000" b="1" dirty="0">
                <a:effectLst/>
                <a:latin typeface="Courier New" panose="02070309020205020404" pitchFamily="49" charset="0"/>
                <a:cs typeface="Courier New" panose="02070309020205020404" pitchFamily="49" charset="0"/>
              </a:rPr>
              <a:t>{</a:t>
            </a:r>
          </a:p>
          <a:p>
            <a:r>
              <a:rPr lang="en-US" sz="1000" b="1" dirty="0">
                <a:effectLst/>
                <a:latin typeface="Courier New" panose="02070309020205020404" pitchFamily="49" charset="0"/>
                <a:cs typeface="Courier New" panose="02070309020205020404" pitchFamily="49" charset="0"/>
              </a:rPr>
              <a:t>    </a:t>
            </a:r>
            <a:r>
              <a:rPr lang="en-US" sz="1000" b="1" dirty="0" err="1">
                <a:effectLst/>
                <a:latin typeface="Courier New" panose="02070309020205020404" pitchFamily="49" charset="0"/>
                <a:cs typeface="Courier New" panose="02070309020205020404" pitchFamily="49" charset="0"/>
              </a:rPr>
              <a:t>condition_variable</a:t>
            </a:r>
            <a:r>
              <a:rPr lang="en-US" sz="1000" b="1" dirty="0">
                <a:effectLst/>
                <a:latin typeface="Courier New" panose="02070309020205020404" pitchFamily="49" charset="0"/>
                <a:cs typeface="Courier New" panose="02070309020205020404" pitchFamily="49" charset="0"/>
              </a:rPr>
              <a:t>&amp; consumer_cv = consumer-&gt;get_cv();</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for (int </a:t>
            </a:r>
            <a:r>
              <a:rPr lang="en-US" sz="1000" b="1" dirty="0" err="1">
                <a:effectLst/>
                <a:latin typeface="Courier New" panose="02070309020205020404" pitchFamily="49" charset="0"/>
                <a:cs typeface="Courier New" panose="02070309020205020404" pitchFamily="49" charset="0"/>
              </a:rPr>
              <a:t>i</a:t>
            </a:r>
            <a:r>
              <a:rPr lang="en-US" sz="1000" b="1" dirty="0">
                <a:effectLst/>
                <a:latin typeface="Courier New" panose="02070309020205020404" pitchFamily="49" charset="0"/>
                <a:cs typeface="Courier New" panose="02070309020205020404" pitchFamily="49" charset="0"/>
              </a:rPr>
              <a:t> = 0; </a:t>
            </a:r>
            <a:r>
              <a:rPr lang="en-US" sz="1000" b="1" dirty="0" err="1">
                <a:effectLst/>
                <a:latin typeface="Courier New" panose="02070309020205020404" pitchFamily="49" charset="0"/>
                <a:cs typeface="Courier New" panose="02070309020205020404" pitchFamily="49" charset="0"/>
              </a:rPr>
              <a:t>i</a:t>
            </a:r>
            <a:r>
              <a:rPr lang="en-US" sz="1000" b="1" dirty="0">
                <a:effectLst/>
                <a:latin typeface="Courier New" panose="02070309020205020404" pitchFamily="49" charset="0"/>
                <a:cs typeface="Courier New" panose="02070309020205020404" pitchFamily="49" charset="0"/>
              </a:rPr>
              <a:t> &lt; producer_times; </a:t>
            </a:r>
            <a:r>
              <a:rPr lang="en-US" sz="1000" b="1" dirty="0" err="1">
                <a:effectLst/>
                <a:latin typeface="Courier New" panose="02070309020205020404" pitchFamily="49" charset="0"/>
                <a:cs typeface="Courier New" panose="02070309020205020404" pitchFamily="49" charset="0"/>
              </a:rPr>
              <a:t>i</a:t>
            </a:r>
            <a:r>
              <a:rPr lang="en-US" sz="1000" b="1" dirty="0">
                <a:effectLst/>
                <a:latin typeface="Courier New" panose="02070309020205020404" pitchFamily="49" charset="0"/>
                <a:cs typeface="Courier New" panose="02070309020205020404" pitchFamily="49" charset="0"/>
              </a:rPr>
              <a:t>++)</a:t>
            </a: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this_thread::</a:t>
            </a:r>
            <a:r>
              <a:rPr lang="en-US" sz="1000" b="1" dirty="0" err="1">
                <a:effectLst/>
                <a:latin typeface="Courier New" panose="02070309020205020404" pitchFamily="49" charset="0"/>
                <a:cs typeface="Courier New" panose="02070309020205020404" pitchFamily="49" charset="0"/>
              </a:rPr>
              <a:t>sleep_for</a:t>
            </a:r>
            <a:r>
              <a:rPr lang="en-US" sz="1000" b="1" dirty="0">
                <a:effectLst/>
                <a:latin typeface="Courier New" panose="02070309020205020404" pitchFamily="49" charset="0"/>
                <a:cs typeface="Courier New" panose="02070309020205020404" pitchFamily="49" charset="0"/>
              </a:rPr>
              <a:t>(</a:t>
            </a:r>
          </a:p>
          <a:p>
            <a:r>
              <a:rPr lang="en-US" sz="1000" b="1" dirty="0">
                <a:effectLst/>
                <a:latin typeface="Courier New" panose="02070309020205020404" pitchFamily="49" charset="0"/>
                <a:cs typeface="Courier New" panose="02070309020205020404" pitchFamily="49" charset="0"/>
              </a:rPr>
              <a:t>                            chrono::seconds(rand()%producer_rate));</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a:t>
            </a:r>
            <a:r>
              <a:rPr lang="en-US" sz="1000" b="1" dirty="0">
                <a:solidFill>
                  <a:srgbClr val="C00000"/>
                </a:solidFill>
                <a:effectLst/>
                <a:latin typeface="Courier New" panose="02070309020205020404" pitchFamily="49" charset="0"/>
                <a:cs typeface="Courier New" panose="02070309020205020404" pitchFamily="49" charset="0"/>
              </a:rPr>
              <a:t>unique_lock&lt;mutex&gt; queue_lock(</a:t>
            </a:r>
            <a:r>
              <a:rPr lang="en-US" sz="1000" b="1" dirty="0" err="1">
                <a:solidFill>
                  <a:srgbClr val="C00000"/>
                </a:solidFill>
                <a:effectLst/>
                <a:latin typeface="Courier New" panose="02070309020205020404" pitchFamily="49" charset="0"/>
                <a:cs typeface="Courier New" panose="02070309020205020404" pitchFamily="49" charset="0"/>
              </a:rPr>
              <a:t>shared_queue.get_mutex</a:t>
            </a:r>
            <a:r>
              <a:rPr lang="en-US" sz="1000" b="1" dirty="0">
                <a:solidFill>
                  <a:srgbClr val="C00000"/>
                </a:solidFill>
                <a:effectLst/>
                <a:latin typeface="Courier New" panose="02070309020205020404" pitchFamily="49" charset="0"/>
                <a:cs typeface="Courier New" panose="02070309020205020404" pitchFamily="49" charset="0"/>
              </a:rPr>
              <a:t>());</a:t>
            </a: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a:t>
            </a:r>
            <a:r>
              <a:rPr lang="en-US" sz="1000" b="1" dirty="0">
                <a:solidFill>
                  <a:srgbClr val="C00000"/>
                </a:solidFill>
                <a:effectLst/>
                <a:latin typeface="Courier New" panose="02070309020205020404" pitchFamily="49" charset="0"/>
                <a:cs typeface="Courier New" panose="02070309020205020404" pitchFamily="49" charset="0"/>
              </a:rPr>
              <a:t>while (</a:t>
            </a:r>
            <a:r>
              <a:rPr lang="en-US" sz="1000" b="1" dirty="0" err="1">
                <a:solidFill>
                  <a:srgbClr val="C00000"/>
                </a:solidFill>
                <a:effectLst/>
                <a:latin typeface="Courier New" panose="02070309020205020404" pitchFamily="49" charset="0"/>
                <a:cs typeface="Courier New" panose="02070309020205020404" pitchFamily="49" charset="0"/>
              </a:rPr>
              <a:t>shared_queue.is_full</a:t>
            </a:r>
            <a:r>
              <a:rPr lang="en-US" sz="1000" b="1" dirty="0">
                <a:solidFill>
                  <a:srgbClr val="C00000"/>
                </a:solidFill>
                <a:effectLst/>
                <a:latin typeface="Courier New" panose="02070309020205020404" pitchFamily="49" charset="0"/>
                <a:cs typeface="Courier New" panose="02070309020205020404" pitchFamily="49" charset="0"/>
              </a:rPr>
              <a:t>())</a:t>
            </a:r>
          </a:p>
          <a:p>
            <a:r>
              <a:rPr lang="en-US" sz="1000" b="1" dirty="0">
                <a:solidFill>
                  <a:srgbClr val="C00000"/>
                </a:solidFill>
                <a:effectLst/>
                <a:latin typeface="Courier New" panose="02070309020205020404" pitchFamily="49" charset="0"/>
                <a:cs typeface="Courier New" panose="02070309020205020404" pitchFamily="49" charset="0"/>
              </a:rPr>
              <a:t>                {</a:t>
            </a:r>
          </a:p>
          <a:p>
            <a:r>
              <a:rPr lang="en-US" sz="1000" b="1" dirty="0">
                <a:solidFill>
                  <a:srgbClr val="C00000"/>
                </a:solidFill>
                <a:effectLst/>
                <a:latin typeface="Courier New" panose="02070309020205020404" pitchFamily="49" charset="0"/>
                <a:cs typeface="Courier New" panose="02070309020205020404" pitchFamily="49" charset="0"/>
              </a:rPr>
              <a:t>                    </a:t>
            </a:r>
            <a:r>
              <a:rPr lang="en-US" sz="1000" b="1" dirty="0" err="1">
                <a:solidFill>
                  <a:srgbClr val="C00000"/>
                </a:solidFill>
                <a:effectLst/>
                <a:latin typeface="Courier New" panose="02070309020205020404" pitchFamily="49" charset="0"/>
                <a:cs typeface="Courier New" panose="02070309020205020404" pitchFamily="49" charset="0"/>
              </a:rPr>
              <a:t>producer_cv.wait</a:t>
            </a:r>
            <a:r>
              <a:rPr lang="en-US" sz="1000" b="1" dirty="0">
                <a:solidFill>
                  <a:srgbClr val="C00000"/>
                </a:solidFill>
                <a:effectLst/>
                <a:latin typeface="Courier New" panose="02070309020205020404" pitchFamily="49" charset="0"/>
                <a:cs typeface="Courier New" panose="02070309020205020404" pitchFamily="49" charset="0"/>
              </a:rPr>
              <a:t>(queue_lock);</a:t>
            </a:r>
          </a:p>
          <a:p>
            <a:r>
              <a:rPr lang="en-US" sz="1000" b="1" dirty="0">
                <a:solidFill>
                  <a:srgbClr val="C00000"/>
                </a:solidFill>
                <a:effectLst/>
                <a:latin typeface="Courier New" panose="02070309020205020404" pitchFamily="49" charset="0"/>
                <a:cs typeface="Courier New" panose="02070309020205020404" pitchFamily="49" charset="0"/>
              </a:rPr>
              <a:t>                }</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data_value++;</a:t>
            </a:r>
          </a:p>
          <a:p>
            <a:r>
              <a:rPr lang="en-US" sz="1000" b="1" dirty="0">
                <a:effectLst/>
                <a:latin typeface="Courier New" panose="02070309020205020404" pitchFamily="49" charset="0"/>
                <a:cs typeface="Courier New" panose="02070309020205020404" pitchFamily="49" charset="0"/>
              </a:rPr>
              <a:t>                </a:t>
            </a:r>
            <a:r>
              <a:rPr lang="en-US" sz="1000" b="1" dirty="0" err="1">
                <a:effectLst/>
                <a:latin typeface="Courier New" panose="02070309020205020404" pitchFamily="49" charset="0"/>
                <a:cs typeface="Courier New" panose="02070309020205020404" pitchFamily="49" charset="0"/>
              </a:rPr>
              <a:t>shared_queue.enter</a:t>
            </a:r>
            <a:r>
              <a:rPr lang="en-US" sz="1000" b="1" dirty="0">
                <a:effectLst/>
                <a:latin typeface="Courier New" panose="02070309020205020404" pitchFamily="49" charset="0"/>
                <a:cs typeface="Courier New" panose="02070309020205020404" pitchFamily="49" charset="0"/>
              </a:rPr>
              <a:t>(</a:t>
            </a:r>
            <a:r>
              <a:rPr lang="en-US" sz="1000" b="1" dirty="0" err="1">
                <a:effectLst/>
                <a:latin typeface="Courier New" panose="02070309020205020404" pitchFamily="49" charset="0"/>
                <a:cs typeface="Courier New" panose="02070309020205020404" pitchFamily="49" charset="0"/>
              </a:rPr>
              <a:t>data_value.load</a:t>
            </a:r>
            <a:r>
              <a:rPr lang="en-US" sz="1000" b="1" dirty="0">
                <a:effectLst/>
                <a:latin typeface="Courier New" panose="02070309020205020404" pitchFamily="49" charset="0"/>
                <a:cs typeface="Courier New" panose="02070309020205020404" pitchFamily="49" charset="0"/>
              </a:rPr>
              <a:t>());</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print_spaces(thread_id);</a:t>
            </a:r>
          </a:p>
          <a:p>
            <a:r>
              <a:rPr lang="en-US" sz="1000" b="1" dirty="0">
                <a:effectLst/>
                <a:latin typeface="Courier New" panose="02070309020205020404" pitchFamily="49" charset="0"/>
                <a:cs typeface="Courier New" panose="02070309020205020404" pitchFamily="49" charset="0"/>
              </a:rPr>
              <a:t>                </a:t>
            </a:r>
            <a:r>
              <a:rPr lang="en-US" sz="1000" b="1" dirty="0" err="1">
                <a:effectLst/>
                <a:latin typeface="Courier New" panose="02070309020205020404" pitchFamily="49" charset="0"/>
                <a:cs typeface="Courier New" panose="02070309020205020404" pitchFamily="49" charset="0"/>
              </a:rPr>
              <a:t>printf</a:t>
            </a:r>
            <a:r>
              <a:rPr lang="en-US" sz="1000" b="1" dirty="0">
                <a:effectLst/>
                <a:latin typeface="Courier New" panose="02070309020205020404" pitchFamily="49" charset="0"/>
                <a:cs typeface="Courier New" panose="02070309020205020404" pitchFamily="49" charset="0"/>
              </a:rPr>
              <a:t>("%4d (%1d)   \n",</a:t>
            </a:r>
          </a:p>
          <a:p>
            <a:r>
              <a:rPr lang="en-US" sz="1000" b="1" dirty="0">
                <a:effectLst/>
                <a:latin typeface="Courier New" panose="02070309020205020404" pitchFamily="49" charset="0"/>
                <a:cs typeface="Courier New" panose="02070309020205020404" pitchFamily="49" charset="0"/>
              </a:rPr>
              <a:t>                       </a:t>
            </a:r>
            <a:r>
              <a:rPr lang="en-US" sz="1000" b="1" dirty="0" err="1">
                <a:effectLst/>
                <a:latin typeface="Courier New" panose="02070309020205020404" pitchFamily="49" charset="0"/>
                <a:cs typeface="Courier New" panose="02070309020205020404" pitchFamily="49" charset="0"/>
              </a:rPr>
              <a:t>data_value.load</a:t>
            </a:r>
            <a:r>
              <a:rPr lang="en-US" sz="1000" b="1" dirty="0">
                <a:effectLst/>
                <a:latin typeface="Courier New" panose="02070309020205020404" pitchFamily="49" charset="0"/>
                <a:cs typeface="Courier New" panose="02070309020205020404" pitchFamily="49" charset="0"/>
              </a:rPr>
              <a:t>(), </a:t>
            </a:r>
            <a:r>
              <a:rPr lang="en-US" sz="1000" b="1" dirty="0" err="1">
                <a:effectLst/>
                <a:latin typeface="Courier New" panose="02070309020205020404" pitchFamily="49" charset="0"/>
                <a:cs typeface="Courier New" panose="02070309020205020404" pitchFamily="49" charset="0"/>
              </a:rPr>
              <a:t>shared_queue.size</a:t>
            </a:r>
            <a:r>
              <a:rPr lang="en-US" sz="1000" b="1" dirty="0">
                <a:effectLst/>
                <a:latin typeface="Courier New" panose="02070309020205020404" pitchFamily="49" charset="0"/>
                <a:cs typeface="Courier New" panose="02070309020205020404" pitchFamily="49" charset="0"/>
              </a:rPr>
              <a:t>());</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a:t>
            </a:r>
            <a:r>
              <a:rPr lang="en-US" sz="1000" b="1" dirty="0">
                <a:solidFill>
                  <a:srgbClr val="C00000"/>
                </a:solidFill>
                <a:effectLst/>
                <a:latin typeface="Courier New" panose="02070309020205020404" pitchFamily="49" charset="0"/>
                <a:cs typeface="Courier New" panose="02070309020205020404" pitchFamily="49" charset="0"/>
              </a:rPr>
              <a:t>if (</a:t>
            </a:r>
            <a:r>
              <a:rPr lang="en-US" sz="1000" b="1" dirty="0" err="1">
                <a:solidFill>
                  <a:srgbClr val="C00000"/>
                </a:solidFill>
                <a:effectLst/>
                <a:latin typeface="Courier New" panose="02070309020205020404" pitchFamily="49" charset="0"/>
                <a:cs typeface="Courier New" panose="02070309020205020404" pitchFamily="49" charset="0"/>
              </a:rPr>
              <a:t>shared_queue.just_became_not_empty</a:t>
            </a:r>
            <a:r>
              <a:rPr lang="en-US" sz="1000" b="1" dirty="0">
                <a:solidFill>
                  <a:srgbClr val="C00000"/>
                </a:solidFill>
                <a:effectLst/>
                <a:latin typeface="Courier New" panose="02070309020205020404" pitchFamily="49" charset="0"/>
                <a:cs typeface="Courier New" panose="02070309020205020404" pitchFamily="49" charset="0"/>
              </a:rPr>
              <a:t>())</a:t>
            </a:r>
          </a:p>
          <a:p>
            <a:r>
              <a:rPr lang="en-US" sz="1000" b="1" dirty="0">
                <a:solidFill>
                  <a:srgbClr val="C00000"/>
                </a:solidFill>
                <a:effectLst/>
                <a:latin typeface="Courier New" panose="02070309020205020404" pitchFamily="49" charset="0"/>
                <a:cs typeface="Courier New" panose="02070309020205020404" pitchFamily="49" charset="0"/>
              </a:rPr>
              <a:t>                {</a:t>
            </a:r>
          </a:p>
          <a:p>
            <a:r>
              <a:rPr lang="en-US" sz="1000" b="1" dirty="0">
                <a:solidFill>
                  <a:srgbClr val="C00000"/>
                </a:solidFill>
                <a:effectLst/>
                <a:latin typeface="Courier New" panose="02070309020205020404" pitchFamily="49" charset="0"/>
                <a:cs typeface="Courier New" panose="02070309020205020404" pitchFamily="49" charset="0"/>
              </a:rPr>
              <a:t>                    </a:t>
            </a:r>
            <a:r>
              <a:rPr lang="en-US" sz="1000" b="1" dirty="0" err="1">
                <a:solidFill>
                  <a:srgbClr val="C00000"/>
                </a:solidFill>
                <a:effectLst/>
                <a:latin typeface="Courier New" panose="02070309020205020404" pitchFamily="49" charset="0"/>
                <a:cs typeface="Courier New" panose="02070309020205020404" pitchFamily="49" charset="0"/>
              </a:rPr>
              <a:t>consumer_cv.notify_all</a:t>
            </a:r>
            <a:r>
              <a:rPr lang="en-US" sz="1000" b="1" dirty="0">
                <a:solidFill>
                  <a:srgbClr val="C00000"/>
                </a:solidFill>
                <a:effectLst/>
                <a:latin typeface="Courier New" panose="02070309020205020404" pitchFamily="49" charset="0"/>
                <a:cs typeface="Courier New" panose="02070309020205020404" pitchFamily="49" charset="0"/>
              </a:rPr>
              <a:t>();</a:t>
            </a:r>
          </a:p>
          <a:p>
            <a:r>
              <a:rPr lang="en-US" sz="1000" b="1" dirty="0">
                <a:solidFill>
                  <a:srgbClr val="C00000"/>
                </a:solidFill>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    }</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active_producers_count--;</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print_spaces(thread_id);</a:t>
            </a:r>
          </a:p>
          <a:p>
            <a:r>
              <a:rPr lang="en-US" sz="1000" b="1" dirty="0">
                <a:effectLst/>
                <a:latin typeface="Courier New" panose="02070309020205020404" pitchFamily="49" charset="0"/>
                <a:cs typeface="Courier New" panose="02070309020205020404" pitchFamily="49" charset="0"/>
              </a:rPr>
              <a:t>    </a:t>
            </a:r>
            <a:r>
              <a:rPr lang="en-US" sz="1000" b="1" dirty="0" err="1">
                <a:effectLst/>
                <a:latin typeface="Courier New" panose="02070309020205020404" pitchFamily="49" charset="0"/>
                <a:cs typeface="Courier New" panose="02070309020205020404" pitchFamily="49" charset="0"/>
              </a:rPr>
              <a:t>printf</a:t>
            </a:r>
            <a:r>
              <a:rPr lang="en-US" sz="1000" b="1" dirty="0">
                <a:effectLst/>
                <a:latin typeface="Courier New" panose="02070309020205020404" pitchFamily="49" charset="0"/>
                <a:cs typeface="Courier New" panose="02070309020205020404" pitchFamily="49" charset="0"/>
              </a:rPr>
              <a:t>("   Done!\n");</a:t>
            </a:r>
          </a:p>
          <a:p>
            <a:endParaRPr lang="en-US" sz="1000" b="1" dirty="0">
              <a:effectLst/>
              <a:latin typeface="Courier New" panose="02070309020205020404" pitchFamily="49" charset="0"/>
              <a:cs typeface="Courier New" panose="02070309020205020404" pitchFamily="49" charset="0"/>
            </a:endParaRPr>
          </a:p>
          <a:p>
            <a:r>
              <a:rPr lang="en-US" sz="1000" b="1" dirty="0">
                <a:effectLst/>
                <a:latin typeface="Courier New" panose="02070309020205020404" pitchFamily="49" charset="0"/>
                <a:cs typeface="Courier New" panose="02070309020205020404" pitchFamily="49" charset="0"/>
              </a:rPr>
              <a:t>    </a:t>
            </a:r>
            <a:r>
              <a:rPr lang="en-US" sz="1000" b="1" dirty="0">
                <a:solidFill>
                  <a:srgbClr val="C00000"/>
                </a:solidFill>
                <a:effectLst/>
                <a:latin typeface="Courier New" panose="02070309020205020404" pitchFamily="49" charset="0"/>
                <a:cs typeface="Courier New" panose="02070309020205020404" pitchFamily="49" charset="0"/>
              </a:rPr>
              <a:t>if (</a:t>
            </a:r>
            <a:r>
              <a:rPr lang="en-US" sz="1000" b="1" dirty="0" err="1">
                <a:solidFill>
                  <a:srgbClr val="C00000"/>
                </a:solidFill>
                <a:effectLst/>
                <a:latin typeface="Courier New" panose="02070309020205020404" pitchFamily="49" charset="0"/>
                <a:cs typeface="Courier New" panose="02070309020205020404" pitchFamily="49" charset="0"/>
              </a:rPr>
              <a:t>active_producers_count.load</a:t>
            </a:r>
            <a:r>
              <a:rPr lang="en-US" sz="1000" b="1" dirty="0">
                <a:solidFill>
                  <a:srgbClr val="C00000"/>
                </a:solidFill>
                <a:effectLst/>
                <a:latin typeface="Courier New" panose="02070309020205020404" pitchFamily="49" charset="0"/>
                <a:cs typeface="Courier New" panose="02070309020205020404" pitchFamily="49" charset="0"/>
              </a:rPr>
              <a:t>() == 0)</a:t>
            </a:r>
          </a:p>
          <a:p>
            <a:r>
              <a:rPr lang="en-US" sz="1000" b="1" dirty="0">
                <a:solidFill>
                  <a:srgbClr val="C00000"/>
                </a:solidFill>
                <a:effectLst/>
                <a:latin typeface="Courier New" panose="02070309020205020404" pitchFamily="49" charset="0"/>
                <a:cs typeface="Courier New" panose="02070309020205020404" pitchFamily="49" charset="0"/>
              </a:rPr>
              <a:t>    {</a:t>
            </a:r>
          </a:p>
          <a:p>
            <a:r>
              <a:rPr lang="en-US" sz="1000" b="1" dirty="0">
                <a:solidFill>
                  <a:srgbClr val="C00000"/>
                </a:solidFill>
                <a:effectLst/>
                <a:latin typeface="Courier New" panose="02070309020205020404" pitchFamily="49" charset="0"/>
                <a:cs typeface="Courier New" panose="02070309020205020404" pitchFamily="49" charset="0"/>
              </a:rPr>
              <a:t>        </a:t>
            </a:r>
            <a:r>
              <a:rPr lang="en-US" sz="1000" b="1" dirty="0" err="1">
                <a:solidFill>
                  <a:srgbClr val="C00000"/>
                </a:solidFill>
                <a:effectLst/>
                <a:latin typeface="Courier New" panose="02070309020205020404" pitchFamily="49" charset="0"/>
                <a:cs typeface="Courier New" panose="02070309020205020404" pitchFamily="49" charset="0"/>
              </a:rPr>
              <a:t>consumer_cv.notify_all</a:t>
            </a:r>
            <a:r>
              <a:rPr lang="en-US" sz="1000" b="1" dirty="0">
                <a:solidFill>
                  <a:srgbClr val="C00000"/>
                </a:solidFill>
                <a:effectLst/>
                <a:latin typeface="Courier New" panose="02070309020205020404" pitchFamily="49" charset="0"/>
                <a:cs typeface="Courier New" panose="02070309020205020404" pitchFamily="49" charset="0"/>
              </a:rPr>
              <a:t>();</a:t>
            </a:r>
          </a:p>
          <a:p>
            <a:r>
              <a:rPr lang="en-US" sz="1000" b="1" dirty="0">
                <a:solidFill>
                  <a:srgbClr val="C00000"/>
                </a:solidFill>
                <a:effectLst/>
                <a:latin typeface="Courier New" panose="02070309020205020404" pitchFamily="49" charset="0"/>
                <a:cs typeface="Courier New" panose="02070309020205020404" pitchFamily="49" charset="0"/>
              </a:rPr>
              <a:t>    }</a:t>
            </a:r>
          </a:p>
          <a:p>
            <a:r>
              <a:rPr lang="en-US" sz="1000"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371ED8FF-3987-9652-AA0F-4F4C25948805}"/>
              </a:ext>
            </a:extLst>
          </p:cNvPr>
          <p:cNvSpPr txBox="1"/>
          <p:nvPr/>
        </p:nvSpPr>
        <p:spPr>
          <a:xfrm>
            <a:off x="4904225" y="1965976"/>
            <a:ext cx="1587994"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Wait until the queue is no longer full.</a:t>
            </a:r>
          </a:p>
        </p:txBody>
      </p:sp>
      <p:sp>
        <p:nvSpPr>
          <p:cNvPr id="7" name="TextBox 6">
            <a:extLst>
              <a:ext uri="{FF2B5EF4-FFF2-40B4-BE49-F238E27FC236}">
                <a16:creationId xmlns:a16="http://schemas.microsoft.com/office/drawing/2014/main" id="{A9E4E2B9-6FCE-E7F2-98AA-3C0FDEA0AD40}"/>
              </a:ext>
            </a:extLst>
          </p:cNvPr>
          <p:cNvSpPr txBox="1"/>
          <p:nvPr/>
        </p:nvSpPr>
        <p:spPr>
          <a:xfrm>
            <a:off x="4904225" y="3788498"/>
            <a:ext cx="1953750"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Notify waiting consumers that the queue is no longer empty.</a:t>
            </a:r>
          </a:p>
        </p:txBody>
      </p:sp>
      <p:sp>
        <p:nvSpPr>
          <p:cNvPr id="8" name="TextBox 7">
            <a:extLst>
              <a:ext uri="{FF2B5EF4-FFF2-40B4-BE49-F238E27FC236}">
                <a16:creationId xmlns:a16="http://schemas.microsoft.com/office/drawing/2014/main" id="{B9478539-6084-EA8E-6738-B67221088B31}"/>
              </a:ext>
            </a:extLst>
          </p:cNvPr>
          <p:cNvSpPr txBox="1"/>
          <p:nvPr/>
        </p:nvSpPr>
        <p:spPr>
          <a:xfrm>
            <a:off x="6309341" y="811691"/>
            <a:ext cx="2572110" cy="584775"/>
          </a:xfrm>
          <a:prstGeom prst="rect">
            <a:avLst/>
          </a:prstGeom>
          <a:solidFill>
            <a:srgbClr val="0432FF"/>
          </a:solidFill>
          <a:ln>
            <a:solidFill>
              <a:srgbClr val="0432FF"/>
            </a:solidFill>
          </a:ln>
        </p:spPr>
        <p:txBody>
          <a:bodyPr wrap="square" rtlCol="0">
            <a:spAutoFit/>
          </a:bodyPr>
          <a:lstStyle/>
          <a:p>
            <a:r>
              <a:rPr lang="en-US" dirty="0">
                <a:solidFill>
                  <a:srgbClr val="FFFF00"/>
                </a:solidFill>
              </a:rPr>
              <a:t>The producer attempts to enter data into the queue.</a:t>
            </a:r>
          </a:p>
        </p:txBody>
      </p:sp>
      <p:sp>
        <p:nvSpPr>
          <p:cNvPr id="9" name="TextBox 8">
            <a:extLst>
              <a:ext uri="{FF2B5EF4-FFF2-40B4-BE49-F238E27FC236}">
                <a16:creationId xmlns:a16="http://schemas.microsoft.com/office/drawing/2014/main" id="{67878F60-0169-8CAB-A60E-5A97901297F3}"/>
              </a:ext>
            </a:extLst>
          </p:cNvPr>
          <p:cNvSpPr txBox="1"/>
          <p:nvPr/>
        </p:nvSpPr>
        <p:spPr>
          <a:xfrm>
            <a:off x="4904226" y="2831070"/>
            <a:ext cx="1953749" cy="276999"/>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Enter data into the queue.</a:t>
            </a:r>
          </a:p>
        </p:txBody>
      </p:sp>
      <p:sp>
        <p:nvSpPr>
          <p:cNvPr id="10" name="TextBox 9">
            <a:extLst>
              <a:ext uri="{FF2B5EF4-FFF2-40B4-BE49-F238E27FC236}">
                <a16:creationId xmlns:a16="http://schemas.microsoft.com/office/drawing/2014/main" id="{26D5CD46-DA72-C249-E91B-4575517560E8}"/>
              </a:ext>
            </a:extLst>
          </p:cNvPr>
          <p:cNvSpPr txBox="1"/>
          <p:nvPr/>
        </p:nvSpPr>
        <p:spPr>
          <a:xfrm>
            <a:off x="3845594" y="5714975"/>
            <a:ext cx="1587994"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All the producers are done. Notify any waiting consumers.</a:t>
            </a:r>
          </a:p>
        </p:txBody>
      </p:sp>
      <p:sp>
        <p:nvSpPr>
          <p:cNvPr id="12" name="TextBox 11">
            <a:extLst>
              <a:ext uri="{FF2B5EF4-FFF2-40B4-BE49-F238E27FC236}">
                <a16:creationId xmlns:a16="http://schemas.microsoft.com/office/drawing/2014/main" id="{2476F9AF-8162-9B77-DF87-D66EA2EC655E}"/>
              </a:ext>
            </a:extLst>
          </p:cNvPr>
          <p:cNvSpPr txBox="1"/>
          <p:nvPr/>
        </p:nvSpPr>
        <p:spPr>
          <a:xfrm>
            <a:off x="5679346" y="1626000"/>
            <a:ext cx="1953749" cy="276999"/>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Attempt to lock the mutex.</a:t>
            </a:r>
          </a:p>
        </p:txBody>
      </p:sp>
    </p:spTree>
    <p:extLst>
      <p:ext uri="{BB962C8B-B14F-4D97-AF65-F5344CB8AC3E}">
        <p14:creationId xmlns:p14="http://schemas.microsoft.com/office/powerpoint/2010/main" val="1195349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98B4-500E-E204-821A-75E6CD8FB37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A11A33F-2686-B581-0FCE-C02BFE4D65CA}"/>
              </a:ext>
            </a:extLst>
          </p:cNvPr>
          <p:cNvSpPr>
            <a:spLocks noGrp="1"/>
          </p:cNvSpPr>
          <p:nvPr>
            <p:ph type="sldNum" sz="quarter" idx="12"/>
          </p:nvPr>
        </p:nvSpPr>
        <p:spPr/>
        <p:txBody>
          <a:bodyPr/>
          <a:lstStyle/>
          <a:p>
            <a:fld id="{6C575094-CFE5-6845-BA77-358456EEE977}" type="slidenum">
              <a:rPr lang="en-US" altLang="x-none" smtClean="0"/>
              <a:pPr/>
              <a:t>51</a:t>
            </a:fld>
            <a:endParaRPr lang="en-US" altLang="x-none"/>
          </a:p>
        </p:txBody>
      </p:sp>
      <p:sp>
        <p:nvSpPr>
          <p:cNvPr id="5" name="TextBox 4">
            <a:extLst>
              <a:ext uri="{FF2B5EF4-FFF2-40B4-BE49-F238E27FC236}">
                <a16:creationId xmlns:a16="http://schemas.microsoft.com/office/drawing/2014/main" id="{5654C72E-3247-0FEB-99E8-B94C494DA613}"/>
              </a:ext>
            </a:extLst>
          </p:cNvPr>
          <p:cNvSpPr txBox="1"/>
          <p:nvPr/>
        </p:nvSpPr>
        <p:spPr>
          <a:xfrm>
            <a:off x="138147" y="118103"/>
            <a:ext cx="5961888" cy="6694140"/>
          </a:xfrm>
          <a:prstGeom prst="rect">
            <a:avLst/>
          </a:prstGeom>
          <a:solidFill>
            <a:schemeClr val="bg1">
              <a:lumMod val="95000"/>
            </a:schemeClr>
          </a:solidFill>
          <a:ln>
            <a:solidFill>
              <a:schemeClr val="bg1">
                <a:lumMod val="75000"/>
              </a:schemeClr>
            </a:solidFill>
          </a:ln>
        </p:spPr>
        <p:txBody>
          <a:bodyPr wrap="none" rtlCol="0">
            <a:spAutoFit/>
          </a:bodyPr>
          <a:lstStyle/>
          <a:p>
            <a:r>
              <a:rPr lang="en-US" sz="1100" b="1" dirty="0">
                <a:effectLst/>
                <a:latin typeface="Courier New" panose="02070309020205020404" pitchFamily="49" charset="0"/>
                <a:cs typeface="Courier New" panose="02070309020205020404" pitchFamily="49" charset="0"/>
              </a:rPr>
              <a:t>void Consumer::</a:t>
            </a:r>
            <a:r>
              <a:rPr lang="en-US" sz="1100" b="1" dirty="0">
                <a:solidFill>
                  <a:srgbClr val="C00000"/>
                </a:solidFill>
                <a:effectLst/>
                <a:latin typeface="Courier New" panose="02070309020205020404" pitchFamily="49" charset="0"/>
                <a:cs typeface="Courier New" panose="02070309020205020404" pitchFamily="49" charset="0"/>
              </a:rPr>
              <a:t>consume</a:t>
            </a:r>
            <a:r>
              <a:rPr lang="en-US" sz="1100" b="1" dirty="0">
                <a:effectLst/>
                <a:latin typeface="Courier New" panose="02070309020205020404" pitchFamily="49" charset="0"/>
                <a:cs typeface="Courier New" panose="02070309020205020404" pitchFamily="49" charset="0"/>
              </a:rPr>
              <a:t>(const int thread_id)</a:t>
            </a:r>
          </a:p>
          <a:p>
            <a:r>
              <a:rPr lang="en-US" sz="1100" b="1" dirty="0">
                <a:effectLst/>
                <a:latin typeface="Courier New" panose="02070309020205020404" pitchFamily="49" charset="0"/>
                <a:cs typeface="Courier New" panose="02070309020205020404" pitchFamily="49" charset="0"/>
              </a:rPr>
              <a:t>{</a:t>
            </a:r>
          </a:p>
          <a:p>
            <a:r>
              <a:rPr lang="en-US" sz="1100" b="1" dirty="0">
                <a:effectLst/>
                <a:latin typeface="Courier New" panose="02070309020205020404" pitchFamily="49" charset="0"/>
                <a:cs typeface="Courier New" panose="02070309020205020404" pitchFamily="49" charset="0"/>
              </a:rPr>
              <a:t>    </a:t>
            </a:r>
            <a:r>
              <a:rPr lang="en-US" sz="1100" b="1" dirty="0" err="1">
                <a:effectLst/>
                <a:latin typeface="Courier New" panose="02070309020205020404" pitchFamily="49" charset="0"/>
                <a:cs typeface="Courier New" panose="02070309020205020404" pitchFamily="49" charset="0"/>
              </a:rPr>
              <a:t>condition_variable</a:t>
            </a:r>
            <a:r>
              <a:rPr lang="en-US" sz="1100" b="1" dirty="0">
                <a:effectLst/>
                <a:latin typeface="Courier New" panose="02070309020205020404" pitchFamily="49" charset="0"/>
                <a:cs typeface="Courier New" panose="02070309020205020404" pitchFamily="49" charset="0"/>
              </a:rPr>
              <a:t>&amp; producer_cv = producer-&gt;get_cv();</a:t>
            </a:r>
            <a:br>
              <a:rPr lang="en-US" sz="1100" b="1" dirty="0">
                <a:effectLst/>
                <a:latin typeface="Courier New" panose="02070309020205020404" pitchFamily="49" charset="0"/>
                <a:cs typeface="Courier New" panose="02070309020205020404" pitchFamily="49" charset="0"/>
              </a:rPr>
            </a:br>
            <a:endParaRPr lang="en-US" sz="1100" b="1" dirty="0">
              <a:effectLst/>
              <a:latin typeface="Courier New" panose="02070309020205020404" pitchFamily="49" charset="0"/>
              <a:cs typeface="Courier New" panose="02070309020205020404" pitchFamily="49" charset="0"/>
            </a:endParaRPr>
          </a:p>
          <a:p>
            <a:r>
              <a:rPr lang="en-US" sz="1100" b="1" dirty="0">
                <a:effectLst/>
                <a:latin typeface="Courier New" panose="02070309020205020404" pitchFamily="49" charset="0"/>
                <a:cs typeface="Courier New" panose="02070309020205020404" pitchFamily="49" charset="0"/>
              </a:rPr>
              <a:t>    while (true)</a:t>
            </a:r>
          </a:p>
          <a:p>
            <a:r>
              <a:rPr lang="en-US" sz="1100" b="1" dirty="0">
                <a:effectLst/>
                <a:latin typeface="Courier New" panose="02070309020205020404" pitchFamily="49" charset="0"/>
                <a:cs typeface="Courier New" panose="02070309020205020404" pitchFamily="49" charset="0"/>
              </a:rPr>
              <a:t>    {</a:t>
            </a:r>
          </a:p>
          <a:p>
            <a:r>
              <a:rPr lang="en-US" sz="1100" b="1" dirty="0">
                <a:effectLst/>
                <a:latin typeface="Courier New" panose="02070309020205020404" pitchFamily="49" charset="0"/>
                <a:cs typeface="Courier New" panose="02070309020205020404" pitchFamily="49" charset="0"/>
              </a:rPr>
              <a:t>        this_thread::</a:t>
            </a:r>
            <a:r>
              <a:rPr lang="en-US" sz="1100" b="1" dirty="0" err="1">
                <a:effectLst/>
                <a:latin typeface="Courier New" panose="02070309020205020404" pitchFamily="49" charset="0"/>
                <a:cs typeface="Courier New" panose="02070309020205020404" pitchFamily="49" charset="0"/>
              </a:rPr>
              <a:t>sleep_for</a:t>
            </a:r>
            <a:r>
              <a:rPr lang="en-US" sz="1100" b="1" dirty="0">
                <a:effectLst/>
                <a:latin typeface="Courier New" panose="02070309020205020404" pitchFamily="49" charset="0"/>
                <a:cs typeface="Courier New" panose="02070309020205020404" pitchFamily="49" charset="0"/>
              </a:rPr>
              <a:t>(</a:t>
            </a:r>
          </a:p>
          <a:p>
            <a:r>
              <a:rPr lang="en-US" sz="1100" b="1" dirty="0">
                <a:effectLst/>
                <a:latin typeface="Courier New" panose="02070309020205020404" pitchFamily="49" charset="0"/>
                <a:cs typeface="Courier New" panose="02070309020205020404" pitchFamily="49" charset="0"/>
              </a:rPr>
              <a:t>                            chrono::seconds(rand()%consumer_rate));</a:t>
            </a:r>
            <a:br>
              <a:rPr lang="en-US" sz="1100" b="1" dirty="0">
                <a:effectLst/>
                <a:latin typeface="Courier New" panose="02070309020205020404" pitchFamily="49" charset="0"/>
                <a:cs typeface="Courier New" panose="02070309020205020404" pitchFamily="49" charset="0"/>
              </a:rPr>
            </a:br>
            <a:endParaRPr lang="en-US" sz="1100" b="1" dirty="0">
              <a:effectLst/>
              <a:latin typeface="Courier New" panose="02070309020205020404" pitchFamily="49" charset="0"/>
              <a:cs typeface="Courier New" panose="02070309020205020404" pitchFamily="49" charset="0"/>
            </a:endParaRPr>
          </a:p>
          <a:p>
            <a:r>
              <a:rPr lang="en-US" sz="1100" b="1" dirty="0">
                <a:effectLst/>
                <a:latin typeface="Courier New" panose="02070309020205020404" pitchFamily="49" charset="0"/>
                <a:cs typeface="Courier New" panose="02070309020205020404" pitchFamily="49" charset="0"/>
              </a:rPr>
              <a:t>        {</a:t>
            </a:r>
          </a:p>
          <a:p>
            <a:r>
              <a:rPr lang="en-US" sz="1100" b="1" dirty="0">
                <a:effectLst/>
                <a:latin typeface="Courier New" panose="02070309020205020404" pitchFamily="49" charset="0"/>
                <a:cs typeface="Courier New" panose="02070309020205020404" pitchFamily="49" charset="0"/>
              </a:rPr>
              <a:t>            </a:t>
            </a:r>
            <a:r>
              <a:rPr lang="en-US" sz="1100" b="1" dirty="0">
                <a:solidFill>
                  <a:srgbClr val="C00000"/>
                </a:solidFill>
                <a:effectLst/>
                <a:latin typeface="Courier New" panose="02070309020205020404" pitchFamily="49" charset="0"/>
                <a:cs typeface="Courier New" panose="02070309020205020404" pitchFamily="49" charset="0"/>
              </a:rPr>
              <a:t>unique_lock&lt;mutex&gt; queue_lock(</a:t>
            </a:r>
            <a:r>
              <a:rPr lang="en-US" sz="1100" b="1" dirty="0" err="1">
                <a:solidFill>
                  <a:srgbClr val="C00000"/>
                </a:solidFill>
                <a:effectLst/>
                <a:latin typeface="Courier New" panose="02070309020205020404" pitchFamily="49" charset="0"/>
                <a:cs typeface="Courier New" panose="02070309020205020404" pitchFamily="49" charset="0"/>
              </a:rPr>
              <a:t>shared_queue.get_mutex</a:t>
            </a:r>
            <a:r>
              <a:rPr lang="en-US" sz="1100" b="1" dirty="0">
                <a:solidFill>
                  <a:srgbClr val="C00000"/>
                </a:solidFill>
                <a:effectLst/>
                <a:latin typeface="Courier New" panose="02070309020205020404" pitchFamily="49" charset="0"/>
                <a:cs typeface="Courier New" panose="02070309020205020404" pitchFamily="49" charset="0"/>
              </a:rPr>
              <a:t>());</a:t>
            </a:r>
          </a:p>
          <a:p>
            <a:r>
              <a:rPr lang="en-US" sz="1100" b="1" dirty="0">
                <a:effectLst/>
                <a:latin typeface="Courier New" panose="02070309020205020404" pitchFamily="49" charset="0"/>
                <a:cs typeface="Courier New" panose="02070309020205020404" pitchFamily="49" charset="0"/>
              </a:rPr>
              <a:t>            {</a:t>
            </a:r>
          </a:p>
          <a:p>
            <a:r>
              <a:rPr lang="en-US" sz="1100" b="1" dirty="0">
                <a:effectLst/>
                <a:latin typeface="Courier New" panose="02070309020205020404" pitchFamily="49" charset="0"/>
                <a:cs typeface="Courier New" panose="02070309020205020404" pitchFamily="49" charset="0"/>
              </a:rPr>
              <a:t>                </a:t>
            </a:r>
            <a:r>
              <a:rPr lang="en-US" sz="1100" b="1" dirty="0">
                <a:solidFill>
                  <a:srgbClr val="C00000"/>
                </a:solidFill>
                <a:effectLst/>
                <a:latin typeface="Courier New" panose="02070309020205020404" pitchFamily="49" charset="0"/>
                <a:cs typeface="Courier New" panose="02070309020205020404" pitchFamily="49" charset="0"/>
              </a:rPr>
              <a:t>while (   </a:t>
            </a:r>
            <a:r>
              <a:rPr lang="en-US" sz="1100" b="1" dirty="0" err="1">
                <a:solidFill>
                  <a:srgbClr val="C00000"/>
                </a:solidFill>
                <a:effectLst/>
                <a:latin typeface="Courier New" panose="02070309020205020404" pitchFamily="49" charset="0"/>
                <a:cs typeface="Courier New" panose="02070309020205020404" pitchFamily="49" charset="0"/>
              </a:rPr>
              <a:t>shared_queue.is_empty</a:t>
            </a:r>
            <a:r>
              <a:rPr lang="en-US" sz="1100" b="1" dirty="0">
                <a:solidFill>
                  <a:srgbClr val="C00000"/>
                </a:solidFill>
                <a:effectLst/>
                <a:latin typeface="Courier New" panose="02070309020205020404" pitchFamily="49" charset="0"/>
                <a:cs typeface="Courier New" panose="02070309020205020404" pitchFamily="49" charset="0"/>
              </a:rPr>
              <a:t>()</a:t>
            </a:r>
          </a:p>
          <a:p>
            <a:r>
              <a:rPr lang="en-US" sz="1100" b="1" dirty="0">
                <a:solidFill>
                  <a:srgbClr val="C00000"/>
                </a:solidFill>
                <a:effectLst/>
                <a:latin typeface="Courier New" panose="02070309020205020404" pitchFamily="49" charset="0"/>
                <a:cs typeface="Courier New" panose="02070309020205020404" pitchFamily="49" charset="0"/>
              </a:rPr>
              <a:t>                       &amp;&amp; (producer-&gt;get_active_count() &gt; 0))</a:t>
            </a:r>
          </a:p>
          <a:p>
            <a:r>
              <a:rPr lang="en-US" sz="1100" b="1" dirty="0">
                <a:solidFill>
                  <a:srgbClr val="C00000"/>
                </a:solidFill>
                <a:effectLst/>
                <a:latin typeface="Courier New" panose="02070309020205020404" pitchFamily="49" charset="0"/>
                <a:cs typeface="Courier New" panose="02070309020205020404" pitchFamily="49" charset="0"/>
              </a:rPr>
              <a:t>                {</a:t>
            </a:r>
          </a:p>
          <a:p>
            <a:r>
              <a:rPr lang="en-US" sz="1100" b="1" dirty="0">
                <a:solidFill>
                  <a:srgbClr val="C00000"/>
                </a:solidFill>
                <a:effectLst/>
                <a:latin typeface="Courier New" panose="02070309020205020404" pitchFamily="49" charset="0"/>
                <a:cs typeface="Courier New" panose="02070309020205020404" pitchFamily="49" charset="0"/>
              </a:rPr>
              <a:t>                    </a:t>
            </a:r>
            <a:r>
              <a:rPr lang="en-US" sz="1100" b="1" dirty="0" err="1">
                <a:solidFill>
                  <a:srgbClr val="C00000"/>
                </a:solidFill>
                <a:effectLst/>
                <a:latin typeface="Courier New" panose="02070309020205020404" pitchFamily="49" charset="0"/>
                <a:cs typeface="Courier New" panose="02070309020205020404" pitchFamily="49" charset="0"/>
              </a:rPr>
              <a:t>consumer_cv.wait</a:t>
            </a:r>
            <a:r>
              <a:rPr lang="en-US" sz="1100" b="1" dirty="0">
                <a:solidFill>
                  <a:srgbClr val="C00000"/>
                </a:solidFill>
                <a:effectLst/>
                <a:latin typeface="Courier New" panose="02070309020205020404" pitchFamily="49" charset="0"/>
                <a:cs typeface="Courier New" panose="02070309020205020404" pitchFamily="49" charset="0"/>
              </a:rPr>
              <a:t>(queue_lock);</a:t>
            </a:r>
          </a:p>
          <a:p>
            <a:r>
              <a:rPr lang="en-US" sz="1100" b="1" dirty="0">
                <a:solidFill>
                  <a:srgbClr val="C00000"/>
                </a:solidFill>
                <a:effectLst/>
                <a:latin typeface="Courier New" panose="02070309020205020404" pitchFamily="49" charset="0"/>
                <a:cs typeface="Courier New" panose="02070309020205020404" pitchFamily="49" charset="0"/>
              </a:rPr>
              <a:t>                }</a:t>
            </a:r>
          </a:p>
          <a:p>
            <a:endParaRPr lang="en-US" sz="1100" b="1" dirty="0">
              <a:effectLst/>
              <a:latin typeface="Courier New" panose="02070309020205020404" pitchFamily="49" charset="0"/>
              <a:cs typeface="Courier New" panose="02070309020205020404" pitchFamily="49" charset="0"/>
            </a:endParaRPr>
          </a:p>
          <a:p>
            <a:r>
              <a:rPr lang="en-US" sz="1100" b="1" dirty="0">
                <a:effectLst/>
                <a:latin typeface="Courier New" panose="02070309020205020404" pitchFamily="49" charset="0"/>
                <a:cs typeface="Courier New" panose="02070309020205020404" pitchFamily="49" charset="0"/>
              </a:rPr>
              <a:t>                if (</a:t>
            </a:r>
            <a:r>
              <a:rPr lang="en-US" sz="1100" b="1" dirty="0" err="1">
                <a:effectLst/>
                <a:latin typeface="Courier New" panose="02070309020205020404" pitchFamily="49" charset="0"/>
                <a:cs typeface="Courier New" panose="02070309020205020404" pitchFamily="49" charset="0"/>
              </a:rPr>
              <a:t>shared_queue.is_empty</a:t>
            </a:r>
            <a:r>
              <a:rPr lang="en-US" sz="1100" b="1" dirty="0">
                <a:effectLst/>
                <a:latin typeface="Courier New" panose="02070309020205020404" pitchFamily="49" charset="0"/>
                <a:cs typeface="Courier New" panose="02070309020205020404" pitchFamily="49" charset="0"/>
              </a:rPr>
              <a:t>()) break;</a:t>
            </a:r>
          </a:p>
          <a:p>
            <a:endParaRPr lang="en-US" sz="1100" b="1" dirty="0">
              <a:effectLst/>
              <a:latin typeface="Courier New" panose="02070309020205020404" pitchFamily="49" charset="0"/>
              <a:cs typeface="Courier New" panose="02070309020205020404" pitchFamily="49" charset="0"/>
            </a:endParaRPr>
          </a:p>
          <a:p>
            <a:r>
              <a:rPr lang="en-US" sz="1100" b="1" dirty="0">
                <a:effectLst/>
                <a:latin typeface="Courier New" panose="02070309020205020404" pitchFamily="49" charset="0"/>
                <a:cs typeface="Courier New" panose="02070309020205020404" pitchFamily="49" charset="0"/>
              </a:rPr>
              <a:t>                int value = </a:t>
            </a:r>
            <a:r>
              <a:rPr lang="en-US" sz="1100" b="1" dirty="0" err="1">
                <a:effectLst/>
                <a:latin typeface="Courier New" panose="02070309020205020404" pitchFamily="49" charset="0"/>
                <a:cs typeface="Courier New" panose="02070309020205020404" pitchFamily="49" charset="0"/>
              </a:rPr>
              <a:t>shared_queue.remove</a:t>
            </a:r>
            <a:r>
              <a:rPr lang="en-US" sz="1100" b="1" dirty="0">
                <a:effectLst/>
                <a:latin typeface="Courier New" panose="02070309020205020404" pitchFamily="49" charset="0"/>
                <a:cs typeface="Courier New" panose="02070309020205020404" pitchFamily="49" charset="0"/>
              </a:rPr>
              <a:t>();</a:t>
            </a:r>
          </a:p>
          <a:p>
            <a:endParaRPr lang="en-US" sz="1100" b="1" dirty="0">
              <a:effectLst/>
              <a:latin typeface="Courier New" panose="02070309020205020404" pitchFamily="49" charset="0"/>
              <a:cs typeface="Courier New" panose="02070309020205020404" pitchFamily="49" charset="0"/>
            </a:endParaRPr>
          </a:p>
          <a:p>
            <a:r>
              <a:rPr lang="en-US" sz="1100" b="1" dirty="0">
                <a:effectLst/>
                <a:latin typeface="Courier New" panose="02070309020205020404" pitchFamily="49" charset="0"/>
                <a:cs typeface="Courier New" panose="02070309020205020404" pitchFamily="49" charset="0"/>
              </a:rPr>
              <a:t>                print_spaces(thread_id);</a:t>
            </a:r>
          </a:p>
          <a:p>
            <a:r>
              <a:rPr lang="en-US" sz="1100" b="1" dirty="0">
                <a:effectLst/>
                <a:latin typeface="Courier New" panose="02070309020205020404" pitchFamily="49" charset="0"/>
                <a:cs typeface="Courier New" panose="02070309020205020404" pitchFamily="49" charset="0"/>
              </a:rPr>
              <a:t>                </a:t>
            </a:r>
            <a:r>
              <a:rPr lang="en-US" sz="1100" b="1" dirty="0" err="1">
                <a:effectLst/>
                <a:latin typeface="Courier New" panose="02070309020205020404" pitchFamily="49" charset="0"/>
                <a:cs typeface="Courier New" panose="02070309020205020404" pitchFamily="49" charset="0"/>
              </a:rPr>
              <a:t>printf</a:t>
            </a:r>
            <a:r>
              <a:rPr lang="en-US" sz="1100" b="1" dirty="0">
                <a:effectLst/>
                <a:latin typeface="Courier New" panose="02070309020205020404" pitchFamily="49" charset="0"/>
                <a:cs typeface="Courier New" panose="02070309020205020404" pitchFamily="49" charset="0"/>
              </a:rPr>
              <a:t>("%4d (%1d)   \n",</a:t>
            </a:r>
          </a:p>
          <a:p>
            <a:r>
              <a:rPr lang="en-US" sz="1100" b="1" dirty="0">
                <a:effectLst/>
                <a:latin typeface="Courier New" panose="02070309020205020404" pitchFamily="49" charset="0"/>
                <a:cs typeface="Courier New" panose="02070309020205020404" pitchFamily="49" charset="0"/>
              </a:rPr>
              <a:t>                       -value, </a:t>
            </a:r>
            <a:r>
              <a:rPr lang="en-US" sz="1100" b="1" dirty="0" err="1">
                <a:effectLst/>
                <a:latin typeface="Courier New" panose="02070309020205020404" pitchFamily="49" charset="0"/>
                <a:cs typeface="Courier New" panose="02070309020205020404" pitchFamily="49" charset="0"/>
              </a:rPr>
              <a:t>shared_queue.size</a:t>
            </a:r>
            <a:r>
              <a:rPr lang="en-US" sz="1100" b="1" dirty="0">
                <a:effectLst/>
                <a:latin typeface="Courier New" panose="02070309020205020404" pitchFamily="49" charset="0"/>
                <a:cs typeface="Courier New" panose="02070309020205020404" pitchFamily="49" charset="0"/>
              </a:rPr>
              <a:t>());</a:t>
            </a:r>
          </a:p>
          <a:p>
            <a:endParaRPr lang="en-US" sz="1100" b="1" dirty="0">
              <a:effectLst/>
              <a:latin typeface="Courier New" panose="02070309020205020404" pitchFamily="49" charset="0"/>
              <a:cs typeface="Courier New" panose="02070309020205020404" pitchFamily="49" charset="0"/>
            </a:endParaRPr>
          </a:p>
          <a:p>
            <a:r>
              <a:rPr lang="en-US" sz="1100" b="1" dirty="0">
                <a:effectLst/>
                <a:latin typeface="Courier New" panose="02070309020205020404" pitchFamily="49" charset="0"/>
                <a:cs typeface="Courier New" panose="02070309020205020404" pitchFamily="49" charset="0"/>
              </a:rPr>
              <a:t>                </a:t>
            </a:r>
            <a:r>
              <a:rPr lang="en-US" sz="1100" b="1" dirty="0">
                <a:solidFill>
                  <a:srgbClr val="C00000"/>
                </a:solidFill>
                <a:effectLst/>
                <a:latin typeface="Courier New" panose="02070309020205020404" pitchFamily="49" charset="0"/>
                <a:cs typeface="Courier New" panose="02070309020205020404" pitchFamily="49" charset="0"/>
              </a:rPr>
              <a:t>if (</a:t>
            </a:r>
            <a:r>
              <a:rPr lang="en-US" sz="1100" b="1" dirty="0" err="1">
                <a:solidFill>
                  <a:srgbClr val="C00000"/>
                </a:solidFill>
                <a:effectLst/>
                <a:latin typeface="Courier New" panose="02070309020205020404" pitchFamily="49" charset="0"/>
                <a:cs typeface="Courier New" panose="02070309020205020404" pitchFamily="49" charset="0"/>
              </a:rPr>
              <a:t>shared_queue.just_became_not_full</a:t>
            </a:r>
            <a:r>
              <a:rPr lang="en-US" sz="1100" b="1" dirty="0">
                <a:solidFill>
                  <a:srgbClr val="C00000"/>
                </a:solidFill>
                <a:effectLst/>
                <a:latin typeface="Courier New" panose="02070309020205020404" pitchFamily="49" charset="0"/>
                <a:cs typeface="Courier New" panose="02070309020205020404" pitchFamily="49" charset="0"/>
              </a:rPr>
              <a:t>())</a:t>
            </a:r>
          </a:p>
          <a:p>
            <a:r>
              <a:rPr lang="en-US" sz="1100" b="1" dirty="0">
                <a:solidFill>
                  <a:srgbClr val="C00000"/>
                </a:solidFill>
                <a:effectLst/>
                <a:latin typeface="Courier New" panose="02070309020205020404" pitchFamily="49" charset="0"/>
                <a:cs typeface="Courier New" panose="02070309020205020404" pitchFamily="49" charset="0"/>
              </a:rPr>
              <a:t>                {</a:t>
            </a:r>
          </a:p>
          <a:p>
            <a:r>
              <a:rPr lang="en-US" sz="1100" b="1" dirty="0">
                <a:solidFill>
                  <a:srgbClr val="C00000"/>
                </a:solidFill>
                <a:effectLst/>
                <a:latin typeface="Courier New" panose="02070309020205020404" pitchFamily="49" charset="0"/>
                <a:cs typeface="Courier New" panose="02070309020205020404" pitchFamily="49" charset="0"/>
              </a:rPr>
              <a:t>                    </a:t>
            </a:r>
            <a:r>
              <a:rPr lang="en-US" sz="1100" b="1" dirty="0" err="1">
                <a:solidFill>
                  <a:srgbClr val="C00000"/>
                </a:solidFill>
                <a:effectLst/>
                <a:latin typeface="Courier New" panose="02070309020205020404" pitchFamily="49" charset="0"/>
                <a:cs typeface="Courier New" panose="02070309020205020404" pitchFamily="49" charset="0"/>
              </a:rPr>
              <a:t>producer_cv.notify_all</a:t>
            </a:r>
            <a:r>
              <a:rPr lang="en-US" sz="1100" b="1" dirty="0">
                <a:solidFill>
                  <a:srgbClr val="C00000"/>
                </a:solidFill>
                <a:effectLst/>
                <a:latin typeface="Courier New" panose="02070309020205020404" pitchFamily="49" charset="0"/>
                <a:cs typeface="Courier New" panose="02070309020205020404" pitchFamily="49" charset="0"/>
              </a:rPr>
              <a:t>();</a:t>
            </a:r>
          </a:p>
          <a:p>
            <a:r>
              <a:rPr lang="en-US" sz="1100" b="1" dirty="0">
                <a:solidFill>
                  <a:srgbClr val="C00000"/>
                </a:solidFill>
                <a:effectLst/>
                <a:latin typeface="Courier New" panose="02070309020205020404" pitchFamily="49" charset="0"/>
                <a:cs typeface="Courier New" panose="02070309020205020404" pitchFamily="49" charset="0"/>
              </a:rPr>
              <a:t>                }</a:t>
            </a:r>
          </a:p>
          <a:p>
            <a:r>
              <a:rPr lang="en-US" sz="1100" b="1" dirty="0">
                <a:effectLst/>
                <a:latin typeface="Courier New" panose="02070309020205020404" pitchFamily="49" charset="0"/>
                <a:cs typeface="Courier New" panose="02070309020205020404" pitchFamily="49" charset="0"/>
              </a:rPr>
              <a:t>            }</a:t>
            </a:r>
          </a:p>
          <a:p>
            <a:r>
              <a:rPr lang="en-US" sz="1100" b="1" dirty="0">
                <a:effectLst/>
                <a:latin typeface="Courier New" panose="02070309020205020404" pitchFamily="49" charset="0"/>
                <a:cs typeface="Courier New" panose="02070309020205020404" pitchFamily="49" charset="0"/>
              </a:rPr>
              <a:t>        }</a:t>
            </a:r>
          </a:p>
          <a:p>
            <a:r>
              <a:rPr lang="en-US" sz="1100" b="1" dirty="0">
                <a:effectLst/>
                <a:latin typeface="Courier New" panose="02070309020205020404" pitchFamily="49" charset="0"/>
                <a:cs typeface="Courier New" panose="02070309020205020404" pitchFamily="49" charset="0"/>
              </a:rPr>
              <a:t>    }</a:t>
            </a:r>
            <a:br>
              <a:rPr lang="en-US" sz="1100" b="1" dirty="0">
                <a:effectLst/>
                <a:latin typeface="Courier New" panose="02070309020205020404" pitchFamily="49" charset="0"/>
                <a:cs typeface="Courier New" panose="02070309020205020404" pitchFamily="49" charset="0"/>
              </a:rPr>
            </a:br>
            <a:endParaRPr lang="en-US" sz="1100" b="1" dirty="0">
              <a:effectLst/>
              <a:latin typeface="Courier New" panose="02070309020205020404" pitchFamily="49" charset="0"/>
              <a:cs typeface="Courier New" panose="02070309020205020404" pitchFamily="49" charset="0"/>
            </a:endParaRPr>
          </a:p>
          <a:p>
            <a:r>
              <a:rPr lang="en-US" sz="1100" b="1" dirty="0">
                <a:effectLst/>
                <a:latin typeface="Courier New" panose="02070309020205020404" pitchFamily="49" charset="0"/>
                <a:cs typeface="Courier New" panose="02070309020205020404" pitchFamily="49" charset="0"/>
              </a:rPr>
              <a:t>    active_consumers_count--;</a:t>
            </a:r>
          </a:p>
          <a:p>
            <a:endParaRPr lang="en-US" sz="1100" b="1" dirty="0">
              <a:effectLst/>
              <a:latin typeface="Courier New" panose="02070309020205020404" pitchFamily="49" charset="0"/>
              <a:cs typeface="Courier New" panose="02070309020205020404" pitchFamily="49" charset="0"/>
            </a:endParaRPr>
          </a:p>
          <a:p>
            <a:r>
              <a:rPr lang="en-US" sz="1100" b="1" dirty="0">
                <a:effectLst/>
                <a:latin typeface="Courier New" panose="02070309020205020404" pitchFamily="49" charset="0"/>
                <a:cs typeface="Courier New" panose="02070309020205020404" pitchFamily="49" charset="0"/>
              </a:rPr>
              <a:t>    print_spaces(thread_id);</a:t>
            </a:r>
          </a:p>
          <a:p>
            <a:r>
              <a:rPr lang="en-US" sz="1100" b="1" dirty="0">
                <a:effectLst/>
                <a:latin typeface="Courier New" panose="02070309020205020404" pitchFamily="49" charset="0"/>
                <a:cs typeface="Courier New" panose="02070309020205020404" pitchFamily="49" charset="0"/>
              </a:rPr>
              <a:t>    </a:t>
            </a:r>
            <a:r>
              <a:rPr lang="en-US" sz="1100" b="1" dirty="0" err="1">
                <a:effectLst/>
                <a:latin typeface="Courier New" panose="02070309020205020404" pitchFamily="49" charset="0"/>
                <a:cs typeface="Courier New" panose="02070309020205020404" pitchFamily="49" charset="0"/>
              </a:rPr>
              <a:t>printf</a:t>
            </a:r>
            <a:r>
              <a:rPr lang="en-US" sz="1100" b="1" dirty="0">
                <a:effectLst/>
                <a:latin typeface="Courier New" panose="02070309020205020404" pitchFamily="49" charset="0"/>
                <a:cs typeface="Courier New" panose="02070309020205020404" pitchFamily="49" charset="0"/>
              </a:rPr>
              <a:t>("   Done!\n");</a:t>
            </a:r>
          </a:p>
          <a:p>
            <a:r>
              <a:rPr lang="en-US" sz="1100"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75F4EAD7-4778-ED93-8DD8-5D25CEC425B9}"/>
              </a:ext>
            </a:extLst>
          </p:cNvPr>
          <p:cNvSpPr txBox="1"/>
          <p:nvPr/>
        </p:nvSpPr>
        <p:spPr>
          <a:xfrm>
            <a:off x="5486390" y="2239426"/>
            <a:ext cx="1587994"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Wait until the queue is no longer empty.</a:t>
            </a:r>
          </a:p>
        </p:txBody>
      </p:sp>
      <p:sp>
        <p:nvSpPr>
          <p:cNvPr id="7" name="TextBox 6">
            <a:extLst>
              <a:ext uri="{FF2B5EF4-FFF2-40B4-BE49-F238E27FC236}">
                <a16:creationId xmlns:a16="http://schemas.microsoft.com/office/drawing/2014/main" id="{AE1392F1-41D6-97B3-CD3B-0F732FCA2BCD}"/>
              </a:ext>
            </a:extLst>
          </p:cNvPr>
          <p:cNvSpPr txBox="1"/>
          <p:nvPr/>
        </p:nvSpPr>
        <p:spPr>
          <a:xfrm>
            <a:off x="5120634" y="4518285"/>
            <a:ext cx="1832094"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Notify waiting producers that the queue is no longer full.</a:t>
            </a:r>
          </a:p>
        </p:txBody>
      </p:sp>
      <p:sp>
        <p:nvSpPr>
          <p:cNvPr id="8" name="TextBox 7">
            <a:extLst>
              <a:ext uri="{FF2B5EF4-FFF2-40B4-BE49-F238E27FC236}">
                <a16:creationId xmlns:a16="http://schemas.microsoft.com/office/drawing/2014/main" id="{0567D9D7-CAEC-E439-2867-419A0E4867E1}"/>
              </a:ext>
            </a:extLst>
          </p:cNvPr>
          <p:cNvSpPr txBox="1"/>
          <p:nvPr/>
        </p:nvSpPr>
        <p:spPr>
          <a:xfrm>
            <a:off x="6200566" y="775085"/>
            <a:ext cx="2846427" cy="584775"/>
          </a:xfrm>
          <a:prstGeom prst="rect">
            <a:avLst/>
          </a:prstGeom>
          <a:solidFill>
            <a:srgbClr val="0432FF"/>
          </a:solidFill>
          <a:ln>
            <a:solidFill>
              <a:srgbClr val="0432FF"/>
            </a:solidFill>
          </a:ln>
        </p:spPr>
        <p:txBody>
          <a:bodyPr wrap="square" rtlCol="0">
            <a:spAutoFit/>
          </a:bodyPr>
          <a:lstStyle/>
          <a:p>
            <a:r>
              <a:rPr lang="en-US" dirty="0">
                <a:solidFill>
                  <a:srgbClr val="FFFF00"/>
                </a:solidFill>
              </a:rPr>
              <a:t>The consumer attempts to remove data from the queue.</a:t>
            </a:r>
          </a:p>
        </p:txBody>
      </p:sp>
      <p:sp>
        <p:nvSpPr>
          <p:cNvPr id="9" name="TextBox 8">
            <a:extLst>
              <a:ext uri="{FF2B5EF4-FFF2-40B4-BE49-F238E27FC236}">
                <a16:creationId xmlns:a16="http://schemas.microsoft.com/office/drawing/2014/main" id="{2914E08B-F3E4-6378-7D4B-3459E135F936}"/>
              </a:ext>
            </a:extLst>
          </p:cNvPr>
          <p:cNvSpPr txBox="1"/>
          <p:nvPr/>
        </p:nvSpPr>
        <p:spPr>
          <a:xfrm>
            <a:off x="4544996" y="3461235"/>
            <a:ext cx="2221540" cy="276999"/>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Remove data from the queue.</a:t>
            </a:r>
          </a:p>
        </p:txBody>
      </p:sp>
      <p:sp>
        <p:nvSpPr>
          <p:cNvPr id="10" name="TextBox 9">
            <a:extLst>
              <a:ext uri="{FF2B5EF4-FFF2-40B4-BE49-F238E27FC236}">
                <a16:creationId xmlns:a16="http://schemas.microsoft.com/office/drawing/2014/main" id="{3F5F36F3-82CB-89BE-6B5E-0439AFD03CE1}"/>
              </a:ext>
            </a:extLst>
          </p:cNvPr>
          <p:cNvSpPr txBox="1"/>
          <p:nvPr/>
        </p:nvSpPr>
        <p:spPr>
          <a:xfrm>
            <a:off x="5975853" y="1792144"/>
            <a:ext cx="1953749" cy="276999"/>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Attempt to lock the mutex.</a:t>
            </a:r>
          </a:p>
        </p:txBody>
      </p:sp>
    </p:spTree>
    <p:extLst>
      <p:ext uri="{BB962C8B-B14F-4D97-AF65-F5344CB8AC3E}">
        <p14:creationId xmlns:p14="http://schemas.microsoft.com/office/powerpoint/2010/main" val="3071249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541-BD34-09EB-FE4E-0ABF08F9EB52}"/>
              </a:ext>
            </a:extLst>
          </p:cNvPr>
          <p:cNvSpPr>
            <a:spLocks noGrp="1"/>
          </p:cNvSpPr>
          <p:nvPr>
            <p:ph type="title"/>
          </p:nvPr>
        </p:nvSpPr>
        <p:spPr/>
        <p:txBody>
          <a:bodyPr/>
          <a:lstStyle/>
          <a:p>
            <a:r>
              <a:rPr lang="en-US" dirty="0"/>
              <a:t>Final Notes on Multithreading</a:t>
            </a:r>
          </a:p>
        </p:txBody>
      </p:sp>
      <p:sp>
        <p:nvSpPr>
          <p:cNvPr id="3" name="Content Placeholder 2">
            <a:extLst>
              <a:ext uri="{FF2B5EF4-FFF2-40B4-BE49-F238E27FC236}">
                <a16:creationId xmlns:a16="http://schemas.microsoft.com/office/drawing/2014/main" id="{A83479FC-A521-ADB0-2514-90F2BD6B01E9}"/>
              </a:ext>
            </a:extLst>
          </p:cNvPr>
          <p:cNvSpPr>
            <a:spLocks noGrp="1"/>
          </p:cNvSpPr>
          <p:nvPr>
            <p:ph idx="1"/>
          </p:nvPr>
        </p:nvSpPr>
        <p:spPr>
          <a:xfrm>
            <a:off x="457200" y="1234464"/>
            <a:ext cx="8320994" cy="4846267"/>
          </a:xfrm>
        </p:spPr>
        <p:txBody>
          <a:bodyPr/>
          <a:lstStyle/>
          <a:p>
            <a:r>
              <a:rPr lang="en-US" dirty="0"/>
              <a:t>It’s a </a:t>
            </a:r>
            <a:r>
              <a:rPr lang="en-US" u="sng" dirty="0"/>
              <a:t>major challenge</a:t>
            </a:r>
            <a:r>
              <a:rPr lang="en-US" dirty="0"/>
              <a:t> to design and develop a multithreaded application.</a:t>
            </a:r>
          </a:p>
          <a:p>
            <a:pPr lvl="4"/>
            <a:endParaRPr lang="en-US" dirty="0"/>
          </a:p>
          <a:p>
            <a:r>
              <a:rPr lang="en-US" dirty="0"/>
              <a:t>Because the </a:t>
            </a:r>
            <a:r>
              <a:rPr lang="en-US" u="sng" dirty="0"/>
              <a:t>runtime system</a:t>
            </a:r>
            <a:r>
              <a:rPr lang="en-US" dirty="0"/>
              <a:t> usually determines the order that threads are created and executed, timing issues can cause random and irreproducible behaviors from one run of the application to another.</a:t>
            </a:r>
          </a:p>
          <a:p>
            <a:pPr lvl="1"/>
            <a:r>
              <a:rPr lang="en-US" dirty="0"/>
              <a:t>Debugging then becomes a nightmare.</a:t>
            </a:r>
          </a:p>
          <a:p>
            <a:pPr lvl="4"/>
            <a:endParaRPr lang="en-US" dirty="0"/>
          </a:p>
          <a:p>
            <a:r>
              <a:rPr lang="en-US" dirty="0"/>
              <a:t>A </a:t>
            </a:r>
            <a:r>
              <a:rPr lang="en-US" dirty="0">
                <a:solidFill>
                  <a:srgbClr val="C00000"/>
                </a:solidFill>
              </a:rPr>
              <a:t>deadlock</a:t>
            </a:r>
            <a:r>
              <a:rPr lang="en-US" dirty="0"/>
              <a:t> can occur when all the threads are blocked, and the entire application hangs.</a:t>
            </a:r>
          </a:p>
          <a:p>
            <a:pPr lvl="3"/>
            <a:endParaRPr lang="en-US" sz="650" dirty="0"/>
          </a:p>
        </p:txBody>
      </p:sp>
      <p:sp>
        <p:nvSpPr>
          <p:cNvPr id="4" name="Slide Number Placeholder 3">
            <a:extLst>
              <a:ext uri="{FF2B5EF4-FFF2-40B4-BE49-F238E27FC236}">
                <a16:creationId xmlns:a16="http://schemas.microsoft.com/office/drawing/2014/main" id="{385A3ECF-0814-C245-48E8-99B547D3ED81}"/>
              </a:ext>
            </a:extLst>
          </p:cNvPr>
          <p:cNvSpPr>
            <a:spLocks noGrp="1"/>
          </p:cNvSpPr>
          <p:nvPr>
            <p:ph type="sldNum" sz="quarter" idx="12"/>
          </p:nvPr>
        </p:nvSpPr>
        <p:spPr/>
        <p:txBody>
          <a:bodyPr/>
          <a:lstStyle/>
          <a:p>
            <a:fld id="{6C575094-CFE5-6845-BA77-358456EEE977}" type="slidenum">
              <a:rPr lang="en-US" altLang="x-none" smtClean="0"/>
              <a:pPr/>
              <a:t>52</a:t>
            </a:fld>
            <a:endParaRPr lang="en-US" altLang="x-none"/>
          </a:p>
        </p:txBody>
      </p:sp>
    </p:spTree>
    <p:extLst>
      <p:ext uri="{BB962C8B-B14F-4D97-AF65-F5344CB8AC3E}">
        <p14:creationId xmlns:p14="http://schemas.microsoft.com/office/powerpoint/2010/main" val="408315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79A8-5452-A1F5-3335-0191640D3705}"/>
              </a:ext>
            </a:extLst>
          </p:cNvPr>
          <p:cNvSpPr>
            <a:spLocks noGrp="1"/>
          </p:cNvSpPr>
          <p:nvPr>
            <p:ph type="title"/>
          </p:nvPr>
        </p:nvSpPr>
        <p:spPr/>
        <p:txBody>
          <a:bodyPr/>
          <a:lstStyle/>
          <a:p>
            <a:r>
              <a:rPr lang="en-US" dirty="0"/>
              <a:t>Final Notes on Multithreading</a:t>
            </a:r>
            <a:r>
              <a:rPr lang="en-US" i="1" dirty="0"/>
              <a:t>, cont’d</a:t>
            </a:r>
          </a:p>
        </p:txBody>
      </p:sp>
      <p:sp>
        <p:nvSpPr>
          <p:cNvPr id="3" name="Content Placeholder 2">
            <a:extLst>
              <a:ext uri="{FF2B5EF4-FFF2-40B4-BE49-F238E27FC236}">
                <a16:creationId xmlns:a16="http://schemas.microsoft.com/office/drawing/2014/main" id="{48C516EB-61A6-7BB6-8615-A3BF7910656B}"/>
              </a:ext>
            </a:extLst>
          </p:cNvPr>
          <p:cNvSpPr>
            <a:spLocks noGrp="1"/>
          </p:cNvSpPr>
          <p:nvPr>
            <p:ph idx="1"/>
          </p:nvPr>
        </p:nvSpPr>
        <p:spPr/>
        <p:txBody>
          <a:bodyPr/>
          <a:lstStyle/>
          <a:p>
            <a:r>
              <a:rPr lang="en-US" dirty="0"/>
              <a:t>Increasing the number of threads does not mean that an application’s execution time approaches zero! </a:t>
            </a:r>
          </a:p>
          <a:p>
            <a:pPr lvl="1"/>
            <a:r>
              <a:rPr lang="en-US" dirty="0"/>
              <a:t>Mutexes and condition variables have performance costs themselves. </a:t>
            </a:r>
          </a:p>
          <a:p>
            <a:pPr lvl="1"/>
            <a:r>
              <a:rPr lang="en-US" dirty="0"/>
              <a:t>The costs of context switching can overwhelm the benefit of having more threads. </a:t>
            </a:r>
          </a:p>
          <a:p>
            <a:pPr lvl="4"/>
            <a:endParaRPr lang="en-US" dirty="0"/>
          </a:p>
          <a:p>
            <a:r>
              <a:rPr lang="en-US" dirty="0"/>
              <a:t>Designing a multithreaded application can be a delicate balancing act if the goal is to increase performance without increasing complexity.</a:t>
            </a:r>
          </a:p>
        </p:txBody>
      </p:sp>
      <p:sp>
        <p:nvSpPr>
          <p:cNvPr id="4" name="Slide Number Placeholder 3">
            <a:extLst>
              <a:ext uri="{FF2B5EF4-FFF2-40B4-BE49-F238E27FC236}">
                <a16:creationId xmlns:a16="http://schemas.microsoft.com/office/drawing/2014/main" id="{7553C8CC-4D1B-5E1B-F41F-20E4308D966E}"/>
              </a:ext>
            </a:extLst>
          </p:cNvPr>
          <p:cNvSpPr>
            <a:spLocks noGrp="1"/>
          </p:cNvSpPr>
          <p:nvPr>
            <p:ph type="sldNum" sz="quarter" idx="12"/>
          </p:nvPr>
        </p:nvSpPr>
        <p:spPr/>
        <p:txBody>
          <a:bodyPr/>
          <a:lstStyle/>
          <a:p>
            <a:fld id="{6C575094-CFE5-6845-BA77-358456EEE977}" type="slidenum">
              <a:rPr lang="en-US" altLang="x-none" smtClean="0"/>
              <a:pPr/>
              <a:t>53</a:t>
            </a:fld>
            <a:endParaRPr lang="en-US" altLang="x-none"/>
          </a:p>
        </p:txBody>
      </p:sp>
    </p:spTree>
    <p:extLst>
      <p:ext uri="{BB962C8B-B14F-4D97-AF65-F5344CB8AC3E}">
        <p14:creationId xmlns:p14="http://schemas.microsoft.com/office/powerpoint/2010/main" val="172951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90EDF-6A44-51D7-4841-1D8A5EAED170}"/>
              </a:ext>
            </a:extLst>
          </p:cNvPr>
          <p:cNvSpPr>
            <a:spLocks noGrp="1"/>
          </p:cNvSpPr>
          <p:nvPr>
            <p:ph type="title"/>
          </p:nvPr>
        </p:nvSpPr>
        <p:spPr/>
        <p:txBody>
          <a:bodyPr/>
          <a:lstStyle/>
          <a:p>
            <a:r>
              <a:rPr lang="en-US" dirty="0"/>
              <a:t>Object State and Behavior</a:t>
            </a:r>
          </a:p>
        </p:txBody>
      </p:sp>
      <p:sp>
        <p:nvSpPr>
          <p:cNvPr id="3" name="Content Placeholder 2">
            <a:extLst>
              <a:ext uri="{FF2B5EF4-FFF2-40B4-BE49-F238E27FC236}">
                <a16:creationId xmlns:a16="http://schemas.microsoft.com/office/drawing/2014/main" id="{589CB83F-2F3A-08E5-422E-064F6623250D}"/>
              </a:ext>
            </a:extLst>
          </p:cNvPr>
          <p:cNvSpPr>
            <a:spLocks noGrp="1"/>
          </p:cNvSpPr>
          <p:nvPr>
            <p:ph idx="1"/>
          </p:nvPr>
        </p:nvSpPr>
        <p:spPr/>
        <p:txBody>
          <a:bodyPr/>
          <a:lstStyle/>
          <a:p>
            <a:r>
              <a:rPr lang="en-US" sz="2600" dirty="0"/>
              <a:t>Recall that at run time, the values of an object’s </a:t>
            </a:r>
            <a:r>
              <a:rPr lang="en-US" sz="2600" u="sng" dirty="0"/>
              <a:t>member variables</a:t>
            </a:r>
            <a:r>
              <a:rPr lang="en-US" sz="2600" dirty="0"/>
              <a:t> uniquely determine its </a:t>
            </a:r>
            <a:r>
              <a:rPr lang="en-US" sz="2600" u="sng" dirty="0"/>
              <a:t>state</a:t>
            </a:r>
            <a:r>
              <a:rPr lang="en-US" sz="2600" dirty="0"/>
              <a:t>.</a:t>
            </a:r>
          </a:p>
          <a:p>
            <a:pPr lvl="1"/>
            <a:r>
              <a:rPr lang="en-US" sz="2200" dirty="0"/>
              <a:t>The state changes whenever the values change.</a:t>
            </a:r>
          </a:p>
          <a:p>
            <a:pPr lvl="1"/>
            <a:r>
              <a:rPr lang="en-US" sz="2200" dirty="0"/>
              <a:t>The object makes </a:t>
            </a:r>
            <a:r>
              <a:rPr lang="en-US" sz="2200" u="sng" dirty="0"/>
              <a:t>state transitions</a:t>
            </a:r>
            <a:r>
              <a:rPr lang="en-US" sz="2200" dirty="0"/>
              <a:t>.</a:t>
            </a:r>
          </a:p>
          <a:p>
            <a:pPr lvl="4"/>
            <a:endParaRPr lang="en-US" sz="1000" dirty="0"/>
          </a:p>
          <a:p>
            <a:r>
              <a:rPr lang="en-US" sz="2600" dirty="0"/>
              <a:t>An object’s </a:t>
            </a:r>
            <a:r>
              <a:rPr lang="en-US" sz="2600" u="sng" dirty="0"/>
              <a:t>member functions</a:t>
            </a:r>
            <a:r>
              <a:rPr lang="en-US" sz="2600" dirty="0"/>
              <a:t> determine an object’s </a:t>
            </a:r>
            <a:r>
              <a:rPr lang="en-US" sz="2600" u="sng" dirty="0"/>
              <a:t>behavior</a:t>
            </a:r>
            <a:r>
              <a:rPr lang="en-US" sz="2600" dirty="0"/>
              <a:t>.</a:t>
            </a:r>
          </a:p>
          <a:p>
            <a:pPr lvl="1"/>
            <a:r>
              <a:rPr lang="en-US" sz="2200" dirty="0"/>
              <a:t>An object’s state can influence how an object behaves.</a:t>
            </a:r>
          </a:p>
          <a:p>
            <a:pPr lvl="4"/>
            <a:r>
              <a:rPr lang="en-US" sz="1000" dirty="0"/>
              <a:t> </a:t>
            </a:r>
          </a:p>
          <a:p>
            <a:r>
              <a:rPr lang="en-US" sz="2600" dirty="0"/>
              <a:t>The </a:t>
            </a:r>
            <a:r>
              <a:rPr lang="en-US" sz="2600" u="sng" dirty="0"/>
              <a:t>State Design Pattern</a:t>
            </a:r>
            <a:r>
              <a:rPr lang="en-US" sz="2600" dirty="0"/>
              <a:t> provides a model for managing an object’s states, the state transitions, and the different behaviors in each state.</a:t>
            </a:r>
          </a:p>
        </p:txBody>
      </p:sp>
      <p:sp>
        <p:nvSpPr>
          <p:cNvPr id="4" name="Slide Number Placeholder 3">
            <a:extLst>
              <a:ext uri="{FF2B5EF4-FFF2-40B4-BE49-F238E27FC236}">
                <a16:creationId xmlns:a16="http://schemas.microsoft.com/office/drawing/2014/main" id="{788200F7-42A2-5487-53BE-A4C40950841D}"/>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a:p>
        </p:txBody>
      </p:sp>
    </p:spTree>
    <p:extLst>
      <p:ext uri="{BB962C8B-B14F-4D97-AF65-F5344CB8AC3E}">
        <p14:creationId xmlns:p14="http://schemas.microsoft.com/office/powerpoint/2010/main" val="38707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3D13-880B-087B-52FA-11B075EE9E75}"/>
              </a:ext>
            </a:extLst>
          </p:cNvPr>
          <p:cNvSpPr>
            <a:spLocks noGrp="1"/>
          </p:cNvSpPr>
          <p:nvPr>
            <p:ph type="title"/>
          </p:nvPr>
        </p:nvSpPr>
        <p:spPr/>
        <p:txBody>
          <a:bodyPr/>
          <a:lstStyle/>
          <a:p>
            <a:r>
              <a:rPr lang="en-US" dirty="0"/>
              <a:t>An Analogy: Object State and Behavior</a:t>
            </a:r>
            <a:endParaRPr lang="en-US" i="1" dirty="0"/>
          </a:p>
        </p:txBody>
      </p:sp>
      <p:sp>
        <p:nvSpPr>
          <p:cNvPr id="3" name="Content Placeholder 2">
            <a:extLst>
              <a:ext uri="{FF2B5EF4-FFF2-40B4-BE49-F238E27FC236}">
                <a16:creationId xmlns:a16="http://schemas.microsoft.com/office/drawing/2014/main" id="{C1CAD516-E918-4695-307C-785F77D59797}"/>
              </a:ext>
            </a:extLst>
          </p:cNvPr>
          <p:cNvSpPr>
            <a:spLocks noGrp="1"/>
          </p:cNvSpPr>
          <p:nvPr>
            <p:ph idx="1"/>
          </p:nvPr>
        </p:nvSpPr>
        <p:spPr/>
        <p:txBody>
          <a:bodyPr/>
          <a:lstStyle/>
          <a:p>
            <a:r>
              <a:rPr lang="en-US" dirty="0"/>
              <a:t>Your car is a complex object that can be in any one of several states.</a:t>
            </a:r>
          </a:p>
          <a:p>
            <a:pPr lvl="1"/>
            <a:r>
              <a:rPr lang="en-US" dirty="0"/>
              <a:t>It can be turned off, idling, moving, stopped, etc.</a:t>
            </a:r>
          </a:p>
          <a:p>
            <a:pPr lvl="4"/>
            <a:endParaRPr lang="en-US" dirty="0"/>
          </a:p>
          <a:p>
            <a:r>
              <a:rPr lang="en-US" dirty="0"/>
              <a:t>Your car behaves differently, depending on the state it is in.</a:t>
            </a:r>
          </a:p>
          <a:p>
            <a:pPr lvl="1"/>
            <a:r>
              <a:rPr lang="en-US" dirty="0"/>
              <a:t>When it’s in the moving state, it can be going forward.</a:t>
            </a:r>
          </a:p>
        </p:txBody>
      </p:sp>
      <p:sp>
        <p:nvSpPr>
          <p:cNvPr id="4" name="Slide Number Placeholder 3">
            <a:extLst>
              <a:ext uri="{FF2B5EF4-FFF2-40B4-BE49-F238E27FC236}">
                <a16:creationId xmlns:a16="http://schemas.microsoft.com/office/drawing/2014/main" id="{C9831C1B-FF99-793A-E6AA-3726F6E9BE18}"/>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spTree>
    <p:extLst>
      <p:ext uri="{BB962C8B-B14F-4D97-AF65-F5344CB8AC3E}">
        <p14:creationId xmlns:p14="http://schemas.microsoft.com/office/powerpoint/2010/main" val="1656754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6077-77AD-3577-33CC-1B92F6606745}"/>
              </a:ext>
            </a:extLst>
          </p:cNvPr>
          <p:cNvSpPr>
            <a:spLocks noGrp="1"/>
          </p:cNvSpPr>
          <p:nvPr>
            <p:ph type="title"/>
          </p:nvPr>
        </p:nvSpPr>
        <p:spPr/>
        <p:txBody>
          <a:bodyPr/>
          <a:lstStyle/>
          <a:p>
            <a:r>
              <a:rPr lang="en-US" dirty="0"/>
              <a:t>An Analogy</a:t>
            </a:r>
            <a:r>
              <a:rPr lang="en-US" i="1" dirty="0"/>
              <a:t>, cont’d</a:t>
            </a:r>
          </a:p>
        </p:txBody>
      </p:sp>
      <p:sp>
        <p:nvSpPr>
          <p:cNvPr id="3" name="Content Placeholder 2">
            <a:extLst>
              <a:ext uri="{FF2B5EF4-FFF2-40B4-BE49-F238E27FC236}">
                <a16:creationId xmlns:a16="http://schemas.microsoft.com/office/drawing/2014/main" id="{E637A3E1-495A-A1FA-3A78-EBCA76E54D4B}"/>
              </a:ext>
            </a:extLst>
          </p:cNvPr>
          <p:cNvSpPr>
            <a:spLocks noGrp="1"/>
          </p:cNvSpPr>
          <p:nvPr>
            <p:ph idx="1"/>
          </p:nvPr>
        </p:nvSpPr>
        <p:spPr/>
        <p:txBody>
          <a:bodyPr/>
          <a:lstStyle/>
          <a:p>
            <a:r>
              <a:rPr lang="en-US" dirty="0"/>
              <a:t>In each state, you can perform actions that correctly cause your car to make a reasonable </a:t>
            </a:r>
            <a:r>
              <a:rPr lang="en-US" u="sng" dirty="0"/>
              <a:t>transition</a:t>
            </a:r>
            <a:r>
              <a:rPr lang="en-US" dirty="0"/>
              <a:t> to another state.</a:t>
            </a:r>
          </a:p>
          <a:p>
            <a:pPr lvl="4"/>
            <a:endParaRPr lang="en-US" dirty="0"/>
          </a:p>
          <a:p>
            <a:pPr lvl="1"/>
            <a:r>
              <a:rPr lang="en-US" dirty="0"/>
              <a:t>When it’s in the idling state, you can transition it to the moving state by stepping on the accelerator.</a:t>
            </a:r>
          </a:p>
          <a:p>
            <a:pPr lvl="4"/>
            <a:endParaRPr lang="en-US" dirty="0"/>
          </a:p>
          <a:p>
            <a:pPr lvl="1"/>
            <a:r>
              <a:rPr lang="en-US" dirty="0"/>
              <a:t>When it’s moving, you can make it stop by stepping on the brake.</a:t>
            </a:r>
          </a:p>
          <a:p>
            <a:pPr lvl="4"/>
            <a:endParaRPr lang="en-US" dirty="0"/>
          </a:p>
        </p:txBody>
      </p:sp>
      <p:sp>
        <p:nvSpPr>
          <p:cNvPr id="4" name="Slide Number Placeholder 3">
            <a:extLst>
              <a:ext uri="{FF2B5EF4-FFF2-40B4-BE49-F238E27FC236}">
                <a16:creationId xmlns:a16="http://schemas.microsoft.com/office/drawing/2014/main" id="{1778128B-8CFA-FA6D-0147-F48BD6C6505F}"/>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spTree>
    <p:extLst>
      <p:ext uri="{BB962C8B-B14F-4D97-AF65-F5344CB8AC3E}">
        <p14:creationId xmlns:p14="http://schemas.microsoft.com/office/powerpoint/2010/main" val="403959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0745-01B2-1297-A4B9-2C69B73788C7}"/>
              </a:ext>
            </a:extLst>
          </p:cNvPr>
          <p:cNvSpPr>
            <a:spLocks noGrp="1"/>
          </p:cNvSpPr>
          <p:nvPr>
            <p:ph type="title"/>
          </p:nvPr>
        </p:nvSpPr>
        <p:spPr/>
        <p:txBody>
          <a:bodyPr/>
          <a:lstStyle/>
          <a:p>
            <a:r>
              <a:rPr lang="en-US" dirty="0"/>
              <a:t>An Analogy</a:t>
            </a:r>
            <a:r>
              <a:rPr lang="en-US" i="1" dirty="0"/>
              <a:t>, cont’d</a:t>
            </a:r>
            <a:endParaRPr lang="en-US" dirty="0"/>
          </a:p>
        </p:txBody>
      </p:sp>
      <p:sp>
        <p:nvSpPr>
          <p:cNvPr id="3" name="Content Placeholder 2">
            <a:extLst>
              <a:ext uri="{FF2B5EF4-FFF2-40B4-BE49-F238E27FC236}">
                <a16:creationId xmlns:a16="http://schemas.microsoft.com/office/drawing/2014/main" id="{AB785E84-0D9E-4190-17E4-226CEDFCE453}"/>
              </a:ext>
            </a:extLst>
          </p:cNvPr>
          <p:cNvSpPr>
            <a:spLocks noGrp="1"/>
          </p:cNvSpPr>
          <p:nvPr>
            <p:ph idx="1"/>
          </p:nvPr>
        </p:nvSpPr>
        <p:spPr/>
        <p:txBody>
          <a:bodyPr/>
          <a:lstStyle/>
          <a:p>
            <a:r>
              <a:rPr lang="en-US" dirty="0"/>
              <a:t>Your car must also handle unreasonable or useless actions.</a:t>
            </a:r>
          </a:p>
          <a:p>
            <a:pPr lvl="4"/>
            <a:endParaRPr lang="en-US" dirty="0"/>
          </a:p>
          <a:p>
            <a:pPr lvl="1"/>
            <a:r>
              <a:rPr lang="en-US" dirty="0"/>
              <a:t>If your car is stopped, stepping on the brake has no effect, and it stays in the stopped state.</a:t>
            </a:r>
          </a:p>
          <a:p>
            <a:pPr lvl="4"/>
            <a:endParaRPr lang="en-US" dirty="0"/>
          </a:p>
          <a:p>
            <a:pPr lvl="1"/>
            <a:r>
              <a:rPr lang="en-US" dirty="0"/>
              <a:t>If an older car is already moving forward, turning the key in the ignition will cause a horrible grinding noise, and it stays in the moving forward state.</a:t>
            </a:r>
          </a:p>
        </p:txBody>
      </p:sp>
      <p:sp>
        <p:nvSpPr>
          <p:cNvPr id="4" name="Slide Number Placeholder 3">
            <a:extLst>
              <a:ext uri="{FF2B5EF4-FFF2-40B4-BE49-F238E27FC236}">
                <a16:creationId xmlns:a16="http://schemas.microsoft.com/office/drawing/2014/main" id="{CA74576E-E046-FAE8-9F8D-A6C235B9FE2B}"/>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p:spTree>
    <p:extLst>
      <p:ext uri="{BB962C8B-B14F-4D97-AF65-F5344CB8AC3E}">
        <p14:creationId xmlns:p14="http://schemas.microsoft.com/office/powerpoint/2010/main" val="837548732"/>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65702</TotalTime>
  <Words>6182</Words>
  <Application>Microsoft Macintosh PowerPoint</Application>
  <PresentationFormat>On-screen Show (4:3)</PresentationFormat>
  <Paragraphs>792</Paragraphs>
  <Slides>53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Courier New</vt:lpstr>
      <vt:lpstr>Menlo</vt:lpstr>
      <vt:lpstr>Times New Roman</vt:lpstr>
      <vt:lpstr>Verdana</vt:lpstr>
      <vt:lpstr>Wingdings</vt:lpstr>
      <vt:lpstr>Quadrant</vt:lpstr>
      <vt:lpstr>CMPE 202 Software Systems Engineering April 30 Class Meeting</vt:lpstr>
      <vt:lpstr>Today</vt:lpstr>
      <vt:lpstr>Oral presentations on Tuesday, May 7</vt:lpstr>
      <vt:lpstr>Oral Presentation: Five Survey Questions</vt:lpstr>
      <vt:lpstr>Team Project Written Reports</vt:lpstr>
      <vt:lpstr>Object State and Behavior</vt:lpstr>
      <vt:lpstr>An Analogy: Object State and Behavior</vt:lpstr>
      <vt:lpstr>An Analogy, cont’d</vt:lpstr>
      <vt:lpstr>An Analogy, cont’d</vt:lpstr>
      <vt:lpstr>The State Design Pattern</vt:lpstr>
      <vt:lpstr>Example: An Automatic Ticket Machine</vt:lpstr>
      <vt:lpstr>An Automatic Ticket Machine, cont’d</vt:lpstr>
      <vt:lpstr>An Automatic Ticket Machine, cont’d</vt:lpstr>
      <vt:lpstr>An Automatic Ticket Machine, cont’d</vt:lpstr>
      <vt:lpstr>An Automatic Ticket Machine, cont’d</vt:lpstr>
      <vt:lpstr>An Automatic Ticket Machine, cont’d</vt:lpstr>
      <vt:lpstr>An Automatic Ticket Machine, cont’d</vt:lpstr>
      <vt:lpstr>An Automatic Ticket Machine, cont’d</vt:lpstr>
      <vt:lpstr>An Automatic Ticket Machine, cont’d</vt:lpstr>
      <vt:lpstr>Desired Design Features</vt:lpstr>
      <vt:lpstr>Before Using the State DP</vt:lpstr>
      <vt:lpstr>Before Using the State DP, cont’d</vt:lpstr>
      <vt:lpstr>Before Using the State DP, cont’d</vt:lpstr>
      <vt:lpstr>Before Using the State DP, cont’d</vt:lpstr>
      <vt:lpstr>Before Using the State DP, cont’d</vt:lpstr>
      <vt:lpstr>Problem with “Before”</vt:lpstr>
      <vt:lpstr>The State Design Pattern</vt:lpstr>
      <vt:lpstr>After Using the State DP</vt:lpstr>
      <vt:lpstr>Benefits of “After”</vt:lpstr>
      <vt:lpstr>State DP Generic Model</vt:lpstr>
      <vt:lpstr>Break</vt:lpstr>
      <vt:lpstr>Intro to Multithreaded Programming</vt:lpstr>
      <vt:lpstr>Conceptual View of Multithreading</vt:lpstr>
      <vt:lpstr>Simultaneous: Concurrency vs. Parallelism</vt:lpstr>
      <vt:lpstr>Critical Regions and Mutual Exclusion</vt:lpstr>
      <vt:lpstr>Mutex</vt:lpstr>
      <vt:lpstr>Locking and Unlocking a Mutex</vt:lpstr>
      <vt:lpstr>Multithreaded Printing</vt:lpstr>
      <vt:lpstr>Multithreaded Printing, cont’d</vt:lpstr>
      <vt:lpstr>Multithreaded Printing, cont’d</vt:lpstr>
      <vt:lpstr>Multithreaded Printing, cont’d</vt:lpstr>
      <vt:lpstr>The Classic Reader Writer Problem</vt:lpstr>
      <vt:lpstr>The Classic Reader Writer Problem, cont’d</vt:lpstr>
      <vt:lpstr>PowerPoint Presentation</vt:lpstr>
      <vt:lpstr>PowerPoint Presentation</vt:lpstr>
      <vt:lpstr>The Classic Producer-Consumer Problem</vt:lpstr>
      <vt:lpstr>Producer-Consumer Problem, cont’d</vt:lpstr>
      <vt:lpstr>Producer-Consumer Problem, cont’d</vt:lpstr>
      <vt:lpstr>Condition Variables for Synchronization</vt:lpstr>
      <vt:lpstr>PowerPoint Presentation</vt:lpstr>
      <vt:lpstr>PowerPoint Presentation</vt:lpstr>
      <vt:lpstr>Final Notes on Multithreading</vt:lpstr>
      <vt:lpstr>Final Notes on Multithreading, cont’d</vt:lpstr>
    </vt:vector>
  </TitlesOfParts>
  <Company>Apropos 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151: Object-Oriented Design</dc:title>
  <dc:creator>Ronald Mak</dc:creator>
  <cp:lastModifiedBy>Ron Mak</cp:lastModifiedBy>
  <cp:revision>877</cp:revision>
  <dcterms:created xsi:type="dcterms:W3CDTF">2008-01-12T03:52:55Z</dcterms:created>
  <dcterms:modified xsi:type="dcterms:W3CDTF">2024-05-01T00:17:37Z</dcterms:modified>
</cp:coreProperties>
</file>