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829" r:id="rId3"/>
    <p:sldId id="830" r:id="rId4"/>
    <p:sldId id="831" r:id="rId5"/>
    <p:sldId id="833" r:id="rId6"/>
    <p:sldId id="832" r:id="rId7"/>
    <p:sldId id="835" r:id="rId8"/>
    <p:sldId id="836" r:id="rId9"/>
    <p:sldId id="834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50" r:id="rId22"/>
    <p:sldId id="851" r:id="rId23"/>
    <p:sldId id="848" r:id="rId24"/>
    <p:sldId id="849" r:id="rId25"/>
    <p:sldId id="852" r:id="rId26"/>
    <p:sldId id="855" r:id="rId27"/>
    <p:sldId id="853" r:id="rId28"/>
    <p:sldId id="854" r:id="rId29"/>
    <p:sldId id="857" r:id="rId30"/>
    <p:sldId id="856" r:id="rId31"/>
    <p:sldId id="858" r:id="rId32"/>
    <p:sldId id="85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005493"/>
    <a:srgbClr val="930705"/>
    <a:srgbClr val="73FEFF"/>
    <a:srgbClr val="FEE698"/>
    <a:srgbClr val="E1A90D"/>
    <a:srgbClr val="0033CC"/>
    <a:srgbClr val="CBCCFF"/>
    <a:srgbClr val="C5F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3" autoAdjust="0"/>
    <p:restoredTop sz="97928" autoAdjust="0"/>
  </p:normalViewPr>
  <p:slideViewPr>
    <p:cSldViewPr>
      <p:cViewPr varScale="1">
        <p:scale>
          <a:sx n="150" d="100"/>
          <a:sy n="150" d="100"/>
        </p:scale>
        <p:origin x="2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2024: March 26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26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2024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9C53-1C6D-557C-413A-625A708C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E16C-D815-C489-92FD-251D3AFA1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application that is sufficiently substantial to demonstrate your use of good design principles and design patterns.</a:t>
            </a:r>
          </a:p>
          <a:p>
            <a:pPr lvl="1"/>
            <a:r>
              <a:rPr lang="en-US" dirty="0"/>
              <a:t>There should be more to it than the example RPS application.</a:t>
            </a:r>
          </a:p>
          <a:p>
            <a:pPr lvl="4"/>
            <a:endParaRPr lang="en-US" dirty="0"/>
          </a:p>
          <a:p>
            <a:r>
              <a:rPr lang="en-US" dirty="0"/>
              <a:t>Mandatory: written in C++</a:t>
            </a:r>
          </a:p>
          <a:p>
            <a:r>
              <a:rPr lang="en-US" dirty="0"/>
              <a:t>Mandatory: GUI-based (Qt6 highly preferred)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67BF6-5F5F-82DC-9214-69CA42AA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64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7FC3-DBD5-7056-27E2-7009BDF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CA8-1FD8-5A1E-86AD-18F7EC6C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your </a:t>
            </a:r>
            <a:r>
              <a:rPr lang="en-US" u="sng" dirty="0"/>
              <a:t>proposed project </a:t>
            </a:r>
            <a:br>
              <a:rPr lang="en-US" dirty="0"/>
            </a:br>
            <a:r>
              <a:rPr lang="en-US" dirty="0"/>
              <a:t>in a few paragraphs.</a:t>
            </a:r>
          </a:p>
          <a:p>
            <a:pPr lvl="1"/>
            <a:r>
              <a:rPr lang="en-US" dirty="0"/>
              <a:t>What will it do?</a:t>
            </a:r>
          </a:p>
          <a:p>
            <a:pPr lvl="1"/>
            <a:r>
              <a:rPr lang="en-US" dirty="0"/>
              <a:t>What will be some of its major classes?</a:t>
            </a:r>
          </a:p>
          <a:p>
            <a:pPr lvl="4"/>
            <a:endParaRPr lang="en-US" dirty="0"/>
          </a:p>
          <a:p>
            <a:r>
              <a:rPr lang="en-US" dirty="0"/>
              <a:t>Implement a </a:t>
            </a:r>
            <a:r>
              <a:rPr lang="en-US" u="sng" dirty="0"/>
              <a:t>key use case</a:t>
            </a:r>
            <a:r>
              <a:rPr lang="en-US" dirty="0"/>
              <a:t> of your application.</a:t>
            </a:r>
          </a:p>
          <a:p>
            <a:pPr lvl="1"/>
            <a:r>
              <a:rPr lang="en-US" dirty="0"/>
              <a:t>GUI-based user interface backed by working code.</a:t>
            </a:r>
          </a:p>
          <a:p>
            <a:pPr lvl="1"/>
            <a:r>
              <a:rPr lang="en-US" dirty="0"/>
              <a:t>Describe what is happening in a paragraph or two.</a:t>
            </a:r>
          </a:p>
          <a:p>
            <a:pPr lvl="1"/>
            <a:r>
              <a:rPr lang="en-US" dirty="0"/>
              <a:t>Instructions on how the grader should run it.</a:t>
            </a:r>
          </a:p>
          <a:p>
            <a:pPr lvl="4"/>
            <a:endParaRPr lang="en-US" dirty="0"/>
          </a:p>
          <a:p>
            <a:r>
              <a:rPr lang="en-US" dirty="0"/>
              <a:t>Due Friday, April 12.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D9F16-D69E-7BFF-3DF2-4BE7326D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620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80C9-49B1-BC62-B532-317CABED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Adapter and Façade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806D-090C-59E7-9EB6-A44A59E6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Adapter Design Pattern</a:t>
            </a:r>
            <a:r>
              <a:rPr lang="en-US" dirty="0"/>
              <a:t> provides a model for a software architecture that needs to integrate external code, such as from a library, with code in an existing application.</a:t>
            </a:r>
          </a:p>
          <a:p>
            <a:pPr lvl="1"/>
            <a:r>
              <a:rPr lang="en-US" dirty="0"/>
              <a:t>The external and application codes weren’t originally designed to work together.</a:t>
            </a:r>
          </a:p>
          <a:p>
            <a:pPr lvl="1"/>
            <a:r>
              <a:rPr lang="en-US" dirty="0"/>
              <a:t>We cannot modify either of them.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Façade Design Pattern</a:t>
            </a:r>
            <a:r>
              <a:rPr lang="en-US" dirty="0"/>
              <a:t> provides a simpler higher-level interface that makes complex code easier to use.</a:t>
            </a:r>
          </a:p>
          <a:p>
            <a:pPr lvl="1"/>
            <a:r>
              <a:rPr lang="en-US" dirty="0"/>
              <a:t>We cannot modify the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4F786-5B00-1FD9-8C0B-0F6BA89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52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896F-CCF4-9D3C-B4A0-F323C0C7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More Sports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8C30-D80F-F5B1-48BE-FDB52EE8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college’s athletics department needs to know the </a:t>
            </a:r>
            <a:r>
              <a:rPr lang="en-US" u="sng" dirty="0"/>
              <a:t>venue</a:t>
            </a:r>
            <a:r>
              <a:rPr lang="en-US" dirty="0"/>
              <a:t> and the </a:t>
            </a:r>
            <a:r>
              <a:rPr lang="en-US" u="sng" dirty="0"/>
              <a:t>average number of fans</a:t>
            </a:r>
            <a:r>
              <a:rPr lang="en-US" dirty="0"/>
              <a:t> attending each varsity baseball, varsity football, and intramural volleyball game.</a:t>
            </a:r>
          </a:p>
          <a:p>
            <a:pPr lvl="4"/>
            <a:endParaRPr lang="en-US" dirty="0"/>
          </a:p>
          <a:p>
            <a:r>
              <a:rPr lang="en-US" dirty="0"/>
              <a:t>The department gets this information from the baseball, football, and volleyball organizations.</a:t>
            </a:r>
          </a:p>
          <a:p>
            <a:pPr lvl="4"/>
            <a:endParaRPr lang="en-US" dirty="0"/>
          </a:p>
          <a:p>
            <a:r>
              <a:rPr lang="en-US" dirty="0"/>
              <a:t>Each sport organization reports its information differently.</a:t>
            </a:r>
          </a:p>
          <a:p>
            <a:pPr lvl="1"/>
            <a:r>
              <a:rPr lang="en-US" dirty="0"/>
              <a:t>They don’t want to change how they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47E30-3D46-E91F-6518-8ABF7E5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11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B63A-1268-A364-3D72-1EAD6C93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491C-46B2-E3FA-1738-46245E43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We should not need to modify our application code or the external code to make them work together.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Our application code should be isolated from any interface changes by the external code.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It should be straightforward to add another sport to the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5E03-B58C-9252-B5DE-8DDA7711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679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466-2F3C-2B40-D9EF-E3C4B67B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Adapter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D0A77-FFBB-71CA-CB78-CF60B2B9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FDC11633-3C62-1235-0F5A-0912BA322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1" y="1234464"/>
            <a:ext cx="7207972" cy="3840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9B5AB-ED3B-C6E0-368B-FB1E6734B912}"/>
              </a:ext>
            </a:extLst>
          </p:cNvPr>
          <p:cNvSpPr txBox="1"/>
          <p:nvPr/>
        </p:nvSpPr>
        <p:spPr>
          <a:xfrm>
            <a:off x="274367" y="4160512"/>
            <a:ext cx="484626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lasses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BaseballData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present their venue and attendance data in different ways. Therefore,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requires nested private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ConvertedData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three overloaded public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member functions, and each function calls the private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legacy_print()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member function.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function for the football and volleyball sports uses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ConvertedData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to convert data from</a:t>
            </a:r>
            <a:r>
              <a:rPr lang="en-US" sz="1200" u="none" strike="noStrike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respectively, to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format.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is already in that format.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5AE68FDA-9BD3-EEA2-87F2-B7A32A06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7" y="2697488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BB00C-6F49-37C4-595E-4C6788241470}"/>
              </a:ext>
            </a:extLst>
          </p:cNvPr>
          <p:cNvSpPr txBox="1"/>
          <p:nvPr/>
        </p:nvSpPr>
        <p:spPr>
          <a:xfrm>
            <a:off x="5394951" y="5166341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2C838-6EDD-D056-4FC5-DF4C8CD644A1}"/>
              </a:ext>
            </a:extLst>
          </p:cNvPr>
          <p:cNvSpPr txBox="1"/>
          <p:nvPr/>
        </p:nvSpPr>
        <p:spPr>
          <a:xfrm>
            <a:off x="5394951" y="5504788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DC063-89BC-B449-CEE3-452F80C8779C}"/>
              </a:ext>
            </a:extLst>
          </p:cNvPr>
          <p:cNvSpPr txBox="1"/>
          <p:nvPr/>
        </p:nvSpPr>
        <p:spPr>
          <a:xfrm>
            <a:off x="5394951" y="5849172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2DCF0-5B03-D268-4858-B94665A0C094}"/>
              </a:ext>
            </a:extLst>
          </p:cNvPr>
          <p:cNvSpPr txBox="1"/>
          <p:nvPr/>
        </p:nvSpPr>
        <p:spPr>
          <a:xfrm>
            <a:off x="7526572" y="5849172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8BF08-C309-51F8-F563-24D6F60F6602}"/>
              </a:ext>
            </a:extLst>
          </p:cNvPr>
          <p:cNvSpPr txBox="1"/>
          <p:nvPr/>
        </p:nvSpPr>
        <p:spPr>
          <a:xfrm>
            <a:off x="7526572" y="5510725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8742E-615C-27BC-2B02-BE86812165B3}"/>
              </a:ext>
            </a:extLst>
          </p:cNvPr>
          <p:cNvSpPr txBox="1"/>
          <p:nvPr/>
        </p:nvSpPr>
        <p:spPr>
          <a:xfrm>
            <a:off x="7526572" y="5172278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44CB2-587D-BD9E-E06B-FA052DE1B5E7}"/>
              </a:ext>
            </a:extLst>
          </p:cNvPr>
          <p:cNvSpPr txBox="1"/>
          <p:nvPr/>
        </p:nvSpPr>
        <p:spPr>
          <a:xfrm>
            <a:off x="6035024" y="6199494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9BF0B-344D-D7FF-833E-4FFD526D25D6}"/>
              </a:ext>
            </a:extLst>
          </p:cNvPr>
          <p:cNvSpPr txBox="1"/>
          <p:nvPr/>
        </p:nvSpPr>
        <p:spPr>
          <a:xfrm>
            <a:off x="7222556" y="6199494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440-5A81-07BC-C8D1-B4A37FD3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2D3F-D882-6038-53B1-BF245736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25" y="1325903"/>
            <a:ext cx="8320949" cy="4835525"/>
          </a:xfrm>
        </p:spPr>
        <p:txBody>
          <a:bodyPr/>
          <a:lstStyle/>
          <a:p>
            <a:r>
              <a:rPr lang="en-US" sz="2400" b="1" dirty="0"/>
              <a:t>Class with multiple responsibilities. </a:t>
            </a:r>
            <a:r>
              <a:rPr lang="en-US" sz="2400" dirty="0"/>
              <a:t>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400" dirty="0"/>
              <a:t> is responsible both for converting data and for printing reports.</a:t>
            </a:r>
          </a:p>
          <a:p>
            <a:pPr lvl="3"/>
            <a:endParaRPr lang="en-US" sz="1200" dirty="0"/>
          </a:p>
          <a:p>
            <a:r>
              <a:rPr lang="en-US" sz="2400" b="1" dirty="0"/>
              <a:t>Classes not loosely coupled.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400" dirty="0"/>
              <a:t> must know the internal implementations of 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400" dirty="0"/>
              <a:t> to obtain their venues and attendance numbers.</a:t>
            </a:r>
          </a:p>
          <a:p>
            <a:pPr lvl="3"/>
            <a:endParaRPr lang="en-US" sz="1200" dirty="0"/>
          </a:p>
          <a:p>
            <a:r>
              <a:rPr lang="en-US" sz="2400" b="1" dirty="0"/>
              <a:t>Inflexible architecture design. </a:t>
            </a:r>
            <a:r>
              <a:rPr lang="en-US" sz="2400" dirty="0"/>
              <a:t>If there is another source of venue and attendance data, such as for basketball games, it will require changes to 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25E84-516E-8711-C025-ED2542D6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745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691A-6C88-BC93-3117-2AF8030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Adapter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93ABF-C9D1-9DC2-FFFC-A67D9BB9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6D39-EFE4-6486-374A-044688036A87}"/>
              </a:ext>
            </a:extLst>
          </p:cNvPr>
          <p:cNvSpPr txBox="1"/>
          <p:nvPr/>
        </p:nvSpPr>
        <p:spPr>
          <a:xfrm>
            <a:off x="1756678" y="1691659"/>
            <a:ext cx="5630643" cy="1600438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Adapter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“Convert the interface of a class into another interface clients expect. Adapter lets classes work together that couldn’t otherwise because of incompatible interfaces.” [GoF 139]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7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BFC4-5ABB-7482-153E-81599CA3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Adapter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E5DD-A8DE-24A5-21FF-7F991790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6EC601A-2FA5-84A7-8E4B-7A41ED64D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9" y="1325903"/>
            <a:ext cx="6596723" cy="3623835"/>
          </a:xfrm>
          <a:prstGeom prst="rect">
            <a:avLst/>
          </a:prstGeom>
        </p:spPr>
      </p:pic>
      <p:pic>
        <p:nvPicPr>
          <p:cNvPr id="6" name="Picture 5" descr="A yellow hand with thumb up&#10;&#10;Description automatically generated">
            <a:extLst>
              <a:ext uri="{FF2B5EF4-FFF2-40B4-BE49-F238E27FC236}">
                <a16:creationId xmlns:a16="http://schemas.microsoft.com/office/drawing/2014/main" id="{A51CA274-75C2-5F88-0A13-EB6AD060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5077014"/>
            <a:ext cx="868371" cy="826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CBC49B-1BC6-5ACB-0DCF-AC4BD7535EB4}"/>
              </a:ext>
            </a:extLst>
          </p:cNvPr>
          <p:cNvSpPr txBox="1"/>
          <p:nvPr/>
        </p:nvSpPr>
        <p:spPr>
          <a:xfrm>
            <a:off x="1645952" y="5074902"/>
            <a:ext cx="39318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Adapters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FootballData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each implements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interface. They wrap classes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respectively, and encapsulate the data conversion code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89308-CC34-53BF-B462-273DF8B9D06D}"/>
              </a:ext>
            </a:extLst>
          </p:cNvPr>
          <p:cNvSpPr txBox="1"/>
          <p:nvPr/>
        </p:nvSpPr>
        <p:spPr>
          <a:xfrm>
            <a:off x="5120634" y="1421475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F989E-83A8-58C6-5C5E-9C0B6A682B88}"/>
              </a:ext>
            </a:extLst>
          </p:cNvPr>
          <p:cNvSpPr txBox="1"/>
          <p:nvPr/>
        </p:nvSpPr>
        <p:spPr>
          <a:xfrm>
            <a:off x="5120634" y="1759922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1F445-F102-181E-652A-03F1750B6F0F}"/>
              </a:ext>
            </a:extLst>
          </p:cNvPr>
          <p:cNvSpPr txBox="1"/>
          <p:nvPr/>
        </p:nvSpPr>
        <p:spPr>
          <a:xfrm>
            <a:off x="5120634" y="2104306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627F4-B429-D8CB-7D4C-B302137469FB}"/>
              </a:ext>
            </a:extLst>
          </p:cNvPr>
          <p:cNvSpPr txBox="1"/>
          <p:nvPr/>
        </p:nvSpPr>
        <p:spPr>
          <a:xfrm>
            <a:off x="7252255" y="2104306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506C6-3C83-3614-0AF9-898FA9396218}"/>
              </a:ext>
            </a:extLst>
          </p:cNvPr>
          <p:cNvSpPr txBox="1"/>
          <p:nvPr/>
        </p:nvSpPr>
        <p:spPr>
          <a:xfrm>
            <a:off x="7252255" y="1417342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0D551-FE50-39B3-3B23-52765BC22A29}"/>
              </a:ext>
            </a:extLst>
          </p:cNvPr>
          <p:cNvSpPr txBox="1"/>
          <p:nvPr/>
        </p:nvSpPr>
        <p:spPr>
          <a:xfrm>
            <a:off x="5120634" y="2428884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F8198-37F6-170C-3D0C-A69D65C6A392}"/>
              </a:ext>
            </a:extLst>
          </p:cNvPr>
          <p:cNvSpPr txBox="1"/>
          <p:nvPr/>
        </p:nvSpPr>
        <p:spPr>
          <a:xfrm>
            <a:off x="5823363" y="2764748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C78AB-2867-7512-03ED-A77F8442C3F2}"/>
              </a:ext>
            </a:extLst>
          </p:cNvPr>
          <p:cNvSpPr txBox="1"/>
          <p:nvPr/>
        </p:nvSpPr>
        <p:spPr>
          <a:xfrm>
            <a:off x="7010895" y="2764748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B5EA22-08A0-E320-0F9B-2B67DA928DF4}"/>
              </a:ext>
            </a:extLst>
          </p:cNvPr>
          <p:cNvSpPr txBox="1"/>
          <p:nvPr/>
        </p:nvSpPr>
        <p:spPr>
          <a:xfrm>
            <a:off x="7252255" y="1759921"/>
            <a:ext cx="152317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FootballData.h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85571-E334-09EA-2EC8-4E9DDBAC5F80}"/>
              </a:ext>
            </a:extLst>
          </p:cNvPr>
          <p:cNvSpPr txBox="1"/>
          <p:nvPr/>
        </p:nvSpPr>
        <p:spPr>
          <a:xfrm>
            <a:off x="7252255" y="2430878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6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5427-5E58-69CB-6C5D-B2204A0C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3C22-E865-DC0E-B95C-D669B8C4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Encapsulated data conversions. </a:t>
            </a: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2000" dirty="0"/>
              <a:t> adapter classes encapsulate data conversions from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000" dirty="0"/>
              <a:t> classes, respectively. This is the Encapsulate What Varies Principle.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Single class responsibility. </a:t>
            </a:r>
            <a:r>
              <a:rPr lang="en-US" sz="2000" dirty="0"/>
              <a:t>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 now has only the responsibility to print the report. It no longer also has data conversion responsibilities. This is the Single Responsibility Principle. Each of the adapter classes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2000" dirty="0"/>
              <a:t> has the single responsibility to convert data.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Loosely coupled classes. </a:t>
            </a:r>
            <a:r>
              <a:rPr lang="en-US" sz="2000" dirty="0"/>
              <a:t>By applying the Principle of Least Knowledge, 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 is loosely coupled with the data classes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000" dirty="0"/>
              <a:t>. We can add new data classes and their adapters without changing 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CECD-BA43-58E4-61FB-2ED9ED28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259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My solution to Assignment #4</a:t>
            </a:r>
          </a:p>
          <a:p>
            <a:r>
              <a:rPr lang="en-US" sz="2600" dirty="0"/>
              <a:t>Assignment #5</a:t>
            </a:r>
          </a:p>
          <a:p>
            <a:r>
              <a:rPr lang="en-US" sz="2600" dirty="0"/>
              <a:t>The Adapter Design Pattern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dirty="0"/>
          </a:p>
          <a:p>
            <a:r>
              <a:rPr lang="en-US" sz="2600" dirty="0"/>
              <a:t>The </a:t>
            </a:r>
            <a:r>
              <a:rPr lang="en-US" sz="2600"/>
              <a:t>Façade Design </a:t>
            </a:r>
            <a:r>
              <a:rPr lang="en-US" sz="2600" dirty="0"/>
              <a:t>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58A4-F801-CCE7-F06D-BDE85A1A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59A38-A3A8-1F99-8CDF-2CEA91E0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0D5C90A-8698-7706-36FC-1EBD85387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27" y="1234464"/>
            <a:ext cx="4393945" cy="274317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3CBBAF-2516-3B92-5290-A5523E7D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25452"/>
              </p:ext>
            </p:extLst>
          </p:nvPr>
        </p:nvGraphicFramePr>
        <p:xfrm>
          <a:off x="1411618" y="4067000"/>
          <a:ext cx="6320764" cy="21950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68853">
                  <a:extLst>
                    <a:ext uri="{9D8B030D-6E8A-4147-A177-3AD203B41FA5}">
                      <a16:colId xmlns:a16="http://schemas.microsoft.com/office/drawing/2014/main" val="2373261947"/>
                    </a:ext>
                  </a:extLst>
                </a:gridCol>
                <a:gridCol w="3851911">
                  <a:extLst>
                    <a:ext uri="{9D8B030D-6E8A-4147-A177-3AD203B41FA5}">
                      <a16:colId xmlns:a16="http://schemas.microsoft.com/office/drawing/2014/main" val="2531594365"/>
                    </a:ext>
                  </a:extLst>
                </a:gridCol>
              </a:tblGrid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761360"/>
                  </a:ext>
                </a:extLst>
              </a:tr>
              <a:tr h="22883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Target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AttendanceData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787851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FootballData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93430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7049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request()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get_venue()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get_attendance()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788475"/>
                  </a:ext>
                </a:extLst>
              </a:tr>
              <a:tr h="99269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specific_request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().first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().second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get_stats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().venue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get_state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().attendance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09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68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962-5861-957C-E85A-08B160A4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Adapter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75D3F-7298-BE1E-EB1F-A3D6C589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1043BE-3245-9875-5230-6B5E6CFD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5852096" cy="3608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BA238-E639-E3CD-285F-ADCA62F28B45}"/>
              </a:ext>
            </a:extLst>
          </p:cNvPr>
          <p:cNvSpPr txBox="1"/>
          <p:nvPr/>
        </p:nvSpPr>
        <p:spPr>
          <a:xfrm>
            <a:off x="1554514" y="4833186"/>
            <a:ext cx="329180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Use multiple inheritance.</a:t>
            </a:r>
          </a:p>
          <a:p>
            <a:endParaRPr lang="en-US" sz="1200" dirty="0">
              <a:solidFill>
                <a:srgbClr val="0432FF"/>
              </a:solidFill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1200" dirty="0">
                <a:solidFill>
                  <a:srgbClr val="0432FF"/>
                </a:solidFill>
              </a:rPr>
              <a:t> inherits from both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FootballInfo.</a:t>
            </a:r>
          </a:p>
          <a:p>
            <a:endParaRPr lang="en-US" sz="12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1200" dirty="0">
                <a:solidFill>
                  <a:srgbClr val="0432FF"/>
                </a:solidFill>
              </a:rPr>
              <a:t> inherits from both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6890A-5602-C943-B800-A60A62A8B66F}"/>
              </a:ext>
            </a:extLst>
          </p:cNvPr>
          <p:cNvSpPr txBox="1"/>
          <p:nvPr/>
        </p:nvSpPr>
        <p:spPr>
          <a:xfrm>
            <a:off x="5120634" y="1421475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C5604-A3D0-9BA3-3C40-4A7668ED8BED}"/>
              </a:ext>
            </a:extLst>
          </p:cNvPr>
          <p:cNvSpPr txBox="1"/>
          <p:nvPr/>
        </p:nvSpPr>
        <p:spPr>
          <a:xfrm>
            <a:off x="5120634" y="1759922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CB2C5-6364-342C-8741-87DE22CC0802}"/>
              </a:ext>
            </a:extLst>
          </p:cNvPr>
          <p:cNvSpPr txBox="1"/>
          <p:nvPr/>
        </p:nvSpPr>
        <p:spPr>
          <a:xfrm>
            <a:off x="5120634" y="2104306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E07BD-C218-C410-39BE-4ACD089420E3}"/>
              </a:ext>
            </a:extLst>
          </p:cNvPr>
          <p:cNvSpPr txBox="1"/>
          <p:nvPr/>
        </p:nvSpPr>
        <p:spPr>
          <a:xfrm>
            <a:off x="7252255" y="2104306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EC61E-73F5-2B6E-76A0-D9F4DD02BF01}"/>
              </a:ext>
            </a:extLst>
          </p:cNvPr>
          <p:cNvSpPr txBox="1"/>
          <p:nvPr/>
        </p:nvSpPr>
        <p:spPr>
          <a:xfrm>
            <a:off x="7252255" y="1417342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F2552-D0E9-3099-3E57-010BACB2BF10}"/>
              </a:ext>
            </a:extLst>
          </p:cNvPr>
          <p:cNvSpPr txBox="1"/>
          <p:nvPr/>
        </p:nvSpPr>
        <p:spPr>
          <a:xfrm>
            <a:off x="5120634" y="2428884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F6536-6C36-A7BE-0334-DA94D4DE705B}"/>
              </a:ext>
            </a:extLst>
          </p:cNvPr>
          <p:cNvSpPr txBox="1"/>
          <p:nvPr/>
        </p:nvSpPr>
        <p:spPr>
          <a:xfrm>
            <a:off x="5823363" y="2764748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007E7-A0FB-6FD2-FC91-1351637E0E05}"/>
              </a:ext>
            </a:extLst>
          </p:cNvPr>
          <p:cNvSpPr txBox="1"/>
          <p:nvPr/>
        </p:nvSpPr>
        <p:spPr>
          <a:xfrm>
            <a:off x="7010895" y="2764748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C57C0-8F98-DB28-A24E-11292AAD8AB2}"/>
              </a:ext>
            </a:extLst>
          </p:cNvPr>
          <p:cNvSpPr txBox="1"/>
          <p:nvPr/>
        </p:nvSpPr>
        <p:spPr>
          <a:xfrm>
            <a:off x="7252255" y="1759921"/>
            <a:ext cx="152317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FootballData.h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ED024-C50A-F74C-C992-6F15AFE3E217}"/>
              </a:ext>
            </a:extLst>
          </p:cNvPr>
          <p:cNvSpPr txBox="1"/>
          <p:nvPr/>
        </p:nvSpPr>
        <p:spPr>
          <a:xfrm>
            <a:off x="7252255" y="2430878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20" name="Picture 19" descr="A yellow hand with thumb up&#10;&#10;Description automatically generated">
            <a:extLst>
              <a:ext uri="{FF2B5EF4-FFF2-40B4-BE49-F238E27FC236}">
                <a16:creationId xmlns:a16="http://schemas.microsoft.com/office/drawing/2014/main" id="{005EC9C8-4184-661F-DF9B-A99C8E28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5077014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FDD5-0EF4-6BDC-EC17-2C4557AB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Adapter Generic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0F4DD-9A59-6853-0749-7E475A5E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195"/>
            <a:ext cx="8229600" cy="2244730"/>
          </a:xfrm>
        </p:spPr>
        <p:txBody>
          <a:bodyPr/>
          <a:lstStyle/>
          <a:p>
            <a:r>
              <a:rPr lang="en-US" dirty="0"/>
              <a:t>Often, it doesn’t matter which model you use.</a:t>
            </a:r>
          </a:p>
          <a:p>
            <a:r>
              <a:rPr lang="en-US" dirty="0"/>
              <a:t>Use whichever one is more convenient for you to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AC7B7-FAD6-4F18-DF40-D4A948BF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7F3A31-0796-5CF9-C60A-71D1C5D2D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40" y="1325903"/>
            <a:ext cx="4605119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4DA9-92B0-D7C5-82A6-AC76498D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1FB7-9FEB-8D76-6C44-99CC462D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6B04-85AE-44AF-F054-6B47FF71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678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679-BC92-D5AC-F3C5-BAB8476C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Façade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AA9B-CF2A-51BE-538B-F857FA77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common problem that we may encounter with a body of existing code is that it’s complex and hard to use.</a:t>
            </a:r>
          </a:p>
          <a:p>
            <a:pPr lvl="4"/>
            <a:endParaRPr lang="en-US" dirty="0"/>
          </a:p>
          <a:p>
            <a:r>
              <a:rPr lang="en-US" dirty="0"/>
              <a:t>The Façade Design Pattern provides a model for an application architecture that </a:t>
            </a:r>
            <a:r>
              <a:rPr lang="en-US" u="sng" dirty="0"/>
              <a:t>hides a subsystem of multiple interfaces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application accomplishes this feat by “fronting” the subsystem interfaces with a </a:t>
            </a:r>
            <a:r>
              <a:rPr lang="en-US" u="sng" dirty="0"/>
              <a:t>simpler interface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B6D55-400C-786F-0DD5-D8BB901B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23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E23A-5A08-05BD-170F-6698BA9A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Fund 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9D22-274A-4E4F-F153-58233E4F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college </a:t>
            </a:r>
            <a:r>
              <a:rPr lang="en-US" u="sng" dirty="0"/>
              <a:t>athletics department</a:t>
            </a:r>
            <a:r>
              <a:rPr lang="en-US" dirty="0"/>
              <a:t> must do </a:t>
            </a:r>
            <a:r>
              <a:rPr lang="en-US" u="sng" dirty="0"/>
              <a:t>fund raising</a:t>
            </a:r>
            <a:r>
              <a:rPr lang="en-US" dirty="0"/>
              <a:t> for its sports several times a year:</a:t>
            </a:r>
          </a:p>
          <a:p>
            <a:pPr lvl="1"/>
            <a:r>
              <a:rPr lang="en-US" dirty="0"/>
              <a:t>solicit alumni for money</a:t>
            </a:r>
          </a:p>
          <a:p>
            <a:pPr lvl="1"/>
            <a:r>
              <a:rPr lang="en-US" dirty="0"/>
              <a:t>schedule fund-raising meetings with booster clubs</a:t>
            </a:r>
          </a:p>
          <a:p>
            <a:pPr lvl="1"/>
            <a:r>
              <a:rPr lang="en-US" dirty="0"/>
              <a:t>collect student fees</a:t>
            </a:r>
          </a:p>
          <a:p>
            <a:pPr lvl="4"/>
            <a:endParaRPr lang="en-US" dirty="0"/>
          </a:p>
          <a:p>
            <a:r>
              <a:rPr lang="en-US" dirty="0"/>
              <a:t>The university </a:t>
            </a:r>
            <a:r>
              <a:rPr lang="en-US" u="sng" dirty="0"/>
              <a:t>administration</a:t>
            </a:r>
            <a:r>
              <a:rPr lang="en-US" dirty="0"/>
              <a:t> also helps with the fund raising.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53E99-AF2C-B7E3-4991-7883BDC5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0302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039B-8A01-ED98-A659-3BC8284A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D07B-7576-AB88-F1FB-2281BBB6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The application should not depend on the interfaces or the implementations of any of its multiple components.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application should not be concerned with the order that its components perform their tasks.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The application needs to interact with only a single interface to manage its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0147C-0F28-D673-0852-F61059B5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26171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C2CB-4E0F-28F5-DE7F-AE68B11C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Façade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CE0E9-A423-9849-E8CF-532BB1A6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F02602-3EF3-B4DD-0BF7-1F0AB501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4" y="1417342"/>
            <a:ext cx="7721732" cy="1920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10795-BE81-57BC-D768-7CA208746B05}"/>
              </a:ext>
            </a:extLst>
          </p:cNvPr>
          <p:cNvSpPr txBox="1"/>
          <p:nvPr/>
        </p:nvSpPr>
        <p:spPr>
          <a:xfrm>
            <a:off x="2286025" y="3611878"/>
            <a:ext cx="42061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lasses </a:t>
            </a:r>
            <a:r>
              <a:rPr lang="en-US" sz="14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AthleticsDept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each must call the appropriate member functions of classes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7E7982D8-5301-24AD-244B-AA22C3288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" y="2526022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B083A5-3432-BFB5-C0A3-2B8EBC96DED5}"/>
              </a:ext>
            </a:extLst>
          </p:cNvPr>
          <p:cNvSpPr txBox="1"/>
          <p:nvPr/>
        </p:nvSpPr>
        <p:spPr>
          <a:xfrm>
            <a:off x="2743220" y="4624859"/>
            <a:ext cx="157447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BoosterClubs.h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1C62E-4549-4BA7-426F-D9C9AEB2B580}"/>
              </a:ext>
            </a:extLst>
          </p:cNvPr>
          <p:cNvSpPr txBox="1"/>
          <p:nvPr/>
        </p:nvSpPr>
        <p:spPr>
          <a:xfrm>
            <a:off x="2743220" y="4979319"/>
            <a:ext cx="115724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Alumni.h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10F3F-58B5-3E7A-C219-5CF2C020AE07}"/>
              </a:ext>
            </a:extLst>
          </p:cNvPr>
          <p:cNvSpPr txBox="1"/>
          <p:nvPr/>
        </p:nvSpPr>
        <p:spPr>
          <a:xfrm>
            <a:off x="2743220" y="5329641"/>
            <a:ext cx="13035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Students.h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1981-2AC8-924F-805E-91D7F912C9BB}"/>
              </a:ext>
            </a:extLst>
          </p:cNvPr>
          <p:cNvSpPr txBox="1"/>
          <p:nvPr/>
        </p:nvSpPr>
        <p:spPr>
          <a:xfrm>
            <a:off x="4412456" y="4624859"/>
            <a:ext cx="159325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AthleticsDept.h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94ADE-A729-5A98-C54C-8FA2C3A4F8A6}"/>
              </a:ext>
            </a:extLst>
          </p:cNvPr>
          <p:cNvSpPr txBox="1"/>
          <p:nvPr/>
        </p:nvSpPr>
        <p:spPr>
          <a:xfrm>
            <a:off x="4412456" y="4975180"/>
            <a:ext cx="166058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Administration.h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A757A-0991-A647-CB42-393DAABA181E}"/>
              </a:ext>
            </a:extLst>
          </p:cNvPr>
          <p:cNvSpPr txBox="1"/>
          <p:nvPr/>
        </p:nvSpPr>
        <p:spPr>
          <a:xfrm>
            <a:off x="4412456" y="5325501"/>
            <a:ext cx="12357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1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596-D6A9-4368-214A-31CFED9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B907-6D91-1356-0FDA-7488F6F4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Duplicated code </a:t>
            </a:r>
            <a:r>
              <a:rPr lang="en-US" dirty="0"/>
              <a:t>in 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dirty="0"/>
              <a:t> that call the fund-raising member functions of 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dirty="0"/>
              <a:t>. 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dirty="0"/>
              <a:t> each must know in what order to call the fund-raising functions.</a:t>
            </a:r>
          </a:p>
          <a:p>
            <a:pPr lvl="4"/>
            <a:endParaRPr lang="en-US" dirty="0"/>
          </a:p>
          <a:p>
            <a:r>
              <a:rPr lang="en-US" b="1" dirty="0"/>
              <a:t>Inflexible code. </a:t>
            </a:r>
            <a:r>
              <a:rPr lang="en-US" dirty="0"/>
              <a:t>If we add more classes for fund raising, both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dirty="0"/>
              <a:t> classes will need to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D6F1-E5CC-7D0F-CE96-4C9AE02A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61531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B1B6-8660-70DB-79EB-D42425C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Façade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44A08-E610-4E83-520C-E8E77F92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14097-3367-3A97-4F9C-AFA7FCDE1F64}"/>
              </a:ext>
            </a:extLst>
          </p:cNvPr>
          <p:cNvSpPr txBox="1"/>
          <p:nvPr/>
        </p:nvSpPr>
        <p:spPr>
          <a:xfrm>
            <a:off x="1929912" y="1626274"/>
            <a:ext cx="5284175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Façade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“Provide a unified interface to a set of interfaces in a subsystem. Façade defines a higher-level interface that makes the interface easier to use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 [GoF 139]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8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9473D88-7BCD-D700-D3E0-8888A0CCD6C9}"/>
              </a:ext>
            </a:extLst>
          </p:cNvPr>
          <p:cNvSpPr/>
          <p:nvPr/>
        </p:nvSpPr>
        <p:spPr bwMode="auto">
          <a:xfrm>
            <a:off x="6126463" y="1024960"/>
            <a:ext cx="2651731" cy="167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022D4-6086-59DE-AFC3-56AC7EA5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Assignment #4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8DAB-6549-B85D-AAED-285487BE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5394946" cy="1636573"/>
          </a:xfrm>
        </p:spPr>
        <p:txBody>
          <a:bodyPr/>
          <a:lstStyle/>
          <a:p>
            <a:r>
              <a:rPr lang="en-US" dirty="0"/>
              <a:t>Factory class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AlgorithmFactory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FADCD-9C4D-6542-9984-9ED7E120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6977571-EF46-A3F2-028F-EB84A2E4EC0E}"/>
              </a:ext>
            </a:extLst>
          </p:cNvPr>
          <p:cNvGrpSpPr/>
          <p:nvPr/>
        </p:nvGrpSpPr>
        <p:grpSpPr>
          <a:xfrm>
            <a:off x="3200415" y="494095"/>
            <a:ext cx="5008046" cy="5722637"/>
            <a:chOff x="3910116" y="494095"/>
            <a:chExt cx="5008046" cy="57226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7450BF-426D-0B45-B986-AE16AAE30610}"/>
                </a:ext>
              </a:extLst>
            </p:cNvPr>
            <p:cNvGrpSpPr/>
            <p:nvPr/>
          </p:nvGrpSpPr>
          <p:grpSpPr>
            <a:xfrm>
              <a:off x="6675097" y="494095"/>
              <a:ext cx="2243065" cy="5722637"/>
              <a:chOff x="8165014" y="313293"/>
              <a:chExt cx="2243065" cy="572263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7C61735-D35B-8E6C-F05C-0BC489F796FD}"/>
                  </a:ext>
                </a:extLst>
              </p:cNvPr>
              <p:cNvGrpSpPr/>
              <p:nvPr/>
            </p:nvGrpSpPr>
            <p:grpSpPr>
              <a:xfrm>
                <a:off x="8713647" y="313293"/>
                <a:ext cx="1694328" cy="1184572"/>
                <a:chOff x="1828032" y="3928932"/>
                <a:chExt cx="2098134" cy="1184572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F40344E-AF41-C257-562C-6A549A6C3550}"/>
                    </a:ext>
                  </a:extLst>
                </p:cNvPr>
                <p:cNvSpPr/>
                <p:nvPr/>
              </p:nvSpPr>
              <p:spPr>
                <a:xfrm>
                  <a:off x="1828033" y="3928932"/>
                  <a:ext cx="2098132" cy="2342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bg1"/>
                      </a:solidFill>
                    </a:rPr>
                    <a:t>Algorithm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DFDE2DE-5D8A-50DD-1B43-17827203A9FC}"/>
                    </a:ext>
                  </a:extLst>
                </p:cNvPr>
                <p:cNvSpPr/>
                <p:nvPr/>
              </p:nvSpPr>
              <p:spPr>
                <a:xfrm>
                  <a:off x="1828032" y="4165096"/>
                  <a:ext cx="2098133" cy="23421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#prediction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647E11E-94E6-CCCF-4764-CE880986A481}"/>
                    </a:ext>
                  </a:extLst>
                </p:cNvPr>
                <p:cNvSpPr/>
                <p:nvPr/>
              </p:nvSpPr>
              <p:spPr>
                <a:xfrm>
                  <a:off x="1828033" y="4399310"/>
                  <a:ext cx="2098133" cy="71419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#choose() : Choice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#predict() : Choice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#</a:t>
                  </a:r>
                  <a:r>
                    <a:rPr lang="en-US" sz="1400" i="1" dirty="0">
                      <a:solidFill>
                        <a:srgbClr val="C00000"/>
                      </a:solidFill>
                    </a:rPr>
                    <a:t>decide() : Choice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075C7E8-C9D3-BF76-0C5C-743437974862}"/>
                  </a:ext>
                </a:extLst>
              </p:cNvPr>
              <p:cNvGrpSpPr/>
              <p:nvPr/>
            </p:nvGrpSpPr>
            <p:grpSpPr>
              <a:xfrm>
                <a:off x="8172146" y="3787998"/>
                <a:ext cx="1779036" cy="2247932"/>
                <a:chOff x="314445" y="2415050"/>
                <a:chExt cx="2217736" cy="2247932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2F99FFD-5D46-520C-3890-4CA2D2D8E28E}"/>
                    </a:ext>
                  </a:extLst>
                </p:cNvPr>
                <p:cNvSpPr/>
                <p:nvPr/>
              </p:nvSpPr>
              <p:spPr>
                <a:xfrm>
                  <a:off x="314449" y="2415050"/>
                  <a:ext cx="2217027" cy="2342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Smart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0B82900-4A09-2FD7-55A4-C424D2D16F35}"/>
                    </a:ext>
                  </a:extLst>
                </p:cNvPr>
                <p:cNvSpPr/>
                <p:nvPr/>
              </p:nvSpPr>
              <p:spPr>
                <a:xfrm>
                  <a:off x="314445" y="2649264"/>
                  <a:ext cx="2217027" cy="454788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-history : string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-frequencies : map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14A209-5945-F4FD-5C3F-208192D4BEEF}"/>
                    </a:ext>
                  </a:extLst>
                </p:cNvPr>
                <p:cNvSpPr/>
                <p:nvPr/>
              </p:nvSpPr>
              <p:spPr>
                <a:xfrm>
                  <a:off x="314445" y="3104052"/>
                  <a:ext cx="2217736" cy="155893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-predict () : Choice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-decide () : Choice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check_frequency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update_frequency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append_history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read_frequencies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write_frequencies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()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3168D52-8F66-3B89-A9A9-22F4EC03CF5B}"/>
                  </a:ext>
                </a:extLst>
              </p:cNvPr>
              <p:cNvGrpSpPr/>
              <p:nvPr/>
            </p:nvGrpSpPr>
            <p:grpSpPr>
              <a:xfrm>
                <a:off x="8165014" y="1689450"/>
                <a:ext cx="1785599" cy="603492"/>
                <a:chOff x="4147170" y="196657"/>
                <a:chExt cx="1655662" cy="60349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0AE341-692C-EE9C-E62B-047E4061BD81}"/>
                    </a:ext>
                  </a:extLst>
                </p:cNvPr>
                <p:cNvSpPr/>
                <p:nvPr/>
              </p:nvSpPr>
              <p:spPr>
                <a:xfrm>
                  <a:off x="4147174" y="196657"/>
                  <a:ext cx="1655658" cy="25539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Prompt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3C7DB76-F990-5B3F-2355-FDBCA4EFA3A0}"/>
                    </a:ext>
                  </a:extLst>
                </p:cNvPr>
                <p:cNvSpPr/>
                <p:nvPr/>
              </p:nvSpPr>
              <p:spPr>
                <a:xfrm>
                  <a:off x="4147170" y="565935"/>
                  <a:ext cx="1655661" cy="23421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-decide () : Choice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C7334DB-9216-5760-F8C1-3313C688B927}"/>
                    </a:ext>
                  </a:extLst>
                </p:cNvPr>
                <p:cNvSpPr/>
                <p:nvPr/>
              </p:nvSpPr>
              <p:spPr>
                <a:xfrm>
                  <a:off x="4147173" y="435206"/>
                  <a:ext cx="1655658" cy="130729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C2011B6-CAFF-E259-62B4-532F28E2B19F}"/>
                  </a:ext>
                </a:extLst>
              </p:cNvPr>
              <p:cNvGrpSpPr/>
              <p:nvPr/>
            </p:nvGrpSpPr>
            <p:grpSpPr>
              <a:xfrm>
                <a:off x="8165015" y="2403088"/>
                <a:ext cx="1785598" cy="582309"/>
                <a:chOff x="4147170" y="217840"/>
                <a:chExt cx="1655661" cy="582309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06DFE86-8958-C637-3DAF-156463433F8B}"/>
                    </a:ext>
                  </a:extLst>
                </p:cNvPr>
                <p:cNvSpPr/>
                <p:nvPr/>
              </p:nvSpPr>
              <p:spPr>
                <a:xfrm>
                  <a:off x="4147173" y="217840"/>
                  <a:ext cx="1655657" cy="2342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Button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18B6F1-E9D3-CE88-7F75-7EFBF1CA396D}"/>
                    </a:ext>
                  </a:extLst>
                </p:cNvPr>
                <p:cNvSpPr/>
                <p:nvPr/>
              </p:nvSpPr>
              <p:spPr>
                <a:xfrm>
                  <a:off x="4147170" y="565935"/>
                  <a:ext cx="1655661" cy="23421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-decide () : Choice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8018053-24AC-7F84-CF7E-68D275678822}"/>
                    </a:ext>
                  </a:extLst>
                </p:cNvPr>
                <p:cNvSpPr/>
                <p:nvPr/>
              </p:nvSpPr>
              <p:spPr>
                <a:xfrm>
                  <a:off x="4147172" y="452054"/>
                  <a:ext cx="1655657" cy="113881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BC6E97-2917-E7C9-6568-B04E26A71E1E}"/>
                  </a:ext>
                </a:extLst>
              </p:cNvPr>
              <p:cNvGrpSpPr/>
              <p:nvPr/>
            </p:nvGrpSpPr>
            <p:grpSpPr>
              <a:xfrm>
                <a:off x="8165015" y="3095543"/>
                <a:ext cx="1785598" cy="582309"/>
                <a:chOff x="4147170" y="217840"/>
                <a:chExt cx="1655661" cy="582309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1BC5744-2724-6AFA-6031-57473F0775A2}"/>
                    </a:ext>
                  </a:extLst>
                </p:cNvPr>
                <p:cNvSpPr/>
                <p:nvPr/>
              </p:nvSpPr>
              <p:spPr>
                <a:xfrm>
                  <a:off x="4147173" y="217840"/>
                  <a:ext cx="1655655" cy="2342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Random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07F43E9-2E57-DA35-7A0B-EFF0D80C279C}"/>
                    </a:ext>
                  </a:extLst>
                </p:cNvPr>
                <p:cNvSpPr/>
                <p:nvPr/>
              </p:nvSpPr>
              <p:spPr>
                <a:xfrm>
                  <a:off x="4147170" y="565935"/>
                  <a:ext cx="1655661" cy="23421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-decide () : Choice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80F8CD6-5325-AAA1-EF99-5B02728B92F4}"/>
                    </a:ext>
                  </a:extLst>
                </p:cNvPr>
                <p:cNvSpPr/>
                <p:nvPr/>
              </p:nvSpPr>
              <p:spPr>
                <a:xfrm>
                  <a:off x="4147172" y="452054"/>
                  <a:ext cx="1655655" cy="113881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0001A456-5D42-AE42-9F47-4D869A4F40BD}"/>
                  </a:ext>
                </a:extLst>
              </p:cNvPr>
              <p:cNvSpPr/>
              <p:nvPr/>
            </p:nvSpPr>
            <p:spPr>
              <a:xfrm>
                <a:off x="10184275" y="1506172"/>
                <a:ext cx="223804" cy="191585"/>
              </a:xfrm>
              <a:prstGeom prst="triangl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DEBE89F2-DFC0-8009-952E-EF4153561636}"/>
                  </a:ext>
                </a:extLst>
              </p:cNvPr>
              <p:cNvCxnSpPr>
                <a:cxnSpLocks/>
                <a:stCxn id="11" idx="3"/>
                <a:endCxn id="25" idx="3"/>
              </p:cNvCxnSpPr>
              <p:nvPr/>
            </p:nvCxnSpPr>
            <p:spPr>
              <a:xfrm rot="5400000">
                <a:off x="9019723" y="2628651"/>
                <a:ext cx="2207348" cy="345561"/>
              </a:xfrm>
              <a:prstGeom prst="bentConnector2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>
                <a:extLst>
                  <a:ext uri="{FF2B5EF4-FFF2-40B4-BE49-F238E27FC236}">
                    <a16:creationId xmlns:a16="http://schemas.microsoft.com/office/drawing/2014/main" id="{9ED0E93A-8A62-872A-2898-A9967D6F976A}"/>
                  </a:ext>
                </a:extLst>
              </p:cNvPr>
              <p:cNvCxnSpPr>
                <a:cxnSpLocks/>
                <a:stCxn id="11" idx="3"/>
                <a:endCxn id="22" idx="3"/>
              </p:cNvCxnSpPr>
              <p:nvPr/>
            </p:nvCxnSpPr>
            <p:spPr>
              <a:xfrm rot="5400000">
                <a:off x="10063699" y="1584671"/>
                <a:ext cx="119392" cy="345564"/>
              </a:xfrm>
              <a:prstGeom prst="bentConnector2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>
                <a:extLst>
                  <a:ext uri="{FF2B5EF4-FFF2-40B4-BE49-F238E27FC236}">
                    <a16:creationId xmlns:a16="http://schemas.microsoft.com/office/drawing/2014/main" id="{4DC0CA41-5E37-A6B8-924C-8BD73DFC4180}"/>
                  </a:ext>
                </a:extLst>
              </p:cNvPr>
              <p:cNvCxnSpPr>
                <a:cxnSpLocks/>
                <a:stCxn id="11" idx="3"/>
                <a:endCxn id="19" idx="3"/>
              </p:cNvCxnSpPr>
              <p:nvPr/>
            </p:nvCxnSpPr>
            <p:spPr>
              <a:xfrm rot="5400000">
                <a:off x="9712176" y="1936194"/>
                <a:ext cx="822438" cy="345565"/>
              </a:xfrm>
              <a:prstGeom prst="bentConnector2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>
                <a:extLst>
                  <a:ext uri="{FF2B5EF4-FFF2-40B4-BE49-F238E27FC236}">
                    <a16:creationId xmlns:a16="http://schemas.microsoft.com/office/drawing/2014/main" id="{D48C8612-6BFE-5F5B-53D5-EB2DA3174AEF}"/>
                  </a:ext>
                </a:extLst>
              </p:cNvPr>
              <p:cNvCxnSpPr>
                <a:cxnSpLocks/>
                <a:endCxn id="16" idx="3"/>
              </p:cNvCxnSpPr>
              <p:nvPr/>
            </p:nvCxnSpPr>
            <p:spPr>
              <a:xfrm rot="5400000">
                <a:off x="9361740" y="2278321"/>
                <a:ext cx="1523200" cy="345459"/>
              </a:xfrm>
              <a:prstGeom prst="bentConnector2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632A8A-5C66-5644-4D46-58CE4FEC6BE0}"/>
                </a:ext>
              </a:extLst>
            </p:cNvPr>
            <p:cNvSpPr/>
            <p:nvPr/>
          </p:nvSpPr>
          <p:spPr>
            <a:xfrm>
              <a:off x="3910117" y="3982444"/>
              <a:ext cx="1778467" cy="23421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Algorithm Factory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EA349D-2D61-0863-1DED-7663E773A47D}"/>
                </a:ext>
              </a:extLst>
            </p:cNvPr>
            <p:cNvSpPr/>
            <p:nvPr/>
          </p:nvSpPr>
          <p:spPr>
            <a:xfrm>
              <a:off x="3910116" y="4225685"/>
              <a:ext cx="1778467" cy="11746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D791FB-8969-FB44-B65C-BEDB36419C5F}"/>
                </a:ext>
              </a:extLst>
            </p:cNvPr>
            <p:cNvSpPr/>
            <p:nvPr/>
          </p:nvSpPr>
          <p:spPr>
            <a:xfrm>
              <a:off x="3910116" y="4345502"/>
              <a:ext cx="1778467" cy="25039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+</a:t>
              </a:r>
              <a:r>
                <a:rPr lang="en-US" sz="1400" u="sng" dirty="0">
                  <a:solidFill>
                    <a:srgbClr val="7030A0"/>
                  </a:solidFill>
                </a:rPr>
                <a:t>make</a:t>
              </a:r>
              <a:r>
                <a:rPr lang="en-US" sz="1400" dirty="0">
                  <a:solidFill>
                    <a:srgbClr val="7030A0"/>
                  </a:solidFill>
                </a:rPr>
                <a:t>() : Algorithm</a:t>
              </a:r>
            </a:p>
          </p:txBody>
        </p: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1C63CA80-68CB-6893-E63B-327982891C50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 flipV="1">
              <a:off x="5688584" y="2011595"/>
              <a:ext cx="979378" cy="208795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030A0"/>
              </a:solidFill>
              <a:prstDash val="dash"/>
              <a:headEnd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D58DD8-DBD8-3B5F-B306-05569C712A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7285" y="4099551"/>
              <a:ext cx="477808" cy="0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279D213-9B23-FC48-7FFC-DC255EB2E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7285" y="3407096"/>
              <a:ext cx="470677" cy="0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20ABD3-1129-98FA-F97A-9541FC57E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7285" y="2714641"/>
              <a:ext cx="470677" cy="0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7D3E00-E096-5A9C-D1DF-8A22EA7DF2BB}"/>
              </a:ext>
            </a:extLst>
          </p:cNvPr>
          <p:cNvSpPr txBox="1"/>
          <p:nvPr/>
        </p:nvSpPr>
        <p:spPr>
          <a:xfrm>
            <a:off x="3200415" y="4709146"/>
            <a:ext cx="151515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rgbClr val="0432FF"/>
                </a:solidFill>
              </a:rPr>
              <a:t>Underlined</a:t>
            </a:r>
            <a:r>
              <a:rPr lang="en-US" sz="1200" dirty="0">
                <a:solidFill>
                  <a:srgbClr val="0432FF"/>
                </a:solidFill>
              </a:rPr>
              <a:t> for </a:t>
            </a:r>
            <a:r>
              <a:rPr lang="en-US" sz="1200" dirty="0" err="1">
                <a:solidFill>
                  <a:srgbClr val="0432FF"/>
                </a:solidFill>
              </a:rPr>
              <a:t>stati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BADF66-E682-FF5D-FC39-BB3A7BB75D78}"/>
              </a:ext>
            </a:extLst>
          </p:cNvPr>
          <p:cNvSpPr txBox="1"/>
          <p:nvPr/>
        </p:nvSpPr>
        <p:spPr>
          <a:xfrm>
            <a:off x="5294678" y="1217002"/>
            <a:ext cx="1053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Open-closed</a:t>
            </a:r>
          </a:p>
          <a:p>
            <a:r>
              <a:rPr lang="en-US" sz="1200" dirty="0">
                <a:solidFill>
                  <a:srgbClr val="0432FF"/>
                </a:solidFill>
              </a:rPr>
              <a:t>principle.</a:t>
            </a:r>
          </a:p>
        </p:txBody>
      </p:sp>
    </p:spTree>
    <p:extLst>
      <p:ext uri="{BB962C8B-B14F-4D97-AF65-F5344CB8AC3E}">
        <p14:creationId xmlns:p14="http://schemas.microsoft.com/office/powerpoint/2010/main" val="286361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D3C0-2630-BB9C-3807-9ECB869B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Façade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90CF-82A8-AD5C-6B3B-363948D7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F040D2-6B5E-FACE-BB60-DA29BA99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9" y="1325903"/>
            <a:ext cx="7005441" cy="28346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50E92-3835-0FA6-2F3A-C4013BFA12CC}"/>
              </a:ext>
            </a:extLst>
          </p:cNvPr>
          <p:cNvSpPr txBox="1"/>
          <p:nvPr/>
        </p:nvSpPr>
        <p:spPr>
          <a:xfrm>
            <a:off x="1689866" y="4343390"/>
            <a:ext cx="57642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 Façade Design Pattern hides the details of fundraising behind the façade class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FundRaiser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which presents a higher-level interface that simplifies using the subsystem consisting of classes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.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yellow hand with thumb up&#10;&#10;Description automatically generated">
            <a:extLst>
              <a:ext uri="{FF2B5EF4-FFF2-40B4-BE49-F238E27FC236}">
                <a16:creationId xmlns:a16="http://schemas.microsoft.com/office/drawing/2014/main" id="{6F042A0C-25F5-ABEB-75DF-F85AA6E96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0" y="2602228"/>
            <a:ext cx="868371" cy="826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A2911-F296-F527-4A9F-74947B5A2F35}"/>
              </a:ext>
            </a:extLst>
          </p:cNvPr>
          <p:cNvSpPr txBox="1"/>
          <p:nvPr/>
        </p:nvSpPr>
        <p:spPr>
          <a:xfrm>
            <a:off x="2743220" y="5166341"/>
            <a:ext cx="157447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BoosterClubs.h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2A251-8BFA-9F04-2DB4-B716EA0B6455}"/>
              </a:ext>
            </a:extLst>
          </p:cNvPr>
          <p:cNvSpPr txBox="1"/>
          <p:nvPr/>
        </p:nvSpPr>
        <p:spPr>
          <a:xfrm>
            <a:off x="2743220" y="5520801"/>
            <a:ext cx="115724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Alumni.h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62CCA-3170-6978-289A-FF84170CD04F}"/>
              </a:ext>
            </a:extLst>
          </p:cNvPr>
          <p:cNvSpPr txBox="1"/>
          <p:nvPr/>
        </p:nvSpPr>
        <p:spPr>
          <a:xfrm>
            <a:off x="2743220" y="5871123"/>
            <a:ext cx="13035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Students.h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788EF-295F-3876-FF81-A2F191FCC897}"/>
              </a:ext>
            </a:extLst>
          </p:cNvPr>
          <p:cNvSpPr txBox="1"/>
          <p:nvPr/>
        </p:nvSpPr>
        <p:spPr>
          <a:xfrm>
            <a:off x="4412456" y="5166341"/>
            <a:ext cx="159325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AthleticsDept.h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0875F-410F-F527-8A66-273318AE1763}"/>
              </a:ext>
            </a:extLst>
          </p:cNvPr>
          <p:cNvSpPr txBox="1"/>
          <p:nvPr/>
        </p:nvSpPr>
        <p:spPr>
          <a:xfrm>
            <a:off x="4412456" y="5516662"/>
            <a:ext cx="166058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Administration.h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ABC35-A97E-258E-75A0-4453A9B43E68}"/>
              </a:ext>
            </a:extLst>
          </p:cNvPr>
          <p:cNvSpPr txBox="1"/>
          <p:nvPr/>
        </p:nvSpPr>
        <p:spPr>
          <a:xfrm>
            <a:off x="4412456" y="5866983"/>
            <a:ext cx="143776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FundRaiser.h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A7A16-8CD9-1EA5-36C9-C4F3F962CBF6}"/>
              </a:ext>
            </a:extLst>
          </p:cNvPr>
          <p:cNvSpPr txBox="1"/>
          <p:nvPr/>
        </p:nvSpPr>
        <p:spPr>
          <a:xfrm>
            <a:off x="6152192" y="5166339"/>
            <a:ext cx="12357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0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90AD-17D5-9F26-9EDB-4915C2A0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0D23-A4A1-D88D-ECDD-BC024522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Reduced code duplication. </a:t>
            </a:r>
            <a:r>
              <a:rPr lang="en-US" sz="2000" dirty="0"/>
              <a:t>The façade class encapsulates all the fund-raising operations, and that code needs to appear only once. This is the Don’t Repeat Yourself (DRY) Principle.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Loosely coupled classes. </a:t>
            </a: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sz="2000" dirty="0"/>
              <a:t> classes have no dependencies on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2000" dirty="0"/>
              <a:t>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2000" dirty="0"/>
              <a:t> classes. This is the Principle of Least Knowledge.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More flexible code. </a:t>
            </a:r>
            <a:r>
              <a:rPr lang="en-US" sz="2000" dirty="0"/>
              <a:t>If we add another class for fund raising, such as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CorporateSponsors</a:t>
            </a:r>
            <a:r>
              <a:rPr lang="en-US" sz="2000" dirty="0"/>
              <a:t>, only the façade class needs to change. This is the Encapsulate What Varies Principle.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Easier to use subsystem. </a:t>
            </a:r>
            <a:r>
              <a:rPr lang="en-US" sz="2000" dirty="0"/>
              <a:t>The façade class makes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2000" dirty="0"/>
              <a:t>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2000" dirty="0"/>
              <a:t> subsystem easier to use with a simple interface that hides the subsystem interfaces.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BF00-48F1-6CAF-FAAE-7DFC2E1B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6811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B8BA-5E31-62D5-7C0A-7EF00429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Façade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C39A7-7CD2-B2BD-D741-9D29B0A1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5D580FD-CD8B-0496-EFDE-8684BDA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41" y="1325903"/>
            <a:ext cx="4214556" cy="223978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C93823-9D8E-F098-8129-22334F2FF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20046"/>
              </p:ext>
            </p:extLst>
          </p:nvPr>
        </p:nvGraphicFramePr>
        <p:xfrm>
          <a:off x="1544595" y="3824790"/>
          <a:ext cx="6046447" cy="13838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80326">
                  <a:extLst>
                    <a:ext uri="{9D8B030D-6E8A-4147-A177-3AD203B41FA5}">
                      <a16:colId xmlns:a16="http://schemas.microsoft.com/office/drawing/2014/main" val="1433948363"/>
                    </a:ext>
                  </a:extLst>
                </a:gridCol>
                <a:gridCol w="3566121">
                  <a:extLst>
                    <a:ext uri="{9D8B030D-6E8A-4147-A177-3AD203B41FA5}">
                      <a16:colId xmlns:a16="http://schemas.microsoft.com/office/drawing/2014/main" val="3752948893"/>
                    </a:ext>
                  </a:extLst>
                </a:gridCol>
              </a:tblGrid>
              <a:tr h="35724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Applied by the example application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467253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ClientA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ClientB</a:t>
                      </a:r>
                      <a:r>
                        <a:rPr lang="en-US" sz="1200" u="none" strike="noStrike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AthleticsDept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4780748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Façade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FundRaiser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176964"/>
                  </a:ext>
                </a:extLst>
              </a:tr>
              <a:tr h="47792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SubsystemClass1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SubsystemClass</a:t>
                      </a:r>
                      <a:r>
                        <a:rPr lang="en-US" sz="1200" u="none" strike="noStrike" dirty="0">
                          <a:effectLst/>
                        </a:rPr>
                        <a:t> 2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Alumni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BoosterClubs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63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2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1D251F7-3946-ACA9-BE05-5B2C1F3D2BBE}"/>
              </a:ext>
            </a:extLst>
          </p:cNvPr>
          <p:cNvSpPr/>
          <p:nvPr/>
        </p:nvSpPr>
        <p:spPr bwMode="auto">
          <a:xfrm>
            <a:off x="6126463" y="1024960"/>
            <a:ext cx="2651731" cy="167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DAD30-B3DC-E5A3-CF59-79FCF47F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Assignment #4 Solution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6C69-744F-1DC0-1D85-AE7D1CBB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5577824" cy="4835525"/>
          </a:xfrm>
        </p:spPr>
        <p:txBody>
          <a:bodyPr/>
          <a:lstStyle/>
          <a:p>
            <a:r>
              <a:rPr lang="en-US" sz="2400" dirty="0"/>
              <a:t>The Template Method </a:t>
            </a:r>
            <a:br>
              <a:rPr lang="en-US" sz="2400" dirty="0"/>
            </a:br>
            <a:r>
              <a:rPr lang="en-US" sz="2400" dirty="0"/>
              <a:t>Design Pattern:</a:t>
            </a:r>
          </a:p>
          <a:p>
            <a:pPr lvl="1"/>
            <a:r>
              <a:rPr lang="en-US" sz="1800" dirty="0"/>
              <a:t>Template method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choose()</a:t>
            </a:r>
            <a:r>
              <a:rPr lang="en-US" sz="1800" dirty="0"/>
              <a:t> in superclass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sz="1800" dirty="0"/>
              <a:t> defines the </a:t>
            </a:r>
            <a:r>
              <a:rPr lang="en-US" sz="1800" u="sng" dirty="0"/>
              <a:t>outline</a:t>
            </a:r>
            <a:r>
              <a:rPr lang="en-US" sz="1800" dirty="0"/>
              <a:t> of how a choice algorithm subclass chooses: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subclasses define functions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sz="1800" dirty="0"/>
              <a:t> and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decide()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sz="1800" dirty="0"/>
              <a:t> functions in 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Prompt</a:t>
            </a:r>
            <a:r>
              <a:rPr lang="en-US" sz="1800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sz="1800" dirty="0"/>
              <a:t>, and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800" dirty="0"/>
              <a:t> classes simply return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Choice::NONE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8AFEF-1E44-7014-9832-A71B071F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38F2C2-BF57-8F86-7465-BF83690EE28F}"/>
              </a:ext>
            </a:extLst>
          </p:cNvPr>
          <p:cNvSpPr txBox="1"/>
          <p:nvPr/>
        </p:nvSpPr>
        <p:spPr>
          <a:xfrm>
            <a:off x="1920269" y="3049092"/>
            <a:ext cx="362150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Choice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prediction =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choice =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decide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(prediction);</a:t>
            </a:r>
            <a:b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return choice;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8FE026-5DFA-81BB-5B7F-60188BBE9018}"/>
              </a:ext>
            </a:extLst>
          </p:cNvPr>
          <p:cNvGrpSpPr/>
          <p:nvPr/>
        </p:nvGrpSpPr>
        <p:grpSpPr>
          <a:xfrm>
            <a:off x="6309341" y="449533"/>
            <a:ext cx="2318737" cy="5722637"/>
            <a:chOff x="8165014" y="313293"/>
            <a:chExt cx="2318737" cy="572263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6870A8-1BD8-74DB-AE95-9D59B74462AF}"/>
                </a:ext>
              </a:extLst>
            </p:cNvPr>
            <p:cNvGrpSpPr/>
            <p:nvPr/>
          </p:nvGrpSpPr>
          <p:grpSpPr>
            <a:xfrm>
              <a:off x="8740157" y="313293"/>
              <a:ext cx="1740758" cy="1184572"/>
              <a:chOff x="1860860" y="3928932"/>
              <a:chExt cx="2155629" cy="118457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D5172CD-BB3A-6BDC-0766-4B2AD67BC278}"/>
                  </a:ext>
                </a:extLst>
              </p:cNvPr>
              <p:cNvSpPr/>
              <p:nvPr/>
            </p:nvSpPr>
            <p:spPr>
              <a:xfrm>
                <a:off x="1860861" y="3928932"/>
                <a:ext cx="2155627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Algorithm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19B9669-CD10-3501-BD15-4AF0F52D5E90}"/>
                  </a:ext>
                </a:extLst>
              </p:cNvPr>
              <p:cNvSpPr/>
              <p:nvPr/>
            </p:nvSpPr>
            <p:spPr>
              <a:xfrm>
                <a:off x="1860860" y="4165096"/>
                <a:ext cx="2155628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#prediction : Choice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D537D8A-CD76-E1A1-87A0-2EAD571B5F8A}"/>
                  </a:ext>
                </a:extLst>
              </p:cNvPr>
              <p:cNvSpPr/>
              <p:nvPr/>
            </p:nvSpPr>
            <p:spPr>
              <a:xfrm>
                <a:off x="1860861" y="4399310"/>
                <a:ext cx="2155628" cy="71419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#choose()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#predict()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</a:t>
                </a:r>
                <a:r>
                  <a:rPr lang="en-US" sz="1400" i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decide() : Choice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69C75EC-0081-7F15-3388-71FFF5C082D1}"/>
                </a:ext>
              </a:extLst>
            </p:cNvPr>
            <p:cNvGrpSpPr/>
            <p:nvPr/>
          </p:nvGrpSpPr>
          <p:grpSpPr>
            <a:xfrm>
              <a:off x="8172146" y="3787998"/>
              <a:ext cx="1779036" cy="2247932"/>
              <a:chOff x="314445" y="2415050"/>
              <a:chExt cx="2217736" cy="224793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7F1C8DE-595C-1EB3-7087-81E5834836A4}"/>
                  </a:ext>
                </a:extLst>
              </p:cNvPr>
              <p:cNvSpPr/>
              <p:nvPr/>
            </p:nvSpPr>
            <p:spPr>
              <a:xfrm>
                <a:off x="314449" y="2415050"/>
                <a:ext cx="2217027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Smart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350D059-C58A-C7D7-A29A-ED84E616C66E}"/>
                  </a:ext>
                </a:extLst>
              </p:cNvPr>
              <p:cNvSpPr/>
              <p:nvPr/>
            </p:nvSpPr>
            <p:spPr>
              <a:xfrm>
                <a:off x="314445" y="2649264"/>
                <a:ext cx="2217027" cy="45478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-history : string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-frequencies : map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3A2CA1-3FB1-AE04-D01D-29D4607F11D2}"/>
                  </a:ext>
                </a:extLst>
              </p:cNvPr>
              <p:cNvSpPr/>
              <p:nvPr/>
            </p:nvSpPr>
            <p:spPr>
              <a:xfrm>
                <a:off x="314445" y="3104052"/>
                <a:ext cx="2217736" cy="155893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-predict 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check_frequency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update_frequency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append_history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read_frequencies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write_frequencies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B1F414B-58DE-DC91-1836-C5FCE3D6B0A3}"/>
                </a:ext>
              </a:extLst>
            </p:cNvPr>
            <p:cNvGrpSpPr/>
            <p:nvPr/>
          </p:nvGrpSpPr>
          <p:grpSpPr>
            <a:xfrm>
              <a:off x="8165014" y="1689450"/>
              <a:ext cx="1785599" cy="603492"/>
              <a:chOff x="4147170" y="196657"/>
              <a:chExt cx="1655662" cy="6034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07E28C-75C9-6B26-4528-AF96103CAD1A}"/>
                  </a:ext>
                </a:extLst>
              </p:cNvPr>
              <p:cNvSpPr/>
              <p:nvPr/>
            </p:nvSpPr>
            <p:spPr>
              <a:xfrm>
                <a:off x="4147174" y="196657"/>
                <a:ext cx="1655658" cy="25539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Prompt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E46D5C6-3244-17A3-D1BA-E47848653784}"/>
                  </a:ext>
                </a:extLst>
              </p:cNvPr>
              <p:cNvSpPr/>
              <p:nvPr/>
            </p:nvSpPr>
            <p:spPr>
              <a:xfrm>
                <a:off x="4147170" y="565935"/>
                <a:ext cx="1655661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4E2C1F9-F3A4-DC77-082E-028D79DA9473}"/>
                  </a:ext>
                </a:extLst>
              </p:cNvPr>
              <p:cNvSpPr/>
              <p:nvPr/>
            </p:nvSpPr>
            <p:spPr>
              <a:xfrm>
                <a:off x="4147173" y="435206"/>
                <a:ext cx="1655658" cy="13072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A8340FE-7D66-AC0E-7371-CE893768F8C8}"/>
                </a:ext>
              </a:extLst>
            </p:cNvPr>
            <p:cNvGrpSpPr/>
            <p:nvPr/>
          </p:nvGrpSpPr>
          <p:grpSpPr>
            <a:xfrm>
              <a:off x="8165015" y="2403088"/>
              <a:ext cx="1785598" cy="582309"/>
              <a:chOff x="4147170" y="217840"/>
              <a:chExt cx="1655661" cy="58230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DDBF21F-8CBD-6DC5-6FC2-58D40B7630B4}"/>
                  </a:ext>
                </a:extLst>
              </p:cNvPr>
              <p:cNvSpPr/>
              <p:nvPr/>
            </p:nvSpPr>
            <p:spPr>
              <a:xfrm>
                <a:off x="4147173" y="217840"/>
                <a:ext cx="1655657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Button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4A600B5-9344-B347-E11C-841FB3E270ED}"/>
                  </a:ext>
                </a:extLst>
              </p:cNvPr>
              <p:cNvSpPr/>
              <p:nvPr/>
            </p:nvSpPr>
            <p:spPr>
              <a:xfrm>
                <a:off x="4147170" y="565935"/>
                <a:ext cx="1655661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DBB00-7447-1B26-4990-B2B61717CF99}"/>
                  </a:ext>
                </a:extLst>
              </p:cNvPr>
              <p:cNvSpPr/>
              <p:nvPr/>
            </p:nvSpPr>
            <p:spPr>
              <a:xfrm>
                <a:off x="4147172" y="452054"/>
                <a:ext cx="1655657" cy="11388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6424FB5-9F5B-AEA1-C546-918CA2143EA4}"/>
                </a:ext>
              </a:extLst>
            </p:cNvPr>
            <p:cNvGrpSpPr/>
            <p:nvPr/>
          </p:nvGrpSpPr>
          <p:grpSpPr>
            <a:xfrm>
              <a:off x="8165015" y="3095543"/>
              <a:ext cx="1785598" cy="582309"/>
              <a:chOff x="4147170" y="217840"/>
              <a:chExt cx="1655661" cy="58230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BA90119-93B1-6B4B-10EE-208CBFA7713C}"/>
                  </a:ext>
                </a:extLst>
              </p:cNvPr>
              <p:cNvSpPr/>
              <p:nvPr/>
            </p:nvSpPr>
            <p:spPr>
              <a:xfrm>
                <a:off x="4147173" y="217840"/>
                <a:ext cx="1655655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Random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5246650-7685-73DB-584C-F5D7D4D0E836}"/>
                  </a:ext>
                </a:extLst>
              </p:cNvPr>
              <p:cNvSpPr/>
              <p:nvPr/>
            </p:nvSpPr>
            <p:spPr>
              <a:xfrm>
                <a:off x="4147170" y="565935"/>
                <a:ext cx="1655661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B2363DC-CFF4-AB02-5453-64EFB85D65F9}"/>
                  </a:ext>
                </a:extLst>
              </p:cNvPr>
              <p:cNvSpPr/>
              <p:nvPr/>
            </p:nvSpPr>
            <p:spPr>
              <a:xfrm>
                <a:off x="4147172" y="452054"/>
                <a:ext cx="1655655" cy="11388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A5E52013-0949-E8E1-ACE4-E2D96FB53802}"/>
                </a:ext>
              </a:extLst>
            </p:cNvPr>
            <p:cNvSpPr/>
            <p:nvPr/>
          </p:nvSpPr>
          <p:spPr>
            <a:xfrm>
              <a:off x="10259947" y="1506172"/>
              <a:ext cx="223804" cy="191585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65" name="Elbow Connector 64">
              <a:extLst>
                <a:ext uri="{FF2B5EF4-FFF2-40B4-BE49-F238E27FC236}">
                  <a16:creationId xmlns:a16="http://schemas.microsoft.com/office/drawing/2014/main" id="{41F1B105-9B6C-064B-462C-00DCA24C90D5}"/>
                </a:ext>
              </a:extLst>
            </p:cNvPr>
            <p:cNvCxnSpPr>
              <a:cxnSpLocks/>
              <a:stCxn id="64" idx="3"/>
              <a:endCxn id="78" idx="3"/>
            </p:cNvCxnSpPr>
            <p:nvPr/>
          </p:nvCxnSpPr>
          <p:spPr>
            <a:xfrm rot="5400000">
              <a:off x="9057559" y="2590815"/>
              <a:ext cx="2207348" cy="421233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>
              <a:extLst>
                <a:ext uri="{FF2B5EF4-FFF2-40B4-BE49-F238E27FC236}">
                  <a16:creationId xmlns:a16="http://schemas.microsoft.com/office/drawing/2014/main" id="{79271415-9CBA-1AD6-A54E-2E0F9C0C4DD5}"/>
                </a:ext>
              </a:extLst>
            </p:cNvPr>
            <p:cNvCxnSpPr>
              <a:cxnSpLocks/>
              <a:stCxn id="64" idx="3"/>
              <a:endCxn id="75" idx="3"/>
            </p:cNvCxnSpPr>
            <p:nvPr/>
          </p:nvCxnSpPr>
          <p:spPr>
            <a:xfrm rot="5400000">
              <a:off x="10101535" y="1546835"/>
              <a:ext cx="119392" cy="421236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CC9D21D-82F5-246F-9BCF-4AE5DC4C89B0}"/>
                </a:ext>
              </a:extLst>
            </p:cNvPr>
            <p:cNvCxnSpPr>
              <a:cxnSpLocks/>
              <a:stCxn id="64" idx="3"/>
              <a:endCxn id="72" idx="3"/>
            </p:cNvCxnSpPr>
            <p:nvPr/>
          </p:nvCxnSpPr>
          <p:spPr>
            <a:xfrm rot="5400000">
              <a:off x="9750012" y="1898358"/>
              <a:ext cx="822438" cy="421237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35C3047B-C77A-CD3C-1D64-6D240772B8D0}"/>
                </a:ext>
              </a:extLst>
            </p:cNvPr>
            <p:cNvCxnSpPr>
              <a:cxnSpLocks/>
              <a:stCxn id="64" idx="3"/>
              <a:endCxn id="69" idx="3"/>
            </p:cNvCxnSpPr>
            <p:nvPr/>
          </p:nvCxnSpPr>
          <p:spPr>
            <a:xfrm rot="5400000">
              <a:off x="9403784" y="2244584"/>
              <a:ext cx="1514893" cy="421239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7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3EA5-4F15-F34E-2950-EF7DF2FE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An Assignment #4 Solution</a:t>
            </a:r>
            <a:r>
              <a:rPr lang="en-US" sz="2800" i="1" dirty="0"/>
              <a:t>, cont’d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1CF1D-C47A-CE73-6E6E-30371B21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3291849" cy="2757044"/>
          </a:xfrm>
        </p:spPr>
        <p:txBody>
          <a:bodyPr/>
          <a:lstStyle/>
          <a:p>
            <a:r>
              <a:rPr lang="en-US" sz="2400" dirty="0"/>
              <a:t>Code to the interface:</a:t>
            </a:r>
          </a:p>
          <a:p>
            <a:pPr lvl="1"/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  <a:r>
              <a:rPr lang="en-US" sz="2000" dirty="0"/>
              <a:t> calls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2000" dirty="0"/>
              <a:t> functions without knowing whether it’s a text display or a GUI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5E643-D055-23F4-8D1C-5DB9950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8CD137-8004-9413-0B81-E88707393D4E}"/>
              </a:ext>
            </a:extLst>
          </p:cNvPr>
          <p:cNvGrpSpPr/>
          <p:nvPr/>
        </p:nvGrpSpPr>
        <p:grpSpPr>
          <a:xfrm>
            <a:off x="4206244" y="711590"/>
            <a:ext cx="4663053" cy="4454751"/>
            <a:chOff x="4206244" y="711590"/>
            <a:chExt cx="4663053" cy="44547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CF1881-5F7A-8C4F-1D6C-A371F37C4EAB}"/>
                </a:ext>
              </a:extLst>
            </p:cNvPr>
            <p:cNvGrpSpPr/>
            <p:nvPr/>
          </p:nvGrpSpPr>
          <p:grpSpPr>
            <a:xfrm>
              <a:off x="4206244" y="1265898"/>
              <a:ext cx="2156230" cy="3900443"/>
              <a:chOff x="6971029" y="220055"/>
              <a:chExt cx="2156230" cy="390044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0E17238-559D-0894-69F5-3832484CD06B}"/>
                  </a:ext>
                </a:extLst>
              </p:cNvPr>
              <p:cNvGrpSpPr/>
              <p:nvPr/>
            </p:nvGrpSpPr>
            <p:grpSpPr>
              <a:xfrm>
                <a:off x="6971029" y="220055"/>
                <a:ext cx="1766172" cy="1224461"/>
                <a:chOff x="7217965" y="700390"/>
                <a:chExt cx="2213780" cy="1224461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27770EC-125C-6CAE-D42B-56383D664D9D}"/>
                    </a:ext>
                  </a:extLst>
                </p:cNvPr>
                <p:cNvSpPr/>
                <p:nvPr/>
              </p:nvSpPr>
              <p:spPr>
                <a:xfrm>
                  <a:off x="7217967" y="700390"/>
                  <a:ext cx="2213778" cy="22112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Display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912FA59-B12D-3100-C39B-D67C825C3915}"/>
                    </a:ext>
                  </a:extLst>
                </p:cNvPr>
                <p:cNvSpPr/>
                <p:nvPr/>
              </p:nvSpPr>
              <p:spPr>
                <a:xfrm>
                  <a:off x="7217965" y="1058048"/>
                  <a:ext cx="2213780" cy="866803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show_game_start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show_game_end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show_round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+update()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53FEAE7-D015-25C6-CE76-17BE64AC9CA4}"/>
                    </a:ext>
                  </a:extLst>
                </p:cNvPr>
                <p:cNvSpPr/>
                <p:nvPr/>
              </p:nvSpPr>
              <p:spPr>
                <a:xfrm>
                  <a:off x="7217966" y="918151"/>
                  <a:ext cx="2213778" cy="140819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0070C0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5C4C61AB-FDCC-3CA3-0F8E-A26B17D9916A}"/>
                  </a:ext>
                </a:extLst>
              </p:cNvPr>
              <p:cNvSpPr/>
              <p:nvPr/>
            </p:nvSpPr>
            <p:spPr>
              <a:xfrm>
                <a:off x="6971029" y="1451741"/>
                <a:ext cx="223804" cy="191585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  <a:latin typeface="Aptos" panose="020B0004020202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024D963-7459-706A-C0C9-6D25346F4D5E}"/>
                  </a:ext>
                </a:extLst>
              </p:cNvPr>
              <p:cNvGrpSpPr/>
              <p:nvPr/>
            </p:nvGrpSpPr>
            <p:grpSpPr>
              <a:xfrm>
                <a:off x="7361087" y="1673698"/>
                <a:ext cx="1766172" cy="1106707"/>
                <a:chOff x="7217965" y="700390"/>
                <a:chExt cx="2213780" cy="1106707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91F7552-F8C3-12F1-1855-05585AC1B097}"/>
                    </a:ext>
                  </a:extLst>
                </p:cNvPr>
                <p:cNvSpPr/>
                <p:nvPr/>
              </p:nvSpPr>
              <p:spPr>
                <a:xfrm>
                  <a:off x="7217967" y="700390"/>
                  <a:ext cx="2213778" cy="22112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err="1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TextDisplay</a:t>
                  </a:r>
                  <a:endPara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35756E7-6065-6C34-8B6B-454B9250B5EF}"/>
                    </a:ext>
                  </a:extLst>
                </p:cNvPr>
                <p:cNvSpPr/>
                <p:nvPr/>
              </p:nvSpPr>
              <p:spPr>
                <a:xfrm>
                  <a:off x="7217965" y="1058048"/>
                  <a:ext cx="2213780" cy="749049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show_game_end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show_round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+update()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004C173-94DB-6431-F2D7-13DB7A199C4E}"/>
                    </a:ext>
                  </a:extLst>
                </p:cNvPr>
                <p:cNvSpPr/>
                <p:nvPr/>
              </p:nvSpPr>
              <p:spPr>
                <a:xfrm>
                  <a:off x="7217966" y="918151"/>
                  <a:ext cx="2213778" cy="140819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0070C0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5B9E11D-F025-6C7C-42C8-BE59E467DC33}"/>
                  </a:ext>
                </a:extLst>
              </p:cNvPr>
              <p:cNvGrpSpPr/>
              <p:nvPr/>
            </p:nvGrpSpPr>
            <p:grpSpPr>
              <a:xfrm>
                <a:off x="7361087" y="2896037"/>
                <a:ext cx="1766172" cy="1224461"/>
                <a:chOff x="7217965" y="700390"/>
                <a:chExt cx="2213780" cy="1224461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201DB8C-896A-6DD6-F72C-E4E8994D78D9}"/>
                    </a:ext>
                  </a:extLst>
                </p:cNvPr>
                <p:cNvSpPr/>
                <p:nvPr/>
              </p:nvSpPr>
              <p:spPr>
                <a:xfrm>
                  <a:off x="7217967" y="700390"/>
                  <a:ext cx="2213778" cy="22112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err="1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GUIDisplay</a:t>
                  </a:r>
                  <a:endPara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3F85BFC-6B25-B90F-E8B4-49A044C61393}"/>
                    </a:ext>
                  </a:extLst>
                </p:cNvPr>
                <p:cNvSpPr/>
                <p:nvPr/>
              </p:nvSpPr>
              <p:spPr>
                <a:xfrm>
                  <a:off x="7217965" y="1058048"/>
                  <a:ext cx="2213780" cy="866803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show_game_start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show_game_end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lang="en-US" sz="1400" dirty="0" err="1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show_round</a:t>
                  </a:r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()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  <a:latin typeface="Aptos" panose="020B0004020202020204" pitchFamily="34" charset="0"/>
                    </a:rPr>
                    <a:t>+update()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9DE053D-EBFC-3383-B3AE-3005BE9A57A5}"/>
                    </a:ext>
                  </a:extLst>
                </p:cNvPr>
                <p:cNvSpPr/>
                <p:nvPr/>
              </p:nvSpPr>
              <p:spPr>
                <a:xfrm>
                  <a:off x="7217966" y="918151"/>
                  <a:ext cx="2213778" cy="140819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0070C0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cxnSp>
            <p:nvCxnSpPr>
              <p:cNvPr id="10" name="Elbow Connector 9">
                <a:extLst>
                  <a:ext uri="{FF2B5EF4-FFF2-40B4-BE49-F238E27FC236}">
                    <a16:creationId xmlns:a16="http://schemas.microsoft.com/office/drawing/2014/main" id="{214F7CFB-2F9F-54C0-A400-7AA2836AB1A3}"/>
                  </a:ext>
                </a:extLst>
              </p:cNvPr>
              <p:cNvCxnSpPr>
                <a:stCxn id="7" idx="3"/>
                <a:endCxn id="15" idx="1"/>
              </p:cNvCxnSpPr>
              <p:nvPr/>
            </p:nvCxnSpPr>
            <p:spPr>
              <a:xfrm rot="16200000" flipH="1">
                <a:off x="7151542" y="1574715"/>
                <a:ext cx="140936" cy="278158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>
                <a:extLst>
                  <a:ext uri="{FF2B5EF4-FFF2-40B4-BE49-F238E27FC236}">
                    <a16:creationId xmlns:a16="http://schemas.microsoft.com/office/drawing/2014/main" id="{57D73F57-8C7B-9D6B-C090-D24BEA9473AE}"/>
                  </a:ext>
                </a:extLst>
              </p:cNvPr>
              <p:cNvCxnSpPr>
                <a:stCxn id="7" idx="3"/>
                <a:endCxn id="12" idx="1"/>
              </p:cNvCxnSpPr>
              <p:nvPr/>
            </p:nvCxnSpPr>
            <p:spPr>
              <a:xfrm rot="16200000" flipH="1">
                <a:off x="6540373" y="2185884"/>
                <a:ext cx="1363275" cy="278158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ED09EC-1E83-8867-B408-F14608EF4C17}"/>
                </a:ext>
              </a:extLst>
            </p:cNvPr>
            <p:cNvSpPr/>
            <p:nvPr/>
          </p:nvSpPr>
          <p:spPr>
            <a:xfrm>
              <a:off x="6562005" y="711590"/>
              <a:ext cx="2307292" cy="2238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Engine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0A0D03-515E-76A9-0586-5935FA53751D}"/>
                </a:ext>
              </a:extLst>
            </p:cNvPr>
            <p:cNvSpPr/>
            <p:nvPr/>
          </p:nvSpPr>
          <p:spPr>
            <a:xfrm>
              <a:off x="6562005" y="931092"/>
              <a:ext cx="2307292" cy="8668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latin typeface="Aptos" panose="020B0004020202020204" pitchFamily="34" charset="0"/>
                </a:rPr>
                <a:t>-round : int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-</a:t>
              </a:r>
              <a:r>
                <a:rPr lang="en-US" sz="1400" dirty="0" err="1">
                  <a:latin typeface="Aptos" panose="020B0004020202020204" pitchFamily="34" charset="0"/>
                </a:rPr>
                <a:t>human_wins</a:t>
              </a:r>
              <a:r>
                <a:rPr lang="en-US" sz="1400" dirty="0">
                  <a:latin typeface="Aptos" panose="020B0004020202020204" pitchFamily="34" charset="0"/>
                </a:rPr>
                <a:t> : int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-</a:t>
              </a:r>
              <a:r>
                <a:rPr lang="en-US" sz="1400" dirty="0" err="1">
                  <a:latin typeface="Aptos" panose="020B0004020202020204" pitchFamily="34" charset="0"/>
                </a:rPr>
                <a:t>computer_wins</a:t>
              </a:r>
              <a:r>
                <a:rPr lang="en-US" sz="1400" dirty="0">
                  <a:latin typeface="Aptos" panose="020B0004020202020204" pitchFamily="34" charset="0"/>
                </a:rPr>
                <a:t> : int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-ties : int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B626E5-9AF2-9EAD-1C93-A01E6669BF04}"/>
                </a:ext>
              </a:extLst>
            </p:cNvPr>
            <p:cNvSpPr/>
            <p:nvPr/>
          </p:nvSpPr>
          <p:spPr>
            <a:xfrm>
              <a:off x="6562005" y="1797895"/>
              <a:ext cx="2307292" cy="1162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latin typeface="Aptos" panose="020B0004020202020204" pitchFamily="34" charset="0"/>
                </a:rPr>
                <a:t>+</a:t>
              </a:r>
              <a:r>
                <a:rPr lang="en-US" sz="1400" dirty="0" err="1">
                  <a:latin typeface="Aptos" panose="020B0004020202020204" pitchFamily="34" charset="0"/>
                </a:rPr>
                <a:t>start_game</a:t>
              </a:r>
              <a:r>
                <a:rPr lang="en-US" sz="1400" dirty="0">
                  <a:latin typeface="Aptos" panose="020B0004020202020204" pitchFamily="34" charset="0"/>
                </a:rPr>
                <a:t>()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+</a:t>
              </a:r>
              <a:r>
                <a:rPr lang="en-US" sz="1400" dirty="0" err="1">
                  <a:latin typeface="Aptos" panose="020B0004020202020204" pitchFamily="34" charset="0"/>
                </a:rPr>
                <a:t>end_game</a:t>
              </a:r>
              <a:r>
                <a:rPr lang="en-US" sz="1400" dirty="0">
                  <a:latin typeface="Aptos" panose="020B0004020202020204" pitchFamily="34" charset="0"/>
                </a:rPr>
                <a:t>()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+</a:t>
              </a:r>
              <a:r>
                <a:rPr lang="en-US" sz="1400" dirty="0" err="1">
                  <a:latin typeface="Aptos" panose="020B0004020202020204" pitchFamily="34" charset="0"/>
                </a:rPr>
                <a:t>next_round</a:t>
              </a:r>
              <a:r>
                <a:rPr lang="en-US" sz="1400" dirty="0">
                  <a:latin typeface="Aptos" panose="020B0004020202020204" pitchFamily="34" charset="0"/>
                </a:rPr>
                <a:t>()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+</a:t>
              </a:r>
              <a:r>
                <a:rPr lang="en-US" sz="1400" dirty="0" err="1">
                  <a:latin typeface="Aptos" panose="020B0004020202020204" pitchFamily="34" charset="0"/>
                </a:rPr>
                <a:t>do_round</a:t>
              </a:r>
              <a:r>
                <a:rPr lang="en-US" sz="1400" dirty="0">
                  <a:latin typeface="Aptos" panose="020B0004020202020204" pitchFamily="34" charset="0"/>
                </a:rPr>
                <a:t>()</a:t>
              </a:r>
            </a:p>
            <a:p>
              <a:r>
                <a:rPr lang="en-US" sz="1400" dirty="0">
                  <a:latin typeface="Aptos" panose="020B0004020202020204" pitchFamily="34" charset="0"/>
                </a:rPr>
                <a:t>+</a:t>
              </a:r>
              <a:r>
                <a:rPr lang="en-US" sz="1400" dirty="0" err="1">
                  <a:latin typeface="Aptos" panose="020B0004020202020204" pitchFamily="34" charset="0"/>
                </a:rPr>
                <a:t>determine_winner</a:t>
              </a:r>
              <a:r>
                <a:rPr lang="en-US" sz="1400" dirty="0">
                  <a:latin typeface="Aptos" panose="020B0004020202020204" pitchFamily="34" charset="0"/>
                </a:rPr>
                <a:t>() : Who</a:t>
              </a: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FA0547D8-19FA-6D0E-93B3-1638D58E153B}"/>
                </a:ext>
              </a:extLst>
            </p:cNvPr>
            <p:cNvSpPr/>
            <p:nvPr/>
          </p:nvSpPr>
          <p:spPr>
            <a:xfrm>
              <a:off x="6343933" y="1278687"/>
              <a:ext cx="217410" cy="177261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955217-314F-726F-BC6B-CB9B610ACF73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972416" y="1376462"/>
              <a:ext cx="5198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BD4373A-138E-151B-AFCA-0CF05A3A6858}"/>
              </a:ext>
            </a:extLst>
          </p:cNvPr>
          <p:cNvSpPr txBox="1"/>
          <p:nvPr/>
        </p:nvSpPr>
        <p:spPr>
          <a:xfrm>
            <a:off x="929278" y="4183665"/>
            <a:ext cx="319189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 *display;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show_game_start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show_game_end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show_round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(round);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BFDFF5-2D18-C623-DDD9-229F82C927A7}"/>
              </a:ext>
            </a:extLst>
          </p:cNvPr>
          <p:cNvSpPr txBox="1"/>
          <p:nvPr/>
        </p:nvSpPr>
        <p:spPr>
          <a:xfrm>
            <a:off x="3048429" y="1278687"/>
            <a:ext cx="1053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Open-closed</a:t>
            </a:r>
          </a:p>
          <a:p>
            <a:r>
              <a:rPr lang="en-US" sz="1200" dirty="0">
                <a:solidFill>
                  <a:srgbClr val="0432FF"/>
                </a:solidFill>
              </a:rPr>
              <a:t>principle.</a:t>
            </a:r>
          </a:p>
        </p:txBody>
      </p:sp>
    </p:spTree>
    <p:extLst>
      <p:ext uri="{BB962C8B-B14F-4D97-AF65-F5344CB8AC3E}">
        <p14:creationId xmlns:p14="http://schemas.microsoft.com/office/powerpoint/2010/main" val="366610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3A514E5-7ACE-1AF7-4ADC-5D1AF3120C85}"/>
              </a:ext>
            </a:extLst>
          </p:cNvPr>
          <p:cNvSpPr/>
          <p:nvPr/>
        </p:nvSpPr>
        <p:spPr bwMode="auto">
          <a:xfrm>
            <a:off x="4480561" y="1066800"/>
            <a:ext cx="2651731" cy="167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3BB35-0026-FC25-0828-AAEBB4D8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An Assignment #4 Solution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180E-966D-83A2-BB93-BBF9E0B4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5760702" cy="4042042"/>
          </a:xfrm>
        </p:spPr>
        <p:txBody>
          <a:bodyPr/>
          <a:lstStyle/>
          <a:p>
            <a:r>
              <a:rPr lang="en-US" dirty="0"/>
              <a:t>The Strategy </a:t>
            </a:r>
            <a:br>
              <a:rPr lang="en-US" dirty="0"/>
            </a:br>
            <a:r>
              <a:rPr lang="en-US" dirty="0"/>
              <a:t>Design Pattern:</a:t>
            </a:r>
          </a:p>
          <a:p>
            <a:pPr lvl="1"/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dirty="0"/>
              <a:t> </a:t>
            </a:r>
            <a:r>
              <a:rPr lang="en-US" u="sng" dirty="0"/>
              <a:t>aggregates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dirty="0"/>
              <a:t> subclasses </a:t>
            </a:r>
            <a:br>
              <a:rPr lang="en-US" dirty="0"/>
            </a:br>
            <a:r>
              <a:rPr lang="en-US" dirty="0"/>
              <a:t>(the </a:t>
            </a:r>
            <a:r>
              <a:rPr lang="en-US" u="sng" dirty="0"/>
              <a:t>strategies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Member functions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decide()</a:t>
            </a:r>
            <a:r>
              <a:rPr lang="en-US" dirty="0"/>
              <a:t> of the subclasses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  <a:r>
              <a:rPr lang="en-US" dirty="0"/>
              <a:t> </a:t>
            </a:r>
            <a:r>
              <a:rPr lang="en-US" u="sng" dirty="0"/>
              <a:t>defer</a:t>
            </a:r>
            <a:r>
              <a:rPr lang="en-US" dirty="0"/>
              <a:t> to their algorithms via their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 </a:t>
            </a:r>
            <a:r>
              <a:rPr lang="en-US" dirty="0"/>
              <a:t>superclass.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E9EE2-E2A3-90B5-4D15-1E6B14BF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656029-224D-8EB3-643A-DCC4C1CF689D}"/>
              </a:ext>
            </a:extLst>
          </p:cNvPr>
          <p:cNvGrpSpPr/>
          <p:nvPr/>
        </p:nvGrpSpPr>
        <p:grpSpPr>
          <a:xfrm>
            <a:off x="6459457" y="685830"/>
            <a:ext cx="2318737" cy="5722637"/>
            <a:chOff x="8165014" y="313293"/>
            <a:chExt cx="2318737" cy="57226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53EDF9-3BFC-D740-FE02-1E68E7E91995}"/>
                </a:ext>
              </a:extLst>
            </p:cNvPr>
            <p:cNvGrpSpPr/>
            <p:nvPr/>
          </p:nvGrpSpPr>
          <p:grpSpPr>
            <a:xfrm>
              <a:off x="8740157" y="313293"/>
              <a:ext cx="1740758" cy="1184572"/>
              <a:chOff x="1860860" y="3928932"/>
              <a:chExt cx="2155629" cy="118457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343501-CC3F-DAF2-E92C-68B3028A7F63}"/>
                  </a:ext>
                </a:extLst>
              </p:cNvPr>
              <p:cNvSpPr/>
              <p:nvPr/>
            </p:nvSpPr>
            <p:spPr>
              <a:xfrm>
                <a:off x="1860861" y="3928932"/>
                <a:ext cx="2155627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Algorithm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6F5FF5-238D-DE8C-8C80-F6D1190E2E35}"/>
                  </a:ext>
                </a:extLst>
              </p:cNvPr>
              <p:cNvSpPr/>
              <p:nvPr/>
            </p:nvSpPr>
            <p:spPr>
              <a:xfrm>
                <a:off x="1860860" y="4165096"/>
                <a:ext cx="2155628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#prediction : Choice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FE0085-191E-3BAB-D59D-8FBF84BD55B5}"/>
                  </a:ext>
                </a:extLst>
              </p:cNvPr>
              <p:cNvSpPr/>
              <p:nvPr/>
            </p:nvSpPr>
            <p:spPr>
              <a:xfrm>
                <a:off x="1860861" y="4399310"/>
                <a:ext cx="2155628" cy="71419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#choose()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#predict()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#</a:t>
                </a:r>
                <a:r>
                  <a:rPr lang="en-US" sz="1400" i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decide() : Choice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616978-4E01-C8F0-E85F-C487AC202333}"/>
                </a:ext>
              </a:extLst>
            </p:cNvPr>
            <p:cNvGrpSpPr/>
            <p:nvPr/>
          </p:nvGrpSpPr>
          <p:grpSpPr>
            <a:xfrm>
              <a:off x="8172146" y="3787998"/>
              <a:ext cx="1779036" cy="2247932"/>
              <a:chOff x="314445" y="2415050"/>
              <a:chExt cx="2217736" cy="22479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12D0D3-9852-B12B-9C54-B4E087478EFB}"/>
                  </a:ext>
                </a:extLst>
              </p:cNvPr>
              <p:cNvSpPr/>
              <p:nvPr/>
            </p:nvSpPr>
            <p:spPr>
              <a:xfrm>
                <a:off x="314449" y="2415050"/>
                <a:ext cx="2217027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Smart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193F71-2DFF-E66B-0997-AF0A112D1D75}"/>
                  </a:ext>
                </a:extLst>
              </p:cNvPr>
              <p:cNvSpPr/>
              <p:nvPr/>
            </p:nvSpPr>
            <p:spPr>
              <a:xfrm>
                <a:off x="314445" y="2649264"/>
                <a:ext cx="2217027" cy="45478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-history : string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-frequencies : map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A002CA-5798-713E-49DD-CBB018A777E3}"/>
                  </a:ext>
                </a:extLst>
              </p:cNvPr>
              <p:cNvSpPr/>
              <p:nvPr/>
            </p:nvSpPr>
            <p:spPr>
              <a:xfrm>
                <a:off x="314445" y="3104052"/>
                <a:ext cx="2217736" cy="155893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-predict 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check_frequency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update_frequency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append_history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read_frequencies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</a:t>
                </a:r>
                <a:r>
                  <a:rPr lang="en-US" sz="1400" dirty="0" err="1">
                    <a:solidFill>
                      <a:srgbClr val="C00000"/>
                    </a:solidFill>
                    <a:latin typeface="Aptos" panose="020B0004020202020204" pitchFamily="34" charset="0"/>
                  </a:rPr>
                  <a:t>write_frequencies</a:t>
                </a:r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()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F45CF1-7EED-7F11-B565-833E22964A5B}"/>
                </a:ext>
              </a:extLst>
            </p:cNvPr>
            <p:cNvGrpSpPr/>
            <p:nvPr/>
          </p:nvGrpSpPr>
          <p:grpSpPr>
            <a:xfrm>
              <a:off x="8165014" y="1689450"/>
              <a:ext cx="1785599" cy="603492"/>
              <a:chOff x="4147170" y="196657"/>
              <a:chExt cx="1655662" cy="60349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F7C97A-8B97-DCE1-1C3C-B1741813B930}"/>
                  </a:ext>
                </a:extLst>
              </p:cNvPr>
              <p:cNvSpPr/>
              <p:nvPr/>
            </p:nvSpPr>
            <p:spPr>
              <a:xfrm>
                <a:off x="4147174" y="196657"/>
                <a:ext cx="1655658" cy="25539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Prompt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22C512-FB6A-354D-AAE6-170F124E36D0}"/>
                  </a:ext>
                </a:extLst>
              </p:cNvPr>
              <p:cNvSpPr/>
              <p:nvPr/>
            </p:nvSpPr>
            <p:spPr>
              <a:xfrm>
                <a:off x="4147170" y="565935"/>
                <a:ext cx="1655661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9B22B3-EC48-51AC-7FDD-A51EC0502329}"/>
                  </a:ext>
                </a:extLst>
              </p:cNvPr>
              <p:cNvSpPr/>
              <p:nvPr/>
            </p:nvSpPr>
            <p:spPr>
              <a:xfrm>
                <a:off x="4147173" y="435206"/>
                <a:ext cx="1655658" cy="13072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B09FB7-3B3F-6CCE-DDB6-73FEDFBB0E13}"/>
                </a:ext>
              </a:extLst>
            </p:cNvPr>
            <p:cNvGrpSpPr/>
            <p:nvPr/>
          </p:nvGrpSpPr>
          <p:grpSpPr>
            <a:xfrm>
              <a:off x="8165015" y="2403088"/>
              <a:ext cx="1785598" cy="582309"/>
              <a:chOff x="4147170" y="217840"/>
              <a:chExt cx="1655661" cy="5823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C561FC-3110-2A09-3BAC-034F7872FF13}"/>
                  </a:ext>
                </a:extLst>
              </p:cNvPr>
              <p:cNvSpPr/>
              <p:nvPr/>
            </p:nvSpPr>
            <p:spPr>
              <a:xfrm>
                <a:off x="4147173" y="217840"/>
                <a:ext cx="1655657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Button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F0383F9-49CB-CA9A-24CA-296C4A275B22}"/>
                  </a:ext>
                </a:extLst>
              </p:cNvPr>
              <p:cNvSpPr/>
              <p:nvPr/>
            </p:nvSpPr>
            <p:spPr>
              <a:xfrm>
                <a:off x="4147170" y="565935"/>
                <a:ext cx="1655661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3B51FC3-C974-E3A1-6046-64C346EC05DB}"/>
                  </a:ext>
                </a:extLst>
              </p:cNvPr>
              <p:cNvSpPr/>
              <p:nvPr/>
            </p:nvSpPr>
            <p:spPr>
              <a:xfrm>
                <a:off x="4147172" y="452054"/>
                <a:ext cx="1655657" cy="11388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B82C04-2749-4DBA-2CE0-9B990FE50A37}"/>
                </a:ext>
              </a:extLst>
            </p:cNvPr>
            <p:cNvGrpSpPr/>
            <p:nvPr/>
          </p:nvGrpSpPr>
          <p:grpSpPr>
            <a:xfrm>
              <a:off x="8165015" y="3095543"/>
              <a:ext cx="1785598" cy="582309"/>
              <a:chOff x="4147170" y="217840"/>
              <a:chExt cx="1655661" cy="5823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2DFEA6-B4A4-1097-B3A5-B8CEB1E7E43C}"/>
                  </a:ext>
                </a:extLst>
              </p:cNvPr>
              <p:cNvSpPr/>
              <p:nvPr/>
            </p:nvSpPr>
            <p:spPr>
              <a:xfrm>
                <a:off x="4147173" y="217840"/>
                <a:ext cx="1655655" cy="234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Random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71C0E-01D4-DE3C-882E-0D7E9D024489}"/>
                  </a:ext>
                </a:extLst>
              </p:cNvPr>
              <p:cNvSpPr/>
              <p:nvPr/>
            </p:nvSpPr>
            <p:spPr>
              <a:xfrm>
                <a:off x="4147170" y="565935"/>
                <a:ext cx="1655661" cy="234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-decide () : Choice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8B143D-6297-BD09-A52E-A2105AD6EED9}"/>
                  </a:ext>
                </a:extLst>
              </p:cNvPr>
              <p:cNvSpPr/>
              <p:nvPr/>
            </p:nvSpPr>
            <p:spPr>
              <a:xfrm>
                <a:off x="4147172" y="452054"/>
                <a:ext cx="1655655" cy="11388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97F545DE-1070-6D93-3EF3-84B66411EB5F}"/>
                </a:ext>
              </a:extLst>
            </p:cNvPr>
            <p:cNvSpPr/>
            <p:nvPr/>
          </p:nvSpPr>
          <p:spPr>
            <a:xfrm>
              <a:off x="10259947" y="1506172"/>
              <a:ext cx="223804" cy="191585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63E8883-A8FE-CC60-46A3-42427148F230}"/>
                </a:ext>
              </a:extLst>
            </p:cNvPr>
            <p:cNvCxnSpPr>
              <a:cxnSpLocks/>
              <a:stCxn id="11" idx="3"/>
              <a:endCxn id="25" idx="3"/>
            </p:cNvCxnSpPr>
            <p:nvPr/>
          </p:nvCxnSpPr>
          <p:spPr>
            <a:xfrm rot="5400000">
              <a:off x="9057559" y="2590815"/>
              <a:ext cx="2207348" cy="421233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37F7D56A-6AE7-08C5-66FB-488134580018}"/>
                </a:ext>
              </a:extLst>
            </p:cNvPr>
            <p:cNvCxnSpPr>
              <a:cxnSpLocks/>
              <a:stCxn id="11" idx="3"/>
              <a:endCxn id="22" idx="3"/>
            </p:cNvCxnSpPr>
            <p:nvPr/>
          </p:nvCxnSpPr>
          <p:spPr>
            <a:xfrm rot="5400000">
              <a:off x="10101535" y="1546835"/>
              <a:ext cx="119392" cy="421236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D76B3E17-46F7-A0B5-7CF5-BA7BCDE45FBF}"/>
                </a:ext>
              </a:extLst>
            </p:cNvPr>
            <p:cNvCxnSpPr>
              <a:cxnSpLocks/>
              <a:stCxn id="11" idx="3"/>
              <a:endCxn id="19" idx="3"/>
            </p:cNvCxnSpPr>
            <p:nvPr/>
          </p:nvCxnSpPr>
          <p:spPr>
            <a:xfrm rot="5400000">
              <a:off x="9750012" y="1898358"/>
              <a:ext cx="822438" cy="421237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A10CB260-8C7E-FAC2-34DC-043FF13F800C}"/>
                </a:ext>
              </a:extLst>
            </p:cNvPr>
            <p:cNvCxnSpPr>
              <a:cxnSpLocks/>
              <a:stCxn id="11" idx="3"/>
              <a:endCxn id="16" idx="3"/>
            </p:cNvCxnSpPr>
            <p:nvPr/>
          </p:nvCxnSpPr>
          <p:spPr>
            <a:xfrm rot="5400000">
              <a:off x="9403784" y="2244584"/>
              <a:ext cx="1514893" cy="421239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263C9F-412C-BBDE-2502-99140CCD788F}"/>
              </a:ext>
            </a:extLst>
          </p:cNvPr>
          <p:cNvGrpSpPr/>
          <p:nvPr/>
        </p:nvGrpSpPr>
        <p:grpSpPr>
          <a:xfrm>
            <a:off x="4613957" y="690349"/>
            <a:ext cx="1668932" cy="1393334"/>
            <a:chOff x="2205877" y="213454"/>
            <a:chExt cx="1668932" cy="139333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02FEE77-2A2F-AF25-DD9B-4F543DDA94A3}"/>
                </a:ext>
              </a:extLst>
            </p:cNvPr>
            <p:cNvGrpSpPr/>
            <p:nvPr/>
          </p:nvGrpSpPr>
          <p:grpSpPr>
            <a:xfrm>
              <a:off x="2205877" y="213454"/>
              <a:ext cx="1667814" cy="582504"/>
              <a:chOff x="2205877" y="213454"/>
              <a:chExt cx="1667814" cy="58250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019EE2D-9849-B806-11CB-279D77890181}"/>
                  </a:ext>
                </a:extLst>
              </p:cNvPr>
              <p:cNvSpPr/>
              <p:nvPr/>
            </p:nvSpPr>
            <p:spPr>
              <a:xfrm>
                <a:off x="2205878" y="213454"/>
                <a:ext cx="1667813" cy="223860"/>
              </a:xfrm>
              <a:prstGeom prst="rect">
                <a:avLst/>
              </a:prstGeom>
              <a:solidFill>
                <a:srgbClr val="029846"/>
              </a:solidFill>
              <a:ln>
                <a:solidFill>
                  <a:srgbClr val="02984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Player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7694EE-025D-A6B2-697F-1F1CF9A20ACE}"/>
                  </a:ext>
                </a:extLst>
              </p:cNvPr>
              <p:cNvSpPr/>
              <p:nvPr/>
            </p:nvSpPr>
            <p:spPr>
              <a:xfrm>
                <a:off x="2205877" y="434581"/>
                <a:ext cx="1667814" cy="137453"/>
              </a:xfrm>
              <a:prstGeom prst="rect">
                <a:avLst/>
              </a:prstGeom>
              <a:ln>
                <a:solidFill>
                  <a:srgbClr val="02984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6">
                      <a:lumMod val="75000"/>
                    </a:schemeClr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4AC342-33CE-C3D6-1829-A68965180D18}"/>
                  </a:ext>
                </a:extLst>
              </p:cNvPr>
              <p:cNvSpPr/>
              <p:nvPr/>
            </p:nvSpPr>
            <p:spPr>
              <a:xfrm>
                <a:off x="2205878" y="572098"/>
                <a:ext cx="1667813" cy="223860"/>
              </a:xfrm>
              <a:prstGeom prst="rect">
                <a:avLst/>
              </a:prstGeom>
              <a:ln>
                <a:solidFill>
                  <a:srgbClr val="02984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29846"/>
                    </a:solidFill>
                    <a:latin typeface="Aptos" panose="020B0004020202020204" pitchFamily="34" charset="0"/>
                  </a:rPr>
                  <a:t>+choose() : Choice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5790F9-7440-A63C-E1DC-46424E0E2743}"/>
                </a:ext>
              </a:extLst>
            </p:cNvPr>
            <p:cNvSpPr/>
            <p:nvPr/>
          </p:nvSpPr>
          <p:spPr>
            <a:xfrm>
              <a:off x="2444574" y="1043662"/>
              <a:ext cx="1064645" cy="234214"/>
            </a:xfrm>
            <a:prstGeom prst="rect">
              <a:avLst/>
            </a:prstGeom>
            <a:solidFill>
              <a:srgbClr val="029846"/>
            </a:solidFill>
            <a:ln>
              <a:solidFill>
                <a:srgbClr val="02984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Human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CF96B0-3143-7B97-345A-BA8FE5AB74E2}"/>
                </a:ext>
              </a:extLst>
            </p:cNvPr>
            <p:cNvSpPr/>
            <p:nvPr/>
          </p:nvSpPr>
          <p:spPr>
            <a:xfrm>
              <a:off x="2444574" y="1364360"/>
              <a:ext cx="1064645" cy="242428"/>
            </a:xfrm>
            <a:prstGeom prst="rect">
              <a:avLst/>
            </a:prstGeom>
            <a:solidFill>
              <a:srgbClr val="029846"/>
            </a:solidFill>
            <a:ln>
              <a:solidFill>
                <a:srgbClr val="02984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Computer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ACB222E0-4990-D60D-40D1-FD011738F741}"/>
                </a:ext>
              </a:extLst>
            </p:cNvPr>
            <p:cNvSpPr/>
            <p:nvPr/>
          </p:nvSpPr>
          <p:spPr>
            <a:xfrm>
              <a:off x="3651005" y="806248"/>
              <a:ext cx="223804" cy="191585"/>
            </a:xfrm>
            <a:prstGeom prst="triangle">
              <a:avLst/>
            </a:prstGeom>
            <a:ln>
              <a:solidFill>
                <a:srgbClr val="02984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7769973-C3FA-AABC-597A-7BAAD054A1DC}"/>
                </a:ext>
              </a:extLst>
            </p:cNvPr>
            <p:cNvCxnSpPr>
              <a:cxnSpLocks/>
              <a:stCxn id="35" idx="3"/>
              <a:endCxn id="33" idx="3"/>
            </p:cNvCxnSpPr>
            <p:nvPr/>
          </p:nvCxnSpPr>
          <p:spPr>
            <a:xfrm rot="5400000">
              <a:off x="3554595" y="952457"/>
              <a:ext cx="162936" cy="253688"/>
            </a:xfrm>
            <a:prstGeom prst="bentConnector2">
              <a:avLst/>
            </a:prstGeom>
            <a:ln>
              <a:solidFill>
                <a:srgbClr val="0298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F57FA356-029D-E0BE-2C79-CC4522B054D8}"/>
                </a:ext>
              </a:extLst>
            </p:cNvPr>
            <p:cNvCxnSpPr>
              <a:cxnSpLocks/>
              <a:stCxn id="35" idx="3"/>
              <a:endCxn id="34" idx="3"/>
            </p:cNvCxnSpPr>
            <p:nvPr/>
          </p:nvCxnSpPr>
          <p:spPr>
            <a:xfrm rot="5400000">
              <a:off x="3392193" y="1114859"/>
              <a:ext cx="487741" cy="253688"/>
            </a:xfrm>
            <a:prstGeom prst="bentConnector2">
              <a:avLst/>
            </a:prstGeom>
            <a:ln>
              <a:solidFill>
                <a:srgbClr val="0298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Diamond 41">
            <a:extLst>
              <a:ext uri="{FF2B5EF4-FFF2-40B4-BE49-F238E27FC236}">
                <a16:creationId xmlns:a16="http://schemas.microsoft.com/office/drawing/2014/main" id="{C55A787F-0DB9-5C7D-CCD8-33996A9A85FA}"/>
              </a:ext>
            </a:extLst>
          </p:cNvPr>
          <p:cNvSpPr/>
          <p:nvPr/>
        </p:nvSpPr>
        <p:spPr>
          <a:xfrm>
            <a:off x="6293692" y="728192"/>
            <a:ext cx="217410" cy="177261"/>
          </a:xfrm>
          <a:prstGeom prst="diamond">
            <a:avLst/>
          </a:prstGeom>
          <a:solidFill>
            <a:srgbClr val="029846"/>
          </a:solidFill>
          <a:ln>
            <a:solidFill>
              <a:srgbClr val="02984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21ACC0-52FE-DD52-55CF-A9CCF13AAEAD}"/>
              </a:ext>
            </a:extLst>
          </p:cNvPr>
          <p:cNvCxnSpPr>
            <a:cxnSpLocks/>
          </p:cNvCxnSpPr>
          <p:nvPr/>
        </p:nvCxnSpPr>
        <p:spPr>
          <a:xfrm>
            <a:off x="6288150" y="816823"/>
            <a:ext cx="752830" cy="658"/>
          </a:xfrm>
          <a:prstGeom prst="line">
            <a:avLst/>
          </a:prstGeom>
          <a:ln>
            <a:solidFill>
              <a:srgbClr val="0298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EEEBEA-3CB8-129E-AF92-536481CE6B85}"/>
              </a:ext>
            </a:extLst>
          </p:cNvPr>
          <p:cNvSpPr txBox="1"/>
          <p:nvPr/>
        </p:nvSpPr>
        <p:spPr>
          <a:xfrm>
            <a:off x="1226465" y="5374633"/>
            <a:ext cx="415851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human_choice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human-&gt;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computer_choice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computer-&gt;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6232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BE9-3E6D-A6BA-27CE-B0F76CC5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#4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0C9A-E435-1FA4-B8E1-99D168D4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12434" cy="4835525"/>
          </a:xfrm>
        </p:spPr>
        <p:txBody>
          <a:bodyPr/>
          <a:lstStyle/>
          <a:p>
            <a:r>
              <a:rPr lang="en-US" dirty="0"/>
              <a:t>Cohesive 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Controls playing a game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</a:p>
          <a:p>
            <a:pPr lvl="2"/>
            <a:r>
              <a:rPr lang="en-US" sz="1800" dirty="0"/>
              <a:t>subclasses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TextDisplay</a:t>
            </a:r>
            <a:r>
              <a:rPr lang="en-US" sz="1800" dirty="0"/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GUIDisplay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</a:p>
          <a:p>
            <a:pPr lvl="2"/>
            <a:r>
              <a:rPr lang="en-US" sz="1800" dirty="0"/>
              <a:t>subclasses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en-US" sz="1800" dirty="0"/>
              <a:t> and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AlgorithmFactory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subclasses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PromptAlgorithm</a:t>
            </a:r>
            <a:r>
              <a:rPr lang="en-US" sz="1800" dirty="0"/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ButtonAlgorithm</a:t>
            </a:r>
            <a:r>
              <a:rPr lang="en-US" sz="1800" dirty="0"/>
              <a:t> (human)</a:t>
            </a:r>
          </a:p>
          <a:p>
            <a:pPr lvl="2"/>
            <a:r>
              <a:rPr lang="en-US" sz="1800" dirty="0"/>
              <a:t>subclasses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RandomAlgorithm</a:t>
            </a:r>
            <a:r>
              <a:rPr lang="en-US" sz="1800" dirty="0"/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SmartAlgorithm</a:t>
            </a:r>
            <a:r>
              <a:rPr lang="en-US" sz="1800" dirty="0"/>
              <a:t> (computer)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EC30-695F-2FFC-1B49-00B032EA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695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ACCC-8F10-C6E9-248E-B8614EAD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#4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29A9-321F-C8C6-846C-F34CD9D1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Encapsulate what varies and open-closed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dirty="0"/>
              <a:t> and its subclasses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dirty="0"/>
              <a:t> and its subclasses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dirty="0"/>
              <a:t> and its subclasses</a:t>
            </a:r>
          </a:p>
          <a:p>
            <a:r>
              <a:rPr lang="en-US" dirty="0"/>
              <a:t>Therefore, between the text and GUI versions of the RPS game application, </a:t>
            </a:r>
            <a:r>
              <a:rPr lang="en-US" u="sng" dirty="0"/>
              <a:t>all the classes are shared</a:t>
            </a:r>
            <a:r>
              <a:rPr lang="en-US" dirty="0"/>
              <a:t> except for 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RPS</a:t>
            </a:r>
            <a:r>
              <a:rPr lang="en-US" dirty="0"/>
              <a:t>:</a:t>
            </a:r>
          </a:p>
          <a:p>
            <a:pPr lvl="1"/>
            <a:r>
              <a:rPr lang="en-US" u="sng" dirty="0"/>
              <a:t>Text version’s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RPS</a:t>
            </a:r>
            <a:r>
              <a:rPr lang="en-US" dirty="0"/>
              <a:t>: create players and algorithms, </a:t>
            </a:r>
            <a:br>
              <a:rPr lang="en-US" dirty="0"/>
            </a:br>
            <a:r>
              <a:rPr lang="en-US" dirty="0"/>
              <a:t>set up and start the game engine.</a:t>
            </a:r>
          </a:p>
          <a:p>
            <a:pPr lvl="1"/>
            <a:r>
              <a:rPr lang="en-US" u="sng" dirty="0"/>
              <a:t>GUI version’s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RPS</a:t>
            </a:r>
            <a:r>
              <a:rPr lang="en-US" dirty="0"/>
              <a:t>: same as the text version, </a:t>
            </a:r>
            <a:br>
              <a:rPr lang="en-US" dirty="0"/>
            </a:br>
            <a:r>
              <a:rPr lang="en-US" dirty="0"/>
              <a:t>plus manage the GUI components.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8F50-F5EA-9CFC-CDCC-5E6D84C7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6E731-1685-AD4E-15A2-69934E006D8B}"/>
              </a:ext>
            </a:extLst>
          </p:cNvPr>
          <p:cNvSpPr txBox="1"/>
          <p:nvPr/>
        </p:nvSpPr>
        <p:spPr>
          <a:xfrm>
            <a:off x="5394951" y="2697488"/>
            <a:ext cx="24688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Leave out subclass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GUIDisplay</a:t>
            </a:r>
            <a:r>
              <a:rPr lang="en-US" sz="1200" dirty="0">
                <a:solidFill>
                  <a:srgbClr val="0432FF"/>
                </a:solidFill>
              </a:rPr>
              <a:t> to compile the text version.</a:t>
            </a:r>
          </a:p>
        </p:txBody>
      </p:sp>
    </p:spTree>
    <p:extLst>
      <p:ext uri="{BB962C8B-B14F-4D97-AF65-F5344CB8AC3E}">
        <p14:creationId xmlns:p14="http://schemas.microsoft.com/office/powerpoint/2010/main" val="33850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7">
            <a:extLst>
              <a:ext uri="{FF2B5EF4-FFF2-40B4-BE49-F238E27FC236}">
                <a16:creationId xmlns:a16="http://schemas.microsoft.com/office/drawing/2014/main" id="{B4E892A6-64BD-57DB-C403-B94382BF3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92" y="1234464"/>
            <a:ext cx="6736005" cy="505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6F729-FB68-C141-EC2E-F13499DD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#4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9558A-EB50-33BA-3741-5A8C0A3A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D85BBE6-8D59-6248-B01B-9B936E3910F8}"/>
              </a:ext>
            </a:extLst>
          </p:cNvPr>
          <p:cNvSpPr txBox="1"/>
          <p:nvPr/>
        </p:nvSpPr>
        <p:spPr>
          <a:xfrm>
            <a:off x="1463074" y="5257780"/>
            <a:ext cx="24688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Leave out subclass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GUIDisplay</a:t>
            </a:r>
            <a:r>
              <a:rPr lang="en-US" sz="1200" dirty="0">
                <a:solidFill>
                  <a:srgbClr val="0432FF"/>
                </a:solidFill>
              </a:rPr>
              <a:t> to compile the text version.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7FBE3C7-C02C-E89F-2B29-55FAEE8D65B0}"/>
              </a:ext>
            </a:extLst>
          </p:cNvPr>
          <p:cNvSpPr txBox="1"/>
          <p:nvPr/>
        </p:nvSpPr>
        <p:spPr>
          <a:xfrm>
            <a:off x="731562" y="1244580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Shared classes</a:t>
            </a:r>
          </a:p>
        </p:txBody>
      </p:sp>
    </p:spTree>
    <p:extLst>
      <p:ext uri="{BB962C8B-B14F-4D97-AF65-F5344CB8AC3E}">
        <p14:creationId xmlns:p14="http://schemas.microsoft.com/office/powerpoint/2010/main" val="277951682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56459</TotalTime>
  <Words>2346</Words>
  <Application>Microsoft Macintosh PowerPoint</Application>
  <PresentationFormat>On-screen Show (4:3)</PresentationFormat>
  <Paragraphs>373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Times New Roman</vt:lpstr>
      <vt:lpstr>Wingdings</vt:lpstr>
      <vt:lpstr>Quadrant</vt:lpstr>
      <vt:lpstr>CMPE 202 Software Systems Engineering March 26 Class Meeting</vt:lpstr>
      <vt:lpstr>Today</vt:lpstr>
      <vt:lpstr>An Assignment #4 Solution</vt:lpstr>
      <vt:lpstr>An Assignment #4 Solution, cont’d</vt:lpstr>
      <vt:lpstr>An Assignment #4 Solution, cont’d</vt:lpstr>
      <vt:lpstr>An Assignment #4 Solution, cont’d</vt:lpstr>
      <vt:lpstr>An Assignment #4 Solution, cont’d</vt:lpstr>
      <vt:lpstr>An Assignment #4 Solution, cont’d</vt:lpstr>
      <vt:lpstr>An Assignment #4 Solution, cont’d</vt:lpstr>
      <vt:lpstr>Your Team Projects</vt:lpstr>
      <vt:lpstr>Assignment #5</vt:lpstr>
      <vt:lpstr>The Adapter and Façade Design Patterns</vt:lpstr>
      <vt:lpstr>Example Application: More Sports Reports</vt:lpstr>
      <vt:lpstr>Desired Design Features</vt:lpstr>
      <vt:lpstr>Before Using the Adapter DP</vt:lpstr>
      <vt:lpstr>Problems with “Before”</vt:lpstr>
      <vt:lpstr>The Adapter Design Pattern</vt:lpstr>
      <vt:lpstr>After Using the Adapter DP</vt:lpstr>
      <vt:lpstr>Benefits of “After”</vt:lpstr>
      <vt:lpstr>Adapter Generic Model</vt:lpstr>
      <vt:lpstr>An Alternative Adapter Model</vt:lpstr>
      <vt:lpstr>Alternative Adapter Generic Model</vt:lpstr>
      <vt:lpstr>Break</vt:lpstr>
      <vt:lpstr>The Façade Design Pattern</vt:lpstr>
      <vt:lpstr>Example Application: Fund Raising</vt:lpstr>
      <vt:lpstr>Desired Design Features</vt:lpstr>
      <vt:lpstr>Before Using the Façade DP</vt:lpstr>
      <vt:lpstr>Problems with “Before”</vt:lpstr>
      <vt:lpstr>The Façade Design Pattern</vt:lpstr>
      <vt:lpstr>After Using the Façade DP</vt:lpstr>
      <vt:lpstr>The Benefits of “After”</vt:lpstr>
      <vt:lpstr>Façade Generic Model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739</cp:revision>
  <dcterms:created xsi:type="dcterms:W3CDTF">2008-01-12T03:52:55Z</dcterms:created>
  <dcterms:modified xsi:type="dcterms:W3CDTF">2024-03-27T00:58:46Z</dcterms:modified>
</cp:coreProperties>
</file>