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75"/>
  </p:notesMasterIdLst>
  <p:handoutMasterIdLst>
    <p:handoutMasterId r:id="rId76"/>
  </p:handoutMasterIdLst>
  <p:sldIdLst>
    <p:sldId id="256" r:id="rId2"/>
    <p:sldId id="829" r:id="rId3"/>
    <p:sldId id="830" r:id="rId4"/>
    <p:sldId id="831" r:id="rId5"/>
    <p:sldId id="832" r:id="rId6"/>
    <p:sldId id="833" r:id="rId7"/>
    <p:sldId id="834" r:id="rId8"/>
    <p:sldId id="835" r:id="rId9"/>
    <p:sldId id="836" r:id="rId10"/>
    <p:sldId id="837" r:id="rId11"/>
    <p:sldId id="370" r:id="rId12"/>
    <p:sldId id="845" r:id="rId13"/>
    <p:sldId id="371" r:id="rId14"/>
    <p:sldId id="372" r:id="rId15"/>
    <p:sldId id="342" r:id="rId16"/>
    <p:sldId id="343" r:id="rId17"/>
    <p:sldId id="345" r:id="rId18"/>
    <p:sldId id="346" r:id="rId19"/>
    <p:sldId id="348" r:id="rId20"/>
    <p:sldId id="349" r:id="rId21"/>
    <p:sldId id="843" r:id="rId22"/>
    <p:sldId id="844" r:id="rId23"/>
    <p:sldId id="350" r:id="rId24"/>
    <p:sldId id="351" r:id="rId25"/>
    <p:sldId id="352" r:id="rId26"/>
    <p:sldId id="838" r:id="rId27"/>
    <p:sldId id="839" r:id="rId28"/>
    <p:sldId id="840" r:id="rId29"/>
    <p:sldId id="841" r:id="rId30"/>
    <p:sldId id="842" r:id="rId31"/>
    <p:sldId id="847" r:id="rId32"/>
    <p:sldId id="846" r:id="rId33"/>
    <p:sldId id="353" r:id="rId34"/>
    <p:sldId id="354" r:id="rId35"/>
    <p:sldId id="355" r:id="rId36"/>
    <p:sldId id="356" r:id="rId37"/>
    <p:sldId id="848" r:id="rId38"/>
    <p:sldId id="849" r:id="rId39"/>
    <p:sldId id="850" r:id="rId40"/>
    <p:sldId id="851" r:id="rId41"/>
    <p:sldId id="357" r:id="rId42"/>
    <p:sldId id="358" r:id="rId43"/>
    <p:sldId id="359" r:id="rId44"/>
    <p:sldId id="360" r:id="rId45"/>
    <p:sldId id="361" r:id="rId46"/>
    <p:sldId id="362" r:id="rId47"/>
    <p:sldId id="363" r:id="rId48"/>
    <p:sldId id="852" r:id="rId49"/>
    <p:sldId id="853" r:id="rId50"/>
    <p:sldId id="854" r:id="rId51"/>
    <p:sldId id="855" r:id="rId52"/>
    <p:sldId id="856" r:id="rId53"/>
    <p:sldId id="857" r:id="rId54"/>
    <p:sldId id="858" r:id="rId55"/>
    <p:sldId id="859" r:id="rId56"/>
    <p:sldId id="876" r:id="rId57"/>
    <p:sldId id="860" r:id="rId58"/>
    <p:sldId id="861" r:id="rId59"/>
    <p:sldId id="862" r:id="rId60"/>
    <p:sldId id="863" r:id="rId61"/>
    <p:sldId id="864" r:id="rId62"/>
    <p:sldId id="865" r:id="rId63"/>
    <p:sldId id="866" r:id="rId64"/>
    <p:sldId id="867" r:id="rId65"/>
    <p:sldId id="868" r:id="rId66"/>
    <p:sldId id="869" r:id="rId67"/>
    <p:sldId id="870" r:id="rId68"/>
    <p:sldId id="871" r:id="rId69"/>
    <p:sldId id="872" r:id="rId70"/>
    <p:sldId id="873" r:id="rId71"/>
    <p:sldId id="874" r:id="rId72"/>
    <p:sldId id="365" r:id="rId73"/>
    <p:sldId id="875" r:id="rId74"/>
  </p:sldIdLst>
  <p:sldSz cx="9144000" cy="6858000" type="screen4x3"/>
  <p:notesSz cx="6858000" cy="9144000"/>
  <p:defaultTextStyle>
    <a:defPPr>
      <a:defRPr lang="en-US"/>
    </a:defPPr>
    <a:lvl1pPr algn="l" rtl="0" eaLnBrk="0" fontAlgn="base" hangingPunct="0">
      <a:spcBef>
        <a:spcPct val="0"/>
      </a:spcBef>
      <a:spcAft>
        <a:spcPct val="0"/>
      </a:spcAft>
      <a:defRPr sz="1600" kern="1200">
        <a:solidFill>
          <a:schemeClr val="tx1"/>
        </a:solidFill>
        <a:latin typeface="Arial" charset="0"/>
        <a:ea typeface="+mn-ea"/>
        <a:cs typeface="+mn-cs"/>
      </a:defRPr>
    </a:lvl1pPr>
    <a:lvl2pPr marL="457200" algn="l" rtl="0" eaLnBrk="0" fontAlgn="base" hangingPunct="0">
      <a:spcBef>
        <a:spcPct val="0"/>
      </a:spcBef>
      <a:spcAft>
        <a:spcPct val="0"/>
      </a:spcAft>
      <a:defRPr sz="1600" kern="1200">
        <a:solidFill>
          <a:schemeClr val="tx1"/>
        </a:solidFill>
        <a:latin typeface="Arial" charset="0"/>
        <a:ea typeface="+mn-ea"/>
        <a:cs typeface="+mn-cs"/>
      </a:defRPr>
    </a:lvl2pPr>
    <a:lvl3pPr marL="914400" algn="l" rtl="0" eaLnBrk="0" fontAlgn="base" hangingPunct="0">
      <a:spcBef>
        <a:spcPct val="0"/>
      </a:spcBef>
      <a:spcAft>
        <a:spcPct val="0"/>
      </a:spcAft>
      <a:defRPr sz="1600" kern="1200">
        <a:solidFill>
          <a:schemeClr val="tx1"/>
        </a:solidFill>
        <a:latin typeface="Arial" charset="0"/>
        <a:ea typeface="+mn-ea"/>
        <a:cs typeface="+mn-cs"/>
      </a:defRPr>
    </a:lvl3pPr>
    <a:lvl4pPr marL="1371600" algn="l" rtl="0" eaLnBrk="0" fontAlgn="base" hangingPunct="0">
      <a:spcBef>
        <a:spcPct val="0"/>
      </a:spcBef>
      <a:spcAft>
        <a:spcPct val="0"/>
      </a:spcAft>
      <a:defRPr sz="1600" kern="1200">
        <a:solidFill>
          <a:schemeClr val="tx1"/>
        </a:solidFill>
        <a:latin typeface="Arial" charset="0"/>
        <a:ea typeface="+mn-ea"/>
        <a:cs typeface="+mn-cs"/>
      </a:defRPr>
    </a:lvl4pPr>
    <a:lvl5pPr marL="1828800" algn="l" rtl="0" eaLnBrk="0" fontAlgn="base" hangingPunct="0">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73FEFF"/>
    <a:srgbClr val="930705"/>
    <a:srgbClr val="029846"/>
    <a:srgbClr val="C5F9B8"/>
    <a:srgbClr val="005493"/>
    <a:srgbClr val="E1A90D"/>
    <a:srgbClr val="FEE698"/>
    <a:srgbClr val="FF9300"/>
    <a:srgbClr val="FF4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385" autoAdjust="0"/>
    <p:restoredTop sz="98450" autoAdjust="0"/>
  </p:normalViewPr>
  <p:slideViewPr>
    <p:cSldViewPr>
      <p:cViewPr varScale="1">
        <p:scale>
          <a:sx n="149" d="100"/>
          <a:sy n="149" d="100"/>
        </p:scale>
        <p:origin x="176" y="200"/>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91439" cy="91439"/>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751E4A-BF22-7547-A3CF-514369C79BB7}" type="datetimeFigureOut">
              <a:rPr lang="en-US" smtClean="0"/>
              <a:t>2/6/24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24AC9F7-100A-9447-81AD-7DF9FC15FAD1}" type="slidenum">
              <a:rPr lang="en-US" smtClean="0"/>
              <a:t>‹#›</a:t>
            </a:fld>
            <a:endParaRPr lang="en-US"/>
          </a:p>
        </p:txBody>
      </p:sp>
    </p:spTree>
    <p:extLst>
      <p:ext uri="{BB962C8B-B14F-4D97-AF65-F5344CB8AC3E}">
        <p14:creationId xmlns:p14="http://schemas.microsoft.com/office/powerpoint/2010/main" val="1459867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x-none"/>
          </a:p>
        </p:txBody>
      </p:sp>
      <p:sp>
        <p:nvSpPr>
          <p:cNvPr id="327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x-none"/>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x-none"/>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713DE455-F6F3-4F4E-A0EB-B787F7D12FDB}" type="slidenum">
              <a:rPr lang="en-US" altLang="x-none"/>
              <a:pPr/>
              <a:t>‹#›</a:t>
            </a:fld>
            <a:endParaRPr lang="en-US" altLang="x-non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3DE455-F6F3-4F4E-A0EB-B787F7D12FDB}" type="slidenum">
              <a:rPr lang="en-US" altLang="x-none" smtClean="0"/>
              <a:pPr/>
              <a:t>1</a:t>
            </a:fld>
            <a:endParaRPr lang="en-US" altLang="x-none"/>
          </a:p>
        </p:txBody>
      </p:sp>
    </p:spTree>
    <p:extLst>
      <p:ext uri="{BB962C8B-B14F-4D97-AF65-F5344CB8AC3E}">
        <p14:creationId xmlns:p14="http://schemas.microsoft.com/office/powerpoint/2010/main" val="3116579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x-none" altLang="x-none" sz="2400">
              <a:latin typeface="Times New Roman" charset="0"/>
            </a:endParaRPr>
          </a:p>
        </p:txBody>
      </p:sp>
      <p:sp>
        <p:nvSpPr>
          <p:cNvPr id="30723" name="Rectangle 3"/>
          <p:cNvSpPr>
            <a:spLocks noGrp="1" noChangeArrowheads="1"/>
          </p:cNvSpPr>
          <p:nvPr>
            <p:ph type="ctrTitle"/>
          </p:nvPr>
        </p:nvSpPr>
        <p:spPr>
          <a:xfrm>
            <a:off x="762000" y="1371600"/>
            <a:ext cx="7696200" cy="2057400"/>
          </a:xfrm>
        </p:spPr>
        <p:txBody>
          <a:bodyPr/>
          <a:lstStyle>
            <a:lvl1pPr>
              <a:defRPr sz="4000"/>
            </a:lvl1pPr>
          </a:lstStyle>
          <a:p>
            <a:pPr lvl="0"/>
            <a:r>
              <a:rPr lang="en-US" altLang="x-none" noProof="0"/>
              <a:t>Click to edit Master title style</a:t>
            </a:r>
          </a:p>
        </p:txBody>
      </p:sp>
      <p:sp>
        <p:nvSpPr>
          <p:cNvPr id="30724" name="Rectangle 4"/>
          <p:cNvSpPr>
            <a:spLocks noGrp="1" noChangeArrowheads="1"/>
          </p:cNvSpPr>
          <p:nvPr>
            <p:ph type="subTitle" idx="1"/>
          </p:nvPr>
        </p:nvSpPr>
        <p:spPr>
          <a:xfrm>
            <a:off x="762000" y="3765550"/>
            <a:ext cx="7696200" cy="2057400"/>
          </a:xfrm>
          <a:prstGeom prst="rect">
            <a:avLst/>
          </a:prstGeom>
        </p:spPr>
        <p:txBody>
          <a:bodyPr/>
          <a:lstStyle>
            <a:lvl1pPr marL="0" indent="0">
              <a:buFont typeface="Wingdings" charset="2"/>
              <a:buNone/>
              <a:defRPr sz="2000"/>
            </a:lvl1pPr>
          </a:lstStyle>
          <a:p>
            <a:pPr lvl="0"/>
            <a:r>
              <a:rPr lang="en-US" altLang="x-none" noProof="0"/>
              <a:t>Click to edit Master subtitle style</a:t>
            </a:r>
          </a:p>
        </p:txBody>
      </p:sp>
      <p:grpSp>
        <p:nvGrpSpPr>
          <p:cNvPr id="30728" name="Group 8"/>
          <p:cNvGrpSpPr>
            <a:grpSpLocks/>
          </p:cNvGrpSpPr>
          <p:nvPr/>
        </p:nvGrpSpPr>
        <p:grpSpPr bwMode="auto">
          <a:xfrm>
            <a:off x="381000" y="304800"/>
            <a:ext cx="8391525" cy="5791200"/>
            <a:chOff x="240" y="192"/>
            <a:chExt cx="5286" cy="3648"/>
          </a:xfrm>
        </p:grpSpPr>
        <p:sp>
          <p:nvSpPr>
            <p:cNvPr id="30729"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x-none" altLang="x-none" sz="2400">
                <a:latin typeface="Times New Roman" charset="0"/>
              </a:endParaRPr>
            </a:p>
          </p:txBody>
        </p:sp>
        <p:sp>
          <p:nvSpPr>
            <p:cNvPr id="30730"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x-none" altLang="x-none" sz="2400">
                <a:latin typeface="Times New Roman" charset="0"/>
              </a:endParaRPr>
            </a:p>
          </p:txBody>
        </p:sp>
        <p:sp>
          <p:nvSpPr>
            <p:cNvPr id="30731"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x-none" altLang="x-none" sz="2400">
                <a:latin typeface="Times New Roman" charset="0"/>
              </a:endParaRPr>
            </a:p>
          </p:txBody>
        </p:sp>
        <p:sp>
          <p:nvSpPr>
            <p:cNvPr id="30732"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x-none" altLang="x-none" sz="2400">
                <a:latin typeface="Times New Roman" charset="0"/>
              </a:endParaRPr>
            </a:p>
          </p:txBody>
        </p:sp>
        <p:sp>
          <p:nvSpPr>
            <p:cNvPr id="30733"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0734"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x-none" altLang="x-none" sz="2400">
                <a:latin typeface="Times New Roman" charset="0"/>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295400"/>
            <a:ext cx="8229600" cy="4835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fld id="{E5987A21-E039-AC42-9909-E4579A660C35}" type="slidenum">
              <a:rPr lang="en-US" altLang="x-none"/>
              <a:pPr/>
              <a:t>‹#›</a:t>
            </a:fld>
            <a:endParaRPr lang="en-US" altLang="x-none"/>
          </a:p>
        </p:txBody>
      </p:sp>
      <p:sp>
        <p:nvSpPr>
          <p:cNvPr id="7" name="Rectangle 5"/>
          <p:cNvSpPr>
            <a:spLocks noGrp="1" noChangeArrowheads="1"/>
          </p:cNvSpPr>
          <p:nvPr>
            <p:ph type="ftr" sz="quarter" idx="3"/>
          </p:nvPr>
        </p:nvSpPr>
        <p:spPr bwMode="auto">
          <a:xfrm>
            <a:off x="3108976" y="6248400"/>
            <a:ext cx="301781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x-none" dirty="0"/>
          </a:p>
        </p:txBody>
      </p:sp>
    </p:spTree>
    <p:extLst>
      <p:ext uri="{BB962C8B-B14F-4D97-AF65-F5344CB8AC3E}">
        <p14:creationId xmlns:p14="http://schemas.microsoft.com/office/powerpoint/2010/main" val="885406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11163"/>
            <a:ext cx="2057400" cy="5719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11163"/>
            <a:ext cx="6019800" cy="571976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lvl1pPr>
          </a:lstStyle>
          <a:p>
            <a:fld id="{6513E6A8-C093-C84F-8482-5134BB1D8BDB}" type="slidenum">
              <a:rPr lang="en-US" altLang="x-none"/>
              <a:pPr/>
              <a:t>‹#›</a:t>
            </a:fld>
            <a:endParaRPr lang="en-US" altLang="x-none"/>
          </a:p>
        </p:txBody>
      </p:sp>
      <p:sp>
        <p:nvSpPr>
          <p:cNvPr id="7" name="Rectangle 5"/>
          <p:cNvSpPr>
            <a:spLocks noGrp="1" noChangeArrowheads="1"/>
          </p:cNvSpPr>
          <p:nvPr>
            <p:ph type="ftr" sz="quarter" idx="3"/>
          </p:nvPr>
        </p:nvSpPr>
        <p:spPr bwMode="auto">
          <a:xfrm>
            <a:off x="3108976" y="6248400"/>
            <a:ext cx="301781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x-none" dirty="0"/>
          </a:p>
        </p:txBody>
      </p:sp>
    </p:spTree>
    <p:extLst>
      <p:ext uri="{BB962C8B-B14F-4D97-AF65-F5344CB8AC3E}">
        <p14:creationId xmlns:p14="http://schemas.microsoft.com/office/powerpoint/2010/main" val="1118183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295400"/>
            <a:ext cx="8229600" cy="4835525"/>
          </a:xfrm>
          <a:prstGeom prst="rect">
            <a:avLst/>
          </a:prstGeom>
        </p:spPr>
        <p:txBody>
          <a:bodyPr/>
          <a:lstStyle>
            <a:lvl1pPr>
              <a:defRPr sz="2800"/>
            </a:lvl1pPr>
            <a:lvl2pPr>
              <a:defRPr sz="2400"/>
            </a:lvl2pPr>
            <a:lvl3pPr>
              <a:defRPr sz="2000"/>
            </a:lvl3pPr>
            <a:lvl4pPr>
              <a:defRPr sz="1600"/>
            </a:lvl4pPr>
            <a:lvl5pPr>
              <a:defRPr sz="10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lvl1pPr>
          </a:lstStyle>
          <a:p>
            <a:fld id="{6C575094-CFE5-6845-BA77-358456EEE977}" type="slidenum">
              <a:rPr lang="en-US" altLang="x-none"/>
              <a:pPr/>
              <a:t>‹#›</a:t>
            </a:fld>
            <a:endParaRPr lang="en-US" altLang="x-none"/>
          </a:p>
        </p:txBody>
      </p:sp>
    </p:spTree>
    <p:extLst>
      <p:ext uri="{BB962C8B-B14F-4D97-AF65-F5344CB8AC3E}">
        <p14:creationId xmlns:p14="http://schemas.microsoft.com/office/powerpoint/2010/main" val="549442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a:lvl1pPr>
          </a:lstStyle>
          <a:p>
            <a:fld id="{7D7B9DC1-1358-BC4B-B641-2C2A42F06E18}" type="slidenum">
              <a:rPr lang="en-US" altLang="x-none"/>
              <a:pPr/>
              <a:t>‹#›</a:t>
            </a:fld>
            <a:endParaRPr lang="en-US" altLang="x-none"/>
          </a:p>
        </p:txBody>
      </p:sp>
      <p:sp>
        <p:nvSpPr>
          <p:cNvPr id="7" name="Rectangle 5"/>
          <p:cNvSpPr>
            <a:spLocks noGrp="1" noChangeArrowheads="1"/>
          </p:cNvSpPr>
          <p:nvPr>
            <p:ph type="ftr" sz="quarter" idx="3"/>
          </p:nvPr>
        </p:nvSpPr>
        <p:spPr bwMode="auto">
          <a:xfrm>
            <a:off x="3108976" y="6248400"/>
            <a:ext cx="301781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x-none" dirty="0"/>
          </a:p>
        </p:txBody>
      </p:sp>
    </p:spTree>
    <p:extLst>
      <p:ext uri="{BB962C8B-B14F-4D97-AF65-F5344CB8AC3E}">
        <p14:creationId xmlns:p14="http://schemas.microsoft.com/office/powerpoint/2010/main" val="294280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95400"/>
            <a:ext cx="4038600" cy="4835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00"/>
            <a:ext cx="4038600" cy="4835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a:lvl1pPr>
          </a:lstStyle>
          <a:p>
            <a:fld id="{1CC74841-672B-DD4F-873B-241AE5DFC028}" type="slidenum">
              <a:rPr lang="en-US" altLang="x-none"/>
              <a:pPr/>
              <a:t>‹#›</a:t>
            </a:fld>
            <a:endParaRPr lang="en-US" altLang="x-none"/>
          </a:p>
        </p:txBody>
      </p:sp>
      <p:sp>
        <p:nvSpPr>
          <p:cNvPr id="8" name="Rectangle 5"/>
          <p:cNvSpPr>
            <a:spLocks noGrp="1" noChangeArrowheads="1"/>
          </p:cNvSpPr>
          <p:nvPr>
            <p:ph type="ftr" sz="quarter" idx="3"/>
          </p:nvPr>
        </p:nvSpPr>
        <p:spPr bwMode="auto">
          <a:xfrm>
            <a:off x="3108976" y="6248400"/>
            <a:ext cx="301781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x-none" dirty="0"/>
          </a:p>
        </p:txBody>
      </p:sp>
    </p:spTree>
    <p:extLst>
      <p:ext uri="{BB962C8B-B14F-4D97-AF65-F5344CB8AC3E}">
        <p14:creationId xmlns:p14="http://schemas.microsoft.com/office/powerpoint/2010/main" val="323322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a:lvl1pPr>
          </a:lstStyle>
          <a:p>
            <a:fld id="{654FEF31-D98D-E64D-AE69-8E9E2BB968DD}" type="slidenum">
              <a:rPr lang="en-US" altLang="x-none"/>
              <a:pPr/>
              <a:t>‹#›</a:t>
            </a:fld>
            <a:endParaRPr lang="en-US" altLang="x-none"/>
          </a:p>
        </p:txBody>
      </p:sp>
      <p:sp>
        <p:nvSpPr>
          <p:cNvPr id="10" name="Rectangle 5"/>
          <p:cNvSpPr>
            <a:spLocks noGrp="1" noChangeArrowheads="1"/>
          </p:cNvSpPr>
          <p:nvPr>
            <p:ph type="ftr" sz="quarter" idx="13"/>
          </p:nvPr>
        </p:nvSpPr>
        <p:spPr bwMode="auto">
          <a:xfrm>
            <a:off x="3108976" y="6248400"/>
            <a:ext cx="301781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x-none" dirty="0"/>
          </a:p>
        </p:txBody>
      </p:sp>
    </p:spTree>
    <p:extLst>
      <p:ext uri="{BB962C8B-B14F-4D97-AF65-F5344CB8AC3E}">
        <p14:creationId xmlns:p14="http://schemas.microsoft.com/office/powerpoint/2010/main" val="953916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a:lvl1pPr>
          </a:lstStyle>
          <a:p>
            <a:fld id="{2C65950A-5284-F14A-8929-A5FDD999DDD8}" type="slidenum">
              <a:rPr lang="en-US" altLang="x-none"/>
              <a:pPr/>
              <a:t>‹#›</a:t>
            </a:fld>
            <a:endParaRPr lang="en-US" altLang="x-none"/>
          </a:p>
        </p:txBody>
      </p:sp>
      <p:sp>
        <p:nvSpPr>
          <p:cNvPr id="6" name="Footer Placeholder 5"/>
          <p:cNvSpPr>
            <a:spLocks noGrp="1" noChangeArrowheads="1"/>
          </p:cNvSpPr>
          <p:nvPr>
            <p:ph type="ftr" sz="quarter" idx="3"/>
          </p:nvPr>
        </p:nvSpPr>
        <p:spPr bwMode="auto">
          <a:xfrm>
            <a:off x="3108976" y="6248400"/>
            <a:ext cx="301781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x-none" dirty="0"/>
          </a:p>
        </p:txBody>
      </p:sp>
    </p:spTree>
    <p:extLst>
      <p:ext uri="{BB962C8B-B14F-4D97-AF65-F5344CB8AC3E}">
        <p14:creationId xmlns:p14="http://schemas.microsoft.com/office/powerpoint/2010/main" val="1507644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fld id="{358C63D3-51DD-C944-8AEA-B749D334FBF6}" type="slidenum">
              <a:rPr lang="en-US" altLang="x-none"/>
              <a:pPr/>
              <a:t>‹#›</a:t>
            </a:fld>
            <a:endParaRPr lang="en-US" altLang="x-none"/>
          </a:p>
        </p:txBody>
      </p:sp>
      <p:sp>
        <p:nvSpPr>
          <p:cNvPr id="5" name="Rectangle 5"/>
          <p:cNvSpPr>
            <a:spLocks noGrp="1" noChangeArrowheads="1"/>
          </p:cNvSpPr>
          <p:nvPr>
            <p:ph type="ftr" sz="quarter" idx="3"/>
          </p:nvPr>
        </p:nvSpPr>
        <p:spPr bwMode="auto">
          <a:xfrm>
            <a:off x="3108976" y="6248400"/>
            <a:ext cx="301781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x-none" dirty="0"/>
          </a:p>
        </p:txBody>
      </p:sp>
    </p:spTree>
    <p:extLst>
      <p:ext uri="{BB962C8B-B14F-4D97-AF65-F5344CB8AC3E}">
        <p14:creationId xmlns:p14="http://schemas.microsoft.com/office/powerpoint/2010/main" val="819896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a:lvl1pPr>
          </a:lstStyle>
          <a:p>
            <a:fld id="{AA26BFE0-1B2C-0E4B-8A9D-BEB6E74EC3D9}" type="slidenum">
              <a:rPr lang="en-US" altLang="x-none"/>
              <a:pPr/>
              <a:t>‹#›</a:t>
            </a:fld>
            <a:endParaRPr lang="en-US" altLang="x-none"/>
          </a:p>
        </p:txBody>
      </p:sp>
      <p:sp>
        <p:nvSpPr>
          <p:cNvPr id="8" name="Rectangle 5"/>
          <p:cNvSpPr>
            <a:spLocks noGrp="1" noChangeArrowheads="1"/>
          </p:cNvSpPr>
          <p:nvPr>
            <p:ph type="ftr" sz="quarter" idx="3"/>
          </p:nvPr>
        </p:nvSpPr>
        <p:spPr bwMode="auto">
          <a:xfrm>
            <a:off x="3108976" y="6248400"/>
            <a:ext cx="301781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x-none" dirty="0"/>
          </a:p>
        </p:txBody>
      </p:sp>
    </p:spTree>
    <p:extLst>
      <p:ext uri="{BB962C8B-B14F-4D97-AF65-F5344CB8AC3E}">
        <p14:creationId xmlns:p14="http://schemas.microsoft.com/office/powerpoint/2010/main" val="1747984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096963" y="6248400"/>
            <a:ext cx="1829135" cy="457200"/>
          </a:xfrm>
          <a:prstGeom prst="rect">
            <a:avLst/>
          </a:prstGeom>
        </p:spPr>
        <p:txBody>
          <a:bodyPr/>
          <a:lstStyle>
            <a:lvl1pPr>
              <a:defRPr/>
            </a:lvl1pPr>
          </a:lstStyle>
          <a:p>
            <a:endParaRPr lang="en-US" altLang="x-none"/>
          </a:p>
        </p:txBody>
      </p:sp>
      <p:sp>
        <p:nvSpPr>
          <p:cNvPr id="6" name="Footer Placeholder 5"/>
          <p:cNvSpPr>
            <a:spLocks noGrp="1"/>
          </p:cNvSpPr>
          <p:nvPr>
            <p:ph type="ftr" sz="quarter" idx="11"/>
          </p:nvPr>
        </p:nvSpPr>
        <p:spPr>
          <a:xfrm>
            <a:off x="3840488" y="5257780"/>
            <a:ext cx="3017817" cy="457200"/>
          </a:xfrm>
          <a:prstGeom prst="rect">
            <a:avLst/>
          </a:prstGeom>
        </p:spPr>
        <p:txBody>
          <a:bodyPr/>
          <a:lstStyle>
            <a:lvl1pPr>
              <a:defRPr/>
            </a:lvl1pPr>
          </a:lstStyle>
          <a:p>
            <a:endParaRPr lang="en-US" altLang="x-none"/>
          </a:p>
        </p:txBody>
      </p:sp>
      <p:sp>
        <p:nvSpPr>
          <p:cNvPr id="7" name="Slide Number Placeholder 6"/>
          <p:cNvSpPr>
            <a:spLocks noGrp="1"/>
          </p:cNvSpPr>
          <p:nvPr>
            <p:ph type="sldNum" sz="quarter" idx="12"/>
          </p:nvPr>
        </p:nvSpPr>
        <p:spPr/>
        <p:txBody>
          <a:bodyPr/>
          <a:lstStyle>
            <a:lvl1pPr>
              <a:defRPr/>
            </a:lvl1pPr>
          </a:lstStyle>
          <a:p>
            <a:fld id="{E41F3A25-4381-F748-9D2C-5621C5E9A25C}" type="slidenum">
              <a:rPr lang="en-US" altLang="x-none"/>
              <a:pPr/>
              <a:t>‹#›</a:t>
            </a:fld>
            <a:endParaRPr lang="en-US" altLang="x-none"/>
          </a:p>
        </p:txBody>
      </p:sp>
    </p:spTree>
    <p:extLst>
      <p:ext uri="{BB962C8B-B14F-4D97-AF65-F5344CB8AC3E}">
        <p14:creationId xmlns:p14="http://schemas.microsoft.com/office/powerpoint/2010/main" val="801318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457200" y="411163"/>
            <a:ext cx="8229600" cy="65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ltLang="x-none"/>
              <a:t>Click to edit Master title style</a:t>
            </a:r>
          </a:p>
        </p:txBody>
      </p:sp>
      <p:sp>
        <p:nvSpPr>
          <p:cNvPr id="29702" name="Rectangle 6"/>
          <p:cNvSpPr>
            <a:spLocks noGrp="1" noChangeArrowheads="1"/>
          </p:cNvSpPr>
          <p:nvPr>
            <p:ph type="sldNum" sz="quarter" idx="4"/>
          </p:nvPr>
        </p:nvSpPr>
        <p:spPr bwMode="auto">
          <a:xfrm>
            <a:off x="7955242" y="6248400"/>
            <a:ext cx="73155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B9A191E7-2071-B34D-84F0-74D03C8C3C56}" type="slidenum">
              <a:rPr lang="en-US" altLang="x-none"/>
              <a:pPr/>
              <a:t>‹#›</a:t>
            </a:fld>
            <a:endParaRPr lang="en-US" altLang="x-none"/>
          </a:p>
        </p:txBody>
      </p:sp>
      <p:grpSp>
        <p:nvGrpSpPr>
          <p:cNvPr id="29703" name="Group 7"/>
          <p:cNvGrpSpPr>
            <a:grpSpLocks/>
          </p:cNvGrpSpPr>
          <p:nvPr/>
        </p:nvGrpSpPr>
        <p:grpSpPr bwMode="auto">
          <a:xfrm>
            <a:off x="228600" y="0"/>
            <a:ext cx="8686800" cy="1143000"/>
            <a:chOff x="176" y="96"/>
            <a:chExt cx="5472" cy="1008"/>
          </a:xfrm>
        </p:grpSpPr>
        <p:sp>
          <p:nvSpPr>
            <p:cNvPr id="29704"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9705"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x-none" altLang="x-none" sz="2400">
                <a:latin typeface="Times New Roman" charset="0"/>
              </a:endParaRPr>
            </a:p>
          </p:txBody>
        </p:sp>
        <p:sp>
          <p:nvSpPr>
            <p:cNvPr id="29706"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x-none" altLang="x-none" sz="2400">
                <a:latin typeface="Times New Roman" charset="0"/>
              </a:endParaRPr>
            </a:p>
          </p:txBody>
        </p:sp>
        <p:sp>
          <p:nvSpPr>
            <p:cNvPr id="29707"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x-none" altLang="x-none" sz="2400">
                <a:latin typeface="Times New Roman" charset="0"/>
              </a:endParaRPr>
            </a:p>
          </p:txBody>
        </p:sp>
        <p:sp>
          <p:nvSpPr>
            <p:cNvPr id="29708"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x-none" altLang="x-none" sz="2400">
                <a:latin typeface="Times New Roman" charset="0"/>
              </a:endParaRPr>
            </a:p>
          </p:txBody>
        </p:sp>
      </p:grpSp>
      <p:pic>
        <p:nvPicPr>
          <p:cNvPr id="29709" name="Picture 13" descr="SJSU-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66713" y="6172200"/>
            <a:ext cx="639762" cy="60642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userDrawn="1"/>
        </p:nvSpPr>
        <p:spPr>
          <a:xfrm>
            <a:off x="1097318" y="6263609"/>
            <a:ext cx="1896673" cy="400110"/>
          </a:xfrm>
          <a:prstGeom prst="rect">
            <a:avLst/>
          </a:prstGeom>
          <a:noFill/>
        </p:spPr>
        <p:txBody>
          <a:bodyPr wrap="none" rtlCol="0">
            <a:spAutoFit/>
          </a:bodyPr>
          <a:lstStyle/>
          <a:p>
            <a:r>
              <a:rPr lang="en-US" sz="1000" dirty="0"/>
              <a:t>Engineering Extended Studies</a:t>
            </a:r>
            <a:endParaRPr lang="en-US" sz="1000" baseline="0" dirty="0"/>
          </a:p>
          <a:p>
            <a:r>
              <a:rPr lang="en-US" sz="1000" baseline="0" dirty="0"/>
              <a:t>Spring 2024: February 6</a:t>
            </a:r>
            <a:endParaRPr lang="en-US" sz="1000" dirty="0"/>
          </a:p>
        </p:txBody>
      </p:sp>
      <p:sp>
        <p:nvSpPr>
          <p:cNvPr id="2" name="TextBox 1"/>
          <p:cNvSpPr txBox="1"/>
          <p:nvPr userDrawn="1"/>
        </p:nvSpPr>
        <p:spPr>
          <a:xfrm>
            <a:off x="3474732" y="6263609"/>
            <a:ext cx="2651688" cy="400110"/>
          </a:xfrm>
          <a:prstGeom prst="rect">
            <a:avLst/>
          </a:prstGeom>
          <a:noFill/>
        </p:spPr>
        <p:txBody>
          <a:bodyPr wrap="none" rtlCol="0">
            <a:spAutoFit/>
          </a:bodyPr>
          <a:lstStyle/>
          <a:p>
            <a:pPr algn="ctr"/>
            <a:r>
              <a:rPr lang="en-US" altLang="x-none" sz="1000" dirty="0"/>
              <a:t>CMPE 202: Software Systems Engineering </a:t>
            </a:r>
          </a:p>
          <a:p>
            <a:pPr algn="ctr"/>
            <a:r>
              <a:rPr lang="en-US" altLang="x-none" sz="1000" dirty="0"/>
              <a:t>© Ronald Mak</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fontAlgn="base">
        <a:spcBef>
          <a:spcPct val="0"/>
        </a:spcBef>
        <a:spcAft>
          <a:spcPct val="0"/>
        </a:spcAft>
        <a:defRPr sz="3200" kern="1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defRPr>
      </a:lvl2pPr>
      <a:lvl3pPr algn="ctr" rtl="0" fontAlgn="base">
        <a:spcBef>
          <a:spcPct val="0"/>
        </a:spcBef>
        <a:spcAft>
          <a:spcPct val="0"/>
        </a:spcAft>
        <a:defRPr sz="3200">
          <a:solidFill>
            <a:schemeClr val="tx2"/>
          </a:solidFill>
          <a:latin typeface="Arial" charset="0"/>
        </a:defRPr>
      </a:lvl3pPr>
      <a:lvl4pPr algn="ctr" rtl="0" fontAlgn="base">
        <a:spcBef>
          <a:spcPct val="0"/>
        </a:spcBef>
        <a:spcAft>
          <a:spcPct val="0"/>
        </a:spcAft>
        <a:defRPr sz="3200">
          <a:solidFill>
            <a:schemeClr val="tx2"/>
          </a:solidFill>
          <a:latin typeface="Arial" charset="0"/>
        </a:defRPr>
      </a:lvl4pPr>
      <a:lvl5pPr algn="ctr" rtl="0" fontAlgn="base">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469900" indent="-469900" algn="l" rtl="0" fontAlgn="base">
        <a:spcBef>
          <a:spcPct val="20000"/>
        </a:spcBef>
        <a:spcAft>
          <a:spcPct val="0"/>
        </a:spcAft>
        <a:buClr>
          <a:schemeClr val="bg2"/>
        </a:buClr>
        <a:buSzPct val="70000"/>
        <a:buFont typeface="Wingdings" charset="2"/>
        <a:buChar char="o"/>
        <a:defRPr sz="2400" kern="12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charset="2"/>
        <a:buChar char="n"/>
        <a:defRPr sz="2000" kern="1200">
          <a:solidFill>
            <a:schemeClr val="tx1"/>
          </a:solidFill>
          <a:latin typeface="+mn-lt"/>
          <a:ea typeface="+mn-ea"/>
          <a:cs typeface="+mn-cs"/>
        </a:defRPr>
      </a:lvl2pPr>
      <a:lvl3pPr marL="1377950" indent="-468313" algn="l" rtl="0" fontAlgn="base">
        <a:spcBef>
          <a:spcPct val="20000"/>
        </a:spcBef>
        <a:spcAft>
          <a:spcPct val="0"/>
        </a:spcAft>
        <a:buClr>
          <a:schemeClr val="bg2"/>
        </a:buClr>
        <a:buSzPct val="65000"/>
        <a:buFont typeface="Wingdings" charset="2"/>
        <a:buChar char="o"/>
        <a:defRPr kern="1200">
          <a:solidFill>
            <a:schemeClr val="tx1"/>
          </a:solidFill>
          <a:latin typeface="+mn-lt"/>
          <a:ea typeface="+mn-ea"/>
          <a:cs typeface="+mn-cs"/>
        </a:defRPr>
      </a:lvl3pPr>
      <a:lvl4pPr marL="1827213" indent="-438150" algn="l" rtl="0" fontAlgn="base">
        <a:spcBef>
          <a:spcPct val="20000"/>
        </a:spcBef>
        <a:spcAft>
          <a:spcPct val="0"/>
        </a:spcAft>
        <a:buClr>
          <a:schemeClr val="accent2"/>
        </a:buClr>
        <a:buSzPct val="75000"/>
        <a:buFont typeface="Wingdings" charset="2"/>
        <a:buChar char="n"/>
        <a:defRPr sz="1400" kern="1200">
          <a:solidFill>
            <a:schemeClr val="tx1"/>
          </a:solidFill>
          <a:latin typeface="+mn-lt"/>
          <a:ea typeface="+mn-ea"/>
          <a:cs typeface="+mn-cs"/>
        </a:defRPr>
      </a:lvl4pPr>
      <a:lvl5pPr marL="2297113" indent="-468313" algn="l" rtl="0" fontAlgn="base">
        <a:spcBef>
          <a:spcPct val="20000"/>
        </a:spcBef>
        <a:spcAft>
          <a:spcPct val="0"/>
        </a:spcAft>
        <a:buClr>
          <a:schemeClr val="accent1"/>
        </a:buClr>
        <a:buSzPct val="50000"/>
        <a:buFont typeface="Wingdings" charset="2"/>
        <a:buChar char="o"/>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s.sjsu.edu/~ma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x-none" sz="3200" dirty="0"/>
              <a:t>CMPE 202</a:t>
            </a:r>
            <a:br>
              <a:rPr lang="en-US" altLang="x-none" sz="3200" dirty="0"/>
            </a:br>
            <a:r>
              <a:rPr lang="en-US" altLang="x-none" sz="3200" dirty="0"/>
              <a:t>Software Systems Engineering</a:t>
            </a:r>
            <a:br>
              <a:rPr lang="en-US" altLang="x-none" sz="3600" dirty="0"/>
            </a:br>
            <a:r>
              <a:rPr lang="en-US" altLang="x-none" sz="2400" dirty="0"/>
              <a:t>February 6 Class Meeting</a:t>
            </a:r>
          </a:p>
        </p:txBody>
      </p:sp>
      <p:sp>
        <p:nvSpPr>
          <p:cNvPr id="2051" name="Rectangle 3"/>
          <p:cNvSpPr>
            <a:spLocks noGrp="1" noChangeArrowheads="1"/>
          </p:cNvSpPr>
          <p:nvPr>
            <p:ph type="subTitle" idx="1"/>
          </p:nvPr>
        </p:nvSpPr>
        <p:spPr/>
        <p:txBody>
          <a:bodyPr/>
          <a:lstStyle/>
          <a:p>
            <a:pPr algn="ctr"/>
            <a:r>
              <a:rPr lang="en-US" altLang="x-none" dirty="0"/>
              <a:t>Engineering Extended Studies</a:t>
            </a:r>
            <a:br>
              <a:rPr lang="en-US" altLang="x-none" dirty="0"/>
            </a:br>
            <a:r>
              <a:rPr lang="en-US" altLang="x-none" dirty="0"/>
              <a:t>San Jose State University</a:t>
            </a:r>
            <a:br>
              <a:rPr lang="en-US" altLang="x-none" dirty="0"/>
            </a:br>
            <a:br>
              <a:rPr lang="en-US" altLang="x-none" sz="1000" dirty="0"/>
            </a:br>
            <a:r>
              <a:rPr lang="en-US" altLang="x-none" dirty="0"/>
              <a:t>Spring 2024</a:t>
            </a:r>
            <a:br>
              <a:rPr lang="en-US" altLang="x-none" dirty="0"/>
            </a:br>
            <a:r>
              <a:rPr lang="en-US" altLang="x-none" dirty="0"/>
              <a:t>Instructor: Ron Mak</a:t>
            </a:r>
          </a:p>
          <a:p>
            <a:pPr algn="ctr"/>
            <a:r>
              <a:rPr lang="en-US" altLang="x-none" dirty="0">
                <a:hlinkClick r:id="rId3"/>
              </a:rPr>
              <a:t>www.cs.sjsu.edu/~mak</a:t>
            </a:r>
            <a:endParaRPr lang="en-US" altLang="x-none" dirty="0"/>
          </a:p>
        </p:txBody>
      </p:sp>
      <p:pic>
        <p:nvPicPr>
          <p:cNvPr id="2053" name="Picture 5" descr="sjsu_logo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2638" y="4591050"/>
            <a:ext cx="1096962" cy="10318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Screen Shot 2015-08-23 at 4.03.00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4440" y="4434828"/>
            <a:ext cx="1013781" cy="1371586"/>
          </a:xfrm>
          <a:prstGeom prst="rect">
            <a:avLst/>
          </a:prstGeom>
        </p:spPr>
      </p:pic>
      <p:sp>
        <p:nvSpPr>
          <p:cNvPr id="3" name="Slide Number Placeholder 2"/>
          <p:cNvSpPr>
            <a:spLocks noGrp="1"/>
          </p:cNvSpPr>
          <p:nvPr>
            <p:ph type="sldNum" sz="quarter" idx="4294967295"/>
          </p:nvPr>
        </p:nvSpPr>
        <p:spPr>
          <a:xfrm>
            <a:off x="6553200" y="6248400"/>
            <a:ext cx="2133600" cy="457200"/>
          </a:xfrm>
        </p:spPr>
        <p:txBody>
          <a:bodyPr/>
          <a:lstStyle/>
          <a:p>
            <a:fld id="{5A7A4AD9-282A-1D42-BDC8-5281B49D17AB}" type="slidenum">
              <a:rPr lang="en-US" altLang="x-none" smtClean="0"/>
              <a:pPr/>
              <a:t>1</a:t>
            </a:fld>
            <a:endParaRPr lang="en-US" altLang="x-non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39604-491F-D74D-860A-E1DCE04C10AA}"/>
              </a:ext>
            </a:extLst>
          </p:cNvPr>
          <p:cNvSpPr>
            <a:spLocks noGrp="1"/>
          </p:cNvSpPr>
          <p:nvPr>
            <p:ph type="title"/>
          </p:nvPr>
        </p:nvSpPr>
        <p:spPr/>
        <p:txBody>
          <a:bodyPr/>
          <a:lstStyle/>
          <a:p>
            <a:r>
              <a:rPr lang="en-US" dirty="0"/>
              <a:t>Don’t Repeat Yourself (DRY) Principle</a:t>
            </a:r>
          </a:p>
        </p:txBody>
      </p:sp>
      <p:sp>
        <p:nvSpPr>
          <p:cNvPr id="3" name="Content Placeholder 2">
            <a:extLst>
              <a:ext uri="{FF2B5EF4-FFF2-40B4-BE49-F238E27FC236}">
                <a16:creationId xmlns:a16="http://schemas.microsoft.com/office/drawing/2014/main" id="{D56CC491-F18B-7A93-6D65-4CF7A1F22B31}"/>
              </a:ext>
            </a:extLst>
          </p:cNvPr>
          <p:cNvSpPr>
            <a:spLocks noGrp="1"/>
          </p:cNvSpPr>
          <p:nvPr>
            <p:ph idx="1"/>
          </p:nvPr>
        </p:nvSpPr>
        <p:spPr/>
        <p:txBody>
          <a:bodyPr/>
          <a:lstStyle/>
          <a:p>
            <a:r>
              <a:rPr lang="en-US" dirty="0">
                <a:latin typeface="Helvetica" pitchFamily="2" charset="0"/>
              </a:rPr>
              <a:t>W</a:t>
            </a:r>
            <a:r>
              <a:rPr lang="en-US" sz="2800" dirty="0">
                <a:effectLst/>
                <a:latin typeface="Helvetica" pitchFamily="2" charset="0"/>
              </a:rPr>
              <a:t>ell-designed code does not contain duplicate copies of code.</a:t>
            </a:r>
          </a:p>
          <a:p>
            <a:pPr lvl="4"/>
            <a:endParaRPr lang="en-US" dirty="0">
              <a:effectLst/>
              <a:latin typeface="Helvetica" pitchFamily="2" charset="0"/>
            </a:endParaRPr>
          </a:p>
          <a:p>
            <a:pPr lvl="1"/>
            <a:r>
              <a:rPr lang="en-US" dirty="0">
                <a:latin typeface="Helvetica" pitchFamily="2" charset="0"/>
              </a:rPr>
              <a:t>Example: Iteration #3 had duplicated code which we eliminated with iteration #4.</a:t>
            </a:r>
            <a:endParaRPr lang="en-US" dirty="0"/>
          </a:p>
        </p:txBody>
      </p:sp>
      <p:sp>
        <p:nvSpPr>
          <p:cNvPr id="4" name="Slide Number Placeholder 3">
            <a:extLst>
              <a:ext uri="{FF2B5EF4-FFF2-40B4-BE49-F238E27FC236}">
                <a16:creationId xmlns:a16="http://schemas.microsoft.com/office/drawing/2014/main" id="{1EAA2B88-7913-9B52-E22C-19EC11FA002F}"/>
              </a:ext>
            </a:extLst>
          </p:cNvPr>
          <p:cNvSpPr>
            <a:spLocks noGrp="1"/>
          </p:cNvSpPr>
          <p:nvPr>
            <p:ph type="sldNum" sz="quarter" idx="12"/>
          </p:nvPr>
        </p:nvSpPr>
        <p:spPr/>
        <p:txBody>
          <a:bodyPr/>
          <a:lstStyle/>
          <a:p>
            <a:fld id="{6C575094-CFE5-6845-BA77-358456EEE977}" type="slidenum">
              <a:rPr lang="en-US" altLang="x-none" smtClean="0"/>
              <a:pPr/>
              <a:t>10</a:t>
            </a:fld>
            <a:endParaRPr lang="en-US" altLang="x-none"/>
          </a:p>
        </p:txBody>
      </p:sp>
    </p:spTree>
    <p:extLst>
      <p:ext uri="{BB962C8B-B14F-4D97-AF65-F5344CB8AC3E}">
        <p14:creationId xmlns:p14="http://schemas.microsoft.com/office/powerpoint/2010/main" val="1143762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Great Software Design is about Satisfaction</a:t>
            </a:r>
          </a:p>
        </p:txBody>
      </p:sp>
      <p:sp>
        <p:nvSpPr>
          <p:cNvPr id="3" name="Content Placeholder 2"/>
          <p:cNvSpPr>
            <a:spLocks noGrp="1"/>
          </p:cNvSpPr>
          <p:nvPr>
            <p:ph idx="1"/>
          </p:nvPr>
        </p:nvSpPr>
        <p:spPr>
          <a:xfrm>
            <a:off x="457200" y="1295401"/>
            <a:ext cx="8229600" cy="3505184"/>
          </a:xfrm>
        </p:spPr>
        <p:txBody>
          <a:bodyPr/>
          <a:lstStyle/>
          <a:p>
            <a:r>
              <a:rPr lang="en-US" u="sng" dirty="0"/>
              <a:t>Customers</a:t>
            </a:r>
            <a:r>
              <a:rPr lang="en-US" dirty="0"/>
              <a:t> are satisfied when their apps</a:t>
            </a:r>
            <a:r>
              <a:rPr lang="en-US" u="sng" dirty="0"/>
              <a:t> </a:t>
            </a:r>
          </a:p>
          <a:p>
            <a:pPr lvl="1"/>
            <a:r>
              <a:rPr lang="en-US" dirty="0"/>
              <a:t>work well</a:t>
            </a:r>
          </a:p>
          <a:p>
            <a:pPr lvl="1"/>
            <a:r>
              <a:rPr lang="en-US" dirty="0"/>
              <a:t>keep working</a:t>
            </a:r>
          </a:p>
          <a:p>
            <a:pPr lvl="1"/>
            <a:r>
              <a:rPr lang="en-US" dirty="0"/>
              <a:t>can be easily upgraded</a:t>
            </a:r>
          </a:p>
          <a:p>
            <a:pPr lvl="4"/>
            <a:endParaRPr lang="en-US" dirty="0"/>
          </a:p>
          <a:p>
            <a:r>
              <a:rPr lang="en-US" u="sng" dirty="0"/>
              <a:t>Programmers</a:t>
            </a:r>
            <a:r>
              <a:rPr lang="en-US" dirty="0"/>
              <a:t> are satisfied when their apps </a:t>
            </a:r>
          </a:p>
          <a:p>
            <a:pPr lvl="1"/>
            <a:r>
              <a:rPr lang="en-US" dirty="0"/>
              <a:t>are flexible</a:t>
            </a:r>
          </a:p>
          <a:p>
            <a:pPr lvl="1"/>
            <a:r>
              <a:rPr lang="en-US" dirty="0"/>
              <a:t>can be maintained and reused</a:t>
            </a:r>
          </a:p>
        </p:txBody>
      </p:sp>
      <p:sp>
        <p:nvSpPr>
          <p:cNvPr id="4" name="Slide Number Placeholder 3"/>
          <p:cNvSpPr>
            <a:spLocks noGrp="1"/>
          </p:cNvSpPr>
          <p:nvPr>
            <p:ph type="sldNum" sz="quarter" idx="12"/>
          </p:nvPr>
        </p:nvSpPr>
        <p:spPr/>
        <p:txBody>
          <a:bodyPr/>
          <a:lstStyle/>
          <a:p>
            <a:fld id="{FED62B2D-F854-104A-9535-9A504E5923E0}" type="slidenum">
              <a:rPr lang="en-US" smtClean="0"/>
              <a:pPr/>
              <a:t>11</a:t>
            </a:fld>
            <a:endParaRPr lang="en-US"/>
          </a:p>
        </p:txBody>
      </p:sp>
      <p:sp>
        <p:nvSpPr>
          <p:cNvPr id="5" name="TextBox 4"/>
          <p:cNvSpPr txBox="1"/>
          <p:nvPr/>
        </p:nvSpPr>
        <p:spPr>
          <a:xfrm>
            <a:off x="2771668" y="4854713"/>
            <a:ext cx="3600666" cy="707886"/>
          </a:xfrm>
          <a:prstGeom prst="rect">
            <a:avLst/>
          </a:prstGeom>
          <a:solidFill>
            <a:schemeClr val="accent1">
              <a:lumMod val="20000"/>
              <a:lumOff val="80000"/>
            </a:schemeClr>
          </a:solidFill>
          <a:ln>
            <a:solidFill>
              <a:srgbClr val="0033CC"/>
            </a:solidFill>
          </a:ln>
        </p:spPr>
        <p:txBody>
          <a:bodyPr wrap="none" rtlCol="0">
            <a:spAutoFit/>
          </a:bodyPr>
          <a:lstStyle/>
          <a:p>
            <a:pPr algn="ctr"/>
            <a:r>
              <a:rPr lang="en-US" sz="2000" dirty="0">
                <a:solidFill>
                  <a:srgbClr val="0033CC"/>
                </a:solidFill>
              </a:rPr>
              <a:t>Great software design </a:t>
            </a:r>
          </a:p>
          <a:p>
            <a:pPr algn="ctr"/>
            <a:r>
              <a:rPr lang="en-US" sz="2000" dirty="0">
                <a:solidFill>
                  <a:srgbClr val="0033CC"/>
                </a:solidFill>
              </a:rPr>
              <a:t>means writing </a:t>
            </a:r>
            <a:r>
              <a:rPr lang="en-US" sz="2000" u="sng" dirty="0">
                <a:solidFill>
                  <a:srgbClr val="0033CC"/>
                </a:solidFill>
              </a:rPr>
              <a:t>great software</a:t>
            </a:r>
            <a:r>
              <a:rPr lang="en-US" sz="2000" dirty="0">
                <a:solidFill>
                  <a:srgbClr val="0033CC"/>
                </a:solidFill>
              </a:rPr>
              <a:t>!</a:t>
            </a:r>
          </a:p>
        </p:txBody>
      </p:sp>
    </p:spTree>
    <p:extLst>
      <p:ext uri="{BB962C8B-B14F-4D97-AF65-F5344CB8AC3E}">
        <p14:creationId xmlns:p14="http://schemas.microsoft.com/office/powerpoint/2010/main" val="76673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46795-7263-34AA-90A0-D0B1537F68A3}"/>
              </a:ext>
            </a:extLst>
          </p:cNvPr>
          <p:cNvSpPr>
            <a:spLocks noGrp="1"/>
          </p:cNvSpPr>
          <p:nvPr>
            <p:ph type="title"/>
          </p:nvPr>
        </p:nvSpPr>
        <p:spPr/>
        <p:txBody>
          <a:bodyPr/>
          <a:lstStyle/>
          <a:p>
            <a:r>
              <a:rPr lang="en-US" dirty="0"/>
              <a:t>Simplified Development Timeline</a:t>
            </a:r>
          </a:p>
        </p:txBody>
      </p:sp>
      <p:sp>
        <p:nvSpPr>
          <p:cNvPr id="4" name="Slide Number Placeholder 3">
            <a:extLst>
              <a:ext uri="{FF2B5EF4-FFF2-40B4-BE49-F238E27FC236}">
                <a16:creationId xmlns:a16="http://schemas.microsoft.com/office/drawing/2014/main" id="{73484D39-2907-F175-32E3-3D906CBF3079}"/>
              </a:ext>
            </a:extLst>
          </p:cNvPr>
          <p:cNvSpPr>
            <a:spLocks noGrp="1"/>
          </p:cNvSpPr>
          <p:nvPr>
            <p:ph type="sldNum" sz="quarter" idx="12"/>
          </p:nvPr>
        </p:nvSpPr>
        <p:spPr/>
        <p:txBody>
          <a:bodyPr/>
          <a:lstStyle/>
          <a:p>
            <a:fld id="{6C575094-CFE5-6845-BA77-358456EEE977}" type="slidenum">
              <a:rPr lang="en-US" altLang="x-none" smtClean="0"/>
              <a:pPr/>
              <a:t>12</a:t>
            </a:fld>
            <a:endParaRPr lang="en-US" altLang="x-none"/>
          </a:p>
        </p:txBody>
      </p:sp>
      <p:pic>
        <p:nvPicPr>
          <p:cNvPr id="5" name="Picture 4" descr="Table&#10;&#10;Description automatically generated">
            <a:extLst>
              <a:ext uri="{FF2B5EF4-FFF2-40B4-BE49-F238E27FC236}">
                <a16:creationId xmlns:a16="http://schemas.microsoft.com/office/drawing/2014/main" id="{AFE1DFF5-A070-EFF6-C24B-92396FED11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5477" y="1491128"/>
            <a:ext cx="8193046" cy="3126579"/>
          </a:xfrm>
          <a:prstGeom prst="rect">
            <a:avLst/>
          </a:prstGeom>
        </p:spPr>
      </p:pic>
    </p:spTree>
    <p:extLst>
      <p:ext uri="{BB962C8B-B14F-4D97-AF65-F5344CB8AC3E}">
        <p14:creationId xmlns:p14="http://schemas.microsoft.com/office/powerpoint/2010/main" val="2766546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301CAE1-ED2A-A44D-B5DF-4F2CFCE30635}" type="slidenum">
              <a:rPr lang="en-US"/>
              <a:pPr/>
              <a:t>13</a:t>
            </a:fld>
            <a:endParaRPr lang="en-US"/>
          </a:p>
        </p:txBody>
      </p:sp>
      <p:sp>
        <p:nvSpPr>
          <p:cNvPr id="137218" name="Rectangle 2"/>
          <p:cNvSpPr>
            <a:spLocks noGrp="1" noChangeArrowheads="1"/>
          </p:cNvSpPr>
          <p:nvPr>
            <p:ph type="title"/>
          </p:nvPr>
        </p:nvSpPr>
        <p:spPr/>
        <p:txBody>
          <a:bodyPr/>
          <a:lstStyle/>
          <a:p>
            <a:r>
              <a:rPr lang="en-US" dirty="0"/>
              <a:t>Requirements Elicitation</a:t>
            </a:r>
          </a:p>
        </p:txBody>
      </p:sp>
      <p:sp>
        <p:nvSpPr>
          <p:cNvPr id="137219" name="Rectangle 3"/>
          <p:cNvSpPr>
            <a:spLocks noGrp="1" noChangeArrowheads="1"/>
          </p:cNvSpPr>
          <p:nvPr>
            <p:ph type="body" idx="1"/>
          </p:nvPr>
        </p:nvSpPr>
        <p:spPr/>
        <p:txBody>
          <a:bodyPr/>
          <a:lstStyle/>
          <a:p>
            <a:pPr>
              <a:lnSpc>
                <a:spcPct val="90000"/>
              </a:lnSpc>
            </a:pPr>
            <a:r>
              <a:rPr lang="en-US" dirty="0"/>
              <a:t>Requires</a:t>
            </a:r>
            <a:r>
              <a:rPr lang="en-US" dirty="0">
                <a:solidFill>
                  <a:srgbClr val="0000CC"/>
                </a:solidFill>
              </a:rPr>
              <a:t> </a:t>
            </a:r>
            <a:r>
              <a:rPr lang="en-US" u="sng" dirty="0"/>
              <a:t>communication</a:t>
            </a:r>
            <a:r>
              <a:rPr lang="en-US" dirty="0">
                <a:solidFill>
                  <a:srgbClr val="B23C00"/>
                </a:solidFill>
              </a:rPr>
              <a:t> </a:t>
            </a:r>
            <a:r>
              <a:rPr lang="en-US" dirty="0"/>
              <a:t>between the developers and customers.</a:t>
            </a:r>
          </a:p>
          <a:p>
            <a:pPr lvl="4">
              <a:lnSpc>
                <a:spcPct val="90000"/>
              </a:lnSpc>
            </a:pPr>
            <a:endParaRPr lang="en-US" dirty="0"/>
          </a:p>
          <a:p>
            <a:pPr lvl="1">
              <a:lnSpc>
                <a:spcPct val="90000"/>
              </a:lnSpc>
            </a:pPr>
            <a:r>
              <a:rPr lang="en-US" dirty="0">
                <a:solidFill>
                  <a:srgbClr val="B23C00"/>
                </a:solidFill>
              </a:rPr>
              <a:t>Customer</a:t>
            </a:r>
            <a:r>
              <a:rPr lang="en-US" dirty="0"/>
              <a:t>: users, clients, and stakeholders</a:t>
            </a:r>
          </a:p>
          <a:p>
            <a:pPr lvl="1">
              <a:lnSpc>
                <a:spcPct val="90000"/>
              </a:lnSpc>
            </a:pPr>
            <a:r>
              <a:rPr lang="en-US" dirty="0">
                <a:solidFill>
                  <a:srgbClr val="B23C00"/>
                </a:solidFill>
              </a:rPr>
              <a:t>Client</a:t>
            </a:r>
            <a:r>
              <a:rPr lang="en-US" dirty="0"/>
              <a:t>: who pays for your application</a:t>
            </a:r>
          </a:p>
          <a:p>
            <a:pPr lvl="1">
              <a:lnSpc>
                <a:spcPct val="90000"/>
              </a:lnSpc>
            </a:pPr>
            <a:r>
              <a:rPr lang="en-US" dirty="0">
                <a:solidFill>
                  <a:srgbClr val="B23C00"/>
                </a:solidFill>
              </a:rPr>
              <a:t>Stakeholder</a:t>
            </a:r>
            <a:r>
              <a:rPr lang="en-US" dirty="0"/>
              <a:t>: whoever else is interested in the success of your application (e.g., shareholders)</a:t>
            </a:r>
          </a:p>
          <a:p>
            <a:pPr lvl="5">
              <a:lnSpc>
                <a:spcPct val="90000"/>
              </a:lnSpc>
            </a:pPr>
            <a:endParaRPr lang="en-US" dirty="0"/>
          </a:p>
          <a:p>
            <a:pPr>
              <a:lnSpc>
                <a:spcPct val="90000"/>
              </a:lnSpc>
            </a:pPr>
            <a:r>
              <a:rPr lang="en-US" dirty="0"/>
              <a:t>Customers can </a:t>
            </a:r>
            <a:r>
              <a:rPr lang="en-US" dirty="0">
                <a:solidFill>
                  <a:srgbClr val="B23C00"/>
                </a:solidFill>
              </a:rPr>
              <a:t>validate </a:t>
            </a:r>
            <a:r>
              <a:rPr lang="en-US" dirty="0"/>
              <a:t>the requirements.</a:t>
            </a:r>
          </a:p>
          <a:p>
            <a:pPr lvl="6">
              <a:lnSpc>
                <a:spcPct val="90000"/>
              </a:lnSpc>
            </a:pPr>
            <a:endParaRPr lang="en-US" dirty="0"/>
          </a:p>
          <a:p>
            <a:pPr>
              <a:lnSpc>
                <a:spcPct val="90000"/>
              </a:lnSpc>
            </a:pPr>
            <a:r>
              <a:rPr lang="en-US" dirty="0"/>
              <a:t>Creates a potential</a:t>
            </a:r>
            <a:r>
              <a:rPr lang="en-US" dirty="0">
                <a:solidFill>
                  <a:srgbClr val="0000CC"/>
                </a:solidFill>
              </a:rPr>
              <a:t> </a:t>
            </a:r>
            <a:r>
              <a:rPr lang="en-US" u="sng" dirty="0"/>
              <a:t>contract</a:t>
            </a:r>
            <a:r>
              <a:rPr lang="en-US" dirty="0">
                <a:solidFill>
                  <a:srgbClr val="B23C00"/>
                </a:solidFill>
              </a:rPr>
              <a:t> </a:t>
            </a:r>
            <a:r>
              <a:rPr lang="en-US" dirty="0"/>
              <a:t>between </a:t>
            </a:r>
            <a:r>
              <a:rPr lang="en-US"/>
              <a:t>the customer and </a:t>
            </a:r>
            <a:r>
              <a:rPr lang="en-US" dirty="0"/>
              <a:t>the developers.</a:t>
            </a:r>
          </a:p>
        </p:txBody>
      </p:sp>
    </p:spTree>
    <p:extLst>
      <p:ext uri="{BB962C8B-B14F-4D97-AF65-F5344CB8AC3E}">
        <p14:creationId xmlns:p14="http://schemas.microsoft.com/office/powerpoint/2010/main" val="68873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7219">
                                            <p:txEl>
                                              <p:pRg st="6" end="6"/>
                                            </p:txEl>
                                          </p:spTgt>
                                        </p:tgtEl>
                                        <p:attrNameLst>
                                          <p:attrName>style.visibility</p:attrName>
                                        </p:attrNameLst>
                                      </p:cBhvr>
                                      <p:to>
                                        <p:strVal val="visible"/>
                                      </p:to>
                                    </p:set>
                                    <p:animEffect transition="in" filter="fade">
                                      <p:cBhvr>
                                        <p:cTn id="7" dur="500"/>
                                        <p:tgtEl>
                                          <p:spTgt spid="137219">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37219">
                                            <p:txEl>
                                              <p:pRg st="8" end="8"/>
                                            </p:txEl>
                                          </p:spTgt>
                                        </p:tgtEl>
                                        <p:attrNameLst>
                                          <p:attrName>style.visibility</p:attrName>
                                        </p:attrNameLst>
                                      </p:cBhvr>
                                      <p:to>
                                        <p:strVal val="visible"/>
                                      </p:to>
                                    </p:set>
                                    <p:animEffect transition="in" filter="fade">
                                      <p:cBhvr>
                                        <p:cTn id="10" dur="500"/>
                                        <p:tgtEl>
                                          <p:spTgt spid="1372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Elicitation</a:t>
            </a:r>
            <a:r>
              <a:rPr lang="en-US" i="1" dirty="0"/>
              <a:t>, cont’d</a:t>
            </a:r>
          </a:p>
        </p:txBody>
      </p:sp>
      <p:sp>
        <p:nvSpPr>
          <p:cNvPr id="3" name="Content Placeholder 2"/>
          <p:cNvSpPr>
            <a:spLocks noGrp="1"/>
          </p:cNvSpPr>
          <p:nvPr>
            <p:ph idx="1"/>
          </p:nvPr>
        </p:nvSpPr>
        <p:spPr/>
        <p:txBody>
          <a:bodyPr/>
          <a:lstStyle/>
          <a:p>
            <a:pPr>
              <a:lnSpc>
                <a:spcPct val="90000"/>
              </a:lnSpc>
            </a:pPr>
            <a:r>
              <a:rPr lang="en-US" dirty="0"/>
              <a:t>Result: A </a:t>
            </a:r>
            <a:r>
              <a:rPr lang="en-US" dirty="0">
                <a:solidFill>
                  <a:srgbClr val="B23C00"/>
                </a:solidFill>
              </a:rPr>
              <a:t>Functional Specification </a:t>
            </a:r>
            <a:br>
              <a:rPr lang="en-US" dirty="0">
                <a:solidFill>
                  <a:srgbClr val="B23C00"/>
                </a:solidFill>
              </a:rPr>
            </a:br>
            <a:r>
              <a:rPr lang="en-US" dirty="0"/>
              <a:t>written in a </a:t>
            </a:r>
            <a:r>
              <a:rPr lang="en-US" u="sng" dirty="0"/>
              <a:t>non-technical language</a:t>
            </a:r>
            <a:r>
              <a:rPr lang="en-US" dirty="0"/>
              <a:t> </a:t>
            </a:r>
            <a:br>
              <a:rPr lang="en-US" dirty="0"/>
            </a:br>
            <a:r>
              <a:rPr lang="en-US" dirty="0"/>
              <a:t>so that the customers can read </a:t>
            </a:r>
            <a:br>
              <a:rPr lang="en-US" dirty="0"/>
            </a:br>
            <a:r>
              <a:rPr lang="en-US" dirty="0"/>
              <a:t>and understand it.</a:t>
            </a:r>
          </a:p>
          <a:p>
            <a:pPr lvl="4">
              <a:lnSpc>
                <a:spcPct val="90000"/>
              </a:lnSpc>
            </a:pPr>
            <a:endParaRPr lang="en-US" dirty="0"/>
          </a:p>
          <a:p>
            <a:pPr>
              <a:lnSpc>
                <a:spcPct val="90000"/>
              </a:lnSpc>
            </a:pPr>
            <a:r>
              <a:rPr lang="en-US" u="sng" dirty="0"/>
              <a:t>No implementation details</a:t>
            </a:r>
            <a:r>
              <a:rPr lang="en-US" dirty="0"/>
              <a:t>!</a:t>
            </a:r>
          </a:p>
          <a:p>
            <a:pPr lvl="4">
              <a:lnSpc>
                <a:spcPct val="90000"/>
              </a:lnSpc>
            </a:pPr>
            <a:endParaRPr lang="en-US" dirty="0"/>
          </a:p>
          <a:p>
            <a:pPr>
              <a:lnSpc>
                <a:spcPct val="90000"/>
              </a:lnSpc>
            </a:pPr>
            <a:r>
              <a:rPr lang="en-US" dirty="0"/>
              <a:t>The Functional Specification should be implementation-independent.</a:t>
            </a:r>
          </a:p>
        </p:txBody>
      </p:sp>
      <p:sp>
        <p:nvSpPr>
          <p:cNvPr id="4" name="Slide Number Placeholder 3"/>
          <p:cNvSpPr>
            <a:spLocks noGrp="1"/>
          </p:cNvSpPr>
          <p:nvPr>
            <p:ph type="sldNum" sz="quarter" idx="12"/>
          </p:nvPr>
        </p:nvSpPr>
        <p:spPr/>
        <p:txBody>
          <a:bodyPr/>
          <a:lstStyle/>
          <a:p>
            <a:fld id="{E3E26E3E-A15E-8945-8438-BECDE139A8AE}" type="slidenum">
              <a:rPr lang="en-US" smtClean="0"/>
              <a:pPr/>
              <a:t>14</a:t>
            </a:fld>
            <a:endParaRPr lang="en-US"/>
          </a:p>
        </p:txBody>
      </p:sp>
    </p:spTree>
    <p:extLst>
      <p:ext uri="{BB962C8B-B14F-4D97-AF65-F5344CB8AC3E}">
        <p14:creationId xmlns:p14="http://schemas.microsoft.com/office/powerpoint/2010/main" val="4217993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052B1E7-A6BF-B54B-A356-79F252553DCD}" type="slidenum">
              <a:rPr lang="en-US"/>
              <a:pPr/>
              <a:t>15</a:t>
            </a:fld>
            <a:endParaRPr lang="en-US"/>
          </a:p>
        </p:txBody>
      </p:sp>
      <p:sp>
        <p:nvSpPr>
          <p:cNvPr id="139266" name="Rectangle 2"/>
          <p:cNvSpPr>
            <a:spLocks noGrp="1" noChangeArrowheads="1"/>
          </p:cNvSpPr>
          <p:nvPr>
            <p:ph type="title"/>
          </p:nvPr>
        </p:nvSpPr>
        <p:spPr/>
        <p:txBody>
          <a:bodyPr/>
          <a:lstStyle/>
          <a:p>
            <a:r>
              <a:rPr lang="en-US"/>
              <a:t>Bridging the Gap</a:t>
            </a:r>
          </a:p>
        </p:txBody>
      </p:sp>
      <p:sp>
        <p:nvSpPr>
          <p:cNvPr id="139267" name="Rectangle 3"/>
          <p:cNvSpPr>
            <a:spLocks noGrp="1" noChangeArrowheads="1"/>
          </p:cNvSpPr>
          <p:nvPr>
            <p:ph type="body" idx="1"/>
          </p:nvPr>
        </p:nvSpPr>
        <p:spPr/>
        <p:txBody>
          <a:bodyPr/>
          <a:lstStyle/>
          <a:p>
            <a:r>
              <a:rPr lang="en-US" dirty="0"/>
              <a:t>Customers</a:t>
            </a:r>
            <a:endParaRPr lang="en-US" dirty="0">
              <a:solidFill>
                <a:srgbClr val="B23C00"/>
              </a:solidFill>
            </a:endParaRPr>
          </a:p>
          <a:p>
            <a:pPr lvl="4"/>
            <a:endParaRPr lang="en-US" dirty="0">
              <a:solidFill>
                <a:srgbClr val="B23C00"/>
              </a:solidFill>
            </a:endParaRPr>
          </a:p>
          <a:p>
            <a:pPr lvl="1"/>
            <a:r>
              <a:rPr lang="en-US" dirty="0"/>
              <a:t>Have a general idea of what the system should do.</a:t>
            </a:r>
          </a:p>
          <a:p>
            <a:pPr lvl="1"/>
            <a:r>
              <a:rPr lang="en-US" dirty="0"/>
              <a:t>Have little experience with software development.</a:t>
            </a:r>
          </a:p>
          <a:p>
            <a:pPr lvl="1"/>
            <a:r>
              <a:rPr lang="en-US" dirty="0"/>
              <a:t>Are experts in their domain.</a:t>
            </a:r>
          </a:p>
          <a:p>
            <a:pPr lvl="1"/>
            <a:endParaRPr lang="en-US" dirty="0"/>
          </a:p>
          <a:p>
            <a:r>
              <a:rPr lang="en-US" dirty="0"/>
              <a:t>Software developers</a:t>
            </a:r>
          </a:p>
          <a:p>
            <a:pPr lvl="4"/>
            <a:endParaRPr lang="en-US" dirty="0">
              <a:solidFill>
                <a:srgbClr val="B23C00"/>
              </a:solidFill>
            </a:endParaRPr>
          </a:p>
          <a:p>
            <a:pPr lvl="1"/>
            <a:r>
              <a:rPr lang="en-US" dirty="0"/>
              <a:t>May have little knowledge of the application domain.</a:t>
            </a:r>
          </a:p>
          <a:p>
            <a:pPr lvl="1"/>
            <a:r>
              <a:rPr lang="en-US" dirty="0"/>
              <a:t>Have experience with software technology.</a:t>
            </a:r>
          </a:p>
          <a:p>
            <a:pPr lvl="1"/>
            <a:r>
              <a:rPr lang="en-US" dirty="0"/>
              <a:t>Are geeks with poor social skills.</a:t>
            </a:r>
          </a:p>
        </p:txBody>
      </p:sp>
    </p:spTree>
    <p:extLst>
      <p:ext uri="{BB962C8B-B14F-4D97-AF65-F5344CB8AC3E}">
        <p14:creationId xmlns:p14="http://schemas.microsoft.com/office/powerpoint/2010/main" val="1454183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9267">
                                            <p:txEl>
                                              <p:pRg st="2" end="2"/>
                                            </p:txEl>
                                          </p:spTgt>
                                        </p:tgtEl>
                                        <p:attrNameLst>
                                          <p:attrName>style.visibility</p:attrName>
                                        </p:attrNameLst>
                                      </p:cBhvr>
                                      <p:to>
                                        <p:strVal val="visible"/>
                                      </p:to>
                                    </p:set>
                                    <p:animEffect transition="in" filter="fade">
                                      <p:cBhvr>
                                        <p:cTn id="7" dur="500"/>
                                        <p:tgtEl>
                                          <p:spTgt spid="139267">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39267">
                                            <p:txEl>
                                              <p:pRg st="3" end="3"/>
                                            </p:txEl>
                                          </p:spTgt>
                                        </p:tgtEl>
                                        <p:attrNameLst>
                                          <p:attrName>style.visibility</p:attrName>
                                        </p:attrNameLst>
                                      </p:cBhvr>
                                      <p:to>
                                        <p:strVal val="visible"/>
                                      </p:to>
                                    </p:set>
                                    <p:animEffect transition="in" filter="fade">
                                      <p:cBhvr>
                                        <p:cTn id="10" dur="500"/>
                                        <p:tgtEl>
                                          <p:spTgt spid="139267">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39267">
                                            <p:txEl>
                                              <p:pRg st="4" end="4"/>
                                            </p:txEl>
                                          </p:spTgt>
                                        </p:tgtEl>
                                        <p:attrNameLst>
                                          <p:attrName>style.visibility</p:attrName>
                                        </p:attrNameLst>
                                      </p:cBhvr>
                                      <p:to>
                                        <p:strVal val="visible"/>
                                      </p:to>
                                    </p:set>
                                    <p:animEffect transition="in" filter="fade">
                                      <p:cBhvr>
                                        <p:cTn id="13" dur="500"/>
                                        <p:tgtEl>
                                          <p:spTgt spid="139267">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39267">
                                            <p:txEl>
                                              <p:pRg st="8" end="8"/>
                                            </p:txEl>
                                          </p:spTgt>
                                        </p:tgtEl>
                                        <p:attrNameLst>
                                          <p:attrName>style.visibility</p:attrName>
                                        </p:attrNameLst>
                                      </p:cBhvr>
                                      <p:to>
                                        <p:strVal val="visible"/>
                                      </p:to>
                                    </p:set>
                                    <p:animEffect transition="in" filter="fade">
                                      <p:cBhvr>
                                        <p:cTn id="18" dur="500"/>
                                        <p:tgtEl>
                                          <p:spTgt spid="139267">
                                            <p:txEl>
                                              <p:pRg st="8" end="8"/>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39267">
                                            <p:txEl>
                                              <p:pRg st="9" end="9"/>
                                            </p:txEl>
                                          </p:spTgt>
                                        </p:tgtEl>
                                        <p:attrNameLst>
                                          <p:attrName>style.visibility</p:attrName>
                                        </p:attrNameLst>
                                      </p:cBhvr>
                                      <p:to>
                                        <p:strVal val="visible"/>
                                      </p:to>
                                    </p:set>
                                    <p:animEffect transition="in" filter="fade">
                                      <p:cBhvr>
                                        <p:cTn id="21" dur="500"/>
                                        <p:tgtEl>
                                          <p:spTgt spid="139267">
                                            <p:txEl>
                                              <p:pRg st="9" end="9"/>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39267">
                                            <p:txEl>
                                              <p:pRg st="10" end="10"/>
                                            </p:txEl>
                                          </p:spTgt>
                                        </p:tgtEl>
                                        <p:attrNameLst>
                                          <p:attrName>style.visibility</p:attrName>
                                        </p:attrNameLst>
                                      </p:cBhvr>
                                      <p:to>
                                        <p:strVal val="visible"/>
                                      </p:to>
                                    </p:set>
                                    <p:animEffect transition="in" filter="fade">
                                      <p:cBhvr>
                                        <p:cTn id="24" dur="500"/>
                                        <p:tgtEl>
                                          <p:spTgt spid="13926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BE060FA-8878-2382-0B61-FE32CC506FAF}"/>
              </a:ext>
            </a:extLst>
          </p:cNvPr>
          <p:cNvSpPr/>
          <p:nvPr/>
        </p:nvSpPr>
        <p:spPr bwMode="auto">
          <a:xfrm>
            <a:off x="914440" y="4343390"/>
            <a:ext cx="6857925" cy="1645902"/>
          </a:xfrm>
          <a:prstGeom prst="rect">
            <a:avLst/>
          </a:prstGeom>
          <a:solidFill>
            <a:srgbClr val="C5F9B8">
              <a:alpha val="50000"/>
            </a:srgbClr>
          </a:solidFill>
          <a:ln w="9525" cap="flat" cmpd="sng" algn="ctr">
            <a:solidFill>
              <a:srgbClr val="02984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ndParaRPr>
          </a:p>
        </p:txBody>
      </p:sp>
      <p:sp>
        <p:nvSpPr>
          <p:cNvPr id="2" name="Rectangle 1">
            <a:extLst>
              <a:ext uri="{FF2B5EF4-FFF2-40B4-BE49-F238E27FC236}">
                <a16:creationId xmlns:a16="http://schemas.microsoft.com/office/drawing/2014/main" id="{E5525DCA-2AF9-C385-7632-B141259223F5}"/>
              </a:ext>
            </a:extLst>
          </p:cNvPr>
          <p:cNvSpPr/>
          <p:nvPr/>
        </p:nvSpPr>
        <p:spPr bwMode="auto">
          <a:xfrm>
            <a:off x="914440" y="2423171"/>
            <a:ext cx="6857925" cy="1645902"/>
          </a:xfrm>
          <a:prstGeom prst="rect">
            <a:avLst/>
          </a:prstGeom>
          <a:solidFill>
            <a:srgbClr val="73FEFF">
              <a:alpha val="50282"/>
            </a:srgbClr>
          </a:solidFill>
          <a:ln w="9525" cap="flat" cmpd="sng" algn="ctr">
            <a:solidFill>
              <a:srgbClr val="0432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ndParaRPr>
          </a:p>
        </p:txBody>
      </p:sp>
      <p:sp>
        <p:nvSpPr>
          <p:cNvPr id="6" name="Slide Number Placeholder 5"/>
          <p:cNvSpPr>
            <a:spLocks noGrp="1"/>
          </p:cNvSpPr>
          <p:nvPr>
            <p:ph type="sldNum" sz="quarter" idx="12"/>
          </p:nvPr>
        </p:nvSpPr>
        <p:spPr/>
        <p:txBody>
          <a:bodyPr/>
          <a:lstStyle/>
          <a:p>
            <a:fld id="{3E871142-C92D-4A41-AE72-6A668AA4310E}" type="slidenum">
              <a:rPr lang="en-US"/>
              <a:pPr/>
              <a:t>16</a:t>
            </a:fld>
            <a:endParaRPr lang="en-US"/>
          </a:p>
        </p:txBody>
      </p:sp>
      <p:sp>
        <p:nvSpPr>
          <p:cNvPr id="138242" name="Rectangle 2"/>
          <p:cNvSpPr>
            <a:spLocks noGrp="1" noChangeArrowheads="1"/>
          </p:cNvSpPr>
          <p:nvPr>
            <p:ph type="title"/>
          </p:nvPr>
        </p:nvSpPr>
        <p:spPr/>
        <p:txBody>
          <a:bodyPr/>
          <a:lstStyle/>
          <a:p>
            <a:r>
              <a:rPr lang="en-US" dirty="0"/>
              <a:t>Functional Requirements</a:t>
            </a:r>
          </a:p>
        </p:txBody>
      </p:sp>
      <p:sp>
        <p:nvSpPr>
          <p:cNvPr id="138243" name="Rectangle 3"/>
          <p:cNvSpPr>
            <a:spLocks noGrp="1" noChangeArrowheads="1"/>
          </p:cNvSpPr>
          <p:nvPr>
            <p:ph type="body" idx="1"/>
          </p:nvPr>
        </p:nvSpPr>
        <p:spPr/>
        <p:txBody>
          <a:bodyPr/>
          <a:lstStyle/>
          <a:p>
            <a:r>
              <a:rPr lang="en-US" dirty="0"/>
              <a:t>What the system (the application) </a:t>
            </a:r>
            <a:br>
              <a:rPr lang="en-US" dirty="0"/>
            </a:br>
            <a:r>
              <a:rPr lang="en-US" dirty="0">
                <a:solidFill>
                  <a:srgbClr val="0033CC"/>
                </a:solidFill>
              </a:rPr>
              <a:t>shall be able to do </a:t>
            </a:r>
            <a:r>
              <a:rPr lang="en-US" dirty="0"/>
              <a:t>or</a:t>
            </a:r>
            <a:r>
              <a:rPr lang="en-US" dirty="0">
                <a:solidFill>
                  <a:srgbClr val="0033CC"/>
                </a:solidFill>
              </a:rPr>
              <a:t> </a:t>
            </a:r>
            <a:r>
              <a:rPr lang="en-US" dirty="0">
                <a:solidFill>
                  <a:srgbClr val="008000"/>
                </a:solidFill>
              </a:rPr>
              <a:t>allow users to do</a:t>
            </a:r>
            <a:r>
              <a:rPr lang="en-US" dirty="0"/>
              <a:t>.</a:t>
            </a:r>
          </a:p>
          <a:p>
            <a:pPr lvl="4"/>
            <a:endParaRPr lang="en-US" dirty="0"/>
          </a:p>
          <a:p>
            <a:pPr lvl="1"/>
            <a:r>
              <a:rPr lang="en-US" dirty="0"/>
              <a:t>The application shall use GPS </a:t>
            </a:r>
            <a:br>
              <a:rPr lang="en-US" dirty="0"/>
            </a:br>
            <a:r>
              <a:rPr lang="en-US" dirty="0"/>
              <a:t>to determine the user’s location.</a:t>
            </a:r>
            <a:endParaRPr lang="en-US" altLang="ja-JP" dirty="0">
              <a:latin typeface="Arial"/>
            </a:endParaRPr>
          </a:p>
          <a:p>
            <a:pPr lvl="1"/>
            <a:r>
              <a:rPr lang="en-US" dirty="0"/>
              <a:t>The application must default to the option </a:t>
            </a:r>
            <a:br>
              <a:rPr lang="en-US" dirty="0"/>
            </a:br>
            <a:r>
              <a:rPr lang="en-US" dirty="0"/>
              <a:t>most frequently chosen by the users.</a:t>
            </a:r>
          </a:p>
          <a:p>
            <a:pPr lvl="5"/>
            <a:endParaRPr lang="en-US" dirty="0">
              <a:solidFill>
                <a:srgbClr val="0033CC"/>
              </a:solidFill>
            </a:endParaRPr>
          </a:p>
          <a:p>
            <a:pPr lvl="1"/>
            <a:r>
              <a:rPr lang="en-US" dirty="0"/>
              <a:t>The application must allow the user to choose between a text display or a graphics display.</a:t>
            </a:r>
          </a:p>
          <a:p>
            <a:pPr lvl="1"/>
            <a:r>
              <a:rPr lang="en-US" dirty="0"/>
              <a:t>The user shall be able to make </a:t>
            </a:r>
            <a:br>
              <a:rPr lang="en-US" dirty="0"/>
            </a:br>
            <a:r>
              <a:rPr lang="en-US" dirty="0"/>
              <a:t>an online withdrawal or deposit. </a:t>
            </a:r>
            <a:endParaRPr lang="en-US" altLang="ja-JP" dirty="0"/>
          </a:p>
          <a:p>
            <a:pPr lvl="6"/>
            <a:endParaRPr lang="en-US" sz="1000" dirty="0"/>
          </a:p>
        </p:txBody>
      </p:sp>
    </p:spTree>
    <p:extLst>
      <p:ext uri="{BB962C8B-B14F-4D97-AF65-F5344CB8AC3E}">
        <p14:creationId xmlns:p14="http://schemas.microsoft.com/office/powerpoint/2010/main" val="2159377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8243">
                                            <p:txEl>
                                              <p:pRg st="2" end="2"/>
                                            </p:txEl>
                                          </p:spTgt>
                                        </p:tgtEl>
                                        <p:attrNameLst>
                                          <p:attrName>style.visibility</p:attrName>
                                        </p:attrNameLst>
                                      </p:cBhvr>
                                      <p:to>
                                        <p:strVal val="visible"/>
                                      </p:to>
                                    </p:set>
                                    <p:animEffect transition="in" filter="fade">
                                      <p:cBhvr>
                                        <p:cTn id="7" dur="500"/>
                                        <p:tgtEl>
                                          <p:spTgt spid="13824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38243">
                                            <p:txEl>
                                              <p:pRg st="3" end="3"/>
                                            </p:txEl>
                                          </p:spTgt>
                                        </p:tgtEl>
                                        <p:attrNameLst>
                                          <p:attrName>style.visibility</p:attrName>
                                        </p:attrNameLst>
                                      </p:cBhvr>
                                      <p:to>
                                        <p:strVal val="visible"/>
                                      </p:to>
                                    </p:set>
                                    <p:animEffect transition="in" filter="fade">
                                      <p:cBhvr>
                                        <p:cTn id="10" dur="500"/>
                                        <p:tgtEl>
                                          <p:spTgt spid="138243">
                                            <p:txEl>
                                              <p:pRg st="3" end="3"/>
                                            </p:txEl>
                                          </p:spTgt>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38243">
                                            <p:txEl>
                                              <p:pRg st="5" end="5"/>
                                            </p:txEl>
                                          </p:spTgt>
                                        </p:tgtEl>
                                        <p:attrNameLst>
                                          <p:attrName>style.visibility</p:attrName>
                                        </p:attrNameLst>
                                      </p:cBhvr>
                                      <p:to>
                                        <p:strVal val="visible"/>
                                      </p:to>
                                    </p:set>
                                    <p:animEffect transition="in" filter="fade">
                                      <p:cBhvr>
                                        <p:cTn id="19" dur="500"/>
                                        <p:tgtEl>
                                          <p:spTgt spid="13824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38243">
                                            <p:txEl>
                                              <p:pRg st="6" end="6"/>
                                            </p:txEl>
                                          </p:spTgt>
                                        </p:tgtEl>
                                        <p:attrNameLst>
                                          <p:attrName>style.visibility</p:attrName>
                                        </p:attrNameLst>
                                      </p:cBhvr>
                                      <p:to>
                                        <p:strVal val="visible"/>
                                      </p:to>
                                    </p:set>
                                    <p:animEffect transition="in" filter="fade">
                                      <p:cBhvr>
                                        <p:cTn id="22" dur="500"/>
                                        <p:tgtEl>
                                          <p:spTgt spid="138243">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B0B502-B65A-5BD6-125C-289F6877CA3F}"/>
              </a:ext>
            </a:extLst>
          </p:cNvPr>
          <p:cNvSpPr/>
          <p:nvPr/>
        </p:nvSpPr>
        <p:spPr bwMode="auto">
          <a:xfrm>
            <a:off x="914440" y="2423171"/>
            <a:ext cx="7132242" cy="2926048"/>
          </a:xfrm>
          <a:prstGeom prst="rect">
            <a:avLst/>
          </a:prstGeom>
          <a:solidFill>
            <a:srgbClr val="73FEFF">
              <a:alpha val="50000"/>
            </a:srgbClr>
          </a:solidFill>
          <a:ln w="9525" cap="flat" cmpd="sng" algn="ctr">
            <a:solidFill>
              <a:srgbClr val="0432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ndParaRPr>
          </a:p>
        </p:txBody>
      </p:sp>
      <p:sp>
        <p:nvSpPr>
          <p:cNvPr id="6" name="Slide Number Placeholder 5"/>
          <p:cNvSpPr>
            <a:spLocks noGrp="1"/>
          </p:cNvSpPr>
          <p:nvPr>
            <p:ph type="sldNum" sz="quarter" idx="12"/>
          </p:nvPr>
        </p:nvSpPr>
        <p:spPr/>
        <p:txBody>
          <a:bodyPr/>
          <a:lstStyle/>
          <a:p>
            <a:fld id="{3E871142-C92D-4A41-AE72-6A668AA4310E}" type="slidenum">
              <a:rPr lang="en-US"/>
              <a:pPr/>
              <a:t>17</a:t>
            </a:fld>
            <a:endParaRPr lang="en-US"/>
          </a:p>
        </p:txBody>
      </p:sp>
      <p:sp>
        <p:nvSpPr>
          <p:cNvPr id="138242" name="Rectangle 2"/>
          <p:cNvSpPr>
            <a:spLocks noGrp="1" noChangeArrowheads="1"/>
          </p:cNvSpPr>
          <p:nvPr>
            <p:ph type="title"/>
          </p:nvPr>
        </p:nvSpPr>
        <p:spPr/>
        <p:txBody>
          <a:bodyPr/>
          <a:lstStyle/>
          <a:p>
            <a:r>
              <a:rPr lang="en-US" dirty="0"/>
              <a:t>Nonfunctional Requirements</a:t>
            </a:r>
          </a:p>
        </p:txBody>
      </p:sp>
      <p:sp>
        <p:nvSpPr>
          <p:cNvPr id="138243" name="Rectangle 3"/>
          <p:cNvSpPr>
            <a:spLocks noGrp="1" noChangeArrowheads="1"/>
          </p:cNvSpPr>
          <p:nvPr>
            <p:ph type="body" idx="1"/>
          </p:nvPr>
        </p:nvSpPr>
        <p:spPr/>
        <p:txBody>
          <a:bodyPr/>
          <a:lstStyle/>
          <a:p>
            <a:r>
              <a:rPr lang="en-US" dirty="0"/>
              <a:t>Issues regarding</a:t>
            </a:r>
            <a:r>
              <a:rPr lang="en-US" dirty="0">
                <a:solidFill>
                  <a:srgbClr val="B23C00"/>
                </a:solidFill>
              </a:rPr>
              <a:t> </a:t>
            </a:r>
            <a:r>
              <a:rPr lang="en-US" u="sng" dirty="0"/>
              <a:t>usability, reliability, performance, supportability</a:t>
            </a:r>
            <a:r>
              <a:rPr lang="en-US" dirty="0"/>
              <a:t>, etc.</a:t>
            </a:r>
          </a:p>
          <a:p>
            <a:pPr lvl="4"/>
            <a:endParaRPr lang="en-US" dirty="0"/>
          </a:p>
          <a:p>
            <a:pPr lvl="1"/>
            <a:r>
              <a:rPr lang="en-US" dirty="0"/>
              <a:t>The application must respond to user input </a:t>
            </a:r>
            <a:br>
              <a:rPr lang="en-US" dirty="0"/>
            </a:br>
            <a:r>
              <a:rPr lang="en-US" dirty="0"/>
              <a:t>within 5 seconds.</a:t>
            </a:r>
          </a:p>
          <a:p>
            <a:pPr lvl="1"/>
            <a:r>
              <a:rPr lang="en-US" dirty="0"/>
              <a:t>The application shall run on the Windows, Mac, </a:t>
            </a:r>
            <a:br>
              <a:rPr lang="en-US" dirty="0"/>
            </a:br>
            <a:r>
              <a:rPr lang="en-US" dirty="0"/>
              <a:t>and Linux platforms.</a:t>
            </a:r>
          </a:p>
          <a:p>
            <a:pPr lvl="1"/>
            <a:r>
              <a:rPr lang="en-US" dirty="0"/>
              <a:t>The new GUI must resemble the old GUI.</a:t>
            </a:r>
          </a:p>
          <a:p>
            <a:pPr lvl="1"/>
            <a:r>
              <a:rPr lang="en-US" dirty="0"/>
              <a:t>Error messages shall be displayed in English </a:t>
            </a:r>
            <a:br>
              <a:rPr lang="en-US" dirty="0"/>
            </a:br>
            <a:r>
              <a:rPr lang="en-US" dirty="0"/>
              <a:t>and Spanish.</a:t>
            </a:r>
            <a:endParaRPr lang="en-US" altLang="ja-JP" dirty="0"/>
          </a:p>
          <a:p>
            <a:pPr lvl="5"/>
            <a:endParaRPr lang="en-US" sz="1000" dirty="0"/>
          </a:p>
          <a:p>
            <a:r>
              <a:rPr lang="en-US" dirty="0">
                <a:solidFill>
                  <a:srgbClr val="B23C00"/>
                </a:solidFill>
              </a:rPr>
              <a:t>Constraints</a:t>
            </a:r>
            <a:r>
              <a:rPr lang="en-US" dirty="0"/>
              <a:t> that the system must meet.</a:t>
            </a:r>
          </a:p>
        </p:txBody>
      </p:sp>
    </p:spTree>
    <p:extLst>
      <p:ext uri="{BB962C8B-B14F-4D97-AF65-F5344CB8AC3E}">
        <p14:creationId xmlns:p14="http://schemas.microsoft.com/office/powerpoint/2010/main" val="3581615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8243">
                                            <p:txEl>
                                              <p:pRg st="2" end="2"/>
                                            </p:txEl>
                                          </p:spTgt>
                                        </p:tgtEl>
                                        <p:attrNameLst>
                                          <p:attrName>style.visibility</p:attrName>
                                        </p:attrNameLst>
                                      </p:cBhvr>
                                      <p:to>
                                        <p:strVal val="visible"/>
                                      </p:to>
                                    </p:set>
                                    <p:animEffect transition="in" filter="fade">
                                      <p:cBhvr>
                                        <p:cTn id="7" dur="500"/>
                                        <p:tgtEl>
                                          <p:spTgt spid="13824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38243">
                                            <p:txEl>
                                              <p:pRg st="3" end="3"/>
                                            </p:txEl>
                                          </p:spTgt>
                                        </p:tgtEl>
                                        <p:attrNameLst>
                                          <p:attrName>style.visibility</p:attrName>
                                        </p:attrNameLst>
                                      </p:cBhvr>
                                      <p:to>
                                        <p:strVal val="visible"/>
                                      </p:to>
                                    </p:set>
                                    <p:animEffect transition="in" filter="fade">
                                      <p:cBhvr>
                                        <p:cTn id="10" dur="500"/>
                                        <p:tgtEl>
                                          <p:spTgt spid="13824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38243">
                                            <p:txEl>
                                              <p:pRg st="4" end="4"/>
                                            </p:txEl>
                                          </p:spTgt>
                                        </p:tgtEl>
                                        <p:attrNameLst>
                                          <p:attrName>style.visibility</p:attrName>
                                        </p:attrNameLst>
                                      </p:cBhvr>
                                      <p:to>
                                        <p:strVal val="visible"/>
                                      </p:to>
                                    </p:set>
                                    <p:animEffect transition="in" filter="fade">
                                      <p:cBhvr>
                                        <p:cTn id="13" dur="500"/>
                                        <p:tgtEl>
                                          <p:spTgt spid="13824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38243">
                                            <p:txEl>
                                              <p:pRg st="5" end="5"/>
                                            </p:txEl>
                                          </p:spTgt>
                                        </p:tgtEl>
                                        <p:attrNameLst>
                                          <p:attrName>style.visibility</p:attrName>
                                        </p:attrNameLst>
                                      </p:cBhvr>
                                      <p:to>
                                        <p:strVal val="visible"/>
                                      </p:to>
                                    </p:set>
                                    <p:animEffect transition="in" filter="fade">
                                      <p:cBhvr>
                                        <p:cTn id="16" dur="500"/>
                                        <p:tgtEl>
                                          <p:spTgt spid="138243">
                                            <p:txEl>
                                              <p:pRg st="5" end="5"/>
                                            </p:txEl>
                                          </p:spTgt>
                                        </p:tgtEl>
                                      </p:cBhvr>
                                    </p:animEffect>
                                  </p:childTnLst>
                                </p:cTn>
                              </p:par>
                              <p:par>
                                <p:cTn id="17" presetID="10" presetClass="entr" presetSubtype="0" fill="hold" grpId="1"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38243">
                                            <p:txEl>
                                              <p:pRg st="7" end="7"/>
                                            </p:txEl>
                                          </p:spTgt>
                                        </p:tgtEl>
                                        <p:attrNameLst>
                                          <p:attrName>style.visibility</p:attrName>
                                        </p:attrNameLst>
                                      </p:cBhvr>
                                      <p:to>
                                        <p:strVal val="visible"/>
                                      </p:to>
                                    </p:set>
                                    <p:animEffect transition="in" filter="fade">
                                      <p:cBhvr>
                                        <p:cTn id="24" dur="500"/>
                                        <p:tgtEl>
                                          <p:spTgt spid="1382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are Strong Statements</a:t>
            </a:r>
          </a:p>
        </p:txBody>
      </p:sp>
      <p:sp>
        <p:nvSpPr>
          <p:cNvPr id="3" name="Content Placeholder 2"/>
          <p:cNvSpPr>
            <a:spLocks noGrp="1"/>
          </p:cNvSpPr>
          <p:nvPr>
            <p:ph idx="1"/>
          </p:nvPr>
        </p:nvSpPr>
        <p:spPr/>
        <p:txBody>
          <a:bodyPr/>
          <a:lstStyle/>
          <a:p>
            <a:r>
              <a:rPr lang="en-US" dirty="0"/>
              <a:t>Use </a:t>
            </a:r>
            <a:r>
              <a:rPr lang="en-US" u="sng" dirty="0"/>
              <a:t>strong declarative statements</a:t>
            </a:r>
            <a:r>
              <a:rPr lang="en-US" dirty="0">
                <a:solidFill>
                  <a:srgbClr val="B23C00"/>
                </a:solidFill>
              </a:rPr>
              <a:t> </a:t>
            </a:r>
            <a:br>
              <a:rPr lang="en-US" dirty="0"/>
            </a:br>
            <a:r>
              <a:rPr lang="en-US" dirty="0"/>
              <a:t>with “shall” and “must”.</a:t>
            </a:r>
          </a:p>
          <a:p>
            <a:pPr lvl="5"/>
            <a:endParaRPr lang="en-US" dirty="0"/>
          </a:p>
          <a:p>
            <a:pPr lvl="1"/>
            <a:r>
              <a:rPr lang="en-US" i="1" dirty="0"/>
              <a:t>The application </a:t>
            </a:r>
            <a:r>
              <a:rPr lang="en-US" i="1" dirty="0">
                <a:solidFill>
                  <a:srgbClr val="B23C00"/>
                </a:solidFill>
              </a:rPr>
              <a:t>shall</a:t>
            </a:r>
            <a:r>
              <a:rPr lang="en-US" i="1" dirty="0"/>
              <a:t> use GPS to determine </a:t>
            </a:r>
            <a:br>
              <a:rPr lang="en-US" i="1" dirty="0"/>
            </a:br>
            <a:r>
              <a:rPr lang="en-US" i="1" dirty="0"/>
              <a:t>the user’s location.</a:t>
            </a:r>
            <a:endParaRPr lang="en-US" altLang="ja-JP" dirty="0"/>
          </a:p>
          <a:p>
            <a:pPr marL="2773363" lvl="6" indent="-469900">
              <a:buSzPct val="70000"/>
            </a:pPr>
            <a:endParaRPr lang="en-US" altLang="ja-JP" dirty="0"/>
          </a:p>
          <a:p>
            <a:pPr lvl="1"/>
            <a:r>
              <a:rPr lang="en-US" i="1" dirty="0"/>
              <a:t>The application </a:t>
            </a:r>
            <a:r>
              <a:rPr lang="en-US" i="1" dirty="0">
                <a:solidFill>
                  <a:srgbClr val="B23C00"/>
                </a:solidFill>
              </a:rPr>
              <a:t>must</a:t>
            </a:r>
            <a:r>
              <a:rPr lang="en-US" i="1" dirty="0"/>
              <a:t> respond to user input </a:t>
            </a:r>
            <a:br>
              <a:rPr lang="en-US" i="1" dirty="0"/>
            </a:br>
            <a:r>
              <a:rPr lang="en-US" i="1" dirty="0"/>
              <a:t>within 5 seconds.</a:t>
            </a:r>
          </a:p>
        </p:txBody>
      </p:sp>
      <p:sp>
        <p:nvSpPr>
          <p:cNvPr id="4" name="Slide Number Placeholder 3"/>
          <p:cNvSpPr>
            <a:spLocks noGrp="1"/>
          </p:cNvSpPr>
          <p:nvPr>
            <p:ph type="sldNum" sz="quarter" idx="12"/>
          </p:nvPr>
        </p:nvSpPr>
        <p:spPr/>
        <p:txBody>
          <a:bodyPr/>
          <a:lstStyle/>
          <a:p>
            <a:fld id="{5E4F0376-0E54-9843-B673-E00D6670E830}" type="slidenum">
              <a:rPr lang="en-US" smtClean="0"/>
              <a:pPr/>
              <a:t>18</a:t>
            </a:fld>
            <a:endParaRPr lang="en-US"/>
          </a:p>
        </p:txBody>
      </p:sp>
    </p:spTree>
    <p:extLst>
      <p:ext uri="{BB962C8B-B14F-4D97-AF65-F5344CB8AC3E}">
        <p14:creationId xmlns:p14="http://schemas.microsoft.com/office/powerpoint/2010/main" val="3845313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Must Be</a:t>
            </a:r>
            <a:endParaRPr lang="en-US" i="1" dirty="0"/>
          </a:p>
        </p:txBody>
      </p:sp>
      <p:sp>
        <p:nvSpPr>
          <p:cNvPr id="3" name="Content Placeholder 2"/>
          <p:cNvSpPr>
            <a:spLocks noGrp="1"/>
          </p:cNvSpPr>
          <p:nvPr>
            <p:ph idx="1"/>
          </p:nvPr>
        </p:nvSpPr>
        <p:spPr>
          <a:xfrm>
            <a:off x="457200" y="1295401"/>
            <a:ext cx="8229600" cy="4785330"/>
          </a:xfrm>
        </p:spPr>
        <p:txBody>
          <a:bodyPr/>
          <a:lstStyle/>
          <a:p>
            <a:r>
              <a:rPr lang="en-US" b="1" dirty="0"/>
              <a:t>Clear.</a:t>
            </a:r>
            <a:r>
              <a:rPr lang="en-US" dirty="0"/>
              <a:t> The requirements must be written clearly in non-technical and jargon-free language to be understood by both the client and the software developers.</a:t>
            </a:r>
          </a:p>
          <a:p>
            <a:pPr lvl="4"/>
            <a:endParaRPr lang="en-US" dirty="0"/>
          </a:p>
          <a:p>
            <a:r>
              <a:rPr lang="en-US" b="1" dirty="0"/>
              <a:t>Consistent.</a:t>
            </a:r>
            <a:r>
              <a:rPr lang="en-US" dirty="0"/>
              <a:t> Requirements must not contradict each other. For example, we cannot have one requirement state that the application must run on Windows and Mac OS, and another requirement state that the application must run only on Linux.</a:t>
            </a:r>
          </a:p>
        </p:txBody>
      </p:sp>
      <p:sp>
        <p:nvSpPr>
          <p:cNvPr id="4" name="Slide Number Placeholder 3"/>
          <p:cNvSpPr>
            <a:spLocks noGrp="1"/>
          </p:cNvSpPr>
          <p:nvPr>
            <p:ph type="sldNum" sz="quarter" idx="12"/>
          </p:nvPr>
        </p:nvSpPr>
        <p:spPr/>
        <p:txBody>
          <a:bodyPr/>
          <a:lstStyle/>
          <a:p>
            <a:fld id="{5E4F0376-0E54-9843-B673-E00D6670E830}" type="slidenum">
              <a:rPr lang="en-US" smtClean="0"/>
              <a:pPr/>
              <a:t>19</a:t>
            </a:fld>
            <a:endParaRPr lang="en-US"/>
          </a:p>
        </p:txBody>
      </p:sp>
    </p:spTree>
    <p:extLst>
      <p:ext uri="{BB962C8B-B14F-4D97-AF65-F5344CB8AC3E}">
        <p14:creationId xmlns:p14="http://schemas.microsoft.com/office/powerpoint/2010/main" val="1752018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5CCDB-17ED-A796-8761-FA10A3655365}"/>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D71F9086-26CD-3F4D-7705-890F51F53C89}"/>
              </a:ext>
            </a:extLst>
          </p:cNvPr>
          <p:cNvSpPr>
            <a:spLocks noGrp="1"/>
          </p:cNvSpPr>
          <p:nvPr>
            <p:ph idx="1"/>
          </p:nvPr>
        </p:nvSpPr>
        <p:spPr/>
        <p:txBody>
          <a:bodyPr/>
          <a:lstStyle/>
          <a:p>
            <a:r>
              <a:rPr lang="en-US" dirty="0"/>
              <a:t>Review of design principles</a:t>
            </a:r>
          </a:p>
          <a:p>
            <a:r>
              <a:rPr lang="en-US" dirty="0"/>
              <a:t>Functional and nonfunctional requirements</a:t>
            </a:r>
          </a:p>
          <a:p>
            <a:r>
              <a:rPr lang="en-US" i="1" dirty="0"/>
              <a:t>Break</a:t>
            </a:r>
          </a:p>
          <a:p>
            <a:r>
              <a:rPr lang="en-US" dirty="0"/>
              <a:t>UML diagrams</a:t>
            </a:r>
          </a:p>
          <a:p>
            <a:r>
              <a:rPr lang="en-US" dirty="0"/>
              <a:t>Use cases</a:t>
            </a:r>
          </a:p>
          <a:p>
            <a:r>
              <a:rPr lang="en-US" dirty="0"/>
              <a:t>The Functional Specification</a:t>
            </a:r>
          </a:p>
          <a:p>
            <a:r>
              <a:rPr lang="en-US" dirty="0"/>
              <a:t>Requirements analysis</a:t>
            </a:r>
          </a:p>
          <a:p>
            <a:r>
              <a:rPr lang="en-US" dirty="0"/>
              <a:t>Initial classes</a:t>
            </a:r>
          </a:p>
        </p:txBody>
      </p:sp>
      <p:sp>
        <p:nvSpPr>
          <p:cNvPr id="4" name="Slide Number Placeholder 3">
            <a:extLst>
              <a:ext uri="{FF2B5EF4-FFF2-40B4-BE49-F238E27FC236}">
                <a16:creationId xmlns:a16="http://schemas.microsoft.com/office/drawing/2014/main" id="{0D5A3C10-CD03-0494-77EB-A917F8BDEBB6}"/>
              </a:ext>
            </a:extLst>
          </p:cNvPr>
          <p:cNvSpPr>
            <a:spLocks noGrp="1"/>
          </p:cNvSpPr>
          <p:nvPr>
            <p:ph type="sldNum" sz="quarter" idx="12"/>
          </p:nvPr>
        </p:nvSpPr>
        <p:spPr/>
        <p:txBody>
          <a:bodyPr/>
          <a:lstStyle/>
          <a:p>
            <a:fld id="{6C575094-CFE5-6845-BA77-358456EEE977}" type="slidenum">
              <a:rPr lang="en-US" altLang="x-none" smtClean="0"/>
              <a:pPr/>
              <a:t>2</a:t>
            </a:fld>
            <a:endParaRPr lang="en-US" altLang="x-none"/>
          </a:p>
        </p:txBody>
      </p:sp>
    </p:spTree>
    <p:extLst>
      <p:ext uri="{BB962C8B-B14F-4D97-AF65-F5344CB8AC3E}">
        <p14:creationId xmlns:p14="http://schemas.microsoft.com/office/powerpoint/2010/main" val="2396882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Must Be</a:t>
            </a:r>
            <a:r>
              <a:rPr lang="en-US" i="1" dirty="0"/>
              <a:t>, cont’d</a:t>
            </a:r>
            <a:endParaRPr lang="en-US" dirty="0"/>
          </a:p>
        </p:txBody>
      </p:sp>
      <p:sp>
        <p:nvSpPr>
          <p:cNvPr id="3" name="Content Placeholder 2"/>
          <p:cNvSpPr>
            <a:spLocks noGrp="1"/>
          </p:cNvSpPr>
          <p:nvPr>
            <p:ph idx="1"/>
          </p:nvPr>
        </p:nvSpPr>
        <p:spPr/>
        <p:txBody>
          <a:bodyPr/>
          <a:lstStyle/>
          <a:p>
            <a:r>
              <a:rPr lang="en-US" b="1" dirty="0"/>
              <a:t>Correct</a:t>
            </a:r>
            <a:r>
              <a:rPr lang="en-US" dirty="0"/>
              <a:t>. Each requirement must be correct. For example, a requirement for a medical application that states that the application must process pregnancy data from male patients is clearly wrong.</a:t>
            </a:r>
          </a:p>
          <a:p>
            <a:pPr lvl="4"/>
            <a:endParaRPr lang="en-US" dirty="0"/>
          </a:p>
          <a:p>
            <a:r>
              <a:rPr lang="en-US" b="1" dirty="0"/>
              <a:t>Complete</a:t>
            </a:r>
            <a:r>
              <a:rPr lang="en-US" dirty="0"/>
              <a:t>. Any gaps in the requirements can lead to wrong guesses by the software developers and result in an application that doesn’t do what the client wants </a:t>
            </a:r>
          </a:p>
        </p:txBody>
      </p:sp>
      <p:sp>
        <p:nvSpPr>
          <p:cNvPr id="4" name="Slide Number Placeholder 3"/>
          <p:cNvSpPr>
            <a:spLocks noGrp="1"/>
          </p:cNvSpPr>
          <p:nvPr>
            <p:ph type="sldNum" sz="quarter" idx="12"/>
          </p:nvPr>
        </p:nvSpPr>
        <p:spPr/>
        <p:txBody>
          <a:bodyPr/>
          <a:lstStyle/>
          <a:p>
            <a:fld id="{E3E26E3E-A15E-8945-8438-BECDE139A8AE}" type="slidenum">
              <a:rPr lang="en-US" smtClean="0"/>
              <a:pPr/>
              <a:t>20</a:t>
            </a:fld>
            <a:endParaRPr lang="en-US"/>
          </a:p>
        </p:txBody>
      </p:sp>
    </p:spTree>
    <p:extLst>
      <p:ext uri="{BB962C8B-B14F-4D97-AF65-F5344CB8AC3E}">
        <p14:creationId xmlns:p14="http://schemas.microsoft.com/office/powerpoint/2010/main" val="73096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CD091-6142-C2BE-90FA-F7F61A7F6EF1}"/>
              </a:ext>
            </a:extLst>
          </p:cNvPr>
          <p:cNvSpPr>
            <a:spLocks noGrp="1"/>
          </p:cNvSpPr>
          <p:nvPr>
            <p:ph type="title"/>
          </p:nvPr>
        </p:nvSpPr>
        <p:spPr/>
        <p:txBody>
          <a:bodyPr/>
          <a:lstStyle/>
          <a:p>
            <a:r>
              <a:rPr lang="en-US" dirty="0"/>
              <a:t>Requirements Must Be</a:t>
            </a:r>
            <a:r>
              <a:rPr lang="en-US" i="1" dirty="0"/>
              <a:t>, cont’d</a:t>
            </a:r>
            <a:endParaRPr lang="en-US" dirty="0"/>
          </a:p>
        </p:txBody>
      </p:sp>
      <p:sp>
        <p:nvSpPr>
          <p:cNvPr id="3" name="Content Placeholder 2">
            <a:extLst>
              <a:ext uri="{FF2B5EF4-FFF2-40B4-BE49-F238E27FC236}">
                <a16:creationId xmlns:a16="http://schemas.microsoft.com/office/drawing/2014/main" id="{97CA5209-99F5-9D8E-A6AF-156C07F56A07}"/>
              </a:ext>
            </a:extLst>
          </p:cNvPr>
          <p:cNvSpPr>
            <a:spLocks noGrp="1"/>
          </p:cNvSpPr>
          <p:nvPr>
            <p:ph idx="1"/>
          </p:nvPr>
        </p:nvSpPr>
        <p:spPr>
          <a:xfrm>
            <a:off x="457200" y="1295400"/>
            <a:ext cx="8229600" cy="2956551"/>
          </a:xfrm>
        </p:spPr>
        <p:txBody>
          <a:bodyPr/>
          <a:lstStyle/>
          <a:p>
            <a:r>
              <a:rPr lang="en-US" b="1" dirty="0"/>
              <a:t>Realistic</a:t>
            </a:r>
            <a:r>
              <a:rPr lang="en-US" dirty="0"/>
              <a:t>. Do not include requirements that can’t be satisfied, such as overly optimistic performance figures.</a:t>
            </a:r>
          </a:p>
          <a:p>
            <a:pPr lvl="4"/>
            <a:endParaRPr lang="en-US" dirty="0"/>
          </a:p>
          <a:p>
            <a:r>
              <a:rPr lang="en-US" b="1" dirty="0"/>
              <a:t>Verifiable</a:t>
            </a:r>
            <a:r>
              <a:rPr lang="en-US" dirty="0"/>
              <a:t>. Will it be possible to test the application to ensure that it satisfies every requirement.</a:t>
            </a:r>
          </a:p>
        </p:txBody>
      </p:sp>
      <p:sp>
        <p:nvSpPr>
          <p:cNvPr id="4" name="Slide Number Placeholder 3">
            <a:extLst>
              <a:ext uri="{FF2B5EF4-FFF2-40B4-BE49-F238E27FC236}">
                <a16:creationId xmlns:a16="http://schemas.microsoft.com/office/drawing/2014/main" id="{53795EC0-C586-B1CE-5D39-7ABE91CEB95F}"/>
              </a:ext>
            </a:extLst>
          </p:cNvPr>
          <p:cNvSpPr>
            <a:spLocks noGrp="1"/>
          </p:cNvSpPr>
          <p:nvPr>
            <p:ph type="sldNum" sz="quarter" idx="12"/>
          </p:nvPr>
        </p:nvSpPr>
        <p:spPr/>
        <p:txBody>
          <a:bodyPr/>
          <a:lstStyle/>
          <a:p>
            <a:fld id="{6C575094-CFE5-6845-BA77-358456EEE977}" type="slidenum">
              <a:rPr lang="en-US" altLang="x-none" smtClean="0"/>
              <a:pPr/>
              <a:t>21</a:t>
            </a:fld>
            <a:endParaRPr lang="en-US" altLang="x-none"/>
          </a:p>
        </p:txBody>
      </p:sp>
    </p:spTree>
    <p:extLst>
      <p:ext uri="{BB962C8B-B14F-4D97-AF65-F5344CB8AC3E}">
        <p14:creationId xmlns:p14="http://schemas.microsoft.com/office/powerpoint/2010/main" val="1128422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E2BF5-3C29-66FB-CD52-79D2F6B04F76}"/>
              </a:ext>
            </a:extLst>
          </p:cNvPr>
          <p:cNvSpPr>
            <a:spLocks noGrp="1"/>
          </p:cNvSpPr>
          <p:nvPr>
            <p:ph type="title"/>
          </p:nvPr>
        </p:nvSpPr>
        <p:spPr/>
        <p:txBody>
          <a:bodyPr/>
          <a:lstStyle/>
          <a:p>
            <a:r>
              <a:rPr lang="en-US" dirty="0"/>
              <a:t>Requirements Must Be</a:t>
            </a:r>
            <a:r>
              <a:rPr lang="en-US" i="1" dirty="0"/>
              <a:t>, cont’d</a:t>
            </a:r>
            <a:endParaRPr lang="en-US" dirty="0"/>
          </a:p>
        </p:txBody>
      </p:sp>
      <p:sp>
        <p:nvSpPr>
          <p:cNvPr id="3" name="Content Placeholder 2">
            <a:extLst>
              <a:ext uri="{FF2B5EF4-FFF2-40B4-BE49-F238E27FC236}">
                <a16:creationId xmlns:a16="http://schemas.microsoft.com/office/drawing/2014/main" id="{774283CF-2A35-D795-9069-8EAE80985E3E}"/>
              </a:ext>
            </a:extLst>
          </p:cNvPr>
          <p:cNvSpPr>
            <a:spLocks noGrp="1"/>
          </p:cNvSpPr>
          <p:nvPr>
            <p:ph idx="1"/>
          </p:nvPr>
        </p:nvSpPr>
        <p:spPr/>
        <p:txBody>
          <a:bodyPr/>
          <a:lstStyle/>
          <a:p>
            <a:r>
              <a:rPr lang="en-US" b="1" dirty="0"/>
              <a:t>Traceable</a:t>
            </a:r>
            <a:r>
              <a:rPr lang="en-US" dirty="0"/>
              <a:t>. Can we trace each requirement to a functionality or constraint of the application? Conversely, can we trace each functionality or constraint to a requirement? </a:t>
            </a:r>
          </a:p>
          <a:p>
            <a:pPr lvl="1"/>
            <a:r>
              <a:rPr lang="en-US" dirty="0"/>
              <a:t>We don’t want the application to miss satisfying any requirements.</a:t>
            </a:r>
          </a:p>
          <a:p>
            <a:pPr lvl="1"/>
            <a:r>
              <a:rPr lang="en-US" dirty="0"/>
              <a:t>We don’t want to load the application with unwanted features.</a:t>
            </a:r>
          </a:p>
        </p:txBody>
      </p:sp>
      <p:sp>
        <p:nvSpPr>
          <p:cNvPr id="4" name="Slide Number Placeholder 3">
            <a:extLst>
              <a:ext uri="{FF2B5EF4-FFF2-40B4-BE49-F238E27FC236}">
                <a16:creationId xmlns:a16="http://schemas.microsoft.com/office/drawing/2014/main" id="{6752CE53-C923-1E16-6F67-E3AA8D241EA1}"/>
              </a:ext>
            </a:extLst>
          </p:cNvPr>
          <p:cNvSpPr>
            <a:spLocks noGrp="1"/>
          </p:cNvSpPr>
          <p:nvPr>
            <p:ph type="sldNum" sz="quarter" idx="12"/>
          </p:nvPr>
        </p:nvSpPr>
        <p:spPr/>
        <p:txBody>
          <a:bodyPr/>
          <a:lstStyle/>
          <a:p>
            <a:fld id="{6C575094-CFE5-6845-BA77-358456EEE977}" type="slidenum">
              <a:rPr lang="en-US" altLang="x-none" smtClean="0"/>
              <a:pPr/>
              <a:t>22</a:t>
            </a:fld>
            <a:endParaRPr lang="en-US" altLang="x-none"/>
          </a:p>
        </p:txBody>
      </p:sp>
    </p:spTree>
    <p:extLst>
      <p:ext uri="{BB962C8B-B14F-4D97-AF65-F5344CB8AC3E}">
        <p14:creationId xmlns:p14="http://schemas.microsoft.com/office/powerpoint/2010/main" val="3859851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Get Requirements</a:t>
            </a:r>
          </a:p>
        </p:txBody>
      </p:sp>
      <p:sp>
        <p:nvSpPr>
          <p:cNvPr id="3" name="Content Placeholder 2"/>
          <p:cNvSpPr>
            <a:spLocks noGrp="1"/>
          </p:cNvSpPr>
          <p:nvPr>
            <p:ph idx="1"/>
          </p:nvPr>
        </p:nvSpPr>
        <p:spPr/>
        <p:txBody>
          <a:bodyPr/>
          <a:lstStyle/>
          <a:p>
            <a:r>
              <a:rPr lang="en-US" u="sng" dirty="0"/>
              <a:t>Interview</a:t>
            </a:r>
            <a:r>
              <a:rPr lang="en-US" dirty="0"/>
              <a:t> future users of your application.</a:t>
            </a:r>
          </a:p>
          <a:p>
            <a:pPr lvl="4"/>
            <a:endParaRPr lang="en-US" dirty="0"/>
          </a:p>
          <a:p>
            <a:r>
              <a:rPr lang="en-US" u="sng" dirty="0"/>
              <a:t>Observe</a:t>
            </a:r>
            <a:r>
              <a:rPr lang="en-US" dirty="0"/>
              <a:t> how the users currently work.</a:t>
            </a:r>
          </a:p>
          <a:p>
            <a:pPr lvl="1"/>
            <a:r>
              <a:rPr lang="en-US" dirty="0"/>
              <a:t>Can you improve how they currently do things?</a:t>
            </a:r>
          </a:p>
          <a:p>
            <a:pPr lvl="1"/>
            <a:r>
              <a:rPr lang="en-US" dirty="0"/>
              <a:t>Can you make them more productive?</a:t>
            </a:r>
          </a:p>
          <a:p>
            <a:pPr lvl="4"/>
            <a:endParaRPr lang="en-US" dirty="0"/>
          </a:p>
          <a:p>
            <a:r>
              <a:rPr lang="en-US" u="sng" dirty="0"/>
              <a:t>Stated</a:t>
            </a:r>
            <a:r>
              <a:rPr lang="en-US" dirty="0"/>
              <a:t> requirements</a:t>
            </a:r>
          </a:p>
          <a:p>
            <a:pPr lvl="1"/>
            <a:r>
              <a:rPr lang="en-US" dirty="0"/>
              <a:t>The customer tells you want he or she wants.</a:t>
            </a:r>
          </a:p>
          <a:p>
            <a:pPr lvl="4"/>
            <a:endParaRPr lang="en-US" dirty="0"/>
          </a:p>
          <a:p>
            <a:r>
              <a:rPr lang="en-US" u="sng" dirty="0"/>
              <a:t>Implied</a:t>
            </a:r>
            <a:r>
              <a:rPr lang="en-US" dirty="0"/>
              <a:t> requirements</a:t>
            </a:r>
          </a:p>
          <a:p>
            <a:pPr lvl="1"/>
            <a:r>
              <a:rPr lang="en-US" dirty="0"/>
              <a:t>What do you think the customer wants?</a:t>
            </a:r>
          </a:p>
        </p:txBody>
      </p:sp>
      <p:sp>
        <p:nvSpPr>
          <p:cNvPr id="4" name="Slide Number Placeholder 3"/>
          <p:cNvSpPr>
            <a:spLocks noGrp="1"/>
          </p:cNvSpPr>
          <p:nvPr>
            <p:ph type="sldNum" sz="quarter" idx="12"/>
          </p:nvPr>
        </p:nvSpPr>
        <p:spPr/>
        <p:txBody>
          <a:bodyPr/>
          <a:lstStyle/>
          <a:p>
            <a:fld id="{5E4F0376-0E54-9843-B673-E00D6670E830}" type="slidenum">
              <a:rPr lang="en-US" smtClean="0"/>
              <a:pPr/>
              <a:t>23</a:t>
            </a:fld>
            <a:endParaRPr lang="en-US"/>
          </a:p>
        </p:txBody>
      </p:sp>
    </p:spTree>
    <p:extLst>
      <p:ext uri="{BB962C8B-B14F-4D97-AF65-F5344CB8AC3E}">
        <p14:creationId xmlns:p14="http://schemas.microsoft.com/office/powerpoint/2010/main" val="26957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fade">
                                      <p:cBhvr>
                                        <p:cTn id="13" dur="500"/>
                                        <p:tgtEl>
                                          <p:spTgt spid="3">
                                            <p:txEl>
                                              <p:pRg st="9" end="9"/>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10" end="10"/>
                                            </p:txEl>
                                          </p:spTgt>
                                        </p:tgtEl>
                                        <p:attrNameLst>
                                          <p:attrName>style.visibility</p:attrName>
                                        </p:attrNameLst>
                                      </p:cBhvr>
                                      <p:to>
                                        <p:strVal val="visible"/>
                                      </p:to>
                                    </p:set>
                                    <p:animEffect transition="in" filter="fade">
                                      <p:cBhvr>
                                        <p:cTn id="1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Get Requirements</a:t>
            </a:r>
            <a:r>
              <a:rPr lang="en-US" i="1" dirty="0"/>
              <a:t>, cont’d</a:t>
            </a:r>
          </a:p>
        </p:txBody>
      </p:sp>
      <p:sp>
        <p:nvSpPr>
          <p:cNvPr id="3" name="Content Placeholder 2"/>
          <p:cNvSpPr>
            <a:spLocks noGrp="1"/>
          </p:cNvSpPr>
          <p:nvPr>
            <p:ph idx="1"/>
          </p:nvPr>
        </p:nvSpPr>
        <p:spPr/>
        <p:txBody>
          <a:bodyPr/>
          <a:lstStyle/>
          <a:p>
            <a:r>
              <a:rPr lang="en-US" u="sng" dirty="0"/>
              <a:t>Customers don’t always know what they want.</a:t>
            </a:r>
          </a:p>
          <a:p>
            <a:pPr lvl="5"/>
            <a:endParaRPr lang="en-US" dirty="0">
              <a:solidFill>
                <a:srgbClr val="B23C00"/>
              </a:solidFill>
            </a:endParaRPr>
          </a:p>
          <a:p>
            <a:pPr lvl="1"/>
            <a:r>
              <a:rPr lang="en-US" dirty="0"/>
              <a:t>They will know more after you </a:t>
            </a:r>
            <a:br>
              <a:rPr lang="en-US" dirty="0"/>
            </a:br>
            <a:r>
              <a:rPr lang="en-US" dirty="0"/>
              <a:t>show them a prototype.</a:t>
            </a:r>
          </a:p>
          <a:p>
            <a:pPr lvl="1"/>
            <a:r>
              <a:rPr lang="en-US" dirty="0"/>
              <a:t>They will change their minds.</a:t>
            </a:r>
          </a:p>
          <a:p>
            <a:pPr lvl="4"/>
            <a:endParaRPr lang="en-US" dirty="0"/>
          </a:p>
          <a:p>
            <a:r>
              <a:rPr lang="en-US" dirty="0"/>
              <a:t>It’s an iterative process!</a:t>
            </a:r>
          </a:p>
          <a:p>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24</a:t>
            </a:fld>
            <a:endParaRPr lang="en-US"/>
          </a:p>
        </p:txBody>
      </p:sp>
    </p:spTree>
    <p:extLst>
      <p:ext uri="{BB962C8B-B14F-4D97-AF65-F5344CB8AC3E}">
        <p14:creationId xmlns:p14="http://schemas.microsoft.com/office/powerpoint/2010/main" val="2072510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F6E0859-95A2-A44D-BBD7-1C2BA82E7687}" type="slidenum">
              <a:rPr lang="en-US"/>
              <a:pPr/>
              <a:t>25</a:t>
            </a:fld>
            <a:endParaRPr lang="en-US"/>
          </a:p>
        </p:txBody>
      </p:sp>
      <p:sp>
        <p:nvSpPr>
          <p:cNvPr id="141314" name="Rectangle 2"/>
          <p:cNvSpPr>
            <a:spLocks noGrp="1" noChangeArrowheads="1"/>
          </p:cNvSpPr>
          <p:nvPr>
            <p:ph type="title"/>
          </p:nvPr>
        </p:nvSpPr>
        <p:spPr/>
        <p:txBody>
          <a:bodyPr/>
          <a:lstStyle/>
          <a:p>
            <a:r>
              <a:rPr lang="en-US" dirty="0"/>
              <a:t>How to Get Requirements</a:t>
            </a:r>
            <a:r>
              <a:rPr lang="en-US" i="1" dirty="0"/>
              <a:t>, cont’d</a:t>
            </a:r>
            <a:endParaRPr lang="en-US" dirty="0"/>
          </a:p>
        </p:txBody>
      </p:sp>
      <p:sp>
        <p:nvSpPr>
          <p:cNvPr id="141315" name="Rectangle 3"/>
          <p:cNvSpPr>
            <a:spLocks noGrp="1" noChangeArrowheads="1"/>
          </p:cNvSpPr>
          <p:nvPr>
            <p:ph type="body" idx="1"/>
          </p:nvPr>
        </p:nvSpPr>
        <p:spPr/>
        <p:txBody>
          <a:bodyPr/>
          <a:lstStyle/>
          <a:p>
            <a:r>
              <a:rPr lang="en-US" dirty="0"/>
              <a:t>If the developers force the customers</a:t>
            </a:r>
            <a:br>
              <a:rPr lang="en-US" dirty="0"/>
            </a:br>
            <a:r>
              <a:rPr lang="en-US" dirty="0"/>
              <a:t>to come up with the requirements too soon, they may make something up!</a:t>
            </a:r>
          </a:p>
          <a:p>
            <a:pPr lvl="4"/>
            <a:endParaRPr lang="en-US" dirty="0"/>
          </a:p>
          <a:p>
            <a:r>
              <a:rPr lang="en-US" dirty="0"/>
              <a:t>Such requirements will most likely be </a:t>
            </a:r>
            <a:br>
              <a:rPr lang="en-US" dirty="0"/>
            </a:br>
            <a:r>
              <a:rPr lang="en-US" u="sng" dirty="0"/>
              <a:t>wrong or incomplete</a:t>
            </a:r>
            <a:r>
              <a:rPr lang="en-US" dirty="0"/>
              <a:t> and lead you astray.</a:t>
            </a:r>
          </a:p>
        </p:txBody>
      </p:sp>
    </p:spTree>
    <p:extLst>
      <p:ext uri="{BB962C8B-B14F-4D97-AF65-F5344CB8AC3E}">
        <p14:creationId xmlns:p14="http://schemas.microsoft.com/office/powerpoint/2010/main" val="8870064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A4B3B-56B1-A3E1-C5C4-D1925ECED587}"/>
              </a:ext>
            </a:extLst>
          </p:cNvPr>
          <p:cNvSpPr>
            <a:spLocks noGrp="1"/>
          </p:cNvSpPr>
          <p:nvPr>
            <p:ph type="title"/>
          </p:nvPr>
        </p:nvSpPr>
        <p:spPr/>
        <p:txBody>
          <a:bodyPr/>
          <a:lstStyle/>
          <a:p>
            <a:r>
              <a:rPr lang="en-US" dirty="0"/>
              <a:t>Requirements Example</a:t>
            </a:r>
          </a:p>
        </p:txBody>
      </p:sp>
      <p:sp>
        <p:nvSpPr>
          <p:cNvPr id="3" name="Content Placeholder 2">
            <a:extLst>
              <a:ext uri="{FF2B5EF4-FFF2-40B4-BE49-F238E27FC236}">
                <a16:creationId xmlns:a16="http://schemas.microsoft.com/office/drawing/2014/main" id="{3412ED65-E97B-F3CC-4BEC-505148B27EA0}"/>
              </a:ext>
            </a:extLst>
          </p:cNvPr>
          <p:cNvSpPr>
            <a:spLocks noGrp="1"/>
          </p:cNvSpPr>
          <p:nvPr>
            <p:ph idx="1"/>
          </p:nvPr>
        </p:nvSpPr>
        <p:spPr>
          <a:xfrm>
            <a:off x="457200" y="1295401"/>
            <a:ext cx="8229600" cy="1950722"/>
          </a:xfrm>
        </p:spPr>
        <p:txBody>
          <a:bodyPr/>
          <a:lstStyle/>
          <a:p>
            <a:r>
              <a:rPr lang="en-US" sz="2000" dirty="0"/>
              <a:t>A client has some ideas about a “book catalogue server” that stores book data in some sort of database, and library customers searching for books are provided a form interface where they fill in and submit their desired book attributes. Moreover, a special type of end user with a “librarian” role is responsible for adding new books to the catalogue and updating or removing existing books. </a:t>
            </a:r>
          </a:p>
        </p:txBody>
      </p:sp>
      <p:sp>
        <p:nvSpPr>
          <p:cNvPr id="4" name="Slide Number Placeholder 3">
            <a:extLst>
              <a:ext uri="{FF2B5EF4-FFF2-40B4-BE49-F238E27FC236}">
                <a16:creationId xmlns:a16="http://schemas.microsoft.com/office/drawing/2014/main" id="{5BBF1CBC-B23E-6302-A72C-4DE32F3417D5}"/>
              </a:ext>
            </a:extLst>
          </p:cNvPr>
          <p:cNvSpPr>
            <a:spLocks noGrp="1"/>
          </p:cNvSpPr>
          <p:nvPr>
            <p:ph type="sldNum" sz="quarter" idx="12"/>
          </p:nvPr>
        </p:nvSpPr>
        <p:spPr/>
        <p:txBody>
          <a:bodyPr/>
          <a:lstStyle/>
          <a:p>
            <a:fld id="{6C575094-CFE5-6845-BA77-358456EEE977}" type="slidenum">
              <a:rPr lang="en-US" altLang="x-none" smtClean="0"/>
              <a:pPr/>
              <a:t>26</a:t>
            </a:fld>
            <a:endParaRPr lang="en-US" altLang="x-none"/>
          </a:p>
        </p:txBody>
      </p:sp>
      <p:pic>
        <p:nvPicPr>
          <p:cNvPr id="9" name="Picture 8" descr="A diagram of a diagram of a book catalogue server&#10;&#10;Description automatically generated">
            <a:extLst>
              <a:ext uri="{FF2B5EF4-FFF2-40B4-BE49-F238E27FC236}">
                <a16:creationId xmlns:a16="http://schemas.microsoft.com/office/drawing/2014/main" id="{33FDC814-AA1E-BC05-327F-BC76109A4836}"/>
              </a:ext>
            </a:extLst>
          </p:cNvPr>
          <p:cNvPicPr>
            <a:picLocks noChangeAspect="1"/>
          </p:cNvPicPr>
          <p:nvPr/>
        </p:nvPicPr>
        <p:blipFill>
          <a:blip r:embed="rId2"/>
          <a:stretch>
            <a:fillRect/>
          </a:stretch>
        </p:blipFill>
        <p:spPr>
          <a:xfrm>
            <a:off x="1508793" y="3404072"/>
            <a:ext cx="6126413" cy="2676659"/>
          </a:xfrm>
          <a:prstGeom prst="rect">
            <a:avLst/>
          </a:prstGeom>
        </p:spPr>
      </p:pic>
    </p:spTree>
    <p:extLst>
      <p:ext uri="{BB962C8B-B14F-4D97-AF65-F5344CB8AC3E}">
        <p14:creationId xmlns:p14="http://schemas.microsoft.com/office/powerpoint/2010/main" val="19001451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AF618-5896-A3C8-DF51-4C0FD22C4CB8}"/>
              </a:ext>
            </a:extLst>
          </p:cNvPr>
          <p:cNvSpPr>
            <a:spLocks noGrp="1"/>
          </p:cNvSpPr>
          <p:nvPr>
            <p:ph type="title"/>
          </p:nvPr>
        </p:nvSpPr>
        <p:spPr/>
        <p:txBody>
          <a:bodyPr/>
          <a:lstStyle/>
          <a:p>
            <a:r>
              <a:rPr lang="en-US" dirty="0"/>
              <a:t>Requirements Example</a:t>
            </a:r>
            <a:r>
              <a:rPr lang="en-US" i="1" dirty="0"/>
              <a:t>, cont’d</a:t>
            </a:r>
          </a:p>
        </p:txBody>
      </p:sp>
      <p:sp>
        <p:nvSpPr>
          <p:cNvPr id="3" name="Content Placeholder 2">
            <a:extLst>
              <a:ext uri="{FF2B5EF4-FFF2-40B4-BE49-F238E27FC236}">
                <a16:creationId xmlns:a16="http://schemas.microsoft.com/office/drawing/2014/main" id="{0FE709B3-34E3-B55B-2D5A-68634D7F11CD}"/>
              </a:ext>
            </a:extLst>
          </p:cNvPr>
          <p:cNvSpPr>
            <a:spLocks noGrp="1"/>
          </p:cNvSpPr>
          <p:nvPr>
            <p:ph idx="1"/>
          </p:nvPr>
        </p:nvSpPr>
        <p:spPr/>
        <p:txBody>
          <a:bodyPr/>
          <a:lstStyle/>
          <a:p>
            <a:r>
              <a:rPr lang="en-US" dirty="0"/>
              <a:t>Some operations that the application must do:</a:t>
            </a:r>
          </a:p>
          <a:p>
            <a:pPr lvl="1"/>
            <a:r>
              <a:rPr lang="en-US" sz="2000" kern="100" dirty="0">
                <a:effectLst/>
                <a:latin typeface="Calibri" panose="020F0502020204030204" pitchFamily="34" charset="0"/>
                <a:ea typeface="Calibri" panose="020F0502020204030204" pitchFamily="34" charset="0"/>
                <a:cs typeface="Times New Roman" panose="02020603050405020304" pitchFamily="18" charset="0"/>
              </a:rPr>
              <a:t>Store attributes for all books including the book title and the author’s first and last names</a:t>
            </a:r>
            <a:r>
              <a:rPr lang="en-US" sz="2000" kern="100" dirty="0">
                <a:latin typeface="Calibri" panose="020F0502020204030204" pitchFamily="34" charset="0"/>
                <a:ea typeface="Calibri" panose="020F0502020204030204" pitchFamily="34" charset="0"/>
                <a:cs typeface="Times New Roman" panose="02020603050405020304" pitchFamily="18" charset="0"/>
              </a:rPr>
              <a:t>.</a:t>
            </a:r>
          </a:p>
          <a:p>
            <a:pPr lvl="1"/>
            <a:r>
              <a:rPr lang="en-US" sz="2000" kern="100" dirty="0">
                <a:effectLst/>
                <a:latin typeface="Calibri" panose="020F0502020204030204" pitchFamily="34" charset="0"/>
                <a:ea typeface="Calibri" panose="020F0502020204030204" pitchFamily="34" charset="0"/>
                <a:cs typeface="Times New Roman" panose="02020603050405020304" pitchFamily="18" charset="0"/>
              </a:rPr>
              <a:t>Store year and genre attributes for fiction books, a region attribute for cookbooks, and a subject attribute for how-to books</a:t>
            </a:r>
            <a:r>
              <a:rPr lang="en-US" sz="2000" kern="100" dirty="0">
                <a:latin typeface="Calibri" panose="020F0502020204030204" pitchFamily="34" charset="0"/>
                <a:ea typeface="Calibri" panose="020F0502020204030204" pitchFamily="34" charset="0"/>
                <a:cs typeface="Times New Roman" panose="02020603050405020304" pitchFamily="18" charset="0"/>
              </a:rPr>
              <a:t>.</a:t>
            </a:r>
          </a:p>
          <a:p>
            <a:pPr lvl="1"/>
            <a:r>
              <a:rPr lang="en-US" sz="2000" kern="100" dirty="0">
                <a:effectLst/>
                <a:latin typeface="Calibri" panose="020F0502020204030204" pitchFamily="34" charset="0"/>
                <a:ea typeface="Calibri" panose="020F0502020204030204" pitchFamily="34" charset="0"/>
                <a:cs typeface="Times New Roman" panose="02020603050405020304" pitchFamily="18" charset="0"/>
              </a:rPr>
              <a:t>Perform case-insensitive string matches</a:t>
            </a:r>
            <a:r>
              <a:rPr lang="en-US" sz="2000" kern="100" dirty="0">
                <a:latin typeface="Calibri" panose="020F0502020204030204" pitchFamily="34" charset="0"/>
                <a:ea typeface="Calibri" panose="020F0502020204030204" pitchFamily="34" charset="0"/>
                <a:cs typeface="Times New Roman" panose="02020603050405020304" pitchFamily="18" charset="0"/>
              </a:rPr>
              <a:t>.</a:t>
            </a:r>
          </a:p>
          <a:p>
            <a:pPr lvl="1"/>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Allow don’t-care target attributes for book searches</a:t>
            </a:r>
            <a:r>
              <a:rPr lang="en-US" sz="2000" kern="100" dirty="0">
                <a:latin typeface="Calibri" panose="020F0502020204030204" pitchFamily="34" charset="0"/>
                <a:ea typeface="Calibri" panose="020F0502020204030204" pitchFamily="34" charset="0"/>
                <a:cs typeface="Times New Roman" panose="02020603050405020304" pitchFamily="18" charset="0"/>
              </a:rPr>
              <a:t>.</a:t>
            </a:r>
          </a:p>
          <a:p>
            <a:pPr lvl="4"/>
            <a:endParaRPr lang="en-US" dirty="0"/>
          </a:p>
          <a:p>
            <a:r>
              <a:rPr lang="en-US" dirty="0"/>
              <a:t>Some operations the application must allow its end users to do:</a:t>
            </a:r>
          </a:p>
          <a:p>
            <a:pPr lvl="1"/>
            <a:r>
              <a:rPr lang="en-US" sz="2000" kern="100" dirty="0">
                <a:effectLst/>
                <a:latin typeface="Calibri" panose="020F0502020204030204" pitchFamily="34" charset="0"/>
                <a:ea typeface="Calibri" panose="020F0502020204030204" pitchFamily="34" charset="0"/>
                <a:cs typeface="Times New Roman" panose="02020603050405020304" pitchFamily="18" charset="0"/>
              </a:rPr>
              <a:t>Add fiction books, cookbooks, and how-to books to the catalogue</a:t>
            </a:r>
            <a:r>
              <a:rPr lang="en-US" sz="2000" kern="100" dirty="0">
                <a:latin typeface="Calibri" panose="020F0502020204030204" pitchFamily="34" charset="0"/>
                <a:ea typeface="Calibri" panose="020F0502020204030204" pitchFamily="34" charset="0"/>
                <a:cs typeface="Times New Roman" panose="02020603050405020304" pitchFamily="18" charset="0"/>
              </a:rPr>
              <a:t>.</a:t>
            </a:r>
          </a:p>
          <a:p>
            <a:pPr lvl="1"/>
            <a:r>
              <a:rPr lang="en-US" sz="2000" kern="100" dirty="0">
                <a:effectLst/>
                <a:latin typeface="Calibri" panose="020F0502020204030204" pitchFamily="34" charset="0"/>
                <a:ea typeface="Calibri" panose="020F0502020204030204" pitchFamily="34" charset="0"/>
                <a:cs typeface="Times New Roman" panose="02020603050405020304" pitchFamily="18" charset="0"/>
              </a:rPr>
              <a:t>Search the catalogue for books that match a given set of target attributes</a:t>
            </a:r>
            <a:r>
              <a:rPr lang="en-US" sz="2000" kern="100" dirty="0">
                <a:latin typeface="Calibri" panose="020F0502020204030204" pitchFamily="34" charset="0"/>
                <a:ea typeface="Calibri" panose="020F0502020204030204" pitchFamily="34" charset="0"/>
                <a:cs typeface="Times New Roman" panose="02020603050405020304" pitchFamily="18" charset="0"/>
              </a:rPr>
              <a:t>.</a:t>
            </a:r>
            <a:endParaRPr lang="en-US" sz="2800" dirty="0"/>
          </a:p>
        </p:txBody>
      </p:sp>
      <p:sp>
        <p:nvSpPr>
          <p:cNvPr id="4" name="Slide Number Placeholder 3">
            <a:extLst>
              <a:ext uri="{FF2B5EF4-FFF2-40B4-BE49-F238E27FC236}">
                <a16:creationId xmlns:a16="http://schemas.microsoft.com/office/drawing/2014/main" id="{796DDA17-234F-972C-3554-F7742A358B6F}"/>
              </a:ext>
            </a:extLst>
          </p:cNvPr>
          <p:cNvSpPr>
            <a:spLocks noGrp="1"/>
          </p:cNvSpPr>
          <p:nvPr>
            <p:ph type="sldNum" sz="quarter" idx="12"/>
          </p:nvPr>
        </p:nvSpPr>
        <p:spPr/>
        <p:txBody>
          <a:bodyPr/>
          <a:lstStyle/>
          <a:p>
            <a:fld id="{6C575094-CFE5-6845-BA77-358456EEE977}" type="slidenum">
              <a:rPr lang="en-US" altLang="x-none" smtClean="0"/>
              <a:pPr/>
              <a:t>27</a:t>
            </a:fld>
            <a:endParaRPr lang="en-US" altLang="x-none"/>
          </a:p>
        </p:txBody>
      </p:sp>
    </p:spTree>
    <p:extLst>
      <p:ext uri="{BB962C8B-B14F-4D97-AF65-F5344CB8AC3E}">
        <p14:creationId xmlns:p14="http://schemas.microsoft.com/office/powerpoint/2010/main" val="29836061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EA9A6-F79F-EE86-FCE8-AF1FB9F1A12A}"/>
              </a:ext>
            </a:extLst>
          </p:cNvPr>
          <p:cNvSpPr>
            <a:spLocks noGrp="1"/>
          </p:cNvSpPr>
          <p:nvPr>
            <p:ph type="title"/>
          </p:nvPr>
        </p:nvSpPr>
        <p:spPr/>
        <p:txBody>
          <a:bodyPr/>
          <a:lstStyle/>
          <a:p>
            <a:r>
              <a:rPr lang="en-US" dirty="0"/>
              <a:t>Book Catalogue Functional Requirements</a:t>
            </a:r>
          </a:p>
        </p:txBody>
      </p:sp>
      <p:sp>
        <p:nvSpPr>
          <p:cNvPr id="3" name="Content Placeholder 2">
            <a:extLst>
              <a:ext uri="{FF2B5EF4-FFF2-40B4-BE49-F238E27FC236}">
                <a16:creationId xmlns:a16="http://schemas.microsoft.com/office/drawing/2014/main" id="{FADDCB4B-34D8-27B9-1495-C43A745F5EBB}"/>
              </a:ext>
            </a:extLst>
          </p:cNvPr>
          <p:cNvSpPr>
            <a:spLocks noGrp="1"/>
          </p:cNvSpPr>
          <p:nvPr>
            <p:ph idx="1"/>
          </p:nvPr>
        </p:nvSpPr>
        <p:spPr>
          <a:xfrm>
            <a:off x="914417" y="1269375"/>
            <a:ext cx="7315165" cy="4835525"/>
          </a:xfrm>
          <a:solidFill>
            <a:srgbClr val="73FEFF">
              <a:alpha val="50000"/>
            </a:srgbClr>
          </a:solidFill>
          <a:ln>
            <a:solidFill>
              <a:srgbClr val="0432FF"/>
            </a:solidFill>
          </a:ln>
        </p:spPr>
        <p:txBody>
          <a:bodyPr/>
          <a:lstStyle/>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 librarian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must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be able to add fiction books, cookbooks, and how-to books and their attributes to the catalogue</a:t>
            </a:r>
            <a:r>
              <a:rPr lang="en-US" sz="1800" kern="100" dirty="0">
                <a:latin typeface="Calibri" panose="020F0502020204030204" pitchFamily="34" charset="0"/>
                <a:ea typeface="Calibri" panose="020F0502020204030204" pitchFamily="34" charset="0"/>
                <a:cs typeface="Times New Roman" panose="02020603050405020304" pitchFamily="18" charset="0"/>
              </a:rPr>
              <a:t>.</a:t>
            </a:r>
          </a:p>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attributes for each book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shall</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be the book title and the author’s last and first names</a:t>
            </a:r>
            <a:r>
              <a:rPr lang="en-US" sz="1800" kern="100" dirty="0">
                <a:latin typeface="Calibri" panose="020F0502020204030204" pitchFamily="34" charset="0"/>
                <a:ea typeface="Calibri" panose="020F0502020204030204" pitchFamily="34" charset="0"/>
                <a:cs typeface="Times New Roman" panose="02020603050405020304" pitchFamily="18" charset="0"/>
              </a:rPr>
              <a:t>.</a:t>
            </a:r>
          </a:p>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attributes for a fiction book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shall</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include its publication year and genre: adventure, classics, detective, fantasy, historic, horror, romance, or science fiction</a:t>
            </a:r>
            <a:r>
              <a:rPr lang="en-US" sz="1800" kern="100" dirty="0">
                <a:latin typeface="Calibri" panose="020F0502020204030204" pitchFamily="34" charset="0"/>
                <a:ea typeface="Calibri" panose="020F0502020204030204" pitchFamily="34" charset="0"/>
                <a:cs typeface="Times New Roman" panose="02020603050405020304" pitchFamily="18" charset="0"/>
              </a:rPr>
              <a:t>.</a:t>
            </a:r>
          </a:p>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attributes for a cookbook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shall</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include its region: China, France, India, Italy, Mexico, Persia, or the U.S</a:t>
            </a:r>
            <a:r>
              <a:rPr lang="en-US" sz="1800" kern="100" dirty="0">
                <a:latin typeface="Calibri" panose="020F0502020204030204" pitchFamily="34" charset="0"/>
                <a:ea typeface="Calibri" panose="020F0502020204030204" pitchFamily="34" charset="0"/>
                <a:cs typeface="Times New Roman" panose="02020603050405020304" pitchFamily="18" charset="0"/>
              </a:rPr>
              <a:t>.</a:t>
            </a:r>
          </a:p>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attributes for a how-to book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shall</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include its subject: drawing, painting, or writing</a:t>
            </a:r>
            <a:r>
              <a:rPr lang="en-US" sz="1800" kern="100" dirty="0">
                <a:latin typeface="Calibri" panose="020F0502020204030204" pitchFamily="34" charset="0"/>
                <a:ea typeface="Calibri" panose="020F0502020204030204" pitchFamily="34" charset="0"/>
                <a:cs typeface="Times New Roman" panose="02020603050405020304" pitchFamily="18" charset="0"/>
              </a:rPr>
              <a:t>.</a:t>
            </a:r>
          </a:p>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 user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must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be able to search the catalogue for books that match a given set of target attributes</a:t>
            </a:r>
            <a:r>
              <a:rPr lang="en-US" sz="1800" kern="100" dirty="0">
                <a:latin typeface="Calibri" panose="020F0502020204030204" pitchFamily="34" charset="0"/>
                <a:ea typeface="Calibri" panose="020F0502020204030204" pitchFamily="34" charset="0"/>
                <a:cs typeface="Times New Roman" panose="02020603050405020304" pitchFamily="18" charset="0"/>
              </a:rPr>
              <a:t>.</a:t>
            </a:r>
          </a:p>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String comparisons while matching attributes during book searches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shall</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be case-insensitive</a:t>
            </a:r>
            <a:r>
              <a:rPr lang="en-US" sz="1800" kern="100" dirty="0">
                <a:latin typeface="Calibri" panose="020F0502020204030204" pitchFamily="34" charset="0"/>
                <a:ea typeface="Calibri" panose="020F0502020204030204" pitchFamily="34" charset="0"/>
                <a:cs typeface="Times New Roman" panose="02020603050405020304" pitchFamily="18" charset="0"/>
              </a:rPr>
              <a:t>.</a:t>
            </a:r>
          </a:p>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 user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must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be able to specify don’t-care attributes for book searches</a:t>
            </a:r>
            <a:r>
              <a:rPr lang="en-US" sz="1800" kern="100" dirty="0">
                <a:latin typeface="Calibri" panose="020F0502020204030204" pitchFamily="34" charset="0"/>
                <a:ea typeface="Calibri" panose="020F0502020204030204" pitchFamily="34" charset="0"/>
                <a:cs typeface="Times New Roman" panose="02020603050405020304" pitchFamily="18" charset="0"/>
              </a:rPr>
              <a:t>.</a:t>
            </a:r>
            <a:endParaRPr lang="en-US" dirty="0"/>
          </a:p>
        </p:txBody>
      </p:sp>
      <p:sp>
        <p:nvSpPr>
          <p:cNvPr id="4" name="Slide Number Placeholder 3">
            <a:extLst>
              <a:ext uri="{FF2B5EF4-FFF2-40B4-BE49-F238E27FC236}">
                <a16:creationId xmlns:a16="http://schemas.microsoft.com/office/drawing/2014/main" id="{4DE294A0-134E-B60F-A848-4D9226404C74}"/>
              </a:ext>
            </a:extLst>
          </p:cNvPr>
          <p:cNvSpPr>
            <a:spLocks noGrp="1"/>
          </p:cNvSpPr>
          <p:nvPr>
            <p:ph type="sldNum" sz="quarter" idx="12"/>
          </p:nvPr>
        </p:nvSpPr>
        <p:spPr/>
        <p:txBody>
          <a:bodyPr/>
          <a:lstStyle/>
          <a:p>
            <a:fld id="{6C575094-CFE5-6845-BA77-358456EEE977}" type="slidenum">
              <a:rPr lang="en-US" altLang="x-none" smtClean="0"/>
              <a:pPr/>
              <a:t>28</a:t>
            </a:fld>
            <a:endParaRPr lang="en-US" altLang="x-none"/>
          </a:p>
        </p:txBody>
      </p:sp>
    </p:spTree>
    <p:extLst>
      <p:ext uri="{BB962C8B-B14F-4D97-AF65-F5344CB8AC3E}">
        <p14:creationId xmlns:p14="http://schemas.microsoft.com/office/powerpoint/2010/main" val="41888326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31EE3-4DB3-B9ED-70F5-ACE88D8BDC0E}"/>
              </a:ext>
            </a:extLst>
          </p:cNvPr>
          <p:cNvSpPr>
            <a:spLocks noGrp="1"/>
          </p:cNvSpPr>
          <p:nvPr>
            <p:ph type="title"/>
          </p:nvPr>
        </p:nvSpPr>
        <p:spPr>
          <a:xfrm>
            <a:off x="365806" y="411163"/>
            <a:ext cx="8412388" cy="655637"/>
          </a:xfrm>
        </p:spPr>
        <p:txBody>
          <a:bodyPr/>
          <a:lstStyle/>
          <a:p>
            <a:r>
              <a:rPr lang="en-US" dirty="0"/>
              <a:t>Book Catalogue Nonfunctional Requirements</a:t>
            </a:r>
          </a:p>
        </p:txBody>
      </p:sp>
      <p:sp>
        <p:nvSpPr>
          <p:cNvPr id="3" name="Content Placeholder 2">
            <a:extLst>
              <a:ext uri="{FF2B5EF4-FFF2-40B4-BE49-F238E27FC236}">
                <a16:creationId xmlns:a16="http://schemas.microsoft.com/office/drawing/2014/main" id="{D60639B3-D8B8-7CCB-07B5-2671DBD1ED6E}"/>
              </a:ext>
            </a:extLst>
          </p:cNvPr>
          <p:cNvSpPr>
            <a:spLocks noGrp="1"/>
          </p:cNvSpPr>
          <p:nvPr>
            <p:ph idx="1"/>
          </p:nvPr>
        </p:nvSpPr>
        <p:spPr>
          <a:xfrm>
            <a:off x="365807" y="1295401"/>
            <a:ext cx="8412387" cy="1402088"/>
          </a:xfrm>
          <a:solidFill>
            <a:srgbClr val="73FEFF">
              <a:alpha val="50000"/>
            </a:srgbClr>
          </a:solidFill>
          <a:ln>
            <a:solidFill>
              <a:srgbClr val="0432FF"/>
            </a:solidFill>
          </a:ln>
        </p:spPr>
        <p:txBody>
          <a:bodyPr/>
          <a:lstStyle/>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 book search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must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take under two seconds</a:t>
            </a:r>
            <a:r>
              <a:rPr lang="en-US" sz="1800" kern="100" dirty="0">
                <a:latin typeface="Calibri" panose="020F0502020204030204" pitchFamily="34" charset="0"/>
                <a:ea typeface="Calibri" panose="020F0502020204030204" pitchFamily="34" charset="0"/>
                <a:cs typeface="Times New Roman" panose="02020603050405020304" pitchFamily="18" charset="0"/>
              </a:rPr>
              <a:t>.</a:t>
            </a:r>
          </a:p>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application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must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run on the Windows, MacOS, and Linux platforms</a:t>
            </a:r>
            <a:r>
              <a:rPr lang="en-US" sz="1800" kern="100" dirty="0">
                <a:latin typeface="Calibri" panose="020F0502020204030204" pitchFamily="34" charset="0"/>
                <a:ea typeface="Calibri" panose="020F0502020204030204" pitchFamily="34" charset="0"/>
                <a:cs typeface="Times New Roman" panose="02020603050405020304" pitchFamily="18" charset="0"/>
              </a:rPr>
              <a:t>.</a:t>
            </a:r>
          </a:p>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user interface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shall</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be similar to the UI of the previous version</a:t>
            </a:r>
            <a:r>
              <a:rPr lang="en-US" sz="1800" kern="100" dirty="0">
                <a:latin typeface="Calibri" panose="020F0502020204030204" pitchFamily="34" charset="0"/>
                <a:ea typeface="Calibri" panose="020F0502020204030204" pitchFamily="34" charset="0"/>
                <a:cs typeface="Times New Roman" panose="02020603050405020304" pitchFamily="18" charset="0"/>
              </a:rPr>
              <a:t>.</a:t>
            </a:r>
          </a:p>
          <a:p>
            <a:r>
              <a:rPr lang="en-US" sz="1800" kern="100" dirty="0">
                <a:effectLst/>
                <a:latin typeface="Calibri" panose="020F0502020204030204" pitchFamily="34" charset="0"/>
                <a:ea typeface="Calibri" panose="020F0502020204030204" pitchFamily="34" charset="0"/>
                <a:cs typeface="Times New Roman" panose="02020603050405020304" pitchFamily="18" charset="0"/>
              </a:rPr>
              <a:t>Displayed messages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shall</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be customizable to be in English, Spanish, or Vietnamese</a:t>
            </a:r>
            <a:r>
              <a:rPr lang="en-US" sz="1800" kern="100" dirty="0">
                <a:latin typeface="Calibri" panose="020F0502020204030204" pitchFamily="34" charset="0"/>
                <a:ea typeface="Calibri" panose="020F0502020204030204" pitchFamily="34" charset="0"/>
                <a:cs typeface="Times New Roman" panose="02020603050405020304" pitchFamily="18" charset="0"/>
              </a:rPr>
              <a:t>.</a:t>
            </a:r>
            <a:endParaRPr lang="en-US" dirty="0"/>
          </a:p>
        </p:txBody>
      </p:sp>
      <p:sp>
        <p:nvSpPr>
          <p:cNvPr id="4" name="Slide Number Placeholder 3">
            <a:extLst>
              <a:ext uri="{FF2B5EF4-FFF2-40B4-BE49-F238E27FC236}">
                <a16:creationId xmlns:a16="http://schemas.microsoft.com/office/drawing/2014/main" id="{A5E8F32B-62DA-654A-571F-F8D1FE29B72D}"/>
              </a:ext>
            </a:extLst>
          </p:cNvPr>
          <p:cNvSpPr>
            <a:spLocks noGrp="1"/>
          </p:cNvSpPr>
          <p:nvPr>
            <p:ph type="sldNum" sz="quarter" idx="12"/>
          </p:nvPr>
        </p:nvSpPr>
        <p:spPr/>
        <p:txBody>
          <a:bodyPr/>
          <a:lstStyle/>
          <a:p>
            <a:fld id="{6C575094-CFE5-6845-BA77-358456EEE977}" type="slidenum">
              <a:rPr lang="en-US" altLang="x-none" smtClean="0"/>
              <a:pPr/>
              <a:t>29</a:t>
            </a:fld>
            <a:endParaRPr lang="en-US" altLang="x-none"/>
          </a:p>
        </p:txBody>
      </p:sp>
      <p:sp>
        <p:nvSpPr>
          <p:cNvPr id="5" name="TextBox 4">
            <a:extLst>
              <a:ext uri="{FF2B5EF4-FFF2-40B4-BE49-F238E27FC236}">
                <a16:creationId xmlns:a16="http://schemas.microsoft.com/office/drawing/2014/main" id="{D5299940-E20F-1849-1086-A18D4CC6DD36}"/>
              </a:ext>
            </a:extLst>
          </p:cNvPr>
          <p:cNvSpPr txBox="1"/>
          <p:nvPr/>
        </p:nvSpPr>
        <p:spPr>
          <a:xfrm>
            <a:off x="2102551" y="2880366"/>
            <a:ext cx="4938898" cy="1692771"/>
          </a:xfrm>
          <a:prstGeom prst="rect">
            <a:avLst/>
          </a:prstGeom>
          <a:solidFill>
            <a:schemeClr val="accent1">
              <a:lumMod val="20000"/>
              <a:lumOff val="80000"/>
            </a:schemeClr>
          </a:solidFill>
          <a:ln>
            <a:solidFill>
              <a:srgbClr val="0432FF"/>
            </a:solidFill>
          </a:ln>
        </p:spPr>
        <p:txBody>
          <a:bodyPr wrap="square" rtlCol="0">
            <a:spAutoFit/>
          </a:bodyPr>
          <a:lstStyle/>
          <a:p>
            <a:pPr algn="ctr"/>
            <a:r>
              <a:rPr lang="en-US" sz="2400" dirty="0">
                <a:solidFill>
                  <a:srgbClr val="0432FF"/>
                </a:solidFill>
              </a:rPr>
              <a:t>Write requirements with </a:t>
            </a:r>
            <a:r>
              <a:rPr lang="en-US" sz="24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strong auxiliary verbs such as </a:t>
            </a:r>
            <a:r>
              <a:rPr lang="en-US" sz="2400" i="1"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must</a:t>
            </a:r>
            <a:r>
              <a:rPr lang="en-US" sz="2400"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 and </a:t>
            </a:r>
            <a:r>
              <a:rPr lang="en-US" sz="2400" i="1" kern="100" dirty="0">
                <a:solidFill>
                  <a:srgbClr val="0432FF"/>
                </a:solidFill>
                <a:effectLst/>
                <a:latin typeface="Calibri" panose="020F0502020204030204" pitchFamily="34" charset="0"/>
                <a:ea typeface="Calibri" panose="020F0502020204030204" pitchFamily="34" charset="0"/>
                <a:cs typeface="Times New Roman" panose="02020603050405020304" pitchFamily="18" charset="0"/>
              </a:rPr>
              <a:t>shall</a:t>
            </a:r>
            <a:r>
              <a:rPr lang="en-US" sz="2400" i="1" kern="100" dirty="0">
                <a:solidFill>
                  <a:srgbClr val="0432FF"/>
                </a:solidFill>
                <a:latin typeface="Calibri" panose="020F0502020204030204" pitchFamily="34" charset="0"/>
                <a:ea typeface="Calibri" panose="020F0502020204030204" pitchFamily="34" charset="0"/>
                <a:cs typeface="Times New Roman" panose="02020603050405020304" pitchFamily="18" charset="0"/>
              </a:rPr>
              <a:t>.</a:t>
            </a:r>
          </a:p>
          <a:p>
            <a:pPr algn="ctr"/>
            <a:endParaRPr lang="en-US" sz="800" i="1" kern="100" dirty="0">
              <a:solidFill>
                <a:srgbClr val="0432FF"/>
              </a:solidFill>
              <a:latin typeface="Calibri" panose="020F0502020204030204" pitchFamily="34" charset="0"/>
              <a:ea typeface="Calibri" panose="020F0502020204030204" pitchFamily="34" charset="0"/>
              <a:cs typeface="Times New Roman" panose="02020603050405020304" pitchFamily="18" charset="0"/>
            </a:endParaRPr>
          </a:p>
          <a:p>
            <a:pPr algn="ctr"/>
            <a:r>
              <a:rPr lang="en-US" sz="2400" kern="100" dirty="0">
                <a:solidFill>
                  <a:srgbClr val="0432FF"/>
                </a:solidFill>
                <a:latin typeface="Calibri" panose="020F0502020204030204" pitchFamily="34" charset="0"/>
                <a:ea typeface="Calibri" panose="020F0502020204030204" pitchFamily="34" charset="0"/>
                <a:cs typeface="Times New Roman" panose="02020603050405020304" pitchFamily="18" charset="0"/>
              </a:rPr>
              <a:t>Leave weaker verbs to a “wish list” for a future version of the application.</a:t>
            </a:r>
          </a:p>
        </p:txBody>
      </p:sp>
      <p:sp>
        <p:nvSpPr>
          <p:cNvPr id="6" name="TextBox 5">
            <a:extLst>
              <a:ext uri="{FF2B5EF4-FFF2-40B4-BE49-F238E27FC236}">
                <a16:creationId xmlns:a16="http://schemas.microsoft.com/office/drawing/2014/main" id="{C353ED9E-D4C6-59F2-D1D5-B2C21B6D7859}"/>
              </a:ext>
            </a:extLst>
          </p:cNvPr>
          <p:cNvSpPr txBox="1"/>
          <p:nvPr/>
        </p:nvSpPr>
        <p:spPr>
          <a:xfrm>
            <a:off x="1786665" y="4892024"/>
            <a:ext cx="5570669" cy="830997"/>
          </a:xfrm>
          <a:prstGeom prst="rect">
            <a:avLst/>
          </a:prstGeom>
          <a:solidFill>
            <a:schemeClr val="accent1">
              <a:lumMod val="20000"/>
              <a:lumOff val="80000"/>
            </a:schemeClr>
          </a:solidFill>
          <a:ln>
            <a:solidFill>
              <a:srgbClr val="0432FF"/>
            </a:solidFill>
          </a:ln>
        </p:spPr>
        <p:txBody>
          <a:bodyPr wrap="square" rtlCol="0">
            <a:spAutoFit/>
          </a:bodyPr>
          <a:lstStyle/>
          <a:p>
            <a:pPr algn="ctr"/>
            <a:r>
              <a:rPr lang="en-US" sz="2400" dirty="0">
                <a:solidFill>
                  <a:srgbClr val="0432FF"/>
                </a:solidFill>
              </a:rPr>
              <a:t>Nonfunctional requirements are just as important as functional requirements!</a:t>
            </a:r>
          </a:p>
        </p:txBody>
      </p:sp>
    </p:spTree>
    <p:extLst>
      <p:ext uri="{BB962C8B-B14F-4D97-AF65-F5344CB8AC3E}">
        <p14:creationId xmlns:p14="http://schemas.microsoft.com/office/powerpoint/2010/main" val="3489994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C4DB2-9386-2FF6-7A37-5F2FABAAB9C3}"/>
              </a:ext>
            </a:extLst>
          </p:cNvPr>
          <p:cNvSpPr>
            <a:spLocks noGrp="1"/>
          </p:cNvSpPr>
          <p:nvPr>
            <p:ph type="title"/>
          </p:nvPr>
        </p:nvSpPr>
        <p:spPr/>
        <p:txBody>
          <a:bodyPr/>
          <a:lstStyle/>
          <a:p>
            <a:r>
              <a:rPr lang="en-US" dirty="0"/>
              <a:t>Project Teams?</a:t>
            </a:r>
          </a:p>
        </p:txBody>
      </p:sp>
      <p:sp>
        <p:nvSpPr>
          <p:cNvPr id="3" name="Content Placeholder 2">
            <a:extLst>
              <a:ext uri="{FF2B5EF4-FFF2-40B4-BE49-F238E27FC236}">
                <a16:creationId xmlns:a16="http://schemas.microsoft.com/office/drawing/2014/main" id="{638FE107-0D66-A7DD-D940-7953549F451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6533C85-57CE-B90D-5BAE-D540D613D4FC}"/>
              </a:ext>
            </a:extLst>
          </p:cNvPr>
          <p:cNvSpPr>
            <a:spLocks noGrp="1"/>
          </p:cNvSpPr>
          <p:nvPr>
            <p:ph type="sldNum" sz="quarter" idx="12"/>
          </p:nvPr>
        </p:nvSpPr>
        <p:spPr/>
        <p:txBody>
          <a:bodyPr/>
          <a:lstStyle/>
          <a:p>
            <a:fld id="{6C575094-CFE5-6845-BA77-358456EEE977}" type="slidenum">
              <a:rPr lang="en-US" altLang="x-none" smtClean="0"/>
              <a:pPr/>
              <a:t>3</a:t>
            </a:fld>
            <a:endParaRPr lang="en-US" altLang="x-none"/>
          </a:p>
        </p:txBody>
      </p:sp>
    </p:spTree>
    <p:extLst>
      <p:ext uri="{BB962C8B-B14F-4D97-AF65-F5344CB8AC3E}">
        <p14:creationId xmlns:p14="http://schemas.microsoft.com/office/powerpoint/2010/main" val="35097777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8846C-3A21-6F93-3B17-C06B120F11E1}"/>
              </a:ext>
            </a:extLst>
          </p:cNvPr>
          <p:cNvSpPr>
            <a:spLocks noGrp="1"/>
          </p:cNvSpPr>
          <p:nvPr>
            <p:ph type="title"/>
          </p:nvPr>
        </p:nvSpPr>
        <p:spPr/>
        <p:txBody>
          <a:bodyPr/>
          <a:lstStyle/>
          <a:p>
            <a:r>
              <a:rPr lang="en-US" dirty="0"/>
              <a:t>I18N and L10N</a:t>
            </a:r>
          </a:p>
        </p:txBody>
      </p:sp>
      <p:sp>
        <p:nvSpPr>
          <p:cNvPr id="4" name="Slide Number Placeholder 3">
            <a:extLst>
              <a:ext uri="{FF2B5EF4-FFF2-40B4-BE49-F238E27FC236}">
                <a16:creationId xmlns:a16="http://schemas.microsoft.com/office/drawing/2014/main" id="{15544E5A-312F-BA1B-0FDD-F52C2DB58E39}"/>
              </a:ext>
            </a:extLst>
          </p:cNvPr>
          <p:cNvSpPr>
            <a:spLocks noGrp="1"/>
          </p:cNvSpPr>
          <p:nvPr>
            <p:ph type="sldNum" sz="quarter" idx="12"/>
          </p:nvPr>
        </p:nvSpPr>
        <p:spPr/>
        <p:txBody>
          <a:bodyPr/>
          <a:lstStyle/>
          <a:p>
            <a:fld id="{6C575094-CFE5-6845-BA77-358456EEE977}" type="slidenum">
              <a:rPr lang="en-US" altLang="x-none" smtClean="0"/>
              <a:pPr/>
              <a:t>30</a:t>
            </a:fld>
            <a:endParaRPr lang="en-US" altLang="x-none"/>
          </a:p>
        </p:txBody>
      </p:sp>
      <p:sp>
        <p:nvSpPr>
          <p:cNvPr id="5" name="TextBox 4">
            <a:extLst>
              <a:ext uri="{FF2B5EF4-FFF2-40B4-BE49-F238E27FC236}">
                <a16:creationId xmlns:a16="http://schemas.microsoft.com/office/drawing/2014/main" id="{07573E8B-0672-6EC2-3355-11AE7BA6433B}"/>
              </a:ext>
            </a:extLst>
          </p:cNvPr>
          <p:cNvSpPr txBox="1"/>
          <p:nvPr/>
        </p:nvSpPr>
        <p:spPr>
          <a:xfrm>
            <a:off x="1348775" y="1508781"/>
            <a:ext cx="6446450" cy="3293209"/>
          </a:xfrm>
          <a:prstGeom prst="rect">
            <a:avLst/>
          </a:prstGeom>
          <a:solidFill>
            <a:srgbClr val="FEE698">
              <a:alpha val="50000"/>
            </a:srgbClr>
          </a:solidFill>
          <a:ln w="28575">
            <a:solidFill>
              <a:srgbClr val="E1A90D"/>
            </a:solidFill>
          </a:ln>
        </p:spPr>
        <p:txBody>
          <a:bodyPr wrap="square" rtlCol="0">
            <a:spAutoFit/>
          </a:bodyPr>
          <a:lstStyle/>
          <a:p>
            <a:pPr algn="ctr"/>
            <a:r>
              <a:rPr lang="en-US" sz="1800" b="1" dirty="0">
                <a:solidFill>
                  <a:srgbClr val="960000"/>
                </a:solidFill>
                <a:effectLst/>
                <a:latin typeface="+mj-lt"/>
                <a:ea typeface="Times New Roman" panose="02020603050405020304" pitchFamily="18" charset="0"/>
                <a:cs typeface="Times New Roman" panose="02020603050405020304" pitchFamily="18" charset="0"/>
              </a:rPr>
              <a:t>Internationalization and Localization</a:t>
            </a:r>
          </a:p>
          <a:p>
            <a:endParaRPr lang="en-US" sz="800" dirty="0">
              <a:latin typeface="+mj-lt"/>
            </a:endParaRP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last nonfunctional requirement listed on the previous slide pertains to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internationalization</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sometimes abbreviated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I18N</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(because, well, there are 18 letters between the initial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I</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and the final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N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of the word). The process of adapting an application to a particular locale is called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localization</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L10N</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and involves changing the natural language (English, Spanish, etc.) of text messages and making other text changes such as date, time, monetary formats, and character encoding standards. If you’re developing an internationalized application, encapsulate the affected parts of the application when the locales vary</a:t>
            </a:r>
            <a:r>
              <a:rPr lang="en-US" sz="2000" kern="100" dirty="0">
                <a:latin typeface="Calibri" panose="020F0502020204030204" pitchFamily="34" charset="0"/>
                <a:ea typeface="Calibri" panose="020F0502020204030204" pitchFamily="34" charset="0"/>
                <a:cs typeface="Times New Roman" panose="02020603050405020304" pitchFamily="18" charset="0"/>
              </a:rPr>
              <a:t>.</a:t>
            </a:r>
            <a:endParaRPr lang="en-US" sz="1800" dirty="0">
              <a:solidFill>
                <a:srgbClr val="000000"/>
              </a:solidFill>
              <a:effectLst/>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63235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20321-2D3A-F54B-7EDE-1B1B1D27687D}"/>
              </a:ext>
            </a:extLst>
          </p:cNvPr>
          <p:cNvSpPr>
            <a:spLocks noGrp="1"/>
          </p:cNvSpPr>
          <p:nvPr>
            <p:ph type="title"/>
          </p:nvPr>
        </p:nvSpPr>
        <p:spPr/>
        <p:txBody>
          <a:bodyPr/>
          <a:lstStyle/>
          <a:p>
            <a:r>
              <a:rPr lang="en-US" dirty="0"/>
              <a:t>Break</a:t>
            </a:r>
          </a:p>
        </p:txBody>
      </p:sp>
      <p:sp>
        <p:nvSpPr>
          <p:cNvPr id="3" name="Content Placeholder 2">
            <a:extLst>
              <a:ext uri="{FF2B5EF4-FFF2-40B4-BE49-F238E27FC236}">
                <a16:creationId xmlns:a16="http://schemas.microsoft.com/office/drawing/2014/main" id="{396A3314-1168-E2D7-36FF-DCFB5E6C4873}"/>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28074BEF-0BAF-1E87-D07B-AB7E1B32C86F}"/>
              </a:ext>
            </a:extLst>
          </p:cNvPr>
          <p:cNvSpPr>
            <a:spLocks noGrp="1"/>
          </p:cNvSpPr>
          <p:nvPr>
            <p:ph type="sldNum" sz="quarter" idx="12"/>
          </p:nvPr>
        </p:nvSpPr>
        <p:spPr/>
        <p:txBody>
          <a:bodyPr/>
          <a:lstStyle/>
          <a:p>
            <a:fld id="{6C575094-CFE5-6845-BA77-358456EEE977}" type="slidenum">
              <a:rPr lang="en-US" altLang="x-none" smtClean="0"/>
              <a:pPr/>
              <a:t>31</a:t>
            </a:fld>
            <a:endParaRPr lang="en-US" altLang="x-none"/>
          </a:p>
        </p:txBody>
      </p:sp>
    </p:spTree>
    <p:extLst>
      <p:ext uri="{BB962C8B-B14F-4D97-AF65-F5344CB8AC3E}">
        <p14:creationId xmlns:p14="http://schemas.microsoft.com/office/powerpoint/2010/main" val="11795768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FAFA3-50E6-1BDD-52DB-9CE83368E4E8}"/>
              </a:ext>
            </a:extLst>
          </p:cNvPr>
          <p:cNvSpPr>
            <a:spLocks noGrp="1"/>
          </p:cNvSpPr>
          <p:nvPr>
            <p:ph type="title"/>
          </p:nvPr>
        </p:nvSpPr>
        <p:spPr/>
        <p:txBody>
          <a:bodyPr/>
          <a:lstStyle/>
          <a:p>
            <a:r>
              <a:rPr lang="en-US" dirty="0"/>
              <a:t>UML Diagrams</a:t>
            </a:r>
          </a:p>
        </p:txBody>
      </p:sp>
      <p:sp>
        <p:nvSpPr>
          <p:cNvPr id="3" name="Content Placeholder 2">
            <a:extLst>
              <a:ext uri="{FF2B5EF4-FFF2-40B4-BE49-F238E27FC236}">
                <a16:creationId xmlns:a16="http://schemas.microsoft.com/office/drawing/2014/main" id="{4EC518EB-75B7-4ED5-F007-27CED1FC68AD}"/>
              </a:ext>
            </a:extLst>
          </p:cNvPr>
          <p:cNvSpPr>
            <a:spLocks noGrp="1"/>
          </p:cNvSpPr>
          <p:nvPr>
            <p:ph idx="1"/>
          </p:nvPr>
        </p:nvSpPr>
        <p:spPr>
          <a:xfrm>
            <a:off x="457200" y="1295400"/>
            <a:ext cx="8229600" cy="3139429"/>
          </a:xfrm>
        </p:spPr>
        <p:txBody>
          <a:bodyPr/>
          <a:lstStyle/>
          <a:p>
            <a:r>
              <a:rPr lang="en-US" dirty="0"/>
              <a:t>The </a:t>
            </a:r>
            <a:r>
              <a:rPr lang="en-US" dirty="0">
                <a:solidFill>
                  <a:srgbClr val="C00000"/>
                </a:solidFill>
              </a:rPr>
              <a:t>Unified Modeling Language</a:t>
            </a:r>
            <a:r>
              <a:rPr lang="en-US" dirty="0"/>
              <a:t> (</a:t>
            </a:r>
            <a:r>
              <a:rPr lang="en-US" dirty="0">
                <a:solidFill>
                  <a:srgbClr val="C00000"/>
                </a:solidFill>
              </a:rPr>
              <a:t>UML</a:t>
            </a:r>
            <a:r>
              <a:rPr lang="en-US" dirty="0"/>
              <a:t>) is an industry-standard family of diagrams to help software developers design an application and to document the design.</a:t>
            </a:r>
          </a:p>
          <a:p>
            <a:pPr lvl="1"/>
            <a:r>
              <a:rPr lang="en-US" sz="2000" dirty="0"/>
              <a:t>Not only are the diagrams important for documenting an application’s design, but their visual nature makes them very helpful during software designing and coding.</a:t>
            </a:r>
          </a:p>
          <a:p>
            <a:pPr lvl="1"/>
            <a:r>
              <a:rPr lang="en-US" sz="2000" dirty="0"/>
              <a:t>We will use several types of UML diagrams in this class. </a:t>
            </a:r>
          </a:p>
        </p:txBody>
      </p:sp>
      <p:sp>
        <p:nvSpPr>
          <p:cNvPr id="4" name="Slide Number Placeholder 3">
            <a:extLst>
              <a:ext uri="{FF2B5EF4-FFF2-40B4-BE49-F238E27FC236}">
                <a16:creationId xmlns:a16="http://schemas.microsoft.com/office/drawing/2014/main" id="{2E6728BB-8066-5545-FFBE-5B77457F36F6}"/>
              </a:ext>
            </a:extLst>
          </p:cNvPr>
          <p:cNvSpPr>
            <a:spLocks noGrp="1"/>
          </p:cNvSpPr>
          <p:nvPr>
            <p:ph type="sldNum" sz="quarter" idx="12"/>
          </p:nvPr>
        </p:nvSpPr>
        <p:spPr/>
        <p:txBody>
          <a:bodyPr/>
          <a:lstStyle/>
          <a:p>
            <a:fld id="{6C575094-CFE5-6845-BA77-358456EEE977}" type="slidenum">
              <a:rPr lang="en-US" altLang="x-none" smtClean="0"/>
              <a:pPr/>
              <a:t>32</a:t>
            </a:fld>
            <a:endParaRPr lang="en-US" altLang="x-none"/>
          </a:p>
        </p:txBody>
      </p:sp>
      <p:sp>
        <p:nvSpPr>
          <p:cNvPr id="5" name="TextBox 4">
            <a:extLst>
              <a:ext uri="{FF2B5EF4-FFF2-40B4-BE49-F238E27FC236}">
                <a16:creationId xmlns:a16="http://schemas.microsoft.com/office/drawing/2014/main" id="{B9DA327E-E89F-6C78-619B-1D5F929C0D1C}"/>
              </a:ext>
            </a:extLst>
          </p:cNvPr>
          <p:cNvSpPr txBox="1"/>
          <p:nvPr/>
        </p:nvSpPr>
        <p:spPr>
          <a:xfrm>
            <a:off x="1005879" y="4617707"/>
            <a:ext cx="7132242" cy="1354217"/>
          </a:xfrm>
          <a:prstGeom prst="rect">
            <a:avLst/>
          </a:prstGeom>
          <a:solidFill>
            <a:srgbClr val="FEE698">
              <a:alpha val="50000"/>
            </a:srgbClr>
          </a:solidFill>
          <a:ln w="28575">
            <a:solidFill>
              <a:srgbClr val="E1A90D"/>
            </a:solidFill>
          </a:ln>
        </p:spPr>
        <p:txBody>
          <a:bodyPr wrap="square" rtlCol="0">
            <a:spAutoFit/>
          </a:bodyPr>
          <a:lstStyle/>
          <a:p>
            <a:pPr algn="ctr"/>
            <a:r>
              <a:rPr lang="en-US" sz="1800" b="1" dirty="0">
                <a:solidFill>
                  <a:srgbClr val="960000"/>
                </a:solidFill>
                <a:effectLst/>
                <a:latin typeface="+mj-lt"/>
                <a:ea typeface="Times New Roman" panose="02020603050405020304" pitchFamily="18" charset="0"/>
                <a:cs typeface="Times New Roman" panose="02020603050405020304" pitchFamily="18" charset="0"/>
              </a:rPr>
              <a:t>UML Drawing Tools</a:t>
            </a:r>
          </a:p>
          <a:p>
            <a:endParaRPr lang="en-US" sz="800" dirty="0">
              <a:latin typeface="+mj-lt"/>
            </a:endParaRP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Most of the popular computer-based drawing tools provide palettes of the UML objects. During the development iterations, the diagrams are easy to create and manipulate to keep track of an application’s evolving design.</a:t>
            </a:r>
            <a:r>
              <a:rPr lang="en-US" sz="2000" dirty="0">
                <a:effectLst/>
              </a:rPr>
              <a:t> </a:t>
            </a:r>
            <a:endParaRPr lang="en-US" sz="1800" dirty="0">
              <a:solidFill>
                <a:srgbClr val="000000"/>
              </a:solidFill>
              <a:effectLst/>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18836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215AD23-0C81-774A-96DF-C486697B1A31}" type="slidenum">
              <a:rPr lang="en-US"/>
              <a:pPr/>
              <a:t>33</a:t>
            </a:fld>
            <a:endParaRPr lang="en-US"/>
          </a:p>
        </p:txBody>
      </p:sp>
      <p:sp>
        <p:nvSpPr>
          <p:cNvPr id="142338" name="Rectangle 2"/>
          <p:cNvSpPr>
            <a:spLocks noGrp="1" noChangeArrowheads="1"/>
          </p:cNvSpPr>
          <p:nvPr>
            <p:ph type="title"/>
          </p:nvPr>
        </p:nvSpPr>
        <p:spPr/>
        <p:txBody>
          <a:bodyPr/>
          <a:lstStyle/>
          <a:p>
            <a:r>
              <a:rPr lang="en-US"/>
              <a:t>Use Cases</a:t>
            </a:r>
          </a:p>
        </p:txBody>
      </p:sp>
      <p:sp>
        <p:nvSpPr>
          <p:cNvPr id="142339" name="Rectangle 3"/>
          <p:cNvSpPr>
            <a:spLocks noGrp="1" noChangeArrowheads="1"/>
          </p:cNvSpPr>
          <p:nvPr>
            <p:ph type="body" idx="1"/>
          </p:nvPr>
        </p:nvSpPr>
        <p:spPr/>
        <p:txBody>
          <a:bodyPr/>
          <a:lstStyle/>
          <a:p>
            <a:pPr>
              <a:lnSpc>
                <a:spcPct val="80000"/>
              </a:lnSpc>
            </a:pPr>
            <a:r>
              <a:rPr lang="en-US" dirty="0"/>
              <a:t>A </a:t>
            </a:r>
            <a:r>
              <a:rPr lang="en-US" dirty="0">
                <a:solidFill>
                  <a:srgbClr val="C00000"/>
                </a:solidFill>
              </a:rPr>
              <a:t>use case</a:t>
            </a:r>
            <a:r>
              <a:rPr lang="en-US" dirty="0"/>
              <a:t> describes a </a:t>
            </a:r>
            <a:r>
              <a:rPr lang="en-US" u="sng" dirty="0"/>
              <a:t>single task</a:t>
            </a:r>
            <a:r>
              <a:rPr lang="en-US" dirty="0">
                <a:solidFill>
                  <a:srgbClr val="B23C00"/>
                </a:solidFill>
              </a:rPr>
              <a:t> </a:t>
            </a:r>
            <a:r>
              <a:rPr lang="en-US" dirty="0"/>
              <a:t>that your application must allow an actor to accomplish </a:t>
            </a:r>
            <a:br>
              <a:rPr lang="en-US" dirty="0"/>
            </a:br>
            <a:r>
              <a:rPr lang="en-US" dirty="0"/>
              <a:t>or a </a:t>
            </a:r>
            <a:r>
              <a:rPr lang="en-US" u="sng" dirty="0"/>
              <a:t>single goal</a:t>
            </a:r>
            <a:r>
              <a:rPr lang="en-US" dirty="0">
                <a:solidFill>
                  <a:srgbClr val="B23C00"/>
                </a:solidFill>
              </a:rPr>
              <a:t> </a:t>
            </a:r>
            <a:r>
              <a:rPr lang="en-US" dirty="0"/>
              <a:t>that an actor must achieve.</a:t>
            </a:r>
          </a:p>
          <a:p>
            <a:pPr lvl="4">
              <a:lnSpc>
                <a:spcPct val="80000"/>
              </a:lnSpc>
            </a:pPr>
            <a:endParaRPr lang="en-US" dirty="0"/>
          </a:p>
          <a:p>
            <a:pPr>
              <a:lnSpc>
                <a:spcPct val="80000"/>
              </a:lnSpc>
            </a:pPr>
            <a:r>
              <a:rPr lang="en-US" dirty="0">
                <a:solidFill>
                  <a:srgbClr val="B23C00"/>
                </a:solidFill>
              </a:rPr>
              <a:t>Actors </a:t>
            </a:r>
            <a:r>
              <a:rPr lang="en-US" dirty="0"/>
              <a:t>are </a:t>
            </a:r>
            <a:r>
              <a:rPr lang="en-US" u="sng" dirty="0"/>
              <a:t>external agents</a:t>
            </a:r>
            <a:r>
              <a:rPr lang="en-US" dirty="0">
                <a:solidFill>
                  <a:srgbClr val="B23C00"/>
                </a:solidFill>
              </a:rPr>
              <a:t> </a:t>
            </a:r>
            <a:r>
              <a:rPr lang="en-US" dirty="0"/>
              <a:t>that interact or communicate with the application.</a:t>
            </a:r>
          </a:p>
          <a:p>
            <a:pPr lvl="1">
              <a:lnSpc>
                <a:spcPct val="80000"/>
              </a:lnSpc>
            </a:pPr>
            <a:r>
              <a:rPr lang="en-US" dirty="0">
                <a:solidFill>
                  <a:srgbClr val="B23C00"/>
                </a:solidFill>
              </a:rPr>
              <a:t>actor </a:t>
            </a:r>
            <a:r>
              <a:rPr lang="en-US" dirty="0"/>
              <a:t>= role abstraction </a:t>
            </a:r>
          </a:p>
          <a:p>
            <a:pPr lvl="1">
              <a:lnSpc>
                <a:spcPct val="80000"/>
              </a:lnSpc>
            </a:pPr>
            <a:r>
              <a:rPr lang="en-US" dirty="0"/>
              <a:t>An actor can be a person or another application.</a:t>
            </a:r>
          </a:p>
        </p:txBody>
      </p:sp>
    </p:spTree>
    <p:extLst>
      <p:ext uri="{BB962C8B-B14F-4D97-AF65-F5344CB8AC3E}">
        <p14:creationId xmlns:p14="http://schemas.microsoft.com/office/powerpoint/2010/main" val="6628104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Cases</a:t>
            </a:r>
            <a:r>
              <a:rPr lang="en-US" i="1" dirty="0"/>
              <a:t>, cont’d</a:t>
            </a:r>
            <a:endParaRPr lang="en-US" dirty="0"/>
          </a:p>
        </p:txBody>
      </p:sp>
      <p:sp>
        <p:nvSpPr>
          <p:cNvPr id="3" name="Content Placeholder 2"/>
          <p:cNvSpPr>
            <a:spLocks noGrp="1"/>
          </p:cNvSpPr>
          <p:nvPr>
            <p:ph idx="1"/>
          </p:nvPr>
        </p:nvSpPr>
        <p:spPr/>
        <p:txBody>
          <a:bodyPr/>
          <a:lstStyle/>
          <a:p>
            <a:pPr>
              <a:lnSpc>
                <a:spcPct val="80000"/>
              </a:lnSpc>
            </a:pPr>
            <a:r>
              <a:rPr lang="en-US" sz="2400" dirty="0"/>
              <a:t>Uses cases are an important way for the developers of a software application and its customers to communicate:</a:t>
            </a:r>
          </a:p>
          <a:p>
            <a:pPr lvl="4">
              <a:lnSpc>
                <a:spcPct val="80000"/>
              </a:lnSpc>
            </a:pPr>
            <a:endParaRPr lang="en-US" sz="1000" dirty="0"/>
          </a:p>
          <a:p>
            <a:pPr lvl="1">
              <a:lnSpc>
                <a:spcPct val="80000"/>
              </a:lnSpc>
            </a:pPr>
            <a:r>
              <a:rPr lang="en-US" sz="2000" u="sng" dirty="0"/>
              <a:t>What functionality</a:t>
            </a:r>
            <a:r>
              <a:rPr lang="en-US" sz="2000" dirty="0"/>
              <a:t> the application must have.</a:t>
            </a:r>
          </a:p>
          <a:p>
            <a:pPr lvl="1">
              <a:lnSpc>
                <a:spcPct val="80000"/>
              </a:lnSpc>
            </a:pPr>
            <a:r>
              <a:rPr lang="en-US" sz="2000" u="sng" dirty="0"/>
              <a:t>What steps</a:t>
            </a:r>
            <a:r>
              <a:rPr lang="en-US" sz="2000" dirty="0"/>
              <a:t> to achieve the functionality.</a:t>
            </a:r>
          </a:p>
          <a:p>
            <a:pPr lvl="4">
              <a:lnSpc>
                <a:spcPct val="80000"/>
              </a:lnSpc>
            </a:pPr>
            <a:endParaRPr lang="en-US" sz="1000" dirty="0"/>
          </a:p>
          <a:p>
            <a:pPr>
              <a:lnSpc>
                <a:spcPct val="80000"/>
              </a:lnSpc>
            </a:pPr>
            <a:r>
              <a:rPr lang="en-US" sz="2400" dirty="0"/>
              <a:t>An application’s use cases capture the bulk </a:t>
            </a:r>
            <a:br>
              <a:rPr lang="en-US" sz="2400" dirty="0"/>
            </a:br>
            <a:r>
              <a:rPr lang="en-US" sz="2400" dirty="0"/>
              <a:t>of the customer’s understanding of what the application is supposed to do.</a:t>
            </a:r>
          </a:p>
          <a:p>
            <a:pPr lvl="4">
              <a:lnSpc>
                <a:spcPct val="80000"/>
              </a:lnSpc>
            </a:pPr>
            <a:endParaRPr lang="en-US" sz="1000" dirty="0"/>
          </a:p>
          <a:p>
            <a:pPr>
              <a:lnSpc>
                <a:spcPct val="80000"/>
              </a:lnSpc>
            </a:pPr>
            <a:r>
              <a:rPr lang="en-US" sz="2400" dirty="0"/>
              <a:t>Use cases provide </a:t>
            </a:r>
            <a:r>
              <a:rPr lang="en-US" sz="2400" u="sng" dirty="0"/>
              <a:t>context</a:t>
            </a:r>
            <a:r>
              <a:rPr lang="en-US" sz="2400" dirty="0"/>
              <a:t> for the application’s requirements. They show how the functional requirements determine the functionality of the application, and they also show which nonfunctional requirements assure that the functionality will be practical.</a:t>
            </a:r>
          </a:p>
        </p:txBody>
      </p:sp>
      <p:sp>
        <p:nvSpPr>
          <p:cNvPr id="4" name="Slide Number Placeholder 3"/>
          <p:cNvSpPr>
            <a:spLocks noGrp="1"/>
          </p:cNvSpPr>
          <p:nvPr>
            <p:ph type="sldNum" sz="quarter" idx="12"/>
          </p:nvPr>
        </p:nvSpPr>
        <p:spPr/>
        <p:txBody>
          <a:bodyPr/>
          <a:lstStyle/>
          <a:p>
            <a:fld id="{E3E26E3E-A15E-8945-8438-BECDE139A8AE}" type="slidenum">
              <a:rPr lang="en-US" smtClean="0"/>
              <a:pPr/>
              <a:t>34</a:t>
            </a:fld>
            <a:endParaRPr lang="en-US"/>
          </a:p>
        </p:txBody>
      </p:sp>
    </p:spTree>
    <p:extLst>
      <p:ext uri="{BB962C8B-B14F-4D97-AF65-F5344CB8AC3E}">
        <p14:creationId xmlns:p14="http://schemas.microsoft.com/office/powerpoint/2010/main" val="1933109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215AD23-0C81-774A-96DF-C486697B1A31}" type="slidenum">
              <a:rPr lang="en-US"/>
              <a:pPr/>
              <a:t>35</a:t>
            </a:fld>
            <a:endParaRPr lang="en-US"/>
          </a:p>
        </p:txBody>
      </p:sp>
      <p:sp>
        <p:nvSpPr>
          <p:cNvPr id="142338" name="Rectangle 2"/>
          <p:cNvSpPr>
            <a:spLocks noGrp="1" noChangeArrowheads="1"/>
          </p:cNvSpPr>
          <p:nvPr>
            <p:ph type="title"/>
          </p:nvPr>
        </p:nvSpPr>
        <p:spPr/>
        <p:txBody>
          <a:bodyPr/>
          <a:lstStyle/>
          <a:p>
            <a:r>
              <a:rPr lang="en-US" dirty="0"/>
              <a:t>Use Cases</a:t>
            </a:r>
            <a:r>
              <a:rPr lang="en-US" i="1" dirty="0"/>
              <a:t>, cont’d</a:t>
            </a:r>
          </a:p>
        </p:txBody>
      </p:sp>
      <p:sp>
        <p:nvSpPr>
          <p:cNvPr id="142339" name="Rectangle 3"/>
          <p:cNvSpPr>
            <a:spLocks noGrp="1" noChangeArrowheads="1"/>
          </p:cNvSpPr>
          <p:nvPr>
            <p:ph type="body" idx="1"/>
          </p:nvPr>
        </p:nvSpPr>
        <p:spPr/>
        <p:txBody>
          <a:bodyPr/>
          <a:lstStyle/>
          <a:p>
            <a:pPr>
              <a:lnSpc>
                <a:spcPct val="80000"/>
              </a:lnSpc>
            </a:pPr>
            <a:r>
              <a:rPr lang="en-US" dirty="0"/>
              <a:t>A use case includes:</a:t>
            </a:r>
          </a:p>
          <a:p>
            <a:pPr lvl="1">
              <a:lnSpc>
                <a:spcPct val="80000"/>
              </a:lnSpc>
            </a:pPr>
            <a:r>
              <a:rPr lang="en-US" dirty="0"/>
              <a:t>A complete sequence of actions or events </a:t>
            </a:r>
            <a:br>
              <a:rPr lang="en-US" dirty="0"/>
            </a:br>
            <a:r>
              <a:rPr lang="en-US" dirty="0"/>
              <a:t>from the point of view of an actor.</a:t>
            </a:r>
          </a:p>
          <a:p>
            <a:pPr lvl="1">
              <a:lnSpc>
                <a:spcPct val="80000"/>
              </a:lnSpc>
            </a:pPr>
            <a:r>
              <a:rPr lang="en-US" dirty="0"/>
              <a:t>A </a:t>
            </a:r>
            <a:r>
              <a:rPr lang="en-US" dirty="0">
                <a:solidFill>
                  <a:srgbClr val="B23C00"/>
                </a:solidFill>
              </a:rPr>
              <a:t>primary sequence</a:t>
            </a:r>
            <a:r>
              <a:rPr lang="en-US" dirty="0"/>
              <a:t> </a:t>
            </a:r>
          </a:p>
          <a:p>
            <a:pPr lvl="1">
              <a:lnSpc>
                <a:spcPct val="80000"/>
              </a:lnSpc>
            </a:pPr>
            <a:r>
              <a:rPr lang="en-US" dirty="0"/>
              <a:t>Any</a:t>
            </a:r>
            <a:r>
              <a:rPr lang="en-US" dirty="0">
                <a:solidFill>
                  <a:srgbClr val="B23C00"/>
                </a:solidFill>
              </a:rPr>
              <a:t> alternate sequences </a:t>
            </a:r>
            <a:r>
              <a:rPr lang="en-US" dirty="0"/>
              <a:t>(</a:t>
            </a:r>
            <a:r>
              <a:rPr lang="ja-JP" altLang="en-US" dirty="0">
                <a:latin typeface="Arial"/>
              </a:rPr>
              <a:t>“</a:t>
            </a:r>
            <a:r>
              <a:rPr lang="en-US" dirty="0"/>
              <a:t>exception paths</a:t>
            </a:r>
            <a:r>
              <a:rPr lang="ja-JP" altLang="en-US" dirty="0">
                <a:latin typeface="Arial"/>
              </a:rPr>
              <a:t>”</a:t>
            </a:r>
            <a:r>
              <a:rPr lang="en-US" dirty="0"/>
              <a:t>).</a:t>
            </a:r>
          </a:p>
          <a:p>
            <a:pPr lvl="5">
              <a:lnSpc>
                <a:spcPct val="80000"/>
              </a:lnSpc>
            </a:pPr>
            <a:endParaRPr lang="en-US" dirty="0"/>
          </a:p>
          <a:p>
            <a:pPr>
              <a:lnSpc>
                <a:spcPct val="80000"/>
              </a:lnSpc>
            </a:pPr>
            <a:r>
              <a:rPr lang="en-US" dirty="0"/>
              <a:t>A sequence is </a:t>
            </a:r>
            <a:r>
              <a:rPr lang="en-US" u="sng" dirty="0"/>
              <a:t>triggered by an actor</a:t>
            </a:r>
            <a:r>
              <a:rPr lang="en-US" dirty="0"/>
              <a:t>.</a:t>
            </a:r>
          </a:p>
          <a:p>
            <a:pPr lvl="4">
              <a:lnSpc>
                <a:spcPct val="80000"/>
              </a:lnSpc>
            </a:pPr>
            <a:endParaRPr lang="en-US" dirty="0"/>
          </a:p>
          <a:p>
            <a:pPr>
              <a:lnSpc>
                <a:spcPct val="80000"/>
              </a:lnSpc>
            </a:pPr>
            <a:r>
              <a:rPr lang="en-US" dirty="0"/>
              <a:t>Focus on </a:t>
            </a:r>
            <a:r>
              <a:rPr lang="en-US" u="sng" dirty="0"/>
              <a:t>what</a:t>
            </a:r>
            <a:r>
              <a:rPr lang="en-US" dirty="0"/>
              <a:t> the application must do, </a:t>
            </a:r>
            <a:br>
              <a:rPr lang="en-US" dirty="0"/>
            </a:br>
            <a:r>
              <a:rPr lang="en-US" u="sng" dirty="0"/>
              <a:t>not how</a:t>
            </a:r>
            <a:r>
              <a:rPr lang="en-US" dirty="0">
                <a:solidFill>
                  <a:srgbClr val="B23C00"/>
                </a:solidFill>
              </a:rPr>
              <a:t> </a:t>
            </a:r>
            <a:r>
              <a:rPr lang="en-US" dirty="0"/>
              <a:t>to do it.</a:t>
            </a:r>
            <a:endParaRPr lang="en-US" sz="300" dirty="0"/>
          </a:p>
          <a:p>
            <a:pPr lvl="4">
              <a:lnSpc>
                <a:spcPct val="80000"/>
              </a:lnSpc>
            </a:pPr>
            <a:endParaRPr lang="en-US" dirty="0"/>
          </a:p>
          <a:p>
            <a:pPr>
              <a:lnSpc>
                <a:spcPct val="80000"/>
              </a:lnSpc>
            </a:pPr>
            <a:r>
              <a:rPr lang="en-US" dirty="0"/>
              <a:t>A use case treats the application </a:t>
            </a:r>
            <a:br>
              <a:rPr lang="en-US" dirty="0"/>
            </a:br>
            <a:r>
              <a:rPr lang="en-US" dirty="0"/>
              <a:t>as a </a:t>
            </a:r>
            <a:r>
              <a:rPr lang="ja-JP" altLang="en-US" dirty="0">
                <a:latin typeface="Arial"/>
              </a:rPr>
              <a:t>“</a:t>
            </a:r>
            <a:r>
              <a:rPr lang="en-US" dirty="0"/>
              <a:t>black box</a:t>
            </a:r>
            <a:r>
              <a:rPr lang="ja-JP" altLang="en-US">
                <a:latin typeface="Arial"/>
              </a:rPr>
              <a:t>”</a:t>
            </a:r>
            <a:r>
              <a:rPr lang="en-US" dirty="0"/>
              <a:t>.</a:t>
            </a:r>
          </a:p>
        </p:txBody>
      </p:sp>
    </p:spTree>
    <p:extLst>
      <p:ext uri="{BB962C8B-B14F-4D97-AF65-F5344CB8AC3E}">
        <p14:creationId xmlns:p14="http://schemas.microsoft.com/office/powerpoint/2010/main" val="1708711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2339">
                                            <p:txEl>
                                              <p:pRg st="7" end="7"/>
                                            </p:txEl>
                                          </p:spTgt>
                                        </p:tgtEl>
                                        <p:attrNameLst>
                                          <p:attrName>style.visibility</p:attrName>
                                        </p:attrNameLst>
                                      </p:cBhvr>
                                      <p:to>
                                        <p:strVal val="visible"/>
                                      </p:to>
                                    </p:set>
                                    <p:animEffect transition="in" filter="fade">
                                      <p:cBhvr>
                                        <p:cTn id="7" dur="500"/>
                                        <p:tgtEl>
                                          <p:spTgt spid="142339">
                                            <p:txEl>
                                              <p:pRg st="7" end="7"/>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2339">
                                            <p:txEl>
                                              <p:pRg st="9" end="9"/>
                                            </p:txEl>
                                          </p:spTgt>
                                        </p:tgtEl>
                                        <p:attrNameLst>
                                          <p:attrName>style.visibility</p:attrName>
                                        </p:attrNameLst>
                                      </p:cBhvr>
                                      <p:to>
                                        <p:strVal val="visible"/>
                                      </p:to>
                                    </p:set>
                                    <p:animEffect transition="in" filter="fade">
                                      <p:cBhvr>
                                        <p:cTn id="10" dur="500"/>
                                        <p:tgtEl>
                                          <p:spTgt spid="14233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bldLvl="3"/>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lide Number Placeholder 5"/>
          <p:cNvSpPr>
            <a:spLocks noGrp="1"/>
          </p:cNvSpPr>
          <p:nvPr>
            <p:ph type="sldNum" sz="quarter" idx="12"/>
          </p:nvPr>
        </p:nvSpPr>
        <p:spPr/>
        <p:txBody>
          <a:bodyPr/>
          <a:lstStyle/>
          <a:p>
            <a:fld id="{2F282A81-7726-0C46-B048-AE3ADA299888}" type="slidenum">
              <a:rPr lang="en-US"/>
              <a:pPr/>
              <a:t>36</a:t>
            </a:fld>
            <a:endParaRPr lang="en-US"/>
          </a:p>
        </p:txBody>
      </p:sp>
      <p:sp>
        <p:nvSpPr>
          <p:cNvPr id="143362" name="Rectangle 2"/>
          <p:cNvSpPr>
            <a:spLocks noGrp="1" noChangeArrowheads="1"/>
          </p:cNvSpPr>
          <p:nvPr>
            <p:ph type="title"/>
          </p:nvPr>
        </p:nvSpPr>
        <p:spPr/>
        <p:txBody>
          <a:bodyPr/>
          <a:lstStyle/>
          <a:p>
            <a:r>
              <a:rPr lang="en-US"/>
              <a:t>Example: Bank ATM System</a:t>
            </a:r>
          </a:p>
        </p:txBody>
      </p:sp>
      <p:sp>
        <p:nvSpPr>
          <p:cNvPr id="143363" name="Rectangle 3"/>
          <p:cNvSpPr>
            <a:spLocks noChangeArrowheads="1"/>
          </p:cNvSpPr>
          <p:nvPr/>
        </p:nvSpPr>
        <p:spPr bwMode="auto">
          <a:xfrm>
            <a:off x="4298680" y="1417638"/>
            <a:ext cx="1644650" cy="4481512"/>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143364" name="Group 4"/>
          <p:cNvGrpSpPr>
            <a:grpSpLocks/>
          </p:cNvGrpSpPr>
          <p:nvPr/>
        </p:nvGrpSpPr>
        <p:grpSpPr bwMode="auto">
          <a:xfrm>
            <a:off x="4663805" y="1509713"/>
            <a:ext cx="914400" cy="4297362"/>
            <a:chOff x="3053" y="951"/>
            <a:chExt cx="576" cy="2707"/>
          </a:xfrm>
        </p:grpSpPr>
        <p:sp>
          <p:nvSpPr>
            <p:cNvPr id="143365" name="Oval 5"/>
            <p:cNvSpPr>
              <a:spLocks noChangeArrowheads="1"/>
            </p:cNvSpPr>
            <p:nvPr/>
          </p:nvSpPr>
          <p:spPr bwMode="auto">
            <a:xfrm>
              <a:off x="3053" y="1873"/>
              <a:ext cx="576" cy="40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1400"/>
                <a:t>Log in</a:t>
              </a:r>
            </a:p>
            <a:p>
              <a:pPr algn="ctr"/>
              <a:r>
                <a:rPr lang="en-US" sz="1400"/>
                <a:t>customer</a:t>
              </a:r>
            </a:p>
          </p:txBody>
        </p:sp>
        <p:sp>
          <p:nvSpPr>
            <p:cNvPr id="143366" name="Oval 6"/>
            <p:cNvSpPr>
              <a:spLocks noChangeArrowheads="1"/>
            </p:cNvSpPr>
            <p:nvPr/>
          </p:nvSpPr>
          <p:spPr bwMode="auto">
            <a:xfrm>
              <a:off x="3053" y="3255"/>
              <a:ext cx="576" cy="40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1400"/>
                <a:t>Display </a:t>
              </a:r>
            </a:p>
            <a:p>
              <a:pPr algn="ctr"/>
              <a:r>
                <a:rPr lang="en-US" sz="1400"/>
                <a:t>balance</a:t>
              </a:r>
            </a:p>
          </p:txBody>
        </p:sp>
        <p:sp>
          <p:nvSpPr>
            <p:cNvPr id="143367" name="Oval 7"/>
            <p:cNvSpPr>
              <a:spLocks noChangeArrowheads="1"/>
            </p:cNvSpPr>
            <p:nvPr/>
          </p:nvSpPr>
          <p:spPr bwMode="auto">
            <a:xfrm>
              <a:off x="3053" y="1412"/>
              <a:ext cx="576" cy="40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1400" dirty="0"/>
                <a:t>Shut down</a:t>
              </a:r>
            </a:p>
            <a:p>
              <a:pPr algn="ctr"/>
              <a:r>
                <a:rPr lang="en-US" sz="1400" dirty="0"/>
                <a:t>ATM</a:t>
              </a:r>
            </a:p>
          </p:txBody>
        </p:sp>
        <p:sp>
          <p:nvSpPr>
            <p:cNvPr id="143368" name="Oval 8"/>
            <p:cNvSpPr>
              <a:spLocks noChangeArrowheads="1"/>
            </p:cNvSpPr>
            <p:nvPr/>
          </p:nvSpPr>
          <p:spPr bwMode="auto">
            <a:xfrm>
              <a:off x="3053" y="951"/>
              <a:ext cx="576" cy="40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1400"/>
                <a:t>Start up</a:t>
              </a:r>
            </a:p>
            <a:p>
              <a:pPr algn="ctr"/>
              <a:r>
                <a:rPr lang="en-US" sz="1400"/>
                <a:t>ATM</a:t>
              </a:r>
            </a:p>
          </p:txBody>
        </p:sp>
        <p:sp>
          <p:nvSpPr>
            <p:cNvPr id="143369" name="Oval 9"/>
            <p:cNvSpPr>
              <a:spLocks noChangeArrowheads="1"/>
            </p:cNvSpPr>
            <p:nvPr/>
          </p:nvSpPr>
          <p:spPr bwMode="auto">
            <a:xfrm>
              <a:off x="3053" y="2333"/>
              <a:ext cx="576" cy="40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1400"/>
                <a:t>Log out</a:t>
              </a:r>
            </a:p>
            <a:p>
              <a:pPr algn="ctr"/>
              <a:r>
                <a:rPr lang="en-US" sz="1400"/>
                <a:t>customer</a:t>
              </a:r>
            </a:p>
          </p:txBody>
        </p:sp>
        <p:sp>
          <p:nvSpPr>
            <p:cNvPr id="143370" name="Oval 10"/>
            <p:cNvSpPr>
              <a:spLocks noChangeArrowheads="1"/>
            </p:cNvSpPr>
            <p:nvPr/>
          </p:nvSpPr>
          <p:spPr bwMode="auto">
            <a:xfrm>
              <a:off x="3053" y="2794"/>
              <a:ext cx="576" cy="403"/>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a:r>
                <a:rPr lang="en-US" sz="1400"/>
                <a:t>Withdraw</a:t>
              </a:r>
            </a:p>
            <a:p>
              <a:pPr algn="ctr"/>
              <a:r>
                <a:rPr lang="en-US" sz="1400"/>
                <a:t>cash</a:t>
              </a:r>
            </a:p>
          </p:txBody>
        </p:sp>
      </p:grpSp>
      <p:grpSp>
        <p:nvGrpSpPr>
          <p:cNvPr id="143371" name="Group 11"/>
          <p:cNvGrpSpPr>
            <a:grpSpLocks/>
          </p:cNvGrpSpPr>
          <p:nvPr/>
        </p:nvGrpSpPr>
        <p:grpSpPr bwMode="auto">
          <a:xfrm>
            <a:off x="1920605" y="1874838"/>
            <a:ext cx="6257925" cy="3840162"/>
            <a:chOff x="1325" y="1181"/>
            <a:chExt cx="3942" cy="2419"/>
          </a:xfrm>
        </p:grpSpPr>
        <p:grpSp>
          <p:nvGrpSpPr>
            <p:cNvPr id="143372" name="Group 12"/>
            <p:cNvGrpSpPr>
              <a:grpSpLocks/>
            </p:cNvGrpSpPr>
            <p:nvPr/>
          </p:nvGrpSpPr>
          <p:grpSpPr bwMode="auto">
            <a:xfrm>
              <a:off x="1498" y="2562"/>
              <a:ext cx="230" cy="404"/>
              <a:chOff x="634" y="1238"/>
              <a:chExt cx="230" cy="404"/>
            </a:xfrm>
          </p:grpSpPr>
          <p:sp>
            <p:nvSpPr>
              <p:cNvPr id="143373" name="Oval 13"/>
              <p:cNvSpPr>
                <a:spLocks noChangeArrowheads="1"/>
              </p:cNvSpPr>
              <p:nvPr/>
            </p:nvSpPr>
            <p:spPr bwMode="auto">
              <a:xfrm>
                <a:off x="691" y="1238"/>
                <a:ext cx="115" cy="116"/>
              </a:xfrm>
              <a:prstGeom prst="ellipse">
                <a:avLst/>
              </a:prstGeom>
              <a:noFill/>
              <a:ln w="127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3374" name="Line 14"/>
              <p:cNvSpPr>
                <a:spLocks noChangeShapeType="1"/>
              </p:cNvSpPr>
              <p:nvPr/>
            </p:nvSpPr>
            <p:spPr bwMode="auto">
              <a:xfrm>
                <a:off x="749" y="1354"/>
                <a:ext cx="0" cy="172"/>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43375" name="Line 15"/>
              <p:cNvSpPr>
                <a:spLocks noChangeShapeType="1"/>
              </p:cNvSpPr>
              <p:nvPr/>
            </p:nvSpPr>
            <p:spPr bwMode="auto">
              <a:xfrm>
                <a:off x="634" y="1411"/>
                <a:ext cx="23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43376" name="Line 16"/>
              <p:cNvSpPr>
                <a:spLocks noChangeShapeType="1"/>
              </p:cNvSpPr>
              <p:nvPr/>
            </p:nvSpPr>
            <p:spPr bwMode="auto">
              <a:xfrm flipH="1">
                <a:off x="634" y="1526"/>
                <a:ext cx="115" cy="116"/>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43377" name="Line 17"/>
              <p:cNvSpPr>
                <a:spLocks noChangeShapeType="1"/>
              </p:cNvSpPr>
              <p:nvPr/>
            </p:nvSpPr>
            <p:spPr bwMode="auto">
              <a:xfrm>
                <a:off x="749" y="1526"/>
                <a:ext cx="115" cy="116"/>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grpSp>
        <p:grpSp>
          <p:nvGrpSpPr>
            <p:cNvPr id="143378" name="Group 18"/>
            <p:cNvGrpSpPr>
              <a:grpSpLocks/>
            </p:cNvGrpSpPr>
            <p:nvPr/>
          </p:nvGrpSpPr>
          <p:grpSpPr bwMode="auto">
            <a:xfrm>
              <a:off x="4954" y="2966"/>
              <a:ext cx="230" cy="404"/>
              <a:chOff x="634" y="1238"/>
              <a:chExt cx="230" cy="404"/>
            </a:xfrm>
          </p:grpSpPr>
          <p:sp>
            <p:nvSpPr>
              <p:cNvPr id="143379" name="Oval 19"/>
              <p:cNvSpPr>
                <a:spLocks noChangeArrowheads="1"/>
              </p:cNvSpPr>
              <p:nvPr/>
            </p:nvSpPr>
            <p:spPr bwMode="auto">
              <a:xfrm>
                <a:off x="691" y="1238"/>
                <a:ext cx="115" cy="116"/>
              </a:xfrm>
              <a:prstGeom prst="ellipse">
                <a:avLst/>
              </a:prstGeom>
              <a:noFill/>
              <a:ln w="127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3380" name="Line 20"/>
              <p:cNvSpPr>
                <a:spLocks noChangeShapeType="1"/>
              </p:cNvSpPr>
              <p:nvPr/>
            </p:nvSpPr>
            <p:spPr bwMode="auto">
              <a:xfrm>
                <a:off x="749" y="1354"/>
                <a:ext cx="0" cy="172"/>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43381" name="Line 21"/>
              <p:cNvSpPr>
                <a:spLocks noChangeShapeType="1"/>
              </p:cNvSpPr>
              <p:nvPr/>
            </p:nvSpPr>
            <p:spPr bwMode="auto">
              <a:xfrm>
                <a:off x="634" y="1411"/>
                <a:ext cx="23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43382" name="Line 22"/>
              <p:cNvSpPr>
                <a:spLocks noChangeShapeType="1"/>
              </p:cNvSpPr>
              <p:nvPr/>
            </p:nvSpPr>
            <p:spPr bwMode="auto">
              <a:xfrm flipH="1">
                <a:off x="634" y="1526"/>
                <a:ext cx="115" cy="116"/>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43383" name="Line 23"/>
              <p:cNvSpPr>
                <a:spLocks noChangeShapeType="1"/>
              </p:cNvSpPr>
              <p:nvPr/>
            </p:nvSpPr>
            <p:spPr bwMode="auto">
              <a:xfrm>
                <a:off x="749" y="1526"/>
                <a:ext cx="115" cy="116"/>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grpSp>
        <p:grpSp>
          <p:nvGrpSpPr>
            <p:cNvPr id="143384" name="Group 24"/>
            <p:cNvGrpSpPr>
              <a:grpSpLocks/>
            </p:cNvGrpSpPr>
            <p:nvPr/>
          </p:nvGrpSpPr>
          <p:grpSpPr bwMode="auto">
            <a:xfrm>
              <a:off x="1498" y="1181"/>
              <a:ext cx="230" cy="404"/>
              <a:chOff x="634" y="1238"/>
              <a:chExt cx="230" cy="404"/>
            </a:xfrm>
          </p:grpSpPr>
          <p:sp>
            <p:nvSpPr>
              <p:cNvPr id="143385" name="Oval 25"/>
              <p:cNvSpPr>
                <a:spLocks noChangeArrowheads="1"/>
              </p:cNvSpPr>
              <p:nvPr/>
            </p:nvSpPr>
            <p:spPr bwMode="auto">
              <a:xfrm>
                <a:off x="691" y="1238"/>
                <a:ext cx="115" cy="116"/>
              </a:xfrm>
              <a:prstGeom prst="ellipse">
                <a:avLst/>
              </a:prstGeom>
              <a:noFill/>
              <a:ln w="12700">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3386" name="Line 26"/>
              <p:cNvSpPr>
                <a:spLocks noChangeShapeType="1"/>
              </p:cNvSpPr>
              <p:nvPr/>
            </p:nvSpPr>
            <p:spPr bwMode="auto">
              <a:xfrm>
                <a:off x="749" y="1354"/>
                <a:ext cx="0" cy="172"/>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43387" name="Line 27"/>
              <p:cNvSpPr>
                <a:spLocks noChangeShapeType="1"/>
              </p:cNvSpPr>
              <p:nvPr/>
            </p:nvSpPr>
            <p:spPr bwMode="auto">
              <a:xfrm>
                <a:off x="634" y="1411"/>
                <a:ext cx="230"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43388" name="Line 28"/>
              <p:cNvSpPr>
                <a:spLocks noChangeShapeType="1"/>
              </p:cNvSpPr>
              <p:nvPr/>
            </p:nvSpPr>
            <p:spPr bwMode="auto">
              <a:xfrm flipH="1">
                <a:off x="634" y="1526"/>
                <a:ext cx="115" cy="116"/>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43389" name="Line 29"/>
              <p:cNvSpPr>
                <a:spLocks noChangeShapeType="1"/>
              </p:cNvSpPr>
              <p:nvPr/>
            </p:nvSpPr>
            <p:spPr bwMode="auto">
              <a:xfrm>
                <a:off x="749" y="1526"/>
                <a:ext cx="115" cy="116"/>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grpSp>
        <p:sp>
          <p:nvSpPr>
            <p:cNvPr id="143390" name="Text Box 30"/>
            <p:cNvSpPr txBox="1">
              <a:spLocks noChangeArrowheads="1"/>
            </p:cNvSpPr>
            <p:nvPr/>
          </p:nvSpPr>
          <p:spPr bwMode="auto">
            <a:xfrm>
              <a:off x="1325" y="1642"/>
              <a:ext cx="556"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400"/>
                <a:t>Operator</a:t>
              </a:r>
            </a:p>
          </p:txBody>
        </p:sp>
        <p:sp>
          <p:nvSpPr>
            <p:cNvPr id="143391" name="Text Box 31"/>
            <p:cNvSpPr txBox="1">
              <a:spLocks noChangeArrowheads="1"/>
            </p:cNvSpPr>
            <p:nvPr/>
          </p:nvSpPr>
          <p:spPr bwMode="auto">
            <a:xfrm>
              <a:off x="1325" y="3024"/>
              <a:ext cx="600"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400"/>
                <a:t>Customer</a:t>
              </a:r>
            </a:p>
          </p:txBody>
        </p:sp>
        <p:sp>
          <p:nvSpPr>
            <p:cNvPr id="143392" name="Text Box 32"/>
            <p:cNvSpPr txBox="1">
              <a:spLocks noChangeArrowheads="1"/>
            </p:cNvSpPr>
            <p:nvPr/>
          </p:nvSpPr>
          <p:spPr bwMode="auto">
            <a:xfrm>
              <a:off x="4896" y="3408"/>
              <a:ext cx="371" cy="1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1400"/>
                <a:t>Bank</a:t>
              </a:r>
            </a:p>
          </p:txBody>
        </p:sp>
      </p:grpSp>
      <p:grpSp>
        <p:nvGrpSpPr>
          <p:cNvPr id="143393" name="Group 33"/>
          <p:cNvGrpSpPr>
            <a:grpSpLocks/>
          </p:cNvGrpSpPr>
          <p:nvPr/>
        </p:nvGrpSpPr>
        <p:grpSpPr bwMode="auto">
          <a:xfrm>
            <a:off x="2652442" y="1874838"/>
            <a:ext cx="4937125" cy="3565525"/>
            <a:chOff x="1786" y="1181"/>
            <a:chExt cx="3110" cy="2246"/>
          </a:xfrm>
        </p:grpSpPr>
        <p:sp>
          <p:nvSpPr>
            <p:cNvPr id="143394" name="Line 34"/>
            <p:cNvSpPr>
              <a:spLocks noChangeShapeType="1"/>
            </p:cNvSpPr>
            <p:nvPr/>
          </p:nvSpPr>
          <p:spPr bwMode="auto">
            <a:xfrm flipV="1">
              <a:off x="1786" y="1181"/>
              <a:ext cx="1267" cy="17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43395" name="Line 35"/>
            <p:cNvSpPr>
              <a:spLocks noChangeShapeType="1"/>
            </p:cNvSpPr>
            <p:nvPr/>
          </p:nvSpPr>
          <p:spPr bwMode="auto">
            <a:xfrm>
              <a:off x="1786" y="1469"/>
              <a:ext cx="1267" cy="17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43396" name="Line 36"/>
            <p:cNvSpPr>
              <a:spLocks noChangeShapeType="1"/>
            </p:cNvSpPr>
            <p:nvPr/>
          </p:nvSpPr>
          <p:spPr bwMode="auto">
            <a:xfrm flipV="1">
              <a:off x="1786" y="2102"/>
              <a:ext cx="1267" cy="461"/>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43397" name="Line 37"/>
            <p:cNvSpPr>
              <a:spLocks noChangeShapeType="1"/>
            </p:cNvSpPr>
            <p:nvPr/>
          </p:nvSpPr>
          <p:spPr bwMode="auto">
            <a:xfrm flipV="1">
              <a:off x="1786" y="2506"/>
              <a:ext cx="1267" cy="17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43398" name="Line 38"/>
            <p:cNvSpPr>
              <a:spLocks noChangeShapeType="1"/>
            </p:cNvSpPr>
            <p:nvPr/>
          </p:nvSpPr>
          <p:spPr bwMode="auto">
            <a:xfrm>
              <a:off x="1786" y="2794"/>
              <a:ext cx="1267" cy="172"/>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43399" name="Line 39"/>
            <p:cNvSpPr>
              <a:spLocks noChangeShapeType="1"/>
            </p:cNvSpPr>
            <p:nvPr/>
          </p:nvSpPr>
          <p:spPr bwMode="auto">
            <a:xfrm>
              <a:off x="1786" y="2909"/>
              <a:ext cx="1267" cy="51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43400" name="Line 40"/>
            <p:cNvSpPr>
              <a:spLocks noChangeShapeType="1"/>
            </p:cNvSpPr>
            <p:nvPr/>
          </p:nvSpPr>
          <p:spPr bwMode="auto">
            <a:xfrm>
              <a:off x="3629" y="2966"/>
              <a:ext cx="1267" cy="17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43401" name="Line 41"/>
            <p:cNvSpPr>
              <a:spLocks noChangeShapeType="1"/>
            </p:cNvSpPr>
            <p:nvPr/>
          </p:nvSpPr>
          <p:spPr bwMode="auto">
            <a:xfrm flipV="1">
              <a:off x="3629" y="3254"/>
              <a:ext cx="1267" cy="173"/>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grpSp>
      <p:grpSp>
        <p:nvGrpSpPr>
          <p:cNvPr id="143402" name="Group 42"/>
          <p:cNvGrpSpPr>
            <a:grpSpLocks/>
          </p:cNvGrpSpPr>
          <p:nvPr/>
        </p:nvGrpSpPr>
        <p:grpSpPr bwMode="auto">
          <a:xfrm>
            <a:off x="5943333" y="1508125"/>
            <a:ext cx="2546351" cy="369888"/>
            <a:chOff x="3859" y="950"/>
            <a:chExt cx="1604" cy="233"/>
          </a:xfrm>
        </p:grpSpPr>
        <p:sp>
          <p:nvSpPr>
            <p:cNvPr id="143403" name="Line 43"/>
            <p:cNvSpPr>
              <a:spLocks noChangeShapeType="1"/>
            </p:cNvSpPr>
            <p:nvPr/>
          </p:nvSpPr>
          <p:spPr bwMode="auto">
            <a:xfrm>
              <a:off x="3859" y="1065"/>
              <a:ext cx="346" cy="1"/>
            </a:xfrm>
            <a:prstGeom prst="line">
              <a:avLst/>
            </a:prstGeom>
            <a:noFill/>
            <a:ln w="9525">
              <a:solidFill>
                <a:srgbClr val="993300"/>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43404" name="Text Box 44"/>
            <p:cNvSpPr txBox="1">
              <a:spLocks noChangeArrowheads="1"/>
            </p:cNvSpPr>
            <p:nvPr/>
          </p:nvSpPr>
          <p:spPr bwMode="auto">
            <a:xfrm>
              <a:off x="4205" y="950"/>
              <a:ext cx="1258" cy="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i="1" dirty="0">
                  <a:solidFill>
                    <a:srgbClr val="B23C00"/>
                  </a:solidFill>
                </a:rPr>
                <a:t>system boundary</a:t>
              </a:r>
            </a:p>
          </p:txBody>
        </p:sp>
      </p:grpSp>
      <p:grpSp>
        <p:nvGrpSpPr>
          <p:cNvPr id="143408" name="Group 48"/>
          <p:cNvGrpSpPr>
            <a:grpSpLocks/>
          </p:cNvGrpSpPr>
          <p:nvPr/>
        </p:nvGrpSpPr>
        <p:grpSpPr bwMode="auto">
          <a:xfrm>
            <a:off x="549005" y="2149475"/>
            <a:ext cx="1646237" cy="369888"/>
            <a:chOff x="691" y="2102"/>
            <a:chExt cx="1037" cy="233"/>
          </a:xfrm>
        </p:grpSpPr>
        <p:sp>
          <p:nvSpPr>
            <p:cNvPr id="143409" name="Line 49"/>
            <p:cNvSpPr>
              <a:spLocks noChangeShapeType="1"/>
            </p:cNvSpPr>
            <p:nvPr/>
          </p:nvSpPr>
          <p:spPr bwMode="auto">
            <a:xfrm>
              <a:off x="1152" y="2218"/>
              <a:ext cx="576" cy="0"/>
            </a:xfrm>
            <a:prstGeom prst="line">
              <a:avLst/>
            </a:prstGeom>
            <a:noFill/>
            <a:ln w="9525">
              <a:solidFill>
                <a:srgbClr val="9933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43410" name="Text Box 50"/>
            <p:cNvSpPr txBox="1">
              <a:spLocks noChangeArrowheads="1"/>
            </p:cNvSpPr>
            <p:nvPr/>
          </p:nvSpPr>
          <p:spPr bwMode="auto">
            <a:xfrm>
              <a:off x="691" y="2102"/>
              <a:ext cx="474" cy="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i="1" dirty="0">
                  <a:solidFill>
                    <a:srgbClr val="B23C00"/>
                  </a:solidFill>
                </a:rPr>
                <a:t>actor</a:t>
              </a:r>
            </a:p>
          </p:txBody>
        </p:sp>
      </p:grpSp>
      <p:grpSp>
        <p:nvGrpSpPr>
          <p:cNvPr id="143411" name="Group 51"/>
          <p:cNvGrpSpPr>
            <a:grpSpLocks/>
          </p:cNvGrpSpPr>
          <p:nvPr/>
        </p:nvGrpSpPr>
        <p:grpSpPr bwMode="auto">
          <a:xfrm>
            <a:off x="549005" y="3429000"/>
            <a:ext cx="2652712" cy="369888"/>
            <a:chOff x="461" y="2160"/>
            <a:chExt cx="1671" cy="233"/>
          </a:xfrm>
        </p:grpSpPr>
        <p:sp>
          <p:nvSpPr>
            <p:cNvPr id="143412" name="Line 52"/>
            <p:cNvSpPr>
              <a:spLocks noChangeShapeType="1"/>
            </p:cNvSpPr>
            <p:nvPr/>
          </p:nvSpPr>
          <p:spPr bwMode="auto">
            <a:xfrm>
              <a:off x="2074" y="2275"/>
              <a:ext cx="58" cy="115"/>
            </a:xfrm>
            <a:prstGeom prst="line">
              <a:avLst/>
            </a:prstGeom>
            <a:noFill/>
            <a:ln w="9525">
              <a:solidFill>
                <a:srgbClr val="9933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43413" name="Text Box 53"/>
            <p:cNvSpPr txBox="1">
              <a:spLocks noChangeArrowheads="1"/>
            </p:cNvSpPr>
            <p:nvPr/>
          </p:nvSpPr>
          <p:spPr bwMode="auto">
            <a:xfrm>
              <a:off x="461" y="2160"/>
              <a:ext cx="821" cy="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i="1" dirty="0">
                  <a:solidFill>
                    <a:srgbClr val="B23C00"/>
                  </a:solidFill>
                </a:rPr>
                <a:t>interaction</a:t>
              </a:r>
            </a:p>
          </p:txBody>
        </p:sp>
        <p:sp>
          <p:nvSpPr>
            <p:cNvPr id="143414" name="Line 54"/>
            <p:cNvSpPr>
              <a:spLocks noChangeShapeType="1"/>
            </p:cNvSpPr>
            <p:nvPr/>
          </p:nvSpPr>
          <p:spPr bwMode="auto">
            <a:xfrm flipH="1">
              <a:off x="1267" y="2275"/>
              <a:ext cx="807" cy="0"/>
            </a:xfrm>
            <a:prstGeom prst="line">
              <a:avLst/>
            </a:prstGeom>
            <a:noFill/>
            <a:ln w="12700">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grpSp>
      <p:sp>
        <p:nvSpPr>
          <p:cNvPr id="143418" name="Text Box 58"/>
          <p:cNvSpPr txBox="1">
            <a:spLocks noChangeArrowheads="1"/>
          </p:cNvSpPr>
          <p:nvPr/>
        </p:nvSpPr>
        <p:spPr bwMode="auto">
          <a:xfrm>
            <a:off x="274367" y="5440363"/>
            <a:ext cx="33210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sz="2400" dirty="0">
                <a:solidFill>
                  <a:srgbClr val="0033CC"/>
                </a:solidFill>
              </a:rPr>
              <a:t>UML use case diagram</a:t>
            </a:r>
          </a:p>
        </p:txBody>
      </p:sp>
      <p:grpSp>
        <p:nvGrpSpPr>
          <p:cNvPr id="8" name="Group 7"/>
          <p:cNvGrpSpPr/>
          <p:nvPr/>
        </p:nvGrpSpPr>
        <p:grpSpPr>
          <a:xfrm>
            <a:off x="5486435" y="1965325"/>
            <a:ext cx="2284109" cy="3292455"/>
            <a:chOff x="5669268" y="1965325"/>
            <a:chExt cx="2284109" cy="3292455"/>
          </a:xfrm>
        </p:grpSpPr>
        <p:grpSp>
          <p:nvGrpSpPr>
            <p:cNvPr id="143421" name="Group 61"/>
            <p:cNvGrpSpPr>
              <a:grpSpLocks/>
            </p:cNvGrpSpPr>
            <p:nvPr/>
          </p:nvGrpSpPr>
          <p:grpSpPr bwMode="auto">
            <a:xfrm>
              <a:off x="5761039" y="1965325"/>
              <a:ext cx="2192338" cy="1189038"/>
              <a:chOff x="3629" y="1238"/>
              <a:chExt cx="1381" cy="749"/>
            </a:xfrm>
          </p:grpSpPr>
          <p:sp>
            <p:nvSpPr>
              <p:cNvPr id="143406" name="Line 46"/>
              <p:cNvSpPr>
                <a:spLocks noChangeShapeType="1"/>
              </p:cNvSpPr>
              <p:nvPr/>
            </p:nvSpPr>
            <p:spPr bwMode="auto">
              <a:xfrm>
                <a:off x="3629" y="1584"/>
                <a:ext cx="576" cy="0"/>
              </a:xfrm>
              <a:prstGeom prst="line">
                <a:avLst/>
              </a:prstGeom>
              <a:noFill/>
              <a:ln w="9525">
                <a:solidFill>
                  <a:srgbClr val="993300"/>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43407" name="Text Box 47"/>
              <p:cNvSpPr txBox="1">
                <a:spLocks noChangeArrowheads="1"/>
              </p:cNvSpPr>
              <p:nvPr/>
            </p:nvSpPr>
            <p:spPr bwMode="auto">
              <a:xfrm>
                <a:off x="4205" y="1469"/>
                <a:ext cx="805" cy="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i="1" dirty="0">
                    <a:solidFill>
                      <a:srgbClr val="B23C00"/>
                    </a:solidFill>
                  </a:rPr>
                  <a:t>use cases</a:t>
                </a:r>
              </a:p>
            </p:txBody>
          </p:sp>
          <p:sp>
            <p:nvSpPr>
              <p:cNvPr id="143419" name="Line 59"/>
              <p:cNvSpPr>
                <a:spLocks noChangeShapeType="1"/>
              </p:cNvSpPr>
              <p:nvPr/>
            </p:nvSpPr>
            <p:spPr bwMode="auto">
              <a:xfrm flipH="1">
                <a:off x="3629" y="1584"/>
                <a:ext cx="576" cy="403"/>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43420" name="Line 60"/>
              <p:cNvSpPr>
                <a:spLocks noChangeShapeType="1"/>
              </p:cNvSpPr>
              <p:nvPr/>
            </p:nvSpPr>
            <p:spPr bwMode="auto">
              <a:xfrm flipH="1" flipV="1">
                <a:off x="3629" y="1238"/>
                <a:ext cx="576" cy="346"/>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grpSp>
        <p:cxnSp>
          <p:nvCxnSpPr>
            <p:cNvPr id="3" name="Straight Arrow Connector 2"/>
            <p:cNvCxnSpPr>
              <a:stCxn id="143407" idx="1"/>
            </p:cNvCxnSpPr>
            <p:nvPr/>
          </p:nvCxnSpPr>
          <p:spPr bwMode="auto">
            <a:xfrm flipH="1">
              <a:off x="5760707" y="2516982"/>
              <a:ext cx="914732" cy="1369213"/>
            </a:xfrm>
            <a:prstGeom prst="straightConnector1">
              <a:avLst/>
            </a:prstGeom>
            <a:solidFill>
              <a:schemeClr val="accent1"/>
            </a:solidFill>
            <a:ln w="9525" cap="flat" cmpd="sng" algn="ctr">
              <a:solidFill>
                <a:srgbClr val="800000"/>
              </a:solidFill>
              <a:prstDash val="solid"/>
              <a:round/>
              <a:headEnd type="oval"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5" name="Straight Arrow Connector 4"/>
            <p:cNvCxnSpPr>
              <a:stCxn id="143407" idx="1"/>
            </p:cNvCxnSpPr>
            <p:nvPr/>
          </p:nvCxnSpPr>
          <p:spPr bwMode="auto">
            <a:xfrm flipH="1">
              <a:off x="5669268" y="2516982"/>
              <a:ext cx="1006171" cy="2009286"/>
            </a:xfrm>
            <a:prstGeom prst="straightConnector1">
              <a:avLst/>
            </a:prstGeom>
            <a:solidFill>
              <a:schemeClr val="accent1"/>
            </a:solidFill>
            <a:ln w="9525" cap="flat" cmpd="sng" algn="ctr">
              <a:solidFill>
                <a:srgbClr val="800000"/>
              </a:solidFill>
              <a:prstDash val="solid"/>
              <a:round/>
              <a:headEnd type="oval"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cxnSp>
          <p:nvCxnSpPr>
            <p:cNvPr id="7" name="Straight Arrow Connector 6"/>
            <p:cNvCxnSpPr>
              <a:stCxn id="143419" idx="0"/>
            </p:cNvCxnSpPr>
            <p:nvPr/>
          </p:nvCxnSpPr>
          <p:spPr bwMode="auto">
            <a:xfrm flipH="1">
              <a:off x="5669268" y="2514600"/>
              <a:ext cx="1006171" cy="2743180"/>
            </a:xfrm>
            <a:prstGeom prst="straightConnector1">
              <a:avLst/>
            </a:prstGeom>
            <a:solidFill>
              <a:schemeClr val="accent1"/>
            </a:solidFill>
            <a:ln w="9525" cap="flat" cmpd="sng" algn="ctr">
              <a:solidFill>
                <a:srgbClr val="800000"/>
              </a:solidFill>
              <a:prstDash val="solid"/>
              <a:round/>
              <a:headEnd type="oval" w="med" len="med"/>
              <a:tailEnd type="triangle"/>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grpSp>
      <p:sp>
        <p:nvSpPr>
          <p:cNvPr id="2" name="TextBox 1"/>
          <p:cNvSpPr txBox="1"/>
          <p:nvPr/>
        </p:nvSpPr>
        <p:spPr>
          <a:xfrm>
            <a:off x="6402293" y="3313208"/>
            <a:ext cx="2202847" cy="1077218"/>
          </a:xfrm>
          <a:prstGeom prst="rect">
            <a:avLst/>
          </a:prstGeom>
          <a:solidFill>
            <a:schemeClr val="accent1">
              <a:lumMod val="20000"/>
              <a:lumOff val="80000"/>
            </a:schemeClr>
          </a:solidFill>
          <a:ln>
            <a:solidFill>
              <a:srgbClr val="0033CC"/>
            </a:solidFill>
          </a:ln>
        </p:spPr>
        <p:txBody>
          <a:bodyPr wrap="none" rtlCol="0">
            <a:spAutoFit/>
          </a:bodyPr>
          <a:lstStyle/>
          <a:p>
            <a:r>
              <a:rPr lang="en-US" dirty="0">
                <a:solidFill>
                  <a:srgbClr val="0033CC"/>
                </a:solidFill>
              </a:rPr>
              <a:t>When you draw a</a:t>
            </a:r>
          </a:p>
          <a:p>
            <a:r>
              <a:rPr lang="en-US" dirty="0">
                <a:solidFill>
                  <a:srgbClr val="0033CC"/>
                </a:solidFill>
              </a:rPr>
              <a:t>use case diagram,</a:t>
            </a:r>
          </a:p>
          <a:p>
            <a:r>
              <a:rPr lang="en-US" dirty="0">
                <a:solidFill>
                  <a:srgbClr val="0033CC"/>
                </a:solidFill>
              </a:rPr>
              <a:t>do not include the</a:t>
            </a:r>
          </a:p>
          <a:p>
            <a:r>
              <a:rPr lang="en-US" dirty="0">
                <a:solidFill>
                  <a:srgbClr val="0033CC"/>
                </a:solidFill>
              </a:rPr>
              <a:t>red labels and arrows.</a:t>
            </a:r>
          </a:p>
        </p:txBody>
      </p:sp>
      <p:grpSp>
        <p:nvGrpSpPr>
          <p:cNvPr id="4" name="Group 3">
            <a:extLst>
              <a:ext uri="{FF2B5EF4-FFF2-40B4-BE49-F238E27FC236}">
                <a16:creationId xmlns:a16="http://schemas.microsoft.com/office/drawing/2014/main" id="{B9A572A2-6F4F-414E-8C25-596F56E43F7E}"/>
              </a:ext>
            </a:extLst>
          </p:cNvPr>
          <p:cNvGrpSpPr/>
          <p:nvPr/>
        </p:nvGrpSpPr>
        <p:grpSpPr>
          <a:xfrm>
            <a:off x="549005" y="1234464"/>
            <a:ext cx="3932237" cy="553061"/>
            <a:chOff x="549005" y="1234464"/>
            <a:chExt cx="3932237" cy="553061"/>
          </a:xfrm>
        </p:grpSpPr>
        <p:grpSp>
          <p:nvGrpSpPr>
            <p:cNvPr id="143415" name="Group 55"/>
            <p:cNvGrpSpPr>
              <a:grpSpLocks/>
            </p:cNvGrpSpPr>
            <p:nvPr/>
          </p:nvGrpSpPr>
          <p:grpSpPr bwMode="auto">
            <a:xfrm>
              <a:off x="549005" y="1417638"/>
              <a:ext cx="3932237" cy="369887"/>
              <a:chOff x="461" y="893"/>
              <a:chExt cx="2477" cy="233"/>
            </a:xfrm>
          </p:grpSpPr>
          <p:sp>
            <p:nvSpPr>
              <p:cNvPr id="143416" name="Line 56"/>
              <p:cNvSpPr>
                <a:spLocks noChangeShapeType="1"/>
              </p:cNvSpPr>
              <p:nvPr/>
            </p:nvSpPr>
            <p:spPr bwMode="auto">
              <a:xfrm>
                <a:off x="1037" y="1008"/>
                <a:ext cx="1901" cy="0"/>
              </a:xfrm>
              <a:prstGeom prst="line">
                <a:avLst/>
              </a:prstGeom>
              <a:noFill/>
              <a:ln w="9525">
                <a:solidFill>
                  <a:srgbClr val="9933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143417" name="Text Box 57"/>
              <p:cNvSpPr txBox="1">
                <a:spLocks noChangeArrowheads="1"/>
              </p:cNvSpPr>
              <p:nvPr/>
            </p:nvSpPr>
            <p:spPr bwMode="auto">
              <a:xfrm>
                <a:off x="461" y="893"/>
                <a:ext cx="611" cy="2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i="1" dirty="0">
                    <a:solidFill>
                      <a:srgbClr val="B23C00"/>
                    </a:solidFill>
                  </a:rPr>
                  <a:t>system</a:t>
                </a:r>
              </a:p>
            </p:txBody>
          </p:sp>
        </p:grpSp>
        <p:sp>
          <p:nvSpPr>
            <p:cNvPr id="67" name="TextBox 66">
              <a:extLst>
                <a:ext uri="{FF2B5EF4-FFF2-40B4-BE49-F238E27FC236}">
                  <a16:creationId xmlns:a16="http://schemas.microsoft.com/office/drawing/2014/main" id="{14075A10-B418-304E-8C18-5293E8C7588E}"/>
                </a:ext>
              </a:extLst>
            </p:cNvPr>
            <p:cNvSpPr txBox="1"/>
            <p:nvPr/>
          </p:nvSpPr>
          <p:spPr>
            <a:xfrm>
              <a:off x="1627962" y="1234464"/>
              <a:ext cx="1811714" cy="307777"/>
            </a:xfrm>
            <a:prstGeom prst="rect">
              <a:avLst/>
            </a:prstGeom>
            <a:solidFill>
              <a:schemeClr val="accent1">
                <a:lumMod val="20000"/>
                <a:lumOff val="80000"/>
              </a:schemeClr>
            </a:solidFill>
            <a:ln>
              <a:solidFill>
                <a:srgbClr val="B23C00"/>
              </a:solidFill>
            </a:ln>
          </p:spPr>
          <p:txBody>
            <a:bodyPr wrap="none" rtlCol="0">
              <a:spAutoFit/>
            </a:bodyPr>
            <a:lstStyle/>
            <a:p>
              <a:r>
                <a:rPr lang="en-US" sz="1400" dirty="0">
                  <a:solidFill>
                    <a:srgbClr val="B23C00"/>
                  </a:solidFill>
                </a:rPr>
                <a:t>system = application</a:t>
              </a:r>
            </a:p>
          </p:txBody>
        </p:sp>
      </p:grpSp>
    </p:spTree>
    <p:extLst>
      <p:ext uri="{BB962C8B-B14F-4D97-AF65-F5344CB8AC3E}">
        <p14:creationId xmlns:p14="http://schemas.microsoft.com/office/powerpoint/2010/main" val="25572168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63"/>
                                        </p:tgtEl>
                                        <p:attrNameLst>
                                          <p:attrName>style.visibility</p:attrName>
                                        </p:attrNameLst>
                                      </p:cBhvr>
                                      <p:to>
                                        <p:strVal val="visible"/>
                                      </p:to>
                                    </p:set>
                                    <p:animEffect transition="in" filter="fade">
                                      <p:cBhvr>
                                        <p:cTn id="7" dur="500"/>
                                        <p:tgtEl>
                                          <p:spTgt spid="14336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nodeType="clickEffect">
                                  <p:stCondLst>
                                    <p:cond delay="0"/>
                                  </p:stCondLst>
                                  <p:childTnLst>
                                    <p:set>
                                      <p:cBhvr>
                                        <p:cTn id="17" dur="1" fill="hold">
                                          <p:stCondLst>
                                            <p:cond delay="0"/>
                                          </p:stCondLst>
                                        </p:cTn>
                                        <p:tgtEl>
                                          <p:spTgt spid="143402"/>
                                        </p:tgtEl>
                                        <p:attrNameLst>
                                          <p:attrName>style.visibility</p:attrName>
                                        </p:attrNameLst>
                                      </p:cBhvr>
                                      <p:to>
                                        <p:strVal val="visible"/>
                                      </p:to>
                                    </p:set>
                                    <p:anim calcmode="lin" valueType="num">
                                      <p:cBhvr additive="base">
                                        <p:cTn id="18" dur="500" fill="hold"/>
                                        <p:tgtEl>
                                          <p:spTgt spid="143402"/>
                                        </p:tgtEl>
                                        <p:attrNameLst>
                                          <p:attrName>ppt_x</p:attrName>
                                        </p:attrNameLst>
                                      </p:cBhvr>
                                      <p:tavLst>
                                        <p:tav tm="0">
                                          <p:val>
                                            <p:strVal val="1+#ppt_w/2"/>
                                          </p:val>
                                        </p:tav>
                                        <p:tav tm="100000">
                                          <p:val>
                                            <p:strVal val="#ppt_x"/>
                                          </p:val>
                                        </p:tav>
                                      </p:tavLst>
                                    </p:anim>
                                    <p:anim calcmode="lin" valueType="num">
                                      <p:cBhvr additive="base">
                                        <p:cTn id="19" dur="500" fill="hold"/>
                                        <p:tgtEl>
                                          <p:spTgt spid="143402"/>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nodeType="clickEffect">
                                  <p:stCondLst>
                                    <p:cond delay="0"/>
                                  </p:stCondLst>
                                  <p:childTnLst>
                                    <p:set>
                                      <p:cBhvr>
                                        <p:cTn id="23" dur="1" fill="hold">
                                          <p:stCondLst>
                                            <p:cond delay="0"/>
                                          </p:stCondLst>
                                        </p:cTn>
                                        <p:tgtEl>
                                          <p:spTgt spid="143364"/>
                                        </p:tgtEl>
                                        <p:attrNameLst>
                                          <p:attrName>style.visibility</p:attrName>
                                        </p:attrNameLst>
                                      </p:cBhvr>
                                      <p:to>
                                        <p:strVal val="visible"/>
                                      </p:to>
                                    </p:set>
                                    <p:animEffect transition="in" filter="fade">
                                      <p:cBhvr>
                                        <p:cTn id="24" dur="500"/>
                                        <p:tgtEl>
                                          <p:spTgt spid="14336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1+#ppt_w/2"/>
                                          </p:val>
                                        </p:tav>
                                        <p:tav tm="100000">
                                          <p:val>
                                            <p:strVal val="#ppt_x"/>
                                          </p:val>
                                        </p:tav>
                                      </p:tavLst>
                                    </p:anim>
                                    <p:anim calcmode="lin" valueType="num">
                                      <p:cBhvr additive="base">
                                        <p:cTn id="3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43371"/>
                                        </p:tgtEl>
                                        <p:attrNameLst>
                                          <p:attrName>style.visibility</p:attrName>
                                        </p:attrNameLst>
                                      </p:cBhvr>
                                      <p:to>
                                        <p:strVal val="visible"/>
                                      </p:to>
                                    </p:set>
                                    <p:animEffect transition="in" filter="fade">
                                      <p:cBhvr>
                                        <p:cTn id="35" dur="500"/>
                                        <p:tgtEl>
                                          <p:spTgt spid="143371"/>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nodeType="clickEffect">
                                  <p:stCondLst>
                                    <p:cond delay="0"/>
                                  </p:stCondLst>
                                  <p:childTnLst>
                                    <p:set>
                                      <p:cBhvr>
                                        <p:cTn id="39" dur="1" fill="hold">
                                          <p:stCondLst>
                                            <p:cond delay="0"/>
                                          </p:stCondLst>
                                        </p:cTn>
                                        <p:tgtEl>
                                          <p:spTgt spid="143408"/>
                                        </p:tgtEl>
                                        <p:attrNameLst>
                                          <p:attrName>style.visibility</p:attrName>
                                        </p:attrNameLst>
                                      </p:cBhvr>
                                      <p:to>
                                        <p:strVal val="visible"/>
                                      </p:to>
                                    </p:set>
                                    <p:anim calcmode="lin" valueType="num">
                                      <p:cBhvr additive="base">
                                        <p:cTn id="40" dur="500" fill="hold"/>
                                        <p:tgtEl>
                                          <p:spTgt spid="143408"/>
                                        </p:tgtEl>
                                        <p:attrNameLst>
                                          <p:attrName>ppt_x</p:attrName>
                                        </p:attrNameLst>
                                      </p:cBhvr>
                                      <p:tavLst>
                                        <p:tav tm="0">
                                          <p:val>
                                            <p:strVal val="0-#ppt_w/2"/>
                                          </p:val>
                                        </p:tav>
                                        <p:tav tm="100000">
                                          <p:val>
                                            <p:strVal val="#ppt_x"/>
                                          </p:val>
                                        </p:tav>
                                      </p:tavLst>
                                    </p:anim>
                                    <p:anim calcmode="lin" valueType="num">
                                      <p:cBhvr additive="base">
                                        <p:cTn id="41" dur="500" fill="hold"/>
                                        <p:tgtEl>
                                          <p:spTgt spid="143408"/>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43393"/>
                                        </p:tgtEl>
                                        <p:attrNameLst>
                                          <p:attrName>style.visibility</p:attrName>
                                        </p:attrNameLst>
                                      </p:cBhvr>
                                      <p:to>
                                        <p:strVal val="visible"/>
                                      </p:to>
                                    </p:set>
                                    <p:animEffect transition="in" filter="fade">
                                      <p:cBhvr>
                                        <p:cTn id="46" dur="500"/>
                                        <p:tgtEl>
                                          <p:spTgt spid="143393"/>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nodeType="clickEffect">
                                  <p:stCondLst>
                                    <p:cond delay="0"/>
                                  </p:stCondLst>
                                  <p:childTnLst>
                                    <p:set>
                                      <p:cBhvr>
                                        <p:cTn id="50" dur="1" fill="hold">
                                          <p:stCondLst>
                                            <p:cond delay="0"/>
                                          </p:stCondLst>
                                        </p:cTn>
                                        <p:tgtEl>
                                          <p:spTgt spid="143411"/>
                                        </p:tgtEl>
                                        <p:attrNameLst>
                                          <p:attrName>style.visibility</p:attrName>
                                        </p:attrNameLst>
                                      </p:cBhvr>
                                      <p:to>
                                        <p:strVal val="visible"/>
                                      </p:to>
                                    </p:set>
                                    <p:anim calcmode="lin" valueType="num">
                                      <p:cBhvr additive="base">
                                        <p:cTn id="51" dur="500" fill="hold"/>
                                        <p:tgtEl>
                                          <p:spTgt spid="143411"/>
                                        </p:tgtEl>
                                        <p:attrNameLst>
                                          <p:attrName>ppt_x</p:attrName>
                                        </p:attrNameLst>
                                      </p:cBhvr>
                                      <p:tavLst>
                                        <p:tav tm="0">
                                          <p:val>
                                            <p:strVal val="0-#ppt_w/2"/>
                                          </p:val>
                                        </p:tav>
                                        <p:tav tm="100000">
                                          <p:val>
                                            <p:strVal val="#ppt_x"/>
                                          </p:val>
                                        </p:tav>
                                      </p:tavLst>
                                    </p:anim>
                                    <p:anim calcmode="lin" valueType="num">
                                      <p:cBhvr additive="base">
                                        <p:cTn id="52" dur="500" fill="hold"/>
                                        <p:tgtEl>
                                          <p:spTgt spid="143411"/>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2" fill="hold" grpId="0" nodeType="clickEffect">
                                  <p:stCondLst>
                                    <p:cond delay="0"/>
                                  </p:stCondLst>
                                  <p:childTnLst>
                                    <p:set>
                                      <p:cBhvr>
                                        <p:cTn id="56" dur="1" fill="hold">
                                          <p:stCondLst>
                                            <p:cond delay="0"/>
                                          </p:stCondLst>
                                        </p:cTn>
                                        <p:tgtEl>
                                          <p:spTgt spid="2"/>
                                        </p:tgtEl>
                                        <p:attrNameLst>
                                          <p:attrName>style.visibility</p:attrName>
                                        </p:attrNameLst>
                                      </p:cBhvr>
                                      <p:to>
                                        <p:strVal val="visible"/>
                                      </p:to>
                                    </p:set>
                                    <p:anim calcmode="lin" valueType="num">
                                      <p:cBhvr additive="base">
                                        <p:cTn id="57" dur="500" fill="hold"/>
                                        <p:tgtEl>
                                          <p:spTgt spid="2"/>
                                        </p:tgtEl>
                                        <p:attrNameLst>
                                          <p:attrName>ppt_x</p:attrName>
                                        </p:attrNameLst>
                                      </p:cBhvr>
                                      <p:tavLst>
                                        <p:tav tm="0">
                                          <p:val>
                                            <p:strVal val="1+#ppt_w/2"/>
                                          </p:val>
                                        </p:tav>
                                        <p:tav tm="100000">
                                          <p:val>
                                            <p:strVal val="#ppt_x"/>
                                          </p:val>
                                        </p:tav>
                                      </p:tavLst>
                                    </p:anim>
                                    <p:anim calcmode="lin" valueType="num">
                                      <p:cBhvr additive="base">
                                        <p:cTn id="5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animBg="1"/>
      <p:bldP spid="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42214-7A62-399E-9226-F1EE15720E61}"/>
              </a:ext>
            </a:extLst>
          </p:cNvPr>
          <p:cNvSpPr>
            <a:spLocks noGrp="1"/>
          </p:cNvSpPr>
          <p:nvPr>
            <p:ph type="title"/>
          </p:nvPr>
        </p:nvSpPr>
        <p:spPr/>
        <p:txBody>
          <a:bodyPr/>
          <a:lstStyle/>
          <a:p>
            <a:r>
              <a:rPr lang="en-US" dirty="0"/>
              <a:t>Use Case Description</a:t>
            </a:r>
          </a:p>
        </p:txBody>
      </p:sp>
      <p:sp>
        <p:nvSpPr>
          <p:cNvPr id="3" name="Content Placeholder 2">
            <a:extLst>
              <a:ext uri="{FF2B5EF4-FFF2-40B4-BE49-F238E27FC236}">
                <a16:creationId xmlns:a16="http://schemas.microsoft.com/office/drawing/2014/main" id="{A0E04440-A27D-A1AD-DA6E-B24CEC18BB1B}"/>
              </a:ext>
            </a:extLst>
          </p:cNvPr>
          <p:cNvSpPr>
            <a:spLocks noGrp="1"/>
          </p:cNvSpPr>
          <p:nvPr>
            <p:ph idx="1"/>
          </p:nvPr>
        </p:nvSpPr>
        <p:spPr/>
        <p:txBody>
          <a:bodyPr/>
          <a:lstStyle/>
          <a:p>
            <a:r>
              <a:rPr lang="en-US" dirty="0"/>
              <a:t>Write a separate use case description for each use case in a UML use case diagram. This description provides detailed information about the use case.</a:t>
            </a:r>
          </a:p>
          <a:p>
            <a:pPr lvl="4"/>
            <a:endParaRPr lang="en-US" dirty="0"/>
          </a:p>
          <a:p>
            <a:pPr marR="0"/>
            <a:r>
              <a:rPr lang="en-US" b="1" dirty="0"/>
              <a:t>Name of the use case:  </a:t>
            </a:r>
            <a:r>
              <a:rPr lang="en-US" dirty="0"/>
              <a:t>It should be short </a:t>
            </a:r>
            <a:br>
              <a:rPr lang="en-US" dirty="0"/>
            </a:br>
            <a:r>
              <a:rPr lang="en-US" dirty="0"/>
              <a:t>and descriptive in a verb-noun form. </a:t>
            </a:r>
          </a:p>
          <a:p>
            <a:pPr lvl="4"/>
            <a:endParaRPr lang="en-US" dirty="0"/>
          </a:p>
          <a:p>
            <a:pPr marR="0"/>
            <a:r>
              <a:rPr lang="en-US" b="1" dirty="0"/>
              <a:t>Goal: </a:t>
            </a:r>
            <a:r>
              <a:rPr lang="en-US" dirty="0"/>
              <a:t>What is the actor trying to achieve?</a:t>
            </a:r>
          </a:p>
          <a:p>
            <a:pPr lvl="4"/>
            <a:endParaRPr lang="en-US" dirty="0"/>
          </a:p>
          <a:p>
            <a:r>
              <a:rPr lang="en-US" b="1" dirty="0"/>
              <a:t>Summary of the use case: </a:t>
            </a:r>
            <a:r>
              <a:rPr lang="en-US" dirty="0"/>
              <a:t>A short (one or two sentences) description.</a:t>
            </a:r>
          </a:p>
        </p:txBody>
      </p:sp>
      <p:sp>
        <p:nvSpPr>
          <p:cNvPr id="4" name="Slide Number Placeholder 3">
            <a:extLst>
              <a:ext uri="{FF2B5EF4-FFF2-40B4-BE49-F238E27FC236}">
                <a16:creationId xmlns:a16="http://schemas.microsoft.com/office/drawing/2014/main" id="{F071F673-7BA9-D6C2-B5CB-0C3F358E8B7F}"/>
              </a:ext>
            </a:extLst>
          </p:cNvPr>
          <p:cNvSpPr>
            <a:spLocks noGrp="1"/>
          </p:cNvSpPr>
          <p:nvPr>
            <p:ph type="sldNum" sz="quarter" idx="12"/>
          </p:nvPr>
        </p:nvSpPr>
        <p:spPr/>
        <p:txBody>
          <a:bodyPr/>
          <a:lstStyle/>
          <a:p>
            <a:fld id="{6C575094-CFE5-6845-BA77-358456EEE977}" type="slidenum">
              <a:rPr lang="en-US" altLang="x-none" smtClean="0"/>
              <a:pPr/>
              <a:t>37</a:t>
            </a:fld>
            <a:endParaRPr lang="en-US" altLang="x-none"/>
          </a:p>
        </p:txBody>
      </p:sp>
    </p:spTree>
    <p:extLst>
      <p:ext uri="{BB962C8B-B14F-4D97-AF65-F5344CB8AC3E}">
        <p14:creationId xmlns:p14="http://schemas.microsoft.com/office/powerpoint/2010/main" val="32573489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E39A1-27DD-948F-9B19-ABC11268C73B}"/>
              </a:ext>
            </a:extLst>
          </p:cNvPr>
          <p:cNvSpPr>
            <a:spLocks noGrp="1"/>
          </p:cNvSpPr>
          <p:nvPr>
            <p:ph type="title"/>
          </p:nvPr>
        </p:nvSpPr>
        <p:spPr/>
        <p:txBody>
          <a:bodyPr/>
          <a:lstStyle/>
          <a:p>
            <a:r>
              <a:rPr lang="en-US" dirty="0"/>
              <a:t>Use Case Description</a:t>
            </a:r>
            <a:r>
              <a:rPr lang="en-US" i="1" dirty="0"/>
              <a:t>, cont’d</a:t>
            </a:r>
          </a:p>
        </p:txBody>
      </p:sp>
      <p:sp>
        <p:nvSpPr>
          <p:cNvPr id="3" name="Content Placeholder 2">
            <a:extLst>
              <a:ext uri="{FF2B5EF4-FFF2-40B4-BE49-F238E27FC236}">
                <a16:creationId xmlns:a16="http://schemas.microsoft.com/office/drawing/2014/main" id="{50CCA534-037E-CA07-B555-2C5BE5D32797}"/>
              </a:ext>
            </a:extLst>
          </p:cNvPr>
          <p:cNvSpPr>
            <a:spLocks noGrp="1"/>
          </p:cNvSpPr>
          <p:nvPr>
            <p:ph idx="1"/>
          </p:nvPr>
        </p:nvSpPr>
        <p:spPr/>
        <p:txBody>
          <a:bodyPr/>
          <a:lstStyle/>
          <a:p>
            <a:r>
              <a:rPr lang="en-US" b="1" dirty="0"/>
              <a:t>Actors: </a:t>
            </a:r>
            <a:r>
              <a:rPr lang="en-US" dirty="0"/>
              <a:t>Who or what interacts with this use case?</a:t>
            </a:r>
          </a:p>
          <a:p>
            <a:pPr lvl="4"/>
            <a:endParaRPr lang="en-US" dirty="0"/>
          </a:p>
          <a:p>
            <a:r>
              <a:rPr lang="en-US" b="1" dirty="0"/>
              <a:t>Preconditions: </a:t>
            </a:r>
            <a:r>
              <a:rPr lang="en-US" dirty="0"/>
              <a:t>What must be true, or what must have already happened, before this use case can go into action? References to other use cases can appear here.</a:t>
            </a:r>
          </a:p>
          <a:p>
            <a:pPr lvl="4"/>
            <a:endParaRPr lang="en-US" dirty="0"/>
          </a:p>
          <a:p>
            <a:r>
              <a:rPr lang="en-US" b="1" dirty="0"/>
              <a:t>Trigger: </a:t>
            </a:r>
            <a:r>
              <a:rPr lang="en-US" dirty="0"/>
              <a:t>What did an actor do to start this use case? Write the following sequence of action steps from the point of view of this actor v</a:t>
            </a:r>
          </a:p>
          <a:p>
            <a:endParaRPr lang="en-US" dirty="0"/>
          </a:p>
          <a:p>
            <a:endParaRPr lang="en-US" dirty="0"/>
          </a:p>
        </p:txBody>
      </p:sp>
      <p:sp>
        <p:nvSpPr>
          <p:cNvPr id="4" name="Slide Number Placeholder 3">
            <a:extLst>
              <a:ext uri="{FF2B5EF4-FFF2-40B4-BE49-F238E27FC236}">
                <a16:creationId xmlns:a16="http://schemas.microsoft.com/office/drawing/2014/main" id="{65D075E4-B3E9-BC78-58B6-11AE8648E1CA}"/>
              </a:ext>
            </a:extLst>
          </p:cNvPr>
          <p:cNvSpPr>
            <a:spLocks noGrp="1"/>
          </p:cNvSpPr>
          <p:nvPr>
            <p:ph type="sldNum" sz="quarter" idx="12"/>
          </p:nvPr>
        </p:nvSpPr>
        <p:spPr/>
        <p:txBody>
          <a:bodyPr/>
          <a:lstStyle/>
          <a:p>
            <a:fld id="{6C575094-CFE5-6845-BA77-358456EEE977}" type="slidenum">
              <a:rPr lang="en-US" altLang="x-none" smtClean="0"/>
              <a:pPr/>
              <a:t>38</a:t>
            </a:fld>
            <a:endParaRPr lang="en-US" altLang="x-none"/>
          </a:p>
        </p:txBody>
      </p:sp>
    </p:spTree>
    <p:extLst>
      <p:ext uri="{BB962C8B-B14F-4D97-AF65-F5344CB8AC3E}">
        <p14:creationId xmlns:p14="http://schemas.microsoft.com/office/powerpoint/2010/main" val="504431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74887-A3A5-81A5-1814-EA216A6FAE2A}"/>
              </a:ext>
            </a:extLst>
          </p:cNvPr>
          <p:cNvSpPr>
            <a:spLocks noGrp="1"/>
          </p:cNvSpPr>
          <p:nvPr>
            <p:ph type="title"/>
          </p:nvPr>
        </p:nvSpPr>
        <p:spPr/>
        <p:txBody>
          <a:bodyPr/>
          <a:lstStyle/>
          <a:p>
            <a:r>
              <a:rPr lang="en-US" dirty="0"/>
              <a:t>Use Case Description</a:t>
            </a:r>
            <a:r>
              <a:rPr lang="en-US" i="1" dirty="0"/>
              <a:t>, cont’d</a:t>
            </a:r>
            <a:endParaRPr lang="en-US" dirty="0"/>
          </a:p>
        </p:txBody>
      </p:sp>
      <p:sp>
        <p:nvSpPr>
          <p:cNvPr id="3" name="Content Placeholder 2">
            <a:extLst>
              <a:ext uri="{FF2B5EF4-FFF2-40B4-BE49-F238E27FC236}">
                <a16:creationId xmlns:a16="http://schemas.microsoft.com/office/drawing/2014/main" id="{53BC32C6-A7D2-1B0B-C03B-182D0DADD6B1}"/>
              </a:ext>
            </a:extLst>
          </p:cNvPr>
          <p:cNvSpPr>
            <a:spLocks noGrp="1"/>
          </p:cNvSpPr>
          <p:nvPr>
            <p:ph idx="1"/>
          </p:nvPr>
        </p:nvSpPr>
        <p:spPr/>
        <p:txBody>
          <a:bodyPr/>
          <a:lstStyle/>
          <a:p>
            <a:r>
              <a:rPr lang="en-US" b="1" dirty="0"/>
              <a:t>Primary action sequence: </a:t>
            </a:r>
            <a:r>
              <a:rPr lang="en-US" dirty="0"/>
              <a:t>A sequence of action steps that occur during this use case between the triggering actor (and any other actors) and the application. </a:t>
            </a:r>
          </a:p>
          <a:p>
            <a:pPr lvl="1"/>
            <a:r>
              <a:rPr lang="en-US" dirty="0"/>
              <a:t>There should be no more than about ten steps. If you need more steps, the use case may be too complex and should be broken up. </a:t>
            </a:r>
          </a:p>
          <a:p>
            <a:pPr lvl="1"/>
            <a:r>
              <a:rPr lang="en-US" dirty="0"/>
              <a:t>The steps can refer to other use cases. </a:t>
            </a:r>
          </a:p>
        </p:txBody>
      </p:sp>
      <p:sp>
        <p:nvSpPr>
          <p:cNvPr id="4" name="Slide Number Placeholder 3">
            <a:extLst>
              <a:ext uri="{FF2B5EF4-FFF2-40B4-BE49-F238E27FC236}">
                <a16:creationId xmlns:a16="http://schemas.microsoft.com/office/drawing/2014/main" id="{F86F0CA0-7B81-7611-FFFE-CBAB81E400DC}"/>
              </a:ext>
            </a:extLst>
          </p:cNvPr>
          <p:cNvSpPr>
            <a:spLocks noGrp="1"/>
          </p:cNvSpPr>
          <p:nvPr>
            <p:ph type="sldNum" sz="quarter" idx="12"/>
          </p:nvPr>
        </p:nvSpPr>
        <p:spPr/>
        <p:txBody>
          <a:bodyPr/>
          <a:lstStyle/>
          <a:p>
            <a:fld id="{6C575094-CFE5-6845-BA77-358456EEE977}" type="slidenum">
              <a:rPr lang="en-US" altLang="x-none" smtClean="0"/>
              <a:pPr/>
              <a:t>39</a:t>
            </a:fld>
            <a:endParaRPr lang="en-US" altLang="x-none"/>
          </a:p>
        </p:txBody>
      </p:sp>
    </p:spTree>
    <p:extLst>
      <p:ext uri="{BB962C8B-B14F-4D97-AF65-F5344CB8AC3E}">
        <p14:creationId xmlns:p14="http://schemas.microsoft.com/office/powerpoint/2010/main" val="521692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5E121-D89A-1C44-9615-5C7CD9323A29}"/>
              </a:ext>
            </a:extLst>
          </p:cNvPr>
          <p:cNvSpPr>
            <a:spLocks noGrp="1"/>
          </p:cNvSpPr>
          <p:nvPr>
            <p:ph type="title"/>
          </p:nvPr>
        </p:nvSpPr>
        <p:spPr/>
        <p:txBody>
          <a:bodyPr/>
          <a:lstStyle/>
          <a:p>
            <a:r>
              <a:rPr lang="en-US" dirty="0"/>
              <a:t>Single Responsibility Principle (SRP)</a:t>
            </a:r>
          </a:p>
        </p:txBody>
      </p:sp>
      <p:sp>
        <p:nvSpPr>
          <p:cNvPr id="3" name="Content Placeholder 2">
            <a:extLst>
              <a:ext uri="{FF2B5EF4-FFF2-40B4-BE49-F238E27FC236}">
                <a16:creationId xmlns:a16="http://schemas.microsoft.com/office/drawing/2014/main" id="{4B60F91F-AF8E-AAC6-D998-65B59AC7C777}"/>
              </a:ext>
            </a:extLst>
          </p:cNvPr>
          <p:cNvSpPr>
            <a:spLocks noGrp="1"/>
          </p:cNvSpPr>
          <p:nvPr>
            <p:ph idx="1"/>
          </p:nvPr>
        </p:nvSpPr>
        <p:spPr/>
        <p:txBody>
          <a:bodyPr/>
          <a:lstStyle/>
          <a:p>
            <a:r>
              <a:rPr lang="en-US" dirty="0">
                <a:latin typeface="Helvetica" pitchFamily="2" charset="0"/>
              </a:rPr>
              <a:t>A</a:t>
            </a:r>
            <a:r>
              <a:rPr lang="en-US" sz="2800" dirty="0">
                <a:effectLst/>
                <a:latin typeface="Helvetica" pitchFamily="2" charset="0"/>
              </a:rPr>
              <a:t> class should be </a:t>
            </a:r>
            <a:r>
              <a:rPr lang="en-US" sz="2800" u="sng" dirty="0">
                <a:effectLst/>
                <a:latin typeface="Helvetica" pitchFamily="2" charset="0"/>
              </a:rPr>
              <a:t>cohesive</a:t>
            </a:r>
            <a:r>
              <a:rPr lang="en-US" sz="2800" dirty="0">
                <a:effectLst/>
                <a:latin typeface="Helvetica" pitchFamily="2" charset="0"/>
              </a:rPr>
              <a:t> and have </a:t>
            </a:r>
            <a:br>
              <a:rPr lang="en-US" sz="2800" dirty="0">
                <a:effectLst/>
                <a:latin typeface="Helvetica" pitchFamily="2" charset="0"/>
              </a:rPr>
            </a:br>
            <a:r>
              <a:rPr lang="en-US" sz="2800" u="sng" dirty="0">
                <a:effectLst/>
                <a:latin typeface="Helvetica" pitchFamily="2" charset="0"/>
              </a:rPr>
              <a:t>only one primary responsibility</a:t>
            </a:r>
            <a:r>
              <a:rPr lang="en-US" sz="2800" dirty="0">
                <a:effectLst/>
                <a:latin typeface="Helvetica" pitchFamily="2" charset="0"/>
              </a:rPr>
              <a:t>.</a:t>
            </a:r>
          </a:p>
          <a:p>
            <a:pPr lvl="4"/>
            <a:endParaRPr lang="en-US" dirty="0">
              <a:effectLst/>
              <a:latin typeface="Helvetica" pitchFamily="2" charset="0"/>
            </a:endParaRPr>
          </a:p>
          <a:p>
            <a:pPr lvl="1"/>
            <a:r>
              <a:rPr lang="en-US" dirty="0">
                <a:latin typeface="Helvetica" pitchFamily="2" charset="0"/>
              </a:rPr>
              <a:t>Example: Class </a:t>
            </a:r>
            <a:r>
              <a:rPr lang="en-US" b="1" dirty="0">
                <a:latin typeface="Courier New" panose="02070309020205020404" pitchFamily="49" charset="0"/>
                <a:cs typeface="Courier New" panose="02070309020205020404" pitchFamily="49" charset="0"/>
              </a:rPr>
              <a:t>Attributes</a:t>
            </a:r>
            <a:r>
              <a:rPr lang="en-US" dirty="0">
                <a:latin typeface="Helvetica" pitchFamily="2" charset="0"/>
              </a:rPr>
              <a:t> maintains book attributes.</a:t>
            </a:r>
            <a:endParaRPr lang="en-US" dirty="0"/>
          </a:p>
        </p:txBody>
      </p:sp>
      <p:sp>
        <p:nvSpPr>
          <p:cNvPr id="4" name="Slide Number Placeholder 3">
            <a:extLst>
              <a:ext uri="{FF2B5EF4-FFF2-40B4-BE49-F238E27FC236}">
                <a16:creationId xmlns:a16="http://schemas.microsoft.com/office/drawing/2014/main" id="{D89D3409-B6F5-590E-6A5D-DA160A772020}"/>
              </a:ext>
            </a:extLst>
          </p:cNvPr>
          <p:cNvSpPr>
            <a:spLocks noGrp="1"/>
          </p:cNvSpPr>
          <p:nvPr>
            <p:ph type="sldNum" sz="quarter" idx="12"/>
          </p:nvPr>
        </p:nvSpPr>
        <p:spPr/>
        <p:txBody>
          <a:bodyPr/>
          <a:lstStyle/>
          <a:p>
            <a:fld id="{6C575094-CFE5-6845-BA77-358456EEE977}" type="slidenum">
              <a:rPr lang="en-US" altLang="x-none" smtClean="0"/>
              <a:pPr/>
              <a:t>4</a:t>
            </a:fld>
            <a:endParaRPr lang="en-US" altLang="x-none"/>
          </a:p>
        </p:txBody>
      </p:sp>
    </p:spTree>
    <p:extLst>
      <p:ext uri="{BB962C8B-B14F-4D97-AF65-F5344CB8AC3E}">
        <p14:creationId xmlns:p14="http://schemas.microsoft.com/office/powerpoint/2010/main" val="20315315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FC594-3EE0-E4CA-66C0-8FE403F9A124}"/>
              </a:ext>
            </a:extLst>
          </p:cNvPr>
          <p:cNvSpPr>
            <a:spLocks noGrp="1"/>
          </p:cNvSpPr>
          <p:nvPr>
            <p:ph type="title"/>
          </p:nvPr>
        </p:nvSpPr>
        <p:spPr/>
        <p:txBody>
          <a:bodyPr/>
          <a:lstStyle/>
          <a:p>
            <a:r>
              <a:rPr lang="en-US" dirty="0"/>
              <a:t>Use Case Description</a:t>
            </a:r>
            <a:r>
              <a:rPr lang="en-US" i="1" dirty="0"/>
              <a:t>, cont’d</a:t>
            </a:r>
            <a:endParaRPr lang="en-US" dirty="0"/>
          </a:p>
        </p:txBody>
      </p:sp>
      <p:sp>
        <p:nvSpPr>
          <p:cNvPr id="3" name="Content Placeholder 2">
            <a:extLst>
              <a:ext uri="{FF2B5EF4-FFF2-40B4-BE49-F238E27FC236}">
                <a16:creationId xmlns:a16="http://schemas.microsoft.com/office/drawing/2014/main" id="{CF5DCDE6-A2CF-A3FC-33E9-FC945AA7D405}"/>
              </a:ext>
            </a:extLst>
          </p:cNvPr>
          <p:cNvSpPr>
            <a:spLocks noGrp="1"/>
          </p:cNvSpPr>
          <p:nvPr>
            <p:ph idx="1"/>
          </p:nvPr>
        </p:nvSpPr>
        <p:spPr>
          <a:xfrm>
            <a:off x="274367" y="1295400"/>
            <a:ext cx="8686705" cy="4835525"/>
          </a:xfrm>
        </p:spPr>
        <p:txBody>
          <a:bodyPr/>
          <a:lstStyle/>
          <a:p>
            <a:r>
              <a:rPr lang="en-US" b="1" dirty="0"/>
              <a:t>Alternate action sequences: </a:t>
            </a:r>
            <a:r>
              <a:rPr lang="en-US" dirty="0"/>
              <a:t>What action steps should occur if something goes wrong during the primary sequence?</a:t>
            </a:r>
          </a:p>
          <a:p>
            <a:pPr lvl="4"/>
            <a:endParaRPr lang="en-US" dirty="0"/>
          </a:p>
          <a:p>
            <a:r>
              <a:rPr lang="en-US" b="1" dirty="0"/>
              <a:t>Postconditions: </a:t>
            </a:r>
            <a:r>
              <a:rPr lang="en-US" dirty="0"/>
              <a:t>What will be the situation when this use case is finished? </a:t>
            </a:r>
          </a:p>
          <a:p>
            <a:pPr lvl="4"/>
            <a:endParaRPr lang="en-US" dirty="0"/>
          </a:p>
          <a:p>
            <a:r>
              <a:rPr lang="en-US" b="1" dirty="0"/>
              <a:t>Nonfunctional requirements: </a:t>
            </a:r>
            <a:r>
              <a:rPr lang="en-US" dirty="0"/>
              <a:t>Which nonfunctional requirements apply to this use case?</a:t>
            </a:r>
          </a:p>
          <a:p>
            <a:pPr lvl="4"/>
            <a:endParaRPr lang="en-US" dirty="0"/>
          </a:p>
          <a:p>
            <a:r>
              <a:rPr lang="en-US" b="1" dirty="0"/>
              <a:t>Glossary: </a:t>
            </a:r>
            <a:r>
              <a:rPr lang="en-US" dirty="0"/>
              <a:t>Define any terms in this use case that a reader may find confusing. </a:t>
            </a:r>
          </a:p>
          <a:p>
            <a:endParaRPr lang="en-US" dirty="0"/>
          </a:p>
          <a:p>
            <a:endParaRPr lang="en-US" dirty="0"/>
          </a:p>
        </p:txBody>
      </p:sp>
      <p:sp>
        <p:nvSpPr>
          <p:cNvPr id="4" name="Slide Number Placeholder 3">
            <a:extLst>
              <a:ext uri="{FF2B5EF4-FFF2-40B4-BE49-F238E27FC236}">
                <a16:creationId xmlns:a16="http://schemas.microsoft.com/office/drawing/2014/main" id="{BEB8538D-0B9F-74D8-1AFE-2F735EF55B18}"/>
              </a:ext>
            </a:extLst>
          </p:cNvPr>
          <p:cNvSpPr>
            <a:spLocks noGrp="1"/>
          </p:cNvSpPr>
          <p:nvPr>
            <p:ph type="sldNum" sz="quarter" idx="12"/>
          </p:nvPr>
        </p:nvSpPr>
        <p:spPr/>
        <p:txBody>
          <a:bodyPr/>
          <a:lstStyle/>
          <a:p>
            <a:fld id="{6C575094-CFE5-6845-BA77-358456EEE977}" type="slidenum">
              <a:rPr lang="en-US" altLang="x-none" smtClean="0"/>
              <a:pPr/>
              <a:t>40</a:t>
            </a:fld>
            <a:endParaRPr lang="en-US" altLang="x-none"/>
          </a:p>
        </p:txBody>
      </p:sp>
    </p:spTree>
    <p:extLst>
      <p:ext uri="{BB962C8B-B14F-4D97-AF65-F5344CB8AC3E}">
        <p14:creationId xmlns:p14="http://schemas.microsoft.com/office/powerpoint/2010/main" val="26145974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80B01BB-353D-1D48-B30A-DBC69D37AB9E}" type="slidenum">
              <a:rPr lang="en-US"/>
              <a:pPr/>
              <a:t>41</a:t>
            </a:fld>
            <a:endParaRPr lang="en-US"/>
          </a:p>
        </p:txBody>
      </p:sp>
      <p:sp>
        <p:nvSpPr>
          <p:cNvPr id="144386" name="Rectangle 2"/>
          <p:cNvSpPr>
            <a:spLocks noGrp="1" noChangeArrowheads="1"/>
          </p:cNvSpPr>
          <p:nvPr>
            <p:ph type="title"/>
          </p:nvPr>
        </p:nvSpPr>
        <p:spPr/>
        <p:txBody>
          <a:bodyPr/>
          <a:lstStyle/>
          <a:p>
            <a:r>
              <a:rPr lang="en-US"/>
              <a:t>Example Use Case Description</a:t>
            </a:r>
          </a:p>
        </p:txBody>
      </p:sp>
      <p:sp>
        <p:nvSpPr>
          <p:cNvPr id="144387" name="Rectangle 3"/>
          <p:cNvSpPr>
            <a:spLocks noGrp="1" noChangeArrowheads="1"/>
          </p:cNvSpPr>
          <p:nvPr>
            <p:ph type="body" idx="1"/>
          </p:nvPr>
        </p:nvSpPr>
        <p:spPr/>
        <p:txBody>
          <a:bodyPr/>
          <a:lstStyle/>
          <a:p>
            <a:pPr>
              <a:lnSpc>
                <a:spcPct val="80000"/>
              </a:lnSpc>
            </a:pPr>
            <a:r>
              <a:rPr lang="en-US" b="1" dirty="0"/>
              <a:t>Name: </a:t>
            </a:r>
            <a:r>
              <a:rPr lang="en-US" dirty="0"/>
              <a:t>Withdraw Cash</a:t>
            </a:r>
          </a:p>
          <a:p>
            <a:pPr lvl="4">
              <a:lnSpc>
                <a:spcPct val="80000"/>
              </a:lnSpc>
            </a:pPr>
            <a:endParaRPr lang="en-US" dirty="0">
              <a:solidFill>
                <a:srgbClr val="B23C00"/>
              </a:solidFill>
            </a:endParaRPr>
          </a:p>
          <a:p>
            <a:pPr>
              <a:lnSpc>
                <a:spcPct val="80000"/>
              </a:lnSpc>
            </a:pPr>
            <a:r>
              <a:rPr lang="en-US" b="1" dirty="0"/>
              <a:t>Goal: </a:t>
            </a:r>
            <a:r>
              <a:rPr lang="en-US" dirty="0">
                <a:solidFill>
                  <a:srgbClr val="000000"/>
                </a:solidFill>
              </a:rPr>
              <a:t>Customer withdraws cash from ATM.</a:t>
            </a:r>
          </a:p>
          <a:p>
            <a:pPr lvl="4">
              <a:lnSpc>
                <a:spcPct val="80000"/>
              </a:lnSpc>
            </a:pPr>
            <a:endParaRPr lang="en-US" dirty="0">
              <a:solidFill>
                <a:srgbClr val="B23C00"/>
              </a:solidFill>
            </a:endParaRPr>
          </a:p>
          <a:p>
            <a:pPr>
              <a:lnSpc>
                <a:spcPct val="80000"/>
              </a:lnSpc>
            </a:pPr>
            <a:r>
              <a:rPr lang="en-US" b="1" dirty="0"/>
              <a:t>Summary: </a:t>
            </a:r>
            <a:r>
              <a:rPr lang="en-US" dirty="0"/>
              <a:t>A customer who has logged in can withdraw up to $500 cash in $20 bills.</a:t>
            </a:r>
          </a:p>
          <a:p>
            <a:pPr lvl="4">
              <a:lnSpc>
                <a:spcPct val="80000"/>
              </a:lnSpc>
            </a:pPr>
            <a:endParaRPr lang="en-US" dirty="0"/>
          </a:p>
          <a:p>
            <a:pPr>
              <a:lnSpc>
                <a:spcPct val="80000"/>
              </a:lnSpc>
            </a:pPr>
            <a:r>
              <a:rPr lang="en-US" b="1" dirty="0"/>
              <a:t>Actors: </a:t>
            </a:r>
            <a:r>
              <a:rPr lang="en-US" dirty="0"/>
              <a:t>The customer and the bank</a:t>
            </a:r>
          </a:p>
        </p:txBody>
      </p:sp>
    </p:spTree>
    <p:extLst>
      <p:ext uri="{BB962C8B-B14F-4D97-AF65-F5344CB8AC3E}">
        <p14:creationId xmlns:p14="http://schemas.microsoft.com/office/powerpoint/2010/main" val="32170032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80B01BB-353D-1D48-B30A-DBC69D37AB9E}" type="slidenum">
              <a:rPr lang="en-US"/>
              <a:pPr/>
              <a:t>42</a:t>
            </a:fld>
            <a:endParaRPr lang="en-US"/>
          </a:p>
        </p:txBody>
      </p:sp>
      <p:sp>
        <p:nvSpPr>
          <p:cNvPr id="144386" name="Rectangle 2"/>
          <p:cNvSpPr>
            <a:spLocks noGrp="1" noChangeArrowheads="1"/>
          </p:cNvSpPr>
          <p:nvPr>
            <p:ph type="title"/>
          </p:nvPr>
        </p:nvSpPr>
        <p:spPr/>
        <p:txBody>
          <a:bodyPr/>
          <a:lstStyle/>
          <a:p>
            <a:r>
              <a:rPr lang="en-US" dirty="0"/>
              <a:t>Example Use Case Description</a:t>
            </a:r>
            <a:r>
              <a:rPr lang="en-US" i="1" dirty="0"/>
              <a:t>, cont’d</a:t>
            </a:r>
            <a:endParaRPr lang="en-US" dirty="0"/>
          </a:p>
        </p:txBody>
      </p:sp>
      <p:sp>
        <p:nvSpPr>
          <p:cNvPr id="144387" name="Rectangle 3"/>
          <p:cNvSpPr>
            <a:spLocks noGrp="1" noChangeArrowheads="1"/>
          </p:cNvSpPr>
          <p:nvPr>
            <p:ph type="body" idx="1"/>
          </p:nvPr>
        </p:nvSpPr>
        <p:spPr>
          <a:xfrm>
            <a:off x="457200" y="1508781"/>
            <a:ext cx="8229600" cy="4622144"/>
          </a:xfrm>
        </p:spPr>
        <p:txBody>
          <a:bodyPr/>
          <a:lstStyle/>
          <a:p>
            <a:pPr>
              <a:lnSpc>
                <a:spcPct val="80000"/>
              </a:lnSpc>
            </a:pPr>
            <a:r>
              <a:rPr lang="en-US" b="1" dirty="0"/>
              <a:t>Preconditions:</a:t>
            </a:r>
          </a:p>
          <a:p>
            <a:pPr lvl="4">
              <a:lnSpc>
                <a:spcPct val="80000"/>
              </a:lnSpc>
            </a:pPr>
            <a:endParaRPr lang="en-US" dirty="0">
              <a:solidFill>
                <a:srgbClr val="B23C00"/>
              </a:solidFill>
            </a:endParaRPr>
          </a:p>
          <a:p>
            <a:pPr lvl="1">
              <a:lnSpc>
                <a:spcPct val="80000"/>
              </a:lnSpc>
            </a:pPr>
            <a:r>
              <a:rPr lang="en-US" dirty="0"/>
              <a:t>The ATM has been started up.</a:t>
            </a:r>
          </a:p>
          <a:p>
            <a:pPr lvl="2">
              <a:lnSpc>
                <a:spcPct val="80000"/>
              </a:lnSpc>
            </a:pPr>
            <a:r>
              <a:rPr lang="en-US" dirty="0"/>
              <a:t>See use case </a:t>
            </a:r>
            <a:r>
              <a:rPr lang="ja-JP" altLang="en-US" dirty="0">
                <a:latin typeface="Arial"/>
              </a:rPr>
              <a:t>“</a:t>
            </a:r>
            <a:r>
              <a:rPr lang="en-US" dirty="0"/>
              <a:t>Start up ATM</a:t>
            </a:r>
            <a:r>
              <a:rPr lang="ja-JP" altLang="en-US" dirty="0">
                <a:latin typeface="Arial"/>
              </a:rPr>
              <a:t>”</a:t>
            </a:r>
            <a:r>
              <a:rPr lang="en-US" dirty="0"/>
              <a:t>.</a:t>
            </a:r>
          </a:p>
          <a:p>
            <a:pPr lvl="1">
              <a:lnSpc>
                <a:spcPct val="80000"/>
              </a:lnSpc>
            </a:pPr>
            <a:r>
              <a:rPr lang="en-US" dirty="0"/>
              <a:t>The customer has inserted a valid bank card.</a:t>
            </a:r>
          </a:p>
          <a:p>
            <a:pPr lvl="1">
              <a:lnSpc>
                <a:spcPct val="80000"/>
              </a:lnSpc>
            </a:pPr>
            <a:r>
              <a:rPr lang="en-US" dirty="0"/>
              <a:t>The customer has entered a correct PIN.</a:t>
            </a:r>
          </a:p>
          <a:p>
            <a:pPr lvl="5">
              <a:lnSpc>
                <a:spcPct val="80000"/>
              </a:lnSpc>
            </a:pPr>
            <a:endParaRPr lang="en-US" dirty="0"/>
          </a:p>
          <a:p>
            <a:pPr>
              <a:lnSpc>
                <a:spcPct val="80000"/>
              </a:lnSpc>
            </a:pPr>
            <a:r>
              <a:rPr lang="en-US" b="1" dirty="0"/>
              <a:t>Trigger: </a:t>
            </a:r>
            <a:r>
              <a:rPr lang="en-US" dirty="0"/>
              <a:t>The customer selects the </a:t>
            </a:r>
            <a:br>
              <a:rPr lang="en-US" dirty="0"/>
            </a:br>
            <a:r>
              <a:rPr lang="ja-JP" altLang="en-US" dirty="0"/>
              <a:t>“</a:t>
            </a:r>
            <a:r>
              <a:rPr lang="en-US" dirty="0"/>
              <a:t>Withdraw Cash</a:t>
            </a:r>
            <a:r>
              <a:rPr lang="ja-JP" altLang="en-US" dirty="0"/>
              <a:t>”</a:t>
            </a:r>
            <a:r>
              <a:rPr lang="en-US" dirty="0"/>
              <a:t> option.</a:t>
            </a:r>
          </a:p>
        </p:txBody>
      </p:sp>
      <p:sp>
        <p:nvSpPr>
          <p:cNvPr id="5" name="Text Box 5">
            <a:extLst>
              <a:ext uri="{FF2B5EF4-FFF2-40B4-BE49-F238E27FC236}">
                <a16:creationId xmlns:a16="http://schemas.microsoft.com/office/drawing/2014/main" id="{D7DA43CB-3CD3-B148-BAFC-D64CEF2626F2}"/>
              </a:ext>
            </a:extLst>
          </p:cNvPr>
          <p:cNvSpPr txBox="1">
            <a:spLocks noChangeArrowheads="1"/>
          </p:cNvSpPr>
          <p:nvPr/>
        </p:nvSpPr>
        <p:spPr bwMode="auto">
          <a:xfrm>
            <a:off x="3657610" y="1311417"/>
            <a:ext cx="3108926" cy="707886"/>
          </a:xfrm>
          <a:prstGeom prst="rect">
            <a:avLst/>
          </a:prstGeom>
          <a:solidFill>
            <a:srgbClr val="FFFFC2"/>
          </a:solidFill>
          <a:ln w="12700">
            <a:solidFill>
              <a:srgbClr val="0033CC"/>
            </a:solidFill>
            <a:miter lim="800000"/>
            <a:headEnd/>
            <a:tailEnd/>
          </a:ln>
          <a:effectLst/>
        </p:spPr>
        <p:txBody>
          <a:bodyPr wrap="square">
            <a:spAutoFit/>
          </a:bodyPr>
          <a:lstStyle/>
          <a:p>
            <a:r>
              <a:rPr lang="en-US" sz="2000" dirty="0">
                <a:solidFill>
                  <a:srgbClr val="0033CC"/>
                </a:solidFill>
              </a:rPr>
              <a:t>What must be true </a:t>
            </a:r>
            <a:r>
              <a:rPr lang="en-US" sz="2000" u="sng" dirty="0">
                <a:solidFill>
                  <a:srgbClr val="0033CC"/>
                </a:solidFill>
              </a:rPr>
              <a:t>before</a:t>
            </a:r>
            <a:r>
              <a:rPr lang="en-US" sz="2000" dirty="0">
                <a:solidFill>
                  <a:srgbClr val="0033CC"/>
                </a:solidFill>
              </a:rPr>
              <a:t> the use case happens.</a:t>
            </a:r>
          </a:p>
        </p:txBody>
      </p:sp>
      <p:sp>
        <p:nvSpPr>
          <p:cNvPr id="7" name="TextBox 6">
            <a:extLst>
              <a:ext uri="{FF2B5EF4-FFF2-40B4-BE49-F238E27FC236}">
                <a16:creationId xmlns:a16="http://schemas.microsoft.com/office/drawing/2014/main" id="{F71D544F-D1D1-1F43-A9F8-6E755C2F7853}"/>
              </a:ext>
            </a:extLst>
          </p:cNvPr>
          <p:cNvSpPr txBox="1"/>
          <p:nvPr/>
        </p:nvSpPr>
        <p:spPr>
          <a:xfrm>
            <a:off x="5394951" y="2431790"/>
            <a:ext cx="1828780" cy="338554"/>
          </a:xfrm>
          <a:prstGeom prst="rect">
            <a:avLst/>
          </a:prstGeom>
          <a:solidFill>
            <a:srgbClr val="FFFFC2"/>
          </a:solidFill>
          <a:ln>
            <a:solidFill>
              <a:srgbClr val="0033CC"/>
            </a:solidFill>
          </a:ln>
        </p:spPr>
        <p:txBody>
          <a:bodyPr wrap="square" rtlCol="0">
            <a:spAutoFit/>
          </a:bodyPr>
          <a:lstStyle/>
          <a:p>
            <a:r>
              <a:rPr lang="en-US" dirty="0">
                <a:solidFill>
                  <a:srgbClr val="0033CC"/>
                </a:solidFill>
              </a:rPr>
              <a:t>Another use case.</a:t>
            </a:r>
          </a:p>
        </p:txBody>
      </p:sp>
    </p:spTree>
    <p:extLst>
      <p:ext uri="{BB962C8B-B14F-4D97-AF65-F5344CB8AC3E}">
        <p14:creationId xmlns:p14="http://schemas.microsoft.com/office/powerpoint/2010/main" val="4187251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1+#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44387">
                                            <p:txEl>
                                              <p:pRg st="7" end="7"/>
                                            </p:txEl>
                                          </p:spTgt>
                                        </p:tgtEl>
                                        <p:attrNameLst>
                                          <p:attrName>style.visibility</p:attrName>
                                        </p:attrNameLst>
                                      </p:cBhvr>
                                      <p:to>
                                        <p:strVal val="visible"/>
                                      </p:to>
                                    </p:set>
                                    <p:animEffect transition="in" filter="fade">
                                      <p:cBhvr>
                                        <p:cTn id="19" dur="500"/>
                                        <p:tgtEl>
                                          <p:spTgt spid="1443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C36E0C4A-3A75-D24C-84FA-7827224B2212}" type="slidenum">
              <a:rPr lang="en-US"/>
              <a:pPr/>
              <a:t>43</a:t>
            </a:fld>
            <a:endParaRPr lang="en-US"/>
          </a:p>
        </p:txBody>
      </p:sp>
      <p:sp>
        <p:nvSpPr>
          <p:cNvPr id="145410" name="Rectangle 2"/>
          <p:cNvSpPr>
            <a:spLocks noGrp="1" noChangeArrowheads="1"/>
          </p:cNvSpPr>
          <p:nvPr>
            <p:ph type="title"/>
          </p:nvPr>
        </p:nvSpPr>
        <p:spPr/>
        <p:txBody>
          <a:bodyPr/>
          <a:lstStyle/>
          <a:p>
            <a:r>
              <a:rPr lang="en-US" dirty="0"/>
              <a:t>Example Use Case Description</a:t>
            </a:r>
            <a:r>
              <a:rPr lang="en-US" i="1" dirty="0"/>
              <a:t>, cont</a:t>
            </a:r>
            <a:r>
              <a:rPr lang="en-US" i="1" dirty="0">
                <a:latin typeface="Arial"/>
              </a:rPr>
              <a:t>’</a:t>
            </a:r>
            <a:r>
              <a:rPr lang="en-US" i="1" dirty="0"/>
              <a:t>d</a:t>
            </a:r>
          </a:p>
        </p:txBody>
      </p:sp>
      <p:sp>
        <p:nvSpPr>
          <p:cNvPr id="145411" name="Rectangle 3"/>
          <p:cNvSpPr>
            <a:spLocks noGrp="1" noChangeArrowheads="1"/>
          </p:cNvSpPr>
          <p:nvPr>
            <p:ph type="body" idx="1"/>
          </p:nvPr>
        </p:nvSpPr>
        <p:spPr>
          <a:xfrm>
            <a:off x="457200" y="1234464"/>
            <a:ext cx="8229600" cy="5029145"/>
          </a:xfrm>
        </p:spPr>
        <p:txBody>
          <a:bodyPr/>
          <a:lstStyle/>
          <a:p>
            <a:pPr marL="533400" indent="-533400"/>
            <a:r>
              <a:rPr lang="en-US" b="1" dirty="0"/>
              <a:t>Primary sequence:</a:t>
            </a:r>
          </a:p>
          <a:p>
            <a:pPr marL="928688" lvl="1" indent="-457200">
              <a:buFont typeface="Wingdings" charset="0"/>
              <a:buAutoNum type="arabicPeriod"/>
            </a:pPr>
            <a:r>
              <a:rPr lang="en-US" dirty="0"/>
              <a:t>The system prompts the customer for the amount.</a:t>
            </a:r>
          </a:p>
          <a:p>
            <a:pPr marL="928688" lvl="1" indent="-457200">
              <a:buFont typeface="Wingdings" charset="0"/>
              <a:buAutoNum type="arabicPeriod"/>
            </a:pPr>
            <a:r>
              <a:rPr lang="en-US" dirty="0"/>
              <a:t>The customer chooses from a list of amounts </a:t>
            </a:r>
            <a:br>
              <a:rPr lang="en-US" dirty="0"/>
            </a:br>
            <a:r>
              <a:rPr lang="en-US" dirty="0"/>
              <a:t>or enters an amount.</a:t>
            </a:r>
          </a:p>
          <a:p>
            <a:pPr marL="928688" lvl="1" indent="-457200">
              <a:buFont typeface="Wingdings" charset="0"/>
              <a:buAutoNum type="arabicPeriod"/>
            </a:pPr>
            <a:r>
              <a:rPr lang="en-US" dirty="0"/>
              <a:t>The customer confirms and submits the amount.</a:t>
            </a:r>
          </a:p>
          <a:p>
            <a:pPr marL="1398588" lvl="2" indent="-457200"/>
            <a:r>
              <a:rPr lang="en-US" dirty="0"/>
              <a:t>(The ATM communicates with the bank </a:t>
            </a:r>
            <a:br>
              <a:rPr lang="en-US" dirty="0"/>
            </a:br>
            <a:r>
              <a:rPr lang="en-US" dirty="0"/>
              <a:t>to check the customer’s account.)</a:t>
            </a:r>
          </a:p>
          <a:p>
            <a:pPr marL="928688" lvl="1" indent="-457200">
              <a:buFont typeface="Wingdings" charset="0"/>
              <a:buAutoNum type="arabicPeriod"/>
            </a:pPr>
            <a:r>
              <a:rPr lang="en-US" dirty="0"/>
              <a:t>The system dispenses the amount in $20 bills.</a:t>
            </a:r>
          </a:p>
          <a:p>
            <a:pPr marL="1398588" lvl="2" indent="-457200"/>
            <a:r>
              <a:rPr lang="en-US" dirty="0"/>
              <a:t>(The bank deducts the amount </a:t>
            </a:r>
            <a:br>
              <a:rPr lang="en-US" dirty="0"/>
            </a:br>
            <a:r>
              <a:rPr lang="en-US" dirty="0"/>
              <a:t>from the customer</a:t>
            </a:r>
            <a:r>
              <a:rPr lang="en-US" dirty="0">
                <a:latin typeface="Arial"/>
              </a:rPr>
              <a:t>’</a:t>
            </a:r>
            <a:r>
              <a:rPr lang="en-US" dirty="0"/>
              <a:t>s balance.)</a:t>
            </a:r>
          </a:p>
          <a:p>
            <a:pPr marL="928688" lvl="1" indent="-457200">
              <a:buFont typeface="Wingdings" charset="0"/>
              <a:buAutoNum type="arabicPeriod"/>
            </a:pPr>
            <a:r>
              <a:rPr lang="en-US" dirty="0"/>
              <a:t>The system displays the customer</a:t>
            </a:r>
            <a:r>
              <a:rPr lang="en-US" altLang="ja-JP" dirty="0">
                <a:latin typeface="Arial"/>
              </a:rPr>
              <a:t>’</a:t>
            </a:r>
            <a:r>
              <a:rPr lang="en-US" dirty="0"/>
              <a:t>s balance </a:t>
            </a:r>
          </a:p>
          <a:p>
            <a:pPr lvl="2"/>
            <a:r>
              <a:rPr lang="en-US" dirty="0"/>
              <a:t>See use case </a:t>
            </a:r>
            <a:r>
              <a:rPr lang="ja-JP" altLang="en-US" dirty="0">
                <a:latin typeface="Arial"/>
              </a:rPr>
              <a:t>“</a:t>
            </a:r>
            <a:r>
              <a:rPr lang="en-US" dirty="0"/>
              <a:t>Display balance</a:t>
            </a:r>
            <a:r>
              <a:rPr lang="ja-JP" altLang="en-US" dirty="0">
                <a:latin typeface="Arial"/>
              </a:rPr>
              <a:t>”</a:t>
            </a:r>
            <a:r>
              <a:rPr lang="en-US" dirty="0"/>
              <a:t>.</a:t>
            </a:r>
          </a:p>
        </p:txBody>
      </p:sp>
      <p:sp>
        <p:nvSpPr>
          <p:cNvPr id="145412" name="Text Box 4"/>
          <p:cNvSpPr txBox="1">
            <a:spLocks noChangeArrowheads="1"/>
          </p:cNvSpPr>
          <p:nvPr/>
        </p:nvSpPr>
        <p:spPr bwMode="auto">
          <a:xfrm>
            <a:off x="4373391" y="1325903"/>
            <a:ext cx="2941779" cy="400110"/>
          </a:xfrm>
          <a:prstGeom prst="rect">
            <a:avLst/>
          </a:prstGeom>
          <a:solidFill>
            <a:schemeClr val="accent1">
              <a:lumMod val="20000"/>
              <a:lumOff val="80000"/>
            </a:schemeClr>
          </a:solidFill>
          <a:ln w="12700">
            <a:solidFill>
              <a:srgbClr val="0033CC"/>
            </a:solidFill>
            <a:miter lim="800000"/>
            <a:headEnd/>
            <a:tailEnd/>
          </a:ln>
          <a:effectLst/>
        </p:spPr>
        <p:txBody>
          <a:bodyPr wrap="none">
            <a:spAutoFit/>
          </a:bodyPr>
          <a:lstStyle/>
          <a:p>
            <a:r>
              <a:rPr lang="en-US" sz="2000">
                <a:solidFill>
                  <a:srgbClr val="0033CC"/>
                </a:solidFill>
              </a:rPr>
              <a:t>At most about 10 steps.</a:t>
            </a:r>
          </a:p>
        </p:txBody>
      </p:sp>
      <p:sp>
        <p:nvSpPr>
          <p:cNvPr id="2" name="TextBox 1"/>
          <p:cNvSpPr txBox="1"/>
          <p:nvPr/>
        </p:nvSpPr>
        <p:spPr>
          <a:xfrm>
            <a:off x="5760707" y="5714975"/>
            <a:ext cx="1828780" cy="338554"/>
          </a:xfrm>
          <a:prstGeom prst="rect">
            <a:avLst/>
          </a:prstGeom>
          <a:solidFill>
            <a:srgbClr val="FFFFC2"/>
          </a:solidFill>
          <a:ln>
            <a:solidFill>
              <a:srgbClr val="0033CC"/>
            </a:solidFill>
          </a:ln>
        </p:spPr>
        <p:txBody>
          <a:bodyPr wrap="square" rtlCol="0">
            <a:spAutoFit/>
          </a:bodyPr>
          <a:lstStyle/>
          <a:p>
            <a:r>
              <a:rPr lang="en-US" dirty="0">
                <a:solidFill>
                  <a:srgbClr val="0033CC"/>
                </a:solidFill>
              </a:rPr>
              <a:t>Another use case.</a:t>
            </a:r>
          </a:p>
        </p:txBody>
      </p:sp>
    </p:spTree>
    <p:extLst>
      <p:ext uri="{BB962C8B-B14F-4D97-AF65-F5344CB8AC3E}">
        <p14:creationId xmlns:p14="http://schemas.microsoft.com/office/powerpoint/2010/main" val="4570531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5412"/>
                                        </p:tgtEl>
                                        <p:attrNameLst>
                                          <p:attrName>style.visibility</p:attrName>
                                        </p:attrNameLst>
                                      </p:cBhvr>
                                      <p:to>
                                        <p:strVal val="visible"/>
                                      </p:to>
                                    </p:set>
                                    <p:anim calcmode="lin" valueType="num">
                                      <p:cBhvr additive="base">
                                        <p:cTn id="7" dur="500" fill="hold"/>
                                        <p:tgtEl>
                                          <p:spTgt spid="145412"/>
                                        </p:tgtEl>
                                        <p:attrNameLst>
                                          <p:attrName>ppt_x</p:attrName>
                                        </p:attrNameLst>
                                      </p:cBhvr>
                                      <p:tavLst>
                                        <p:tav tm="0">
                                          <p:val>
                                            <p:strVal val="1+#ppt_w/2"/>
                                          </p:val>
                                        </p:tav>
                                        <p:tav tm="100000">
                                          <p:val>
                                            <p:strVal val="#ppt_x"/>
                                          </p:val>
                                        </p:tav>
                                      </p:tavLst>
                                    </p:anim>
                                    <p:anim calcmode="lin" valueType="num">
                                      <p:cBhvr additive="base">
                                        <p:cTn id="8" dur="500" fill="hold"/>
                                        <p:tgtEl>
                                          <p:spTgt spid="14541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1+#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2" grpId="0" animBg="1"/>
      <p:bldP spid="2"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C14979B4-ABA7-7544-BC8F-059BBD6CD5D1}" type="slidenum">
              <a:rPr lang="en-US"/>
              <a:pPr/>
              <a:t>44</a:t>
            </a:fld>
            <a:endParaRPr lang="en-US"/>
          </a:p>
        </p:txBody>
      </p:sp>
      <p:sp>
        <p:nvSpPr>
          <p:cNvPr id="146434" name="Rectangle 2"/>
          <p:cNvSpPr>
            <a:spLocks noGrp="1" noChangeArrowheads="1"/>
          </p:cNvSpPr>
          <p:nvPr>
            <p:ph type="title"/>
          </p:nvPr>
        </p:nvSpPr>
        <p:spPr/>
        <p:txBody>
          <a:bodyPr/>
          <a:lstStyle/>
          <a:p>
            <a:r>
              <a:rPr lang="en-US" dirty="0"/>
              <a:t>Example Use Case Description</a:t>
            </a:r>
            <a:r>
              <a:rPr lang="en-US" i="1" dirty="0"/>
              <a:t>, cont’d</a:t>
            </a:r>
            <a:endParaRPr lang="en-US" dirty="0"/>
          </a:p>
        </p:txBody>
      </p:sp>
      <p:sp>
        <p:nvSpPr>
          <p:cNvPr id="146435" name="Rectangle 3"/>
          <p:cNvSpPr>
            <a:spLocks noGrp="1" noChangeArrowheads="1"/>
          </p:cNvSpPr>
          <p:nvPr>
            <p:ph type="body" idx="1"/>
          </p:nvPr>
        </p:nvSpPr>
        <p:spPr>
          <a:xfrm>
            <a:off x="457200" y="1295400"/>
            <a:ext cx="8229600" cy="4785331"/>
          </a:xfrm>
        </p:spPr>
        <p:txBody>
          <a:bodyPr/>
          <a:lstStyle/>
          <a:p>
            <a:r>
              <a:rPr lang="en-US" b="1" dirty="0"/>
              <a:t>Alternate sequences:</a:t>
            </a:r>
          </a:p>
          <a:p>
            <a:pPr lvl="4"/>
            <a:endParaRPr lang="en-US" dirty="0">
              <a:solidFill>
                <a:srgbClr val="B23C00"/>
              </a:solidFill>
            </a:endParaRPr>
          </a:p>
          <a:p>
            <a:pPr lvl="1"/>
            <a:r>
              <a:rPr lang="en-US" dirty="0"/>
              <a:t>3.1  The customer entered an amount </a:t>
            </a:r>
            <a:br>
              <a:rPr lang="en-US" dirty="0"/>
            </a:br>
            <a:r>
              <a:rPr lang="en-US" dirty="0"/>
              <a:t>that is not a multiple of $20.</a:t>
            </a:r>
          </a:p>
          <a:p>
            <a:pPr lvl="2"/>
            <a:r>
              <a:rPr lang="en-US" dirty="0"/>
              <a:t>3.1.1 The system displays a message to the customer .</a:t>
            </a:r>
          </a:p>
          <a:p>
            <a:pPr lvl="2"/>
            <a:r>
              <a:rPr lang="en-US" dirty="0"/>
              <a:t>3.1.2. The system prompts the customer for a new amount.</a:t>
            </a:r>
          </a:p>
          <a:p>
            <a:pPr lvl="4"/>
            <a:endParaRPr lang="en-US" dirty="0"/>
          </a:p>
          <a:p>
            <a:pPr lvl="1"/>
            <a:r>
              <a:rPr lang="en-US" dirty="0"/>
              <a:t>3.2  The customer</a:t>
            </a:r>
            <a:r>
              <a:rPr lang="en-US" dirty="0">
                <a:latin typeface="Arial"/>
              </a:rPr>
              <a:t>’</a:t>
            </a:r>
            <a:r>
              <a:rPr lang="en-US" dirty="0"/>
              <a:t>s bank balance is insufficient.</a:t>
            </a:r>
          </a:p>
          <a:p>
            <a:pPr lvl="2"/>
            <a:r>
              <a:rPr lang="en-US" dirty="0"/>
              <a:t>3.2.1  </a:t>
            </a:r>
            <a:r>
              <a:rPr lang="en-US" i="1" dirty="0"/>
              <a:t>etc.</a:t>
            </a:r>
          </a:p>
        </p:txBody>
      </p:sp>
    </p:spTree>
    <p:extLst>
      <p:ext uri="{BB962C8B-B14F-4D97-AF65-F5344CB8AC3E}">
        <p14:creationId xmlns:p14="http://schemas.microsoft.com/office/powerpoint/2010/main" val="8821631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C14979B4-ABA7-7544-BC8F-059BBD6CD5D1}" type="slidenum">
              <a:rPr lang="en-US"/>
              <a:pPr/>
              <a:t>45</a:t>
            </a:fld>
            <a:endParaRPr lang="en-US"/>
          </a:p>
        </p:txBody>
      </p:sp>
      <p:sp>
        <p:nvSpPr>
          <p:cNvPr id="146434" name="Rectangle 2"/>
          <p:cNvSpPr>
            <a:spLocks noGrp="1" noChangeArrowheads="1"/>
          </p:cNvSpPr>
          <p:nvPr>
            <p:ph type="title"/>
          </p:nvPr>
        </p:nvSpPr>
        <p:spPr/>
        <p:txBody>
          <a:bodyPr/>
          <a:lstStyle/>
          <a:p>
            <a:r>
              <a:rPr lang="en-US" dirty="0"/>
              <a:t>Example Use Case Description</a:t>
            </a:r>
            <a:r>
              <a:rPr lang="en-US" i="1" dirty="0"/>
              <a:t>, cont’d</a:t>
            </a:r>
            <a:endParaRPr lang="en-US" dirty="0"/>
          </a:p>
        </p:txBody>
      </p:sp>
      <p:sp>
        <p:nvSpPr>
          <p:cNvPr id="146436" name="Rectangle 4"/>
          <p:cNvSpPr>
            <a:spLocks noChangeArrowheads="1"/>
          </p:cNvSpPr>
          <p:nvPr/>
        </p:nvSpPr>
        <p:spPr bwMode="auto">
          <a:xfrm>
            <a:off x="457200" y="1325903"/>
            <a:ext cx="8229600" cy="48462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marL="469900" indent="-469900" eaLnBrk="1" hangingPunct="1">
              <a:spcBef>
                <a:spcPct val="20000"/>
              </a:spcBef>
              <a:buClr>
                <a:schemeClr val="bg2"/>
              </a:buClr>
              <a:buSzPct val="70000"/>
              <a:buFont typeface="Wingdings" charset="0"/>
              <a:buChar char="o"/>
            </a:pPr>
            <a:r>
              <a:rPr lang="en-US" sz="2800" b="1" dirty="0" err="1"/>
              <a:t>Postconditions</a:t>
            </a:r>
            <a:r>
              <a:rPr lang="en-US" sz="2800" b="1" dirty="0"/>
              <a:t>:</a:t>
            </a:r>
          </a:p>
          <a:p>
            <a:pPr marL="469900" indent="-469900" eaLnBrk="1" hangingPunct="1">
              <a:spcBef>
                <a:spcPct val="20000"/>
              </a:spcBef>
              <a:buClr>
                <a:schemeClr val="bg2"/>
              </a:buClr>
              <a:buSzPct val="70000"/>
              <a:buFont typeface="Wingdings" charset="0"/>
              <a:buChar char="o"/>
            </a:pPr>
            <a:endParaRPr lang="en-US" sz="1000" dirty="0"/>
          </a:p>
          <a:p>
            <a:pPr marL="908050" lvl="1" indent="-436563" eaLnBrk="1" hangingPunct="1">
              <a:spcBef>
                <a:spcPct val="20000"/>
              </a:spcBef>
              <a:buClr>
                <a:schemeClr val="accent2"/>
              </a:buClr>
              <a:buSzPct val="75000"/>
              <a:buFont typeface="Wingdings" charset="0"/>
              <a:buChar char="n"/>
            </a:pPr>
            <a:r>
              <a:rPr lang="en-US" sz="2400" dirty="0"/>
              <a:t>The customer</a:t>
            </a:r>
            <a:r>
              <a:rPr lang="en-US" sz="2800" dirty="0"/>
              <a:t> </a:t>
            </a:r>
            <a:r>
              <a:rPr lang="en-US" sz="2400" dirty="0"/>
              <a:t>receives the desired amount of cash.</a:t>
            </a:r>
          </a:p>
          <a:p>
            <a:pPr marL="1377950" lvl="2" indent="-468313" eaLnBrk="1" hangingPunct="1">
              <a:spcBef>
                <a:spcPct val="20000"/>
              </a:spcBef>
              <a:buClr>
                <a:schemeClr val="bg2"/>
              </a:buClr>
              <a:buSzPct val="65000"/>
              <a:buFont typeface="Wingdings" charset="0"/>
              <a:buChar char="o"/>
            </a:pPr>
            <a:r>
              <a:rPr lang="en-US" sz="2000" dirty="0"/>
              <a:t>The amount is deducted from the customer</a:t>
            </a:r>
            <a:r>
              <a:rPr lang="ja-JP" altLang="en-US" sz="2000" dirty="0">
                <a:latin typeface="Arial"/>
              </a:rPr>
              <a:t>’</a:t>
            </a:r>
            <a:r>
              <a:rPr lang="en-US" sz="2000" dirty="0"/>
              <a:t>s</a:t>
            </a:r>
            <a:r>
              <a:rPr lang="en-US" sz="2400" dirty="0"/>
              <a:t> </a:t>
            </a:r>
            <a:r>
              <a:rPr lang="en-US" sz="2000" dirty="0"/>
              <a:t>account.</a:t>
            </a:r>
          </a:p>
          <a:p>
            <a:pPr marL="1377950" lvl="2" indent="-468313" eaLnBrk="1" hangingPunct="1">
              <a:spcBef>
                <a:spcPct val="20000"/>
              </a:spcBef>
              <a:buClr>
                <a:schemeClr val="bg2"/>
              </a:buClr>
              <a:buSzPct val="65000"/>
              <a:buFont typeface="Wingdings" charset="0"/>
              <a:buChar char="o"/>
            </a:pPr>
            <a:r>
              <a:rPr lang="en-US" sz="2000" dirty="0"/>
              <a:t>The customer</a:t>
            </a:r>
            <a:r>
              <a:rPr lang="en-US" sz="2400" dirty="0"/>
              <a:t> </a:t>
            </a:r>
            <a:r>
              <a:rPr lang="en-US" sz="2000" dirty="0"/>
              <a:t>sees the new account balance.</a:t>
            </a:r>
          </a:p>
          <a:p>
            <a:pPr marL="1377950" lvl="2" indent="-468313" eaLnBrk="1" hangingPunct="1">
              <a:spcBef>
                <a:spcPct val="20000"/>
              </a:spcBef>
              <a:buClr>
                <a:schemeClr val="bg2"/>
              </a:buClr>
              <a:buSzPct val="65000"/>
              <a:buFont typeface="Wingdings" charset="0"/>
              <a:buChar char="o"/>
            </a:pPr>
            <a:endParaRPr lang="en-US" sz="1000" dirty="0"/>
          </a:p>
          <a:p>
            <a:pPr marL="908050" lvl="1" indent="-436563" eaLnBrk="1" hangingPunct="1">
              <a:spcBef>
                <a:spcPct val="20000"/>
              </a:spcBef>
              <a:buClr>
                <a:schemeClr val="accent2"/>
              </a:buClr>
              <a:buSzPct val="75000"/>
              <a:buFont typeface="Wingdings" charset="0"/>
              <a:buChar char="n"/>
            </a:pPr>
            <a:r>
              <a:rPr lang="en-US" sz="2400" b="1" i="1" dirty="0"/>
              <a:t>OR:</a:t>
            </a:r>
            <a:r>
              <a:rPr lang="en-US" sz="2400" dirty="0"/>
              <a:t> The customer</a:t>
            </a:r>
            <a:r>
              <a:rPr lang="en-US" sz="2800" dirty="0"/>
              <a:t> </a:t>
            </a:r>
            <a:r>
              <a:rPr lang="en-US" sz="2400" dirty="0"/>
              <a:t>receives no cash.</a:t>
            </a:r>
          </a:p>
          <a:p>
            <a:pPr marL="1377950" lvl="2" indent="-468313" eaLnBrk="1" hangingPunct="1">
              <a:spcBef>
                <a:spcPct val="20000"/>
              </a:spcBef>
              <a:buClr>
                <a:schemeClr val="bg2"/>
              </a:buClr>
              <a:buSzPct val="65000"/>
              <a:buFont typeface="Wingdings" charset="0"/>
              <a:buChar char="o"/>
            </a:pPr>
            <a:r>
              <a:rPr lang="en-US" sz="2000" dirty="0"/>
              <a:t>The customer</a:t>
            </a:r>
            <a:r>
              <a:rPr lang="en-US" sz="2000" dirty="0">
                <a:latin typeface="Arial"/>
              </a:rPr>
              <a:t>’</a:t>
            </a:r>
            <a:r>
              <a:rPr lang="en-US" sz="2000" dirty="0"/>
              <a:t>s</a:t>
            </a:r>
            <a:r>
              <a:rPr lang="en-US" sz="2400" dirty="0"/>
              <a:t> </a:t>
            </a:r>
            <a:r>
              <a:rPr lang="en-US" sz="2000" dirty="0"/>
              <a:t>account is unchanged.</a:t>
            </a:r>
          </a:p>
        </p:txBody>
      </p:sp>
      <p:sp>
        <p:nvSpPr>
          <p:cNvPr id="146437" name="Text Box 5"/>
          <p:cNvSpPr txBox="1">
            <a:spLocks noChangeArrowheads="1"/>
          </p:cNvSpPr>
          <p:nvPr/>
        </p:nvSpPr>
        <p:spPr bwMode="auto">
          <a:xfrm>
            <a:off x="3931927" y="1325903"/>
            <a:ext cx="2834608" cy="707886"/>
          </a:xfrm>
          <a:prstGeom prst="rect">
            <a:avLst/>
          </a:prstGeom>
          <a:solidFill>
            <a:srgbClr val="FFFFC2"/>
          </a:solidFill>
          <a:ln w="12700">
            <a:solidFill>
              <a:srgbClr val="0033CC"/>
            </a:solidFill>
            <a:miter lim="800000"/>
            <a:headEnd/>
            <a:tailEnd/>
          </a:ln>
          <a:effectLst/>
        </p:spPr>
        <p:txBody>
          <a:bodyPr wrap="square">
            <a:spAutoFit/>
          </a:bodyPr>
          <a:lstStyle/>
          <a:p>
            <a:r>
              <a:rPr lang="en-US" sz="2000" dirty="0">
                <a:solidFill>
                  <a:srgbClr val="0033CC"/>
                </a:solidFill>
              </a:rPr>
              <a:t>What must be true </a:t>
            </a:r>
            <a:r>
              <a:rPr lang="en-US" sz="2000" u="sng" dirty="0">
                <a:solidFill>
                  <a:srgbClr val="0033CC"/>
                </a:solidFill>
              </a:rPr>
              <a:t>after</a:t>
            </a:r>
            <a:r>
              <a:rPr lang="en-US" sz="2000" dirty="0">
                <a:solidFill>
                  <a:srgbClr val="0033CC"/>
                </a:solidFill>
              </a:rPr>
              <a:t> the use case is done.</a:t>
            </a:r>
          </a:p>
        </p:txBody>
      </p:sp>
    </p:spTree>
    <p:extLst>
      <p:ext uri="{BB962C8B-B14F-4D97-AF65-F5344CB8AC3E}">
        <p14:creationId xmlns:p14="http://schemas.microsoft.com/office/powerpoint/2010/main" val="36899664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6437"/>
                                        </p:tgtEl>
                                        <p:attrNameLst>
                                          <p:attrName>style.visibility</p:attrName>
                                        </p:attrNameLst>
                                      </p:cBhvr>
                                      <p:to>
                                        <p:strVal val="visible"/>
                                      </p:to>
                                    </p:set>
                                    <p:anim calcmode="lin" valueType="num">
                                      <p:cBhvr additive="base">
                                        <p:cTn id="7" dur="500" fill="hold"/>
                                        <p:tgtEl>
                                          <p:spTgt spid="146437"/>
                                        </p:tgtEl>
                                        <p:attrNameLst>
                                          <p:attrName>ppt_x</p:attrName>
                                        </p:attrNameLst>
                                      </p:cBhvr>
                                      <p:tavLst>
                                        <p:tav tm="0">
                                          <p:val>
                                            <p:strVal val="1+#ppt_w/2"/>
                                          </p:val>
                                        </p:tav>
                                        <p:tav tm="100000">
                                          <p:val>
                                            <p:strVal val="#ppt_x"/>
                                          </p:val>
                                        </p:tav>
                                      </p:tavLst>
                                    </p:anim>
                                    <p:anim calcmode="lin" valueType="num">
                                      <p:cBhvr additive="base">
                                        <p:cTn id="8" dur="500" fill="hold"/>
                                        <p:tgtEl>
                                          <p:spTgt spid="14643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46436">
                                            <p:txEl>
                                              <p:pRg st="6" end="6"/>
                                            </p:txEl>
                                          </p:spTgt>
                                        </p:tgtEl>
                                        <p:attrNameLst>
                                          <p:attrName>style.visibility</p:attrName>
                                        </p:attrNameLst>
                                      </p:cBhvr>
                                      <p:to>
                                        <p:strVal val="visible"/>
                                      </p:to>
                                    </p:set>
                                    <p:animEffect transition="in" filter="fade">
                                      <p:cBhvr>
                                        <p:cTn id="13" dur="500"/>
                                        <p:tgtEl>
                                          <p:spTgt spid="146436">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46436">
                                            <p:txEl>
                                              <p:pRg st="7" end="7"/>
                                            </p:txEl>
                                          </p:spTgt>
                                        </p:tgtEl>
                                        <p:attrNameLst>
                                          <p:attrName>style.visibility</p:attrName>
                                        </p:attrNameLst>
                                      </p:cBhvr>
                                      <p:to>
                                        <p:strVal val="visible"/>
                                      </p:to>
                                    </p:set>
                                    <p:animEffect transition="in" filter="fade">
                                      <p:cBhvr>
                                        <p:cTn id="16" dur="500"/>
                                        <p:tgtEl>
                                          <p:spTgt spid="14643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7"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C06AEE9-0E42-3C4D-A2A2-B6DC657C4F23}" type="slidenum">
              <a:rPr lang="en-US"/>
              <a:pPr/>
              <a:t>46</a:t>
            </a:fld>
            <a:endParaRPr lang="en-US"/>
          </a:p>
        </p:txBody>
      </p:sp>
      <p:sp>
        <p:nvSpPr>
          <p:cNvPr id="147458" name="Rectangle 2"/>
          <p:cNvSpPr>
            <a:spLocks noGrp="1" noChangeArrowheads="1"/>
          </p:cNvSpPr>
          <p:nvPr>
            <p:ph type="title"/>
          </p:nvPr>
        </p:nvSpPr>
        <p:spPr/>
        <p:txBody>
          <a:bodyPr/>
          <a:lstStyle/>
          <a:p>
            <a:r>
              <a:rPr lang="en-US" dirty="0"/>
              <a:t>Example Use Case Description</a:t>
            </a:r>
            <a:r>
              <a:rPr lang="en-US" i="1" dirty="0"/>
              <a:t>, cont’d</a:t>
            </a:r>
            <a:endParaRPr lang="en-US" dirty="0"/>
          </a:p>
        </p:txBody>
      </p:sp>
      <p:sp>
        <p:nvSpPr>
          <p:cNvPr id="147459" name="Rectangle 3"/>
          <p:cNvSpPr>
            <a:spLocks noGrp="1" noChangeArrowheads="1"/>
          </p:cNvSpPr>
          <p:nvPr>
            <p:ph type="body" idx="1"/>
          </p:nvPr>
        </p:nvSpPr>
        <p:spPr/>
        <p:txBody>
          <a:bodyPr/>
          <a:lstStyle/>
          <a:p>
            <a:pPr>
              <a:lnSpc>
                <a:spcPct val="90000"/>
              </a:lnSpc>
            </a:pPr>
            <a:r>
              <a:rPr lang="en-US" b="1" dirty="0"/>
              <a:t>Nonfunctional requirements:</a:t>
            </a:r>
            <a:endParaRPr lang="en-US" dirty="0">
              <a:solidFill>
                <a:srgbClr val="B23C00"/>
              </a:solidFill>
            </a:endParaRPr>
          </a:p>
          <a:p>
            <a:pPr lvl="1">
              <a:lnSpc>
                <a:spcPct val="90000"/>
              </a:lnSpc>
            </a:pPr>
            <a:r>
              <a:rPr lang="en-US" dirty="0"/>
              <a:t>The system responds to each customer input </a:t>
            </a:r>
            <a:br>
              <a:rPr lang="en-US" dirty="0"/>
            </a:br>
            <a:r>
              <a:rPr lang="en-US" dirty="0"/>
              <a:t>within 10 seconds.</a:t>
            </a:r>
          </a:p>
          <a:p>
            <a:pPr lvl="1">
              <a:lnSpc>
                <a:spcPct val="90000"/>
              </a:lnSpc>
            </a:pPr>
            <a:r>
              <a:rPr lang="en-US" dirty="0"/>
              <a:t>The system displays messages in either </a:t>
            </a:r>
            <a:br>
              <a:rPr lang="en-US" dirty="0"/>
            </a:br>
            <a:r>
              <a:rPr lang="en-US" dirty="0"/>
              <a:t>English or Spanish.</a:t>
            </a:r>
          </a:p>
          <a:p>
            <a:pPr lvl="5">
              <a:lnSpc>
                <a:spcPct val="90000"/>
              </a:lnSpc>
            </a:pPr>
            <a:endParaRPr lang="en-US" dirty="0"/>
          </a:p>
          <a:p>
            <a:pPr>
              <a:lnSpc>
                <a:spcPct val="90000"/>
              </a:lnSpc>
            </a:pPr>
            <a:r>
              <a:rPr lang="en-US" b="1" dirty="0"/>
              <a:t>Glossary</a:t>
            </a:r>
            <a:endParaRPr lang="en-US" dirty="0">
              <a:solidFill>
                <a:srgbClr val="B23C00"/>
              </a:solidFill>
            </a:endParaRPr>
          </a:p>
          <a:p>
            <a:pPr lvl="1">
              <a:lnSpc>
                <a:spcPct val="90000"/>
              </a:lnSpc>
            </a:pPr>
            <a:r>
              <a:rPr lang="en-US" u="sng" dirty="0"/>
              <a:t>customer</a:t>
            </a:r>
            <a:r>
              <a:rPr lang="en-US" dirty="0">
                <a:solidFill>
                  <a:srgbClr val="0033CC"/>
                </a:solidFill>
              </a:rPr>
              <a:t> </a:t>
            </a:r>
            <a:r>
              <a:rPr lang="en-US" dirty="0"/>
              <a:t>= a person who wants to withdraw cash from the ATM.</a:t>
            </a:r>
          </a:p>
          <a:p>
            <a:pPr lvl="1">
              <a:lnSpc>
                <a:spcPct val="90000"/>
              </a:lnSpc>
            </a:pPr>
            <a:r>
              <a:rPr lang="en-US" u="sng" dirty="0"/>
              <a:t>bank</a:t>
            </a:r>
            <a:r>
              <a:rPr lang="en-US" dirty="0">
                <a:solidFill>
                  <a:srgbClr val="B23C00"/>
                </a:solidFill>
              </a:rPr>
              <a:t> </a:t>
            </a:r>
            <a:r>
              <a:rPr lang="en-US" dirty="0"/>
              <a:t>= a system that maintains customer accounts and balances.</a:t>
            </a:r>
          </a:p>
          <a:p>
            <a:pPr lvl="1">
              <a:lnSpc>
                <a:spcPct val="90000"/>
              </a:lnSpc>
            </a:pPr>
            <a:r>
              <a:rPr lang="en-US" i="1" dirty="0"/>
              <a:t>etc.</a:t>
            </a:r>
          </a:p>
        </p:txBody>
      </p:sp>
    </p:spTree>
    <p:extLst>
      <p:ext uri="{BB962C8B-B14F-4D97-AF65-F5344CB8AC3E}">
        <p14:creationId xmlns:p14="http://schemas.microsoft.com/office/powerpoint/2010/main" val="3079806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7459">
                                            <p:txEl>
                                              <p:pRg st="4" end="4"/>
                                            </p:txEl>
                                          </p:spTgt>
                                        </p:tgtEl>
                                        <p:attrNameLst>
                                          <p:attrName>style.visibility</p:attrName>
                                        </p:attrNameLst>
                                      </p:cBhvr>
                                      <p:to>
                                        <p:strVal val="visible"/>
                                      </p:to>
                                    </p:set>
                                    <p:animEffect transition="in" filter="fade">
                                      <p:cBhvr>
                                        <p:cTn id="7" dur="500"/>
                                        <p:tgtEl>
                                          <p:spTgt spid="147459">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7459">
                                            <p:txEl>
                                              <p:pRg st="5" end="5"/>
                                            </p:txEl>
                                          </p:spTgt>
                                        </p:tgtEl>
                                        <p:attrNameLst>
                                          <p:attrName>style.visibility</p:attrName>
                                        </p:attrNameLst>
                                      </p:cBhvr>
                                      <p:to>
                                        <p:strVal val="visible"/>
                                      </p:to>
                                    </p:set>
                                    <p:animEffect transition="in" filter="fade">
                                      <p:cBhvr>
                                        <p:cTn id="10" dur="500"/>
                                        <p:tgtEl>
                                          <p:spTgt spid="147459">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47459">
                                            <p:txEl>
                                              <p:pRg st="6" end="6"/>
                                            </p:txEl>
                                          </p:spTgt>
                                        </p:tgtEl>
                                        <p:attrNameLst>
                                          <p:attrName>style.visibility</p:attrName>
                                        </p:attrNameLst>
                                      </p:cBhvr>
                                      <p:to>
                                        <p:strVal val="visible"/>
                                      </p:to>
                                    </p:set>
                                    <p:animEffect transition="in" filter="fade">
                                      <p:cBhvr>
                                        <p:cTn id="13" dur="500"/>
                                        <p:tgtEl>
                                          <p:spTgt spid="147459">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47459">
                                            <p:txEl>
                                              <p:pRg st="7" end="7"/>
                                            </p:txEl>
                                          </p:spTgt>
                                        </p:tgtEl>
                                        <p:attrNameLst>
                                          <p:attrName>style.visibility</p:attrName>
                                        </p:attrNameLst>
                                      </p:cBhvr>
                                      <p:to>
                                        <p:strVal val="visible"/>
                                      </p:to>
                                    </p:set>
                                    <p:animEffect transition="in" filter="fade">
                                      <p:cBhvr>
                                        <p:cTn id="16" dur="500"/>
                                        <p:tgtEl>
                                          <p:spTgt spid="1474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A14565D-6E02-6049-8D57-BD3C0A0E5F6D}" type="slidenum">
              <a:rPr lang="en-US"/>
              <a:pPr/>
              <a:t>47</a:t>
            </a:fld>
            <a:endParaRPr lang="en-US"/>
          </a:p>
        </p:txBody>
      </p:sp>
      <p:sp>
        <p:nvSpPr>
          <p:cNvPr id="148482" name="Rectangle 2"/>
          <p:cNvSpPr>
            <a:spLocks noGrp="1" noChangeArrowheads="1"/>
          </p:cNvSpPr>
          <p:nvPr>
            <p:ph type="title"/>
          </p:nvPr>
        </p:nvSpPr>
        <p:spPr/>
        <p:txBody>
          <a:bodyPr/>
          <a:lstStyle/>
          <a:p>
            <a:r>
              <a:rPr lang="en-US" dirty="0"/>
              <a:t>Use Case Description Guidelines</a:t>
            </a:r>
          </a:p>
        </p:txBody>
      </p:sp>
      <p:sp>
        <p:nvSpPr>
          <p:cNvPr id="148483" name="Rectangle 3"/>
          <p:cNvSpPr>
            <a:spLocks noGrp="1" noChangeArrowheads="1"/>
          </p:cNvSpPr>
          <p:nvPr>
            <p:ph type="body" idx="1"/>
          </p:nvPr>
        </p:nvSpPr>
        <p:spPr/>
        <p:txBody>
          <a:bodyPr/>
          <a:lstStyle/>
          <a:p>
            <a:pPr>
              <a:lnSpc>
                <a:spcPct val="90000"/>
              </a:lnSpc>
            </a:pPr>
            <a:r>
              <a:rPr lang="en-US" dirty="0"/>
              <a:t>Use case names should be </a:t>
            </a:r>
            <a:r>
              <a:rPr lang="en-US" u="sng" dirty="0"/>
              <a:t>verb-object</a:t>
            </a:r>
            <a:r>
              <a:rPr lang="en-US" dirty="0"/>
              <a:t>.</a:t>
            </a:r>
          </a:p>
          <a:p>
            <a:pPr lvl="1">
              <a:lnSpc>
                <a:spcPct val="90000"/>
              </a:lnSpc>
            </a:pPr>
            <a:r>
              <a:rPr lang="en-US" dirty="0"/>
              <a:t>Each name should describe an </a:t>
            </a:r>
            <a:r>
              <a:rPr lang="en-US" u="sng" dirty="0"/>
              <a:t>achievable goal</a:t>
            </a:r>
            <a:r>
              <a:rPr lang="en-US" dirty="0">
                <a:solidFill>
                  <a:srgbClr val="B23C00"/>
                </a:solidFill>
              </a:rPr>
              <a:t> </a:t>
            </a:r>
            <a:r>
              <a:rPr lang="en-US" dirty="0"/>
              <a:t>or </a:t>
            </a:r>
            <a:r>
              <a:rPr lang="en-US" u="sng" dirty="0"/>
              <a:t>doable task</a:t>
            </a:r>
            <a:r>
              <a:rPr lang="en-US" dirty="0">
                <a:solidFill>
                  <a:srgbClr val="B23C00"/>
                </a:solidFill>
              </a:rPr>
              <a:t> </a:t>
            </a:r>
            <a:r>
              <a:rPr lang="en-US" dirty="0"/>
              <a:t>(e.g., </a:t>
            </a:r>
            <a:r>
              <a:rPr lang="ja-JP" altLang="en-US" dirty="0"/>
              <a:t>“</a:t>
            </a:r>
            <a:r>
              <a:rPr lang="en-US" dirty="0"/>
              <a:t>Withdraw Cash</a:t>
            </a:r>
            <a:r>
              <a:rPr lang="ja-JP" altLang="en-US"/>
              <a:t>”</a:t>
            </a:r>
            <a:r>
              <a:rPr lang="en-US" dirty="0"/>
              <a:t>).</a:t>
            </a:r>
          </a:p>
          <a:p>
            <a:pPr lvl="4">
              <a:lnSpc>
                <a:spcPct val="90000"/>
              </a:lnSpc>
            </a:pPr>
            <a:endParaRPr lang="en-US" dirty="0"/>
          </a:p>
          <a:p>
            <a:pPr>
              <a:lnSpc>
                <a:spcPct val="90000"/>
              </a:lnSpc>
            </a:pPr>
            <a:r>
              <a:rPr lang="en-US" dirty="0"/>
              <a:t>Keep use cases </a:t>
            </a:r>
            <a:r>
              <a:rPr lang="en-US" u="sng" dirty="0"/>
              <a:t>short, simple, and informal</a:t>
            </a:r>
            <a:r>
              <a:rPr lang="en-US" dirty="0"/>
              <a:t>.</a:t>
            </a:r>
          </a:p>
          <a:p>
            <a:pPr lvl="1">
              <a:lnSpc>
                <a:spcPct val="90000"/>
              </a:lnSpc>
            </a:pPr>
            <a:r>
              <a:rPr lang="en-US" dirty="0"/>
              <a:t>Clients and users need to understand them.</a:t>
            </a:r>
          </a:p>
          <a:p>
            <a:pPr lvl="1">
              <a:lnSpc>
                <a:spcPct val="90000"/>
              </a:lnSpc>
            </a:pPr>
            <a:r>
              <a:rPr lang="en-US" dirty="0"/>
              <a:t>No GUI or implementation details.</a:t>
            </a:r>
          </a:p>
        </p:txBody>
      </p:sp>
    </p:spTree>
    <p:extLst>
      <p:ext uri="{BB962C8B-B14F-4D97-AF65-F5344CB8AC3E}">
        <p14:creationId xmlns:p14="http://schemas.microsoft.com/office/powerpoint/2010/main" val="40869971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ED1A8-FCD4-F5BD-3594-A3660824BCB1}"/>
              </a:ext>
            </a:extLst>
          </p:cNvPr>
          <p:cNvSpPr>
            <a:spLocks noGrp="1"/>
          </p:cNvSpPr>
          <p:nvPr>
            <p:ph type="title"/>
          </p:nvPr>
        </p:nvSpPr>
        <p:spPr/>
        <p:txBody>
          <a:bodyPr/>
          <a:lstStyle/>
          <a:p>
            <a:r>
              <a:rPr lang="en-US" dirty="0"/>
              <a:t>Another Example Use Case Description</a:t>
            </a:r>
          </a:p>
        </p:txBody>
      </p:sp>
      <p:sp>
        <p:nvSpPr>
          <p:cNvPr id="3" name="Content Placeholder 2">
            <a:extLst>
              <a:ext uri="{FF2B5EF4-FFF2-40B4-BE49-F238E27FC236}">
                <a16:creationId xmlns:a16="http://schemas.microsoft.com/office/drawing/2014/main" id="{85F33A5D-BC61-8E33-0D8B-09FFB68545B4}"/>
              </a:ext>
            </a:extLst>
          </p:cNvPr>
          <p:cNvSpPr>
            <a:spLocks noGrp="1"/>
          </p:cNvSpPr>
          <p:nvPr>
            <p:ph idx="1"/>
          </p:nvPr>
        </p:nvSpPr>
        <p:spPr/>
        <p:txBody>
          <a:bodyPr/>
          <a:lstStyle/>
          <a:p>
            <a:r>
              <a:rPr lang="en-US" b="1" dirty="0"/>
              <a:t>Name of the use case: </a:t>
            </a:r>
            <a:r>
              <a:rPr lang="en-US" dirty="0"/>
              <a:t>Search Catalogue</a:t>
            </a:r>
          </a:p>
          <a:p>
            <a:pPr lvl="4"/>
            <a:endParaRPr lang="en-US" dirty="0"/>
          </a:p>
          <a:p>
            <a:r>
              <a:rPr lang="en-US" b="1" dirty="0"/>
              <a:t>Goal: </a:t>
            </a:r>
            <a:r>
              <a:rPr lang="en-US" dirty="0"/>
              <a:t>Search the book catalogue for books that match the customer’s target attributes.</a:t>
            </a:r>
          </a:p>
          <a:p>
            <a:pPr lvl="4"/>
            <a:endParaRPr lang="en-US" dirty="0"/>
          </a:p>
          <a:p>
            <a:r>
              <a:rPr lang="en-US" b="1" dirty="0"/>
              <a:t>Summary of the use case: </a:t>
            </a:r>
            <a:r>
              <a:rPr lang="en-US" dirty="0"/>
              <a:t>The customer searches the book catalogue using a set of target book attributes, and the catalogue returns a list of any books that match those attributes.</a:t>
            </a:r>
          </a:p>
        </p:txBody>
      </p:sp>
      <p:sp>
        <p:nvSpPr>
          <p:cNvPr id="4" name="Slide Number Placeholder 3">
            <a:extLst>
              <a:ext uri="{FF2B5EF4-FFF2-40B4-BE49-F238E27FC236}">
                <a16:creationId xmlns:a16="http://schemas.microsoft.com/office/drawing/2014/main" id="{5DDC9793-2CA8-7C75-93D1-E44F7B091F96}"/>
              </a:ext>
            </a:extLst>
          </p:cNvPr>
          <p:cNvSpPr>
            <a:spLocks noGrp="1"/>
          </p:cNvSpPr>
          <p:nvPr>
            <p:ph type="sldNum" sz="quarter" idx="12"/>
          </p:nvPr>
        </p:nvSpPr>
        <p:spPr/>
        <p:txBody>
          <a:bodyPr/>
          <a:lstStyle/>
          <a:p>
            <a:fld id="{6C575094-CFE5-6845-BA77-358456EEE977}" type="slidenum">
              <a:rPr lang="en-US" altLang="x-none" smtClean="0"/>
              <a:pPr/>
              <a:t>48</a:t>
            </a:fld>
            <a:endParaRPr lang="en-US" altLang="x-none"/>
          </a:p>
        </p:txBody>
      </p:sp>
    </p:spTree>
    <p:extLst>
      <p:ext uri="{BB962C8B-B14F-4D97-AF65-F5344CB8AC3E}">
        <p14:creationId xmlns:p14="http://schemas.microsoft.com/office/powerpoint/2010/main" val="13083866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DC936-23AE-C176-AF12-3E57489FCACC}"/>
              </a:ext>
            </a:extLst>
          </p:cNvPr>
          <p:cNvSpPr>
            <a:spLocks noGrp="1"/>
          </p:cNvSpPr>
          <p:nvPr>
            <p:ph type="title"/>
          </p:nvPr>
        </p:nvSpPr>
        <p:spPr/>
        <p:txBody>
          <a:bodyPr/>
          <a:lstStyle/>
          <a:p>
            <a:r>
              <a:rPr lang="en-US" dirty="0"/>
              <a:t>Another Example</a:t>
            </a:r>
            <a:r>
              <a:rPr lang="en-US" i="1" dirty="0"/>
              <a:t>, cont’d</a:t>
            </a:r>
          </a:p>
        </p:txBody>
      </p:sp>
      <p:sp>
        <p:nvSpPr>
          <p:cNvPr id="3" name="Content Placeholder 2">
            <a:extLst>
              <a:ext uri="{FF2B5EF4-FFF2-40B4-BE49-F238E27FC236}">
                <a16:creationId xmlns:a16="http://schemas.microsoft.com/office/drawing/2014/main" id="{35ADEE59-CD02-514F-9BA6-80C19ADA4F44}"/>
              </a:ext>
            </a:extLst>
          </p:cNvPr>
          <p:cNvSpPr>
            <a:spLocks noGrp="1"/>
          </p:cNvSpPr>
          <p:nvPr>
            <p:ph idx="1"/>
          </p:nvPr>
        </p:nvSpPr>
        <p:spPr/>
        <p:txBody>
          <a:bodyPr/>
          <a:lstStyle/>
          <a:p>
            <a:r>
              <a:rPr lang="en-US" b="1" dirty="0"/>
              <a:t>Actors: </a:t>
            </a:r>
            <a:r>
              <a:rPr lang="en-US" dirty="0"/>
              <a:t>The customer and the backend database.</a:t>
            </a:r>
          </a:p>
          <a:p>
            <a:pPr lvl="4"/>
            <a:endParaRPr lang="en-US" dirty="0"/>
          </a:p>
          <a:p>
            <a:r>
              <a:rPr lang="en-US" b="1" dirty="0"/>
              <a:t>Preconditions: </a:t>
            </a:r>
            <a:r>
              <a:rPr lang="en-US" dirty="0"/>
              <a:t>Books and their attributes are already loaded into the catalogue. See the use case “Add Book”. The customer has completed filling the Attributes Form with the target book attributes. See the use case “Complete Form”.</a:t>
            </a:r>
          </a:p>
          <a:p>
            <a:pPr lvl="4"/>
            <a:endParaRPr lang="en-US" dirty="0"/>
          </a:p>
          <a:p>
            <a:r>
              <a:rPr lang="en-US" b="1" dirty="0"/>
              <a:t>Trigger: </a:t>
            </a:r>
            <a:r>
              <a:rPr lang="en-US" dirty="0"/>
              <a:t>The customer presses the “Search” button.</a:t>
            </a:r>
          </a:p>
        </p:txBody>
      </p:sp>
      <p:sp>
        <p:nvSpPr>
          <p:cNvPr id="4" name="Slide Number Placeholder 3">
            <a:extLst>
              <a:ext uri="{FF2B5EF4-FFF2-40B4-BE49-F238E27FC236}">
                <a16:creationId xmlns:a16="http://schemas.microsoft.com/office/drawing/2014/main" id="{8E943D8A-B970-6244-67F4-D8B43EE7FB03}"/>
              </a:ext>
            </a:extLst>
          </p:cNvPr>
          <p:cNvSpPr>
            <a:spLocks noGrp="1"/>
          </p:cNvSpPr>
          <p:nvPr>
            <p:ph type="sldNum" sz="quarter" idx="12"/>
          </p:nvPr>
        </p:nvSpPr>
        <p:spPr/>
        <p:txBody>
          <a:bodyPr/>
          <a:lstStyle/>
          <a:p>
            <a:fld id="{6C575094-CFE5-6845-BA77-358456EEE977}" type="slidenum">
              <a:rPr lang="en-US" altLang="x-none" smtClean="0"/>
              <a:pPr/>
              <a:t>49</a:t>
            </a:fld>
            <a:endParaRPr lang="en-US" altLang="x-none"/>
          </a:p>
        </p:txBody>
      </p:sp>
    </p:spTree>
    <p:extLst>
      <p:ext uri="{BB962C8B-B14F-4D97-AF65-F5344CB8AC3E}">
        <p14:creationId xmlns:p14="http://schemas.microsoft.com/office/powerpoint/2010/main" val="79219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9A62E-CFEA-F9D8-4D57-2451D71BC813}"/>
              </a:ext>
            </a:extLst>
          </p:cNvPr>
          <p:cNvSpPr>
            <a:spLocks noGrp="1"/>
          </p:cNvSpPr>
          <p:nvPr>
            <p:ph type="title"/>
          </p:nvPr>
        </p:nvSpPr>
        <p:spPr/>
        <p:txBody>
          <a:bodyPr/>
          <a:lstStyle/>
          <a:p>
            <a:r>
              <a:rPr lang="en-US" dirty="0"/>
              <a:t>Encapsulate What Varies Principle</a:t>
            </a:r>
          </a:p>
        </p:txBody>
      </p:sp>
      <p:sp>
        <p:nvSpPr>
          <p:cNvPr id="3" name="Content Placeholder 2">
            <a:extLst>
              <a:ext uri="{FF2B5EF4-FFF2-40B4-BE49-F238E27FC236}">
                <a16:creationId xmlns:a16="http://schemas.microsoft.com/office/drawing/2014/main" id="{29292B7F-6C17-C9B5-4BEE-E6C7A13C2CBD}"/>
              </a:ext>
            </a:extLst>
          </p:cNvPr>
          <p:cNvSpPr>
            <a:spLocks noGrp="1"/>
          </p:cNvSpPr>
          <p:nvPr>
            <p:ph idx="1"/>
          </p:nvPr>
        </p:nvSpPr>
        <p:spPr/>
        <p:txBody>
          <a:bodyPr/>
          <a:lstStyle/>
          <a:p>
            <a:r>
              <a:rPr lang="en-US" dirty="0">
                <a:latin typeface="Helvetica" pitchFamily="2" charset="0"/>
              </a:rPr>
              <a:t>C</a:t>
            </a:r>
            <a:r>
              <a:rPr lang="en-US" sz="2800" dirty="0">
                <a:effectLst/>
                <a:latin typeface="Helvetica" pitchFamily="2" charset="0"/>
              </a:rPr>
              <a:t>ode that can vary should be isolated to keep its changes from causing other code to change.</a:t>
            </a:r>
          </a:p>
          <a:p>
            <a:pPr lvl="4"/>
            <a:endParaRPr lang="en-US" dirty="0">
              <a:latin typeface="Helvetica" pitchFamily="2" charset="0"/>
            </a:endParaRPr>
          </a:p>
          <a:p>
            <a:pPr lvl="1"/>
            <a:r>
              <a:rPr lang="en-US" dirty="0">
                <a:latin typeface="Helvetica" pitchFamily="2" charset="0"/>
              </a:rPr>
              <a:t>Example: Book attributes can change as we add new kinds of books to the catalogue. Isolate the attributes in class </a:t>
            </a:r>
            <a:r>
              <a:rPr lang="en-US" b="1" dirty="0">
                <a:latin typeface="Courier New" panose="02070309020205020404" pitchFamily="49" charset="0"/>
                <a:cs typeface="Courier New" panose="02070309020205020404" pitchFamily="49" charset="0"/>
              </a:rPr>
              <a:t>Attributes</a:t>
            </a:r>
            <a:r>
              <a:rPr lang="en-US" dirty="0">
                <a:latin typeface="Helvetica" pitchFamily="2" charset="0"/>
              </a:rPr>
              <a:t>.</a:t>
            </a:r>
            <a:endParaRPr lang="en-US" dirty="0"/>
          </a:p>
        </p:txBody>
      </p:sp>
      <p:sp>
        <p:nvSpPr>
          <p:cNvPr id="4" name="Slide Number Placeholder 3">
            <a:extLst>
              <a:ext uri="{FF2B5EF4-FFF2-40B4-BE49-F238E27FC236}">
                <a16:creationId xmlns:a16="http://schemas.microsoft.com/office/drawing/2014/main" id="{BCF10162-77D2-603B-7645-77F381E01A8F}"/>
              </a:ext>
            </a:extLst>
          </p:cNvPr>
          <p:cNvSpPr>
            <a:spLocks noGrp="1"/>
          </p:cNvSpPr>
          <p:nvPr>
            <p:ph type="sldNum" sz="quarter" idx="12"/>
          </p:nvPr>
        </p:nvSpPr>
        <p:spPr/>
        <p:txBody>
          <a:bodyPr/>
          <a:lstStyle/>
          <a:p>
            <a:fld id="{6C575094-CFE5-6845-BA77-358456EEE977}" type="slidenum">
              <a:rPr lang="en-US" altLang="x-none" smtClean="0"/>
              <a:pPr/>
              <a:t>5</a:t>
            </a:fld>
            <a:endParaRPr lang="en-US" altLang="x-none"/>
          </a:p>
        </p:txBody>
      </p:sp>
    </p:spTree>
    <p:extLst>
      <p:ext uri="{BB962C8B-B14F-4D97-AF65-F5344CB8AC3E}">
        <p14:creationId xmlns:p14="http://schemas.microsoft.com/office/powerpoint/2010/main" val="38574572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001D0-72A8-F8FD-3CBA-30D54375EDD2}"/>
              </a:ext>
            </a:extLst>
          </p:cNvPr>
          <p:cNvSpPr>
            <a:spLocks noGrp="1"/>
          </p:cNvSpPr>
          <p:nvPr>
            <p:ph type="title"/>
          </p:nvPr>
        </p:nvSpPr>
        <p:spPr/>
        <p:txBody>
          <a:bodyPr/>
          <a:lstStyle/>
          <a:p>
            <a:r>
              <a:rPr lang="en-US" dirty="0"/>
              <a:t>Another Example</a:t>
            </a:r>
            <a:r>
              <a:rPr lang="en-US" i="1" dirty="0"/>
              <a:t>, cont’d</a:t>
            </a:r>
            <a:endParaRPr lang="en-US" dirty="0"/>
          </a:p>
        </p:txBody>
      </p:sp>
      <p:sp>
        <p:nvSpPr>
          <p:cNvPr id="3" name="Content Placeholder 2">
            <a:extLst>
              <a:ext uri="{FF2B5EF4-FFF2-40B4-BE49-F238E27FC236}">
                <a16:creationId xmlns:a16="http://schemas.microsoft.com/office/drawing/2014/main" id="{A1E8EB86-30B4-8405-09A4-E2FE2F7B10FC}"/>
              </a:ext>
            </a:extLst>
          </p:cNvPr>
          <p:cNvSpPr>
            <a:spLocks noGrp="1"/>
          </p:cNvSpPr>
          <p:nvPr>
            <p:ph idx="1"/>
          </p:nvPr>
        </p:nvSpPr>
        <p:spPr/>
        <p:txBody>
          <a:bodyPr/>
          <a:lstStyle/>
          <a:p>
            <a:pPr marL="0" marR="0">
              <a:spcBef>
                <a:spcPts val="0"/>
              </a:spcBef>
              <a:spcAft>
                <a:spcPts val="0"/>
              </a:spcAft>
            </a:pPr>
            <a:r>
              <a:rPr lang="en-US" b="1" dirty="0"/>
              <a:t>Primary action sequence:</a:t>
            </a:r>
          </a:p>
          <a:p>
            <a:pPr marL="908050" lvl="2">
              <a:spcBef>
                <a:spcPts val="0"/>
              </a:spcBef>
              <a:spcAft>
                <a:spcPts val="0"/>
              </a:spcAft>
              <a:buFont typeface="+mj-lt"/>
              <a:buAutoNum type="arabicPeriod"/>
            </a:pPr>
            <a:r>
              <a:rPr lang="en-US" sz="2400" dirty="0"/>
              <a:t>The application verifies that the Attributes Form is correctly filled out.</a:t>
            </a:r>
          </a:p>
          <a:p>
            <a:pPr marL="908050" lvl="2">
              <a:spcBef>
                <a:spcPts val="0"/>
              </a:spcBef>
              <a:spcAft>
                <a:spcPts val="0"/>
              </a:spcAft>
              <a:buFont typeface="+mj-lt"/>
              <a:buAutoNum type="arabicPeriod"/>
            </a:pPr>
            <a:r>
              <a:rPr lang="en-US" sz="2400" dirty="0"/>
              <a:t>The application formulates a database query from the book attributes in the form.</a:t>
            </a:r>
          </a:p>
          <a:p>
            <a:pPr marL="908050" lvl="2">
              <a:spcBef>
                <a:spcPts val="0"/>
              </a:spcBef>
              <a:spcAft>
                <a:spcPts val="0"/>
              </a:spcAft>
              <a:buFont typeface="+mj-lt"/>
              <a:buAutoNum type="arabicPeriod"/>
            </a:pPr>
            <a:r>
              <a:rPr lang="en-US" sz="2400" dirty="0"/>
              <a:t>The application sends the query to the backend database server.</a:t>
            </a:r>
          </a:p>
          <a:p>
            <a:pPr marL="908050" lvl="2">
              <a:spcBef>
                <a:spcPts val="0"/>
              </a:spcBef>
              <a:spcAft>
                <a:spcPts val="0"/>
              </a:spcAft>
              <a:buFont typeface="+mj-lt"/>
              <a:buAutoNum type="arabicPeriod"/>
            </a:pPr>
            <a:r>
              <a:rPr lang="en-US" sz="2400" dirty="0"/>
              <a:t>The database returns a list of matching books to the application.</a:t>
            </a:r>
          </a:p>
          <a:p>
            <a:pPr marL="908050" lvl="2">
              <a:spcBef>
                <a:spcPts val="0"/>
              </a:spcBef>
              <a:spcAft>
                <a:spcPts val="0"/>
              </a:spcAft>
              <a:buFont typeface="+mj-lt"/>
              <a:buAutoNum type="arabicPeriod"/>
            </a:pPr>
            <a:r>
              <a:rPr lang="en-US" sz="2400" dirty="0"/>
              <a:t>The application formats the list of matching books for presentation.</a:t>
            </a:r>
          </a:p>
          <a:p>
            <a:pPr marL="908050" lvl="2">
              <a:spcBef>
                <a:spcPts val="0"/>
              </a:spcBef>
              <a:spcAft>
                <a:spcPts val="0"/>
              </a:spcAft>
              <a:buFont typeface="+mj-lt"/>
              <a:buAutoNum type="arabicPeriod"/>
            </a:pPr>
            <a:r>
              <a:rPr lang="en-US" sz="2400" dirty="0"/>
              <a:t>The customer sees the list of matching books.</a:t>
            </a:r>
          </a:p>
        </p:txBody>
      </p:sp>
      <p:sp>
        <p:nvSpPr>
          <p:cNvPr id="4" name="Slide Number Placeholder 3">
            <a:extLst>
              <a:ext uri="{FF2B5EF4-FFF2-40B4-BE49-F238E27FC236}">
                <a16:creationId xmlns:a16="http://schemas.microsoft.com/office/drawing/2014/main" id="{EA55E0F2-6BDD-7CE9-18BB-CB76E2D51740}"/>
              </a:ext>
            </a:extLst>
          </p:cNvPr>
          <p:cNvSpPr>
            <a:spLocks noGrp="1"/>
          </p:cNvSpPr>
          <p:nvPr>
            <p:ph type="sldNum" sz="quarter" idx="12"/>
          </p:nvPr>
        </p:nvSpPr>
        <p:spPr/>
        <p:txBody>
          <a:bodyPr/>
          <a:lstStyle/>
          <a:p>
            <a:fld id="{6C575094-CFE5-6845-BA77-358456EEE977}" type="slidenum">
              <a:rPr lang="en-US" altLang="x-none" smtClean="0"/>
              <a:pPr/>
              <a:t>50</a:t>
            </a:fld>
            <a:endParaRPr lang="en-US" altLang="x-none"/>
          </a:p>
        </p:txBody>
      </p:sp>
    </p:spTree>
    <p:extLst>
      <p:ext uri="{BB962C8B-B14F-4D97-AF65-F5344CB8AC3E}">
        <p14:creationId xmlns:p14="http://schemas.microsoft.com/office/powerpoint/2010/main" val="4322670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8E1EC-8E13-A0FA-5D04-E0B374F18F66}"/>
              </a:ext>
            </a:extLst>
          </p:cNvPr>
          <p:cNvSpPr>
            <a:spLocks noGrp="1"/>
          </p:cNvSpPr>
          <p:nvPr>
            <p:ph type="title"/>
          </p:nvPr>
        </p:nvSpPr>
        <p:spPr/>
        <p:txBody>
          <a:bodyPr/>
          <a:lstStyle/>
          <a:p>
            <a:r>
              <a:rPr lang="en-US" dirty="0"/>
              <a:t>Another Example</a:t>
            </a:r>
            <a:r>
              <a:rPr lang="en-US" i="1" dirty="0"/>
              <a:t>, cont’d</a:t>
            </a:r>
            <a:endParaRPr lang="en-US" dirty="0"/>
          </a:p>
        </p:txBody>
      </p:sp>
      <p:sp>
        <p:nvSpPr>
          <p:cNvPr id="3" name="Content Placeholder 2">
            <a:extLst>
              <a:ext uri="{FF2B5EF4-FFF2-40B4-BE49-F238E27FC236}">
                <a16:creationId xmlns:a16="http://schemas.microsoft.com/office/drawing/2014/main" id="{F1E27019-B668-77B9-46C7-D5B9FADB4EAB}"/>
              </a:ext>
            </a:extLst>
          </p:cNvPr>
          <p:cNvSpPr>
            <a:spLocks noGrp="1"/>
          </p:cNvSpPr>
          <p:nvPr>
            <p:ph idx="1"/>
          </p:nvPr>
        </p:nvSpPr>
        <p:spPr>
          <a:xfrm>
            <a:off x="457200" y="1295400"/>
            <a:ext cx="8320994" cy="4835525"/>
          </a:xfrm>
        </p:spPr>
        <p:txBody>
          <a:bodyPr/>
          <a:lstStyle/>
          <a:p>
            <a:r>
              <a:rPr lang="en-US" b="1" dirty="0"/>
              <a:t>Alternate action sequence #1: </a:t>
            </a:r>
            <a:r>
              <a:rPr lang="en-US" dirty="0"/>
              <a:t>Incorrectly filled form. Replace primary sequence steps 2 – 6.</a:t>
            </a:r>
          </a:p>
          <a:p>
            <a:pPr marL="928687" lvl="1" indent="-457200">
              <a:buFont typeface="+mj-lt"/>
              <a:buAutoNum type="arabicPeriod" startAt="2"/>
            </a:pPr>
            <a:r>
              <a:rPr lang="en-US" dirty="0"/>
              <a:t>Highlight the incorrect form field.</a:t>
            </a:r>
          </a:p>
          <a:p>
            <a:pPr marL="928687" lvl="1" indent="-457200">
              <a:buFont typeface="+mj-lt"/>
              <a:buAutoNum type="arabicPeriod" startAt="2"/>
            </a:pPr>
            <a:r>
              <a:rPr lang="en-US" dirty="0"/>
              <a:t>Display an explanatory error message.</a:t>
            </a:r>
          </a:p>
          <a:p>
            <a:pPr marL="928687" lvl="1" indent="-457200">
              <a:buFont typeface="+mj-lt"/>
              <a:buAutoNum type="arabicPeriod" startAt="2"/>
            </a:pPr>
            <a:r>
              <a:rPr lang="en-US" dirty="0"/>
              <a:t>The customer corrects the erroneous form field.</a:t>
            </a:r>
          </a:p>
          <a:p>
            <a:pPr marL="928687" lvl="1" indent="-457200">
              <a:buFont typeface="+mj-lt"/>
              <a:buAutoNum type="arabicPeriod" startAt="2"/>
            </a:pPr>
            <a:r>
              <a:rPr lang="en-US" dirty="0"/>
              <a:t>Return to primary sequence step 1.</a:t>
            </a:r>
          </a:p>
        </p:txBody>
      </p:sp>
      <p:sp>
        <p:nvSpPr>
          <p:cNvPr id="4" name="Slide Number Placeholder 3">
            <a:extLst>
              <a:ext uri="{FF2B5EF4-FFF2-40B4-BE49-F238E27FC236}">
                <a16:creationId xmlns:a16="http://schemas.microsoft.com/office/drawing/2014/main" id="{D3EEFE71-86B7-4CED-76AC-E755E7876D4E}"/>
              </a:ext>
            </a:extLst>
          </p:cNvPr>
          <p:cNvSpPr>
            <a:spLocks noGrp="1"/>
          </p:cNvSpPr>
          <p:nvPr>
            <p:ph type="sldNum" sz="quarter" idx="12"/>
          </p:nvPr>
        </p:nvSpPr>
        <p:spPr/>
        <p:txBody>
          <a:bodyPr/>
          <a:lstStyle/>
          <a:p>
            <a:fld id="{6C575094-CFE5-6845-BA77-358456EEE977}" type="slidenum">
              <a:rPr lang="en-US" altLang="x-none" smtClean="0"/>
              <a:pPr/>
              <a:t>51</a:t>
            </a:fld>
            <a:endParaRPr lang="en-US" altLang="x-none"/>
          </a:p>
        </p:txBody>
      </p:sp>
    </p:spTree>
    <p:extLst>
      <p:ext uri="{BB962C8B-B14F-4D97-AF65-F5344CB8AC3E}">
        <p14:creationId xmlns:p14="http://schemas.microsoft.com/office/powerpoint/2010/main" val="27237095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34CE8-C687-E0B8-6DA1-F1C466CE98AE}"/>
              </a:ext>
            </a:extLst>
          </p:cNvPr>
          <p:cNvSpPr>
            <a:spLocks noGrp="1"/>
          </p:cNvSpPr>
          <p:nvPr>
            <p:ph type="title"/>
          </p:nvPr>
        </p:nvSpPr>
        <p:spPr/>
        <p:txBody>
          <a:bodyPr/>
          <a:lstStyle/>
          <a:p>
            <a:r>
              <a:rPr lang="en-US" dirty="0"/>
              <a:t>Another Example</a:t>
            </a:r>
            <a:r>
              <a:rPr lang="en-US" i="1" dirty="0"/>
              <a:t>, cont’d</a:t>
            </a:r>
            <a:endParaRPr lang="en-US" dirty="0"/>
          </a:p>
        </p:txBody>
      </p:sp>
      <p:sp>
        <p:nvSpPr>
          <p:cNvPr id="3" name="Content Placeholder 2">
            <a:extLst>
              <a:ext uri="{FF2B5EF4-FFF2-40B4-BE49-F238E27FC236}">
                <a16:creationId xmlns:a16="http://schemas.microsoft.com/office/drawing/2014/main" id="{DE1D9987-A73B-1C3E-67CE-5D33A8FD8C79}"/>
              </a:ext>
            </a:extLst>
          </p:cNvPr>
          <p:cNvSpPr>
            <a:spLocks noGrp="1"/>
          </p:cNvSpPr>
          <p:nvPr>
            <p:ph idx="1"/>
          </p:nvPr>
        </p:nvSpPr>
        <p:spPr/>
        <p:txBody>
          <a:bodyPr/>
          <a:lstStyle/>
          <a:p>
            <a:r>
              <a:rPr lang="en-US" b="1" dirty="0"/>
              <a:t>Alternate action sequence #2: </a:t>
            </a:r>
            <a:r>
              <a:rPr lang="en-US" dirty="0"/>
              <a:t>No matching books. Replace primary sequence </a:t>
            </a:r>
            <a:br>
              <a:rPr lang="en-US" dirty="0"/>
            </a:br>
            <a:r>
              <a:rPr lang="en-US" dirty="0"/>
              <a:t>steps 4 – 6:</a:t>
            </a:r>
          </a:p>
          <a:p>
            <a:pPr marL="908050" lvl="2">
              <a:spcBef>
                <a:spcPts val="0"/>
              </a:spcBef>
              <a:spcAft>
                <a:spcPts val="0"/>
              </a:spcAft>
              <a:buFont typeface="+mj-lt"/>
              <a:buAutoNum type="arabicPeriod" startAt="4"/>
            </a:pPr>
            <a:r>
              <a:rPr lang="en-US" sz="2400" dirty="0"/>
              <a:t>The  database returns an empty list.</a:t>
            </a:r>
          </a:p>
          <a:p>
            <a:pPr marL="908050" lvl="2">
              <a:spcBef>
                <a:spcPts val="0"/>
              </a:spcBef>
              <a:spcAft>
                <a:spcPts val="0"/>
              </a:spcAft>
              <a:buFont typeface="+mj-lt"/>
              <a:buAutoNum type="arabicPeriod" startAt="4"/>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The application displays “No books found.”</a:t>
            </a:r>
            <a:endParaRPr lang="en-US" sz="2200" b="1" dirty="0"/>
          </a:p>
          <a:p>
            <a:pPr marL="1858963" lvl="4" indent="-469900">
              <a:buSzPct val="70000"/>
            </a:pPr>
            <a:endParaRPr lang="en-US" sz="1450" b="1" dirty="0"/>
          </a:p>
          <a:p>
            <a:pPr marL="469900" lvl="1" indent="-469900">
              <a:buClr>
                <a:schemeClr val="bg2"/>
              </a:buClr>
              <a:buSzPct val="70000"/>
              <a:buFont typeface="Wingdings" charset="2"/>
              <a:buChar char="o"/>
            </a:pPr>
            <a:r>
              <a:rPr lang="en-US" sz="2800" b="1" dirty="0"/>
              <a:t>Postconditions: </a:t>
            </a:r>
            <a:r>
              <a:rPr lang="en-US" sz="2800" dirty="0"/>
              <a:t>The customer either sees a list of matching books or the message “No books found.” There were no changes to the book catalogue.</a:t>
            </a:r>
          </a:p>
        </p:txBody>
      </p:sp>
      <p:sp>
        <p:nvSpPr>
          <p:cNvPr id="4" name="Slide Number Placeholder 3">
            <a:extLst>
              <a:ext uri="{FF2B5EF4-FFF2-40B4-BE49-F238E27FC236}">
                <a16:creationId xmlns:a16="http://schemas.microsoft.com/office/drawing/2014/main" id="{29F59469-559B-3AAD-EF85-E110ED5E4D10}"/>
              </a:ext>
            </a:extLst>
          </p:cNvPr>
          <p:cNvSpPr>
            <a:spLocks noGrp="1"/>
          </p:cNvSpPr>
          <p:nvPr>
            <p:ph type="sldNum" sz="quarter" idx="12"/>
          </p:nvPr>
        </p:nvSpPr>
        <p:spPr/>
        <p:txBody>
          <a:bodyPr/>
          <a:lstStyle/>
          <a:p>
            <a:fld id="{6C575094-CFE5-6845-BA77-358456EEE977}" type="slidenum">
              <a:rPr lang="en-US" altLang="x-none" smtClean="0"/>
              <a:pPr/>
              <a:t>52</a:t>
            </a:fld>
            <a:endParaRPr lang="en-US" altLang="x-none"/>
          </a:p>
        </p:txBody>
      </p:sp>
    </p:spTree>
    <p:extLst>
      <p:ext uri="{BB962C8B-B14F-4D97-AF65-F5344CB8AC3E}">
        <p14:creationId xmlns:p14="http://schemas.microsoft.com/office/powerpoint/2010/main" val="10183450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41810-FE2D-9C20-97C1-C7C905197E3E}"/>
              </a:ext>
            </a:extLst>
          </p:cNvPr>
          <p:cNvSpPr>
            <a:spLocks noGrp="1"/>
          </p:cNvSpPr>
          <p:nvPr>
            <p:ph type="title"/>
          </p:nvPr>
        </p:nvSpPr>
        <p:spPr/>
        <p:txBody>
          <a:bodyPr/>
          <a:lstStyle/>
          <a:p>
            <a:r>
              <a:rPr lang="en-US" dirty="0"/>
              <a:t>Another Example</a:t>
            </a:r>
            <a:r>
              <a:rPr lang="en-US" i="1" dirty="0"/>
              <a:t>, cont’d</a:t>
            </a:r>
            <a:endParaRPr lang="en-US" dirty="0"/>
          </a:p>
        </p:txBody>
      </p:sp>
      <p:sp>
        <p:nvSpPr>
          <p:cNvPr id="3" name="Content Placeholder 2">
            <a:extLst>
              <a:ext uri="{FF2B5EF4-FFF2-40B4-BE49-F238E27FC236}">
                <a16:creationId xmlns:a16="http://schemas.microsoft.com/office/drawing/2014/main" id="{B7EFE5D2-B232-E5CF-98E2-75B3F02B1260}"/>
              </a:ext>
            </a:extLst>
          </p:cNvPr>
          <p:cNvSpPr>
            <a:spLocks noGrp="1"/>
          </p:cNvSpPr>
          <p:nvPr>
            <p:ph idx="1"/>
          </p:nvPr>
        </p:nvSpPr>
        <p:spPr/>
        <p:txBody>
          <a:bodyPr/>
          <a:lstStyle/>
          <a:p>
            <a:r>
              <a:rPr lang="en-US" b="1" dirty="0"/>
              <a:t>Nonfunctional requirements:</a:t>
            </a:r>
          </a:p>
          <a:p>
            <a:pPr lvl="1"/>
            <a:r>
              <a:rPr lang="en-US" dirty="0"/>
              <a:t>Search results must return in under two seconds.</a:t>
            </a:r>
          </a:p>
          <a:p>
            <a:pPr lvl="1"/>
            <a:r>
              <a:rPr lang="en-US" dirty="0"/>
              <a:t>The customer shall be on a Windows, Mac OS, or Linux platform.</a:t>
            </a:r>
          </a:p>
          <a:p>
            <a:pPr lvl="1"/>
            <a:r>
              <a:rPr lang="en-US" dirty="0"/>
              <a:t>The application must be usable by a customer whose native language is English, Spanish, or Vietnamese.</a:t>
            </a:r>
          </a:p>
          <a:p>
            <a:pPr lvl="4"/>
            <a:endParaRPr lang="en-US" dirty="0"/>
          </a:p>
          <a:p>
            <a:r>
              <a:rPr lang="en-US" b="1" dirty="0"/>
              <a:t>Glossary:</a:t>
            </a:r>
          </a:p>
          <a:p>
            <a:pPr lvl="1"/>
            <a:r>
              <a:rPr lang="en-US" sz="1800" b="1" kern="100" dirty="0">
                <a:effectLst/>
                <a:latin typeface="+mj-lt"/>
                <a:ea typeface="Calibri" panose="020F0502020204030204" pitchFamily="34" charset="0"/>
                <a:cs typeface="Times New Roman" panose="02020603050405020304" pitchFamily="18" charset="0"/>
              </a:rPr>
              <a:t>catalogue:</a:t>
            </a:r>
            <a:r>
              <a:rPr lang="en-US" sz="1800" kern="100" dirty="0">
                <a:effectLst/>
                <a:latin typeface="+mj-lt"/>
                <a:ea typeface="Calibri" panose="020F0502020204030204" pitchFamily="34" charset="0"/>
                <a:cs typeface="Times New Roman" panose="02020603050405020304" pitchFamily="18" charset="0"/>
              </a:rPr>
              <a:t> a searchable repository of books and their attributes</a:t>
            </a:r>
          </a:p>
          <a:p>
            <a:pPr lvl="1"/>
            <a:r>
              <a:rPr lang="en-US" sz="1800" b="1" kern="100" dirty="0">
                <a:effectLst/>
                <a:latin typeface="+mj-lt"/>
                <a:ea typeface="Calibri" panose="020F0502020204030204" pitchFamily="34" charset="0"/>
                <a:cs typeface="Times New Roman" panose="02020603050405020304" pitchFamily="18" charset="0"/>
              </a:rPr>
              <a:t>attribute:</a:t>
            </a:r>
            <a:r>
              <a:rPr lang="en-US" sz="1800" kern="100" dirty="0">
                <a:effectLst/>
                <a:latin typeface="+mj-lt"/>
                <a:ea typeface="Calibri" panose="020F0502020204030204" pitchFamily="34" charset="0"/>
                <a:cs typeface="Times New Roman" panose="02020603050405020304" pitchFamily="18" charset="0"/>
              </a:rPr>
              <a:t> a feature of a book that can be matched during a search, such as the book title or the author’s name</a:t>
            </a:r>
          </a:p>
          <a:p>
            <a:pPr lvl="1"/>
            <a:r>
              <a:rPr lang="en-US" sz="1800" b="1" kern="100" dirty="0">
                <a:effectLst/>
                <a:latin typeface="+mj-lt"/>
                <a:ea typeface="Calibri" panose="020F0502020204030204" pitchFamily="34" charset="0"/>
                <a:cs typeface="Times New Roman" panose="02020603050405020304" pitchFamily="18" charset="0"/>
              </a:rPr>
              <a:t>customer:</a:t>
            </a:r>
            <a:r>
              <a:rPr lang="en-US" sz="1800" kern="100" dirty="0">
                <a:effectLst/>
                <a:latin typeface="+mj-lt"/>
                <a:ea typeface="Calibri" panose="020F0502020204030204" pitchFamily="34" charset="0"/>
                <a:cs typeface="Times New Roman" panose="02020603050405020304" pitchFamily="18" charset="0"/>
              </a:rPr>
              <a:t> a user who searches the book catalogue</a:t>
            </a:r>
          </a:p>
          <a:p>
            <a:pPr lvl="1"/>
            <a:endParaRPr lang="en-US" dirty="0"/>
          </a:p>
        </p:txBody>
      </p:sp>
      <p:sp>
        <p:nvSpPr>
          <p:cNvPr id="4" name="Slide Number Placeholder 3">
            <a:extLst>
              <a:ext uri="{FF2B5EF4-FFF2-40B4-BE49-F238E27FC236}">
                <a16:creationId xmlns:a16="http://schemas.microsoft.com/office/drawing/2014/main" id="{1575C4D9-B688-23F1-0243-F9BB33936872}"/>
              </a:ext>
            </a:extLst>
          </p:cNvPr>
          <p:cNvSpPr>
            <a:spLocks noGrp="1"/>
          </p:cNvSpPr>
          <p:nvPr>
            <p:ph type="sldNum" sz="quarter" idx="12"/>
          </p:nvPr>
        </p:nvSpPr>
        <p:spPr/>
        <p:txBody>
          <a:bodyPr/>
          <a:lstStyle/>
          <a:p>
            <a:fld id="{6C575094-CFE5-6845-BA77-358456EEE977}" type="slidenum">
              <a:rPr lang="en-US" altLang="x-none" smtClean="0"/>
              <a:pPr/>
              <a:t>53</a:t>
            </a:fld>
            <a:endParaRPr lang="en-US" altLang="x-none"/>
          </a:p>
        </p:txBody>
      </p:sp>
    </p:spTree>
    <p:extLst>
      <p:ext uri="{BB962C8B-B14F-4D97-AF65-F5344CB8AC3E}">
        <p14:creationId xmlns:p14="http://schemas.microsoft.com/office/powerpoint/2010/main" val="34247043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7B4F1-FDFD-0F3C-ACF6-BF6137B4F4B9}"/>
              </a:ext>
            </a:extLst>
          </p:cNvPr>
          <p:cNvSpPr>
            <a:spLocks noGrp="1"/>
          </p:cNvSpPr>
          <p:nvPr>
            <p:ph type="title"/>
          </p:nvPr>
        </p:nvSpPr>
        <p:spPr/>
        <p:txBody>
          <a:bodyPr/>
          <a:lstStyle/>
          <a:p>
            <a:r>
              <a:rPr lang="en-US" dirty="0"/>
              <a:t>Prototyping</a:t>
            </a:r>
          </a:p>
        </p:txBody>
      </p:sp>
      <p:sp>
        <p:nvSpPr>
          <p:cNvPr id="3" name="Content Placeholder 2">
            <a:extLst>
              <a:ext uri="{FF2B5EF4-FFF2-40B4-BE49-F238E27FC236}">
                <a16:creationId xmlns:a16="http://schemas.microsoft.com/office/drawing/2014/main" id="{65664C70-B0B0-373C-164E-5901839FF7CC}"/>
              </a:ext>
            </a:extLst>
          </p:cNvPr>
          <p:cNvSpPr>
            <a:spLocks noGrp="1"/>
          </p:cNvSpPr>
          <p:nvPr>
            <p:ph idx="1"/>
          </p:nvPr>
        </p:nvSpPr>
        <p:spPr/>
        <p:txBody>
          <a:bodyPr/>
          <a:lstStyle/>
          <a:p>
            <a:r>
              <a:rPr lang="en-US" dirty="0"/>
              <a:t>A powerful way to elicit requirements is to show the client a prototype of the application.</a:t>
            </a:r>
          </a:p>
          <a:p>
            <a:pPr lvl="1"/>
            <a:r>
              <a:rPr lang="en-US" dirty="0"/>
              <a:t>This can be some quick-and-dirty code that shows a few key use cases in action.</a:t>
            </a:r>
          </a:p>
          <a:p>
            <a:pPr lvl="1"/>
            <a:r>
              <a:rPr lang="en-US" dirty="0"/>
              <a:t>Or even a deck of slides containing simulated screen shots of the application as it’s being used.</a:t>
            </a:r>
          </a:p>
          <a:p>
            <a:pPr lvl="4"/>
            <a:endParaRPr lang="en-US" dirty="0"/>
          </a:p>
          <a:p>
            <a:r>
              <a:rPr lang="en-US" dirty="0"/>
              <a:t>Seeing a tangible piece of working code, however hacked together, will often inspire the client to point out what’s missing or superfluous, or what doesn’t work in a desired way.</a:t>
            </a:r>
          </a:p>
        </p:txBody>
      </p:sp>
      <p:sp>
        <p:nvSpPr>
          <p:cNvPr id="4" name="Slide Number Placeholder 3">
            <a:extLst>
              <a:ext uri="{FF2B5EF4-FFF2-40B4-BE49-F238E27FC236}">
                <a16:creationId xmlns:a16="http://schemas.microsoft.com/office/drawing/2014/main" id="{12D626D7-3440-7AD2-6D9F-2793D367C4A1}"/>
              </a:ext>
            </a:extLst>
          </p:cNvPr>
          <p:cNvSpPr>
            <a:spLocks noGrp="1"/>
          </p:cNvSpPr>
          <p:nvPr>
            <p:ph type="sldNum" sz="quarter" idx="12"/>
          </p:nvPr>
        </p:nvSpPr>
        <p:spPr/>
        <p:txBody>
          <a:bodyPr/>
          <a:lstStyle/>
          <a:p>
            <a:fld id="{6C575094-CFE5-6845-BA77-358456EEE977}" type="slidenum">
              <a:rPr lang="en-US" altLang="x-none" smtClean="0"/>
              <a:pPr/>
              <a:t>54</a:t>
            </a:fld>
            <a:endParaRPr lang="en-US" altLang="x-none"/>
          </a:p>
        </p:txBody>
      </p:sp>
    </p:spTree>
    <p:extLst>
      <p:ext uri="{BB962C8B-B14F-4D97-AF65-F5344CB8AC3E}">
        <p14:creationId xmlns:p14="http://schemas.microsoft.com/office/powerpoint/2010/main" val="2633891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FF5F0-C1D0-5D17-C6F8-79EA462B4734}"/>
              </a:ext>
            </a:extLst>
          </p:cNvPr>
          <p:cNvSpPr>
            <a:spLocks noGrp="1"/>
          </p:cNvSpPr>
          <p:nvPr>
            <p:ph type="title"/>
          </p:nvPr>
        </p:nvSpPr>
        <p:spPr/>
        <p:txBody>
          <a:bodyPr/>
          <a:lstStyle/>
          <a:p>
            <a:r>
              <a:rPr lang="en-US" dirty="0"/>
              <a:t>The Functional Specification</a:t>
            </a:r>
          </a:p>
        </p:txBody>
      </p:sp>
      <p:sp>
        <p:nvSpPr>
          <p:cNvPr id="3" name="Content Placeholder 2">
            <a:extLst>
              <a:ext uri="{FF2B5EF4-FFF2-40B4-BE49-F238E27FC236}">
                <a16:creationId xmlns:a16="http://schemas.microsoft.com/office/drawing/2014/main" id="{E0CBF8D3-1BF1-6D0A-D6B3-629CBC7D35B4}"/>
              </a:ext>
            </a:extLst>
          </p:cNvPr>
          <p:cNvSpPr>
            <a:spLocks noGrp="1"/>
          </p:cNvSpPr>
          <p:nvPr>
            <p:ph idx="1"/>
          </p:nvPr>
        </p:nvSpPr>
        <p:spPr/>
        <p:txBody>
          <a:bodyPr/>
          <a:lstStyle/>
          <a:p>
            <a:r>
              <a:rPr lang="en-US" dirty="0"/>
              <a:t>The development team writes a </a:t>
            </a:r>
            <a:r>
              <a:rPr lang="en-US" dirty="0">
                <a:solidFill>
                  <a:srgbClr val="C00000"/>
                </a:solidFill>
              </a:rPr>
              <a:t>Functional Specification</a:t>
            </a:r>
            <a:r>
              <a:rPr lang="en-US" dirty="0">
                <a:solidFill>
                  <a:srgbClr val="930705"/>
                </a:solidFill>
              </a:rPr>
              <a:t> </a:t>
            </a:r>
            <a:r>
              <a:rPr lang="en-US" dirty="0"/>
              <a:t>to document the application it’s about to create.</a:t>
            </a:r>
          </a:p>
          <a:p>
            <a:pPr lvl="4"/>
            <a:endParaRPr lang="en-US" dirty="0"/>
          </a:p>
          <a:p>
            <a:r>
              <a:rPr lang="en-US" dirty="0"/>
              <a:t>Its purpose is to inform both the application’s client and the developers in </a:t>
            </a:r>
            <a:r>
              <a:rPr lang="en-US" u="sng" dirty="0"/>
              <a:t>non-technical, jargon-free language</a:t>
            </a:r>
            <a:r>
              <a:rPr lang="en-US" dirty="0"/>
              <a:t>. </a:t>
            </a:r>
          </a:p>
        </p:txBody>
      </p:sp>
      <p:sp>
        <p:nvSpPr>
          <p:cNvPr id="4" name="Slide Number Placeholder 3">
            <a:extLst>
              <a:ext uri="{FF2B5EF4-FFF2-40B4-BE49-F238E27FC236}">
                <a16:creationId xmlns:a16="http://schemas.microsoft.com/office/drawing/2014/main" id="{0E18279D-4449-FAF2-8AD7-7D28A7154118}"/>
              </a:ext>
            </a:extLst>
          </p:cNvPr>
          <p:cNvSpPr>
            <a:spLocks noGrp="1"/>
          </p:cNvSpPr>
          <p:nvPr>
            <p:ph type="sldNum" sz="quarter" idx="12"/>
          </p:nvPr>
        </p:nvSpPr>
        <p:spPr/>
        <p:txBody>
          <a:bodyPr/>
          <a:lstStyle/>
          <a:p>
            <a:fld id="{6C575094-CFE5-6845-BA77-358456EEE977}" type="slidenum">
              <a:rPr lang="en-US" altLang="x-none" smtClean="0"/>
              <a:pPr/>
              <a:t>55</a:t>
            </a:fld>
            <a:endParaRPr lang="en-US" altLang="x-none"/>
          </a:p>
        </p:txBody>
      </p:sp>
    </p:spTree>
    <p:extLst>
      <p:ext uri="{BB962C8B-B14F-4D97-AF65-F5344CB8AC3E}">
        <p14:creationId xmlns:p14="http://schemas.microsoft.com/office/powerpoint/2010/main" val="14823468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24FF14-5C37-82FE-D084-CA439A9EA82D}"/>
            </a:ext>
          </a:extLst>
        </p:cNvPr>
        <p:cNvGrpSpPr/>
        <p:nvPr/>
      </p:nvGrpSpPr>
      <p:grpSpPr>
        <a:xfrm>
          <a:off x="0" y="0"/>
          <a:ext cx="0" cy="0"/>
          <a:chOff x="0" y="0"/>
          <a:chExt cx="0" cy="0"/>
        </a:xfrm>
      </p:grpSpPr>
      <p:pic>
        <p:nvPicPr>
          <p:cNvPr id="2" name="Picture 1" descr="Table&#10;&#10;Description automatically generated">
            <a:extLst>
              <a:ext uri="{FF2B5EF4-FFF2-40B4-BE49-F238E27FC236}">
                <a16:creationId xmlns:a16="http://schemas.microsoft.com/office/drawing/2014/main" id="{3DF0553D-3D4B-D3AF-EA62-302E1BDA70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3220" y="1418376"/>
            <a:ext cx="5987575" cy="2284941"/>
          </a:xfrm>
          <a:prstGeom prst="rect">
            <a:avLst/>
          </a:prstGeom>
        </p:spPr>
      </p:pic>
      <p:sp>
        <p:nvSpPr>
          <p:cNvPr id="9" name="Slide Number Placeholder 5">
            <a:extLst>
              <a:ext uri="{FF2B5EF4-FFF2-40B4-BE49-F238E27FC236}">
                <a16:creationId xmlns:a16="http://schemas.microsoft.com/office/drawing/2014/main" id="{4796DDCD-1EA2-7F3D-99A4-9F9FD6FD8785}"/>
              </a:ext>
            </a:extLst>
          </p:cNvPr>
          <p:cNvSpPr>
            <a:spLocks noGrp="1"/>
          </p:cNvSpPr>
          <p:nvPr>
            <p:ph type="sldNum" sz="quarter" idx="12"/>
          </p:nvPr>
        </p:nvSpPr>
        <p:spPr/>
        <p:txBody>
          <a:bodyPr/>
          <a:lstStyle/>
          <a:p>
            <a:fld id="{7C88EE62-8524-9F4E-897F-15D0D91087B1}" type="slidenum">
              <a:rPr lang="en-US"/>
              <a:pPr/>
              <a:t>56</a:t>
            </a:fld>
            <a:endParaRPr lang="en-US"/>
          </a:p>
        </p:txBody>
      </p:sp>
      <p:sp>
        <p:nvSpPr>
          <p:cNvPr id="194562" name="Rectangle 2">
            <a:extLst>
              <a:ext uri="{FF2B5EF4-FFF2-40B4-BE49-F238E27FC236}">
                <a16:creationId xmlns:a16="http://schemas.microsoft.com/office/drawing/2014/main" id="{5BA3932B-DB31-0581-B84D-12CB67AC91C1}"/>
              </a:ext>
            </a:extLst>
          </p:cNvPr>
          <p:cNvSpPr>
            <a:spLocks noGrp="1" noChangeArrowheads="1"/>
          </p:cNvSpPr>
          <p:nvPr>
            <p:ph type="title"/>
          </p:nvPr>
        </p:nvSpPr>
        <p:spPr/>
        <p:txBody>
          <a:bodyPr/>
          <a:lstStyle/>
          <a:p>
            <a:r>
              <a:rPr lang="en-US" dirty="0"/>
              <a:t>Functional Specification Contents</a:t>
            </a:r>
          </a:p>
        </p:txBody>
      </p:sp>
      <p:sp>
        <p:nvSpPr>
          <p:cNvPr id="194563" name="Rectangle 3">
            <a:extLst>
              <a:ext uri="{FF2B5EF4-FFF2-40B4-BE49-F238E27FC236}">
                <a16:creationId xmlns:a16="http://schemas.microsoft.com/office/drawing/2014/main" id="{C9C6A47D-AC27-6291-985E-56DFB8404B36}"/>
              </a:ext>
            </a:extLst>
          </p:cNvPr>
          <p:cNvSpPr>
            <a:spLocks noGrp="1" noChangeArrowheads="1"/>
          </p:cNvSpPr>
          <p:nvPr>
            <p:ph type="body" idx="1"/>
          </p:nvPr>
        </p:nvSpPr>
        <p:spPr>
          <a:xfrm>
            <a:off x="182928" y="1235075"/>
            <a:ext cx="8503827" cy="5028534"/>
          </a:xfrm>
        </p:spPr>
        <p:txBody>
          <a:bodyPr/>
          <a:lstStyle/>
          <a:p>
            <a:pPr>
              <a:lnSpc>
                <a:spcPct val="90000"/>
              </a:lnSpc>
            </a:pPr>
            <a:r>
              <a:rPr lang="en-US" sz="2400" dirty="0"/>
              <a:t>Product name</a:t>
            </a:r>
          </a:p>
          <a:p>
            <a:pPr lvl="4">
              <a:lnSpc>
                <a:spcPct val="90000"/>
              </a:lnSpc>
            </a:pPr>
            <a:endParaRPr lang="en-US" sz="800" dirty="0"/>
          </a:p>
          <a:p>
            <a:pPr>
              <a:lnSpc>
                <a:spcPct val="90000"/>
              </a:lnSpc>
            </a:pPr>
            <a:r>
              <a:rPr lang="en-US" sz="2400" dirty="0"/>
              <a:t>Clear problem </a:t>
            </a:r>
            <a:br>
              <a:rPr lang="en-US" sz="2400" dirty="0"/>
            </a:br>
            <a:r>
              <a:rPr lang="en-US" sz="2400" dirty="0"/>
              <a:t>statement</a:t>
            </a:r>
          </a:p>
          <a:p>
            <a:pPr lvl="1">
              <a:lnSpc>
                <a:spcPct val="90000"/>
              </a:lnSpc>
            </a:pPr>
            <a:r>
              <a:rPr lang="en-US" sz="2000" dirty="0"/>
              <a:t>What is the </a:t>
            </a:r>
            <a:br>
              <a:rPr lang="en-US" sz="2000" dirty="0"/>
            </a:br>
            <a:r>
              <a:rPr lang="en-US" sz="2000" dirty="0"/>
              <a:t>problem?</a:t>
            </a:r>
          </a:p>
          <a:p>
            <a:pPr lvl="5">
              <a:lnSpc>
                <a:spcPct val="90000"/>
              </a:lnSpc>
            </a:pPr>
            <a:endParaRPr lang="en-US" sz="800" dirty="0"/>
          </a:p>
          <a:p>
            <a:pPr>
              <a:lnSpc>
                <a:spcPct val="90000"/>
              </a:lnSpc>
            </a:pPr>
            <a:r>
              <a:rPr lang="en-US" sz="2400" dirty="0"/>
              <a:t>Objectives</a:t>
            </a:r>
          </a:p>
          <a:p>
            <a:pPr lvl="1">
              <a:lnSpc>
                <a:spcPct val="90000"/>
              </a:lnSpc>
            </a:pPr>
            <a:r>
              <a:rPr lang="en-US" sz="2000" dirty="0"/>
              <a:t>What is your </a:t>
            </a:r>
            <a:br>
              <a:rPr lang="en-US" sz="2000" dirty="0"/>
            </a:br>
            <a:r>
              <a:rPr lang="en-US" sz="2000" dirty="0"/>
              <a:t>application </a:t>
            </a:r>
            <a:br>
              <a:rPr lang="en-US" sz="2000" dirty="0"/>
            </a:br>
            <a:r>
              <a:rPr lang="en-US" sz="2000" dirty="0"/>
              <a:t>supposed to </a:t>
            </a:r>
            <a:br>
              <a:rPr lang="en-US" sz="2000" dirty="0"/>
            </a:br>
            <a:r>
              <a:rPr lang="en-US" sz="2000" dirty="0"/>
              <a:t>accomplish?</a:t>
            </a:r>
          </a:p>
          <a:p>
            <a:pPr lvl="5">
              <a:lnSpc>
                <a:spcPct val="90000"/>
              </a:lnSpc>
            </a:pPr>
            <a:endParaRPr lang="en-US" sz="800" dirty="0"/>
          </a:p>
          <a:p>
            <a:pPr>
              <a:lnSpc>
                <a:spcPct val="90000"/>
              </a:lnSpc>
            </a:pPr>
            <a:r>
              <a:rPr lang="en-US" sz="2400" dirty="0"/>
              <a:t>Functional requirements</a:t>
            </a:r>
          </a:p>
          <a:p>
            <a:pPr>
              <a:lnSpc>
                <a:spcPct val="90000"/>
              </a:lnSpc>
            </a:pPr>
            <a:r>
              <a:rPr lang="en-US" sz="2400" dirty="0"/>
              <a:t>Nonfunctional requirements</a:t>
            </a:r>
          </a:p>
          <a:p>
            <a:pPr>
              <a:lnSpc>
                <a:spcPct val="90000"/>
              </a:lnSpc>
            </a:pPr>
            <a:r>
              <a:rPr lang="en-US" sz="2400" dirty="0"/>
              <a:t>Use cases</a:t>
            </a:r>
          </a:p>
          <a:p>
            <a:pPr>
              <a:lnSpc>
                <a:spcPct val="90000"/>
              </a:lnSpc>
            </a:pPr>
            <a:endParaRPr lang="en-US" dirty="0"/>
          </a:p>
        </p:txBody>
      </p:sp>
      <p:sp>
        <p:nvSpPr>
          <p:cNvPr id="4" name="Rectangle 3">
            <a:extLst>
              <a:ext uri="{FF2B5EF4-FFF2-40B4-BE49-F238E27FC236}">
                <a16:creationId xmlns:a16="http://schemas.microsoft.com/office/drawing/2014/main" id="{5B2AFBCB-6169-510D-F565-0A0C17152D53}"/>
              </a:ext>
            </a:extLst>
          </p:cNvPr>
          <p:cNvSpPr/>
          <p:nvPr/>
        </p:nvSpPr>
        <p:spPr bwMode="auto">
          <a:xfrm>
            <a:off x="3356324" y="1691127"/>
            <a:ext cx="1691375" cy="169386"/>
          </a:xfrm>
          <a:prstGeom prst="rect">
            <a:avLst/>
          </a:prstGeom>
          <a:noFill/>
          <a:ln w="190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980939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563">
                                            <p:txEl>
                                              <p:pRg st="0" end="0"/>
                                            </p:txEl>
                                          </p:spTgt>
                                        </p:tgtEl>
                                        <p:attrNameLst>
                                          <p:attrName>style.visibility</p:attrName>
                                        </p:attrNameLst>
                                      </p:cBhvr>
                                      <p:to>
                                        <p:strVal val="visible"/>
                                      </p:to>
                                    </p:set>
                                    <p:animEffect transition="in" filter="fade">
                                      <p:cBhvr>
                                        <p:cTn id="12" dur="500"/>
                                        <p:tgtEl>
                                          <p:spTgt spid="1945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563">
                                            <p:txEl>
                                              <p:pRg st="2" end="2"/>
                                            </p:txEl>
                                          </p:spTgt>
                                        </p:tgtEl>
                                        <p:attrNameLst>
                                          <p:attrName>style.visibility</p:attrName>
                                        </p:attrNameLst>
                                      </p:cBhvr>
                                      <p:to>
                                        <p:strVal val="visible"/>
                                      </p:to>
                                    </p:set>
                                    <p:animEffect transition="in" filter="fade">
                                      <p:cBhvr>
                                        <p:cTn id="17" dur="500"/>
                                        <p:tgtEl>
                                          <p:spTgt spid="19456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94563">
                                            <p:txEl>
                                              <p:pRg st="3" end="3"/>
                                            </p:txEl>
                                          </p:spTgt>
                                        </p:tgtEl>
                                        <p:attrNameLst>
                                          <p:attrName>style.visibility</p:attrName>
                                        </p:attrNameLst>
                                      </p:cBhvr>
                                      <p:to>
                                        <p:strVal val="visible"/>
                                      </p:to>
                                    </p:set>
                                    <p:animEffect transition="in" filter="fade">
                                      <p:cBhvr>
                                        <p:cTn id="20" dur="500"/>
                                        <p:tgtEl>
                                          <p:spTgt spid="19456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94563">
                                            <p:txEl>
                                              <p:pRg st="5" end="5"/>
                                            </p:txEl>
                                          </p:spTgt>
                                        </p:tgtEl>
                                        <p:attrNameLst>
                                          <p:attrName>style.visibility</p:attrName>
                                        </p:attrNameLst>
                                      </p:cBhvr>
                                      <p:to>
                                        <p:strVal val="visible"/>
                                      </p:to>
                                    </p:set>
                                    <p:animEffect transition="in" filter="fade">
                                      <p:cBhvr>
                                        <p:cTn id="25" dur="500"/>
                                        <p:tgtEl>
                                          <p:spTgt spid="19456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94563">
                                            <p:txEl>
                                              <p:pRg st="6" end="6"/>
                                            </p:txEl>
                                          </p:spTgt>
                                        </p:tgtEl>
                                        <p:attrNameLst>
                                          <p:attrName>style.visibility</p:attrName>
                                        </p:attrNameLst>
                                      </p:cBhvr>
                                      <p:to>
                                        <p:strVal val="visible"/>
                                      </p:to>
                                    </p:set>
                                    <p:animEffect transition="in" filter="fade">
                                      <p:cBhvr>
                                        <p:cTn id="28" dur="500"/>
                                        <p:tgtEl>
                                          <p:spTgt spid="19456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94563">
                                            <p:txEl>
                                              <p:pRg st="8" end="8"/>
                                            </p:txEl>
                                          </p:spTgt>
                                        </p:tgtEl>
                                        <p:attrNameLst>
                                          <p:attrName>style.visibility</p:attrName>
                                        </p:attrNameLst>
                                      </p:cBhvr>
                                      <p:to>
                                        <p:strVal val="visible"/>
                                      </p:to>
                                    </p:set>
                                    <p:animEffect transition="in" filter="fade">
                                      <p:cBhvr>
                                        <p:cTn id="33" dur="500"/>
                                        <p:tgtEl>
                                          <p:spTgt spid="19456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94563">
                                            <p:txEl>
                                              <p:pRg st="9" end="9"/>
                                            </p:txEl>
                                          </p:spTgt>
                                        </p:tgtEl>
                                        <p:attrNameLst>
                                          <p:attrName>style.visibility</p:attrName>
                                        </p:attrNameLst>
                                      </p:cBhvr>
                                      <p:to>
                                        <p:strVal val="visible"/>
                                      </p:to>
                                    </p:set>
                                    <p:animEffect transition="in" filter="fade">
                                      <p:cBhvr>
                                        <p:cTn id="38" dur="500"/>
                                        <p:tgtEl>
                                          <p:spTgt spid="194563">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94563">
                                            <p:txEl>
                                              <p:pRg st="10" end="10"/>
                                            </p:txEl>
                                          </p:spTgt>
                                        </p:tgtEl>
                                        <p:attrNameLst>
                                          <p:attrName>style.visibility</p:attrName>
                                        </p:attrNameLst>
                                      </p:cBhvr>
                                      <p:to>
                                        <p:strVal val="visible"/>
                                      </p:to>
                                    </p:set>
                                    <p:animEffect transition="in" filter="fade">
                                      <p:cBhvr>
                                        <p:cTn id="43" dur="500"/>
                                        <p:tgtEl>
                                          <p:spTgt spid="19456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3" grpId="0" build="p"/>
      <p:bldP spid="4"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57E0D-6306-C8CB-5180-3C8D10672815}"/>
              </a:ext>
            </a:extLst>
          </p:cNvPr>
          <p:cNvSpPr>
            <a:spLocks noGrp="1"/>
          </p:cNvSpPr>
          <p:nvPr>
            <p:ph type="title"/>
          </p:nvPr>
        </p:nvSpPr>
        <p:spPr/>
        <p:txBody>
          <a:bodyPr/>
          <a:lstStyle/>
          <a:p>
            <a:r>
              <a:rPr lang="en-US" dirty="0"/>
              <a:t>Functional Specification Contents</a:t>
            </a:r>
            <a:r>
              <a:rPr lang="en-US" i="1" dirty="0"/>
              <a:t>, cont’d</a:t>
            </a:r>
          </a:p>
        </p:txBody>
      </p:sp>
      <p:sp>
        <p:nvSpPr>
          <p:cNvPr id="3" name="Content Placeholder 2">
            <a:extLst>
              <a:ext uri="{FF2B5EF4-FFF2-40B4-BE49-F238E27FC236}">
                <a16:creationId xmlns:a16="http://schemas.microsoft.com/office/drawing/2014/main" id="{7CD43B64-DB55-CBAE-E769-8D541107BA02}"/>
              </a:ext>
            </a:extLst>
          </p:cNvPr>
          <p:cNvSpPr>
            <a:spLocks noGrp="1"/>
          </p:cNvSpPr>
          <p:nvPr>
            <p:ph idx="1"/>
          </p:nvPr>
        </p:nvSpPr>
        <p:spPr/>
        <p:txBody>
          <a:bodyPr/>
          <a:lstStyle/>
          <a:p>
            <a:r>
              <a:rPr lang="en-US" b="1" dirty="0"/>
              <a:t>Application (or product) name. </a:t>
            </a:r>
            <a:r>
              <a:rPr lang="en-US" dirty="0"/>
              <a:t>For example, “Book Catalogue.”</a:t>
            </a:r>
          </a:p>
          <a:p>
            <a:pPr lvl="4"/>
            <a:endParaRPr lang="en-US" dirty="0"/>
          </a:p>
          <a:p>
            <a:r>
              <a:rPr lang="en-US" b="1" dirty="0"/>
              <a:t>Clear problem statement. </a:t>
            </a:r>
            <a:r>
              <a:rPr lang="en-US" dirty="0"/>
              <a:t>What is the problem that this application addresses? For example, the ability to store and search for books.</a:t>
            </a:r>
          </a:p>
          <a:p>
            <a:pPr lvl="4"/>
            <a:endParaRPr lang="en-US" dirty="0"/>
          </a:p>
          <a:p>
            <a:r>
              <a:rPr lang="en-US" b="1" dirty="0"/>
              <a:t>Objectives. </a:t>
            </a:r>
            <a:r>
              <a:rPr lang="en-US" dirty="0"/>
              <a:t>What is the application supposed to accomplish? For example, to create a means to enter books into a repository and then search for them using target book attributes </a:t>
            </a:r>
          </a:p>
          <a:p>
            <a:endParaRPr lang="en-US" dirty="0"/>
          </a:p>
          <a:p>
            <a:endParaRPr lang="en-US" dirty="0"/>
          </a:p>
        </p:txBody>
      </p:sp>
      <p:sp>
        <p:nvSpPr>
          <p:cNvPr id="4" name="Slide Number Placeholder 3">
            <a:extLst>
              <a:ext uri="{FF2B5EF4-FFF2-40B4-BE49-F238E27FC236}">
                <a16:creationId xmlns:a16="http://schemas.microsoft.com/office/drawing/2014/main" id="{DC417457-86B7-16DB-127C-6ED485385943}"/>
              </a:ext>
            </a:extLst>
          </p:cNvPr>
          <p:cNvSpPr>
            <a:spLocks noGrp="1"/>
          </p:cNvSpPr>
          <p:nvPr>
            <p:ph type="sldNum" sz="quarter" idx="12"/>
          </p:nvPr>
        </p:nvSpPr>
        <p:spPr/>
        <p:txBody>
          <a:bodyPr/>
          <a:lstStyle/>
          <a:p>
            <a:fld id="{6C575094-CFE5-6845-BA77-358456EEE977}" type="slidenum">
              <a:rPr lang="en-US" altLang="x-none" smtClean="0"/>
              <a:pPr/>
              <a:t>57</a:t>
            </a:fld>
            <a:endParaRPr lang="en-US" altLang="x-none"/>
          </a:p>
        </p:txBody>
      </p:sp>
    </p:spTree>
    <p:extLst>
      <p:ext uri="{BB962C8B-B14F-4D97-AF65-F5344CB8AC3E}">
        <p14:creationId xmlns:p14="http://schemas.microsoft.com/office/powerpoint/2010/main" val="12649253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D94DA-517D-000C-0778-FC750E04A7CB}"/>
              </a:ext>
            </a:extLst>
          </p:cNvPr>
          <p:cNvSpPr>
            <a:spLocks noGrp="1"/>
          </p:cNvSpPr>
          <p:nvPr>
            <p:ph type="title"/>
          </p:nvPr>
        </p:nvSpPr>
        <p:spPr/>
        <p:txBody>
          <a:bodyPr/>
          <a:lstStyle/>
          <a:p>
            <a:r>
              <a:rPr lang="en-US" dirty="0"/>
              <a:t>Functional Specification Contents</a:t>
            </a:r>
            <a:r>
              <a:rPr lang="en-US" i="1" dirty="0"/>
              <a:t>, cont’d</a:t>
            </a:r>
            <a:endParaRPr lang="en-US" dirty="0"/>
          </a:p>
        </p:txBody>
      </p:sp>
      <p:sp>
        <p:nvSpPr>
          <p:cNvPr id="3" name="Content Placeholder 2">
            <a:extLst>
              <a:ext uri="{FF2B5EF4-FFF2-40B4-BE49-F238E27FC236}">
                <a16:creationId xmlns:a16="http://schemas.microsoft.com/office/drawing/2014/main" id="{6489F2B2-161E-2626-61D4-5B58652B7E66}"/>
              </a:ext>
            </a:extLst>
          </p:cNvPr>
          <p:cNvSpPr>
            <a:spLocks noGrp="1"/>
          </p:cNvSpPr>
          <p:nvPr>
            <p:ph idx="1"/>
          </p:nvPr>
        </p:nvSpPr>
        <p:spPr/>
        <p:txBody>
          <a:bodyPr/>
          <a:lstStyle/>
          <a:p>
            <a:r>
              <a:rPr lang="en-US" b="1" dirty="0"/>
              <a:t>Functional requirements. </a:t>
            </a:r>
            <a:r>
              <a:rPr lang="en-US" dirty="0"/>
              <a:t>A list of the functional requirements. The requirements should be stated strongly with the auxiliary verbs </a:t>
            </a:r>
            <a:r>
              <a:rPr lang="en-US" i="1" dirty="0"/>
              <a:t>must</a:t>
            </a:r>
            <a:r>
              <a:rPr lang="en-US" dirty="0"/>
              <a:t> or </a:t>
            </a:r>
            <a:r>
              <a:rPr lang="en-US" i="1" dirty="0"/>
              <a:t>shall</a:t>
            </a:r>
            <a:r>
              <a:rPr lang="en-US" dirty="0"/>
              <a:t>. </a:t>
            </a:r>
          </a:p>
          <a:p>
            <a:pPr lvl="4"/>
            <a:endParaRPr lang="en-US" dirty="0"/>
          </a:p>
          <a:p>
            <a:r>
              <a:rPr lang="en-US" b="1" dirty="0"/>
              <a:t>Nonfunctional requirements. </a:t>
            </a:r>
            <a:r>
              <a:rPr lang="en-US" dirty="0"/>
              <a:t>A list of the nonfunctional requirements. The requirements should be stated strongly with the auxiliary verbs </a:t>
            </a:r>
            <a:r>
              <a:rPr lang="en-US" i="1" dirty="0"/>
              <a:t>must</a:t>
            </a:r>
            <a:r>
              <a:rPr lang="en-US" dirty="0"/>
              <a:t> or </a:t>
            </a:r>
            <a:r>
              <a:rPr lang="en-US" i="1" dirty="0"/>
              <a:t>shall</a:t>
            </a:r>
            <a:r>
              <a:rPr lang="en-US" dirty="0"/>
              <a:t>.</a:t>
            </a:r>
          </a:p>
          <a:p>
            <a:pPr lvl="4"/>
            <a:endParaRPr lang="en-US" dirty="0"/>
          </a:p>
          <a:p>
            <a:r>
              <a:rPr lang="en-US" b="1" dirty="0"/>
              <a:t>Use cases. </a:t>
            </a:r>
            <a:r>
              <a:rPr lang="en-US" dirty="0"/>
              <a:t>UML use case diagrams and a use description for each use case.</a:t>
            </a:r>
          </a:p>
        </p:txBody>
      </p:sp>
      <p:sp>
        <p:nvSpPr>
          <p:cNvPr id="4" name="Slide Number Placeholder 3">
            <a:extLst>
              <a:ext uri="{FF2B5EF4-FFF2-40B4-BE49-F238E27FC236}">
                <a16:creationId xmlns:a16="http://schemas.microsoft.com/office/drawing/2014/main" id="{7C0BBC5E-401F-B0F4-F8E5-83743C0E8ADD}"/>
              </a:ext>
            </a:extLst>
          </p:cNvPr>
          <p:cNvSpPr>
            <a:spLocks noGrp="1"/>
          </p:cNvSpPr>
          <p:nvPr>
            <p:ph type="sldNum" sz="quarter" idx="12"/>
          </p:nvPr>
        </p:nvSpPr>
        <p:spPr/>
        <p:txBody>
          <a:bodyPr/>
          <a:lstStyle/>
          <a:p>
            <a:fld id="{6C575094-CFE5-6845-BA77-358456EEE977}" type="slidenum">
              <a:rPr lang="en-US" altLang="x-none" smtClean="0"/>
              <a:pPr/>
              <a:t>58</a:t>
            </a:fld>
            <a:endParaRPr lang="en-US" altLang="x-none"/>
          </a:p>
        </p:txBody>
      </p:sp>
    </p:spTree>
    <p:extLst>
      <p:ext uri="{BB962C8B-B14F-4D97-AF65-F5344CB8AC3E}">
        <p14:creationId xmlns:p14="http://schemas.microsoft.com/office/powerpoint/2010/main" val="9995110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48B57-F888-AFD4-FD2B-5FEE20F997A0}"/>
              </a:ext>
            </a:extLst>
          </p:cNvPr>
          <p:cNvSpPr>
            <a:spLocks noGrp="1"/>
          </p:cNvSpPr>
          <p:nvPr>
            <p:ph type="title"/>
          </p:nvPr>
        </p:nvSpPr>
        <p:spPr/>
        <p:txBody>
          <a:bodyPr/>
          <a:lstStyle/>
          <a:p>
            <a:r>
              <a:rPr lang="en-US" dirty="0"/>
              <a:t>Functional Specification Contents</a:t>
            </a:r>
            <a:r>
              <a:rPr lang="en-US" i="1" dirty="0"/>
              <a:t>, cont’d</a:t>
            </a:r>
            <a:endParaRPr lang="en-US" dirty="0"/>
          </a:p>
        </p:txBody>
      </p:sp>
      <p:sp>
        <p:nvSpPr>
          <p:cNvPr id="3" name="Content Placeholder 2">
            <a:extLst>
              <a:ext uri="{FF2B5EF4-FFF2-40B4-BE49-F238E27FC236}">
                <a16:creationId xmlns:a16="http://schemas.microsoft.com/office/drawing/2014/main" id="{9D4B29D4-F31B-8A26-F406-60DF951BB0BE}"/>
              </a:ext>
            </a:extLst>
          </p:cNvPr>
          <p:cNvSpPr>
            <a:spLocks noGrp="1"/>
          </p:cNvSpPr>
          <p:nvPr>
            <p:ph idx="1"/>
          </p:nvPr>
        </p:nvSpPr>
        <p:spPr>
          <a:xfrm>
            <a:off x="457200" y="1295401"/>
            <a:ext cx="8229600" cy="1402088"/>
          </a:xfrm>
        </p:spPr>
        <p:txBody>
          <a:bodyPr/>
          <a:lstStyle/>
          <a:p>
            <a:r>
              <a:rPr lang="en-US" dirty="0"/>
              <a:t>A Functional Specification can also include an External Test Plan, a Deployment Plan, and a Maintenance Plan.</a:t>
            </a:r>
          </a:p>
          <a:p>
            <a:endParaRPr lang="en-US" dirty="0"/>
          </a:p>
        </p:txBody>
      </p:sp>
      <p:sp>
        <p:nvSpPr>
          <p:cNvPr id="4" name="Slide Number Placeholder 3">
            <a:extLst>
              <a:ext uri="{FF2B5EF4-FFF2-40B4-BE49-F238E27FC236}">
                <a16:creationId xmlns:a16="http://schemas.microsoft.com/office/drawing/2014/main" id="{F71EBAD6-1521-518C-B07E-D63C793EE6C8}"/>
              </a:ext>
            </a:extLst>
          </p:cNvPr>
          <p:cNvSpPr>
            <a:spLocks noGrp="1"/>
          </p:cNvSpPr>
          <p:nvPr>
            <p:ph type="sldNum" sz="quarter" idx="12"/>
          </p:nvPr>
        </p:nvSpPr>
        <p:spPr/>
        <p:txBody>
          <a:bodyPr/>
          <a:lstStyle/>
          <a:p>
            <a:fld id="{6C575094-CFE5-6845-BA77-358456EEE977}" type="slidenum">
              <a:rPr lang="en-US" altLang="x-none" smtClean="0"/>
              <a:pPr/>
              <a:t>59</a:t>
            </a:fld>
            <a:endParaRPr lang="en-US" altLang="x-none"/>
          </a:p>
        </p:txBody>
      </p:sp>
      <p:sp>
        <p:nvSpPr>
          <p:cNvPr id="6" name="TextBox 5">
            <a:extLst>
              <a:ext uri="{FF2B5EF4-FFF2-40B4-BE49-F238E27FC236}">
                <a16:creationId xmlns:a16="http://schemas.microsoft.com/office/drawing/2014/main" id="{C55C742C-A4B5-B879-9378-B357114845DD}"/>
              </a:ext>
            </a:extLst>
          </p:cNvPr>
          <p:cNvSpPr txBox="1"/>
          <p:nvPr/>
        </p:nvSpPr>
        <p:spPr>
          <a:xfrm>
            <a:off x="1005879" y="2798249"/>
            <a:ext cx="7132242" cy="2185214"/>
          </a:xfrm>
          <a:prstGeom prst="rect">
            <a:avLst/>
          </a:prstGeom>
          <a:solidFill>
            <a:srgbClr val="FEE698">
              <a:alpha val="50000"/>
            </a:srgbClr>
          </a:solidFill>
          <a:ln w="28575">
            <a:solidFill>
              <a:srgbClr val="E1A90D"/>
            </a:solidFill>
          </a:ln>
        </p:spPr>
        <p:txBody>
          <a:bodyPr wrap="square" rtlCol="0">
            <a:spAutoFit/>
          </a:bodyPr>
          <a:lstStyle/>
          <a:p>
            <a:pPr algn="ctr"/>
            <a:r>
              <a:rPr lang="en-US" sz="1800" b="1" dirty="0">
                <a:solidFill>
                  <a:srgbClr val="960000"/>
                </a:solidFill>
                <a:effectLst/>
                <a:latin typeface="+mj-lt"/>
                <a:ea typeface="Times New Roman" panose="02020603050405020304" pitchFamily="18" charset="0"/>
                <a:cs typeface="Times New Roman" panose="02020603050405020304" pitchFamily="18" charset="0"/>
              </a:rPr>
              <a:t>The Functional Specification</a:t>
            </a:r>
          </a:p>
          <a:p>
            <a:endParaRPr lang="en-US" sz="800" dirty="0">
              <a:latin typeface="+mj-lt"/>
            </a:endParaRP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The format and contents of this document are usually determined by the client’s organization. Different organizations might give the document different names, such as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External Reference Specification</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It’s “external” because this document views the application from the outside. It should contain no “internal” implementation details. Implementation details belong in the </a:t>
            </a:r>
            <a:r>
              <a:rPr lang="en-US" sz="1800" i="1" kern="100" dirty="0">
                <a:effectLst/>
                <a:latin typeface="Calibri" panose="020F0502020204030204" pitchFamily="34" charset="0"/>
                <a:ea typeface="Calibri" panose="020F0502020204030204" pitchFamily="34" charset="0"/>
                <a:cs typeface="Times New Roman" panose="02020603050405020304" pitchFamily="18" charset="0"/>
              </a:rPr>
              <a:t>Design Specification</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which we will discuss later.</a:t>
            </a:r>
            <a:r>
              <a:rPr lang="en-US" sz="2000" dirty="0">
                <a:effectLst/>
              </a:rPr>
              <a:t> </a:t>
            </a:r>
            <a:endParaRPr lang="en-US" sz="1800" dirty="0">
              <a:solidFill>
                <a:srgbClr val="000000"/>
              </a:solidFill>
              <a:effectLst/>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3091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4B9E4-E9B0-9746-DDF7-CEBB2CCB8D80}"/>
              </a:ext>
            </a:extLst>
          </p:cNvPr>
          <p:cNvSpPr>
            <a:spLocks noGrp="1"/>
          </p:cNvSpPr>
          <p:nvPr>
            <p:ph type="title"/>
          </p:nvPr>
        </p:nvSpPr>
        <p:spPr/>
        <p:txBody>
          <a:bodyPr/>
          <a:lstStyle/>
          <a:p>
            <a:r>
              <a:rPr lang="en-US" dirty="0"/>
              <a:t>Delegation Principle</a:t>
            </a:r>
          </a:p>
        </p:txBody>
      </p:sp>
      <p:sp>
        <p:nvSpPr>
          <p:cNvPr id="3" name="Content Placeholder 2">
            <a:extLst>
              <a:ext uri="{FF2B5EF4-FFF2-40B4-BE49-F238E27FC236}">
                <a16:creationId xmlns:a16="http://schemas.microsoft.com/office/drawing/2014/main" id="{0ADE9349-8F61-4CB2-7520-EF77ECA11730}"/>
              </a:ext>
            </a:extLst>
          </p:cNvPr>
          <p:cNvSpPr>
            <a:spLocks noGrp="1"/>
          </p:cNvSpPr>
          <p:nvPr>
            <p:ph idx="1"/>
          </p:nvPr>
        </p:nvSpPr>
        <p:spPr/>
        <p:txBody>
          <a:bodyPr/>
          <a:lstStyle/>
          <a:p>
            <a:r>
              <a:rPr lang="en-US" dirty="0">
                <a:latin typeface="Helvetica" pitchFamily="2" charset="0"/>
              </a:rPr>
              <a:t>O</a:t>
            </a:r>
            <a:r>
              <a:rPr lang="en-US" sz="2800" dirty="0">
                <a:effectLst/>
                <a:latin typeface="Helvetica" pitchFamily="2" charset="0"/>
              </a:rPr>
              <a:t>ne class performs work on the behalf of another class, where the work belongs in a more suitable cohesive class.</a:t>
            </a:r>
          </a:p>
          <a:p>
            <a:pPr lvl="4"/>
            <a:endParaRPr lang="en-US" dirty="0">
              <a:latin typeface="Helvetica" pitchFamily="2" charset="0"/>
            </a:endParaRPr>
          </a:p>
          <a:p>
            <a:pPr lvl="1"/>
            <a:r>
              <a:rPr lang="en-US" dirty="0">
                <a:latin typeface="Helvetica" pitchFamily="2" charset="0"/>
              </a:rPr>
              <a:t>Example: Class </a:t>
            </a:r>
            <a:r>
              <a:rPr lang="en-US" b="1" dirty="0" err="1">
                <a:latin typeface="Courier New" panose="02070309020205020404" pitchFamily="49" charset="0"/>
                <a:cs typeface="Courier New" panose="02070309020205020404" pitchFamily="49" charset="0"/>
              </a:rPr>
              <a:t>Catelogue</a:t>
            </a:r>
            <a:r>
              <a:rPr lang="en-US" dirty="0">
                <a:latin typeface="Helvetica" pitchFamily="2" charset="0"/>
              </a:rPr>
              <a:t> delegated searching for books to class </a:t>
            </a:r>
            <a:r>
              <a:rPr lang="en-US" b="1" dirty="0">
                <a:latin typeface="Courier New" panose="02070309020205020404" pitchFamily="49" charset="0"/>
                <a:cs typeface="Courier New" panose="02070309020205020404" pitchFamily="49" charset="0"/>
              </a:rPr>
              <a:t>Attributes</a:t>
            </a:r>
            <a:r>
              <a:rPr lang="en-US" dirty="0">
                <a:latin typeface="Helvetica" pitchFamily="2" charset="0"/>
              </a:rPr>
              <a:t>.</a:t>
            </a:r>
            <a:endParaRPr lang="en-US" dirty="0"/>
          </a:p>
        </p:txBody>
      </p:sp>
      <p:sp>
        <p:nvSpPr>
          <p:cNvPr id="4" name="Slide Number Placeholder 3">
            <a:extLst>
              <a:ext uri="{FF2B5EF4-FFF2-40B4-BE49-F238E27FC236}">
                <a16:creationId xmlns:a16="http://schemas.microsoft.com/office/drawing/2014/main" id="{3029B10F-EF24-9761-3B86-DCFEFAF8B6A7}"/>
              </a:ext>
            </a:extLst>
          </p:cNvPr>
          <p:cNvSpPr>
            <a:spLocks noGrp="1"/>
          </p:cNvSpPr>
          <p:nvPr>
            <p:ph type="sldNum" sz="quarter" idx="12"/>
          </p:nvPr>
        </p:nvSpPr>
        <p:spPr/>
        <p:txBody>
          <a:bodyPr/>
          <a:lstStyle/>
          <a:p>
            <a:fld id="{6C575094-CFE5-6845-BA77-358456EEE977}" type="slidenum">
              <a:rPr lang="en-US" altLang="x-none" smtClean="0"/>
              <a:pPr/>
              <a:t>6</a:t>
            </a:fld>
            <a:endParaRPr lang="en-US" altLang="x-none"/>
          </a:p>
        </p:txBody>
      </p:sp>
    </p:spTree>
    <p:extLst>
      <p:ext uri="{BB962C8B-B14F-4D97-AF65-F5344CB8AC3E}">
        <p14:creationId xmlns:p14="http://schemas.microsoft.com/office/powerpoint/2010/main" val="28576371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53CFA-320B-339A-7DD9-2B9EFFD133BA}"/>
              </a:ext>
            </a:extLst>
          </p:cNvPr>
          <p:cNvSpPr>
            <a:spLocks noGrp="1"/>
          </p:cNvSpPr>
          <p:nvPr>
            <p:ph type="title"/>
          </p:nvPr>
        </p:nvSpPr>
        <p:spPr/>
        <p:txBody>
          <a:bodyPr/>
          <a:lstStyle/>
          <a:p>
            <a:r>
              <a:rPr lang="en-US" dirty="0"/>
              <a:t>External Test Plan</a:t>
            </a:r>
          </a:p>
        </p:txBody>
      </p:sp>
      <p:sp>
        <p:nvSpPr>
          <p:cNvPr id="3" name="Content Placeholder 2">
            <a:extLst>
              <a:ext uri="{FF2B5EF4-FFF2-40B4-BE49-F238E27FC236}">
                <a16:creationId xmlns:a16="http://schemas.microsoft.com/office/drawing/2014/main" id="{9520EF5D-4609-1471-2A77-E5EBFD34C38B}"/>
              </a:ext>
            </a:extLst>
          </p:cNvPr>
          <p:cNvSpPr>
            <a:spLocks noGrp="1"/>
          </p:cNvSpPr>
          <p:nvPr>
            <p:ph idx="1"/>
          </p:nvPr>
        </p:nvSpPr>
        <p:spPr/>
        <p:txBody>
          <a:bodyPr/>
          <a:lstStyle/>
          <a:p>
            <a:r>
              <a:rPr lang="en-US" dirty="0"/>
              <a:t>If it’s included, the External Test Plan should describe </a:t>
            </a:r>
            <a:r>
              <a:rPr lang="en-US" u="sng" dirty="0"/>
              <a:t>black-box tests</a:t>
            </a:r>
            <a:r>
              <a:rPr lang="en-US" dirty="0"/>
              <a:t>.</a:t>
            </a:r>
          </a:p>
          <a:p>
            <a:pPr lvl="1"/>
            <a:r>
              <a:rPr lang="en-US" sz="2200" dirty="0"/>
              <a:t>These are tests that are doable without knowing the internals of the application code.</a:t>
            </a:r>
          </a:p>
          <a:p>
            <a:pPr lvl="1"/>
            <a:r>
              <a:rPr lang="en-US" sz="2200" dirty="0"/>
              <a:t>For each test, the test plan describes what the input data or user action should be, and what is the expected result.</a:t>
            </a:r>
          </a:p>
          <a:p>
            <a:pPr lvl="4"/>
            <a:endParaRPr lang="en-US" dirty="0"/>
          </a:p>
          <a:p>
            <a:r>
              <a:rPr lang="en-US" dirty="0"/>
              <a:t>Black-box testing helps to verify that an application meets its functional and nonfunctional requirements.</a:t>
            </a:r>
          </a:p>
          <a:p>
            <a:pPr lvl="1"/>
            <a:r>
              <a:rPr lang="en-US" sz="2200" dirty="0"/>
              <a:t>Such tests are often run by test engineers who were not part of the development team.</a:t>
            </a:r>
          </a:p>
        </p:txBody>
      </p:sp>
      <p:sp>
        <p:nvSpPr>
          <p:cNvPr id="4" name="Slide Number Placeholder 3">
            <a:extLst>
              <a:ext uri="{FF2B5EF4-FFF2-40B4-BE49-F238E27FC236}">
                <a16:creationId xmlns:a16="http://schemas.microsoft.com/office/drawing/2014/main" id="{2169AD0E-D894-A5B1-C097-4AB6A3055DC4}"/>
              </a:ext>
            </a:extLst>
          </p:cNvPr>
          <p:cNvSpPr>
            <a:spLocks noGrp="1"/>
          </p:cNvSpPr>
          <p:nvPr>
            <p:ph type="sldNum" sz="quarter" idx="12"/>
          </p:nvPr>
        </p:nvSpPr>
        <p:spPr/>
        <p:txBody>
          <a:bodyPr/>
          <a:lstStyle/>
          <a:p>
            <a:fld id="{6C575094-CFE5-6845-BA77-358456EEE977}" type="slidenum">
              <a:rPr lang="en-US" altLang="x-none" smtClean="0"/>
              <a:pPr/>
              <a:t>60</a:t>
            </a:fld>
            <a:endParaRPr lang="en-US" altLang="x-none"/>
          </a:p>
        </p:txBody>
      </p:sp>
    </p:spTree>
    <p:extLst>
      <p:ext uri="{BB962C8B-B14F-4D97-AF65-F5344CB8AC3E}">
        <p14:creationId xmlns:p14="http://schemas.microsoft.com/office/powerpoint/2010/main" val="420513423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02B2D-922A-3699-0847-899EB7F33ABE}"/>
              </a:ext>
            </a:extLst>
          </p:cNvPr>
          <p:cNvSpPr>
            <a:spLocks noGrp="1"/>
          </p:cNvSpPr>
          <p:nvPr>
            <p:ph type="title"/>
          </p:nvPr>
        </p:nvSpPr>
        <p:spPr/>
        <p:txBody>
          <a:bodyPr/>
          <a:lstStyle/>
          <a:p>
            <a:r>
              <a:rPr lang="en-US" dirty="0"/>
              <a:t>Frozen Functional Specification?</a:t>
            </a:r>
          </a:p>
        </p:txBody>
      </p:sp>
      <p:sp>
        <p:nvSpPr>
          <p:cNvPr id="3" name="Content Placeholder 2">
            <a:extLst>
              <a:ext uri="{FF2B5EF4-FFF2-40B4-BE49-F238E27FC236}">
                <a16:creationId xmlns:a16="http://schemas.microsoft.com/office/drawing/2014/main" id="{7C0DEC12-0BE7-E11B-BE43-884CCB786CFC}"/>
              </a:ext>
            </a:extLst>
          </p:cNvPr>
          <p:cNvSpPr>
            <a:spLocks noGrp="1"/>
          </p:cNvSpPr>
          <p:nvPr>
            <p:ph idx="1"/>
          </p:nvPr>
        </p:nvSpPr>
        <p:spPr/>
        <p:txBody>
          <a:bodyPr/>
          <a:lstStyle/>
          <a:p>
            <a:r>
              <a:rPr lang="en-US" dirty="0"/>
              <a:t>Some organizations regard the Functional Specification to be such an important document that they go to the extreme of considering it to be a strict contract between the client and the software developers.</a:t>
            </a:r>
          </a:p>
          <a:p>
            <a:pPr lvl="1"/>
            <a:r>
              <a:rPr lang="en-US" dirty="0"/>
              <a:t>They may require multiple levels of management to sign off a “complete” Functional Specification.</a:t>
            </a:r>
          </a:p>
          <a:p>
            <a:pPr marL="2286000" lvl="5" indent="0">
              <a:buNone/>
            </a:pPr>
            <a:endParaRPr lang="en-US" dirty="0"/>
          </a:p>
          <a:p>
            <a:r>
              <a:rPr lang="en-US" dirty="0"/>
              <a:t>They deem it “frozen” before allowing the developers to move on to designing the application.</a:t>
            </a:r>
          </a:p>
        </p:txBody>
      </p:sp>
      <p:sp>
        <p:nvSpPr>
          <p:cNvPr id="4" name="Slide Number Placeholder 3">
            <a:extLst>
              <a:ext uri="{FF2B5EF4-FFF2-40B4-BE49-F238E27FC236}">
                <a16:creationId xmlns:a16="http://schemas.microsoft.com/office/drawing/2014/main" id="{99867F2A-9D9D-AFA1-CC9C-AE39C629FD54}"/>
              </a:ext>
            </a:extLst>
          </p:cNvPr>
          <p:cNvSpPr>
            <a:spLocks noGrp="1"/>
          </p:cNvSpPr>
          <p:nvPr>
            <p:ph type="sldNum" sz="quarter" idx="12"/>
          </p:nvPr>
        </p:nvSpPr>
        <p:spPr/>
        <p:txBody>
          <a:bodyPr/>
          <a:lstStyle/>
          <a:p>
            <a:fld id="{6C575094-CFE5-6845-BA77-358456EEE977}" type="slidenum">
              <a:rPr lang="en-US" altLang="x-none" smtClean="0"/>
              <a:pPr/>
              <a:t>61</a:t>
            </a:fld>
            <a:endParaRPr lang="en-US" altLang="x-none"/>
          </a:p>
        </p:txBody>
      </p:sp>
    </p:spTree>
    <p:extLst>
      <p:ext uri="{BB962C8B-B14F-4D97-AF65-F5344CB8AC3E}">
        <p14:creationId xmlns:p14="http://schemas.microsoft.com/office/powerpoint/2010/main" val="1727133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73C7D-EC8F-FC92-0527-CF369A7CAEDF}"/>
              </a:ext>
            </a:extLst>
          </p:cNvPr>
          <p:cNvSpPr>
            <a:spLocks noGrp="1"/>
          </p:cNvSpPr>
          <p:nvPr>
            <p:ph type="title"/>
          </p:nvPr>
        </p:nvSpPr>
        <p:spPr/>
        <p:txBody>
          <a:bodyPr/>
          <a:lstStyle/>
          <a:p>
            <a:r>
              <a:rPr lang="en-US" dirty="0"/>
              <a:t>Frozen Functional Specification? </a:t>
            </a:r>
            <a:r>
              <a:rPr lang="en-US" i="1" dirty="0"/>
              <a:t>cont’d</a:t>
            </a:r>
          </a:p>
        </p:txBody>
      </p:sp>
      <p:sp>
        <p:nvSpPr>
          <p:cNvPr id="3" name="Content Placeholder 2">
            <a:extLst>
              <a:ext uri="{FF2B5EF4-FFF2-40B4-BE49-F238E27FC236}">
                <a16:creationId xmlns:a16="http://schemas.microsoft.com/office/drawing/2014/main" id="{7606BDDB-2E52-2A1F-99F7-C1FE557F329A}"/>
              </a:ext>
            </a:extLst>
          </p:cNvPr>
          <p:cNvSpPr>
            <a:spLocks noGrp="1"/>
          </p:cNvSpPr>
          <p:nvPr>
            <p:ph idx="1"/>
          </p:nvPr>
        </p:nvSpPr>
        <p:spPr/>
        <p:txBody>
          <a:bodyPr/>
          <a:lstStyle/>
          <a:p>
            <a:r>
              <a:rPr lang="en-US" dirty="0"/>
              <a:t>Ideally, as suggested by the dotted time span in the product development timeline diagram, we should be allowed to modify the Functional Specification. </a:t>
            </a:r>
          </a:p>
          <a:p>
            <a:pPr lvl="1"/>
            <a:r>
              <a:rPr lang="en-US" dirty="0"/>
              <a:t>We may need to tweak requirements or discover new ones during application design and coding.</a:t>
            </a:r>
          </a:p>
          <a:p>
            <a:pPr lvl="4"/>
            <a:endParaRPr lang="en-US" dirty="0"/>
          </a:p>
          <a:p>
            <a:r>
              <a:rPr lang="en-US" dirty="0"/>
              <a:t>It should be modifiable up to a certain point in time often called the “Features freeze” agreed to by the developers and the client.</a:t>
            </a:r>
          </a:p>
        </p:txBody>
      </p:sp>
      <p:sp>
        <p:nvSpPr>
          <p:cNvPr id="4" name="Slide Number Placeholder 3">
            <a:extLst>
              <a:ext uri="{FF2B5EF4-FFF2-40B4-BE49-F238E27FC236}">
                <a16:creationId xmlns:a16="http://schemas.microsoft.com/office/drawing/2014/main" id="{54E23E4E-A9D7-7304-860A-D75294AC395F}"/>
              </a:ext>
            </a:extLst>
          </p:cNvPr>
          <p:cNvSpPr>
            <a:spLocks noGrp="1"/>
          </p:cNvSpPr>
          <p:nvPr>
            <p:ph type="sldNum" sz="quarter" idx="12"/>
          </p:nvPr>
        </p:nvSpPr>
        <p:spPr/>
        <p:txBody>
          <a:bodyPr/>
          <a:lstStyle/>
          <a:p>
            <a:fld id="{6C575094-CFE5-6845-BA77-358456EEE977}" type="slidenum">
              <a:rPr lang="en-US" altLang="x-none" smtClean="0"/>
              <a:pPr/>
              <a:t>62</a:t>
            </a:fld>
            <a:endParaRPr lang="en-US" altLang="x-none"/>
          </a:p>
        </p:txBody>
      </p:sp>
    </p:spTree>
    <p:extLst>
      <p:ext uri="{BB962C8B-B14F-4D97-AF65-F5344CB8AC3E}">
        <p14:creationId xmlns:p14="http://schemas.microsoft.com/office/powerpoint/2010/main" val="41526065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95805-8F8D-EE5B-6EC2-17ACA48F682E}"/>
              </a:ext>
            </a:extLst>
          </p:cNvPr>
          <p:cNvSpPr>
            <a:spLocks noGrp="1"/>
          </p:cNvSpPr>
          <p:nvPr>
            <p:ph type="title"/>
          </p:nvPr>
        </p:nvSpPr>
        <p:spPr/>
        <p:txBody>
          <a:bodyPr/>
          <a:lstStyle/>
          <a:p>
            <a:r>
              <a:rPr lang="en-US" dirty="0"/>
              <a:t>Frozen Functional Specification? </a:t>
            </a:r>
            <a:r>
              <a:rPr lang="en-US" i="1" dirty="0"/>
              <a:t>cont’d</a:t>
            </a:r>
            <a:endParaRPr lang="en-US" dirty="0"/>
          </a:p>
        </p:txBody>
      </p:sp>
      <p:sp>
        <p:nvSpPr>
          <p:cNvPr id="3" name="Content Placeholder 2">
            <a:extLst>
              <a:ext uri="{FF2B5EF4-FFF2-40B4-BE49-F238E27FC236}">
                <a16:creationId xmlns:a16="http://schemas.microsoft.com/office/drawing/2014/main" id="{51D8B9DF-F2E8-F8EF-789E-4445684812DF}"/>
              </a:ext>
            </a:extLst>
          </p:cNvPr>
          <p:cNvSpPr>
            <a:spLocks noGrp="1"/>
          </p:cNvSpPr>
          <p:nvPr>
            <p:ph idx="1"/>
          </p:nvPr>
        </p:nvSpPr>
        <p:spPr/>
        <p:txBody>
          <a:bodyPr/>
          <a:lstStyle/>
          <a:p>
            <a:r>
              <a:rPr lang="en-US" dirty="0"/>
              <a:t>Even though it’s initially modifiable, the Functional Specification serves as an important “stake in the ground” for both the developers and the client.</a:t>
            </a:r>
          </a:p>
          <a:p>
            <a:pPr lvl="1"/>
            <a:r>
              <a:rPr lang="en-US" dirty="0"/>
              <a:t>It is critical that the client of the application carefully read the Functional Specification, which should have no implementation details.</a:t>
            </a:r>
          </a:p>
          <a:p>
            <a:pPr lvl="1"/>
            <a:r>
              <a:rPr lang="en-US" dirty="0"/>
              <a:t>By reading, understanding, and approving the Functional Specification, the client </a:t>
            </a:r>
            <a:r>
              <a:rPr lang="en-US" u="sng" dirty="0"/>
              <a:t>validates</a:t>
            </a:r>
            <a:r>
              <a:rPr lang="en-US" dirty="0"/>
              <a:t> the application, i.e., confirms that we are going to build the </a:t>
            </a:r>
            <a:r>
              <a:rPr lang="en-US" u="sng" dirty="0"/>
              <a:t>right application</a:t>
            </a:r>
            <a:r>
              <a:rPr lang="en-US" dirty="0"/>
              <a:t>, one that meets the client’s requirements.</a:t>
            </a:r>
          </a:p>
          <a:p>
            <a:endParaRPr lang="en-US" dirty="0"/>
          </a:p>
        </p:txBody>
      </p:sp>
      <p:sp>
        <p:nvSpPr>
          <p:cNvPr id="4" name="Slide Number Placeholder 3">
            <a:extLst>
              <a:ext uri="{FF2B5EF4-FFF2-40B4-BE49-F238E27FC236}">
                <a16:creationId xmlns:a16="http://schemas.microsoft.com/office/drawing/2014/main" id="{3CA36275-DC12-4975-B1E2-8F05DE3DF063}"/>
              </a:ext>
            </a:extLst>
          </p:cNvPr>
          <p:cNvSpPr>
            <a:spLocks noGrp="1"/>
          </p:cNvSpPr>
          <p:nvPr>
            <p:ph type="sldNum" sz="quarter" idx="12"/>
          </p:nvPr>
        </p:nvSpPr>
        <p:spPr/>
        <p:txBody>
          <a:bodyPr/>
          <a:lstStyle/>
          <a:p>
            <a:fld id="{6C575094-CFE5-6845-BA77-358456EEE977}" type="slidenum">
              <a:rPr lang="en-US" altLang="x-none" smtClean="0"/>
              <a:pPr/>
              <a:t>63</a:t>
            </a:fld>
            <a:endParaRPr lang="en-US" altLang="x-none"/>
          </a:p>
        </p:txBody>
      </p:sp>
    </p:spTree>
    <p:extLst>
      <p:ext uri="{BB962C8B-B14F-4D97-AF65-F5344CB8AC3E}">
        <p14:creationId xmlns:p14="http://schemas.microsoft.com/office/powerpoint/2010/main" val="266336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247DE-A69D-D4F6-0A64-273D5F1A5B5B}"/>
              </a:ext>
            </a:extLst>
          </p:cNvPr>
          <p:cNvSpPr>
            <a:spLocks noGrp="1"/>
          </p:cNvSpPr>
          <p:nvPr>
            <p:ph type="title"/>
          </p:nvPr>
        </p:nvSpPr>
        <p:spPr/>
        <p:txBody>
          <a:bodyPr/>
          <a:lstStyle/>
          <a:p>
            <a:r>
              <a:rPr lang="en-US" dirty="0"/>
              <a:t>Software V&amp;V</a:t>
            </a:r>
          </a:p>
        </p:txBody>
      </p:sp>
      <p:sp>
        <p:nvSpPr>
          <p:cNvPr id="3" name="Content Placeholder 2">
            <a:extLst>
              <a:ext uri="{FF2B5EF4-FFF2-40B4-BE49-F238E27FC236}">
                <a16:creationId xmlns:a16="http://schemas.microsoft.com/office/drawing/2014/main" id="{BB57B84E-203E-C495-9719-625596AB33AD}"/>
              </a:ext>
            </a:extLst>
          </p:cNvPr>
          <p:cNvSpPr>
            <a:spLocks noGrp="1"/>
          </p:cNvSpPr>
          <p:nvPr>
            <p:ph idx="1"/>
          </p:nvPr>
        </p:nvSpPr>
        <p:spPr>
          <a:xfrm>
            <a:off x="457200" y="1295400"/>
            <a:ext cx="8229600" cy="3002273"/>
          </a:xfrm>
        </p:spPr>
        <p:txBody>
          <a:bodyPr/>
          <a:lstStyle/>
          <a:p>
            <a:r>
              <a:rPr lang="en-US" dirty="0"/>
              <a:t>Customers </a:t>
            </a:r>
            <a:r>
              <a:rPr lang="en-US" u="sng" dirty="0"/>
              <a:t>validate</a:t>
            </a:r>
            <a:r>
              <a:rPr lang="en-US" dirty="0"/>
              <a:t> that developers meet the application’s requirements, and therefore they are building the </a:t>
            </a:r>
            <a:r>
              <a:rPr lang="en-US" u="sng" dirty="0"/>
              <a:t>right application</a:t>
            </a:r>
            <a:r>
              <a:rPr lang="en-US" dirty="0"/>
              <a:t>.</a:t>
            </a:r>
          </a:p>
          <a:p>
            <a:pPr lvl="4"/>
            <a:endParaRPr lang="en-US" dirty="0"/>
          </a:p>
          <a:p>
            <a:r>
              <a:rPr lang="en-US" dirty="0"/>
              <a:t>Developers write and test well-design software and therefore they </a:t>
            </a:r>
            <a:r>
              <a:rPr lang="en-US" u="sng" dirty="0"/>
              <a:t>verify</a:t>
            </a:r>
            <a:r>
              <a:rPr lang="en-US" dirty="0"/>
              <a:t> that they are building the </a:t>
            </a:r>
            <a:r>
              <a:rPr lang="en-US" u="sng" dirty="0"/>
              <a:t>application right</a:t>
            </a:r>
            <a:r>
              <a:rPr lang="en-US" dirty="0"/>
              <a:t>.</a:t>
            </a:r>
          </a:p>
        </p:txBody>
      </p:sp>
      <p:sp>
        <p:nvSpPr>
          <p:cNvPr id="4" name="Slide Number Placeholder 3">
            <a:extLst>
              <a:ext uri="{FF2B5EF4-FFF2-40B4-BE49-F238E27FC236}">
                <a16:creationId xmlns:a16="http://schemas.microsoft.com/office/drawing/2014/main" id="{643EE3A4-0B47-8A14-031A-424AEF00A800}"/>
              </a:ext>
            </a:extLst>
          </p:cNvPr>
          <p:cNvSpPr>
            <a:spLocks noGrp="1"/>
          </p:cNvSpPr>
          <p:nvPr>
            <p:ph type="sldNum" sz="quarter" idx="12"/>
          </p:nvPr>
        </p:nvSpPr>
        <p:spPr/>
        <p:txBody>
          <a:bodyPr/>
          <a:lstStyle/>
          <a:p>
            <a:fld id="{6C575094-CFE5-6845-BA77-358456EEE977}" type="slidenum">
              <a:rPr lang="en-US" altLang="x-none" smtClean="0"/>
              <a:pPr/>
              <a:t>64</a:t>
            </a:fld>
            <a:endParaRPr lang="en-US" altLang="x-none"/>
          </a:p>
        </p:txBody>
      </p:sp>
      <p:sp>
        <p:nvSpPr>
          <p:cNvPr id="5" name="TextBox 4">
            <a:extLst>
              <a:ext uri="{FF2B5EF4-FFF2-40B4-BE49-F238E27FC236}">
                <a16:creationId xmlns:a16="http://schemas.microsoft.com/office/drawing/2014/main" id="{A63F6579-0704-05A6-7568-ACF4756F1AFA}"/>
              </a:ext>
            </a:extLst>
          </p:cNvPr>
          <p:cNvSpPr txBox="1"/>
          <p:nvPr/>
        </p:nvSpPr>
        <p:spPr>
          <a:xfrm>
            <a:off x="1920269" y="4452197"/>
            <a:ext cx="5303462" cy="1354217"/>
          </a:xfrm>
          <a:prstGeom prst="rect">
            <a:avLst/>
          </a:prstGeom>
          <a:solidFill>
            <a:srgbClr val="FEE698">
              <a:alpha val="50000"/>
            </a:srgbClr>
          </a:solidFill>
          <a:ln w="28575">
            <a:solidFill>
              <a:srgbClr val="E1A90D"/>
            </a:solidFill>
          </a:ln>
        </p:spPr>
        <p:txBody>
          <a:bodyPr wrap="square" rtlCol="0">
            <a:spAutoFit/>
          </a:bodyPr>
          <a:lstStyle/>
          <a:p>
            <a:pPr algn="ctr"/>
            <a:r>
              <a:rPr lang="en-US" sz="1800" b="1" dirty="0">
                <a:solidFill>
                  <a:srgbClr val="960000"/>
                </a:solidFill>
                <a:effectLst/>
                <a:latin typeface="+mj-lt"/>
                <a:ea typeface="Times New Roman" panose="02020603050405020304" pitchFamily="18" charset="0"/>
                <a:cs typeface="Times New Roman" panose="02020603050405020304" pitchFamily="18" charset="0"/>
              </a:rPr>
              <a:t>Software V&amp;V</a:t>
            </a:r>
          </a:p>
          <a:p>
            <a:endParaRPr lang="en-US" sz="800" dirty="0">
              <a:latin typeface="+mj-lt"/>
            </a:endParaRP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Software verification and validation (software V&amp;V) is a major topic in the fields of software engineering and software quality control</a:t>
            </a:r>
            <a:r>
              <a:rPr lang="en-US" sz="2000" dirty="0">
                <a:effectLst/>
              </a:rPr>
              <a:t>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2000" dirty="0">
                <a:effectLst/>
              </a:rPr>
              <a:t> </a:t>
            </a:r>
            <a:endParaRPr lang="en-US" sz="1800" dirty="0">
              <a:solidFill>
                <a:srgbClr val="000000"/>
              </a:solidFill>
              <a:effectLst/>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296449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E7739-01A1-EF0E-73D0-ABA7C002FEC1}"/>
              </a:ext>
            </a:extLst>
          </p:cNvPr>
          <p:cNvSpPr>
            <a:spLocks noGrp="1"/>
          </p:cNvSpPr>
          <p:nvPr>
            <p:ph type="title"/>
          </p:nvPr>
        </p:nvSpPr>
        <p:spPr/>
        <p:txBody>
          <a:bodyPr/>
          <a:lstStyle/>
          <a:p>
            <a:r>
              <a:rPr lang="en-US" dirty="0"/>
              <a:t>Where do Classes Come From?</a:t>
            </a:r>
          </a:p>
        </p:txBody>
      </p:sp>
      <p:sp>
        <p:nvSpPr>
          <p:cNvPr id="3" name="Content Placeholder 2">
            <a:extLst>
              <a:ext uri="{FF2B5EF4-FFF2-40B4-BE49-F238E27FC236}">
                <a16:creationId xmlns:a16="http://schemas.microsoft.com/office/drawing/2014/main" id="{0BA2B6E0-3B84-0277-6107-24FDD9956FB6}"/>
              </a:ext>
            </a:extLst>
          </p:cNvPr>
          <p:cNvSpPr>
            <a:spLocks noGrp="1"/>
          </p:cNvSpPr>
          <p:nvPr>
            <p:ph idx="1"/>
          </p:nvPr>
        </p:nvSpPr>
        <p:spPr/>
        <p:txBody>
          <a:bodyPr/>
          <a:lstStyle/>
          <a:p>
            <a:r>
              <a:rPr lang="en-US" dirty="0"/>
              <a:t>Once we have at least the first draft of the Functional Specification, we can start to think about the classes of the application.</a:t>
            </a:r>
          </a:p>
          <a:p>
            <a:pPr lvl="4"/>
            <a:endParaRPr lang="en-US" dirty="0"/>
          </a:p>
          <a:p>
            <a:r>
              <a:rPr lang="en-US" dirty="0"/>
              <a:t>To create  the initial set of classes, analyze </a:t>
            </a:r>
            <a:br>
              <a:rPr lang="en-US" dirty="0"/>
            </a:br>
            <a:r>
              <a:rPr lang="en-US" dirty="0"/>
              <a:t>the application’s functional requirements.</a:t>
            </a:r>
          </a:p>
          <a:p>
            <a:pPr lvl="4"/>
            <a:endParaRPr lang="en-US" dirty="0"/>
          </a:p>
          <a:p>
            <a:r>
              <a:rPr lang="en-US" u="sng" dirty="0"/>
              <a:t>Requirements analysis</a:t>
            </a:r>
            <a:r>
              <a:rPr lang="en-US" dirty="0"/>
              <a:t> is the process of carefully examining an application’s requirements during design.</a:t>
            </a:r>
          </a:p>
        </p:txBody>
      </p:sp>
      <p:sp>
        <p:nvSpPr>
          <p:cNvPr id="4" name="Slide Number Placeholder 3">
            <a:extLst>
              <a:ext uri="{FF2B5EF4-FFF2-40B4-BE49-F238E27FC236}">
                <a16:creationId xmlns:a16="http://schemas.microsoft.com/office/drawing/2014/main" id="{583FB730-E474-555B-9845-02C9D3EA806F}"/>
              </a:ext>
            </a:extLst>
          </p:cNvPr>
          <p:cNvSpPr>
            <a:spLocks noGrp="1"/>
          </p:cNvSpPr>
          <p:nvPr>
            <p:ph type="sldNum" sz="quarter" idx="12"/>
          </p:nvPr>
        </p:nvSpPr>
        <p:spPr/>
        <p:txBody>
          <a:bodyPr/>
          <a:lstStyle/>
          <a:p>
            <a:fld id="{6C575094-CFE5-6845-BA77-358456EEE977}" type="slidenum">
              <a:rPr lang="en-US" altLang="x-none" smtClean="0"/>
              <a:pPr/>
              <a:t>65</a:t>
            </a:fld>
            <a:endParaRPr lang="en-US" altLang="x-none"/>
          </a:p>
        </p:txBody>
      </p:sp>
    </p:spTree>
    <p:extLst>
      <p:ext uri="{BB962C8B-B14F-4D97-AF65-F5344CB8AC3E}">
        <p14:creationId xmlns:p14="http://schemas.microsoft.com/office/powerpoint/2010/main" val="36135949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4E4BC-97E7-0705-8062-2F24C812FE5E}"/>
              </a:ext>
            </a:extLst>
          </p:cNvPr>
          <p:cNvSpPr>
            <a:spLocks noGrp="1"/>
          </p:cNvSpPr>
          <p:nvPr>
            <p:ph type="title"/>
          </p:nvPr>
        </p:nvSpPr>
        <p:spPr/>
        <p:txBody>
          <a:bodyPr/>
          <a:lstStyle/>
          <a:p>
            <a:r>
              <a:rPr lang="en-US" sz="2800" dirty="0"/>
              <a:t>Expanded Book Catalogue Function Requirements</a:t>
            </a:r>
          </a:p>
        </p:txBody>
      </p:sp>
      <p:sp>
        <p:nvSpPr>
          <p:cNvPr id="3" name="Content Placeholder 2">
            <a:extLst>
              <a:ext uri="{FF2B5EF4-FFF2-40B4-BE49-F238E27FC236}">
                <a16:creationId xmlns:a16="http://schemas.microsoft.com/office/drawing/2014/main" id="{CC37DA94-309D-746F-C018-5085AE5A0136}"/>
              </a:ext>
            </a:extLst>
          </p:cNvPr>
          <p:cNvSpPr>
            <a:spLocks noGrp="1"/>
          </p:cNvSpPr>
          <p:nvPr>
            <p:ph idx="1"/>
          </p:nvPr>
        </p:nvSpPr>
        <p:spPr>
          <a:solidFill>
            <a:srgbClr val="73FEFF">
              <a:alpha val="50000"/>
            </a:srgbClr>
          </a:solidFill>
          <a:ln>
            <a:solidFill>
              <a:srgbClr val="0432FF"/>
            </a:solidFill>
          </a:ln>
        </p:spPr>
        <p:txBody>
          <a:bodyPr/>
          <a:lstStyle/>
          <a:p>
            <a:pPr algn="just"/>
            <a:r>
              <a:rPr lang="en-US" sz="2000" dirty="0"/>
              <a:t>The book </a:t>
            </a:r>
            <a:r>
              <a:rPr lang="en-US" sz="2000" dirty="0">
                <a:solidFill>
                  <a:srgbClr val="0432FF"/>
                </a:solidFill>
              </a:rPr>
              <a:t>catalogue</a:t>
            </a:r>
            <a:r>
              <a:rPr lang="en-US" sz="2000" dirty="0"/>
              <a:t> shall contain different kinds of </a:t>
            </a:r>
            <a:r>
              <a:rPr lang="en-US" sz="2000" dirty="0">
                <a:solidFill>
                  <a:srgbClr val="0432FF"/>
                </a:solidFill>
              </a:rPr>
              <a:t>books</a:t>
            </a:r>
            <a:r>
              <a:rPr lang="en-US" sz="2000" dirty="0"/>
              <a:t> and their </a:t>
            </a:r>
            <a:r>
              <a:rPr lang="en-US" sz="2000" dirty="0">
                <a:solidFill>
                  <a:srgbClr val="0432FF"/>
                </a:solidFill>
              </a:rPr>
              <a:t>attributes</a:t>
            </a:r>
            <a:r>
              <a:rPr lang="en-US" sz="2000" dirty="0"/>
              <a:t>.</a:t>
            </a:r>
          </a:p>
          <a:p>
            <a:pPr algn="just"/>
            <a:r>
              <a:rPr lang="en-US" sz="2000" dirty="0">
                <a:solidFill>
                  <a:srgbClr val="000000"/>
                </a:solidFill>
                <a:effectLst/>
              </a:rPr>
              <a:t>A </a:t>
            </a:r>
            <a:r>
              <a:rPr lang="en-US" sz="2000" dirty="0">
                <a:solidFill>
                  <a:srgbClr val="0432FF"/>
                </a:solidFill>
              </a:rPr>
              <a:t>librarian</a:t>
            </a:r>
            <a:r>
              <a:rPr lang="en-US" sz="2000" dirty="0">
                <a:solidFill>
                  <a:srgbClr val="000000"/>
                </a:solidFill>
                <a:effectLst/>
              </a:rPr>
              <a:t> must be able to </a:t>
            </a:r>
            <a:r>
              <a:rPr lang="en-US" sz="2000" dirty="0">
                <a:solidFill>
                  <a:srgbClr val="C00000"/>
                </a:solidFill>
                <a:effectLst/>
              </a:rPr>
              <a:t>add</a:t>
            </a:r>
            <a:r>
              <a:rPr lang="en-US" sz="2000" dirty="0">
                <a:solidFill>
                  <a:srgbClr val="000000"/>
                </a:solidFill>
                <a:effectLst/>
              </a:rPr>
              <a:t> new </a:t>
            </a:r>
            <a:r>
              <a:rPr lang="en-US" sz="2000" dirty="0">
                <a:solidFill>
                  <a:srgbClr val="0432FF"/>
                </a:solidFill>
              </a:rPr>
              <a:t>books</a:t>
            </a:r>
            <a:r>
              <a:rPr lang="en-US" sz="2000" dirty="0">
                <a:solidFill>
                  <a:srgbClr val="000000"/>
                </a:solidFill>
                <a:effectLst/>
              </a:rPr>
              <a:t> to the </a:t>
            </a:r>
            <a:r>
              <a:rPr lang="en-US" sz="2000" dirty="0">
                <a:solidFill>
                  <a:srgbClr val="0432FF"/>
                </a:solidFill>
              </a:rPr>
              <a:t>catalogue</a:t>
            </a:r>
            <a:r>
              <a:rPr lang="en-US" sz="2000" dirty="0">
                <a:solidFill>
                  <a:srgbClr val="000000"/>
                </a:solidFill>
                <a:effectLst/>
              </a:rPr>
              <a:t>.</a:t>
            </a:r>
          </a:p>
          <a:p>
            <a:pPr algn="just"/>
            <a:r>
              <a:rPr lang="en-US" sz="2000" dirty="0">
                <a:solidFill>
                  <a:srgbClr val="000000"/>
                </a:solidFill>
                <a:effectLst/>
              </a:rPr>
              <a:t>A </a:t>
            </a:r>
            <a:r>
              <a:rPr lang="en-US" sz="2000" dirty="0">
                <a:solidFill>
                  <a:srgbClr val="0432FF"/>
                </a:solidFill>
              </a:rPr>
              <a:t>librarian</a:t>
            </a:r>
            <a:r>
              <a:rPr lang="en-US" sz="2000" dirty="0">
                <a:solidFill>
                  <a:srgbClr val="000000"/>
                </a:solidFill>
                <a:effectLst/>
              </a:rPr>
              <a:t> must be able to </a:t>
            </a:r>
            <a:r>
              <a:rPr lang="en-US" sz="2000" dirty="0">
                <a:solidFill>
                  <a:srgbClr val="C00000"/>
                </a:solidFill>
              </a:rPr>
              <a:t>update</a:t>
            </a:r>
            <a:r>
              <a:rPr lang="en-US" sz="2000" dirty="0">
                <a:solidFill>
                  <a:srgbClr val="000000"/>
                </a:solidFill>
                <a:effectLst/>
              </a:rPr>
              <a:t> and </a:t>
            </a:r>
            <a:r>
              <a:rPr lang="en-US" sz="2000" dirty="0">
                <a:solidFill>
                  <a:srgbClr val="C00000"/>
                </a:solidFill>
              </a:rPr>
              <a:t>delete</a:t>
            </a:r>
            <a:r>
              <a:rPr lang="en-US" sz="2000" dirty="0">
                <a:solidFill>
                  <a:srgbClr val="000000"/>
                </a:solidFill>
                <a:effectLst/>
              </a:rPr>
              <a:t> existing </a:t>
            </a:r>
            <a:r>
              <a:rPr lang="en-US" sz="2000" dirty="0">
                <a:solidFill>
                  <a:srgbClr val="0432FF"/>
                </a:solidFill>
              </a:rPr>
              <a:t>books</a:t>
            </a:r>
            <a:r>
              <a:rPr lang="en-US" sz="2000" dirty="0">
                <a:solidFill>
                  <a:srgbClr val="000000"/>
                </a:solidFill>
                <a:effectLst/>
              </a:rPr>
              <a:t> in the catalogue.</a:t>
            </a:r>
          </a:p>
          <a:p>
            <a:pPr algn="just"/>
            <a:r>
              <a:rPr lang="en-US" sz="2000" dirty="0">
                <a:solidFill>
                  <a:srgbClr val="000000"/>
                </a:solidFill>
                <a:effectLst/>
              </a:rPr>
              <a:t>The </a:t>
            </a:r>
            <a:r>
              <a:rPr lang="en-US" sz="2000" dirty="0">
                <a:solidFill>
                  <a:srgbClr val="0432FF"/>
                </a:solidFill>
              </a:rPr>
              <a:t>kinds</a:t>
            </a:r>
            <a:r>
              <a:rPr lang="en-US" sz="2000" dirty="0">
                <a:solidFill>
                  <a:srgbClr val="000000"/>
                </a:solidFill>
                <a:effectLst/>
              </a:rPr>
              <a:t> of </a:t>
            </a:r>
            <a:r>
              <a:rPr lang="en-US" sz="2000" dirty="0">
                <a:solidFill>
                  <a:srgbClr val="0432FF"/>
                </a:solidFill>
              </a:rPr>
              <a:t>books</a:t>
            </a:r>
            <a:r>
              <a:rPr lang="en-US" sz="2000" dirty="0">
                <a:solidFill>
                  <a:srgbClr val="000000"/>
                </a:solidFill>
                <a:effectLst/>
              </a:rPr>
              <a:t> shall </a:t>
            </a:r>
            <a:r>
              <a:rPr lang="en-US" sz="2000" dirty="0">
                <a:effectLst/>
              </a:rPr>
              <a:t>include </a:t>
            </a:r>
            <a:r>
              <a:rPr lang="en-US" sz="2000" dirty="0"/>
              <a:t>fiction</a:t>
            </a:r>
            <a:r>
              <a:rPr lang="en-US" sz="2000" dirty="0">
                <a:effectLst/>
              </a:rPr>
              <a:t>, </a:t>
            </a:r>
            <a:r>
              <a:rPr lang="en-US" sz="2000" dirty="0"/>
              <a:t>cookbooks</a:t>
            </a:r>
            <a:r>
              <a:rPr lang="en-US" sz="2000" dirty="0">
                <a:effectLst/>
              </a:rPr>
              <a:t>, and </a:t>
            </a:r>
            <a:r>
              <a:rPr lang="en-US" sz="2000" dirty="0"/>
              <a:t>how-to</a:t>
            </a:r>
            <a:r>
              <a:rPr lang="en-US" sz="2000" dirty="0">
                <a:solidFill>
                  <a:srgbClr val="000000"/>
                </a:solidFill>
                <a:effectLst/>
              </a:rPr>
              <a:t>.</a:t>
            </a:r>
          </a:p>
          <a:p>
            <a:pPr algn="just"/>
            <a:r>
              <a:rPr lang="en-US" sz="2000" dirty="0">
                <a:solidFill>
                  <a:srgbClr val="000000"/>
                </a:solidFill>
                <a:effectLst/>
              </a:rPr>
              <a:t>All books must have title, author’s </a:t>
            </a:r>
            <a:r>
              <a:rPr lang="en-US" sz="2000" dirty="0">
                <a:solidFill>
                  <a:srgbClr val="000000"/>
                </a:solidFill>
              </a:rPr>
              <a:t>last</a:t>
            </a:r>
            <a:r>
              <a:rPr lang="en-US" sz="2000" dirty="0">
                <a:solidFill>
                  <a:srgbClr val="0432FF"/>
                </a:solidFill>
              </a:rPr>
              <a:t> name</a:t>
            </a:r>
            <a:r>
              <a:rPr lang="en-US" sz="2000" dirty="0">
                <a:solidFill>
                  <a:srgbClr val="000000"/>
                </a:solidFill>
                <a:effectLst/>
              </a:rPr>
              <a:t>, and author’s </a:t>
            </a:r>
            <a:r>
              <a:rPr lang="en-US" sz="2000" dirty="0">
                <a:solidFill>
                  <a:srgbClr val="000000"/>
                </a:solidFill>
              </a:rPr>
              <a:t>first</a:t>
            </a:r>
            <a:r>
              <a:rPr lang="en-US" sz="2000" dirty="0">
                <a:solidFill>
                  <a:srgbClr val="0432FF"/>
                </a:solidFill>
              </a:rPr>
              <a:t> name attribute</a:t>
            </a:r>
            <a:r>
              <a:rPr lang="en-US" sz="2000" dirty="0">
                <a:solidFill>
                  <a:srgbClr val="000000"/>
                </a:solidFill>
                <a:effectLst/>
              </a:rPr>
              <a:t> values.</a:t>
            </a:r>
          </a:p>
          <a:p>
            <a:pPr algn="just"/>
            <a:r>
              <a:rPr lang="en-US" sz="2000" dirty="0">
                <a:solidFill>
                  <a:srgbClr val="000000"/>
                </a:solidFill>
                <a:effectLst/>
              </a:rPr>
              <a:t>Fiction </a:t>
            </a:r>
            <a:r>
              <a:rPr lang="en-US" sz="2000" dirty="0">
                <a:solidFill>
                  <a:srgbClr val="0432FF"/>
                </a:solidFill>
              </a:rPr>
              <a:t>books</a:t>
            </a:r>
            <a:r>
              <a:rPr lang="en-US" sz="2000" dirty="0">
                <a:solidFill>
                  <a:srgbClr val="000000"/>
                </a:solidFill>
                <a:effectLst/>
              </a:rPr>
              <a:t> must include the publication </a:t>
            </a:r>
            <a:r>
              <a:rPr lang="en-US" sz="2000" dirty="0">
                <a:solidFill>
                  <a:srgbClr val="0432FF"/>
                </a:solidFill>
              </a:rPr>
              <a:t>year</a:t>
            </a:r>
            <a:r>
              <a:rPr lang="en-US" sz="2000" dirty="0">
                <a:solidFill>
                  <a:srgbClr val="000000"/>
                </a:solidFill>
                <a:effectLst/>
              </a:rPr>
              <a:t> and </a:t>
            </a:r>
            <a:r>
              <a:rPr lang="en-US" sz="2000" dirty="0">
                <a:solidFill>
                  <a:srgbClr val="0432FF"/>
                </a:solidFill>
              </a:rPr>
              <a:t>genre</a:t>
            </a:r>
            <a:r>
              <a:rPr lang="en-US" sz="2000" dirty="0">
                <a:solidFill>
                  <a:srgbClr val="000000"/>
                </a:solidFill>
                <a:effectLst/>
              </a:rPr>
              <a:t> </a:t>
            </a:r>
            <a:r>
              <a:rPr lang="en-US" sz="2000" dirty="0">
                <a:solidFill>
                  <a:srgbClr val="0432FF"/>
                </a:solidFill>
                <a:effectLst/>
              </a:rPr>
              <a:t>attributes</a:t>
            </a:r>
            <a:r>
              <a:rPr lang="en-US" sz="2000" dirty="0">
                <a:solidFill>
                  <a:srgbClr val="000000"/>
                </a:solidFill>
                <a:effectLst/>
              </a:rPr>
              <a:t>.</a:t>
            </a:r>
          </a:p>
          <a:p>
            <a:pPr algn="just"/>
            <a:r>
              <a:rPr lang="en-US" sz="2000" dirty="0">
                <a:solidFill>
                  <a:srgbClr val="0432FF"/>
                </a:solidFill>
              </a:rPr>
              <a:t>Genre</a:t>
            </a:r>
            <a:r>
              <a:rPr lang="en-US" sz="2000" dirty="0">
                <a:solidFill>
                  <a:srgbClr val="000000"/>
                </a:solidFill>
                <a:effectLst/>
              </a:rPr>
              <a:t> must include </a:t>
            </a:r>
            <a:r>
              <a:rPr lang="en-US" sz="2000" dirty="0"/>
              <a:t>adventure</a:t>
            </a:r>
            <a:r>
              <a:rPr lang="en-US" sz="2000" dirty="0">
                <a:effectLst/>
              </a:rPr>
              <a:t>, </a:t>
            </a:r>
            <a:r>
              <a:rPr lang="en-US" sz="2000" dirty="0"/>
              <a:t>classics</a:t>
            </a:r>
            <a:r>
              <a:rPr lang="en-US" sz="2000" dirty="0">
                <a:effectLst/>
              </a:rPr>
              <a:t>, </a:t>
            </a:r>
            <a:r>
              <a:rPr lang="en-US" sz="2000" dirty="0"/>
              <a:t>detective</a:t>
            </a:r>
            <a:r>
              <a:rPr lang="en-US" sz="2000" dirty="0">
                <a:effectLst/>
              </a:rPr>
              <a:t>, </a:t>
            </a:r>
            <a:r>
              <a:rPr lang="en-US" sz="2000" dirty="0"/>
              <a:t>fantasy</a:t>
            </a:r>
            <a:r>
              <a:rPr lang="en-US" sz="2000" dirty="0">
                <a:effectLst/>
              </a:rPr>
              <a:t>, </a:t>
            </a:r>
            <a:r>
              <a:rPr lang="en-US" sz="2000" dirty="0"/>
              <a:t>historic</a:t>
            </a:r>
            <a:r>
              <a:rPr lang="en-US" sz="2000" dirty="0">
                <a:effectLst/>
              </a:rPr>
              <a:t>, </a:t>
            </a:r>
            <a:r>
              <a:rPr lang="en-US" sz="2000" dirty="0"/>
              <a:t>horror</a:t>
            </a:r>
            <a:r>
              <a:rPr lang="en-US" sz="2000" dirty="0">
                <a:effectLst/>
              </a:rPr>
              <a:t>, </a:t>
            </a:r>
            <a:r>
              <a:rPr lang="en-US" sz="2000" dirty="0"/>
              <a:t>romance</a:t>
            </a:r>
            <a:r>
              <a:rPr lang="en-US" sz="2000" dirty="0">
                <a:effectLst/>
              </a:rPr>
              <a:t>, and </a:t>
            </a:r>
            <a:r>
              <a:rPr lang="en-US" sz="2000" dirty="0"/>
              <a:t>science fiction</a:t>
            </a:r>
            <a:r>
              <a:rPr lang="en-US" sz="2000" dirty="0">
                <a:solidFill>
                  <a:srgbClr val="000000"/>
                </a:solidFill>
                <a:effectLst/>
              </a:rPr>
              <a:t>.</a:t>
            </a:r>
          </a:p>
          <a:p>
            <a:pPr algn="just"/>
            <a:r>
              <a:rPr lang="en-US" sz="2000" dirty="0"/>
              <a:t>Cookbooks</a:t>
            </a:r>
            <a:r>
              <a:rPr lang="en-US" sz="2000" dirty="0">
                <a:solidFill>
                  <a:srgbClr val="000000"/>
                </a:solidFill>
                <a:effectLst/>
              </a:rPr>
              <a:t> must include the </a:t>
            </a:r>
            <a:r>
              <a:rPr lang="en-US" sz="2000" dirty="0">
                <a:solidFill>
                  <a:srgbClr val="0432FF"/>
                </a:solidFill>
              </a:rPr>
              <a:t>region</a:t>
            </a:r>
            <a:r>
              <a:rPr lang="en-US" sz="2000" dirty="0">
                <a:solidFill>
                  <a:srgbClr val="000000"/>
                </a:solidFill>
                <a:effectLst/>
              </a:rPr>
              <a:t> </a:t>
            </a:r>
            <a:r>
              <a:rPr lang="en-US" sz="2000" dirty="0">
                <a:solidFill>
                  <a:srgbClr val="0432FF"/>
                </a:solidFill>
              </a:rPr>
              <a:t>attribute</a:t>
            </a:r>
            <a:r>
              <a:rPr lang="en-US" sz="2000" dirty="0">
                <a:solidFill>
                  <a:srgbClr val="000000"/>
                </a:solidFill>
                <a:effectLst/>
              </a:rPr>
              <a:t>.</a:t>
            </a:r>
          </a:p>
          <a:p>
            <a:pPr algn="just"/>
            <a:r>
              <a:rPr lang="en-US" sz="2000" dirty="0"/>
              <a:t>How-to</a:t>
            </a:r>
            <a:r>
              <a:rPr lang="en-US" sz="2000" dirty="0">
                <a:solidFill>
                  <a:srgbClr val="0432FF"/>
                </a:solidFill>
              </a:rPr>
              <a:t> books </a:t>
            </a:r>
            <a:r>
              <a:rPr lang="en-US" sz="2000" dirty="0">
                <a:solidFill>
                  <a:srgbClr val="000000"/>
                </a:solidFill>
                <a:effectLst/>
              </a:rPr>
              <a:t>must include the </a:t>
            </a:r>
            <a:r>
              <a:rPr lang="en-US" sz="2000" dirty="0">
                <a:solidFill>
                  <a:srgbClr val="0432FF"/>
                </a:solidFill>
              </a:rPr>
              <a:t>subject</a:t>
            </a:r>
            <a:r>
              <a:rPr lang="en-US" sz="2000" dirty="0">
                <a:solidFill>
                  <a:srgbClr val="000000"/>
                </a:solidFill>
                <a:effectLst/>
              </a:rPr>
              <a:t> </a:t>
            </a:r>
            <a:r>
              <a:rPr lang="en-US" sz="2000" dirty="0">
                <a:solidFill>
                  <a:srgbClr val="0432FF"/>
                </a:solidFill>
              </a:rPr>
              <a:t>attribute</a:t>
            </a:r>
            <a:r>
              <a:rPr lang="en-US" sz="2000" dirty="0">
                <a:solidFill>
                  <a:srgbClr val="000000"/>
                </a:solidFill>
                <a:effectLst/>
              </a:rPr>
              <a:t>.</a:t>
            </a:r>
          </a:p>
        </p:txBody>
      </p:sp>
      <p:sp>
        <p:nvSpPr>
          <p:cNvPr id="4" name="Slide Number Placeholder 3">
            <a:extLst>
              <a:ext uri="{FF2B5EF4-FFF2-40B4-BE49-F238E27FC236}">
                <a16:creationId xmlns:a16="http://schemas.microsoft.com/office/drawing/2014/main" id="{6F20B45B-4826-CF89-73C8-D0E095AC589F}"/>
              </a:ext>
            </a:extLst>
          </p:cNvPr>
          <p:cNvSpPr>
            <a:spLocks noGrp="1"/>
          </p:cNvSpPr>
          <p:nvPr>
            <p:ph type="sldNum" sz="quarter" idx="12"/>
          </p:nvPr>
        </p:nvSpPr>
        <p:spPr/>
        <p:txBody>
          <a:bodyPr/>
          <a:lstStyle/>
          <a:p>
            <a:fld id="{6C575094-CFE5-6845-BA77-358456EEE977}" type="slidenum">
              <a:rPr lang="en-US" altLang="x-none" smtClean="0"/>
              <a:pPr/>
              <a:t>66</a:t>
            </a:fld>
            <a:endParaRPr lang="en-US" altLang="x-none"/>
          </a:p>
        </p:txBody>
      </p:sp>
    </p:spTree>
    <p:extLst>
      <p:ext uri="{BB962C8B-B14F-4D97-AF65-F5344CB8AC3E}">
        <p14:creationId xmlns:p14="http://schemas.microsoft.com/office/powerpoint/2010/main" val="259980074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8A435-0588-57FA-3F31-13F7DF9E357B}"/>
              </a:ext>
            </a:extLst>
          </p:cNvPr>
          <p:cNvSpPr>
            <a:spLocks noGrp="1"/>
          </p:cNvSpPr>
          <p:nvPr>
            <p:ph type="title"/>
          </p:nvPr>
        </p:nvSpPr>
        <p:spPr/>
        <p:txBody>
          <a:bodyPr/>
          <a:lstStyle/>
          <a:p>
            <a:r>
              <a:rPr lang="en-US" sz="3200" dirty="0"/>
              <a:t>Expanded Function Requirements</a:t>
            </a:r>
            <a:r>
              <a:rPr lang="en-US" sz="3200" i="1" dirty="0"/>
              <a:t>, cont’d</a:t>
            </a:r>
            <a:endParaRPr lang="en-US" i="1" dirty="0"/>
          </a:p>
        </p:txBody>
      </p:sp>
      <p:sp>
        <p:nvSpPr>
          <p:cNvPr id="3" name="Content Placeholder 2">
            <a:extLst>
              <a:ext uri="{FF2B5EF4-FFF2-40B4-BE49-F238E27FC236}">
                <a16:creationId xmlns:a16="http://schemas.microsoft.com/office/drawing/2014/main" id="{86F7B412-8D85-313A-0479-FC950F1BCEE0}"/>
              </a:ext>
            </a:extLst>
          </p:cNvPr>
          <p:cNvSpPr>
            <a:spLocks noGrp="1"/>
          </p:cNvSpPr>
          <p:nvPr>
            <p:ph idx="1"/>
          </p:nvPr>
        </p:nvSpPr>
        <p:spPr>
          <a:xfrm>
            <a:off x="457200" y="1234464"/>
            <a:ext cx="8229600" cy="5013936"/>
          </a:xfrm>
          <a:solidFill>
            <a:srgbClr val="73FEFF">
              <a:alpha val="50000"/>
            </a:srgbClr>
          </a:solidFill>
          <a:ln>
            <a:solidFill>
              <a:srgbClr val="0432FF"/>
            </a:solidFill>
          </a:ln>
        </p:spPr>
        <p:txBody>
          <a:bodyPr/>
          <a:lstStyle/>
          <a:p>
            <a:pPr algn="just"/>
            <a:r>
              <a:rPr lang="en-US" sz="2000" dirty="0">
                <a:solidFill>
                  <a:srgbClr val="000000"/>
                </a:solidFill>
                <a:effectLst/>
              </a:rPr>
              <a:t>A </a:t>
            </a:r>
            <a:r>
              <a:rPr lang="en-US" sz="2000" dirty="0">
                <a:solidFill>
                  <a:srgbClr val="0432FF"/>
                </a:solidFill>
              </a:rPr>
              <a:t>customer</a:t>
            </a:r>
            <a:r>
              <a:rPr lang="en-US" sz="2000" dirty="0">
                <a:solidFill>
                  <a:srgbClr val="000000"/>
                </a:solidFill>
                <a:effectLst/>
              </a:rPr>
              <a:t> must be able to </a:t>
            </a:r>
            <a:r>
              <a:rPr lang="en-US" sz="2000" dirty="0">
                <a:solidFill>
                  <a:srgbClr val="C00000"/>
                </a:solidFill>
              </a:rPr>
              <a:t>search</a:t>
            </a:r>
            <a:r>
              <a:rPr lang="en-US" sz="2000" dirty="0">
                <a:solidFill>
                  <a:srgbClr val="000000"/>
                </a:solidFill>
                <a:effectLst/>
              </a:rPr>
              <a:t> the </a:t>
            </a:r>
            <a:r>
              <a:rPr lang="en-US" sz="2000" dirty="0">
                <a:solidFill>
                  <a:srgbClr val="0432FF"/>
                </a:solidFill>
              </a:rPr>
              <a:t>catalogue</a:t>
            </a:r>
            <a:r>
              <a:rPr lang="en-US" sz="2000" dirty="0">
                <a:solidFill>
                  <a:srgbClr val="000000"/>
                </a:solidFill>
                <a:effectLst/>
              </a:rPr>
              <a:t> by providing any number of desired target </a:t>
            </a:r>
            <a:r>
              <a:rPr lang="en-US" sz="2000" dirty="0">
                <a:solidFill>
                  <a:srgbClr val="0432FF"/>
                </a:solidFill>
              </a:rPr>
              <a:t>attribute</a:t>
            </a:r>
            <a:r>
              <a:rPr lang="en-US" sz="2000" dirty="0">
                <a:solidFill>
                  <a:srgbClr val="000000"/>
                </a:solidFill>
                <a:effectLst/>
              </a:rPr>
              <a:t> values.</a:t>
            </a:r>
          </a:p>
          <a:p>
            <a:pPr algn="just"/>
            <a:r>
              <a:rPr lang="en-US" sz="2000" dirty="0">
                <a:solidFill>
                  <a:srgbClr val="000000"/>
                </a:solidFill>
                <a:effectLst/>
              </a:rPr>
              <a:t>A </a:t>
            </a:r>
            <a:r>
              <a:rPr lang="en-US" sz="2000" dirty="0">
                <a:solidFill>
                  <a:srgbClr val="0432FF"/>
                </a:solidFill>
              </a:rPr>
              <a:t>customer</a:t>
            </a:r>
            <a:r>
              <a:rPr lang="en-US" sz="2000" dirty="0">
                <a:solidFill>
                  <a:srgbClr val="000000"/>
                </a:solidFill>
                <a:effectLst/>
              </a:rPr>
              <a:t> must complete a web browser-based </a:t>
            </a:r>
            <a:r>
              <a:rPr lang="en-US" sz="2000" dirty="0">
                <a:solidFill>
                  <a:srgbClr val="0432FF"/>
                </a:solidFill>
              </a:rPr>
              <a:t>form</a:t>
            </a:r>
            <a:r>
              <a:rPr lang="en-US" sz="2000" dirty="0">
                <a:solidFill>
                  <a:srgbClr val="000000"/>
                </a:solidFill>
                <a:effectLst/>
              </a:rPr>
              <a:t> to </a:t>
            </a:r>
            <a:r>
              <a:rPr lang="en-US" sz="2000" dirty="0">
                <a:solidFill>
                  <a:srgbClr val="C00000"/>
                </a:solidFill>
              </a:rPr>
              <a:t>specify</a:t>
            </a:r>
            <a:r>
              <a:rPr lang="en-US" sz="2000" dirty="0">
                <a:solidFill>
                  <a:srgbClr val="000000"/>
                </a:solidFill>
                <a:effectLst/>
              </a:rPr>
              <a:t> target </a:t>
            </a:r>
            <a:r>
              <a:rPr lang="en-US" sz="2000" dirty="0">
                <a:solidFill>
                  <a:srgbClr val="0432FF"/>
                </a:solidFill>
              </a:rPr>
              <a:t>attribute</a:t>
            </a:r>
            <a:r>
              <a:rPr lang="en-US" sz="2000" dirty="0">
                <a:solidFill>
                  <a:srgbClr val="000000"/>
                </a:solidFill>
                <a:effectLst/>
              </a:rPr>
              <a:t> values for </a:t>
            </a:r>
            <a:r>
              <a:rPr lang="en-US" sz="2000" dirty="0">
                <a:solidFill>
                  <a:srgbClr val="0432FF"/>
                </a:solidFill>
              </a:rPr>
              <a:t>book</a:t>
            </a:r>
            <a:r>
              <a:rPr lang="en-US" sz="2000" dirty="0">
                <a:solidFill>
                  <a:srgbClr val="000000"/>
                </a:solidFill>
                <a:effectLst/>
              </a:rPr>
              <a:t> searches.</a:t>
            </a:r>
          </a:p>
          <a:p>
            <a:pPr algn="just"/>
            <a:r>
              <a:rPr lang="en-US" sz="2000" dirty="0">
                <a:solidFill>
                  <a:srgbClr val="000000"/>
                </a:solidFill>
                <a:effectLst/>
              </a:rPr>
              <a:t>A </a:t>
            </a:r>
            <a:r>
              <a:rPr lang="en-US" sz="2000" dirty="0">
                <a:solidFill>
                  <a:srgbClr val="0432FF"/>
                </a:solidFill>
              </a:rPr>
              <a:t>customer’s</a:t>
            </a:r>
            <a:r>
              <a:rPr lang="en-US" sz="2000" dirty="0">
                <a:solidFill>
                  <a:srgbClr val="000000"/>
                </a:solidFill>
                <a:effectLst/>
              </a:rPr>
              <a:t> input in the </a:t>
            </a:r>
            <a:r>
              <a:rPr lang="en-US" sz="2000" dirty="0">
                <a:solidFill>
                  <a:srgbClr val="0432FF"/>
                </a:solidFill>
              </a:rPr>
              <a:t>form</a:t>
            </a:r>
            <a:r>
              <a:rPr lang="en-US" sz="2000" dirty="0">
                <a:solidFill>
                  <a:srgbClr val="000000"/>
                </a:solidFill>
                <a:effectLst/>
              </a:rPr>
              <a:t> must be </a:t>
            </a:r>
            <a:r>
              <a:rPr lang="en-US" sz="2000" dirty="0">
                <a:solidFill>
                  <a:srgbClr val="C00000"/>
                </a:solidFill>
              </a:rPr>
              <a:t>verified</a:t>
            </a:r>
            <a:r>
              <a:rPr lang="en-US" sz="2000" dirty="0">
                <a:solidFill>
                  <a:srgbClr val="000000"/>
                </a:solidFill>
                <a:effectLst/>
              </a:rPr>
              <a:t> for correct fo</a:t>
            </a:r>
            <a:r>
              <a:rPr lang="en-US" sz="2000" dirty="0">
                <a:solidFill>
                  <a:srgbClr val="0432FF"/>
                </a:solidFill>
              </a:rPr>
              <a:t>r</a:t>
            </a:r>
            <a:r>
              <a:rPr lang="en-US" sz="2000" dirty="0">
                <a:solidFill>
                  <a:srgbClr val="000000"/>
                </a:solidFill>
                <a:effectLst/>
              </a:rPr>
              <a:t>mat and </a:t>
            </a:r>
            <a:r>
              <a:rPr lang="en-US" sz="2000" dirty="0">
                <a:solidFill>
                  <a:srgbClr val="0432FF"/>
                </a:solidFill>
              </a:rPr>
              <a:t>values</a:t>
            </a:r>
            <a:r>
              <a:rPr lang="en-US" sz="2000" dirty="0">
                <a:solidFill>
                  <a:srgbClr val="000000"/>
                </a:solidFill>
                <a:effectLst/>
              </a:rPr>
              <a:t>.</a:t>
            </a:r>
          </a:p>
          <a:p>
            <a:pPr algn="just"/>
            <a:r>
              <a:rPr lang="en-US" sz="2000" dirty="0">
                <a:solidFill>
                  <a:srgbClr val="000000"/>
                </a:solidFill>
                <a:effectLst/>
              </a:rPr>
              <a:t>During searches, </a:t>
            </a:r>
            <a:r>
              <a:rPr lang="en-US" sz="2000" dirty="0">
                <a:solidFill>
                  <a:srgbClr val="0432FF"/>
                </a:solidFill>
              </a:rPr>
              <a:t>string</a:t>
            </a:r>
            <a:r>
              <a:rPr lang="en-US" sz="2000" dirty="0">
                <a:solidFill>
                  <a:srgbClr val="000000"/>
                </a:solidFill>
                <a:effectLst/>
              </a:rPr>
              <a:t> </a:t>
            </a:r>
            <a:r>
              <a:rPr lang="en-US" sz="2000" dirty="0">
                <a:solidFill>
                  <a:srgbClr val="0432FF"/>
                </a:solidFill>
              </a:rPr>
              <a:t>attribute</a:t>
            </a:r>
            <a:r>
              <a:rPr lang="en-US" sz="2000" dirty="0">
                <a:solidFill>
                  <a:srgbClr val="000000"/>
                </a:solidFill>
                <a:effectLst/>
              </a:rPr>
              <a:t> matches must be case-insensitive.</a:t>
            </a:r>
          </a:p>
          <a:p>
            <a:pPr algn="just"/>
            <a:r>
              <a:rPr lang="en-US" sz="2000" dirty="0">
                <a:solidFill>
                  <a:srgbClr val="000000"/>
                </a:solidFill>
                <a:effectLst/>
              </a:rPr>
              <a:t>A </a:t>
            </a:r>
            <a:r>
              <a:rPr lang="en-US" sz="2000" dirty="0">
                <a:solidFill>
                  <a:srgbClr val="0432FF"/>
                </a:solidFill>
              </a:rPr>
              <a:t>customer</a:t>
            </a:r>
            <a:r>
              <a:rPr lang="en-US" sz="2000" dirty="0">
                <a:solidFill>
                  <a:srgbClr val="000000"/>
                </a:solidFill>
                <a:effectLst/>
              </a:rPr>
              <a:t> must be able to </a:t>
            </a:r>
            <a:r>
              <a:rPr lang="en-US" sz="2000" dirty="0">
                <a:solidFill>
                  <a:srgbClr val="C00000"/>
                </a:solidFill>
                <a:effectLst/>
              </a:rPr>
              <a:t>specify</a:t>
            </a:r>
            <a:r>
              <a:rPr lang="en-US" sz="2000" dirty="0">
                <a:solidFill>
                  <a:srgbClr val="000000"/>
                </a:solidFill>
                <a:effectLst/>
              </a:rPr>
              <a:t> any number of don’t-care (wildcard) target </a:t>
            </a:r>
            <a:r>
              <a:rPr lang="en-US" sz="2000" dirty="0">
                <a:solidFill>
                  <a:srgbClr val="0432FF"/>
                </a:solidFill>
              </a:rPr>
              <a:t>attributes</a:t>
            </a:r>
            <a:r>
              <a:rPr lang="en-US" sz="2000" dirty="0">
                <a:solidFill>
                  <a:srgbClr val="000000"/>
                </a:solidFill>
                <a:effectLst/>
              </a:rPr>
              <a:t>.</a:t>
            </a:r>
          </a:p>
          <a:p>
            <a:pPr algn="just"/>
            <a:r>
              <a:rPr lang="en-US" sz="2000" dirty="0">
                <a:solidFill>
                  <a:srgbClr val="000000"/>
                </a:solidFill>
                <a:effectLst/>
              </a:rPr>
              <a:t>Each don’t-care </a:t>
            </a:r>
            <a:r>
              <a:rPr lang="en-US" sz="2000" dirty="0">
                <a:solidFill>
                  <a:srgbClr val="0432FF"/>
                </a:solidFill>
              </a:rPr>
              <a:t>attribute</a:t>
            </a:r>
            <a:r>
              <a:rPr lang="en-US" sz="2000" dirty="0">
                <a:solidFill>
                  <a:srgbClr val="000000"/>
                </a:solidFill>
                <a:effectLst/>
              </a:rPr>
              <a:t> must by default </a:t>
            </a:r>
            <a:r>
              <a:rPr lang="en-US" sz="2000" dirty="0">
                <a:solidFill>
                  <a:srgbClr val="C00000"/>
                </a:solidFill>
              </a:rPr>
              <a:t>match</a:t>
            </a:r>
            <a:r>
              <a:rPr lang="en-US" sz="2000" dirty="0">
                <a:solidFill>
                  <a:srgbClr val="000000"/>
                </a:solidFill>
                <a:effectLst/>
              </a:rPr>
              <a:t> the corresponding </a:t>
            </a:r>
            <a:r>
              <a:rPr lang="en-US" sz="2000" dirty="0">
                <a:solidFill>
                  <a:srgbClr val="0432FF"/>
                </a:solidFill>
              </a:rPr>
              <a:t>attribute</a:t>
            </a:r>
            <a:r>
              <a:rPr lang="en-US" sz="2000" dirty="0">
                <a:solidFill>
                  <a:srgbClr val="000000"/>
                </a:solidFill>
                <a:effectLst/>
              </a:rPr>
              <a:t> in all </a:t>
            </a:r>
            <a:r>
              <a:rPr lang="en-US" sz="2000" dirty="0">
                <a:solidFill>
                  <a:srgbClr val="0432FF"/>
                </a:solidFill>
              </a:rPr>
              <a:t>books</a:t>
            </a:r>
            <a:r>
              <a:rPr lang="en-US" sz="2000" dirty="0">
                <a:solidFill>
                  <a:srgbClr val="000000"/>
                </a:solidFill>
                <a:effectLst/>
              </a:rPr>
              <a:t> in the </a:t>
            </a:r>
            <a:r>
              <a:rPr lang="en-US" sz="2000" dirty="0">
                <a:solidFill>
                  <a:srgbClr val="0432FF"/>
                </a:solidFill>
              </a:rPr>
              <a:t>catalogue</a:t>
            </a:r>
            <a:r>
              <a:rPr lang="en-US" sz="2000" dirty="0">
                <a:solidFill>
                  <a:srgbClr val="000000"/>
                </a:solidFill>
                <a:effectLst/>
              </a:rPr>
              <a:t>.</a:t>
            </a:r>
          </a:p>
          <a:p>
            <a:pPr algn="just"/>
            <a:r>
              <a:rPr lang="en-US" sz="2000" dirty="0">
                <a:solidFill>
                  <a:srgbClr val="000000"/>
                </a:solidFill>
                <a:effectLst/>
              </a:rPr>
              <a:t>A </a:t>
            </a:r>
            <a:r>
              <a:rPr lang="en-US" sz="2000" dirty="0">
                <a:solidFill>
                  <a:srgbClr val="0432FF"/>
                </a:solidFill>
              </a:rPr>
              <a:t>book</a:t>
            </a:r>
            <a:r>
              <a:rPr lang="en-US" sz="2000" dirty="0">
                <a:solidFill>
                  <a:srgbClr val="000000"/>
                </a:solidFill>
                <a:effectLst/>
              </a:rPr>
              <a:t> in the </a:t>
            </a:r>
            <a:r>
              <a:rPr lang="en-US" sz="2000" dirty="0">
                <a:solidFill>
                  <a:srgbClr val="0432FF"/>
                </a:solidFill>
              </a:rPr>
              <a:t>catalogue</a:t>
            </a:r>
            <a:r>
              <a:rPr lang="en-US" sz="2000" dirty="0">
                <a:solidFill>
                  <a:srgbClr val="000000"/>
                </a:solidFill>
                <a:effectLst/>
              </a:rPr>
              <a:t> shall </a:t>
            </a:r>
            <a:r>
              <a:rPr lang="en-US" sz="2000" dirty="0">
                <a:solidFill>
                  <a:srgbClr val="C00000"/>
                </a:solidFill>
              </a:rPr>
              <a:t>match</a:t>
            </a:r>
            <a:r>
              <a:rPr lang="en-US" sz="2000" dirty="0">
                <a:solidFill>
                  <a:srgbClr val="000000"/>
                </a:solidFill>
                <a:effectLst/>
              </a:rPr>
              <a:t> if it has all the </a:t>
            </a:r>
            <a:r>
              <a:rPr lang="en-US" sz="2000" dirty="0">
                <a:solidFill>
                  <a:srgbClr val="0432FF"/>
                </a:solidFill>
              </a:rPr>
              <a:t>attributes</a:t>
            </a:r>
            <a:r>
              <a:rPr lang="en-US" sz="2000" dirty="0">
                <a:solidFill>
                  <a:srgbClr val="000000"/>
                </a:solidFill>
                <a:effectLst/>
              </a:rPr>
              <a:t> in the customer’s </a:t>
            </a:r>
            <a:r>
              <a:rPr lang="en-US" sz="2000" dirty="0"/>
              <a:t>target</a:t>
            </a:r>
            <a:r>
              <a:rPr lang="en-US" sz="2000" dirty="0">
                <a:solidFill>
                  <a:srgbClr val="000000"/>
                </a:solidFill>
                <a:effectLst/>
              </a:rPr>
              <a:t> </a:t>
            </a:r>
            <a:r>
              <a:rPr lang="en-US" sz="2000" dirty="0">
                <a:solidFill>
                  <a:srgbClr val="0432FF"/>
                </a:solidFill>
              </a:rPr>
              <a:t>attributes</a:t>
            </a:r>
            <a:r>
              <a:rPr lang="en-US" sz="2000" dirty="0">
                <a:solidFill>
                  <a:srgbClr val="000000"/>
                </a:solidFill>
                <a:effectLst/>
              </a:rPr>
              <a:t> and all the corresponding </a:t>
            </a:r>
            <a:r>
              <a:rPr lang="en-US" sz="2000" dirty="0">
                <a:solidFill>
                  <a:srgbClr val="0432FF"/>
                </a:solidFill>
              </a:rPr>
              <a:t>book</a:t>
            </a:r>
            <a:r>
              <a:rPr lang="en-US" sz="2000" dirty="0">
                <a:solidFill>
                  <a:srgbClr val="000000"/>
                </a:solidFill>
                <a:effectLst/>
              </a:rPr>
              <a:t> and target </a:t>
            </a:r>
            <a:r>
              <a:rPr lang="en-US" sz="2000" dirty="0">
                <a:solidFill>
                  <a:srgbClr val="0432FF"/>
                </a:solidFill>
              </a:rPr>
              <a:t>attribute</a:t>
            </a:r>
            <a:r>
              <a:rPr lang="en-US" sz="2000" dirty="0">
                <a:solidFill>
                  <a:srgbClr val="000000"/>
                </a:solidFill>
                <a:effectLst/>
              </a:rPr>
              <a:t> values are equal, or the target </a:t>
            </a:r>
            <a:r>
              <a:rPr lang="en-US" sz="2000" dirty="0">
                <a:solidFill>
                  <a:srgbClr val="0432FF"/>
                </a:solidFill>
              </a:rPr>
              <a:t>attribute</a:t>
            </a:r>
            <a:r>
              <a:rPr lang="en-US" sz="2000" dirty="0">
                <a:solidFill>
                  <a:srgbClr val="000000"/>
                </a:solidFill>
                <a:effectLst/>
              </a:rPr>
              <a:t> is a don’t-care.</a:t>
            </a:r>
          </a:p>
          <a:p>
            <a:endParaRPr lang="en-US" dirty="0"/>
          </a:p>
        </p:txBody>
      </p:sp>
      <p:sp>
        <p:nvSpPr>
          <p:cNvPr id="4" name="Slide Number Placeholder 3">
            <a:extLst>
              <a:ext uri="{FF2B5EF4-FFF2-40B4-BE49-F238E27FC236}">
                <a16:creationId xmlns:a16="http://schemas.microsoft.com/office/drawing/2014/main" id="{E9F8FE19-E0E2-08A6-6297-7D98E7B756DC}"/>
              </a:ext>
            </a:extLst>
          </p:cNvPr>
          <p:cNvSpPr>
            <a:spLocks noGrp="1"/>
          </p:cNvSpPr>
          <p:nvPr>
            <p:ph type="sldNum" sz="quarter" idx="12"/>
          </p:nvPr>
        </p:nvSpPr>
        <p:spPr/>
        <p:txBody>
          <a:bodyPr/>
          <a:lstStyle/>
          <a:p>
            <a:fld id="{6C575094-CFE5-6845-BA77-358456EEE977}" type="slidenum">
              <a:rPr lang="en-US" altLang="x-none" smtClean="0"/>
              <a:pPr/>
              <a:t>67</a:t>
            </a:fld>
            <a:endParaRPr lang="en-US" altLang="x-none"/>
          </a:p>
        </p:txBody>
      </p:sp>
    </p:spTree>
    <p:extLst>
      <p:ext uri="{BB962C8B-B14F-4D97-AF65-F5344CB8AC3E}">
        <p14:creationId xmlns:p14="http://schemas.microsoft.com/office/powerpoint/2010/main" val="300385061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FADCB-E970-EE59-589F-E900019B4F8D}"/>
              </a:ext>
            </a:extLst>
          </p:cNvPr>
          <p:cNvSpPr>
            <a:spLocks noGrp="1"/>
          </p:cNvSpPr>
          <p:nvPr>
            <p:ph type="title"/>
          </p:nvPr>
        </p:nvSpPr>
        <p:spPr>
          <a:xfrm>
            <a:off x="274367" y="410362"/>
            <a:ext cx="8595266" cy="655637"/>
          </a:xfrm>
        </p:spPr>
        <p:txBody>
          <a:bodyPr/>
          <a:lstStyle/>
          <a:p>
            <a:r>
              <a:rPr lang="en-US" dirty="0"/>
              <a:t>Textual Analysis: Nouns Can Become Classes</a:t>
            </a:r>
          </a:p>
        </p:txBody>
      </p:sp>
      <p:sp>
        <p:nvSpPr>
          <p:cNvPr id="4" name="Slide Number Placeholder 3">
            <a:extLst>
              <a:ext uri="{FF2B5EF4-FFF2-40B4-BE49-F238E27FC236}">
                <a16:creationId xmlns:a16="http://schemas.microsoft.com/office/drawing/2014/main" id="{94BFBE1F-6C36-B581-F227-BEBBE761C86F}"/>
              </a:ext>
            </a:extLst>
          </p:cNvPr>
          <p:cNvSpPr>
            <a:spLocks noGrp="1"/>
          </p:cNvSpPr>
          <p:nvPr>
            <p:ph type="sldNum" sz="quarter" idx="12"/>
          </p:nvPr>
        </p:nvSpPr>
        <p:spPr>
          <a:xfrm>
            <a:off x="7955242" y="6247599"/>
            <a:ext cx="731557" cy="457200"/>
          </a:xfrm>
        </p:spPr>
        <p:txBody>
          <a:bodyPr/>
          <a:lstStyle/>
          <a:p>
            <a:fld id="{6C575094-CFE5-6845-BA77-358456EEE977}" type="slidenum">
              <a:rPr lang="en-US" altLang="x-none" smtClean="0"/>
              <a:pPr/>
              <a:t>68</a:t>
            </a:fld>
            <a:endParaRPr lang="en-US" altLang="x-none"/>
          </a:p>
        </p:txBody>
      </p:sp>
      <p:graphicFrame>
        <p:nvGraphicFramePr>
          <p:cNvPr id="5" name="Table 4">
            <a:extLst>
              <a:ext uri="{FF2B5EF4-FFF2-40B4-BE49-F238E27FC236}">
                <a16:creationId xmlns:a16="http://schemas.microsoft.com/office/drawing/2014/main" id="{6B0212DD-C356-6D0F-B515-60BEDF8A683B}"/>
              </a:ext>
            </a:extLst>
          </p:cNvPr>
          <p:cNvGraphicFramePr>
            <a:graphicFrameLocks noGrp="1"/>
          </p:cNvGraphicFramePr>
          <p:nvPr>
            <p:extLst>
              <p:ext uri="{D42A27DB-BD31-4B8C-83A1-F6EECF244321}">
                <p14:modId xmlns:p14="http://schemas.microsoft.com/office/powerpoint/2010/main" val="1853957286"/>
              </p:ext>
            </p:extLst>
          </p:nvPr>
        </p:nvGraphicFramePr>
        <p:xfrm>
          <a:off x="1920269" y="1325903"/>
          <a:ext cx="5394901" cy="4864608"/>
        </p:xfrm>
        <a:graphic>
          <a:graphicData uri="http://schemas.openxmlformats.org/drawingml/2006/table">
            <a:tbl>
              <a:tblPr firstRow="1" firstCol="1" bandRow="1">
                <a:tableStyleId>{00A15C55-8517-42AA-B614-E9B94910E393}</a:tableStyleId>
              </a:tblPr>
              <a:tblGrid>
                <a:gridCol w="914390">
                  <a:extLst>
                    <a:ext uri="{9D8B030D-6E8A-4147-A177-3AD203B41FA5}">
                      <a16:colId xmlns:a16="http://schemas.microsoft.com/office/drawing/2014/main" val="3923267867"/>
                    </a:ext>
                  </a:extLst>
                </a:gridCol>
                <a:gridCol w="4480511">
                  <a:extLst>
                    <a:ext uri="{9D8B030D-6E8A-4147-A177-3AD203B41FA5}">
                      <a16:colId xmlns:a16="http://schemas.microsoft.com/office/drawing/2014/main" val="779288303"/>
                    </a:ext>
                  </a:extLst>
                </a:gridCol>
              </a:tblGrid>
              <a:tr h="256032">
                <a:tc>
                  <a:txBody>
                    <a:bodyPr/>
                    <a:lstStyle/>
                    <a:p>
                      <a:pPr marL="0" marR="0">
                        <a:lnSpc>
                          <a:spcPts val="1200"/>
                        </a:lnSpc>
                        <a:spcBef>
                          <a:spcPts val="600"/>
                        </a:spcBef>
                        <a:spcAft>
                          <a:spcPts val="600"/>
                        </a:spcAft>
                      </a:pPr>
                      <a:r>
                        <a:rPr lang="en-US" sz="1100" dirty="0">
                          <a:effectLst/>
                        </a:rPr>
                        <a:t>Noun</a:t>
                      </a:r>
                      <a:endParaRPr lang="en-US" sz="1100" b="1" dirty="0">
                        <a:solidFill>
                          <a:srgbClr val="96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tc>
                  <a:txBody>
                    <a:bodyPr/>
                    <a:lstStyle/>
                    <a:p>
                      <a:pPr marL="0" marR="0">
                        <a:lnSpc>
                          <a:spcPts val="1200"/>
                        </a:lnSpc>
                        <a:spcBef>
                          <a:spcPts val="600"/>
                        </a:spcBef>
                        <a:spcAft>
                          <a:spcPts val="600"/>
                        </a:spcAft>
                      </a:pPr>
                      <a:r>
                        <a:rPr lang="en-US" sz="1100" dirty="0">
                          <a:effectLst/>
                        </a:rPr>
                        <a:t>Class? </a:t>
                      </a:r>
                      <a:endParaRPr lang="en-US" sz="1100" b="1" dirty="0">
                        <a:solidFill>
                          <a:srgbClr val="96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extLst>
                  <a:ext uri="{0D108BD9-81ED-4DB2-BD59-A6C34878D82A}">
                    <a16:rowId xmlns:a16="http://schemas.microsoft.com/office/drawing/2014/main" val="517587707"/>
                  </a:ext>
                </a:extLst>
              </a:tr>
              <a:tr h="256032">
                <a:tc>
                  <a:txBody>
                    <a:bodyPr/>
                    <a:lstStyle/>
                    <a:p>
                      <a:pPr marL="0" marR="0">
                        <a:lnSpc>
                          <a:spcPts val="1200"/>
                        </a:lnSpc>
                        <a:spcBef>
                          <a:spcPts val="600"/>
                        </a:spcBef>
                        <a:spcAft>
                          <a:spcPts val="600"/>
                        </a:spcAft>
                      </a:pPr>
                      <a:r>
                        <a:rPr lang="en-US" sz="1100" b="1" dirty="0">
                          <a:effectLst/>
                        </a:rPr>
                        <a:t>catalogue</a:t>
                      </a:r>
                      <a:endParaRPr lang="en-US"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tc>
                  <a:txBody>
                    <a:bodyPr/>
                    <a:lstStyle/>
                    <a:p>
                      <a:pPr marL="0" marR="0">
                        <a:lnSpc>
                          <a:spcPts val="1200"/>
                        </a:lnSpc>
                        <a:spcBef>
                          <a:spcPts val="600"/>
                        </a:spcBef>
                        <a:spcAft>
                          <a:spcPts val="600"/>
                        </a:spcAft>
                      </a:pPr>
                      <a:r>
                        <a:rPr lang="en-US" sz="1100" b="1" dirty="0">
                          <a:effectLst/>
                        </a:rPr>
                        <a:t>Yes. The application implements a book catalogue.</a:t>
                      </a:r>
                      <a:endParaRPr lang="en-US"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extLst>
                  <a:ext uri="{0D108BD9-81ED-4DB2-BD59-A6C34878D82A}">
                    <a16:rowId xmlns:a16="http://schemas.microsoft.com/office/drawing/2014/main" val="3379951557"/>
                  </a:ext>
                </a:extLst>
              </a:tr>
              <a:tr h="256032">
                <a:tc>
                  <a:txBody>
                    <a:bodyPr/>
                    <a:lstStyle/>
                    <a:p>
                      <a:pPr marL="0" marR="0">
                        <a:lnSpc>
                          <a:spcPts val="1200"/>
                        </a:lnSpc>
                        <a:spcBef>
                          <a:spcPts val="600"/>
                        </a:spcBef>
                        <a:spcAft>
                          <a:spcPts val="600"/>
                        </a:spcAft>
                      </a:pPr>
                      <a:r>
                        <a:rPr lang="en-US" sz="1100" b="1" dirty="0">
                          <a:effectLst/>
                        </a:rPr>
                        <a:t>book</a:t>
                      </a:r>
                      <a:endParaRPr lang="en-US"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tc>
                  <a:txBody>
                    <a:bodyPr/>
                    <a:lstStyle/>
                    <a:p>
                      <a:pPr marL="0" marR="0">
                        <a:lnSpc>
                          <a:spcPts val="1200"/>
                        </a:lnSpc>
                        <a:spcBef>
                          <a:spcPts val="600"/>
                        </a:spcBef>
                        <a:spcAft>
                          <a:spcPts val="600"/>
                        </a:spcAft>
                      </a:pPr>
                      <a:r>
                        <a:rPr lang="en-US" sz="1100" b="1" dirty="0">
                          <a:effectLst/>
                        </a:rPr>
                        <a:t>Yes. The catalogue stores book objects.</a:t>
                      </a:r>
                      <a:endParaRPr lang="en-US"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extLst>
                  <a:ext uri="{0D108BD9-81ED-4DB2-BD59-A6C34878D82A}">
                    <a16:rowId xmlns:a16="http://schemas.microsoft.com/office/drawing/2014/main" val="4130227672"/>
                  </a:ext>
                </a:extLst>
              </a:tr>
              <a:tr h="256032">
                <a:tc>
                  <a:txBody>
                    <a:bodyPr/>
                    <a:lstStyle/>
                    <a:p>
                      <a:pPr marL="0" marR="0">
                        <a:lnSpc>
                          <a:spcPts val="1200"/>
                        </a:lnSpc>
                        <a:spcBef>
                          <a:spcPts val="600"/>
                        </a:spcBef>
                        <a:spcAft>
                          <a:spcPts val="600"/>
                        </a:spcAft>
                      </a:pPr>
                      <a:r>
                        <a:rPr lang="en-US" sz="1100" b="1" dirty="0">
                          <a:effectLst/>
                        </a:rPr>
                        <a:t>attribute</a:t>
                      </a:r>
                      <a:endParaRPr lang="en-US"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tc>
                  <a:txBody>
                    <a:bodyPr/>
                    <a:lstStyle/>
                    <a:p>
                      <a:pPr marL="0" marR="0">
                        <a:lnSpc>
                          <a:spcPts val="1200"/>
                        </a:lnSpc>
                        <a:spcBef>
                          <a:spcPts val="600"/>
                        </a:spcBef>
                        <a:spcAft>
                          <a:spcPts val="600"/>
                        </a:spcAft>
                      </a:pPr>
                      <a:r>
                        <a:rPr lang="en-US" sz="1100" b="1" dirty="0">
                          <a:effectLst/>
                        </a:rPr>
                        <a:t>Yes. Each book object has a set of attributes.</a:t>
                      </a:r>
                      <a:endParaRPr lang="en-US"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extLst>
                  <a:ext uri="{0D108BD9-81ED-4DB2-BD59-A6C34878D82A}">
                    <a16:rowId xmlns:a16="http://schemas.microsoft.com/office/drawing/2014/main" val="492931387"/>
                  </a:ext>
                </a:extLst>
              </a:tr>
              <a:tr h="256032">
                <a:tc>
                  <a:txBody>
                    <a:bodyPr/>
                    <a:lstStyle/>
                    <a:p>
                      <a:pPr marL="0" marR="0">
                        <a:lnSpc>
                          <a:spcPts val="1200"/>
                        </a:lnSpc>
                        <a:spcBef>
                          <a:spcPts val="600"/>
                        </a:spcBef>
                        <a:spcAft>
                          <a:spcPts val="600"/>
                        </a:spcAft>
                      </a:pPr>
                      <a:r>
                        <a:rPr lang="en-US" sz="1100" b="0" dirty="0">
                          <a:effectLst/>
                        </a:rPr>
                        <a:t>librarian</a:t>
                      </a:r>
                      <a:endParaRPr lang="en-US" sz="11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tc>
                  <a:txBody>
                    <a:bodyPr/>
                    <a:lstStyle/>
                    <a:p>
                      <a:pPr marL="0" marR="0">
                        <a:lnSpc>
                          <a:spcPts val="1200"/>
                        </a:lnSpc>
                        <a:spcBef>
                          <a:spcPts val="600"/>
                        </a:spcBef>
                        <a:spcAft>
                          <a:spcPts val="600"/>
                        </a:spcAft>
                      </a:pPr>
                      <a:r>
                        <a:rPr lang="en-US" sz="1100" dirty="0">
                          <a:effectLst/>
                        </a:rPr>
                        <a:t>No. A librarian is an agent outside of the application.</a:t>
                      </a:r>
                      <a:endPar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extLst>
                  <a:ext uri="{0D108BD9-81ED-4DB2-BD59-A6C34878D82A}">
                    <a16:rowId xmlns:a16="http://schemas.microsoft.com/office/drawing/2014/main" val="1464316958"/>
                  </a:ext>
                </a:extLst>
              </a:tr>
              <a:tr h="256032">
                <a:tc>
                  <a:txBody>
                    <a:bodyPr/>
                    <a:lstStyle/>
                    <a:p>
                      <a:pPr marL="0" marR="0">
                        <a:lnSpc>
                          <a:spcPts val="1200"/>
                        </a:lnSpc>
                        <a:spcBef>
                          <a:spcPts val="600"/>
                        </a:spcBef>
                        <a:spcAft>
                          <a:spcPts val="600"/>
                        </a:spcAft>
                      </a:pPr>
                      <a:r>
                        <a:rPr lang="en-US" sz="1100" b="0" dirty="0">
                          <a:effectLst/>
                        </a:rPr>
                        <a:t>customer</a:t>
                      </a:r>
                      <a:endParaRPr lang="en-US" sz="11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tc>
                  <a:txBody>
                    <a:bodyPr/>
                    <a:lstStyle/>
                    <a:p>
                      <a:pPr marL="0" marR="0">
                        <a:lnSpc>
                          <a:spcPts val="1200"/>
                        </a:lnSpc>
                        <a:spcBef>
                          <a:spcPts val="600"/>
                        </a:spcBef>
                        <a:spcAft>
                          <a:spcPts val="600"/>
                        </a:spcAft>
                      </a:pPr>
                      <a:r>
                        <a:rPr lang="en-US" sz="1100" dirty="0">
                          <a:effectLst/>
                        </a:rPr>
                        <a:t>No. A customer is an agent outside of the application.</a:t>
                      </a:r>
                      <a:endPar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extLst>
                  <a:ext uri="{0D108BD9-81ED-4DB2-BD59-A6C34878D82A}">
                    <a16:rowId xmlns:a16="http://schemas.microsoft.com/office/drawing/2014/main" val="3041326994"/>
                  </a:ext>
                </a:extLst>
              </a:tr>
              <a:tr h="256032">
                <a:tc>
                  <a:txBody>
                    <a:bodyPr/>
                    <a:lstStyle/>
                    <a:p>
                      <a:pPr marL="0" marR="0">
                        <a:lnSpc>
                          <a:spcPts val="1200"/>
                        </a:lnSpc>
                        <a:spcBef>
                          <a:spcPts val="600"/>
                        </a:spcBef>
                        <a:spcAft>
                          <a:spcPts val="600"/>
                        </a:spcAft>
                      </a:pPr>
                      <a:r>
                        <a:rPr lang="en-US" sz="1100" b="0" dirty="0">
                          <a:effectLst/>
                        </a:rPr>
                        <a:t>kind</a:t>
                      </a:r>
                      <a:endParaRPr lang="en-US" sz="11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tc>
                  <a:txBody>
                    <a:bodyPr/>
                    <a:lstStyle/>
                    <a:p>
                      <a:pPr marL="0" marR="0">
                        <a:lnSpc>
                          <a:spcPts val="1200"/>
                        </a:lnSpc>
                        <a:spcBef>
                          <a:spcPts val="600"/>
                        </a:spcBef>
                        <a:spcAft>
                          <a:spcPts val="600"/>
                        </a:spcAft>
                      </a:pPr>
                      <a:r>
                        <a:rPr lang="en-US" sz="1100">
                          <a:effectLst/>
                        </a:rPr>
                        <a:t>No. It is an attribute value that is an enumeration constant.</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extLst>
                  <a:ext uri="{0D108BD9-81ED-4DB2-BD59-A6C34878D82A}">
                    <a16:rowId xmlns:a16="http://schemas.microsoft.com/office/drawing/2014/main" val="3742666151"/>
                  </a:ext>
                </a:extLst>
              </a:tr>
              <a:tr h="256032">
                <a:tc>
                  <a:txBody>
                    <a:bodyPr/>
                    <a:lstStyle/>
                    <a:p>
                      <a:pPr marL="0" marR="0">
                        <a:lnSpc>
                          <a:spcPts val="1200"/>
                        </a:lnSpc>
                        <a:spcBef>
                          <a:spcPts val="600"/>
                        </a:spcBef>
                        <a:spcAft>
                          <a:spcPts val="600"/>
                        </a:spcAft>
                      </a:pPr>
                      <a:r>
                        <a:rPr lang="en-US" sz="1100" b="0" dirty="0">
                          <a:effectLst/>
                        </a:rPr>
                        <a:t>title</a:t>
                      </a:r>
                      <a:endParaRPr lang="en-US" sz="11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tc>
                  <a:txBody>
                    <a:bodyPr/>
                    <a:lstStyle/>
                    <a:p>
                      <a:pPr marL="0" marR="0">
                        <a:lnSpc>
                          <a:spcPts val="1200"/>
                        </a:lnSpc>
                        <a:spcBef>
                          <a:spcPts val="600"/>
                        </a:spcBef>
                        <a:spcAft>
                          <a:spcPts val="600"/>
                        </a:spcAft>
                      </a:pPr>
                      <a:r>
                        <a:rPr lang="en-US" sz="1100">
                          <a:effectLst/>
                        </a:rPr>
                        <a:t>No. It is an attribute value that is a string.</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extLst>
                  <a:ext uri="{0D108BD9-81ED-4DB2-BD59-A6C34878D82A}">
                    <a16:rowId xmlns:a16="http://schemas.microsoft.com/office/drawing/2014/main" val="2689182733"/>
                  </a:ext>
                </a:extLst>
              </a:tr>
              <a:tr h="256032">
                <a:tc>
                  <a:txBody>
                    <a:bodyPr/>
                    <a:lstStyle/>
                    <a:p>
                      <a:pPr marL="0" marR="0">
                        <a:lnSpc>
                          <a:spcPts val="1200"/>
                        </a:lnSpc>
                        <a:spcBef>
                          <a:spcPts val="600"/>
                        </a:spcBef>
                        <a:spcAft>
                          <a:spcPts val="600"/>
                        </a:spcAft>
                      </a:pPr>
                      <a:r>
                        <a:rPr lang="en-US" sz="1100" b="0" dirty="0">
                          <a:effectLst/>
                        </a:rPr>
                        <a:t>name</a:t>
                      </a:r>
                      <a:endParaRPr lang="en-US" sz="11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tc>
                  <a:txBody>
                    <a:bodyPr/>
                    <a:lstStyle/>
                    <a:p>
                      <a:pPr marL="0" marR="0">
                        <a:lnSpc>
                          <a:spcPts val="1200"/>
                        </a:lnSpc>
                        <a:spcBef>
                          <a:spcPts val="600"/>
                        </a:spcBef>
                        <a:spcAft>
                          <a:spcPts val="600"/>
                        </a:spcAft>
                      </a:pPr>
                      <a:r>
                        <a:rPr lang="en-US" sz="1100" dirty="0">
                          <a:effectLst/>
                        </a:rPr>
                        <a:t>No. It is an attribute value that is a string.</a:t>
                      </a:r>
                      <a:endPar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extLst>
                  <a:ext uri="{0D108BD9-81ED-4DB2-BD59-A6C34878D82A}">
                    <a16:rowId xmlns:a16="http://schemas.microsoft.com/office/drawing/2014/main" val="2867438580"/>
                  </a:ext>
                </a:extLst>
              </a:tr>
              <a:tr h="256032">
                <a:tc>
                  <a:txBody>
                    <a:bodyPr/>
                    <a:lstStyle/>
                    <a:p>
                      <a:pPr marL="0" marR="0">
                        <a:lnSpc>
                          <a:spcPts val="1200"/>
                        </a:lnSpc>
                        <a:spcBef>
                          <a:spcPts val="600"/>
                        </a:spcBef>
                        <a:spcAft>
                          <a:spcPts val="600"/>
                        </a:spcAft>
                      </a:pPr>
                      <a:r>
                        <a:rPr lang="en-US" sz="1100" b="0" dirty="0">
                          <a:effectLst/>
                        </a:rPr>
                        <a:t>year</a:t>
                      </a:r>
                      <a:endParaRPr lang="en-US" sz="11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tc>
                  <a:txBody>
                    <a:bodyPr/>
                    <a:lstStyle/>
                    <a:p>
                      <a:pPr marL="0" marR="0">
                        <a:lnSpc>
                          <a:spcPts val="1200"/>
                        </a:lnSpc>
                        <a:spcBef>
                          <a:spcPts val="600"/>
                        </a:spcBef>
                        <a:spcAft>
                          <a:spcPts val="600"/>
                        </a:spcAft>
                      </a:pPr>
                      <a:r>
                        <a:rPr lang="en-US" sz="1100" dirty="0">
                          <a:effectLst/>
                        </a:rPr>
                        <a:t>No. It is an attribute value that is an integer.</a:t>
                      </a:r>
                      <a:endPar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extLst>
                  <a:ext uri="{0D108BD9-81ED-4DB2-BD59-A6C34878D82A}">
                    <a16:rowId xmlns:a16="http://schemas.microsoft.com/office/drawing/2014/main" val="1274848619"/>
                  </a:ext>
                </a:extLst>
              </a:tr>
              <a:tr h="256032">
                <a:tc>
                  <a:txBody>
                    <a:bodyPr/>
                    <a:lstStyle/>
                    <a:p>
                      <a:pPr marL="0" marR="0">
                        <a:lnSpc>
                          <a:spcPts val="1200"/>
                        </a:lnSpc>
                        <a:spcBef>
                          <a:spcPts val="600"/>
                        </a:spcBef>
                        <a:spcAft>
                          <a:spcPts val="600"/>
                        </a:spcAft>
                      </a:pPr>
                      <a:r>
                        <a:rPr lang="en-US" sz="1100" b="0" dirty="0">
                          <a:effectLst/>
                        </a:rPr>
                        <a:t>genre</a:t>
                      </a:r>
                      <a:endParaRPr lang="en-US" sz="11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tc>
                  <a:txBody>
                    <a:bodyPr/>
                    <a:lstStyle/>
                    <a:p>
                      <a:pPr marL="0" marR="0">
                        <a:lnSpc>
                          <a:spcPts val="1200"/>
                        </a:lnSpc>
                        <a:spcBef>
                          <a:spcPts val="600"/>
                        </a:spcBef>
                        <a:spcAft>
                          <a:spcPts val="600"/>
                        </a:spcAft>
                      </a:pPr>
                      <a:r>
                        <a:rPr lang="en-US" sz="1100" dirty="0">
                          <a:effectLst/>
                        </a:rPr>
                        <a:t>No. It is an attribute value that is an enumeration constant.</a:t>
                      </a:r>
                      <a:endPar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extLst>
                  <a:ext uri="{0D108BD9-81ED-4DB2-BD59-A6C34878D82A}">
                    <a16:rowId xmlns:a16="http://schemas.microsoft.com/office/drawing/2014/main" val="2383442780"/>
                  </a:ext>
                </a:extLst>
              </a:tr>
              <a:tr h="256032">
                <a:tc>
                  <a:txBody>
                    <a:bodyPr/>
                    <a:lstStyle/>
                    <a:p>
                      <a:pPr marL="0" marR="0">
                        <a:lnSpc>
                          <a:spcPts val="1200"/>
                        </a:lnSpc>
                        <a:spcBef>
                          <a:spcPts val="600"/>
                        </a:spcBef>
                        <a:spcAft>
                          <a:spcPts val="600"/>
                        </a:spcAft>
                      </a:pPr>
                      <a:r>
                        <a:rPr lang="en-US" sz="1100" b="0" dirty="0">
                          <a:effectLst/>
                        </a:rPr>
                        <a:t>region</a:t>
                      </a:r>
                      <a:endParaRPr lang="en-US" sz="11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tc>
                  <a:txBody>
                    <a:bodyPr/>
                    <a:lstStyle/>
                    <a:p>
                      <a:pPr marL="0" marR="0">
                        <a:lnSpc>
                          <a:spcPts val="1200"/>
                        </a:lnSpc>
                        <a:spcBef>
                          <a:spcPts val="600"/>
                        </a:spcBef>
                        <a:spcAft>
                          <a:spcPts val="600"/>
                        </a:spcAft>
                      </a:pPr>
                      <a:r>
                        <a:rPr lang="en-US" sz="1100" dirty="0">
                          <a:effectLst/>
                        </a:rPr>
                        <a:t>No. It is an attribute value that is an enumeration constant.</a:t>
                      </a:r>
                      <a:endPar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extLst>
                  <a:ext uri="{0D108BD9-81ED-4DB2-BD59-A6C34878D82A}">
                    <a16:rowId xmlns:a16="http://schemas.microsoft.com/office/drawing/2014/main" val="261979855"/>
                  </a:ext>
                </a:extLst>
              </a:tr>
              <a:tr h="256032">
                <a:tc>
                  <a:txBody>
                    <a:bodyPr/>
                    <a:lstStyle/>
                    <a:p>
                      <a:pPr marL="0" marR="0">
                        <a:lnSpc>
                          <a:spcPts val="1200"/>
                        </a:lnSpc>
                        <a:spcBef>
                          <a:spcPts val="600"/>
                        </a:spcBef>
                        <a:spcAft>
                          <a:spcPts val="600"/>
                        </a:spcAft>
                      </a:pPr>
                      <a:r>
                        <a:rPr lang="en-US" sz="1100" b="0" dirty="0">
                          <a:effectLst/>
                        </a:rPr>
                        <a:t>subject</a:t>
                      </a:r>
                      <a:endParaRPr lang="en-US" sz="11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tc>
                  <a:txBody>
                    <a:bodyPr/>
                    <a:lstStyle/>
                    <a:p>
                      <a:pPr marL="0" marR="0">
                        <a:lnSpc>
                          <a:spcPts val="1200"/>
                        </a:lnSpc>
                        <a:spcBef>
                          <a:spcPts val="600"/>
                        </a:spcBef>
                        <a:spcAft>
                          <a:spcPts val="600"/>
                        </a:spcAft>
                      </a:pPr>
                      <a:r>
                        <a:rPr lang="en-US" sz="1100" dirty="0">
                          <a:effectLst/>
                        </a:rPr>
                        <a:t>No. It is an attribute value that is an enumeration constant.</a:t>
                      </a:r>
                      <a:endPar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extLst>
                  <a:ext uri="{0D108BD9-81ED-4DB2-BD59-A6C34878D82A}">
                    <a16:rowId xmlns:a16="http://schemas.microsoft.com/office/drawing/2014/main" val="1271095445"/>
                  </a:ext>
                </a:extLst>
              </a:tr>
              <a:tr h="256032">
                <a:tc>
                  <a:txBody>
                    <a:bodyPr/>
                    <a:lstStyle/>
                    <a:p>
                      <a:pPr marL="0" marR="0">
                        <a:lnSpc>
                          <a:spcPts val="1200"/>
                        </a:lnSpc>
                        <a:spcBef>
                          <a:spcPts val="600"/>
                        </a:spcBef>
                        <a:spcAft>
                          <a:spcPts val="600"/>
                        </a:spcAft>
                      </a:pPr>
                      <a:r>
                        <a:rPr lang="en-US" sz="1100" b="0" dirty="0">
                          <a:effectLst/>
                        </a:rPr>
                        <a:t>browser</a:t>
                      </a:r>
                      <a:endParaRPr lang="en-US" sz="11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tc>
                  <a:txBody>
                    <a:bodyPr/>
                    <a:lstStyle/>
                    <a:p>
                      <a:pPr marL="0" marR="0">
                        <a:lnSpc>
                          <a:spcPts val="1200"/>
                        </a:lnSpc>
                        <a:spcBef>
                          <a:spcPts val="600"/>
                        </a:spcBef>
                        <a:spcAft>
                          <a:spcPts val="600"/>
                        </a:spcAft>
                      </a:pPr>
                      <a:r>
                        <a:rPr lang="en-US" sz="1100" dirty="0">
                          <a:effectLst/>
                        </a:rPr>
                        <a:t>No. The application works with existing browsers.</a:t>
                      </a:r>
                      <a:endPar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extLst>
                  <a:ext uri="{0D108BD9-81ED-4DB2-BD59-A6C34878D82A}">
                    <a16:rowId xmlns:a16="http://schemas.microsoft.com/office/drawing/2014/main" val="3806011256"/>
                  </a:ext>
                </a:extLst>
              </a:tr>
              <a:tr h="256032">
                <a:tc>
                  <a:txBody>
                    <a:bodyPr/>
                    <a:lstStyle/>
                    <a:p>
                      <a:pPr marL="0" marR="0">
                        <a:lnSpc>
                          <a:spcPts val="1200"/>
                        </a:lnSpc>
                        <a:spcBef>
                          <a:spcPts val="600"/>
                        </a:spcBef>
                        <a:spcAft>
                          <a:spcPts val="600"/>
                        </a:spcAft>
                      </a:pPr>
                      <a:r>
                        <a:rPr lang="en-US" sz="1100" b="1" dirty="0">
                          <a:effectLst/>
                        </a:rPr>
                        <a:t>form</a:t>
                      </a:r>
                      <a:endParaRPr lang="en-US"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tc>
                  <a:txBody>
                    <a:bodyPr/>
                    <a:lstStyle/>
                    <a:p>
                      <a:pPr marL="0" marR="0">
                        <a:lnSpc>
                          <a:spcPts val="1200"/>
                        </a:lnSpc>
                        <a:spcBef>
                          <a:spcPts val="600"/>
                        </a:spcBef>
                        <a:spcAft>
                          <a:spcPts val="600"/>
                        </a:spcAft>
                      </a:pPr>
                      <a:r>
                        <a:rPr lang="en-US" sz="1100" b="1" dirty="0">
                          <a:effectLst/>
                        </a:rPr>
                        <a:t>Yes. The application manages a user input form.</a:t>
                      </a:r>
                      <a:endParaRPr lang="en-US" sz="11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extLst>
                  <a:ext uri="{0D108BD9-81ED-4DB2-BD59-A6C34878D82A}">
                    <a16:rowId xmlns:a16="http://schemas.microsoft.com/office/drawing/2014/main" val="1010254006"/>
                  </a:ext>
                </a:extLst>
              </a:tr>
              <a:tr h="256032">
                <a:tc>
                  <a:txBody>
                    <a:bodyPr/>
                    <a:lstStyle/>
                    <a:p>
                      <a:pPr marL="0" marR="0">
                        <a:lnSpc>
                          <a:spcPts val="1200"/>
                        </a:lnSpc>
                        <a:spcBef>
                          <a:spcPts val="600"/>
                        </a:spcBef>
                        <a:spcAft>
                          <a:spcPts val="600"/>
                        </a:spcAft>
                      </a:pPr>
                      <a:r>
                        <a:rPr lang="en-US" sz="1100" b="0" dirty="0">
                          <a:effectLst/>
                        </a:rPr>
                        <a:t>input</a:t>
                      </a:r>
                      <a:endParaRPr lang="en-US" sz="11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tc>
                  <a:txBody>
                    <a:bodyPr/>
                    <a:lstStyle/>
                    <a:p>
                      <a:pPr marL="0" marR="0">
                        <a:lnSpc>
                          <a:spcPts val="1200"/>
                        </a:lnSpc>
                        <a:spcBef>
                          <a:spcPts val="600"/>
                        </a:spcBef>
                        <a:spcAft>
                          <a:spcPts val="600"/>
                        </a:spcAft>
                      </a:pPr>
                      <a:r>
                        <a:rPr lang="en-US" sz="1100" dirty="0">
                          <a:effectLst/>
                        </a:rPr>
                        <a:t>No. It is an attribute value entered by a user into a form.</a:t>
                      </a:r>
                      <a:endPar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extLst>
                  <a:ext uri="{0D108BD9-81ED-4DB2-BD59-A6C34878D82A}">
                    <a16:rowId xmlns:a16="http://schemas.microsoft.com/office/drawing/2014/main" val="3281281370"/>
                  </a:ext>
                </a:extLst>
              </a:tr>
              <a:tr h="256032">
                <a:tc>
                  <a:txBody>
                    <a:bodyPr/>
                    <a:lstStyle/>
                    <a:p>
                      <a:pPr marL="0" marR="0">
                        <a:lnSpc>
                          <a:spcPts val="1200"/>
                        </a:lnSpc>
                        <a:spcBef>
                          <a:spcPts val="600"/>
                        </a:spcBef>
                        <a:spcAft>
                          <a:spcPts val="600"/>
                        </a:spcAft>
                      </a:pPr>
                      <a:r>
                        <a:rPr lang="en-US" sz="1100" b="0" dirty="0">
                          <a:effectLst/>
                        </a:rPr>
                        <a:t>format</a:t>
                      </a:r>
                      <a:endParaRPr lang="en-US" sz="11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tc>
                  <a:txBody>
                    <a:bodyPr/>
                    <a:lstStyle/>
                    <a:p>
                      <a:pPr marL="0" marR="0">
                        <a:lnSpc>
                          <a:spcPts val="1200"/>
                        </a:lnSpc>
                        <a:spcBef>
                          <a:spcPts val="600"/>
                        </a:spcBef>
                        <a:spcAft>
                          <a:spcPts val="600"/>
                        </a:spcAft>
                      </a:pPr>
                      <a:r>
                        <a:rPr lang="en-US" sz="1100">
                          <a:effectLst/>
                        </a:rPr>
                        <a:t>No. A format isn’t a separate “thing” in the application.</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extLst>
                  <a:ext uri="{0D108BD9-81ED-4DB2-BD59-A6C34878D82A}">
                    <a16:rowId xmlns:a16="http://schemas.microsoft.com/office/drawing/2014/main" val="1580605619"/>
                  </a:ext>
                </a:extLst>
              </a:tr>
              <a:tr h="256032">
                <a:tc>
                  <a:txBody>
                    <a:bodyPr/>
                    <a:lstStyle/>
                    <a:p>
                      <a:pPr marL="0" marR="0">
                        <a:lnSpc>
                          <a:spcPts val="1200"/>
                        </a:lnSpc>
                        <a:spcBef>
                          <a:spcPts val="600"/>
                        </a:spcBef>
                        <a:spcAft>
                          <a:spcPts val="600"/>
                        </a:spcAft>
                      </a:pPr>
                      <a:r>
                        <a:rPr lang="en-US" sz="1100" b="0" dirty="0">
                          <a:effectLst/>
                        </a:rPr>
                        <a:t>value</a:t>
                      </a:r>
                      <a:endParaRPr lang="en-US" sz="11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tc>
                  <a:txBody>
                    <a:bodyPr/>
                    <a:lstStyle/>
                    <a:p>
                      <a:pPr marL="0" marR="0">
                        <a:lnSpc>
                          <a:spcPts val="1200"/>
                        </a:lnSpc>
                        <a:spcBef>
                          <a:spcPts val="600"/>
                        </a:spcBef>
                        <a:spcAft>
                          <a:spcPts val="600"/>
                        </a:spcAft>
                      </a:pPr>
                      <a:r>
                        <a:rPr lang="en-US" sz="1100">
                          <a:effectLst/>
                        </a:rPr>
                        <a:t>No. An attribute value is an integer, string, or enumeration constant.</a:t>
                      </a:r>
                      <a:endParaRPr lang="en-US" sz="11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extLst>
                  <a:ext uri="{0D108BD9-81ED-4DB2-BD59-A6C34878D82A}">
                    <a16:rowId xmlns:a16="http://schemas.microsoft.com/office/drawing/2014/main" val="4010337901"/>
                  </a:ext>
                </a:extLst>
              </a:tr>
              <a:tr h="256032">
                <a:tc>
                  <a:txBody>
                    <a:bodyPr/>
                    <a:lstStyle/>
                    <a:p>
                      <a:pPr marL="0" marR="0">
                        <a:lnSpc>
                          <a:spcPts val="1200"/>
                        </a:lnSpc>
                        <a:spcBef>
                          <a:spcPts val="600"/>
                        </a:spcBef>
                        <a:spcAft>
                          <a:spcPts val="600"/>
                        </a:spcAft>
                      </a:pPr>
                      <a:r>
                        <a:rPr lang="en-US" sz="1100" b="0" dirty="0">
                          <a:effectLst/>
                        </a:rPr>
                        <a:t>string</a:t>
                      </a:r>
                      <a:endParaRPr lang="en-US" sz="11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tc>
                  <a:txBody>
                    <a:bodyPr/>
                    <a:lstStyle/>
                    <a:p>
                      <a:pPr marL="0" marR="0">
                        <a:lnSpc>
                          <a:spcPts val="1200"/>
                        </a:lnSpc>
                        <a:spcBef>
                          <a:spcPts val="600"/>
                        </a:spcBef>
                        <a:spcAft>
                          <a:spcPts val="600"/>
                        </a:spcAft>
                      </a:pPr>
                      <a:r>
                        <a:rPr lang="en-US" sz="1100" dirty="0">
                          <a:effectLst/>
                        </a:rPr>
                        <a:t>No. The application uses built-in C++ strings.</a:t>
                      </a:r>
                      <a:endParaRPr lang="en-US" sz="11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0" marB="0"/>
                </a:tc>
                <a:extLst>
                  <a:ext uri="{0D108BD9-81ED-4DB2-BD59-A6C34878D82A}">
                    <a16:rowId xmlns:a16="http://schemas.microsoft.com/office/drawing/2014/main" val="1131051648"/>
                  </a:ext>
                </a:extLst>
              </a:tr>
            </a:tbl>
          </a:graphicData>
        </a:graphic>
      </p:graphicFrame>
    </p:spTree>
    <p:extLst>
      <p:ext uri="{BB962C8B-B14F-4D97-AF65-F5344CB8AC3E}">
        <p14:creationId xmlns:p14="http://schemas.microsoft.com/office/powerpoint/2010/main" val="229265222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A7994-A96F-7995-5EFF-A771219E97D4}"/>
              </a:ext>
            </a:extLst>
          </p:cNvPr>
          <p:cNvSpPr>
            <a:spLocks noGrp="1"/>
          </p:cNvSpPr>
          <p:nvPr>
            <p:ph type="title"/>
          </p:nvPr>
        </p:nvSpPr>
        <p:spPr/>
        <p:txBody>
          <a:bodyPr/>
          <a:lstStyle/>
          <a:p>
            <a:r>
              <a:rPr lang="en-US" dirty="0"/>
              <a:t>Nouns Can Become Classes</a:t>
            </a:r>
            <a:r>
              <a:rPr lang="en-US" i="1" dirty="0"/>
              <a:t>, cont’d</a:t>
            </a:r>
          </a:p>
        </p:txBody>
      </p:sp>
      <p:sp>
        <p:nvSpPr>
          <p:cNvPr id="3" name="Content Placeholder 2">
            <a:extLst>
              <a:ext uri="{FF2B5EF4-FFF2-40B4-BE49-F238E27FC236}">
                <a16:creationId xmlns:a16="http://schemas.microsoft.com/office/drawing/2014/main" id="{305336EA-629D-DA4D-81DC-C09210E42957}"/>
              </a:ext>
            </a:extLst>
          </p:cNvPr>
          <p:cNvSpPr>
            <a:spLocks noGrp="1"/>
          </p:cNvSpPr>
          <p:nvPr>
            <p:ph idx="1"/>
          </p:nvPr>
        </p:nvSpPr>
        <p:spPr>
          <a:xfrm>
            <a:off x="457200" y="1295401"/>
            <a:ext cx="8229600" cy="2133600"/>
          </a:xfrm>
        </p:spPr>
        <p:txBody>
          <a:bodyPr/>
          <a:lstStyle/>
          <a:p>
            <a:r>
              <a:rPr lang="en-US" dirty="0"/>
              <a:t>So far, we have four classes: </a:t>
            </a:r>
            <a:r>
              <a:rPr lang="en-US" b="1" dirty="0">
                <a:latin typeface="Courier New" panose="02070309020205020404" pitchFamily="49" charset="0"/>
                <a:cs typeface="Courier New" panose="02070309020205020404" pitchFamily="49" charset="0"/>
              </a:rPr>
              <a:t>Book</a:t>
            </a:r>
            <a:r>
              <a:rPr lang="en-US" dirty="0"/>
              <a:t>, </a:t>
            </a:r>
            <a:r>
              <a:rPr lang="en-US" b="1" dirty="0">
                <a:latin typeface="Courier New" panose="02070309020205020404" pitchFamily="49" charset="0"/>
                <a:cs typeface="Courier New" panose="02070309020205020404" pitchFamily="49" charset="0"/>
              </a:rPr>
              <a:t>Catalog</a:t>
            </a:r>
            <a:r>
              <a:rPr lang="en-US" dirty="0"/>
              <a:t>, </a:t>
            </a:r>
            <a:r>
              <a:rPr lang="en-US" b="1" dirty="0">
                <a:latin typeface="Courier New" panose="02070309020205020404" pitchFamily="49" charset="0"/>
                <a:cs typeface="Courier New" panose="02070309020205020404" pitchFamily="49" charset="0"/>
              </a:rPr>
              <a:t>Attribute</a:t>
            </a:r>
            <a:r>
              <a:rPr lang="en-US" dirty="0"/>
              <a:t>, and </a:t>
            </a:r>
            <a:r>
              <a:rPr lang="en-US" b="1" dirty="0">
                <a:latin typeface="Courier New" panose="02070309020205020404" pitchFamily="49" charset="0"/>
                <a:cs typeface="Courier New" panose="02070309020205020404" pitchFamily="49" charset="0"/>
              </a:rPr>
              <a:t>Form</a:t>
            </a:r>
            <a:r>
              <a:rPr lang="en-US" dirty="0"/>
              <a:t>.</a:t>
            </a:r>
          </a:p>
          <a:p>
            <a:pPr lvl="1"/>
            <a:r>
              <a:rPr lang="en-US" dirty="0"/>
              <a:t>We must determine the </a:t>
            </a:r>
            <a:r>
              <a:rPr lang="en-US" u="sng" dirty="0"/>
              <a:t>member variables</a:t>
            </a:r>
            <a:r>
              <a:rPr lang="en-US" dirty="0"/>
              <a:t> so that their objects can maintain </a:t>
            </a:r>
            <a:r>
              <a:rPr lang="en-US" u="sng" dirty="0"/>
              <a:t>state</a:t>
            </a:r>
            <a:r>
              <a:rPr lang="en-US" dirty="0"/>
              <a:t> during run time.</a:t>
            </a:r>
          </a:p>
          <a:p>
            <a:pPr lvl="1"/>
            <a:r>
              <a:rPr lang="en-US" dirty="0"/>
              <a:t>We can define more classes later.</a:t>
            </a:r>
          </a:p>
        </p:txBody>
      </p:sp>
      <p:sp>
        <p:nvSpPr>
          <p:cNvPr id="4" name="Slide Number Placeholder 3">
            <a:extLst>
              <a:ext uri="{FF2B5EF4-FFF2-40B4-BE49-F238E27FC236}">
                <a16:creationId xmlns:a16="http://schemas.microsoft.com/office/drawing/2014/main" id="{C226D92A-8B6E-AD9E-2E52-11E57B39BBF0}"/>
              </a:ext>
            </a:extLst>
          </p:cNvPr>
          <p:cNvSpPr>
            <a:spLocks noGrp="1"/>
          </p:cNvSpPr>
          <p:nvPr>
            <p:ph type="sldNum" sz="quarter" idx="12"/>
          </p:nvPr>
        </p:nvSpPr>
        <p:spPr/>
        <p:txBody>
          <a:bodyPr/>
          <a:lstStyle/>
          <a:p>
            <a:fld id="{6C575094-CFE5-6845-BA77-358456EEE977}" type="slidenum">
              <a:rPr lang="en-US" altLang="x-none" smtClean="0"/>
              <a:pPr/>
              <a:t>69</a:t>
            </a:fld>
            <a:endParaRPr lang="en-US" altLang="x-none"/>
          </a:p>
        </p:txBody>
      </p:sp>
      <p:graphicFrame>
        <p:nvGraphicFramePr>
          <p:cNvPr id="5" name="Table 4">
            <a:extLst>
              <a:ext uri="{FF2B5EF4-FFF2-40B4-BE49-F238E27FC236}">
                <a16:creationId xmlns:a16="http://schemas.microsoft.com/office/drawing/2014/main" id="{89B2B161-1113-8462-05AD-B96D4E25F064}"/>
              </a:ext>
            </a:extLst>
          </p:cNvPr>
          <p:cNvGraphicFramePr>
            <a:graphicFrameLocks noGrp="1"/>
          </p:cNvGraphicFramePr>
          <p:nvPr>
            <p:extLst>
              <p:ext uri="{D42A27DB-BD31-4B8C-83A1-F6EECF244321}">
                <p14:modId xmlns:p14="http://schemas.microsoft.com/office/powerpoint/2010/main" val="4016131645"/>
              </p:ext>
            </p:extLst>
          </p:nvPr>
        </p:nvGraphicFramePr>
        <p:xfrm>
          <a:off x="889116" y="4062201"/>
          <a:ext cx="7365768" cy="1287018"/>
        </p:xfrm>
        <a:graphic>
          <a:graphicData uri="http://schemas.openxmlformats.org/drawingml/2006/table">
            <a:tbl>
              <a:tblPr firstRow="1" firstCol="1" bandRow="1">
                <a:tableStyleId>{00A15C55-8517-42AA-B614-E9B94910E393}</a:tableStyleId>
              </a:tblPr>
              <a:tblGrid>
                <a:gridCol w="1279531">
                  <a:extLst>
                    <a:ext uri="{9D8B030D-6E8A-4147-A177-3AD203B41FA5}">
                      <a16:colId xmlns:a16="http://schemas.microsoft.com/office/drawing/2014/main" val="3371282585"/>
                    </a:ext>
                  </a:extLst>
                </a:gridCol>
                <a:gridCol w="1605726">
                  <a:extLst>
                    <a:ext uri="{9D8B030D-6E8A-4147-A177-3AD203B41FA5}">
                      <a16:colId xmlns:a16="http://schemas.microsoft.com/office/drawing/2014/main" val="1270581384"/>
                    </a:ext>
                  </a:extLst>
                </a:gridCol>
                <a:gridCol w="4480511">
                  <a:extLst>
                    <a:ext uri="{9D8B030D-6E8A-4147-A177-3AD203B41FA5}">
                      <a16:colId xmlns:a16="http://schemas.microsoft.com/office/drawing/2014/main" val="1936445771"/>
                    </a:ext>
                  </a:extLst>
                </a:gridCol>
              </a:tblGrid>
              <a:tr h="256032">
                <a:tc>
                  <a:txBody>
                    <a:bodyPr/>
                    <a:lstStyle/>
                    <a:p>
                      <a:pPr marL="0" marR="0">
                        <a:lnSpc>
                          <a:spcPts val="1200"/>
                        </a:lnSpc>
                        <a:spcBef>
                          <a:spcPts val="600"/>
                        </a:spcBef>
                        <a:spcAft>
                          <a:spcPts val="0"/>
                        </a:spcAft>
                      </a:pPr>
                      <a:r>
                        <a:rPr lang="en-US" sz="1400">
                          <a:effectLst/>
                        </a:rPr>
                        <a:t>Class</a:t>
                      </a:r>
                      <a:endParaRPr lang="en-US" sz="1400" b="1">
                        <a:solidFill>
                          <a:srgbClr val="96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68580" marT="91440" marB="0"/>
                </a:tc>
                <a:tc>
                  <a:txBody>
                    <a:bodyPr/>
                    <a:lstStyle/>
                    <a:p>
                      <a:pPr marL="0" marR="0">
                        <a:lnSpc>
                          <a:spcPts val="1200"/>
                        </a:lnSpc>
                        <a:spcBef>
                          <a:spcPts val="600"/>
                        </a:spcBef>
                        <a:spcAft>
                          <a:spcPts val="0"/>
                        </a:spcAft>
                      </a:pPr>
                      <a:r>
                        <a:rPr lang="en-US" sz="1400">
                          <a:effectLst/>
                        </a:rPr>
                        <a:t>State</a:t>
                      </a:r>
                      <a:endParaRPr lang="en-US" sz="1400" b="1">
                        <a:solidFill>
                          <a:srgbClr val="96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68580" marT="91440" marB="0"/>
                </a:tc>
                <a:tc>
                  <a:txBody>
                    <a:bodyPr/>
                    <a:lstStyle/>
                    <a:p>
                      <a:pPr marL="0" marR="0">
                        <a:lnSpc>
                          <a:spcPts val="1200"/>
                        </a:lnSpc>
                        <a:spcBef>
                          <a:spcPts val="600"/>
                        </a:spcBef>
                        <a:spcAft>
                          <a:spcPts val="0"/>
                        </a:spcAft>
                      </a:pPr>
                      <a:r>
                        <a:rPr lang="en-US" sz="1400" dirty="0">
                          <a:effectLst/>
                        </a:rPr>
                        <a:t>Member variables</a:t>
                      </a:r>
                      <a:endParaRPr lang="en-US" sz="1400" b="1" dirty="0">
                        <a:solidFill>
                          <a:srgbClr val="96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68580" marT="91440" marB="0"/>
                </a:tc>
                <a:extLst>
                  <a:ext uri="{0D108BD9-81ED-4DB2-BD59-A6C34878D82A}">
                    <a16:rowId xmlns:a16="http://schemas.microsoft.com/office/drawing/2014/main" val="1442403234"/>
                  </a:ext>
                </a:extLst>
              </a:tr>
              <a:tr h="256032">
                <a:tc>
                  <a:txBody>
                    <a:bodyPr/>
                    <a:lstStyle/>
                    <a:p>
                      <a:pPr marL="0" marR="0">
                        <a:lnSpc>
                          <a:spcPts val="1200"/>
                        </a:lnSpc>
                        <a:spcBef>
                          <a:spcPts val="600"/>
                        </a:spcBef>
                        <a:spcAft>
                          <a:spcPts val="0"/>
                        </a:spcAft>
                      </a:pPr>
                      <a:r>
                        <a:rPr lang="en-US" sz="1400" u="none" strike="noStrike">
                          <a:effectLst/>
                        </a:rPr>
                        <a:t>Catalogue</a:t>
                      </a:r>
                      <a:endParaRPr lang="en-US"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68580" marT="91440" marB="0"/>
                </a:tc>
                <a:tc>
                  <a:txBody>
                    <a:bodyPr/>
                    <a:lstStyle/>
                    <a:p>
                      <a:pPr marL="0" marR="0">
                        <a:lnSpc>
                          <a:spcPts val="1200"/>
                        </a:lnSpc>
                        <a:spcBef>
                          <a:spcPts val="600"/>
                        </a:spcBef>
                        <a:spcAft>
                          <a:spcPts val="0"/>
                        </a:spcAft>
                      </a:pPr>
                      <a:r>
                        <a:rPr lang="en-US" sz="1400">
                          <a:effectLst/>
                        </a:rPr>
                        <a:t>list of books</a:t>
                      </a:r>
                      <a:endParaRPr lang="en-US"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68580" marT="91440" marB="0"/>
                </a:tc>
                <a:tc>
                  <a:txBody>
                    <a:bodyPr/>
                    <a:lstStyle/>
                    <a:p>
                      <a:pPr marL="0" marR="0">
                        <a:lnSpc>
                          <a:spcPts val="1200"/>
                        </a:lnSpc>
                        <a:spcBef>
                          <a:spcPts val="600"/>
                        </a:spcBef>
                        <a:spcAft>
                          <a:spcPts val="0"/>
                        </a:spcAft>
                      </a:pPr>
                      <a:r>
                        <a:rPr lang="en-US" sz="1400" b="1" i="0" u="none" strike="noStrike" kern="1200" dirty="0">
                          <a:solidFill>
                            <a:schemeClr val="dk1"/>
                          </a:solidFill>
                          <a:effectLst/>
                          <a:latin typeface="Courier New" panose="02070309020205020404" pitchFamily="49" charset="0"/>
                          <a:ea typeface="+mn-ea"/>
                          <a:cs typeface="Courier New" panose="02070309020205020404" pitchFamily="49" charset="0"/>
                        </a:rPr>
                        <a:t>booklist</a:t>
                      </a:r>
                      <a:r>
                        <a:rPr lang="en-US" sz="1400" dirty="0">
                          <a:effectLst/>
                        </a:rPr>
                        <a:t> (vector of pointers to </a:t>
                      </a:r>
                      <a:r>
                        <a:rPr lang="en-US" sz="1400" b="1" i="0" u="none" strike="noStrike" dirty="0">
                          <a:effectLst/>
                          <a:latin typeface="Courier New" panose="02070309020205020404" pitchFamily="49" charset="0"/>
                          <a:cs typeface="Courier New" panose="02070309020205020404" pitchFamily="49" charset="0"/>
                        </a:rPr>
                        <a:t>Book</a:t>
                      </a:r>
                      <a:r>
                        <a:rPr lang="en-US" sz="1400" dirty="0">
                          <a:effectLst/>
                        </a:rPr>
                        <a:t> objects)</a:t>
                      </a:r>
                      <a:endPar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68580" marT="91440" marB="0"/>
                </a:tc>
                <a:extLst>
                  <a:ext uri="{0D108BD9-81ED-4DB2-BD59-A6C34878D82A}">
                    <a16:rowId xmlns:a16="http://schemas.microsoft.com/office/drawing/2014/main" val="2536605708"/>
                  </a:ext>
                </a:extLst>
              </a:tr>
              <a:tr h="256032">
                <a:tc>
                  <a:txBody>
                    <a:bodyPr/>
                    <a:lstStyle/>
                    <a:p>
                      <a:pPr marL="0" marR="0">
                        <a:lnSpc>
                          <a:spcPts val="1200"/>
                        </a:lnSpc>
                        <a:spcBef>
                          <a:spcPts val="600"/>
                        </a:spcBef>
                        <a:spcAft>
                          <a:spcPts val="0"/>
                        </a:spcAft>
                      </a:pPr>
                      <a:r>
                        <a:rPr lang="en-US" sz="1400" u="none" strike="noStrike">
                          <a:effectLst/>
                        </a:rPr>
                        <a:t>Book</a:t>
                      </a:r>
                      <a:endParaRPr lang="en-US"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68580" marT="91440" marB="0"/>
                </a:tc>
                <a:tc>
                  <a:txBody>
                    <a:bodyPr/>
                    <a:lstStyle/>
                    <a:p>
                      <a:pPr marL="0" marR="0">
                        <a:lnSpc>
                          <a:spcPts val="1200"/>
                        </a:lnSpc>
                        <a:spcBef>
                          <a:spcPts val="600"/>
                        </a:spcBef>
                        <a:spcAft>
                          <a:spcPts val="0"/>
                        </a:spcAft>
                      </a:pPr>
                      <a:r>
                        <a:rPr lang="en-US" sz="1400">
                          <a:effectLst/>
                        </a:rPr>
                        <a:t>book attributes</a:t>
                      </a:r>
                      <a:endParaRPr lang="en-US"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68580" marT="91440" marB="0"/>
                </a:tc>
                <a:tc>
                  <a:txBody>
                    <a:bodyPr/>
                    <a:lstStyle/>
                    <a:p>
                      <a:pPr marL="0" marR="0">
                        <a:lnSpc>
                          <a:spcPts val="1200"/>
                        </a:lnSpc>
                        <a:spcBef>
                          <a:spcPts val="600"/>
                        </a:spcBef>
                        <a:spcAft>
                          <a:spcPts val="0"/>
                        </a:spcAft>
                      </a:pPr>
                      <a:r>
                        <a:rPr lang="en-US" sz="1400" b="1" i="0" u="none" strike="noStrike" kern="1200" dirty="0">
                          <a:solidFill>
                            <a:schemeClr val="dk1"/>
                          </a:solidFill>
                          <a:effectLst/>
                          <a:latin typeface="Courier New" panose="02070309020205020404" pitchFamily="49" charset="0"/>
                          <a:ea typeface="+mn-ea"/>
                          <a:cs typeface="Courier New" panose="02070309020205020404" pitchFamily="49" charset="0"/>
                        </a:rPr>
                        <a:t>attributes</a:t>
                      </a:r>
                      <a:r>
                        <a:rPr lang="en-US" sz="1400" dirty="0">
                          <a:effectLst/>
                        </a:rPr>
                        <a:t> (pointer to the book’s attributes)</a:t>
                      </a:r>
                      <a:endPar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68580" marT="91440" marB="0"/>
                </a:tc>
                <a:extLst>
                  <a:ext uri="{0D108BD9-81ED-4DB2-BD59-A6C34878D82A}">
                    <a16:rowId xmlns:a16="http://schemas.microsoft.com/office/drawing/2014/main" val="312220749"/>
                  </a:ext>
                </a:extLst>
              </a:tr>
              <a:tr h="256032">
                <a:tc>
                  <a:txBody>
                    <a:bodyPr/>
                    <a:lstStyle/>
                    <a:p>
                      <a:pPr marL="0" marR="0">
                        <a:lnSpc>
                          <a:spcPts val="1200"/>
                        </a:lnSpc>
                        <a:spcBef>
                          <a:spcPts val="600"/>
                        </a:spcBef>
                        <a:spcAft>
                          <a:spcPts val="0"/>
                        </a:spcAft>
                      </a:pPr>
                      <a:r>
                        <a:rPr lang="en-US" sz="1400" u="none" strike="noStrike">
                          <a:effectLst/>
                        </a:rPr>
                        <a:t>Attributes</a:t>
                      </a:r>
                      <a:endParaRPr lang="en-US"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68580" marT="91440" marB="0"/>
                </a:tc>
                <a:tc>
                  <a:txBody>
                    <a:bodyPr/>
                    <a:lstStyle/>
                    <a:p>
                      <a:pPr marL="0" marR="0">
                        <a:lnSpc>
                          <a:spcPts val="1200"/>
                        </a:lnSpc>
                        <a:spcBef>
                          <a:spcPts val="600"/>
                        </a:spcBef>
                        <a:spcAft>
                          <a:spcPts val="0"/>
                        </a:spcAft>
                      </a:pPr>
                      <a:r>
                        <a:rPr lang="en-US" sz="1400">
                          <a:effectLst/>
                        </a:rPr>
                        <a:t>attribute values</a:t>
                      </a:r>
                      <a:endParaRPr lang="en-US"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68580" marT="91440" marB="0"/>
                </a:tc>
                <a:tc>
                  <a:txBody>
                    <a:bodyPr/>
                    <a:lstStyle/>
                    <a:p>
                      <a:pPr marL="0" marR="0">
                        <a:lnSpc>
                          <a:spcPts val="1200"/>
                        </a:lnSpc>
                        <a:spcBef>
                          <a:spcPts val="600"/>
                        </a:spcBef>
                        <a:spcAft>
                          <a:spcPts val="0"/>
                        </a:spcAft>
                      </a:pPr>
                      <a:r>
                        <a:rPr lang="en-US" sz="1400" b="1" i="0" u="none" strike="noStrike" kern="1200" dirty="0" err="1">
                          <a:solidFill>
                            <a:schemeClr val="dk1"/>
                          </a:solidFill>
                          <a:effectLst/>
                          <a:latin typeface="Courier New" panose="02070309020205020404" pitchFamily="49" charset="0"/>
                          <a:ea typeface="+mn-ea"/>
                          <a:cs typeface="Courier New" panose="02070309020205020404" pitchFamily="49" charset="0"/>
                        </a:rPr>
                        <a:t>attribute_map</a:t>
                      </a:r>
                      <a:r>
                        <a:rPr lang="en-US" sz="1400" b="1" i="0" u="none" strike="noStrike" kern="1200" dirty="0">
                          <a:solidFill>
                            <a:schemeClr val="dk1"/>
                          </a:solidFill>
                          <a:effectLst/>
                          <a:latin typeface="Courier New" panose="02070309020205020404" pitchFamily="49" charset="0"/>
                          <a:ea typeface="+mn-ea"/>
                          <a:cs typeface="Courier New" panose="02070309020205020404" pitchFamily="49" charset="0"/>
                        </a:rPr>
                        <a:t> </a:t>
                      </a:r>
                      <a:r>
                        <a:rPr lang="en-US" sz="1400" dirty="0">
                          <a:effectLst/>
                        </a:rPr>
                        <a:t>(map of key-value pairs)</a:t>
                      </a:r>
                      <a:endPar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68580" marT="91440" marB="0"/>
                </a:tc>
                <a:extLst>
                  <a:ext uri="{0D108BD9-81ED-4DB2-BD59-A6C34878D82A}">
                    <a16:rowId xmlns:a16="http://schemas.microsoft.com/office/drawing/2014/main" val="2053086957"/>
                  </a:ext>
                </a:extLst>
              </a:tr>
              <a:tr h="256032">
                <a:tc>
                  <a:txBody>
                    <a:bodyPr/>
                    <a:lstStyle/>
                    <a:p>
                      <a:pPr marL="0" marR="0">
                        <a:lnSpc>
                          <a:spcPts val="1200"/>
                        </a:lnSpc>
                        <a:spcBef>
                          <a:spcPts val="600"/>
                        </a:spcBef>
                        <a:spcAft>
                          <a:spcPts val="0"/>
                        </a:spcAft>
                      </a:pPr>
                      <a:r>
                        <a:rPr lang="en-US" sz="1400" u="none" strike="noStrike">
                          <a:effectLst/>
                        </a:rPr>
                        <a:t>Form</a:t>
                      </a:r>
                      <a:endParaRPr lang="en-US"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68580" marT="91440" marB="0"/>
                </a:tc>
                <a:tc>
                  <a:txBody>
                    <a:bodyPr/>
                    <a:lstStyle/>
                    <a:p>
                      <a:pPr marL="0" marR="0">
                        <a:lnSpc>
                          <a:spcPts val="1200"/>
                        </a:lnSpc>
                        <a:spcBef>
                          <a:spcPts val="600"/>
                        </a:spcBef>
                        <a:spcAft>
                          <a:spcPts val="0"/>
                        </a:spcAft>
                      </a:pPr>
                      <a:r>
                        <a:rPr lang="en-US" sz="1400">
                          <a:effectLst/>
                        </a:rPr>
                        <a:t>input values</a:t>
                      </a:r>
                      <a:endParaRPr lang="en-US"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68580" marT="91440" marB="0"/>
                </a:tc>
                <a:tc>
                  <a:txBody>
                    <a:bodyPr/>
                    <a:lstStyle/>
                    <a:p>
                      <a:pPr marL="0" marR="0">
                        <a:lnSpc>
                          <a:spcPts val="1200"/>
                        </a:lnSpc>
                        <a:spcBef>
                          <a:spcPts val="600"/>
                        </a:spcBef>
                        <a:spcAft>
                          <a:spcPts val="0"/>
                        </a:spcAft>
                      </a:pPr>
                      <a:r>
                        <a:rPr lang="en-US" sz="1400" dirty="0">
                          <a:effectLst/>
                        </a:rPr>
                        <a:t>individual member variables for the book attributes</a:t>
                      </a:r>
                      <a:r>
                        <a:rPr lang="en-CA" sz="1400" dirty="0">
                          <a:effectLst/>
                        </a:rPr>
                        <a:t> </a:t>
                      </a:r>
                      <a:r>
                        <a:rPr lang="en-US" sz="1400" dirty="0">
                          <a:effectLst/>
                        </a:rPr>
                        <a:t> </a:t>
                      </a:r>
                      <a:endPar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68580" marT="91440" marB="0"/>
                </a:tc>
                <a:extLst>
                  <a:ext uri="{0D108BD9-81ED-4DB2-BD59-A6C34878D82A}">
                    <a16:rowId xmlns:a16="http://schemas.microsoft.com/office/drawing/2014/main" val="115675991"/>
                  </a:ext>
                </a:extLst>
              </a:tr>
            </a:tbl>
          </a:graphicData>
        </a:graphic>
      </p:graphicFrame>
      <p:sp>
        <p:nvSpPr>
          <p:cNvPr id="8" name="TextBox 7">
            <a:extLst>
              <a:ext uri="{FF2B5EF4-FFF2-40B4-BE49-F238E27FC236}">
                <a16:creationId xmlns:a16="http://schemas.microsoft.com/office/drawing/2014/main" id="{B8346855-E425-D65F-9FB4-20DD7D9C7F36}"/>
              </a:ext>
            </a:extLst>
          </p:cNvPr>
          <p:cNvSpPr txBox="1"/>
          <p:nvPr/>
        </p:nvSpPr>
        <p:spPr>
          <a:xfrm>
            <a:off x="3468653" y="3604773"/>
            <a:ext cx="2206694" cy="400110"/>
          </a:xfrm>
          <a:prstGeom prst="rect">
            <a:avLst/>
          </a:prstGeom>
          <a:solidFill>
            <a:schemeClr val="tx1"/>
          </a:solidFill>
          <a:ln>
            <a:solidFill>
              <a:schemeClr val="tx1"/>
            </a:solidFill>
          </a:ln>
        </p:spPr>
        <p:txBody>
          <a:bodyPr wrap="none" rtlCol="0">
            <a:spAutoFit/>
          </a:bodyPr>
          <a:lstStyle/>
          <a:p>
            <a:r>
              <a:rPr lang="en-US" sz="2000" dirty="0">
                <a:solidFill>
                  <a:schemeClr val="bg1"/>
                </a:solidFill>
              </a:rPr>
              <a:t>Noun-Class Table</a:t>
            </a:r>
          </a:p>
        </p:txBody>
      </p:sp>
    </p:spTree>
    <p:extLst>
      <p:ext uri="{BB962C8B-B14F-4D97-AF65-F5344CB8AC3E}">
        <p14:creationId xmlns:p14="http://schemas.microsoft.com/office/powerpoint/2010/main" val="1433478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CB620-1572-FF06-F719-870F4028EBA4}"/>
              </a:ext>
            </a:extLst>
          </p:cNvPr>
          <p:cNvSpPr>
            <a:spLocks noGrp="1"/>
          </p:cNvSpPr>
          <p:nvPr>
            <p:ph type="title"/>
          </p:nvPr>
        </p:nvSpPr>
        <p:spPr/>
        <p:txBody>
          <a:bodyPr/>
          <a:lstStyle/>
          <a:p>
            <a:r>
              <a:rPr lang="en-US" dirty="0"/>
              <a:t>Principle of Least Knowledge</a:t>
            </a:r>
          </a:p>
        </p:txBody>
      </p:sp>
      <p:sp>
        <p:nvSpPr>
          <p:cNvPr id="3" name="Content Placeholder 2">
            <a:extLst>
              <a:ext uri="{FF2B5EF4-FFF2-40B4-BE49-F238E27FC236}">
                <a16:creationId xmlns:a16="http://schemas.microsoft.com/office/drawing/2014/main" id="{C0E3E33A-9281-70DE-FF24-4791A9004B5B}"/>
              </a:ext>
            </a:extLst>
          </p:cNvPr>
          <p:cNvSpPr>
            <a:spLocks noGrp="1"/>
          </p:cNvSpPr>
          <p:nvPr>
            <p:ph idx="1"/>
          </p:nvPr>
        </p:nvSpPr>
        <p:spPr/>
        <p:txBody>
          <a:bodyPr/>
          <a:lstStyle/>
          <a:p>
            <a:r>
              <a:rPr lang="en-US" dirty="0">
                <a:latin typeface="Helvetica" pitchFamily="2" charset="0"/>
              </a:rPr>
              <a:t>C</a:t>
            </a:r>
            <a:r>
              <a:rPr lang="en-US" sz="2800" dirty="0">
                <a:effectLst/>
                <a:latin typeface="Helvetica" pitchFamily="2" charset="0"/>
              </a:rPr>
              <a:t>lasses should not “know” about each other’s implementation, and so the classes are </a:t>
            </a:r>
            <a:r>
              <a:rPr lang="en-US" sz="2800" u="sng" dirty="0">
                <a:effectLst/>
                <a:latin typeface="Helvetica" pitchFamily="2" charset="0"/>
              </a:rPr>
              <a:t>loosely coupled</a:t>
            </a:r>
            <a:r>
              <a:rPr lang="en-US" sz="2800" dirty="0">
                <a:effectLst/>
                <a:latin typeface="Helvetica" pitchFamily="2" charset="0"/>
              </a:rPr>
              <a:t> with few if any dependencies on each other.</a:t>
            </a:r>
          </a:p>
          <a:p>
            <a:pPr lvl="4"/>
            <a:endParaRPr lang="en-US" dirty="0">
              <a:effectLst/>
              <a:latin typeface="Helvetica" pitchFamily="2" charset="0"/>
            </a:endParaRPr>
          </a:p>
          <a:p>
            <a:pPr lvl="1"/>
            <a:r>
              <a:rPr lang="en-US" dirty="0">
                <a:latin typeface="Helvetica" pitchFamily="2" charset="0"/>
              </a:rPr>
              <a:t>Example: Class </a:t>
            </a:r>
            <a:r>
              <a:rPr lang="en-US" b="1" dirty="0">
                <a:latin typeface="Courier New" panose="02070309020205020404" pitchFamily="49" charset="0"/>
                <a:cs typeface="Courier New" panose="02070309020205020404" pitchFamily="49" charset="0"/>
              </a:rPr>
              <a:t>Book</a:t>
            </a:r>
            <a:r>
              <a:rPr lang="en-US" dirty="0">
                <a:latin typeface="Helvetica" pitchFamily="2" charset="0"/>
              </a:rPr>
              <a:t> and class </a:t>
            </a:r>
            <a:r>
              <a:rPr lang="en-US" b="1" dirty="0" err="1">
                <a:latin typeface="Courier New" panose="02070309020205020404" pitchFamily="49" charset="0"/>
                <a:cs typeface="Courier New" panose="02070309020205020404" pitchFamily="49" charset="0"/>
              </a:rPr>
              <a:t>Catelogue</a:t>
            </a:r>
            <a:r>
              <a:rPr lang="en-US" dirty="0">
                <a:latin typeface="Helvetica" pitchFamily="2" charset="0"/>
              </a:rPr>
              <a:t> are loosely coupled with class </a:t>
            </a:r>
            <a:r>
              <a:rPr lang="en-US" b="1" dirty="0">
                <a:latin typeface="Courier New" panose="02070309020205020404" pitchFamily="49" charset="0"/>
                <a:cs typeface="Courier New" panose="02070309020205020404" pitchFamily="49" charset="0"/>
              </a:rPr>
              <a:t>Attributes</a:t>
            </a:r>
            <a:r>
              <a:rPr lang="en-US" dirty="0">
                <a:latin typeface="Helvetica" pitchFamily="2" charset="0"/>
              </a:rPr>
              <a:t>.</a:t>
            </a:r>
            <a:endParaRPr lang="en-US" dirty="0"/>
          </a:p>
        </p:txBody>
      </p:sp>
      <p:sp>
        <p:nvSpPr>
          <p:cNvPr id="4" name="Slide Number Placeholder 3">
            <a:extLst>
              <a:ext uri="{FF2B5EF4-FFF2-40B4-BE49-F238E27FC236}">
                <a16:creationId xmlns:a16="http://schemas.microsoft.com/office/drawing/2014/main" id="{BD22AE71-9CEB-4054-8518-7E21E07771A8}"/>
              </a:ext>
            </a:extLst>
          </p:cNvPr>
          <p:cNvSpPr>
            <a:spLocks noGrp="1"/>
          </p:cNvSpPr>
          <p:nvPr>
            <p:ph type="sldNum" sz="quarter" idx="12"/>
          </p:nvPr>
        </p:nvSpPr>
        <p:spPr/>
        <p:txBody>
          <a:bodyPr/>
          <a:lstStyle/>
          <a:p>
            <a:fld id="{6C575094-CFE5-6845-BA77-358456EEE977}" type="slidenum">
              <a:rPr lang="en-US" altLang="x-none" smtClean="0"/>
              <a:pPr/>
              <a:t>7</a:t>
            </a:fld>
            <a:endParaRPr lang="en-US" altLang="x-none"/>
          </a:p>
        </p:txBody>
      </p:sp>
    </p:spTree>
    <p:extLst>
      <p:ext uri="{BB962C8B-B14F-4D97-AF65-F5344CB8AC3E}">
        <p14:creationId xmlns:p14="http://schemas.microsoft.com/office/powerpoint/2010/main" val="85474465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1D4A5-939C-819F-5E74-54BEC7477731}"/>
              </a:ext>
            </a:extLst>
          </p:cNvPr>
          <p:cNvSpPr>
            <a:spLocks noGrp="1"/>
          </p:cNvSpPr>
          <p:nvPr>
            <p:ph type="title"/>
          </p:nvPr>
        </p:nvSpPr>
        <p:spPr/>
        <p:txBody>
          <a:bodyPr/>
          <a:lstStyle/>
          <a:p>
            <a:r>
              <a:rPr lang="en-US" dirty="0"/>
              <a:t>Textual Analysis: Verbs Determine Behavior</a:t>
            </a:r>
          </a:p>
        </p:txBody>
      </p:sp>
      <p:sp>
        <p:nvSpPr>
          <p:cNvPr id="3" name="Content Placeholder 2">
            <a:extLst>
              <a:ext uri="{FF2B5EF4-FFF2-40B4-BE49-F238E27FC236}">
                <a16:creationId xmlns:a16="http://schemas.microsoft.com/office/drawing/2014/main" id="{CA5C4C34-D900-0DBC-488A-532337B405FD}"/>
              </a:ext>
            </a:extLst>
          </p:cNvPr>
          <p:cNvSpPr>
            <a:spLocks noGrp="1"/>
          </p:cNvSpPr>
          <p:nvPr>
            <p:ph idx="1"/>
          </p:nvPr>
        </p:nvSpPr>
        <p:spPr/>
        <p:txBody>
          <a:bodyPr/>
          <a:lstStyle/>
          <a:p>
            <a:r>
              <a:rPr lang="en-US" dirty="0"/>
              <a:t>Determine the runtime behavior of each class’s objects from the verbs in the requirements: </a:t>
            </a:r>
            <a:r>
              <a:rPr lang="en-US" i="1" dirty="0"/>
              <a:t>store</a:t>
            </a:r>
            <a:r>
              <a:rPr lang="en-US" dirty="0"/>
              <a:t>, </a:t>
            </a:r>
            <a:r>
              <a:rPr lang="en-US" i="1" dirty="0"/>
              <a:t>add</a:t>
            </a:r>
            <a:r>
              <a:rPr lang="en-US" dirty="0"/>
              <a:t>, </a:t>
            </a:r>
            <a:r>
              <a:rPr lang="en-US" i="1" dirty="0"/>
              <a:t>update</a:t>
            </a:r>
            <a:r>
              <a:rPr lang="en-US" dirty="0"/>
              <a:t>, </a:t>
            </a:r>
            <a:r>
              <a:rPr lang="en-US" i="1" dirty="0"/>
              <a:t>delete</a:t>
            </a:r>
            <a:r>
              <a:rPr lang="en-US" dirty="0"/>
              <a:t>, </a:t>
            </a:r>
            <a:r>
              <a:rPr lang="en-US" i="1" dirty="0"/>
              <a:t>search</a:t>
            </a:r>
            <a:r>
              <a:rPr lang="en-US" dirty="0"/>
              <a:t>, </a:t>
            </a:r>
            <a:r>
              <a:rPr lang="en-US" i="1" dirty="0"/>
              <a:t>verify</a:t>
            </a:r>
            <a:r>
              <a:rPr lang="en-US" dirty="0"/>
              <a:t>, and </a:t>
            </a:r>
            <a:r>
              <a:rPr lang="en-US" i="1" dirty="0"/>
              <a:t>match</a:t>
            </a:r>
            <a:r>
              <a:rPr lang="en-US" dirty="0"/>
              <a:t>.</a:t>
            </a:r>
          </a:p>
          <a:p>
            <a:pPr lvl="1"/>
            <a:r>
              <a:rPr lang="en-US" dirty="0"/>
              <a:t>Consider only (transitive) verbs that perform some action on an object. </a:t>
            </a:r>
          </a:p>
          <a:p>
            <a:pPr lvl="1"/>
            <a:r>
              <a:rPr lang="en-US" dirty="0"/>
              <a:t>Keep the concept of cohesive classes and the Single Responsibility Principle in mind to assign behaviors implemented as member functions.</a:t>
            </a:r>
          </a:p>
        </p:txBody>
      </p:sp>
      <p:sp>
        <p:nvSpPr>
          <p:cNvPr id="4" name="Slide Number Placeholder 3">
            <a:extLst>
              <a:ext uri="{FF2B5EF4-FFF2-40B4-BE49-F238E27FC236}">
                <a16:creationId xmlns:a16="http://schemas.microsoft.com/office/drawing/2014/main" id="{F877302C-8C4A-6284-37A9-7434C453652A}"/>
              </a:ext>
            </a:extLst>
          </p:cNvPr>
          <p:cNvSpPr>
            <a:spLocks noGrp="1"/>
          </p:cNvSpPr>
          <p:nvPr>
            <p:ph type="sldNum" sz="quarter" idx="12"/>
          </p:nvPr>
        </p:nvSpPr>
        <p:spPr/>
        <p:txBody>
          <a:bodyPr/>
          <a:lstStyle/>
          <a:p>
            <a:fld id="{6C575094-CFE5-6845-BA77-358456EEE977}" type="slidenum">
              <a:rPr lang="en-US" altLang="x-none" smtClean="0"/>
              <a:pPr/>
              <a:t>70</a:t>
            </a:fld>
            <a:endParaRPr lang="en-US" altLang="x-none"/>
          </a:p>
        </p:txBody>
      </p:sp>
    </p:spTree>
    <p:extLst>
      <p:ext uri="{BB962C8B-B14F-4D97-AF65-F5344CB8AC3E}">
        <p14:creationId xmlns:p14="http://schemas.microsoft.com/office/powerpoint/2010/main" val="55113798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5BCE3EC8-0BA0-99FE-EEE6-21D7260C206F}"/>
              </a:ext>
            </a:extLst>
          </p:cNvPr>
          <p:cNvGraphicFramePr>
            <a:graphicFrameLocks noGrp="1"/>
          </p:cNvGraphicFramePr>
          <p:nvPr>
            <p:ph idx="1"/>
            <p:extLst>
              <p:ext uri="{D42A27DB-BD31-4B8C-83A1-F6EECF244321}">
                <p14:modId xmlns:p14="http://schemas.microsoft.com/office/powerpoint/2010/main" val="3440704770"/>
              </p:ext>
            </p:extLst>
          </p:nvPr>
        </p:nvGraphicFramePr>
        <p:xfrm>
          <a:off x="1577372" y="1801366"/>
          <a:ext cx="5989255" cy="1810512"/>
        </p:xfrm>
        <a:graphic>
          <a:graphicData uri="http://schemas.openxmlformats.org/drawingml/2006/table">
            <a:tbl>
              <a:tblPr firstRow="1" firstCol="1" bandRow="1">
                <a:tableStyleId>{00A15C55-8517-42AA-B614-E9B94910E393}</a:tableStyleId>
              </a:tblPr>
              <a:tblGrid>
                <a:gridCol w="914390">
                  <a:extLst>
                    <a:ext uri="{9D8B030D-6E8A-4147-A177-3AD203B41FA5}">
                      <a16:colId xmlns:a16="http://schemas.microsoft.com/office/drawing/2014/main" val="44704486"/>
                    </a:ext>
                  </a:extLst>
                </a:gridCol>
                <a:gridCol w="1325866">
                  <a:extLst>
                    <a:ext uri="{9D8B030D-6E8A-4147-A177-3AD203B41FA5}">
                      <a16:colId xmlns:a16="http://schemas.microsoft.com/office/drawing/2014/main" val="949450217"/>
                    </a:ext>
                  </a:extLst>
                </a:gridCol>
                <a:gridCol w="3748999">
                  <a:extLst>
                    <a:ext uri="{9D8B030D-6E8A-4147-A177-3AD203B41FA5}">
                      <a16:colId xmlns:a16="http://schemas.microsoft.com/office/drawing/2014/main" val="1722544117"/>
                    </a:ext>
                  </a:extLst>
                </a:gridCol>
              </a:tblGrid>
              <a:tr h="256032">
                <a:tc>
                  <a:txBody>
                    <a:bodyPr/>
                    <a:lstStyle/>
                    <a:p>
                      <a:pPr marL="0" marR="0">
                        <a:lnSpc>
                          <a:spcPts val="1200"/>
                        </a:lnSpc>
                        <a:spcBef>
                          <a:spcPts val="600"/>
                        </a:spcBef>
                        <a:spcAft>
                          <a:spcPts val="0"/>
                        </a:spcAft>
                      </a:pPr>
                      <a:r>
                        <a:rPr lang="en-US" sz="1400">
                          <a:effectLst/>
                        </a:rPr>
                        <a:t>Verb </a:t>
                      </a:r>
                      <a:endParaRPr lang="en-US" sz="1400" b="1">
                        <a:solidFill>
                          <a:srgbClr val="96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58194" marT="91440" marB="0"/>
                </a:tc>
                <a:tc>
                  <a:txBody>
                    <a:bodyPr/>
                    <a:lstStyle/>
                    <a:p>
                      <a:pPr marL="0" marR="0">
                        <a:lnSpc>
                          <a:spcPts val="1200"/>
                        </a:lnSpc>
                        <a:spcBef>
                          <a:spcPts val="600"/>
                        </a:spcBef>
                        <a:spcAft>
                          <a:spcPts val="0"/>
                        </a:spcAft>
                      </a:pPr>
                      <a:r>
                        <a:rPr lang="en-US" sz="1400">
                          <a:effectLst/>
                        </a:rPr>
                        <a:t>Class</a:t>
                      </a:r>
                      <a:endParaRPr lang="en-US" sz="1400" b="1">
                        <a:solidFill>
                          <a:srgbClr val="96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58194" marT="91440" marB="0"/>
                </a:tc>
                <a:tc>
                  <a:txBody>
                    <a:bodyPr/>
                    <a:lstStyle/>
                    <a:p>
                      <a:pPr marL="0" marR="0">
                        <a:lnSpc>
                          <a:spcPts val="1200"/>
                        </a:lnSpc>
                        <a:spcBef>
                          <a:spcPts val="600"/>
                        </a:spcBef>
                        <a:spcAft>
                          <a:spcPts val="0"/>
                        </a:spcAft>
                      </a:pPr>
                      <a:r>
                        <a:rPr lang="en-US" sz="1400" dirty="0">
                          <a:effectLst/>
                        </a:rPr>
                        <a:t>Member function</a:t>
                      </a:r>
                      <a:endParaRPr lang="en-US" sz="1400" b="1" dirty="0">
                        <a:solidFill>
                          <a:srgbClr val="96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58194" marT="91440" marB="0"/>
                </a:tc>
                <a:extLst>
                  <a:ext uri="{0D108BD9-81ED-4DB2-BD59-A6C34878D82A}">
                    <a16:rowId xmlns:a16="http://schemas.microsoft.com/office/drawing/2014/main" val="2805898917"/>
                  </a:ext>
                </a:extLst>
              </a:tr>
              <a:tr h="256032">
                <a:tc>
                  <a:txBody>
                    <a:bodyPr/>
                    <a:lstStyle/>
                    <a:p>
                      <a:pPr marL="0" marR="0">
                        <a:lnSpc>
                          <a:spcPts val="1200"/>
                        </a:lnSpc>
                        <a:spcBef>
                          <a:spcPts val="600"/>
                        </a:spcBef>
                        <a:spcAft>
                          <a:spcPts val="0"/>
                        </a:spcAft>
                      </a:pPr>
                      <a:r>
                        <a:rPr lang="en-US" sz="1400">
                          <a:effectLst/>
                        </a:rPr>
                        <a:t>add</a:t>
                      </a:r>
                      <a:endParaRPr lang="en-US"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58194" marT="91440" marB="0"/>
                </a:tc>
                <a:tc>
                  <a:txBody>
                    <a:bodyPr/>
                    <a:lstStyle/>
                    <a:p>
                      <a:pPr marL="0" marR="0">
                        <a:lnSpc>
                          <a:spcPts val="1200"/>
                        </a:lnSpc>
                        <a:spcBef>
                          <a:spcPts val="600"/>
                        </a:spcBef>
                        <a:spcAft>
                          <a:spcPts val="0"/>
                        </a:spcAft>
                      </a:pPr>
                      <a:r>
                        <a:rPr lang="en-US" sz="1400" b="1" i="0" u="none" strike="noStrike" dirty="0">
                          <a:effectLst/>
                          <a:latin typeface="Courier New" panose="02070309020205020404" pitchFamily="49" charset="0"/>
                          <a:cs typeface="Courier New" panose="02070309020205020404" pitchFamily="49" charset="0"/>
                        </a:rPr>
                        <a:t>Catalogue</a:t>
                      </a:r>
                      <a:endParaRPr lang="en-US" sz="1400" b="1" i="0" dirty="0">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endParaRPr>
                    </a:p>
                  </a:txBody>
                  <a:tcPr marL="182880" marR="58194" marT="91440" marB="0"/>
                </a:tc>
                <a:tc>
                  <a:txBody>
                    <a:bodyPr/>
                    <a:lstStyle/>
                    <a:p>
                      <a:pPr marL="0" marR="0">
                        <a:lnSpc>
                          <a:spcPts val="1200"/>
                        </a:lnSpc>
                        <a:spcBef>
                          <a:spcPts val="600"/>
                        </a:spcBef>
                        <a:spcAft>
                          <a:spcPts val="0"/>
                        </a:spcAft>
                      </a:pPr>
                      <a:r>
                        <a:rPr lang="en-US" sz="1400" b="1" i="0" u="none" strike="noStrike" kern="1200" dirty="0">
                          <a:solidFill>
                            <a:schemeClr val="dk1"/>
                          </a:solidFill>
                          <a:effectLst/>
                          <a:latin typeface="Courier New" panose="02070309020205020404" pitchFamily="49" charset="0"/>
                          <a:ea typeface="+mn-ea"/>
                          <a:cs typeface="Courier New" panose="02070309020205020404" pitchFamily="49" charset="0"/>
                        </a:rPr>
                        <a:t>add() </a:t>
                      </a:r>
                      <a:r>
                        <a:rPr lang="en-US" sz="1400" dirty="0">
                          <a:effectLst/>
                        </a:rPr>
                        <a:t>a book to the booklist</a:t>
                      </a:r>
                      <a:endPar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58194" marT="91440" marB="0"/>
                </a:tc>
                <a:extLst>
                  <a:ext uri="{0D108BD9-81ED-4DB2-BD59-A6C34878D82A}">
                    <a16:rowId xmlns:a16="http://schemas.microsoft.com/office/drawing/2014/main" val="670539751"/>
                  </a:ext>
                </a:extLst>
              </a:tr>
              <a:tr h="256032">
                <a:tc>
                  <a:txBody>
                    <a:bodyPr/>
                    <a:lstStyle/>
                    <a:p>
                      <a:pPr marL="0" marR="0">
                        <a:lnSpc>
                          <a:spcPts val="1200"/>
                        </a:lnSpc>
                        <a:spcBef>
                          <a:spcPts val="600"/>
                        </a:spcBef>
                        <a:spcAft>
                          <a:spcPts val="0"/>
                        </a:spcAft>
                      </a:pPr>
                      <a:r>
                        <a:rPr lang="en-US" sz="1400">
                          <a:effectLst/>
                        </a:rPr>
                        <a:t>update</a:t>
                      </a:r>
                      <a:endParaRPr lang="en-US"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58194" marT="91440" marB="0"/>
                </a:tc>
                <a:tc>
                  <a:txBody>
                    <a:bodyPr/>
                    <a:lstStyle/>
                    <a:p>
                      <a:pPr marL="0" marR="0">
                        <a:lnSpc>
                          <a:spcPts val="1200"/>
                        </a:lnSpc>
                        <a:spcBef>
                          <a:spcPts val="600"/>
                        </a:spcBef>
                        <a:spcAft>
                          <a:spcPts val="0"/>
                        </a:spcAft>
                      </a:pPr>
                      <a:r>
                        <a:rPr lang="en-US" sz="1400" b="1" i="0" u="none" strike="noStrike" dirty="0">
                          <a:effectLst/>
                          <a:latin typeface="Courier New" panose="02070309020205020404" pitchFamily="49" charset="0"/>
                          <a:cs typeface="Courier New" panose="02070309020205020404" pitchFamily="49" charset="0"/>
                        </a:rPr>
                        <a:t>Catalogue</a:t>
                      </a:r>
                      <a:endParaRPr lang="en-US" sz="1400" b="1" i="0" dirty="0">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endParaRPr>
                    </a:p>
                  </a:txBody>
                  <a:tcPr marL="182880" marR="58194" marT="91440" marB="0"/>
                </a:tc>
                <a:tc>
                  <a:txBody>
                    <a:bodyPr/>
                    <a:lstStyle/>
                    <a:p>
                      <a:pPr marL="0" marR="0">
                        <a:lnSpc>
                          <a:spcPts val="1200"/>
                        </a:lnSpc>
                        <a:spcBef>
                          <a:spcPts val="600"/>
                        </a:spcBef>
                        <a:spcAft>
                          <a:spcPts val="0"/>
                        </a:spcAft>
                      </a:pPr>
                      <a:r>
                        <a:rPr lang="en-US" sz="1400" b="1" i="0" u="none" strike="noStrike" kern="1200" dirty="0">
                          <a:solidFill>
                            <a:schemeClr val="dk1"/>
                          </a:solidFill>
                          <a:effectLst/>
                          <a:latin typeface="Courier New" panose="02070309020205020404" pitchFamily="49" charset="0"/>
                          <a:ea typeface="+mn-ea"/>
                          <a:cs typeface="Courier New" panose="02070309020205020404" pitchFamily="49" charset="0"/>
                        </a:rPr>
                        <a:t>update() </a:t>
                      </a:r>
                      <a:r>
                        <a:rPr lang="en-US" sz="1400" dirty="0">
                          <a:effectLst/>
                        </a:rPr>
                        <a:t>a book in the booklist</a:t>
                      </a:r>
                      <a:endPar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58194" marT="91440" marB="0"/>
                </a:tc>
                <a:extLst>
                  <a:ext uri="{0D108BD9-81ED-4DB2-BD59-A6C34878D82A}">
                    <a16:rowId xmlns:a16="http://schemas.microsoft.com/office/drawing/2014/main" val="3643880489"/>
                  </a:ext>
                </a:extLst>
              </a:tr>
              <a:tr h="256032">
                <a:tc>
                  <a:txBody>
                    <a:bodyPr/>
                    <a:lstStyle/>
                    <a:p>
                      <a:pPr marL="0" marR="0">
                        <a:lnSpc>
                          <a:spcPts val="1200"/>
                        </a:lnSpc>
                        <a:spcBef>
                          <a:spcPts val="600"/>
                        </a:spcBef>
                        <a:spcAft>
                          <a:spcPts val="0"/>
                        </a:spcAft>
                      </a:pPr>
                      <a:r>
                        <a:rPr lang="en-US" sz="1400">
                          <a:effectLst/>
                        </a:rPr>
                        <a:t>delete</a:t>
                      </a:r>
                      <a:endParaRPr lang="en-US"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58194" marT="91440" marB="0"/>
                </a:tc>
                <a:tc>
                  <a:txBody>
                    <a:bodyPr/>
                    <a:lstStyle/>
                    <a:p>
                      <a:pPr marL="0" marR="0">
                        <a:lnSpc>
                          <a:spcPts val="1200"/>
                        </a:lnSpc>
                        <a:spcBef>
                          <a:spcPts val="600"/>
                        </a:spcBef>
                        <a:spcAft>
                          <a:spcPts val="0"/>
                        </a:spcAft>
                      </a:pPr>
                      <a:r>
                        <a:rPr lang="en-US" sz="1400" b="1" i="0" u="none" strike="noStrike" dirty="0">
                          <a:effectLst/>
                          <a:latin typeface="Courier New" panose="02070309020205020404" pitchFamily="49" charset="0"/>
                          <a:cs typeface="Courier New" panose="02070309020205020404" pitchFamily="49" charset="0"/>
                        </a:rPr>
                        <a:t>Catalogue</a:t>
                      </a:r>
                      <a:endParaRPr lang="en-US" sz="1400" b="1" i="0" dirty="0">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endParaRPr>
                    </a:p>
                  </a:txBody>
                  <a:tcPr marL="182880" marR="58194" marT="91440" marB="0"/>
                </a:tc>
                <a:tc>
                  <a:txBody>
                    <a:bodyPr/>
                    <a:lstStyle/>
                    <a:p>
                      <a:pPr marL="0" marR="0">
                        <a:lnSpc>
                          <a:spcPts val="1200"/>
                        </a:lnSpc>
                        <a:spcBef>
                          <a:spcPts val="600"/>
                        </a:spcBef>
                        <a:spcAft>
                          <a:spcPts val="0"/>
                        </a:spcAft>
                      </a:pPr>
                      <a:r>
                        <a:rPr lang="en-US" sz="1400" b="1" i="0" u="none" strike="noStrike" kern="1200" dirty="0">
                          <a:solidFill>
                            <a:schemeClr val="dk1"/>
                          </a:solidFill>
                          <a:effectLst/>
                          <a:latin typeface="Courier New" panose="02070309020205020404" pitchFamily="49" charset="0"/>
                          <a:ea typeface="+mn-ea"/>
                          <a:cs typeface="Courier New" panose="02070309020205020404" pitchFamily="49" charset="0"/>
                        </a:rPr>
                        <a:t>delete() </a:t>
                      </a:r>
                      <a:r>
                        <a:rPr lang="en-US" sz="1400" dirty="0">
                          <a:effectLst/>
                        </a:rPr>
                        <a:t>a book from the booklist</a:t>
                      </a:r>
                      <a:endPar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58194" marT="91440" marB="0"/>
                </a:tc>
                <a:extLst>
                  <a:ext uri="{0D108BD9-81ED-4DB2-BD59-A6C34878D82A}">
                    <a16:rowId xmlns:a16="http://schemas.microsoft.com/office/drawing/2014/main" val="2132271287"/>
                  </a:ext>
                </a:extLst>
              </a:tr>
              <a:tr h="256032">
                <a:tc>
                  <a:txBody>
                    <a:bodyPr/>
                    <a:lstStyle/>
                    <a:p>
                      <a:pPr marL="0" marR="0">
                        <a:lnSpc>
                          <a:spcPts val="1200"/>
                        </a:lnSpc>
                        <a:spcBef>
                          <a:spcPts val="600"/>
                        </a:spcBef>
                        <a:spcAft>
                          <a:spcPts val="0"/>
                        </a:spcAft>
                      </a:pPr>
                      <a:r>
                        <a:rPr lang="en-US" sz="1400">
                          <a:effectLst/>
                        </a:rPr>
                        <a:t>search</a:t>
                      </a:r>
                      <a:endParaRPr lang="en-US"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58194" marT="91440" marB="0"/>
                </a:tc>
                <a:tc>
                  <a:txBody>
                    <a:bodyPr/>
                    <a:lstStyle/>
                    <a:p>
                      <a:pPr marL="0" marR="0">
                        <a:lnSpc>
                          <a:spcPts val="1200"/>
                        </a:lnSpc>
                        <a:spcBef>
                          <a:spcPts val="600"/>
                        </a:spcBef>
                        <a:spcAft>
                          <a:spcPts val="0"/>
                        </a:spcAft>
                      </a:pPr>
                      <a:r>
                        <a:rPr lang="en-US" sz="1400" b="1" i="0" u="none" strike="noStrike" dirty="0">
                          <a:effectLst/>
                          <a:latin typeface="Courier New" panose="02070309020205020404" pitchFamily="49" charset="0"/>
                          <a:cs typeface="Courier New" panose="02070309020205020404" pitchFamily="49" charset="0"/>
                        </a:rPr>
                        <a:t>Catalogue</a:t>
                      </a:r>
                      <a:endParaRPr lang="en-US" sz="1400" b="1" i="0" dirty="0">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endParaRPr>
                    </a:p>
                  </a:txBody>
                  <a:tcPr marL="182880" marR="58194" marT="91440" marB="0"/>
                </a:tc>
                <a:tc>
                  <a:txBody>
                    <a:bodyPr/>
                    <a:lstStyle/>
                    <a:p>
                      <a:pPr marL="0" marR="0">
                        <a:lnSpc>
                          <a:spcPts val="1200"/>
                        </a:lnSpc>
                        <a:spcBef>
                          <a:spcPts val="600"/>
                        </a:spcBef>
                        <a:spcAft>
                          <a:spcPts val="0"/>
                        </a:spcAft>
                      </a:pPr>
                      <a:r>
                        <a:rPr lang="en-US" sz="1400" b="1" i="0" u="none" strike="noStrike" kern="1200" dirty="0">
                          <a:solidFill>
                            <a:schemeClr val="dk1"/>
                          </a:solidFill>
                          <a:effectLst/>
                          <a:latin typeface="Courier New" panose="02070309020205020404" pitchFamily="49" charset="0"/>
                          <a:ea typeface="+mn-ea"/>
                          <a:cs typeface="Courier New" panose="02070309020205020404" pitchFamily="49" charset="0"/>
                        </a:rPr>
                        <a:t>find() </a:t>
                      </a:r>
                      <a:r>
                        <a:rPr lang="en-US" sz="1400" dirty="0">
                          <a:effectLst/>
                        </a:rPr>
                        <a:t>matching books in the booklist</a:t>
                      </a:r>
                      <a:endPar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58194" marT="91440" marB="0"/>
                </a:tc>
                <a:extLst>
                  <a:ext uri="{0D108BD9-81ED-4DB2-BD59-A6C34878D82A}">
                    <a16:rowId xmlns:a16="http://schemas.microsoft.com/office/drawing/2014/main" val="2876979151"/>
                  </a:ext>
                </a:extLst>
              </a:tr>
              <a:tr h="256032">
                <a:tc>
                  <a:txBody>
                    <a:bodyPr/>
                    <a:lstStyle/>
                    <a:p>
                      <a:pPr marL="0" marR="0">
                        <a:lnSpc>
                          <a:spcPts val="1200"/>
                        </a:lnSpc>
                        <a:spcBef>
                          <a:spcPts val="600"/>
                        </a:spcBef>
                        <a:spcAft>
                          <a:spcPts val="0"/>
                        </a:spcAft>
                      </a:pPr>
                      <a:r>
                        <a:rPr lang="en-US" sz="1400">
                          <a:effectLst/>
                        </a:rPr>
                        <a:t>verify</a:t>
                      </a:r>
                      <a:endParaRPr lang="en-US"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58194" marT="91440" marB="0"/>
                </a:tc>
                <a:tc>
                  <a:txBody>
                    <a:bodyPr/>
                    <a:lstStyle/>
                    <a:p>
                      <a:pPr marL="0" marR="0">
                        <a:lnSpc>
                          <a:spcPts val="1200"/>
                        </a:lnSpc>
                        <a:spcBef>
                          <a:spcPts val="600"/>
                        </a:spcBef>
                        <a:spcAft>
                          <a:spcPts val="0"/>
                        </a:spcAft>
                      </a:pPr>
                      <a:r>
                        <a:rPr lang="en-US" sz="1400" b="1" i="0" u="none" strike="noStrike" dirty="0">
                          <a:effectLst/>
                          <a:latin typeface="Courier New" panose="02070309020205020404" pitchFamily="49" charset="0"/>
                          <a:cs typeface="Courier New" panose="02070309020205020404" pitchFamily="49" charset="0"/>
                        </a:rPr>
                        <a:t>Form</a:t>
                      </a:r>
                      <a:endParaRPr lang="en-US" sz="1400" b="1" i="0" dirty="0">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endParaRPr>
                    </a:p>
                  </a:txBody>
                  <a:tcPr marL="182880" marR="58194" marT="91440" marB="0"/>
                </a:tc>
                <a:tc>
                  <a:txBody>
                    <a:bodyPr/>
                    <a:lstStyle/>
                    <a:p>
                      <a:pPr marL="0" marR="0">
                        <a:lnSpc>
                          <a:spcPts val="1200"/>
                        </a:lnSpc>
                        <a:spcBef>
                          <a:spcPts val="600"/>
                        </a:spcBef>
                        <a:spcAft>
                          <a:spcPts val="0"/>
                        </a:spcAft>
                      </a:pPr>
                      <a:r>
                        <a:rPr lang="en-US" sz="1400" b="1" i="0" u="none" strike="noStrike" kern="1200" dirty="0">
                          <a:solidFill>
                            <a:schemeClr val="dk1"/>
                          </a:solidFill>
                          <a:effectLst/>
                          <a:latin typeface="Courier New" panose="02070309020205020404" pitchFamily="49" charset="0"/>
                          <a:ea typeface="+mn-ea"/>
                          <a:cs typeface="Courier New" panose="02070309020205020404" pitchFamily="49" charset="0"/>
                        </a:rPr>
                        <a:t>verify() </a:t>
                      </a:r>
                      <a:r>
                        <a:rPr lang="en-US" sz="1400" dirty="0">
                          <a:effectLst/>
                        </a:rPr>
                        <a:t>user input in the form fields</a:t>
                      </a:r>
                      <a:endPar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58194" marT="91440" marB="0"/>
                </a:tc>
                <a:extLst>
                  <a:ext uri="{0D108BD9-81ED-4DB2-BD59-A6C34878D82A}">
                    <a16:rowId xmlns:a16="http://schemas.microsoft.com/office/drawing/2014/main" val="3617102236"/>
                  </a:ext>
                </a:extLst>
              </a:tr>
              <a:tr h="256032">
                <a:tc>
                  <a:txBody>
                    <a:bodyPr/>
                    <a:lstStyle/>
                    <a:p>
                      <a:pPr marL="0" marR="0">
                        <a:lnSpc>
                          <a:spcPts val="1200"/>
                        </a:lnSpc>
                        <a:spcBef>
                          <a:spcPts val="600"/>
                        </a:spcBef>
                        <a:spcAft>
                          <a:spcPts val="0"/>
                        </a:spcAft>
                      </a:pPr>
                      <a:r>
                        <a:rPr lang="en-US" sz="1400">
                          <a:effectLst/>
                        </a:rPr>
                        <a:t>match</a:t>
                      </a:r>
                      <a:endParaRPr lang="en-US"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58194" marT="91440" marB="0"/>
                </a:tc>
                <a:tc>
                  <a:txBody>
                    <a:bodyPr/>
                    <a:lstStyle/>
                    <a:p>
                      <a:pPr marL="0" marR="0">
                        <a:lnSpc>
                          <a:spcPts val="1200"/>
                        </a:lnSpc>
                        <a:spcBef>
                          <a:spcPts val="600"/>
                        </a:spcBef>
                        <a:spcAft>
                          <a:spcPts val="0"/>
                        </a:spcAft>
                      </a:pPr>
                      <a:r>
                        <a:rPr lang="en-US" sz="1400" b="1" i="0" u="none" strike="noStrike" dirty="0">
                          <a:effectLst/>
                          <a:latin typeface="Courier New" panose="02070309020205020404" pitchFamily="49" charset="0"/>
                          <a:cs typeface="Courier New" panose="02070309020205020404" pitchFamily="49" charset="0"/>
                        </a:rPr>
                        <a:t>Attributes</a:t>
                      </a:r>
                      <a:endParaRPr lang="en-US" sz="1400" b="1" i="0" dirty="0">
                        <a:solidFill>
                          <a:srgbClr val="000000"/>
                        </a:solidFill>
                        <a:effectLst/>
                        <a:latin typeface="Courier New" panose="02070309020205020404" pitchFamily="49" charset="0"/>
                        <a:ea typeface="Times New Roman" panose="02020603050405020304" pitchFamily="18" charset="0"/>
                        <a:cs typeface="Courier New" panose="02070309020205020404" pitchFamily="49" charset="0"/>
                      </a:endParaRPr>
                    </a:p>
                  </a:txBody>
                  <a:tcPr marL="182880" marR="58194" marT="91440" marB="0"/>
                </a:tc>
                <a:tc>
                  <a:txBody>
                    <a:bodyPr/>
                    <a:lstStyle/>
                    <a:p>
                      <a:pPr marL="0" marR="0">
                        <a:lnSpc>
                          <a:spcPts val="1200"/>
                        </a:lnSpc>
                        <a:spcBef>
                          <a:spcPts val="600"/>
                        </a:spcBef>
                        <a:spcAft>
                          <a:spcPts val="0"/>
                        </a:spcAft>
                      </a:pPr>
                      <a:r>
                        <a:rPr lang="en-US" sz="1400" b="1" i="0" u="none" strike="noStrike" kern="1200" dirty="0">
                          <a:solidFill>
                            <a:schemeClr val="dk1"/>
                          </a:solidFill>
                          <a:effectLst/>
                          <a:latin typeface="Courier New" panose="02070309020205020404" pitchFamily="49" charset="0"/>
                          <a:ea typeface="+mn-ea"/>
                          <a:cs typeface="Courier New" panose="02070309020205020404" pitchFamily="49" charset="0"/>
                        </a:rPr>
                        <a:t>is_match() </a:t>
                      </a:r>
                      <a:r>
                        <a:rPr lang="en-US" sz="1400" dirty="0">
                          <a:effectLst/>
                        </a:rPr>
                        <a:t>check if attribute pairs match</a:t>
                      </a:r>
                      <a:endParaRPr lang="en-US"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82880" marR="58194" marT="91440" marB="0"/>
                </a:tc>
                <a:extLst>
                  <a:ext uri="{0D108BD9-81ED-4DB2-BD59-A6C34878D82A}">
                    <a16:rowId xmlns:a16="http://schemas.microsoft.com/office/drawing/2014/main" val="801876037"/>
                  </a:ext>
                </a:extLst>
              </a:tr>
            </a:tbl>
          </a:graphicData>
        </a:graphic>
      </p:graphicFrame>
      <p:sp>
        <p:nvSpPr>
          <p:cNvPr id="4" name="Slide Number Placeholder 3">
            <a:extLst>
              <a:ext uri="{FF2B5EF4-FFF2-40B4-BE49-F238E27FC236}">
                <a16:creationId xmlns:a16="http://schemas.microsoft.com/office/drawing/2014/main" id="{B3E5C216-C4C1-5917-DD5C-E62CB24C95DF}"/>
              </a:ext>
            </a:extLst>
          </p:cNvPr>
          <p:cNvSpPr>
            <a:spLocks noGrp="1"/>
          </p:cNvSpPr>
          <p:nvPr>
            <p:ph type="sldNum" sz="quarter" idx="12"/>
          </p:nvPr>
        </p:nvSpPr>
        <p:spPr/>
        <p:txBody>
          <a:bodyPr/>
          <a:lstStyle/>
          <a:p>
            <a:fld id="{6C575094-CFE5-6845-BA77-358456EEE977}" type="slidenum">
              <a:rPr lang="en-US" altLang="x-none" smtClean="0"/>
              <a:pPr/>
              <a:t>71</a:t>
            </a:fld>
            <a:endParaRPr lang="en-US" altLang="x-none"/>
          </a:p>
        </p:txBody>
      </p:sp>
      <p:sp>
        <p:nvSpPr>
          <p:cNvPr id="2" name="Title 1">
            <a:extLst>
              <a:ext uri="{FF2B5EF4-FFF2-40B4-BE49-F238E27FC236}">
                <a16:creationId xmlns:a16="http://schemas.microsoft.com/office/drawing/2014/main" id="{4938573E-D968-1A40-60E2-98E6409CD309}"/>
              </a:ext>
            </a:extLst>
          </p:cNvPr>
          <p:cNvSpPr>
            <a:spLocks noGrp="1"/>
          </p:cNvSpPr>
          <p:nvPr>
            <p:ph type="title"/>
          </p:nvPr>
        </p:nvSpPr>
        <p:spPr/>
        <p:txBody>
          <a:bodyPr/>
          <a:lstStyle/>
          <a:p>
            <a:r>
              <a:rPr lang="en-US" dirty="0"/>
              <a:t>Verbs Determine Behavior</a:t>
            </a:r>
            <a:r>
              <a:rPr lang="en-US" i="1" dirty="0"/>
              <a:t>, cont’d</a:t>
            </a:r>
          </a:p>
        </p:txBody>
      </p:sp>
      <p:sp>
        <p:nvSpPr>
          <p:cNvPr id="9" name="Content Placeholder 2">
            <a:extLst>
              <a:ext uri="{FF2B5EF4-FFF2-40B4-BE49-F238E27FC236}">
                <a16:creationId xmlns:a16="http://schemas.microsoft.com/office/drawing/2014/main" id="{48EBB536-3957-593C-EBB2-3AE13DFAB7DE}"/>
              </a:ext>
            </a:extLst>
          </p:cNvPr>
          <p:cNvSpPr txBox="1">
            <a:spLocks/>
          </p:cNvSpPr>
          <p:nvPr/>
        </p:nvSpPr>
        <p:spPr>
          <a:xfrm>
            <a:off x="457200" y="3794756"/>
            <a:ext cx="8229600" cy="2285975"/>
          </a:xfrm>
          <a:prstGeom prst="rect">
            <a:avLst/>
          </a:prstGeom>
        </p:spPr>
        <p:txBody>
          <a:bodyPr/>
          <a:lstStyle>
            <a:lvl1pPr marL="469900" indent="-469900" algn="l" rtl="0" fontAlgn="base">
              <a:spcBef>
                <a:spcPct val="20000"/>
              </a:spcBef>
              <a:spcAft>
                <a:spcPct val="0"/>
              </a:spcAft>
              <a:buClr>
                <a:schemeClr val="bg2"/>
              </a:buClr>
              <a:buSzPct val="70000"/>
              <a:buFont typeface="Wingdings" charset="2"/>
              <a:buChar char="o"/>
              <a:defRPr sz="2800" kern="12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charset="2"/>
              <a:buChar char="n"/>
              <a:defRPr sz="2400" kern="1200">
                <a:solidFill>
                  <a:schemeClr val="tx1"/>
                </a:solidFill>
                <a:latin typeface="+mn-lt"/>
                <a:ea typeface="+mn-ea"/>
                <a:cs typeface="+mn-cs"/>
              </a:defRPr>
            </a:lvl2pPr>
            <a:lvl3pPr marL="1377950" indent="-468313" algn="l" rtl="0" fontAlgn="base">
              <a:spcBef>
                <a:spcPct val="20000"/>
              </a:spcBef>
              <a:spcAft>
                <a:spcPct val="0"/>
              </a:spcAft>
              <a:buClr>
                <a:schemeClr val="bg2"/>
              </a:buClr>
              <a:buSzPct val="65000"/>
              <a:buFont typeface="Wingdings" charset="2"/>
              <a:buChar char="o"/>
              <a:defRPr sz="2000" kern="1200">
                <a:solidFill>
                  <a:schemeClr val="tx1"/>
                </a:solidFill>
                <a:latin typeface="+mn-lt"/>
                <a:ea typeface="+mn-ea"/>
                <a:cs typeface="+mn-cs"/>
              </a:defRPr>
            </a:lvl3pPr>
            <a:lvl4pPr marL="1827213" indent="-438150" algn="l" rtl="0" fontAlgn="base">
              <a:spcBef>
                <a:spcPct val="20000"/>
              </a:spcBef>
              <a:spcAft>
                <a:spcPct val="0"/>
              </a:spcAft>
              <a:buClr>
                <a:schemeClr val="accent2"/>
              </a:buClr>
              <a:buSzPct val="75000"/>
              <a:buFont typeface="Wingdings" charset="2"/>
              <a:buChar char="n"/>
              <a:defRPr sz="1600" kern="1200">
                <a:solidFill>
                  <a:schemeClr val="tx1"/>
                </a:solidFill>
                <a:latin typeface="+mn-lt"/>
                <a:ea typeface="+mn-ea"/>
                <a:cs typeface="+mn-cs"/>
              </a:defRPr>
            </a:lvl4pPr>
            <a:lvl5pPr marL="2297113" indent="-468313" algn="l" rtl="0" fontAlgn="base">
              <a:spcBef>
                <a:spcPct val="20000"/>
              </a:spcBef>
              <a:spcAft>
                <a:spcPct val="0"/>
              </a:spcAft>
              <a:buClr>
                <a:schemeClr val="accent1"/>
              </a:buClr>
              <a:buSzPct val="50000"/>
              <a:buFont typeface="Wingdings" charset="2"/>
              <a:buChar char="o"/>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eaLnBrk="1" hangingPunct="1"/>
            <a:r>
              <a:rPr lang="en-US" dirty="0"/>
              <a:t>Now that we have some initial classes, we will make sure to design them and any subsequent classes well.</a:t>
            </a:r>
          </a:p>
          <a:p>
            <a:pPr lvl="1" eaLnBrk="1" hangingPunct="1"/>
            <a:r>
              <a:rPr lang="en-US" dirty="0"/>
              <a:t>We can define more classes, or modify these initial ones, during the development iterations.</a:t>
            </a:r>
          </a:p>
        </p:txBody>
      </p:sp>
      <p:sp>
        <p:nvSpPr>
          <p:cNvPr id="10" name="TextBox 9">
            <a:extLst>
              <a:ext uri="{FF2B5EF4-FFF2-40B4-BE49-F238E27FC236}">
                <a16:creationId xmlns:a16="http://schemas.microsoft.com/office/drawing/2014/main" id="{58AFEB72-4239-25E7-0B2E-3082400BD235}"/>
              </a:ext>
            </a:extLst>
          </p:cNvPr>
          <p:cNvSpPr txBox="1"/>
          <p:nvPr/>
        </p:nvSpPr>
        <p:spPr>
          <a:xfrm>
            <a:off x="3326658" y="1325903"/>
            <a:ext cx="2490682" cy="400110"/>
          </a:xfrm>
          <a:prstGeom prst="rect">
            <a:avLst/>
          </a:prstGeom>
          <a:solidFill>
            <a:schemeClr val="tx1"/>
          </a:solidFill>
          <a:ln>
            <a:solidFill>
              <a:schemeClr val="tx1"/>
            </a:solidFill>
          </a:ln>
        </p:spPr>
        <p:txBody>
          <a:bodyPr wrap="none" rtlCol="0">
            <a:spAutoFit/>
          </a:bodyPr>
          <a:lstStyle/>
          <a:p>
            <a:r>
              <a:rPr lang="en-US" sz="2000" dirty="0">
                <a:solidFill>
                  <a:schemeClr val="bg1"/>
                </a:solidFill>
              </a:rPr>
              <a:t>Verb-Behavior Table</a:t>
            </a:r>
          </a:p>
        </p:txBody>
      </p:sp>
    </p:spTree>
    <p:extLst>
      <p:ext uri="{BB962C8B-B14F-4D97-AF65-F5344CB8AC3E}">
        <p14:creationId xmlns:p14="http://schemas.microsoft.com/office/powerpoint/2010/main" val="53301004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07C2EC9-CB01-2048-95C5-96CF88E7EAFC}" type="slidenum">
              <a:rPr lang="en-US"/>
              <a:pPr/>
              <a:t>72</a:t>
            </a:fld>
            <a:endParaRPr lang="en-US"/>
          </a:p>
        </p:txBody>
      </p:sp>
      <p:sp>
        <p:nvSpPr>
          <p:cNvPr id="177154" name="Rectangle 2"/>
          <p:cNvSpPr>
            <a:spLocks noGrp="1" noChangeArrowheads="1"/>
          </p:cNvSpPr>
          <p:nvPr>
            <p:ph type="title"/>
          </p:nvPr>
        </p:nvSpPr>
        <p:spPr>
          <a:xfrm>
            <a:off x="91489" y="411163"/>
            <a:ext cx="8961022" cy="655637"/>
          </a:xfrm>
        </p:spPr>
        <p:txBody>
          <a:bodyPr/>
          <a:lstStyle/>
          <a:p>
            <a:r>
              <a:rPr lang="en-US" sz="2200" dirty="0"/>
              <a:t>Team Assignment #1: Functional Specification and Initial Classes</a:t>
            </a:r>
          </a:p>
        </p:txBody>
      </p:sp>
      <p:sp>
        <p:nvSpPr>
          <p:cNvPr id="177155" name="Rectangle 3"/>
          <p:cNvSpPr>
            <a:spLocks noGrp="1" noChangeArrowheads="1"/>
          </p:cNvSpPr>
          <p:nvPr>
            <p:ph type="body" idx="1"/>
          </p:nvPr>
        </p:nvSpPr>
        <p:spPr/>
        <p:txBody>
          <a:bodyPr/>
          <a:lstStyle/>
          <a:p>
            <a:r>
              <a:rPr lang="en-US" dirty="0"/>
              <a:t>Each project team creates a </a:t>
            </a:r>
            <a:r>
              <a:rPr lang="en-US" dirty="0">
                <a:solidFill>
                  <a:srgbClr val="B23C00"/>
                </a:solidFill>
              </a:rPr>
              <a:t>Functional Specification</a:t>
            </a:r>
            <a:r>
              <a:rPr lang="en-US" dirty="0"/>
              <a:t> for a GUI-based project.</a:t>
            </a:r>
          </a:p>
          <a:p>
            <a:pPr lvl="5">
              <a:lnSpc>
                <a:spcPct val="80000"/>
              </a:lnSpc>
            </a:pPr>
            <a:endParaRPr lang="en-US" dirty="0"/>
          </a:p>
          <a:p>
            <a:pPr lvl="1">
              <a:lnSpc>
                <a:spcPct val="80000"/>
              </a:lnSpc>
            </a:pPr>
            <a:r>
              <a:rPr lang="en-US" dirty="0"/>
              <a:t>Product name</a:t>
            </a:r>
          </a:p>
          <a:p>
            <a:pPr lvl="1">
              <a:lnSpc>
                <a:spcPct val="80000"/>
              </a:lnSpc>
            </a:pPr>
            <a:r>
              <a:rPr lang="en-US" dirty="0"/>
              <a:t>Problem statement</a:t>
            </a:r>
          </a:p>
          <a:p>
            <a:pPr lvl="1">
              <a:lnSpc>
                <a:spcPct val="80000"/>
              </a:lnSpc>
            </a:pPr>
            <a:r>
              <a:rPr lang="en-US" dirty="0"/>
              <a:t>Objectives</a:t>
            </a:r>
          </a:p>
          <a:p>
            <a:pPr lvl="1">
              <a:lnSpc>
                <a:spcPct val="80000"/>
              </a:lnSpc>
            </a:pPr>
            <a:r>
              <a:rPr lang="en-US" dirty="0"/>
              <a:t>6 functional requirements</a:t>
            </a:r>
          </a:p>
          <a:p>
            <a:pPr lvl="1">
              <a:lnSpc>
                <a:spcPct val="80000"/>
              </a:lnSpc>
            </a:pPr>
            <a:r>
              <a:rPr lang="en-US" dirty="0"/>
              <a:t>4 nonfunctional requirements</a:t>
            </a:r>
          </a:p>
          <a:p>
            <a:pPr lvl="1">
              <a:lnSpc>
                <a:spcPct val="80000"/>
              </a:lnSpc>
            </a:pPr>
            <a:r>
              <a:rPr lang="en-US" dirty="0"/>
              <a:t>Use case diagram with 6 use cases</a:t>
            </a:r>
          </a:p>
          <a:p>
            <a:pPr lvl="2">
              <a:lnSpc>
                <a:spcPct val="80000"/>
              </a:lnSpc>
            </a:pPr>
            <a:r>
              <a:rPr lang="en-US" dirty="0"/>
              <a:t>At least 2 actors</a:t>
            </a:r>
          </a:p>
          <a:p>
            <a:pPr lvl="2">
              <a:lnSpc>
                <a:spcPct val="80000"/>
              </a:lnSpc>
            </a:pPr>
            <a:r>
              <a:rPr lang="en-US" dirty="0"/>
              <a:t>The application itself should not be an external actor.</a:t>
            </a:r>
          </a:p>
          <a:p>
            <a:pPr lvl="1">
              <a:lnSpc>
                <a:spcPct val="80000"/>
              </a:lnSpc>
            </a:pPr>
            <a:r>
              <a:rPr lang="en-US" dirty="0"/>
              <a:t>Use case descriptions of 3 of your use cases</a:t>
            </a:r>
          </a:p>
        </p:txBody>
      </p:sp>
      <p:sp>
        <p:nvSpPr>
          <p:cNvPr id="5" name="TextBox 4">
            <a:extLst>
              <a:ext uri="{FF2B5EF4-FFF2-40B4-BE49-F238E27FC236}">
                <a16:creationId xmlns:a16="http://schemas.microsoft.com/office/drawing/2014/main" id="{98FD93FB-B830-0644-A2AE-142BFC7025AD}"/>
              </a:ext>
            </a:extLst>
          </p:cNvPr>
          <p:cNvSpPr txBox="1"/>
          <p:nvPr/>
        </p:nvSpPr>
        <p:spPr>
          <a:xfrm>
            <a:off x="4480561" y="2320110"/>
            <a:ext cx="3678933" cy="1200329"/>
          </a:xfrm>
          <a:prstGeom prst="rect">
            <a:avLst/>
          </a:prstGeom>
          <a:solidFill>
            <a:schemeClr val="accent1">
              <a:lumMod val="20000"/>
              <a:lumOff val="80000"/>
            </a:schemeClr>
          </a:solidFill>
          <a:ln>
            <a:solidFill>
              <a:srgbClr val="0033CC"/>
            </a:solidFill>
          </a:ln>
        </p:spPr>
        <p:txBody>
          <a:bodyPr wrap="square" rtlCol="0">
            <a:spAutoFit/>
          </a:bodyPr>
          <a:lstStyle/>
          <a:p>
            <a:pPr algn="ctr"/>
            <a:r>
              <a:rPr lang="en-US" sz="1800" dirty="0">
                <a:solidFill>
                  <a:srgbClr val="0033CC"/>
                </a:solidFill>
              </a:rPr>
              <a:t>Use your imagination freely!</a:t>
            </a:r>
          </a:p>
          <a:p>
            <a:pPr algn="ctr"/>
            <a:r>
              <a:rPr lang="en-US" sz="1800" dirty="0">
                <a:solidFill>
                  <a:srgbClr val="0033CC"/>
                </a:solidFill>
              </a:rPr>
              <a:t>Neither your future assignments nor your team project will </a:t>
            </a:r>
            <a:br>
              <a:rPr lang="en-US" sz="1800" dirty="0">
                <a:solidFill>
                  <a:srgbClr val="0033CC"/>
                </a:solidFill>
              </a:rPr>
            </a:br>
            <a:r>
              <a:rPr lang="en-US" sz="1800" dirty="0">
                <a:solidFill>
                  <a:srgbClr val="0033CC"/>
                </a:solidFill>
              </a:rPr>
              <a:t>be held to this specification.</a:t>
            </a:r>
          </a:p>
        </p:txBody>
      </p:sp>
    </p:spTree>
    <p:extLst>
      <p:ext uri="{BB962C8B-B14F-4D97-AF65-F5344CB8AC3E}">
        <p14:creationId xmlns:p14="http://schemas.microsoft.com/office/powerpoint/2010/main" val="10493226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A6297-08E0-EB94-A9E4-2FBCC0EDBA55}"/>
              </a:ext>
            </a:extLst>
          </p:cNvPr>
          <p:cNvSpPr>
            <a:spLocks noGrp="1"/>
          </p:cNvSpPr>
          <p:nvPr>
            <p:ph type="title"/>
          </p:nvPr>
        </p:nvSpPr>
        <p:spPr/>
        <p:txBody>
          <a:bodyPr/>
          <a:lstStyle/>
          <a:p>
            <a:r>
              <a:rPr lang="en-US" dirty="0"/>
              <a:t>Assignment #1</a:t>
            </a:r>
            <a:r>
              <a:rPr lang="en-US" i="1" dirty="0"/>
              <a:t>, cont’d</a:t>
            </a:r>
          </a:p>
        </p:txBody>
      </p:sp>
      <p:sp>
        <p:nvSpPr>
          <p:cNvPr id="3" name="Content Placeholder 2">
            <a:extLst>
              <a:ext uri="{FF2B5EF4-FFF2-40B4-BE49-F238E27FC236}">
                <a16:creationId xmlns:a16="http://schemas.microsoft.com/office/drawing/2014/main" id="{2B8B6ADC-6E3F-C72B-472A-CEA0E76E5055}"/>
              </a:ext>
            </a:extLst>
          </p:cNvPr>
          <p:cNvSpPr>
            <a:spLocks noGrp="1"/>
          </p:cNvSpPr>
          <p:nvPr>
            <p:ph idx="1"/>
          </p:nvPr>
        </p:nvSpPr>
        <p:spPr/>
        <p:txBody>
          <a:bodyPr/>
          <a:lstStyle/>
          <a:p>
            <a:r>
              <a:rPr lang="en-US" dirty="0"/>
              <a:t>In a separate document, list the </a:t>
            </a:r>
            <a:r>
              <a:rPr lang="en-US" u="sng" dirty="0"/>
              <a:t>relevant nouns and verbs</a:t>
            </a:r>
            <a:r>
              <a:rPr lang="en-US" dirty="0"/>
              <a:t> from your functional requirements.</a:t>
            </a:r>
          </a:p>
          <a:p>
            <a:pPr lvl="4"/>
            <a:endParaRPr lang="en-US" dirty="0"/>
          </a:p>
          <a:p>
            <a:r>
              <a:rPr lang="en-US" dirty="0"/>
              <a:t>Create a Noun-Class Table </a:t>
            </a:r>
            <a:br>
              <a:rPr lang="en-US" dirty="0"/>
            </a:br>
            <a:r>
              <a:rPr lang="en-US" dirty="0"/>
              <a:t>and a Verb-Behavior Table.</a:t>
            </a:r>
          </a:p>
          <a:p>
            <a:pPr lvl="1"/>
            <a:r>
              <a:rPr lang="en-US" dirty="0"/>
              <a:t>Classes, states, and member variables.</a:t>
            </a:r>
          </a:p>
          <a:p>
            <a:pPr lvl="1"/>
            <a:r>
              <a:rPr lang="en-US" dirty="0"/>
              <a:t>Verbs, classes, and member functions.</a:t>
            </a:r>
          </a:p>
          <a:p>
            <a:pPr lvl="4"/>
            <a:endParaRPr lang="en-US" dirty="0"/>
          </a:p>
          <a:p>
            <a:r>
              <a:rPr lang="en-US" dirty="0"/>
              <a:t>Submit your document(s) (Word or PDF) to Canvas.</a:t>
            </a:r>
          </a:p>
          <a:p>
            <a:pPr lvl="1"/>
            <a:r>
              <a:rPr lang="en-US" dirty="0"/>
              <a:t>Due Tuesday, Feb. 13.</a:t>
            </a:r>
          </a:p>
        </p:txBody>
      </p:sp>
      <p:sp>
        <p:nvSpPr>
          <p:cNvPr id="4" name="Slide Number Placeholder 3">
            <a:extLst>
              <a:ext uri="{FF2B5EF4-FFF2-40B4-BE49-F238E27FC236}">
                <a16:creationId xmlns:a16="http://schemas.microsoft.com/office/drawing/2014/main" id="{F0ACD722-8CBC-69C4-754C-2326962BADBF}"/>
              </a:ext>
            </a:extLst>
          </p:cNvPr>
          <p:cNvSpPr>
            <a:spLocks noGrp="1"/>
          </p:cNvSpPr>
          <p:nvPr>
            <p:ph type="sldNum" sz="quarter" idx="12"/>
          </p:nvPr>
        </p:nvSpPr>
        <p:spPr/>
        <p:txBody>
          <a:bodyPr/>
          <a:lstStyle/>
          <a:p>
            <a:fld id="{6C575094-CFE5-6845-BA77-358456EEE977}" type="slidenum">
              <a:rPr lang="en-US" altLang="x-none" smtClean="0"/>
              <a:pPr/>
              <a:t>73</a:t>
            </a:fld>
            <a:endParaRPr lang="en-US" altLang="x-none"/>
          </a:p>
        </p:txBody>
      </p:sp>
    </p:spTree>
    <p:extLst>
      <p:ext uri="{BB962C8B-B14F-4D97-AF65-F5344CB8AC3E}">
        <p14:creationId xmlns:p14="http://schemas.microsoft.com/office/powerpoint/2010/main" val="994705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91A46-5812-5D1A-FEAF-B2FBD2089A73}"/>
              </a:ext>
            </a:extLst>
          </p:cNvPr>
          <p:cNvSpPr>
            <a:spLocks noGrp="1"/>
          </p:cNvSpPr>
          <p:nvPr>
            <p:ph type="title"/>
          </p:nvPr>
        </p:nvSpPr>
        <p:spPr/>
        <p:txBody>
          <a:bodyPr/>
          <a:lstStyle/>
          <a:p>
            <a:r>
              <a:rPr lang="en-US" dirty="0"/>
              <a:t>Open-Closed Principle</a:t>
            </a:r>
          </a:p>
        </p:txBody>
      </p:sp>
      <p:sp>
        <p:nvSpPr>
          <p:cNvPr id="3" name="Content Placeholder 2">
            <a:extLst>
              <a:ext uri="{FF2B5EF4-FFF2-40B4-BE49-F238E27FC236}">
                <a16:creationId xmlns:a16="http://schemas.microsoft.com/office/drawing/2014/main" id="{C4D96F99-193C-8B2F-626A-A7B81B683C10}"/>
              </a:ext>
            </a:extLst>
          </p:cNvPr>
          <p:cNvSpPr>
            <a:spLocks noGrp="1"/>
          </p:cNvSpPr>
          <p:nvPr>
            <p:ph idx="1"/>
          </p:nvPr>
        </p:nvSpPr>
        <p:spPr/>
        <p:txBody>
          <a:bodyPr/>
          <a:lstStyle/>
          <a:p>
            <a:r>
              <a:rPr lang="en-US" dirty="0">
                <a:latin typeface="Helvetica" pitchFamily="2" charset="0"/>
              </a:rPr>
              <a:t>A</a:t>
            </a:r>
            <a:r>
              <a:rPr lang="en-US" sz="2800" dirty="0">
                <a:effectLst/>
                <a:latin typeface="Helvetica" pitchFamily="2" charset="0"/>
              </a:rPr>
              <a:t> class should be </a:t>
            </a:r>
            <a:r>
              <a:rPr lang="en-US" sz="2800" u="sng" dirty="0">
                <a:effectLst/>
                <a:latin typeface="Helvetica" pitchFamily="2" charset="0"/>
              </a:rPr>
              <a:t>closed for modification</a:t>
            </a:r>
            <a:r>
              <a:rPr lang="en-US" sz="2800" dirty="0">
                <a:effectLst/>
                <a:latin typeface="Helvetica" pitchFamily="2" charset="0"/>
              </a:rPr>
              <a:t> but </a:t>
            </a:r>
            <a:r>
              <a:rPr lang="en-US" sz="2800" u="sng" dirty="0">
                <a:effectLst/>
                <a:latin typeface="Helvetica" pitchFamily="2" charset="0"/>
              </a:rPr>
              <a:t>open for extension</a:t>
            </a:r>
            <a:r>
              <a:rPr lang="en-US" sz="2800" dirty="0">
                <a:effectLst/>
                <a:latin typeface="Helvetica" pitchFamily="2" charset="0"/>
              </a:rPr>
              <a:t> to provide both stability and flexibility.</a:t>
            </a:r>
          </a:p>
          <a:p>
            <a:pPr lvl="4"/>
            <a:endParaRPr lang="en-US" dirty="0">
              <a:effectLst/>
              <a:latin typeface="Helvetica" pitchFamily="2" charset="0"/>
            </a:endParaRPr>
          </a:p>
          <a:p>
            <a:pPr lvl="1"/>
            <a:r>
              <a:rPr lang="en-US" dirty="0">
                <a:latin typeface="Helvetica" pitchFamily="2" charset="0"/>
              </a:rPr>
              <a:t>Example: In iteration #3, class </a:t>
            </a:r>
            <a:r>
              <a:rPr lang="en-US" b="1" dirty="0">
                <a:latin typeface="Courier New" panose="02070309020205020404" pitchFamily="49" charset="0"/>
                <a:cs typeface="Courier New" panose="02070309020205020404" pitchFamily="49" charset="0"/>
              </a:rPr>
              <a:t>Attributes</a:t>
            </a:r>
            <a:r>
              <a:rPr lang="en-US" dirty="0">
                <a:latin typeface="Helvetica" pitchFamily="2" charset="0"/>
              </a:rPr>
              <a:t> managed a book’s title and the author’s first and last names. There were common attributes for all books and so the class was closed for modification. </a:t>
            </a:r>
            <a:r>
              <a:rPr lang="en-US" b="1" dirty="0">
                <a:latin typeface="Courier New" panose="02070309020205020404" pitchFamily="49" charset="0"/>
                <a:cs typeface="Courier New" panose="02070309020205020404" pitchFamily="49" charset="0"/>
              </a:rPr>
              <a:t>Fiction</a:t>
            </a:r>
            <a:r>
              <a:rPr lang="en-US" dirty="0">
                <a:latin typeface="Helvetica" pitchFamily="2" charset="0"/>
              </a:rPr>
              <a:t>  and </a:t>
            </a:r>
            <a:r>
              <a:rPr lang="en-US" b="1" dirty="0">
                <a:latin typeface="Courier New" panose="02070309020205020404" pitchFamily="49" charset="0"/>
                <a:cs typeface="Courier New" panose="02070309020205020404" pitchFamily="49" charset="0"/>
              </a:rPr>
              <a:t>Cookbook</a:t>
            </a:r>
            <a:r>
              <a:rPr lang="en-US" dirty="0">
                <a:latin typeface="Helvetica" pitchFamily="2" charset="0"/>
              </a:rPr>
              <a:t> kinds of books had additional attributes. Class </a:t>
            </a:r>
            <a:r>
              <a:rPr lang="en-US" b="1" dirty="0">
                <a:latin typeface="Courier New" panose="02070309020205020404" pitchFamily="49" charset="0"/>
                <a:cs typeface="Courier New" panose="02070309020205020404" pitchFamily="49" charset="0"/>
              </a:rPr>
              <a:t>Attributes</a:t>
            </a:r>
            <a:r>
              <a:rPr lang="en-US" dirty="0">
                <a:latin typeface="Helvetica" pitchFamily="2" charset="0"/>
              </a:rPr>
              <a:t> was open to extension by subclasses </a:t>
            </a:r>
            <a:r>
              <a:rPr lang="en-US" b="1" dirty="0">
                <a:latin typeface="Courier New" panose="02070309020205020404" pitchFamily="49" charset="0"/>
                <a:cs typeface="Courier New" panose="02070309020205020404" pitchFamily="49" charset="0"/>
              </a:rPr>
              <a:t>FictionAttrs</a:t>
            </a:r>
            <a:r>
              <a:rPr lang="en-US" dirty="0">
                <a:latin typeface="Helvetica" pitchFamily="2" charset="0"/>
              </a:rPr>
              <a:t> and </a:t>
            </a:r>
            <a:r>
              <a:rPr lang="en-US" b="1" dirty="0">
                <a:latin typeface="Courier New" panose="02070309020205020404" pitchFamily="49" charset="0"/>
                <a:cs typeface="Courier New" panose="02070309020205020404" pitchFamily="49" charset="0"/>
              </a:rPr>
              <a:t>CookbookAttrs</a:t>
            </a:r>
            <a:r>
              <a:rPr lang="en-US" dirty="0">
                <a:latin typeface="Helvetica" pitchFamily="2" charset="0"/>
              </a:rPr>
              <a:t>.</a:t>
            </a:r>
            <a:endParaRPr lang="en-US" dirty="0"/>
          </a:p>
        </p:txBody>
      </p:sp>
      <p:sp>
        <p:nvSpPr>
          <p:cNvPr id="4" name="Slide Number Placeholder 3">
            <a:extLst>
              <a:ext uri="{FF2B5EF4-FFF2-40B4-BE49-F238E27FC236}">
                <a16:creationId xmlns:a16="http://schemas.microsoft.com/office/drawing/2014/main" id="{9B0591B1-19DD-F650-6F5F-83E0BAE9FC0C}"/>
              </a:ext>
            </a:extLst>
          </p:cNvPr>
          <p:cNvSpPr>
            <a:spLocks noGrp="1"/>
          </p:cNvSpPr>
          <p:nvPr>
            <p:ph type="sldNum" sz="quarter" idx="12"/>
          </p:nvPr>
        </p:nvSpPr>
        <p:spPr/>
        <p:txBody>
          <a:bodyPr/>
          <a:lstStyle/>
          <a:p>
            <a:fld id="{6C575094-CFE5-6845-BA77-358456EEE977}" type="slidenum">
              <a:rPr lang="en-US" altLang="x-none" smtClean="0"/>
              <a:pPr/>
              <a:t>8</a:t>
            </a:fld>
            <a:endParaRPr lang="en-US" altLang="x-none"/>
          </a:p>
        </p:txBody>
      </p:sp>
    </p:spTree>
    <p:extLst>
      <p:ext uri="{BB962C8B-B14F-4D97-AF65-F5344CB8AC3E}">
        <p14:creationId xmlns:p14="http://schemas.microsoft.com/office/powerpoint/2010/main" val="3560810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1A4C6-E6AE-5260-9B40-8B5B21E772CE}"/>
              </a:ext>
            </a:extLst>
          </p:cNvPr>
          <p:cNvSpPr>
            <a:spLocks noGrp="1"/>
          </p:cNvSpPr>
          <p:nvPr>
            <p:ph type="title"/>
          </p:nvPr>
        </p:nvSpPr>
        <p:spPr/>
        <p:txBody>
          <a:bodyPr/>
          <a:lstStyle/>
          <a:p>
            <a:r>
              <a:rPr lang="en-US" dirty="0"/>
              <a:t>Code to the Interface Principle</a:t>
            </a:r>
          </a:p>
        </p:txBody>
      </p:sp>
      <p:sp>
        <p:nvSpPr>
          <p:cNvPr id="3" name="Content Placeholder 2">
            <a:extLst>
              <a:ext uri="{FF2B5EF4-FFF2-40B4-BE49-F238E27FC236}">
                <a16:creationId xmlns:a16="http://schemas.microsoft.com/office/drawing/2014/main" id="{B65D1162-6754-148C-EE63-A566E40F1CEC}"/>
              </a:ext>
            </a:extLst>
          </p:cNvPr>
          <p:cNvSpPr>
            <a:spLocks noGrp="1"/>
          </p:cNvSpPr>
          <p:nvPr>
            <p:ph idx="1"/>
          </p:nvPr>
        </p:nvSpPr>
        <p:spPr>
          <a:xfrm>
            <a:off x="457200" y="1295400"/>
            <a:ext cx="8320994" cy="3139429"/>
          </a:xfrm>
        </p:spPr>
        <p:txBody>
          <a:bodyPr/>
          <a:lstStyle/>
          <a:p>
            <a:r>
              <a:rPr lang="en-US" dirty="0">
                <a:latin typeface="Helvetica" pitchFamily="2" charset="0"/>
              </a:rPr>
              <a:t>F</a:t>
            </a:r>
            <a:r>
              <a:rPr lang="en-US" sz="2800" dirty="0">
                <a:effectLst/>
                <a:latin typeface="Helvetica" pitchFamily="2" charset="0"/>
              </a:rPr>
              <a:t>or runtime flexibility, we should not write code that can work only with a specific subclass but use polymorphism and write code that can work with multiple subclasses.</a:t>
            </a:r>
          </a:p>
          <a:p>
            <a:pPr lvl="4"/>
            <a:endParaRPr lang="en-US" dirty="0">
              <a:effectLst/>
              <a:latin typeface="Helvetica" pitchFamily="2" charset="0"/>
            </a:endParaRPr>
          </a:p>
          <a:p>
            <a:pPr lvl="1"/>
            <a:r>
              <a:rPr lang="en-US" dirty="0">
                <a:latin typeface="Helvetica" pitchFamily="2" charset="0"/>
              </a:rPr>
              <a:t>Example: Member variable </a:t>
            </a:r>
            <a:r>
              <a:rPr lang="en-US" b="1" dirty="0">
                <a:latin typeface="Courier New" panose="02070309020205020404" pitchFamily="49" charset="0"/>
                <a:cs typeface="Courier New" panose="02070309020205020404" pitchFamily="49" charset="0"/>
              </a:rPr>
              <a:t>booklist</a:t>
            </a:r>
            <a:r>
              <a:rPr lang="en-US" dirty="0">
                <a:latin typeface="Helvetica" pitchFamily="2" charset="0"/>
              </a:rPr>
              <a:t> of class </a:t>
            </a:r>
            <a:r>
              <a:rPr lang="en-US" b="1" dirty="0">
                <a:latin typeface="Courier New" panose="02070309020205020404" pitchFamily="49" charset="0"/>
                <a:cs typeface="Courier New" panose="02070309020205020404" pitchFamily="49" charset="0"/>
              </a:rPr>
              <a:t>Catalogue</a:t>
            </a:r>
            <a:r>
              <a:rPr lang="en-US" dirty="0">
                <a:latin typeface="Helvetica" pitchFamily="2" charset="0"/>
              </a:rPr>
              <a:t> was a vector of pointers to </a:t>
            </a:r>
            <a:r>
              <a:rPr lang="en-US" b="1" dirty="0">
                <a:latin typeface="Courier New" panose="02070309020205020404" pitchFamily="49" charset="0"/>
                <a:cs typeface="Courier New" panose="02070309020205020404" pitchFamily="49" charset="0"/>
              </a:rPr>
              <a:t>Book</a:t>
            </a:r>
            <a:r>
              <a:rPr lang="en-US" dirty="0">
                <a:latin typeface="Helvetica" pitchFamily="2" charset="0"/>
              </a:rPr>
              <a:t> objects, not to </a:t>
            </a:r>
            <a:r>
              <a:rPr lang="en-US" b="1" dirty="0">
                <a:latin typeface="Courier New" panose="02070309020205020404" pitchFamily="49" charset="0"/>
                <a:cs typeface="Courier New" panose="02070309020205020404" pitchFamily="49" charset="0"/>
              </a:rPr>
              <a:t>Fiction</a:t>
            </a:r>
            <a:r>
              <a:rPr lang="en-US" dirty="0">
                <a:latin typeface="Helvetica" pitchFamily="2" charset="0"/>
              </a:rPr>
              <a:t> or </a:t>
            </a:r>
            <a:r>
              <a:rPr lang="en-US" b="1" dirty="0">
                <a:latin typeface="Courier New" panose="02070309020205020404" pitchFamily="49" charset="0"/>
                <a:cs typeface="Courier New" panose="02070309020205020404" pitchFamily="49" charset="0"/>
              </a:rPr>
              <a:t>Cookbook</a:t>
            </a:r>
            <a:r>
              <a:rPr lang="en-US" dirty="0">
                <a:latin typeface="Helvetica" pitchFamily="2" charset="0"/>
              </a:rPr>
              <a:t> objects.</a:t>
            </a:r>
            <a:endParaRPr lang="en-US" dirty="0"/>
          </a:p>
        </p:txBody>
      </p:sp>
      <p:sp>
        <p:nvSpPr>
          <p:cNvPr id="4" name="Slide Number Placeholder 3">
            <a:extLst>
              <a:ext uri="{FF2B5EF4-FFF2-40B4-BE49-F238E27FC236}">
                <a16:creationId xmlns:a16="http://schemas.microsoft.com/office/drawing/2014/main" id="{B4262212-A601-77B2-3494-460582475C17}"/>
              </a:ext>
            </a:extLst>
          </p:cNvPr>
          <p:cNvSpPr>
            <a:spLocks noGrp="1"/>
          </p:cNvSpPr>
          <p:nvPr>
            <p:ph type="sldNum" sz="quarter" idx="12"/>
          </p:nvPr>
        </p:nvSpPr>
        <p:spPr/>
        <p:txBody>
          <a:bodyPr/>
          <a:lstStyle/>
          <a:p>
            <a:fld id="{6C575094-CFE5-6845-BA77-358456EEE977}" type="slidenum">
              <a:rPr lang="en-US" altLang="x-none" smtClean="0"/>
              <a:pPr/>
              <a:t>9</a:t>
            </a:fld>
            <a:endParaRPr lang="en-US" altLang="x-none"/>
          </a:p>
        </p:txBody>
      </p:sp>
    </p:spTree>
    <p:extLst>
      <p:ext uri="{BB962C8B-B14F-4D97-AF65-F5344CB8AC3E}">
        <p14:creationId xmlns:p14="http://schemas.microsoft.com/office/powerpoint/2010/main" val="187242132"/>
      </p:ext>
    </p:extLst>
  </p:cSld>
  <p:clrMapOvr>
    <a:masterClrMapping/>
  </p:clrMapOvr>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x-none" sz="16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x-none" sz="1600" b="0" i="0" u="none" strike="noStrike" cap="none" normalizeH="0" baseline="0">
            <a:ln>
              <a:noFill/>
            </a:ln>
            <a:solidFill>
              <a:schemeClr val="tx1"/>
            </a:solidFill>
            <a:effectLst/>
            <a:latin typeface="Arial"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Quadrant</Template>
  <TotalTime>37829</TotalTime>
  <Words>5084</Words>
  <Application>Microsoft Macintosh PowerPoint</Application>
  <PresentationFormat>On-screen Show (4:3)</PresentationFormat>
  <Paragraphs>648</Paragraphs>
  <Slides>73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73</vt:i4>
      </vt:variant>
    </vt:vector>
  </HeadingPairs>
  <TitlesOfParts>
    <vt:vector size="80" baseType="lpstr">
      <vt:lpstr>Arial</vt:lpstr>
      <vt:lpstr>Calibri</vt:lpstr>
      <vt:lpstr>Courier New</vt:lpstr>
      <vt:lpstr>Helvetica</vt:lpstr>
      <vt:lpstr>Times New Roman</vt:lpstr>
      <vt:lpstr>Wingdings</vt:lpstr>
      <vt:lpstr>Quadrant</vt:lpstr>
      <vt:lpstr>CMPE 202 Software Systems Engineering February 6 Class Meeting</vt:lpstr>
      <vt:lpstr>Today</vt:lpstr>
      <vt:lpstr>Project Teams?</vt:lpstr>
      <vt:lpstr>Single Responsibility Principle (SRP)</vt:lpstr>
      <vt:lpstr>Encapsulate What Varies Principle</vt:lpstr>
      <vt:lpstr>Delegation Principle</vt:lpstr>
      <vt:lpstr>Principle of Least Knowledge</vt:lpstr>
      <vt:lpstr>Open-Closed Principle</vt:lpstr>
      <vt:lpstr>Code to the Interface Principle</vt:lpstr>
      <vt:lpstr>Don’t Repeat Yourself (DRY) Principle</vt:lpstr>
      <vt:lpstr>Great Software Design is about Satisfaction</vt:lpstr>
      <vt:lpstr>Simplified Development Timeline</vt:lpstr>
      <vt:lpstr>Requirements Elicitation</vt:lpstr>
      <vt:lpstr>Requirements Elicitation, cont’d</vt:lpstr>
      <vt:lpstr>Bridging the Gap</vt:lpstr>
      <vt:lpstr>Functional Requirements</vt:lpstr>
      <vt:lpstr>Nonfunctional Requirements</vt:lpstr>
      <vt:lpstr>Requirements are Strong Statements</vt:lpstr>
      <vt:lpstr>Requirements Must Be</vt:lpstr>
      <vt:lpstr>Requirements Must Be, cont’d</vt:lpstr>
      <vt:lpstr>Requirements Must Be, cont’d</vt:lpstr>
      <vt:lpstr>Requirements Must Be, cont’d</vt:lpstr>
      <vt:lpstr>How to Get Requirements</vt:lpstr>
      <vt:lpstr>How to Get Requirements, cont’d</vt:lpstr>
      <vt:lpstr>How to Get Requirements, cont’d</vt:lpstr>
      <vt:lpstr>Requirements Example</vt:lpstr>
      <vt:lpstr>Requirements Example, cont’d</vt:lpstr>
      <vt:lpstr>Book Catalogue Functional Requirements</vt:lpstr>
      <vt:lpstr>Book Catalogue Nonfunctional Requirements</vt:lpstr>
      <vt:lpstr>I18N and L10N</vt:lpstr>
      <vt:lpstr>Break</vt:lpstr>
      <vt:lpstr>UML Diagrams</vt:lpstr>
      <vt:lpstr>Use Cases</vt:lpstr>
      <vt:lpstr>Use Cases, cont’d</vt:lpstr>
      <vt:lpstr>Use Cases, cont’d</vt:lpstr>
      <vt:lpstr>Example: Bank ATM System</vt:lpstr>
      <vt:lpstr>Use Case Description</vt:lpstr>
      <vt:lpstr>Use Case Description, cont’d</vt:lpstr>
      <vt:lpstr>Use Case Description, cont’d</vt:lpstr>
      <vt:lpstr>Use Case Description, cont’d</vt:lpstr>
      <vt:lpstr>Example Use Case Description</vt:lpstr>
      <vt:lpstr>Example Use Case Description, cont’d</vt:lpstr>
      <vt:lpstr>Example Use Case Description, cont’d</vt:lpstr>
      <vt:lpstr>Example Use Case Description, cont’d</vt:lpstr>
      <vt:lpstr>Example Use Case Description, cont’d</vt:lpstr>
      <vt:lpstr>Example Use Case Description, cont’d</vt:lpstr>
      <vt:lpstr>Use Case Description Guidelines</vt:lpstr>
      <vt:lpstr>Another Example Use Case Description</vt:lpstr>
      <vt:lpstr>Another Example, cont’d</vt:lpstr>
      <vt:lpstr>Another Example, cont’d</vt:lpstr>
      <vt:lpstr>Another Example, cont’d</vt:lpstr>
      <vt:lpstr>Another Example, cont’d</vt:lpstr>
      <vt:lpstr>Another Example, cont’d</vt:lpstr>
      <vt:lpstr>Prototyping</vt:lpstr>
      <vt:lpstr>The Functional Specification</vt:lpstr>
      <vt:lpstr>Functional Specification Contents</vt:lpstr>
      <vt:lpstr>Functional Specification Contents, cont’d</vt:lpstr>
      <vt:lpstr>Functional Specification Contents, cont’d</vt:lpstr>
      <vt:lpstr>Functional Specification Contents, cont’d</vt:lpstr>
      <vt:lpstr>External Test Plan</vt:lpstr>
      <vt:lpstr>Frozen Functional Specification?</vt:lpstr>
      <vt:lpstr>Frozen Functional Specification? cont’d</vt:lpstr>
      <vt:lpstr>Frozen Functional Specification? cont’d</vt:lpstr>
      <vt:lpstr>Software V&amp;V</vt:lpstr>
      <vt:lpstr>Where do Classes Come From?</vt:lpstr>
      <vt:lpstr>Expanded Book Catalogue Function Requirements</vt:lpstr>
      <vt:lpstr>Expanded Function Requirements, cont’d</vt:lpstr>
      <vt:lpstr>Textual Analysis: Nouns Can Become Classes</vt:lpstr>
      <vt:lpstr>Nouns Can Become Classes, cont’d</vt:lpstr>
      <vt:lpstr>Textual Analysis: Verbs Determine Behavior</vt:lpstr>
      <vt:lpstr>Verbs Determine Behavior, cont’d</vt:lpstr>
      <vt:lpstr>Team Assignment #1: Functional Specification and Initial Classes</vt:lpstr>
      <vt:lpstr>Assignment #1, cont’d</vt:lpstr>
    </vt:vector>
  </TitlesOfParts>
  <Company>Apropos Logic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151: Object-Oriented Design</dc:title>
  <dc:creator>Ronald Mak</dc:creator>
  <cp:lastModifiedBy>Ron Mak</cp:lastModifiedBy>
  <cp:revision>472</cp:revision>
  <dcterms:created xsi:type="dcterms:W3CDTF">2008-01-12T03:52:55Z</dcterms:created>
  <dcterms:modified xsi:type="dcterms:W3CDTF">2024-02-07T01:25:05Z</dcterms:modified>
</cp:coreProperties>
</file>