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0" r:id="rId3"/>
    <p:sldId id="321" r:id="rId4"/>
    <p:sldId id="322" r:id="rId5"/>
    <p:sldId id="323" r:id="rId6"/>
    <p:sldId id="379" r:id="rId7"/>
    <p:sldId id="380" r:id="rId8"/>
    <p:sldId id="383" r:id="rId9"/>
    <p:sldId id="384" r:id="rId10"/>
    <p:sldId id="385" r:id="rId11"/>
    <p:sldId id="386" r:id="rId12"/>
    <p:sldId id="392" r:id="rId13"/>
    <p:sldId id="393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4" r:id="rId23"/>
    <p:sldId id="405" r:id="rId24"/>
    <p:sldId id="406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8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73FEFF"/>
    <a:srgbClr val="99FF66"/>
    <a:srgbClr val="F2E5D0"/>
    <a:srgbClr val="0033CC"/>
    <a:srgbClr val="B23C00"/>
    <a:srgbClr val="DEF0F2"/>
    <a:srgbClr val="8F0000"/>
    <a:srgbClr val="008000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3" autoAdjust="0"/>
    <p:restoredTop sz="96751" autoAdjust="0"/>
  </p:normalViewPr>
  <p:slideViewPr>
    <p:cSldViewPr>
      <p:cViewPr varScale="1">
        <p:scale>
          <a:sx n="170" d="100"/>
          <a:sy n="170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May 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01926" y="6263609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CMPE</a:t>
            </a:r>
            <a:r>
              <a:rPr lang="en-US" sz="1000" baseline="0"/>
              <a:t> 152</a:t>
            </a:r>
            <a:r>
              <a:rPr lang="en-US" sz="1000"/>
              <a:t>: Compiler </a:t>
            </a:r>
            <a:r>
              <a:rPr lang="en-US" sz="1000" baseline="0"/>
              <a:t>Design</a:t>
            </a:r>
            <a:br>
              <a:rPr lang="en-US" sz="1000" baseline="0"/>
            </a:br>
            <a:r>
              <a:rPr lang="en-US" sz="1000" baseline="0"/>
              <a:t>© R. Mak</a:t>
            </a:r>
            <a:endParaRPr lang="en-US" sz="1000"/>
          </a:p>
        </p:txBody>
      </p:sp>
      <p:pic>
        <p:nvPicPr>
          <p:cNvPr id="16" name="Picture 13" descr="SJSU-logo">
            <a:extLst>
              <a:ext uri="{FF2B5EF4-FFF2-40B4-BE49-F238E27FC236}">
                <a16:creationId xmlns:a16="http://schemas.microsoft.com/office/drawing/2014/main" id="{F6A79568-9FD7-5A4F-A0B7-0FC014386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152: Compiler Design</a:t>
            </a:r>
            <a:br>
              <a:rPr lang="en-US" sz="3600" dirty="0"/>
            </a:br>
            <a:r>
              <a:rPr lang="en-US" sz="2400" dirty="0"/>
              <a:t>May 4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Screen Shot 2015-08-23 at 4.03.00 PM.png">
            <a:extLst>
              <a:ext uri="{FF2B5EF4-FFF2-40B4-BE49-F238E27FC236}">
                <a16:creationId xmlns:a16="http://schemas.microsoft.com/office/drawing/2014/main" id="{A20FC294-4845-644D-A346-7065CD625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pic>
        <p:nvPicPr>
          <p:cNvPr id="10" name="Picture 5" descr="sjsu_logo2">
            <a:extLst>
              <a:ext uri="{FF2B5EF4-FFF2-40B4-BE49-F238E27FC236}">
                <a16:creationId xmlns:a16="http://schemas.microsoft.com/office/drawing/2014/main" id="{D13D4F12-828E-8740-9460-D2918D04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is much too complex a language.</a:t>
            </a:r>
          </a:p>
          <a:p>
            <a:pPr lvl="1"/>
            <a:r>
              <a:rPr lang="en-US" dirty="0"/>
              <a:t>Let’s instead start with some basic terms.</a:t>
            </a:r>
          </a:p>
          <a:p>
            <a:pPr lvl="5"/>
            <a:endParaRPr lang="en-US" dirty="0"/>
          </a:p>
          <a:p>
            <a:endParaRPr lang="en-US" dirty="0"/>
          </a:p>
          <a:p>
            <a:r>
              <a:rPr lang="en-US" dirty="0"/>
              <a:t>Let </a:t>
            </a:r>
            <a:r>
              <a:rPr lang="en-US" dirty="0" err="1">
                <a:solidFill>
                  <a:srgbClr val="A12A03"/>
                </a:solidFill>
                <a:latin typeface="Times New Roman"/>
                <a:cs typeface="Times New Roman"/>
              </a:rPr>
              <a:t>Σ</a:t>
            </a:r>
            <a:r>
              <a:rPr lang="en-US" dirty="0"/>
              <a:t> represent a nonempty </a:t>
            </a:r>
            <a:r>
              <a:rPr lang="en-US" u="sng" dirty="0"/>
              <a:t>set of symbols </a:t>
            </a:r>
            <a:r>
              <a:rPr lang="en-US" dirty="0"/>
              <a:t>called an </a:t>
            </a:r>
            <a:r>
              <a:rPr lang="en-US" dirty="0">
                <a:solidFill>
                  <a:srgbClr val="B23C00"/>
                </a:solidFill>
              </a:rPr>
              <a:t>alphabet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We can construct </a:t>
            </a:r>
            <a:r>
              <a:rPr lang="en-US" u="sng" dirty="0"/>
              <a:t>finite strings</a:t>
            </a:r>
            <a:r>
              <a:rPr lang="en-US" dirty="0"/>
              <a:t> of symbols </a:t>
            </a:r>
            <a:br>
              <a:rPr lang="en-US" dirty="0"/>
            </a:br>
            <a:r>
              <a:rPr lang="en-US" dirty="0"/>
              <a:t>from the alphabet.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35" y="2697488"/>
            <a:ext cx="731991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sigma</a:t>
            </a:r>
          </a:p>
        </p:txBody>
      </p:sp>
    </p:spTree>
    <p:extLst>
      <p:ext uri="{BB962C8B-B14F-4D97-AF65-F5344CB8AC3E}">
        <p14:creationId xmlns:p14="http://schemas.microsoft.com/office/powerpoint/2010/main" val="274243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Examples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/>
              <a:t>Let alphabet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}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Then </a:t>
            </a:r>
            <a:r>
              <a:rPr lang="en-US" i="1" dirty="0" err="1">
                <a:latin typeface="Times New Roman"/>
                <a:cs typeface="Times New Roman"/>
              </a:rPr>
              <a:t>abab</a:t>
            </a:r>
            <a:r>
              <a:rPr lang="en-US" dirty="0"/>
              <a:t> and </a:t>
            </a:r>
            <a:r>
              <a:rPr lang="en-US" i="1" dirty="0" err="1">
                <a:latin typeface="Times New Roman"/>
                <a:cs typeface="Times New Roman"/>
              </a:rPr>
              <a:t>aaabbba</a:t>
            </a:r>
            <a:r>
              <a:rPr lang="en-US" dirty="0"/>
              <a:t> are </a:t>
            </a:r>
            <a:r>
              <a:rPr lang="en-US" dirty="0">
                <a:solidFill>
                  <a:srgbClr val="B23C00"/>
                </a:solidFill>
              </a:rPr>
              <a:t>strings on </a:t>
            </a:r>
            <a:r>
              <a:rPr lang="en-US" dirty="0" err="1">
                <a:solidFill>
                  <a:srgbClr val="B23C00"/>
                </a:solidFill>
                <a:latin typeface="Times New Roman"/>
                <a:cs typeface="Times New Roman"/>
              </a:rPr>
              <a:t>Σ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we write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 means that the string named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has the value </a:t>
            </a:r>
            <a:r>
              <a:rPr lang="en-US" i="1" dirty="0" err="1">
                <a:latin typeface="Times New Roman"/>
                <a:cs typeface="Times New Roman"/>
              </a:rPr>
              <a:t>abaaa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10" y="2788927"/>
            <a:ext cx="186337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ea typeface="+mn-ea"/>
                <a:cs typeface="Times New Roman"/>
              </a:rPr>
              <a:t>w = </a:t>
            </a:r>
            <a:r>
              <a:rPr lang="en-US" sz="2800" i="1" dirty="0" err="1">
                <a:latin typeface="Times New Roman"/>
                <a:ea typeface="+mn-ea"/>
                <a:cs typeface="Times New Roman"/>
              </a:rPr>
              <a:t>abaaa</a:t>
            </a:r>
            <a:endParaRPr lang="en-US" sz="2800" i="1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814" y="4526268"/>
            <a:ext cx="70615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</a:rPr>
              <a:t>By convention, we use lowercase letters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c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is-IS" sz="2400" dirty="0">
                <a:solidFill>
                  <a:srgbClr val="0033CC"/>
                </a:solidFill>
              </a:rPr>
              <a:t>… </a:t>
            </a:r>
          </a:p>
          <a:p>
            <a:pPr algn="ctr"/>
            <a:r>
              <a:rPr lang="is-IS" sz="2400" dirty="0">
                <a:solidFill>
                  <a:srgbClr val="0033CC"/>
                </a:solidFill>
              </a:rPr>
              <a:t>for elements in </a:t>
            </a:r>
            <a:r>
              <a:rPr lang="en-US" sz="2400" dirty="0" err="1">
                <a:solidFill>
                  <a:srgbClr val="0033CC"/>
                </a:solidFill>
                <a:latin typeface="Times New Roman"/>
                <a:cs typeface="Times New Roman"/>
              </a:rPr>
              <a:t>Σ</a:t>
            </a:r>
            <a:r>
              <a:rPr lang="is-IS" sz="2400" dirty="0">
                <a:solidFill>
                  <a:srgbClr val="0033CC"/>
                </a:solidFill>
              </a:rPr>
              <a:t> and </a:t>
            </a:r>
            <a:r>
              <a:rPr lang="is-I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u</a:t>
            </a:r>
            <a:r>
              <a:rPr lang="is-IS" sz="2400" dirty="0">
                <a:solidFill>
                  <a:srgbClr val="0033CC"/>
                </a:solidFill>
              </a:rPr>
              <a:t>, </a:t>
            </a:r>
            <a:r>
              <a:rPr lang="is-I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v</a:t>
            </a:r>
            <a:r>
              <a:rPr lang="is-IS" sz="2400" dirty="0">
                <a:solidFill>
                  <a:srgbClr val="0033CC"/>
                </a:solidFill>
              </a:rPr>
              <a:t>, </a:t>
            </a:r>
            <a:r>
              <a:rPr lang="is-IS" sz="2400" i="1" dirty="0">
                <a:solidFill>
                  <a:srgbClr val="0033CC"/>
                </a:solidFill>
                <a:latin typeface="Times New Roman"/>
                <a:cs typeface="Times New Roman"/>
              </a:rPr>
              <a:t>w</a:t>
            </a:r>
            <a:r>
              <a:rPr lang="is-IS" sz="2400" dirty="0">
                <a:solidFill>
                  <a:srgbClr val="0033CC"/>
                </a:solidFill>
              </a:rPr>
              <a:t>, ... for string names.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Terms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is-IS" dirty="0">
                <a:latin typeface="Times New Roman"/>
                <a:cs typeface="Times New Roman"/>
              </a:rPr>
              <a:t>…</a:t>
            </a:r>
            <a:r>
              <a:rPr lang="is-IS" i="1" dirty="0">
                <a:latin typeface="Times New Roman"/>
                <a:cs typeface="Times New Roman"/>
              </a:rPr>
              <a:t>a</a:t>
            </a:r>
            <a:r>
              <a:rPr lang="is-IS" i="1" baseline="-25000" dirty="0">
                <a:latin typeface="Times New Roman"/>
                <a:cs typeface="Times New Roman"/>
              </a:rPr>
              <a:t>n</a:t>
            </a:r>
            <a:r>
              <a:rPr lang="is-IS" dirty="0">
                <a:latin typeface="Times New Roman"/>
                <a:cs typeface="Times New Roman"/>
              </a:rPr>
              <a:t> </a:t>
            </a:r>
            <a:r>
              <a:rPr lang="is-IS" dirty="0"/>
              <a:t>and string </a:t>
            </a:r>
            <a:r>
              <a:rPr lang="is-IS" i="1" dirty="0">
                <a:latin typeface="Times New Roman"/>
                <a:cs typeface="Times New Roman"/>
              </a:rPr>
              <a:t>v</a:t>
            </a:r>
            <a:r>
              <a:rPr lang="is-IS" dirty="0">
                <a:latin typeface="Times New Roman"/>
                <a:cs typeface="Times New Roman"/>
              </a:rPr>
              <a:t> = </a:t>
            </a:r>
            <a:r>
              <a:rPr lang="is-IS" i="1" dirty="0">
                <a:latin typeface="Times New Roman"/>
                <a:cs typeface="Times New Roman"/>
              </a:rPr>
              <a:t>b</a:t>
            </a:r>
            <a:r>
              <a:rPr lang="is-IS" baseline="-25000" dirty="0">
                <a:latin typeface="Times New Roman"/>
                <a:cs typeface="Times New Roman"/>
              </a:rPr>
              <a:t>1</a:t>
            </a:r>
            <a:r>
              <a:rPr lang="is-IS" i="1" dirty="0">
                <a:latin typeface="Times New Roman"/>
                <a:cs typeface="Times New Roman"/>
              </a:rPr>
              <a:t>b</a:t>
            </a:r>
            <a:r>
              <a:rPr lang="is-IS" baseline="-25000" dirty="0">
                <a:latin typeface="Times New Roman"/>
                <a:cs typeface="Times New Roman"/>
              </a:rPr>
              <a:t>2</a:t>
            </a:r>
            <a:r>
              <a:rPr lang="is-IS" dirty="0">
                <a:latin typeface="Times New Roman"/>
                <a:cs typeface="Times New Roman"/>
              </a:rPr>
              <a:t>...</a:t>
            </a:r>
            <a:r>
              <a:rPr lang="is-IS" i="1" dirty="0">
                <a:latin typeface="Times New Roman"/>
                <a:cs typeface="Times New Roman"/>
              </a:rPr>
              <a:t>b</a:t>
            </a:r>
            <a:r>
              <a:rPr lang="is-IS" i="1" baseline="-25000" dirty="0">
                <a:latin typeface="Times New Roman"/>
                <a:cs typeface="Times New Roman"/>
              </a:rPr>
              <a:t>m</a:t>
            </a:r>
            <a:r>
              <a:rPr lang="is-IS" dirty="0">
                <a:latin typeface="Times New Roman"/>
                <a:cs typeface="Times New Roman"/>
              </a:rPr>
              <a:t> </a:t>
            </a:r>
            <a:br>
              <a:rPr lang="is-IS" dirty="0">
                <a:latin typeface="Times New Roman"/>
                <a:cs typeface="Times New Roman"/>
              </a:rPr>
            </a:br>
            <a:r>
              <a:rPr lang="is-IS" dirty="0"/>
              <a:t>then </a:t>
            </a:r>
            <a:r>
              <a:rPr lang="is-IS" i="1" dirty="0">
                <a:latin typeface="Times New Roman"/>
                <a:cs typeface="Times New Roman"/>
              </a:rPr>
              <a:t>wv</a:t>
            </a:r>
            <a:r>
              <a:rPr lang="is-IS" dirty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is-IS" dirty="0">
                <a:latin typeface="Times New Roman"/>
                <a:cs typeface="Times New Roman"/>
              </a:rPr>
              <a:t>…</a:t>
            </a:r>
            <a:r>
              <a:rPr lang="is-IS" i="1" dirty="0">
                <a:latin typeface="Times New Roman"/>
                <a:cs typeface="Times New Roman"/>
              </a:rPr>
              <a:t>a</a:t>
            </a:r>
            <a:r>
              <a:rPr lang="is-IS" i="1" baseline="-25000" dirty="0">
                <a:latin typeface="Times New Roman"/>
                <a:cs typeface="Times New Roman"/>
              </a:rPr>
              <a:t>n</a:t>
            </a:r>
            <a:r>
              <a:rPr lang="is-IS" i="1" dirty="0">
                <a:latin typeface="Times New Roman"/>
                <a:cs typeface="Times New Roman"/>
              </a:rPr>
              <a:t>b</a:t>
            </a:r>
            <a:r>
              <a:rPr lang="is-IS" baseline="-25000" dirty="0">
                <a:latin typeface="Times New Roman"/>
                <a:cs typeface="Times New Roman"/>
              </a:rPr>
              <a:t>1</a:t>
            </a:r>
            <a:r>
              <a:rPr lang="is-IS" i="1" dirty="0">
                <a:latin typeface="Times New Roman"/>
                <a:cs typeface="Times New Roman"/>
              </a:rPr>
              <a:t>b</a:t>
            </a:r>
            <a:r>
              <a:rPr lang="is-IS" baseline="-25000" dirty="0">
                <a:latin typeface="Times New Roman"/>
                <a:cs typeface="Times New Roman"/>
              </a:rPr>
              <a:t>2</a:t>
            </a:r>
            <a:r>
              <a:rPr lang="is-IS" dirty="0">
                <a:latin typeface="Times New Roman"/>
                <a:cs typeface="Times New Roman"/>
              </a:rPr>
              <a:t>...</a:t>
            </a:r>
            <a:r>
              <a:rPr lang="is-IS" i="1" dirty="0">
                <a:latin typeface="Times New Roman"/>
                <a:cs typeface="Times New Roman"/>
              </a:rPr>
              <a:t>b</a:t>
            </a:r>
            <a:r>
              <a:rPr lang="is-IS" i="1" baseline="-25000" dirty="0">
                <a:latin typeface="Times New Roman"/>
                <a:cs typeface="Times New Roman"/>
              </a:rPr>
              <a:t>m</a:t>
            </a:r>
            <a:r>
              <a:rPr lang="is-IS" dirty="0">
                <a:latin typeface="Times New Roman"/>
                <a:cs typeface="Times New Roman"/>
              </a:rPr>
              <a:t> </a:t>
            </a:r>
            <a:r>
              <a:rPr lang="is-IS" dirty="0"/>
              <a:t>is the </a:t>
            </a:r>
            <a:r>
              <a:rPr lang="is-IS" dirty="0">
                <a:solidFill>
                  <a:srgbClr val="B23C00"/>
                </a:solidFill>
              </a:rPr>
              <a:t>concatenation</a:t>
            </a:r>
            <a:r>
              <a:rPr lang="is-IS" dirty="0"/>
              <a:t> of strings </a:t>
            </a:r>
            <a:r>
              <a:rPr lang="is-IS" i="1" dirty="0">
                <a:latin typeface="Times New Roman"/>
                <a:cs typeface="Times New Roman"/>
              </a:rPr>
              <a:t>w</a:t>
            </a:r>
            <a:r>
              <a:rPr lang="is-IS" dirty="0"/>
              <a:t> and </a:t>
            </a:r>
            <a:r>
              <a:rPr lang="is-IS" i="1" dirty="0">
                <a:latin typeface="Times New Roman"/>
                <a:cs typeface="Times New Roman"/>
              </a:rPr>
              <a:t>v</a:t>
            </a:r>
            <a:r>
              <a:rPr lang="is-IS" dirty="0"/>
              <a:t>.</a:t>
            </a:r>
          </a:p>
          <a:p>
            <a:pPr lvl="4"/>
            <a:endParaRPr lang="is-IS" dirty="0"/>
          </a:p>
          <a:p>
            <a:r>
              <a:rPr lang="is-IS" dirty="0"/>
              <a:t>String </a:t>
            </a:r>
            <a:r>
              <a:rPr lang="is-IS" i="1" dirty="0">
                <a:solidFill>
                  <a:srgbClr val="B23C00"/>
                </a:solidFill>
                <a:latin typeface="Times New Roman"/>
                <a:cs typeface="Times New Roman"/>
              </a:rPr>
              <a:t>w</a:t>
            </a:r>
            <a:r>
              <a:rPr lang="is-IS" i="1" baseline="30000" dirty="0">
                <a:solidFill>
                  <a:srgbClr val="B23C00"/>
                </a:solidFill>
                <a:latin typeface="Times New Roman"/>
                <a:cs typeface="Times New Roman"/>
              </a:rPr>
              <a:t>R</a:t>
            </a:r>
            <a:r>
              <a:rPr lang="is-IS" dirty="0">
                <a:latin typeface="Times New Roman"/>
                <a:cs typeface="Times New Roman"/>
              </a:rPr>
              <a:t> = </a:t>
            </a:r>
            <a:r>
              <a:rPr lang="is-IS" i="1" dirty="0">
                <a:latin typeface="Times New Roman"/>
                <a:cs typeface="Times New Roman"/>
              </a:rPr>
              <a:t>a</a:t>
            </a:r>
            <a:r>
              <a:rPr lang="is-IS" i="1" baseline="-25000" dirty="0">
                <a:latin typeface="Times New Roman"/>
                <a:cs typeface="Times New Roman"/>
              </a:rPr>
              <a:t>n</a:t>
            </a:r>
            <a:r>
              <a:rPr lang="is-IS" dirty="0">
                <a:latin typeface="Times New Roman"/>
                <a:cs typeface="Times New Roman"/>
              </a:rPr>
              <a:t>...</a:t>
            </a:r>
            <a:r>
              <a:rPr lang="en-US" i="1" dirty="0">
                <a:latin typeface="Times New Roman"/>
                <a:cs typeface="Times New Roman"/>
              </a:rPr>
              <a:t> a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is-IS" dirty="0">
                <a:latin typeface="Times New Roman"/>
                <a:cs typeface="Times New Roman"/>
              </a:rPr>
              <a:t> </a:t>
            </a:r>
            <a:r>
              <a:rPr lang="is-IS" dirty="0"/>
              <a:t>is the </a:t>
            </a:r>
            <a:r>
              <a:rPr lang="is-IS" dirty="0">
                <a:solidFill>
                  <a:srgbClr val="B23C00"/>
                </a:solidFill>
              </a:rPr>
              <a:t>reverse</a:t>
            </a:r>
            <a:r>
              <a:rPr lang="is-IS" dirty="0"/>
              <a:t> of string </a:t>
            </a:r>
            <a:r>
              <a:rPr lang="is-IS" i="1" dirty="0">
                <a:latin typeface="Times New Roman"/>
                <a:cs typeface="Times New Roman"/>
              </a:rPr>
              <a:t>w</a:t>
            </a:r>
            <a:r>
              <a:rPr lang="is-IS" dirty="0"/>
              <a:t>.</a:t>
            </a:r>
          </a:p>
          <a:p>
            <a:pPr lvl="4"/>
            <a:endParaRPr lang="is-IS" dirty="0"/>
          </a:p>
          <a:p>
            <a:r>
              <a:rPr lang="is-IS" dirty="0">
                <a:solidFill>
                  <a:srgbClr val="B23C00"/>
                </a:solidFill>
                <a:latin typeface="Times New Roman"/>
                <a:cs typeface="Times New Roman"/>
              </a:rPr>
              <a:t>|</a:t>
            </a:r>
            <a:r>
              <a:rPr lang="is-IS" i="1" dirty="0">
                <a:solidFill>
                  <a:srgbClr val="B23C00"/>
                </a:solidFill>
                <a:latin typeface="Times New Roman"/>
                <a:cs typeface="Times New Roman"/>
              </a:rPr>
              <a:t>w</a:t>
            </a:r>
            <a:r>
              <a:rPr lang="is-IS" dirty="0">
                <a:solidFill>
                  <a:srgbClr val="B23C00"/>
                </a:solidFill>
                <a:latin typeface="Times New Roman"/>
                <a:cs typeface="Times New Roman"/>
              </a:rPr>
              <a:t>|</a:t>
            </a:r>
            <a:r>
              <a:rPr lang="is-IS" dirty="0"/>
              <a:t> is the </a:t>
            </a:r>
            <a:r>
              <a:rPr lang="is-IS" dirty="0">
                <a:solidFill>
                  <a:srgbClr val="B23C00"/>
                </a:solidFill>
              </a:rPr>
              <a:t>length</a:t>
            </a:r>
            <a:r>
              <a:rPr lang="is-IS" dirty="0"/>
              <a:t> of string </a:t>
            </a:r>
            <a:r>
              <a:rPr lang="is-IS" i="1" dirty="0">
                <a:latin typeface="Times New Roman"/>
                <a:cs typeface="Times New Roman"/>
              </a:rPr>
              <a:t>w</a:t>
            </a:r>
            <a:r>
              <a:rPr lang="is-IS" dirty="0"/>
              <a:t>.</a:t>
            </a:r>
          </a:p>
          <a:p>
            <a:pPr lvl="1"/>
            <a:r>
              <a:rPr lang="is-IS" dirty="0"/>
              <a:t>The number of symbols in the string.</a:t>
            </a:r>
          </a:p>
          <a:p>
            <a:pPr lvl="4"/>
            <a:endParaRPr lang="is-IS" dirty="0"/>
          </a:p>
          <a:p>
            <a:r>
              <a:rPr lang="en-US" i="1" dirty="0" err="1">
                <a:solidFill>
                  <a:srgbClr val="B23C00"/>
                </a:solidFill>
                <a:latin typeface="Times New Roman"/>
                <a:cs typeface="Times New Roman"/>
              </a:rPr>
              <a:t>λ</a:t>
            </a:r>
            <a:r>
              <a:rPr lang="en-US" dirty="0"/>
              <a:t> is the </a:t>
            </a:r>
            <a:r>
              <a:rPr lang="en-US" dirty="0">
                <a:solidFill>
                  <a:srgbClr val="B23C00"/>
                </a:solidFill>
              </a:rPr>
              <a:t>empty string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|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| = 0</a:t>
            </a:r>
          </a:p>
          <a:p>
            <a:pPr lvl="1"/>
            <a:r>
              <a:rPr lang="en-US" i="1" dirty="0" err="1">
                <a:latin typeface="Times New Roman"/>
                <a:cs typeface="Times New Roman"/>
              </a:rPr>
              <a:t>λw</a:t>
            </a:r>
            <a:r>
              <a:rPr lang="en-US" i="1" dirty="0">
                <a:latin typeface="Times New Roman"/>
                <a:cs typeface="Times New Roman"/>
              </a:rPr>
              <a:t> = </a:t>
            </a:r>
            <a:r>
              <a:rPr lang="en-US" i="1" dirty="0" err="1">
                <a:latin typeface="Times New Roman"/>
                <a:cs typeface="Times New Roman"/>
              </a:rPr>
              <a:t>wλ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substring</a:t>
            </a:r>
            <a:r>
              <a:rPr lang="en-US" dirty="0"/>
              <a:t> of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 is any string of consecutive symbols of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vu</a:t>
            </a:r>
            <a:r>
              <a:rPr lang="en-US" dirty="0"/>
              <a:t>, then the substring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/>
              <a:t> is a </a:t>
            </a:r>
            <a:r>
              <a:rPr lang="en-US" dirty="0">
                <a:solidFill>
                  <a:srgbClr val="B23C00"/>
                </a:solidFill>
              </a:rPr>
              <a:t>prefix</a:t>
            </a:r>
            <a:r>
              <a:rPr lang="en-US" dirty="0"/>
              <a:t> of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the substring </a:t>
            </a:r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/>
              <a:t> is a </a:t>
            </a:r>
            <a:r>
              <a:rPr lang="en-US" dirty="0">
                <a:solidFill>
                  <a:srgbClr val="B23C00"/>
                </a:solidFill>
              </a:rPr>
              <a:t>suffix</a:t>
            </a:r>
            <a:r>
              <a:rPr lang="en-US" dirty="0"/>
              <a:t> of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If </a:t>
            </a:r>
            <a:r>
              <a:rPr lang="en-US" sz="2800" i="1" dirty="0">
                <a:latin typeface="Times New Roman"/>
                <a:cs typeface="Times New Roman"/>
              </a:rPr>
              <a:t>w = </a:t>
            </a:r>
            <a:r>
              <a:rPr lang="en-US" sz="2800" i="1" dirty="0" err="1">
                <a:latin typeface="Times New Roman"/>
                <a:cs typeface="Times New Roman"/>
              </a:rPr>
              <a:t>abbab</a:t>
            </a:r>
            <a:r>
              <a:rPr lang="en-US" dirty="0"/>
              <a:t>, then</a:t>
            </a:r>
          </a:p>
          <a:p>
            <a:pPr lvl="2"/>
            <a:r>
              <a:rPr lang="en-US" dirty="0"/>
              <a:t>All prefixes: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abb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abba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abbab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lvl="2"/>
            <a:r>
              <a:rPr lang="en-US" dirty="0"/>
              <a:t>All suffixes: </a:t>
            </a:r>
            <a:r>
              <a:rPr lang="en-US" dirty="0">
                <a:latin typeface="Times New Roman"/>
                <a:cs typeface="Times New Roman"/>
              </a:rPr>
              <a:t>{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bab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bbab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abbab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lvl="5"/>
            <a:endParaRPr lang="en-US" dirty="0"/>
          </a:p>
          <a:p>
            <a:r>
              <a:rPr lang="en-US" dirty="0"/>
              <a:t>If </a:t>
            </a:r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/>
              <a:t> and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/>
              <a:t> are strings, then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|</a:t>
            </a:r>
            <a:r>
              <a:rPr lang="en-US" i="1" dirty="0" err="1">
                <a:solidFill>
                  <a:srgbClr val="B23C00"/>
                </a:solidFill>
                <a:latin typeface="Times New Roman"/>
                <a:cs typeface="Times New Roman"/>
              </a:rPr>
              <a:t>uv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| = |u| + |v|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Basic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3"/>
            <a:ext cx="8229600" cy="5029145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 is a string, then </a:t>
            </a:r>
            <a:r>
              <a:rPr lang="en-US" i="1" dirty="0" err="1">
                <a:solidFill>
                  <a:srgbClr val="B23C00"/>
                </a:solidFill>
                <a:latin typeface="Times New Roman"/>
                <a:cs typeface="Times New Roman"/>
              </a:rPr>
              <a:t>w</a:t>
            </a:r>
            <a:r>
              <a:rPr lang="en-US" i="1" baseline="30000" dirty="0" err="1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i="1" dirty="0"/>
              <a:t> </a:t>
            </a:r>
            <a:r>
              <a:rPr lang="en-US" dirty="0"/>
              <a:t>is the string </a:t>
            </a:r>
            <a:br>
              <a:rPr lang="en-US" dirty="0"/>
            </a:br>
            <a:r>
              <a:rPr lang="en-US" dirty="0"/>
              <a:t>obtained by repeating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times.</a:t>
            </a:r>
          </a:p>
          <a:p>
            <a:pPr lvl="1"/>
            <a:r>
              <a:rPr lang="en-US" dirty="0"/>
              <a:t>Special case: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w</a:t>
            </a:r>
            <a:r>
              <a:rPr lang="en-US" baseline="30000" dirty="0">
                <a:solidFill>
                  <a:srgbClr val="B23C00"/>
                </a:solidFill>
                <a:latin typeface="Times New Roman"/>
                <a:cs typeface="Times New Roman"/>
              </a:rPr>
              <a:t>0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 = </a:t>
            </a:r>
            <a:r>
              <a:rPr lang="en-US" i="1" dirty="0" err="1">
                <a:solidFill>
                  <a:srgbClr val="B23C00"/>
                </a:solidFill>
                <a:latin typeface="Times New Roman"/>
                <a:cs typeface="Times New Roman"/>
              </a:rPr>
              <a:t>λ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 </a:t>
            </a:r>
            <a:r>
              <a:rPr lang="en-US" dirty="0"/>
              <a:t>for all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If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/>
              <a:t> is an alphabet, then </a:t>
            </a:r>
            <a:r>
              <a:rPr lang="en-US" dirty="0" err="1">
                <a:solidFill>
                  <a:srgbClr val="B23C00"/>
                </a:solidFill>
                <a:latin typeface="Times New Roman"/>
                <a:cs typeface="Times New Roman"/>
              </a:rPr>
              <a:t>Σ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*</a:t>
            </a:r>
            <a:r>
              <a:rPr lang="en-US" dirty="0"/>
              <a:t> is the </a:t>
            </a:r>
            <a:r>
              <a:rPr lang="en-US" dirty="0">
                <a:solidFill>
                  <a:srgbClr val="B23C00"/>
                </a:solidFill>
              </a:rPr>
              <a:t>set of strings </a:t>
            </a:r>
            <a:r>
              <a:rPr lang="en-US" dirty="0"/>
              <a:t>obtained by concatenating </a:t>
            </a:r>
            <a:r>
              <a:rPr lang="en-US" u="sng" dirty="0"/>
              <a:t>zero or more</a:t>
            </a:r>
            <a:r>
              <a:rPr lang="en-US" dirty="0"/>
              <a:t> symbols from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/>
              <a:t>.</a:t>
            </a: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>
                <a:latin typeface="Times New Roman"/>
                <a:cs typeface="Times New Roman"/>
              </a:rPr>
              <a:t>*</a:t>
            </a:r>
            <a:r>
              <a:rPr lang="en-US" dirty="0"/>
              <a:t> always contains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endParaRPr lang="en-US" i="1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solidFill>
                  <a:srgbClr val="B23C00"/>
                </a:solidFill>
                <a:latin typeface="Times New Roman"/>
                <a:cs typeface="Times New Roman"/>
              </a:rPr>
              <a:t>Σ</a:t>
            </a:r>
            <a:r>
              <a:rPr lang="en-US" baseline="30000" dirty="0">
                <a:solidFill>
                  <a:srgbClr val="B23C00"/>
                </a:solidFill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>
                <a:latin typeface="Times New Roman"/>
                <a:cs typeface="Times New Roman"/>
              </a:rPr>
              <a:t>* - {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} </a:t>
            </a:r>
            <a:r>
              <a:rPr lang="en-US" dirty="0"/>
              <a:t>is the set of all nonempty strings</a:t>
            </a:r>
          </a:p>
          <a:p>
            <a:pPr lvl="5"/>
            <a:endParaRPr lang="en-US" dirty="0"/>
          </a:p>
          <a:p>
            <a:r>
              <a:rPr lang="en-US" dirty="0"/>
              <a:t>Even though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/>
              <a:t> is finite,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>
                <a:latin typeface="Times New Roman"/>
                <a:cs typeface="Times New Roman"/>
              </a:rPr>
              <a:t>*</a:t>
            </a:r>
            <a:r>
              <a:rPr lang="en-US" dirty="0"/>
              <a:t> and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  <a:r>
              <a:rPr lang="en-US" baseline="30000" dirty="0"/>
              <a:t> </a:t>
            </a:r>
            <a:r>
              <a:rPr lang="en-US" dirty="0"/>
              <a:t>are </a:t>
            </a:r>
            <a:r>
              <a:rPr lang="en-US" u="sng" dirty="0"/>
              <a:t>infinite</a:t>
            </a:r>
            <a:r>
              <a:rPr lang="en-US" dirty="0"/>
              <a:t> since there is no limit on the string lengths.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63439" y="3818382"/>
            <a:ext cx="28933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The * operator is known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as the </a:t>
            </a:r>
            <a:r>
              <a:rPr lang="en-US" sz="2000" dirty="0" err="1">
                <a:solidFill>
                  <a:srgbClr val="B23C00"/>
                </a:solidFill>
              </a:rPr>
              <a:t>Kleene</a:t>
            </a:r>
            <a:r>
              <a:rPr lang="en-US" sz="2000" dirty="0">
                <a:solidFill>
                  <a:srgbClr val="B23C00"/>
                </a:solidFill>
              </a:rPr>
              <a:t> star</a:t>
            </a:r>
            <a:r>
              <a:rPr lang="en-US" sz="20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40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Languages!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a language has </a:t>
            </a:r>
            <a:r>
              <a:rPr lang="en-US" u="sng" dirty="0"/>
              <a:t>rules</a:t>
            </a:r>
            <a:r>
              <a:rPr lang="en-US" dirty="0"/>
              <a:t> that determine whether a given string is a </a:t>
            </a:r>
            <a:r>
              <a:rPr lang="en-US" u="sng" dirty="0"/>
              <a:t>sentence</a:t>
            </a:r>
            <a:r>
              <a:rPr lang="en-US" dirty="0"/>
              <a:t> in the language.</a:t>
            </a:r>
          </a:p>
          <a:p>
            <a:pPr lvl="1"/>
            <a:r>
              <a:rPr lang="en-US" dirty="0"/>
              <a:t>We often refer to strings in a language as sentences.</a:t>
            </a:r>
          </a:p>
          <a:p>
            <a:pPr lvl="4"/>
            <a:endParaRPr lang="en-US" dirty="0"/>
          </a:p>
          <a:p>
            <a:r>
              <a:rPr lang="en-US" dirty="0"/>
              <a:t>Therefore, </a:t>
            </a:r>
            <a:r>
              <a:rPr lang="en-US" u="sng" dirty="0"/>
              <a:t>any subset</a:t>
            </a:r>
            <a:r>
              <a:rPr lang="en-US" dirty="0"/>
              <a:t> of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>
                <a:latin typeface="Times New Roman"/>
                <a:cs typeface="Times New Roman"/>
              </a:rPr>
              <a:t>*</a:t>
            </a:r>
            <a:r>
              <a:rPr lang="en-US" dirty="0"/>
              <a:t> is a language.</a:t>
            </a:r>
          </a:p>
          <a:p>
            <a:pPr lvl="4"/>
            <a:endParaRPr lang="en-US" dirty="0"/>
          </a:p>
          <a:p>
            <a:r>
              <a:rPr lang="en-US" dirty="0"/>
              <a:t>The rules are those that determine </a:t>
            </a:r>
            <a:br>
              <a:rPr lang="en-US" dirty="0"/>
            </a:br>
            <a:r>
              <a:rPr lang="en-US" u="sng" dirty="0"/>
              <a:t>membership</a:t>
            </a:r>
            <a:r>
              <a:rPr lang="en-US" dirty="0"/>
              <a:t> in the subset.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Languages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>
                <a:latin typeface="Times New Roman"/>
                <a:cs typeface="Times New Roman"/>
              </a:rPr>
              <a:t>* = {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ba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aaa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is-IS" dirty="0">
                <a:latin typeface="Times New Roman"/>
                <a:cs typeface="Times New Roman"/>
              </a:rPr>
              <a:t>…}</a:t>
            </a:r>
          </a:p>
          <a:p>
            <a:pPr lvl="4"/>
            <a:endParaRPr lang="is-IS" dirty="0"/>
          </a:p>
          <a:p>
            <a:r>
              <a:rPr lang="is-IS" dirty="0"/>
              <a:t>The subset </a:t>
            </a:r>
            <a:r>
              <a:rPr lang="is-IS" dirty="0">
                <a:latin typeface="Times New Roman"/>
                <a:cs typeface="Times New Roman"/>
              </a:rPr>
              <a:t>{</a:t>
            </a:r>
            <a:r>
              <a:rPr lang="is-IS" i="1" dirty="0">
                <a:latin typeface="Times New Roman"/>
                <a:cs typeface="Times New Roman"/>
              </a:rPr>
              <a:t>a</a:t>
            </a:r>
            <a:r>
              <a:rPr lang="is-IS" dirty="0">
                <a:latin typeface="Times New Roman"/>
                <a:cs typeface="Times New Roman"/>
              </a:rPr>
              <a:t>, </a:t>
            </a:r>
            <a:r>
              <a:rPr lang="is-IS" i="1" dirty="0">
                <a:latin typeface="Times New Roman"/>
                <a:cs typeface="Times New Roman"/>
              </a:rPr>
              <a:t>aa</a:t>
            </a:r>
            <a:r>
              <a:rPr lang="is-IS" dirty="0">
                <a:latin typeface="Times New Roman"/>
                <a:cs typeface="Times New Roman"/>
              </a:rPr>
              <a:t>, </a:t>
            </a:r>
            <a:r>
              <a:rPr lang="is-IS" i="1" dirty="0">
                <a:latin typeface="Times New Roman"/>
                <a:cs typeface="Times New Roman"/>
              </a:rPr>
              <a:t>aab</a:t>
            </a:r>
            <a:r>
              <a:rPr lang="is-IS" dirty="0">
                <a:latin typeface="Times New Roman"/>
                <a:cs typeface="Times New Roman"/>
              </a:rPr>
              <a:t>} </a:t>
            </a:r>
            <a:r>
              <a:rPr lang="is-IS" dirty="0"/>
              <a:t>is a </a:t>
            </a:r>
            <a:r>
              <a:rPr lang="is-IS" dirty="0">
                <a:solidFill>
                  <a:srgbClr val="B23C00"/>
                </a:solidFill>
              </a:rPr>
              <a:t>language on </a:t>
            </a:r>
            <a:r>
              <a:rPr lang="en-US" dirty="0" err="1">
                <a:solidFill>
                  <a:srgbClr val="B23C00"/>
                </a:solidFill>
                <a:latin typeface="Times New Roman"/>
                <a:cs typeface="Times New Roman"/>
              </a:rPr>
              <a:t>Σ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membership rule is trivial since we explicitly listed the members of the subset.</a:t>
            </a:r>
          </a:p>
          <a:p>
            <a:pPr lvl="5"/>
            <a:endParaRPr lang="en-US" dirty="0"/>
          </a:p>
          <a:p>
            <a:r>
              <a:rPr lang="en-US" dirty="0"/>
              <a:t>It is a </a:t>
            </a:r>
            <a:r>
              <a:rPr lang="en-US" dirty="0">
                <a:solidFill>
                  <a:srgbClr val="B23C00"/>
                </a:solidFill>
              </a:rPr>
              <a:t>finite language </a:t>
            </a:r>
            <a:r>
              <a:rPr lang="en-US" dirty="0"/>
              <a:t>because it contains</a:t>
            </a:r>
            <a:br>
              <a:rPr lang="en-US" dirty="0"/>
            </a:br>
            <a:r>
              <a:rPr lang="en-US" dirty="0"/>
              <a:t>a finite number of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Languages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>
                <a:latin typeface="Times New Roman"/>
                <a:cs typeface="Times New Roman"/>
              </a:rPr>
              <a:t>* = {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ba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aaa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aab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is-IS" dirty="0">
                <a:latin typeface="Times New Roman"/>
                <a:cs typeface="Times New Roman"/>
              </a:rPr>
              <a:t>…}</a:t>
            </a:r>
          </a:p>
          <a:p>
            <a:pPr lvl="5"/>
            <a:endParaRPr lang="is-IS" dirty="0"/>
          </a:p>
          <a:p>
            <a:r>
              <a:rPr lang="en-US" dirty="0"/>
              <a:t>The subset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is a language on </a:t>
            </a:r>
            <a:r>
              <a:rPr lang="en-US" dirty="0" err="1">
                <a:latin typeface="Times New Roman"/>
                <a:cs typeface="Times New Roman"/>
              </a:rPr>
              <a:t>Σ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strings </a:t>
            </a:r>
            <a:r>
              <a:rPr lang="en-US" i="1" dirty="0" err="1">
                <a:latin typeface="Times New Roman"/>
                <a:cs typeface="Times New Roman"/>
              </a:rPr>
              <a:t>aabb</a:t>
            </a:r>
            <a:r>
              <a:rPr lang="en-US" dirty="0"/>
              <a:t> and </a:t>
            </a:r>
            <a:r>
              <a:rPr lang="en-US" i="1" dirty="0" err="1">
                <a:latin typeface="Times New Roman"/>
                <a:cs typeface="Times New Roman"/>
              </a:rPr>
              <a:t>aaaabbbb</a:t>
            </a:r>
            <a:r>
              <a:rPr lang="en-US" dirty="0"/>
              <a:t> are sentences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string </a:t>
            </a:r>
            <a:r>
              <a:rPr lang="en-US" i="1" dirty="0" err="1">
                <a:latin typeface="Times New Roman"/>
                <a:cs typeface="Times New Roman"/>
              </a:rPr>
              <a:t>abb</a:t>
            </a:r>
            <a:r>
              <a:rPr lang="en-US" dirty="0"/>
              <a:t> is not a sentence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This is an </a:t>
            </a:r>
            <a:r>
              <a:rPr lang="en-US" dirty="0">
                <a:solidFill>
                  <a:srgbClr val="B23C00"/>
                </a:solidFill>
              </a:rPr>
              <a:t>infinite language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Most interesting languages are infinite.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8976" y="2331732"/>
            <a:ext cx="2813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 = {</a:t>
            </a:r>
            <a:r>
              <a:rPr lang="en-US" sz="2800" i="1" dirty="0" err="1">
                <a:latin typeface="Times New Roman"/>
                <a:cs typeface="Times New Roman"/>
              </a:rPr>
              <a:t>a</a:t>
            </a:r>
            <a:r>
              <a:rPr lang="en-US" sz="2800" i="1" baseline="30000" dirty="0" err="1">
                <a:latin typeface="Times New Roman"/>
                <a:cs typeface="Times New Roman"/>
              </a:rPr>
              <a:t>n</a:t>
            </a:r>
            <a:r>
              <a:rPr lang="en-US" sz="2800" i="1" dirty="0" err="1">
                <a:latin typeface="Times New Roman"/>
                <a:cs typeface="Times New Roman"/>
              </a:rPr>
              <a:t>b</a:t>
            </a:r>
            <a:r>
              <a:rPr lang="en-US" sz="2800" i="1" baseline="30000" dirty="0" err="1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 : </a:t>
            </a:r>
            <a:r>
              <a:rPr lang="en-US" sz="2800" i="1" dirty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 ≥ 0}</a:t>
            </a:r>
          </a:p>
        </p:txBody>
      </p:sp>
    </p:spTree>
    <p:extLst>
      <p:ext uri="{BB962C8B-B14F-4D97-AF65-F5344CB8AC3E}">
        <p14:creationId xmlns:p14="http://schemas.microsoft.com/office/powerpoint/2010/main" val="36447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are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calculate the union, intersection, and difference of two languages.</a:t>
            </a:r>
          </a:p>
          <a:p>
            <a:pPr lvl="5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complement</a:t>
            </a:r>
            <a:r>
              <a:rPr lang="en-US" dirty="0"/>
              <a:t> of language </a:t>
            </a:r>
            <a:r>
              <a:rPr lang="en-US" i="1" dirty="0"/>
              <a:t>L</a:t>
            </a:r>
            <a:r>
              <a:rPr lang="en-US" dirty="0"/>
              <a:t> is </a:t>
            </a:r>
          </a:p>
          <a:p>
            <a:pPr marL="2286000" lvl="5" indent="0">
              <a:buNone/>
            </a:pPr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reverse</a:t>
            </a:r>
            <a:r>
              <a:rPr lang="en-US" dirty="0"/>
              <a:t> of a language is the </a:t>
            </a:r>
            <a:br>
              <a:rPr lang="en-US" dirty="0"/>
            </a:br>
            <a:r>
              <a:rPr lang="en-US" dirty="0"/>
              <a:t>set of all string reversals: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588" y="4577097"/>
            <a:ext cx="2894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i="1" baseline="30000" dirty="0">
                <a:latin typeface="Times New Roman"/>
                <a:cs typeface="Times New Roman"/>
              </a:rPr>
              <a:t>R</a:t>
            </a:r>
            <a:r>
              <a:rPr lang="en-US" sz="28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= {</a:t>
            </a:r>
            <a:r>
              <a:rPr lang="en-US" sz="2800" i="1" dirty="0" err="1">
                <a:latin typeface="Times New Roman"/>
                <a:cs typeface="Times New Roman"/>
              </a:rPr>
              <a:t>w</a:t>
            </a:r>
            <a:r>
              <a:rPr lang="en-US" sz="2800" i="1" baseline="30000" dirty="0" err="1">
                <a:latin typeface="Times New Roman"/>
                <a:cs typeface="Times New Roman"/>
              </a:rPr>
              <a:t>R</a:t>
            </a:r>
            <a:r>
              <a:rPr lang="en-US" sz="2800" dirty="0">
                <a:latin typeface="Times New Roman"/>
                <a:cs typeface="Times New Roman"/>
              </a:rPr>
              <a:t> : </a:t>
            </a:r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>
                <a:latin typeface="Times New Roman"/>
                <a:cs typeface="Times New Roman"/>
              </a:rPr>
              <a:t> in </a:t>
            </a:r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}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84057"/>
              </p:ext>
            </p:extLst>
          </p:nvPr>
        </p:nvGraphicFramePr>
        <p:xfrm>
          <a:off x="3749049" y="2944643"/>
          <a:ext cx="1645902" cy="50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660400" imgH="203200" progId="Equation.3">
                  <p:embed/>
                </p:oleObj>
              </mc:Choice>
              <mc:Fallback>
                <p:oleObj name="Equation" r:id="rId3" imgW="6604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9049" y="2944643"/>
                        <a:ext cx="1645902" cy="50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07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are Sets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concatenation of two languages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/>
              <a:t>:</a:t>
            </a:r>
          </a:p>
          <a:p>
            <a:endParaRPr lang="en-US" dirty="0"/>
          </a:p>
          <a:p>
            <a:pPr lvl="5"/>
            <a:endParaRPr lang="en-US" i="1" dirty="0"/>
          </a:p>
          <a:p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i="1" baseline="30000" dirty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dirty="0"/>
              <a:t> is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/>
              <a:t> concatenated with itself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times.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30000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} and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30000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Star closure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Positive closure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25" y="1783098"/>
            <a:ext cx="426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baseline="-25000" dirty="0">
                <a:latin typeface="Times New Roman"/>
                <a:ea typeface="+mn-ea"/>
                <a:cs typeface="Times New Roman"/>
              </a:rPr>
              <a:t>1</a:t>
            </a:r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baseline="-25000" dirty="0">
                <a:latin typeface="Times New Roman"/>
                <a:ea typeface="+mn-ea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 = {</a:t>
            </a:r>
            <a:r>
              <a:rPr lang="en-US" sz="2800" i="1" dirty="0" err="1">
                <a:latin typeface="Times New Roman"/>
                <a:cs typeface="Times New Roman"/>
              </a:rPr>
              <a:t>xy</a:t>
            </a:r>
            <a:r>
              <a:rPr lang="en-US" sz="2800" dirty="0">
                <a:latin typeface="Times New Roman"/>
                <a:cs typeface="Times New Roman"/>
              </a:rPr>
              <a:t> : 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dirty="0">
                <a:latin typeface="Times New Roman"/>
                <a:cs typeface="Times New Roman"/>
              </a:rPr>
              <a:t> in </a:t>
            </a:r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baseline="-25000" dirty="0">
                <a:latin typeface="Times New Roman"/>
                <a:ea typeface="+mn-ea"/>
                <a:cs typeface="Times New Roman"/>
              </a:rPr>
              <a:t>1</a:t>
            </a:r>
            <a:r>
              <a:rPr lang="en-US" sz="2800" dirty="0">
                <a:latin typeface="Times New Roman"/>
                <a:cs typeface="Times New Roman"/>
              </a:rPr>
              <a:t>, y in </a:t>
            </a:r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baseline="-25000" dirty="0">
                <a:latin typeface="Times New Roman"/>
                <a:ea typeface="+mn-ea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}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8188" y="4156075"/>
          <a:ext cx="25622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1168400" imgH="203200" progId="Equation.3">
                  <p:embed/>
                </p:oleObj>
              </mc:Choice>
              <mc:Fallback>
                <p:oleObj name="Equation" r:id="rId3" imgW="11684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8188" y="4156075"/>
                        <a:ext cx="256222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66171" y="5074902"/>
          <a:ext cx="1866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850900" imgH="203200" progId="Equation.3">
                  <p:embed/>
                </p:oleObj>
              </mc:Choice>
              <mc:Fallback>
                <p:oleObj name="Equation" r:id="rId5" imgW="8509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6171" y="5074902"/>
                        <a:ext cx="186690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9341" y="4709146"/>
            <a:ext cx="1553230" cy="40011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Infinite sets!</a:t>
            </a:r>
          </a:p>
        </p:txBody>
      </p:sp>
    </p:spTree>
    <p:extLst>
      <p:ext uri="{BB962C8B-B14F-4D97-AF65-F5344CB8AC3E}">
        <p14:creationId xmlns:p14="http://schemas.microsoft.com/office/powerpoint/2010/main" val="35227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CE9-54C6-2746-86D2-898815F4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Presentation Schedule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E2DC8-93E8-8443-A4D9-F9CF9B7D9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389117" cy="4952999"/>
          </a:xfrm>
        </p:spPr>
        <p:txBody>
          <a:bodyPr/>
          <a:lstStyle/>
          <a:p>
            <a:r>
              <a:rPr lang="en-US" sz="2400" dirty="0"/>
              <a:t>Thursday, May 6</a:t>
            </a:r>
          </a:p>
          <a:p>
            <a:pPr lvl="1"/>
            <a:r>
              <a:rPr lang="en-US" sz="2000" dirty="0"/>
              <a:t>CODENT</a:t>
            </a:r>
          </a:p>
          <a:p>
            <a:pPr lvl="1"/>
            <a:r>
              <a:rPr lang="en-US" sz="2000" dirty="0"/>
              <a:t>HZWZ</a:t>
            </a:r>
          </a:p>
          <a:p>
            <a:pPr lvl="1"/>
            <a:r>
              <a:rPr lang="en-US" sz="2000" dirty="0"/>
              <a:t>Programmers for Fun</a:t>
            </a:r>
          </a:p>
          <a:p>
            <a:pPr lvl="1"/>
            <a:r>
              <a:rPr lang="en-US" sz="2000" dirty="0"/>
              <a:t>The Compiler Whispers</a:t>
            </a:r>
          </a:p>
          <a:p>
            <a:pPr lvl="1"/>
            <a:r>
              <a:rPr lang="en-US" sz="2000" dirty="0"/>
              <a:t>WSRY</a:t>
            </a:r>
          </a:p>
          <a:p>
            <a:pPr lvl="4"/>
            <a:endParaRPr lang="en-US" sz="800" dirty="0"/>
          </a:p>
          <a:p>
            <a:r>
              <a:rPr lang="en-US" sz="2400" dirty="0"/>
              <a:t>Tuesday, May 11</a:t>
            </a:r>
          </a:p>
          <a:p>
            <a:pPr lvl="1"/>
            <a:r>
              <a:rPr lang="en-US" sz="2000" dirty="0"/>
              <a:t>Devs United</a:t>
            </a:r>
          </a:p>
          <a:p>
            <a:pPr lvl="1"/>
            <a:r>
              <a:rPr lang="en-US" sz="2000" dirty="0"/>
              <a:t>JTTG</a:t>
            </a:r>
          </a:p>
          <a:p>
            <a:pPr lvl="1"/>
            <a:r>
              <a:rPr lang="en-US" sz="2000" dirty="0"/>
              <a:t>Team 300</a:t>
            </a:r>
          </a:p>
          <a:p>
            <a:pPr lvl="1"/>
            <a:r>
              <a:rPr lang="en-US" sz="2000" dirty="0"/>
              <a:t>To the Moon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9F22F-CF3E-F248-876D-A125C1CB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64FF3B-52B6-454D-BBCB-DADA4C9E694D}"/>
              </a:ext>
            </a:extLst>
          </p:cNvPr>
          <p:cNvSpPr txBox="1">
            <a:spLocks/>
          </p:cNvSpPr>
          <p:nvPr/>
        </p:nvSpPr>
        <p:spPr bwMode="auto">
          <a:xfrm>
            <a:off x="5029195" y="1295401"/>
            <a:ext cx="3657560" cy="26822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400" kern="0" dirty="0"/>
              <a:t>Thursday, May 13</a:t>
            </a:r>
          </a:p>
          <a:p>
            <a:pPr lvl="1" eaLnBrk="1" hangingPunct="1"/>
            <a:r>
              <a:rPr lang="en-US" sz="2000" kern="0" dirty="0"/>
              <a:t>Elbrus-64</a:t>
            </a:r>
          </a:p>
          <a:p>
            <a:pPr lvl="1" eaLnBrk="1" hangingPunct="1"/>
            <a:r>
              <a:rPr lang="en-US" sz="2000" dirty="0"/>
              <a:t>No Name 4</a:t>
            </a:r>
          </a:p>
          <a:p>
            <a:pPr lvl="1" eaLnBrk="1" hangingPunct="1"/>
            <a:r>
              <a:rPr lang="en-US" sz="2000" kern="0" dirty="0"/>
              <a:t>TTCP</a:t>
            </a:r>
          </a:p>
          <a:p>
            <a:pPr lvl="1" eaLnBrk="1" hangingPunct="1"/>
            <a:r>
              <a:rPr lang="en-US" sz="2000" dirty="0"/>
              <a:t>Hakuna Matata</a:t>
            </a:r>
            <a:endParaRPr lang="en-US" sz="2000" kern="0" dirty="0"/>
          </a:p>
          <a:p>
            <a:pPr lvl="1" eaLnBrk="1" hangingPunct="1"/>
            <a:r>
              <a:rPr lang="en-US" sz="2000" kern="0" dirty="0"/>
              <a:t>XXX</a:t>
            </a:r>
            <a:endParaRPr lang="en-US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22982-C51B-F543-A69F-CFE65E02E00E}"/>
              </a:ext>
            </a:extLst>
          </p:cNvPr>
          <p:cNvSpPr txBox="1"/>
          <p:nvPr/>
        </p:nvSpPr>
        <p:spPr>
          <a:xfrm>
            <a:off x="5121521" y="3767796"/>
            <a:ext cx="29547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Two teams can trade dates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if both teams agree.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F443B-E463-4547-A6F2-C7F730102119}"/>
              </a:ext>
            </a:extLst>
          </p:cNvPr>
          <p:cNvSpPr txBox="1"/>
          <p:nvPr/>
        </p:nvSpPr>
        <p:spPr>
          <a:xfrm>
            <a:off x="5312851" y="4684932"/>
            <a:ext cx="25720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rgbClr val="0033CC"/>
                </a:solidFill>
              </a:rPr>
              <a:t>Final compiler project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due </a:t>
            </a:r>
            <a:r>
              <a:rPr lang="en-US" sz="1800" dirty="0">
                <a:solidFill>
                  <a:srgbClr val="C00000"/>
                </a:solidFill>
              </a:rPr>
              <a:t>Monday, May 17</a:t>
            </a:r>
          </a:p>
        </p:txBody>
      </p:sp>
    </p:spTree>
    <p:extLst>
      <p:ext uri="{BB962C8B-B14F-4D97-AF65-F5344CB8AC3E}">
        <p14:creationId xmlns:p14="http://schemas.microsoft.com/office/powerpoint/2010/main" val="317617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Languages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</a:t>
            </a:r>
          </a:p>
          <a:p>
            <a:endParaRPr lang="en-US" dirty="0"/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and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/>
              <a:t> are unrelated.</a:t>
            </a:r>
          </a:p>
          <a:p>
            <a:pPr lvl="1"/>
            <a:r>
              <a:rPr lang="en-US" dirty="0"/>
              <a:t>The string </a:t>
            </a:r>
            <a:r>
              <a:rPr lang="en-US" i="1" dirty="0" err="1">
                <a:latin typeface="Times New Roman"/>
                <a:cs typeface="Times New Roman"/>
              </a:rPr>
              <a:t>aabbaaabbb</a:t>
            </a:r>
            <a:r>
              <a:rPr lang="en-US" dirty="0"/>
              <a:t> is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The reverse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94586" y="1600220"/>
          <a:ext cx="2621251" cy="54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092200" imgH="228600" progId="Equation.3">
                  <p:embed/>
                </p:oleObj>
              </mc:Choice>
              <mc:Fallback>
                <p:oleObj name="Equation" r:id="rId3" imgW="1092200" imgH="228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4586" y="1600220"/>
                        <a:ext cx="2621251" cy="54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03147" y="2697488"/>
          <a:ext cx="4206194" cy="52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1828800" imgH="228600" progId="Equation.3">
                  <p:embed/>
                </p:oleObj>
              </mc:Choice>
              <mc:Fallback>
                <p:oleObj name="Equation" r:id="rId5" imgW="1828800" imgH="2286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3147" y="2697488"/>
                        <a:ext cx="4206194" cy="52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94586" y="4983463"/>
          <a:ext cx="2708480" cy="54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7" imgW="1143000" imgH="228600" progId="Equation.3">
                  <p:embed/>
                </p:oleObj>
              </mc:Choice>
              <mc:Fallback>
                <p:oleObj name="Equation" r:id="rId7" imgW="1143000" imgH="2286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4586" y="4983463"/>
                        <a:ext cx="2708480" cy="541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6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a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rules of a language must enable us to decide, </a:t>
            </a:r>
            <a:r>
              <a:rPr lang="en-US" u="sng" dirty="0"/>
              <a:t>in a finite amount of time</a:t>
            </a:r>
            <a:r>
              <a:rPr lang="en-US" dirty="0"/>
              <a:t>, whether a given string is a sentence of the language.</a:t>
            </a:r>
          </a:p>
          <a:p>
            <a:pPr lvl="4"/>
            <a:endParaRPr lang="en-US" dirty="0"/>
          </a:p>
          <a:p>
            <a:r>
              <a:rPr lang="en-US" dirty="0"/>
              <a:t>Two kinds of rules:</a:t>
            </a:r>
          </a:p>
          <a:p>
            <a:pPr lvl="4"/>
            <a:endParaRPr lang="en-US" dirty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Rules that tell us whether or not a string </a:t>
            </a:r>
            <a:br>
              <a:rPr lang="en-US" dirty="0"/>
            </a:br>
            <a:r>
              <a:rPr lang="en-US" dirty="0"/>
              <a:t>is a sentence of the language.</a:t>
            </a:r>
          </a:p>
          <a:p>
            <a:pPr marL="2774950" lvl="5" indent="-457200">
              <a:buFont typeface="+mj-lt"/>
              <a:buAutoNum type="arabicPeriod"/>
            </a:pPr>
            <a:endParaRPr lang="en-US" dirty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Rules that tell us how to </a:t>
            </a:r>
            <a:r>
              <a:rPr lang="en-US" u="sng" dirty="0"/>
              <a:t>generate</a:t>
            </a:r>
            <a:r>
              <a:rPr lang="en-US" dirty="0"/>
              <a:t> all the sentences of the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Languages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99136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r>
              <a:rPr lang="en-US" dirty="0"/>
              <a:t>Then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045" y="2423171"/>
            <a:ext cx="8922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/>
                <a:cs typeface="Times New Roman"/>
              </a:rPr>
              <a:t>L</a:t>
            </a:r>
            <a:r>
              <a:rPr lang="en-US" sz="2200" baseline="-25000" dirty="0">
                <a:latin typeface="Times New Roman"/>
                <a:cs typeface="Times New Roman"/>
              </a:rPr>
              <a:t>1</a:t>
            </a:r>
            <a:r>
              <a:rPr lang="en-US" sz="2200" dirty="0">
                <a:latin typeface="Times New Roman"/>
                <a:cs typeface="Times New Roman"/>
              </a:rPr>
              <a:t>*</a:t>
            </a:r>
            <a:r>
              <a:rPr lang="en-US" sz="2200" dirty="0"/>
              <a:t> = {</a:t>
            </a:r>
            <a:r>
              <a:rPr lang="en-US" sz="2200" i="1" dirty="0" err="1">
                <a:latin typeface="Times New Roman"/>
                <a:cs typeface="Times New Roman"/>
              </a:rPr>
              <a:t>λ</a:t>
            </a:r>
            <a:r>
              <a:rPr lang="en-US" sz="2200" dirty="0"/>
              <a:t> plus any string composed of factors of </a:t>
            </a:r>
            <a:r>
              <a:rPr lang="en-US" sz="2200" i="1" dirty="0" err="1">
                <a:latin typeface="Times New Roman"/>
                <a:cs typeface="Times New Roman"/>
              </a:rPr>
              <a:t>aa</a:t>
            </a:r>
            <a:r>
              <a:rPr lang="en-US" sz="2200" dirty="0"/>
              <a:t> and </a:t>
            </a:r>
            <a:r>
              <a:rPr lang="en-US" sz="2200" i="1" dirty="0">
                <a:latin typeface="Times New Roman"/>
                <a:cs typeface="Times New Roman"/>
              </a:rPr>
              <a:t>b</a:t>
            </a:r>
            <a:r>
              <a:rPr lang="en-US" sz="2200" dirty="0"/>
              <a:t>}</a:t>
            </a:r>
          </a:p>
          <a:p>
            <a:r>
              <a:rPr lang="en-US" sz="2200" dirty="0"/>
              <a:t>      = {</a:t>
            </a:r>
            <a:r>
              <a:rPr lang="en-US" sz="2200" i="1" dirty="0" err="1">
                <a:latin typeface="Times New Roman"/>
                <a:cs typeface="Times New Roman"/>
              </a:rPr>
              <a:t>λ</a:t>
            </a:r>
            <a:r>
              <a:rPr lang="en-US" sz="2200" dirty="0"/>
              <a:t> plus all strings of </a:t>
            </a:r>
            <a:r>
              <a:rPr lang="en-US" sz="2200" i="1" dirty="0">
                <a:latin typeface="Times New Roman"/>
                <a:cs typeface="Times New Roman"/>
              </a:rPr>
              <a:t>a</a:t>
            </a:r>
            <a:r>
              <a:rPr lang="en-US" sz="2200" dirty="0"/>
              <a:t>’s and </a:t>
            </a:r>
            <a:r>
              <a:rPr lang="en-US" sz="2200" i="1" dirty="0">
                <a:latin typeface="Times New Roman"/>
                <a:cs typeface="Times New Roman"/>
              </a:rPr>
              <a:t>b</a:t>
            </a:r>
            <a:r>
              <a:rPr lang="en-US" sz="2200" dirty="0"/>
              <a:t>’s where the </a:t>
            </a:r>
            <a:r>
              <a:rPr lang="en-US" sz="2200" i="1" dirty="0">
                <a:latin typeface="Times New Roman"/>
                <a:cs typeface="Times New Roman"/>
              </a:rPr>
              <a:t>a</a:t>
            </a:r>
            <a:r>
              <a:rPr lang="en-US" sz="2200" dirty="0"/>
              <a:t>’s are in even groups</a:t>
            </a:r>
          </a:p>
        </p:txBody>
      </p:sp>
    </p:spTree>
    <p:extLst>
      <p:ext uri="{BB962C8B-B14F-4D97-AF65-F5344CB8AC3E}">
        <p14:creationId xmlns:p14="http://schemas.microsoft.com/office/powerpoint/2010/main" val="353590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Languages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kern="1200" dirty="0">
                <a:latin typeface="Times New Roman"/>
                <a:ea typeface="ＭＳ Ｐゴシック" charset="0"/>
                <a:cs typeface="Times New Roman"/>
              </a:rPr>
              <a:t>L</a:t>
            </a:r>
            <a:r>
              <a:rPr lang="en-US" kern="1200" baseline="-25000" dirty="0"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i="1" kern="1200" dirty="0">
                <a:latin typeface="Times New Roman"/>
                <a:ea typeface="ＭＳ Ｐゴシック" charset="0"/>
                <a:cs typeface="Times New Roman"/>
              </a:rPr>
              <a:t> = </a:t>
            </a:r>
            <a:r>
              <a:rPr lang="en-US" kern="1200" dirty="0">
                <a:latin typeface="Times New Roman"/>
                <a:ea typeface="ＭＳ Ｐゴシック" charset="0"/>
                <a:cs typeface="Times New Roman"/>
              </a:rPr>
              <a:t>{</a:t>
            </a:r>
            <a:r>
              <a:rPr lang="en-US" i="1" kern="1200" dirty="0">
                <a:latin typeface="Times New Roman"/>
                <a:ea typeface="ＭＳ Ｐゴシック" charset="0"/>
                <a:cs typeface="Times New Roman"/>
              </a:rPr>
              <a:t>a</a:t>
            </a:r>
            <a:r>
              <a:rPr lang="en-US" kern="1200" dirty="0">
                <a:latin typeface="Times New Roman"/>
                <a:ea typeface="ＭＳ Ｐゴシック" charset="0"/>
                <a:cs typeface="Times New Roman"/>
              </a:rPr>
              <a:t>, </a:t>
            </a:r>
            <a:r>
              <a:rPr lang="en-US" i="1" kern="1200" dirty="0" err="1">
                <a:latin typeface="Times New Roman"/>
                <a:ea typeface="ＭＳ Ｐゴシック" charset="0"/>
                <a:cs typeface="Times New Roman"/>
              </a:rPr>
              <a:t>ab</a:t>
            </a:r>
            <a:r>
              <a:rPr lang="en-US" kern="1200" dirty="0">
                <a:latin typeface="Times New Roman"/>
                <a:ea typeface="ＭＳ Ｐゴシック" charset="0"/>
                <a:cs typeface="Times New Roman"/>
              </a:rPr>
              <a:t>}</a:t>
            </a:r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Is the string </a:t>
            </a:r>
            <a:r>
              <a:rPr lang="en-US" i="1" dirty="0" err="1">
                <a:latin typeface="Times New Roman"/>
                <a:cs typeface="Times New Roman"/>
              </a:rPr>
              <a:t>abaab</a:t>
            </a:r>
            <a:r>
              <a:rPr lang="en-US" dirty="0"/>
              <a:t> a sentence of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*</a:t>
            </a:r>
            <a:r>
              <a:rPr lang="en-US" dirty="0"/>
              <a:t>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Yes. We can factor the string as (</a:t>
            </a:r>
            <a:r>
              <a:rPr lang="en-US" i="1" dirty="0" err="1">
                <a:latin typeface="Times New Roman"/>
                <a:cs typeface="Times New Roman"/>
              </a:rPr>
              <a:t>ab</a:t>
            </a:r>
            <a:r>
              <a:rPr lang="en-US" dirty="0"/>
              <a:t>)(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)(</a:t>
            </a:r>
            <a:r>
              <a:rPr lang="en-US" i="1" dirty="0" err="1">
                <a:latin typeface="Times New Roman"/>
                <a:cs typeface="Times New Roman"/>
              </a:rPr>
              <a:t>ab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and each factor is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cs typeface="Times New Roman"/>
              </a:rPr>
              <a:t>2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factoring is unique.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320" y="2331732"/>
            <a:ext cx="84254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/>
                <a:cs typeface="Times New Roman"/>
              </a:rPr>
              <a:t>L</a:t>
            </a:r>
            <a:r>
              <a:rPr lang="en-US" sz="2200" baseline="-25000" dirty="0">
                <a:latin typeface="Times New Roman"/>
                <a:cs typeface="Times New Roman"/>
              </a:rPr>
              <a:t>2</a:t>
            </a:r>
            <a:r>
              <a:rPr lang="en-US" sz="2200" dirty="0">
                <a:latin typeface="Times New Roman"/>
                <a:cs typeface="Times New Roman"/>
              </a:rPr>
              <a:t>*</a:t>
            </a:r>
            <a:r>
              <a:rPr lang="en-US" sz="2200" dirty="0"/>
              <a:t> = {</a:t>
            </a:r>
            <a:r>
              <a:rPr lang="en-US" sz="2200" i="1" dirty="0" err="1">
                <a:latin typeface="Times New Roman"/>
                <a:cs typeface="Times New Roman"/>
              </a:rPr>
              <a:t>λ</a:t>
            </a:r>
            <a:r>
              <a:rPr lang="en-US" sz="2200" dirty="0"/>
              <a:t> plus any string composed of factors of </a:t>
            </a:r>
            <a:r>
              <a:rPr lang="en-US" sz="2200" i="1" dirty="0">
                <a:latin typeface="Times New Roman"/>
                <a:cs typeface="Times New Roman"/>
              </a:rPr>
              <a:t>a</a:t>
            </a:r>
            <a:r>
              <a:rPr lang="en-US" sz="2200" dirty="0"/>
              <a:t> and </a:t>
            </a:r>
            <a:r>
              <a:rPr lang="en-US" sz="2200" i="1" dirty="0" err="1">
                <a:latin typeface="Times New Roman"/>
                <a:cs typeface="Times New Roman"/>
              </a:rPr>
              <a:t>ab</a:t>
            </a:r>
            <a:r>
              <a:rPr lang="en-US" sz="2200" dirty="0"/>
              <a:t>}</a:t>
            </a:r>
          </a:p>
          <a:p>
            <a:r>
              <a:rPr lang="en-US" sz="2200" dirty="0"/>
              <a:t>      = {</a:t>
            </a:r>
            <a:r>
              <a:rPr lang="en-US" sz="2200" i="1" dirty="0" err="1">
                <a:latin typeface="Times New Roman"/>
                <a:cs typeface="Times New Roman"/>
              </a:rPr>
              <a:t>λ</a:t>
            </a:r>
            <a:r>
              <a:rPr lang="en-US" sz="2200" dirty="0"/>
              <a:t> plus all strings of </a:t>
            </a:r>
            <a:r>
              <a:rPr lang="en-US" sz="2200" i="1" dirty="0">
                <a:latin typeface="Times New Roman"/>
                <a:cs typeface="Times New Roman"/>
              </a:rPr>
              <a:t>a</a:t>
            </a:r>
            <a:r>
              <a:rPr lang="en-US" sz="2200" dirty="0"/>
              <a:t>’s and </a:t>
            </a:r>
            <a:r>
              <a:rPr lang="en-US" sz="2200" i="1" dirty="0">
                <a:latin typeface="Times New Roman"/>
                <a:cs typeface="Times New Roman"/>
              </a:rPr>
              <a:t>b</a:t>
            </a:r>
            <a:r>
              <a:rPr lang="en-US" sz="2200" dirty="0"/>
              <a:t>’s except those that start with </a:t>
            </a:r>
            <a:r>
              <a:rPr lang="en-US" sz="2200" i="1" dirty="0">
                <a:latin typeface="Times New Roman"/>
                <a:cs typeface="Times New Roman"/>
              </a:rPr>
              <a:t>b</a:t>
            </a:r>
          </a:p>
          <a:p>
            <a:r>
              <a:rPr lang="en-US" sz="2200" dirty="0"/>
              <a:t>           and those that contain any double </a:t>
            </a:r>
            <a:r>
              <a:rPr lang="en-US" sz="2200" i="1" dirty="0">
                <a:latin typeface="Times New Roman"/>
                <a:cs typeface="Times New Roman"/>
              </a:rPr>
              <a:t>b</a:t>
            </a:r>
            <a:r>
              <a:rPr lang="en-US" sz="2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8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Languages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 = {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latin typeface="Times New Roman"/>
                <a:cs typeface="Times New Roman"/>
              </a:rPr>
              <a:t>aaa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Is the string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baseline="30000" dirty="0">
                <a:latin typeface="Times New Roman"/>
                <a:cs typeface="Times New Roman"/>
              </a:rPr>
              <a:t>7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i="1" dirty="0" err="1">
                <a:latin typeface="Times New Roman"/>
                <a:cs typeface="Times New Roman"/>
              </a:rPr>
              <a:t>aaaaaaa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/>
              <a:t>a sentence of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*</a:t>
            </a:r>
            <a:r>
              <a:rPr lang="en-US" dirty="0"/>
              <a:t>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Yes. We can factor the string as (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/>
              <a:t>)(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/>
              <a:t>)(</a:t>
            </a:r>
            <a:r>
              <a:rPr lang="en-US" i="1" dirty="0" err="1">
                <a:latin typeface="Times New Roman"/>
                <a:cs typeface="Times New Roman"/>
              </a:rPr>
              <a:t>aaa</a:t>
            </a:r>
            <a:r>
              <a:rPr lang="en-US" dirty="0"/>
              <a:t>) or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/>
              <a:t>)(</a:t>
            </a:r>
            <a:r>
              <a:rPr lang="en-US" i="1" dirty="0" err="1">
                <a:latin typeface="Times New Roman"/>
                <a:cs typeface="Times New Roman"/>
              </a:rPr>
              <a:t>aaa</a:t>
            </a:r>
            <a:r>
              <a:rPr lang="en-US" dirty="0"/>
              <a:t>)(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/>
              <a:t>) or (</a:t>
            </a:r>
            <a:r>
              <a:rPr lang="en-US" i="1" dirty="0" err="1">
                <a:latin typeface="Times New Roman"/>
                <a:cs typeface="Times New Roman"/>
              </a:rPr>
              <a:t>aaa</a:t>
            </a:r>
            <a:r>
              <a:rPr lang="en-US" dirty="0"/>
              <a:t>)(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/>
              <a:t>)(</a:t>
            </a:r>
            <a:r>
              <a:rPr lang="en-US" i="1" dirty="0" err="1">
                <a:latin typeface="Times New Roman"/>
                <a:cs typeface="Times New Roman"/>
              </a:rPr>
              <a:t>aa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This factoring is not unique.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879" y="2331732"/>
            <a:ext cx="756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L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cs typeface="Times New Roman"/>
              </a:rPr>
              <a:t>*</a:t>
            </a:r>
            <a:r>
              <a:rPr lang="en-US" sz="2400" dirty="0"/>
              <a:t> = {</a:t>
            </a:r>
            <a:r>
              <a:rPr lang="en-US" sz="2400" i="1" dirty="0" err="1">
                <a:latin typeface="Times New Roman"/>
                <a:cs typeface="Times New Roman"/>
              </a:rPr>
              <a:t>λ</a:t>
            </a:r>
            <a:r>
              <a:rPr lang="en-US" sz="2400" dirty="0"/>
              <a:t> plus any string composed of more than one </a:t>
            </a: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241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grammar</a:t>
            </a:r>
            <a:r>
              <a:rPr lang="en-US" dirty="0"/>
              <a:t> of a language is the set of rules that determine whether or not a sentence is in the language.</a:t>
            </a:r>
          </a:p>
          <a:p>
            <a:pPr lvl="5"/>
            <a:endParaRPr lang="en-US" dirty="0"/>
          </a:p>
          <a:p>
            <a:r>
              <a:rPr lang="en-US" dirty="0"/>
              <a:t>Example: From English grammar: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&lt;</a:t>
            </a:r>
            <a:r>
              <a:rPr lang="en-US" i="1" kern="1200" dirty="0">
                <a:latin typeface="Arial" charset="0"/>
                <a:ea typeface="ＭＳ Ｐゴシック" charset="0"/>
                <a:cs typeface="+mn-cs"/>
              </a:rPr>
              <a:t>article</a:t>
            </a:r>
            <a:r>
              <a:rPr lang="en-US" dirty="0"/>
              <a:t>&gt; is “a” or “the”, &lt;</a:t>
            </a:r>
            <a:r>
              <a:rPr lang="en-US" i="1" kern="1200" dirty="0">
                <a:latin typeface="Arial" charset="0"/>
                <a:ea typeface="ＭＳ Ｐゴシック" charset="0"/>
                <a:cs typeface="+mn-cs"/>
              </a:rPr>
              <a:t>noun</a:t>
            </a:r>
            <a:r>
              <a:rPr lang="en-US" dirty="0"/>
              <a:t>&gt; is “boy” or “dog”, and &lt;</a:t>
            </a:r>
            <a:r>
              <a:rPr lang="en-US" i="1" kern="1200" dirty="0">
                <a:latin typeface="Arial" charset="0"/>
                <a:ea typeface="ＭＳ Ｐゴシック" charset="0"/>
                <a:cs typeface="+mn-cs"/>
              </a:rPr>
              <a:t>verb</a:t>
            </a:r>
            <a:r>
              <a:rPr lang="en-US" dirty="0"/>
              <a:t>&gt; is “runs” or “walks”, then proper sentences are “a boy runs” and “the dog walks”.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30" y="3414930"/>
            <a:ext cx="65431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054225" algn="r"/>
                <a:tab pos="2168525" algn="l"/>
              </a:tabLst>
            </a:pPr>
            <a:r>
              <a:rPr lang="en-US" sz="1800" dirty="0"/>
              <a:t>	</a:t>
            </a:r>
            <a:r>
              <a:rPr lang="en-US" sz="2400" dirty="0"/>
              <a:t>&lt;</a:t>
            </a:r>
            <a:r>
              <a:rPr lang="en-US" sz="2400" i="1" dirty="0"/>
              <a:t>sentence</a:t>
            </a:r>
            <a:r>
              <a:rPr lang="en-US" sz="2400" dirty="0"/>
              <a:t>&gt;	</a:t>
            </a:r>
            <a:r>
              <a:rPr lang="en-US" sz="2400" dirty="0">
                <a:sym typeface="Wingdings"/>
              </a:rPr>
              <a:t> &lt;</a:t>
            </a:r>
            <a:r>
              <a:rPr lang="en-US" sz="2400" i="1" dirty="0">
                <a:sym typeface="Wingdings"/>
              </a:rPr>
              <a:t>noun phrase</a:t>
            </a:r>
            <a:r>
              <a:rPr lang="en-US" sz="2400" dirty="0">
                <a:sym typeface="Wingdings"/>
              </a:rPr>
              <a:t>&gt; &lt;</a:t>
            </a:r>
            <a:r>
              <a:rPr lang="en-US" sz="2400" i="1" dirty="0">
                <a:sym typeface="Wingdings"/>
              </a:rPr>
              <a:t>predicate</a:t>
            </a:r>
            <a:r>
              <a:rPr lang="en-US" sz="2400" dirty="0">
                <a:sym typeface="Wingdings"/>
              </a:rPr>
              <a:t>&gt;</a:t>
            </a:r>
          </a:p>
          <a:p>
            <a:pPr>
              <a:tabLst>
                <a:tab pos="2054225" algn="r"/>
                <a:tab pos="2168525" algn="l"/>
              </a:tabLst>
            </a:pPr>
            <a:r>
              <a:rPr lang="en-US" sz="2400" dirty="0">
                <a:sym typeface="Wingdings"/>
              </a:rPr>
              <a:t>&lt;</a:t>
            </a:r>
            <a:r>
              <a:rPr lang="en-US" sz="2400" i="1" dirty="0">
                <a:sym typeface="Wingdings"/>
              </a:rPr>
              <a:t>noun phrase</a:t>
            </a:r>
            <a:r>
              <a:rPr lang="en-US" sz="2400" dirty="0">
                <a:sym typeface="Wingdings"/>
              </a:rPr>
              <a:t>&gt;  &lt;</a:t>
            </a:r>
            <a:r>
              <a:rPr lang="en-US" sz="2400" i="1" dirty="0">
                <a:sym typeface="Wingdings"/>
              </a:rPr>
              <a:t>article</a:t>
            </a:r>
            <a:r>
              <a:rPr lang="en-US" sz="2400" dirty="0">
                <a:sym typeface="Wingdings"/>
              </a:rPr>
              <a:t>&gt; &lt;</a:t>
            </a:r>
            <a:r>
              <a:rPr lang="en-US" sz="2400" i="1" dirty="0">
                <a:sym typeface="Wingdings"/>
              </a:rPr>
              <a:t>noun</a:t>
            </a:r>
            <a:r>
              <a:rPr lang="en-US" sz="2400" dirty="0">
                <a:sym typeface="Wingdings"/>
              </a:rPr>
              <a:t>&gt;</a:t>
            </a:r>
          </a:p>
          <a:p>
            <a:pPr>
              <a:tabLst>
                <a:tab pos="2054225" algn="r"/>
                <a:tab pos="2168525" algn="l"/>
              </a:tabLst>
            </a:pPr>
            <a:r>
              <a:rPr lang="en-US" sz="2400" dirty="0">
                <a:sym typeface="Wingdings"/>
              </a:rPr>
              <a:t>	&lt;</a:t>
            </a:r>
            <a:r>
              <a:rPr lang="en-US" sz="2400" i="1" dirty="0">
                <a:sym typeface="Wingdings"/>
              </a:rPr>
              <a:t>predicate</a:t>
            </a:r>
            <a:r>
              <a:rPr lang="en-US" sz="2400" dirty="0">
                <a:sym typeface="Wingdings"/>
              </a:rPr>
              <a:t>&gt;	 &lt;</a:t>
            </a:r>
            <a:r>
              <a:rPr lang="en-US" sz="2400" i="1" dirty="0">
                <a:sym typeface="Wingdings"/>
              </a:rPr>
              <a:t>verb</a:t>
            </a:r>
            <a:r>
              <a:rPr lang="en-US" sz="2400" dirty="0">
                <a:sym typeface="Wingdings"/>
              </a:rPr>
              <a:t>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4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grammar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/>
              <a:t> is defined as the quadruple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where: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/>
              <a:t> is a </a:t>
            </a:r>
            <a:r>
              <a:rPr lang="en-US" u="sng" dirty="0"/>
              <a:t>finite set</a:t>
            </a:r>
            <a:r>
              <a:rPr lang="en-US" dirty="0"/>
              <a:t> of objects called </a:t>
            </a:r>
            <a:r>
              <a:rPr lang="en-US" dirty="0">
                <a:solidFill>
                  <a:srgbClr val="B23C00"/>
                </a:solidFill>
              </a:rPr>
              <a:t>variables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/>
              <a:t> is a </a:t>
            </a:r>
            <a:r>
              <a:rPr lang="en-US" u="sng" dirty="0"/>
              <a:t>finite set</a:t>
            </a:r>
            <a:r>
              <a:rPr lang="en-US" dirty="0"/>
              <a:t> of objects called </a:t>
            </a:r>
            <a:r>
              <a:rPr lang="en-US" dirty="0">
                <a:solidFill>
                  <a:srgbClr val="B23C00"/>
                </a:solidFill>
              </a:rPr>
              <a:t>terminal symbols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/>
              <a:t> in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/>
              <a:t> is a </a:t>
            </a:r>
            <a:r>
              <a:rPr lang="en-US" u="sng" dirty="0"/>
              <a:t>special symbol</a:t>
            </a:r>
            <a:r>
              <a:rPr lang="en-US" dirty="0"/>
              <a:t> called the </a:t>
            </a:r>
            <a:r>
              <a:rPr lang="en-US" dirty="0">
                <a:solidFill>
                  <a:srgbClr val="B23C00"/>
                </a:solidFill>
              </a:rPr>
              <a:t>start variable</a:t>
            </a:r>
          </a:p>
          <a:p>
            <a:pPr lvl="1"/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/>
              <a:t> is a </a:t>
            </a:r>
            <a:r>
              <a:rPr lang="en-US" u="sng" dirty="0"/>
              <a:t>finite set</a:t>
            </a:r>
            <a:r>
              <a:rPr lang="en-US" dirty="0"/>
              <a:t> of </a:t>
            </a:r>
            <a:r>
              <a:rPr lang="en-US" dirty="0">
                <a:solidFill>
                  <a:srgbClr val="B23C00"/>
                </a:solidFill>
              </a:rPr>
              <a:t>production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3293" y="1965976"/>
            <a:ext cx="244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ea typeface="+mn-ea"/>
                <a:cs typeface="Times New Roman"/>
              </a:rPr>
              <a:t>G</a:t>
            </a:r>
            <a:r>
              <a:rPr lang="en-US" sz="2800" dirty="0">
                <a:latin typeface="Times New Roman"/>
                <a:cs typeface="Times New Roman"/>
              </a:rPr>
              <a:t> = (</a:t>
            </a:r>
            <a:r>
              <a:rPr lang="en-US" sz="2800" i="1" dirty="0">
                <a:latin typeface="Times New Roman"/>
                <a:ea typeface="+mn-ea"/>
                <a:cs typeface="Times New Roman"/>
              </a:rPr>
              <a:t>V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ea typeface="+mn-ea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ea typeface="+mn-ea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i="1" dirty="0">
                <a:latin typeface="Times New Roman"/>
                <a:ea typeface="+mn-ea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22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production rules specify how the grammar </a:t>
            </a:r>
            <a:r>
              <a:rPr lang="en-US" u="sng" dirty="0"/>
              <a:t>transforms one string to another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They define a language associated </a:t>
            </a:r>
            <a:br>
              <a:rPr lang="en-US" dirty="0"/>
            </a:br>
            <a:r>
              <a:rPr lang="en-US" dirty="0"/>
              <a:t>with the grammar.</a:t>
            </a:r>
          </a:p>
          <a:p>
            <a:pPr lvl="4"/>
            <a:endParaRPr lang="en-US" dirty="0"/>
          </a:p>
          <a:p>
            <a:r>
              <a:rPr lang="en-US" dirty="0"/>
              <a:t>All production rules are of the form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                     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40488" y="4186959"/>
            <a:ext cx="1182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800" i="1" dirty="0">
                <a:latin typeface="Times New Roman"/>
                <a:cs typeface="Times New Roman"/>
                <a:sym typeface="Wingdings"/>
              </a:rPr>
              <a:t>y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03147" y="4891564"/>
          <a:ext cx="1920219" cy="54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800100" imgH="228600" progId="Equation.3">
                  <p:embed/>
                </p:oleObj>
              </mc:Choice>
              <mc:Fallback>
                <p:oleObj name="Equation" r:id="rId3" imgW="800100" imgH="228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3147" y="4891564"/>
                        <a:ext cx="1920219" cy="54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46317" y="4922363"/>
          <a:ext cx="20113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838200" imgH="203200" progId="Equation.3">
                  <p:embed/>
                </p:oleObj>
              </mc:Choice>
              <mc:Fallback>
                <p:oleObj name="Equation" r:id="rId5" imgW="8382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6317" y="4922363"/>
                        <a:ext cx="201136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8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apply to the string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production rule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obtain the new string</a:t>
            </a:r>
            <a:br>
              <a:rPr lang="en-US" dirty="0"/>
            </a:b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We say that </a:t>
            </a:r>
            <a:r>
              <a:rPr lang="en-US" i="1" kern="1200" dirty="0">
                <a:solidFill>
                  <a:srgbClr val="B23C00"/>
                </a:solidFill>
                <a:latin typeface="Times New Roman"/>
                <a:ea typeface="ＭＳ Ｐゴシック" charset="0"/>
                <a:cs typeface="Times New Roman"/>
              </a:rPr>
              <a:t>w</a:t>
            </a:r>
            <a:r>
              <a:rPr lang="en-US" dirty="0">
                <a:solidFill>
                  <a:srgbClr val="B23C00"/>
                </a:solidFill>
              </a:rPr>
              <a:t> derives </a:t>
            </a:r>
            <a:r>
              <a:rPr lang="en-US" i="1" kern="1200" dirty="0">
                <a:solidFill>
                  <a:srgbClr val="B23C00"/>
                </a:solidFill>
                <a:latin typeface="Times New Roman"/>
                <a:ea typeface="ＭＳ Ｐゴシック" charset="0"/>
                <a:cs typeface="Times New Roman"/>
              </a:rPr>
              <a:t>z</a:t>
            </a:r>
            <a:r>
              <a:rPr lang="en-US" dirty="0"/>
              <a:t>, or </a:t>
            </a:r>
            <a:r>
              <a:rPr lang="en-US" i="1" kern="1200" dirty="0">
                <a:solidFill>
                  <a:srgbClr val="B23C00"/>
                </a:solidFill>
                <a:latin typeface="Times New Roman"/>
                <a:ea typeface="ＭＳ Ｐゴシック" charset="0"/>
                <a:cs typeface="Times New Roman"/>
              </a:rPr>
              <a:t>z</a:t>
            </a:r>
            <a:r>
              <a:rPr lang="en-US" dirty="0">
                <a:solidFill>
                  <a:srgbClr val="B23C00"/>
                </a:solidFill>
              </a:rPr>
              <a:t> is derived from </a:t>
            </a:r>
            <a:r>
              <a:rPr lang="en-US" i="1" kern="1200" dirty="0">
                <a:solidFill>
                  <a:srgbClr val="B23C00"/>
                </a:solidFill>
                <a:latin typeface="Times New Roman"/>
                <a:ea typeface="ＭＳ Ｐゴシック" charset="0"/>
                <a:cs typeface="Times New Roman"/>
              </a:rPr>
              <a:t>w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write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3477" y="1717073"/>
            <a:ext cx="1424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w</a:t>
            </a:r>
            <a:r>
              <a:rPr lang="en-US" sz="2800" dirty="0">
                <a:latin typeface="Times New Roman"/>
                <a:cs typeface="Times New Roman"/>
              </a:rPr>
              <a:t> = </a:t>
            </a:r>
            <a:r>
              <a:rPr lang="en-US" sz="2800" i="1" dirty="0" err="1">
                <a:latin typeface="Times New Roman"/>
                <a:cs typeface="Times New Roman"/>
              </a:rPr>
              <a:t>uxv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477" y="2514610"/>
            <a:ext cx="1182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x 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800" i="1" dirty="0">
                <a:latin typeface="Times New Roman"/>
                <a:cs typeface="Times New Roman"/>
                <a:sym typeface="Wingdings"/>
              </a:rPr>
              <a:t> y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477" y="3429000"/>
            <a:ext cx="136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z = </a:t>
            </a:r>
            <a:r>
              <a:rPr lang="en-US" sz="2800" i="1" dirty="0" err="1">
                <a:latin typeface="Times New Roman"/>
                <a:cs typeface="Times New Roman"/>
              </a:rPr>
              <a:t>uyv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49049" y="4983463"/>
          <a:ext cx="1130519" cy="36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431800" imgH="139700" progId="Equation.3">
                  <p:embed/>
                </p:oleObj>
              </mc:Choice>
              <mc:Fallback>
                <p:oleObj name="Equation" r:id="rId3" imgW="431800" imgH="1397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9049" y="4983463"/>
                        <a:ext cx="1130519" cy="36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579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derive successive strings by applying production rules of the grammar in any order.</a:t>
            </a:r>
          </a:p>
          <a:p>
            <a:pPr lvl="4"/>
            <a:endParaRPr lang="en-US" dirty="0"/>
          </a:p>
          <a:p>
            <a:r>
              <a:rPr lang="en-US" dirty="0"/>
              <a:t>We can use a production rule whenever </a:t>
            </a:r>
            <a:br>
              <a:rPr lang="en-US" dirty="0"/>
            </a:br>
            <a:r>
              <a:rPr lang="en-US" dirty="0"/>
              <a:t>it is applicable, and we can apply it as often </a:t>
            </a:r>
            <a:br>
              <a:rPr lang="en-US" dirty="0"/>
            </a:br>
            <a:r>
              <a:rPr lang="en-US" dirty="0"/>
              <a:t>as we desire.</a:t>
            </a:r>
          </a:p>
          <a:p>
            <a:pPr lvl="4"/>
            <a:endParaRPr lang="en-US" dirty="0"/>
          </a:p>
          <a:p>
            <a:r>
              <a:rPr lang="en-US" dirty="0"/>
              <a:t>If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/>
              <a:t> derives </a:t>
            </a:r>
            <a:r>
              <a:rPr lang="en-US" i="1" dirty="0" err="1">
                <a:latin typeface="Times New Roman"/>
                <a:cs typeface="Times New Roman"/>
              </a:rPr>
              <a:t>w</a:t>
            </a:r>
            <a:r>
              <a:rPr lang="en-US" i="1" baseline="-25000" dirty="0" err="1">
                <a:latin typeface="Times New Roman"/>
                <a:cs typeface="Times New Roman"/>
              </a:rPr>
              <a:t>n</a:t>
            </a:r>
            <a:r>
              <a:rPr lang="en-US" dirty="0"/>
              <a:t>, and we can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00415" y="4343390"/>
          <a:ext cx="2651731" cy="45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1244600" imgH="215900" progId="Equation.3">
                  <p:embed/>
                </p:oleObj>
              </mc:Choice>
              <mc:Fallback>
                <p:oleObj name="Equation" r:id="rId3" imgW="12446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15" y="4343390"/>
                        <a:ext cx="2651731" cy="459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023366" y="5440658"/>
            <a:ext cx="1097268" cy="488181"/>
            <a:chOff x="3657610" y="5467860"/>
            <a:chExt cx="1097268" cy="488181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657610" y="5532097"/>
            <a:ext cx="1097268" cy="423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5" imgW="558800" imgH="215900" progId="Equation.3">
                    <p:embed/>
                  </p:oleObj>
                </mc:Choice>
                <mc:Fallback>
                  <p:oleObj name="Equation" r:id="rId5" imgW="558800" imgH="215900" progId="Equation.3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57610" y="5532097"/>
                          <a:ext cx="1097268" cy="4239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023366" y="5467860"/>
              <a:ext cx="274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3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78B-BF9F-784D-A481-7CE766A5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Present in at Most 15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12927-BE6C-0C48-8610-84E00C73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</a:t>
            </a:r>
            <a:r>
              <a:rPr lang="en-US" u="sng" dirty="0"/>
              <a:t>source language</a:t>
            </a:r>
            <a:r>
              <a:rPr lang="en-US" dirty="0"/>
              <a:t>?</a:t>
            </a:r>
          </a:p>
          <a:p>
            <a:r>
              <a:rPr lang="en-US" dirty="0"/>
              <a:t>Show us a </a:t>
            </a:r>
            <a:r>
              <a:rPr lang="en-US" u="sng" dirty="0"/>
              <a:t>sample program</a:t>
            </a:r>
            <a:r>
              <a:rPr lang="en-US" dirty="0"/>
              <a:t> or two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parse trees</a:t>
            </a:r>
            <a:r>
              <a:rPr lang="en-US" dirty="0"/>
              <a:t>.</a:t>
            </a:r>
          </a:p>
          <a:p>
            <a:r>
              <a:rPr lang="en-US" dirty="0"/>
              <a:t>Show us highlights of your </a:t>
            </a:r>
            <a:r>
              <a:rPr lang="en-US" u="sng" dirty="0"/>
              <a:t>grammar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Grammar of a few interesting statements.</a:t>
            </a:r>
          </a:p>
          <a:p>
            <a:pPr lvl="1"/>
            <a:r>
              <a:rPr lang="en-US" dirty="0"/>
              <a:t>Excerpt from your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.g4</a:t>
            </a:r>
            <a:r>
              <a:rPr lang="en-US" dirty="0"/>
              <a:t> file and </a:t>
            </a:r>
            <a:r>
              <a:rPr lang="en-US" u="sng" dirty="0"/>
              <a:t>syntax diagrams</a:t>
            </a:r>
            <a:r>
              <a:rPr lang="en-US" dirty="0"/>
              <a:t>.</a:t>
            </a:r>
          </a:p>
          <a:p>
            <a:r>
              <a:rPr lang="en-US" dirty="0"/>
              <a:t>What </a:t>
            </a:r>
            <a:r>
              <a:rPr lang="en-US" u="sng" dirty="0"/>
              <a:t>Jasmin object code</a:t>
            </a:r>
            <a:r>
              <a:rPr lang="en-US" dirty="0"/>
              <a:t> will you generate?</a:t>
            </a:r>
          </a:p>
          <a:p>
            <a:pPr lvl="1"/>
            <a:r>
              <a:rPr lang="en-US" dirty="0"/>
              <a:t>Show </a:t>
            </a:r>
            <a:r>
              <a:rPr lang="en-US" u="sng" dirty="0"/>
              <a:t>code templates</a:t>
            </a:r>
            <a:r>
              <a:rPr lang="en-US" dirty="0"/>
              <a:t> for a few statements.</a:t>
            </a:r>
          </a:p>
          <a:p>
            <a:pPr lvl="1"/>
            <a:r>
              <a:rPr lang="en-US" dirty="0"/>
              <a:t>Show actual Jasmin code if you have any.</a:t>
            </a:r>
          </a:p>
          <a:p>
            <a:r>
              <a:rPr lang="en-US" dirty="0"/>
              <a:t>Optional: Compile and run a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7AA11-47B1-F44C-AC7B-C89CF5B9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24F07-4650-F54C-861C-5F15ECCCDA54}"/>
              </a:ext>
            </a:extLst>
          </p:cNvPr>
          <p:cNvSpPr txBox="1"/>
          <p:nvPr/>
        </p:nvSpPr>
        <p:spPr>
          <a:xfrm>
            <a:off x="6857975" y="1325903"/>
            <a:ext cx="2005677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Screen share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(any of these):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PowerPoint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Example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Jasmin object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</a:rPr>
              <a:t>Demos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92C1F-C377-5244-AEA3-6672B38DBBC8}"/>
              </a:ext>
            </a:extLst>
          </p:cNvPr>
          <p:cNvSpPr txBox="1"/>
          <p:nvPr/>
        </p:nvSpPr>
        <p:spPr>
          <a:xfrm>
            <a:off x="5825801" y="6150656"/>
            <a:ext cx="20643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Take some questions at</a:t>
            </a:r>
          </a:p>
          <a:p>
            <a:r>
              <a:rPr lang="en-US" sz="1400" dirty="0">
                <a:solidFill>
                  <a:srgbClr val="0432FF"/>
                </a:solidFill>
              </a:rPr>
              <a:t>the end from the class.</a:t>
            </a:r>
          </a:p>
        </p:txBody>
      </p:sp>
    </p:spTree>
    <p:extLst>
      <p:ext uri="{BB962C8B-B14F-4D97-AF65-F5344CB8AC3E}">
        <p14:creationId xmlns:p14="http://schemas.microsoft.com/office/powerpoint/2010/main" val="728567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Generation by a 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applying the production rules in a different order, a grammar can generate many strings.</a:t>
            </a:r>
          </a:p>
          <a:p>
            <a:pPr lvl="4"/>
            <a:endParaRPr lang="en-US" dirty="0"/>
          </a:p>
          <a:p>
            <a:r>
              <a:rPr lang="en-US" dirty="0"/>
              <a:t>The set of all such </a:t>
            </a:r>
            <a:r>
              <a:rPr lang="en-US" u="sng" dirty="0"/>
              <a:t>terminal strings</a:t>
            </a:r>
            <a:r>
              <a:rPr lang="en-US" dirty="0"/>
              <a:t> is the </a:t>
            </a:r>
            <a:r>
              <a:rPr lang="en-US" u="sng" dirty="0"/>
              <a:t>language generated by the grammar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AKA the language defined by the grammar.</a:t>
            </a:r>
          </a:p>
          <a:p>
            <a:pPr lvl="4"/>
            <a:endParaRPr lang="en-US" dirty="0"/>
          </a:p>
          <a:p>
            <a:r>
              <a:rPr lang="en-US" dirty="0"/>
              <a:t>Let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/>
              <a:t>be a grammar. Then the set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is the </a:t>
            </a:r>
            <a:r>
              <a:rPr lang="en-US" u="sng" dirty="0"/>
              <a:t>language generated by </a:t>
            </a:r>
            <a:r>
              <a:rPr lang="en-US" i="1" u="sng" dirty="0">
                <a:latin typeface="Times New Roman"/>
                <a:cs typeface="Times New Roman"/>
              </a:rPr>
              <a:t>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200415" y="4709146"/>
            <a:ext cx="3543261" cy="460771"/>
            <a:chOff x="3200415" y="4979887"/>
            <a:chExt cx="3543261" cy="460771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200415" y="4983463"/>
            <a:ext cx="3543261" cy="457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Equation" r:id="rId3" imgW="1574800" imgH="203200" progId="Equation.3">
                    <p:embed/>
                  </p:oleObj>
                </mc:Choice>
                <mc:Fallback>
                  <p:oleObj name="Equation" r:id="rId3" imgW="1574800" imgH="20320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00415" y="4983463"/>
                          <a:ext cx="3543261" cy="4571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852146" y="4979887"/>
              <a:ext cx="274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*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24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Sentential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               , then the sequence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is a </a:t>
            </a:r>
            <a:r>
              <a:rPr lang="en-US" u="sng" dirty="0"/>
              <a:t>derivation</a:t>
            </a:r>
            <a:r>
              <a:rPr lang="en-US" dirty="0"/>
              <a:t> of the sentence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The strings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/>
              <a:t>,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/>
              <a:t>, </a:t>
            </a:r>
            <a:r>
              <a:rPr lang="is-IS" dirty="0"/>
              <a:t>…, </a:t>
            </a:r>
            <a:r>
              <a:rPr lang="en-US" i="1" dirty="0" err="1">
                <a:latin typeface="Times New Roman"/>
                <a:cs typeface="Times New Roman"/>
              </a:rPr>
              <a:t>w</a:t>
            </a:r>
            <a:r>
              <a:rPr lang="en-US" i="1" baseline="-25000" dirty="0" err="1">
                <a:latin typeface="Times New Roman"/>
                <a:cs typeface="Times New Roman"/>
              </a:rPr>
              <a:t>n</a:t>
            </a:r>
            <a:r>
              <a:rPr lang="en-US" dirty="0"/>
              <a:t> are </a:t>
            </a:r>
            <a:r>
              <a:rPr lang="en-US" dirty="0">
                <a:solidFill>
                  <a:srgbClr val="B23C00"/>
                </a:solidFill>
              </a:rPr>
              <a:t>sentential forms </a:t>
            </a:r>
            <a:r>
              <a:rPr lang="en-US" dirty="0"/>
              <a:t>of the derivation.</a:t>
            </a:r>
          </a:p>
          <a:p>
            <a:pPr lvl="5"/>
            <a:endParaRPr lang="en-US" dirty="0"/>
          </a:p>
          <a:p>
            <a:r>
              <a:rPr lang="en-US" dirty="0"/>
              <a:t>Sentential forms can contain </a:t>
            </a:r>
            <a:br>
              <a:rPr lang="en-US" dirty="0"/>
            </a:br>
            <a:r>
              <a:rPr lang="en-US" dirty="0"/>
              <a:t>both variables and terminals.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0979" y="1375385"/>
          <a:ext cx="1428735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635000" imgH="203200" progId="Equation.3">
                  <p:embed/>
                </p:oleObj>
              </mc:Choice>
              <mc:Fallback>
                <p:oleObj name="Equation" r:id="rId3" imgW="6350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0979" y="1375385"/>
                        <a:ext cx="1428735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15735" y="1960377"/>
          <a:ext cx="3968576" cy="4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5735" y="1960377"/>
                        <a:ext cx="3968576" cy="45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grammar</a:t>
            </a:r>
            <a:br>
              <a:rPr lang="en-US" dirty="0"/>
            </a:br>
            <a:r>
              <a:rPr lang="en-US" dirty="0"/>
              <a:t>with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/>
              <a:t> given by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Then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 we can write</a:t>
            </a:r>
          </a:p>
          <a:p>
            <a:endParaRPr lang="en-US" dirty="0"/>
          </a:p>
          <a:p>
            <a:r>
              <a:rPr lang="en-US" dirty="0"/>
              <a:t>Therefore, the string </a:t>
            </a:r>
            <a:r>
              <a:rPr lang="en-US" i="1" dirty="0" err="1">
                <a:latin typeface="Times New Roman"/>
                <a:cs typeface="Times New Roman"/>
              </a:rPr>
              <a:t>aabb</a:t>
            </a:r>
            <a:r>
              <a:rPr lang="en-US" dirty="0"/>
              <a:t> is in the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69358" y="1360673"/>
          <a:ext cx="2955245" cy="45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3" imgW="1320800" imgH="203200" progId="Equation.3">
                  <p:embed/>
                </p:oleObj>
              </mc:Choice>
              <mc:Fallback>
                <p:oleObj name="Equation" r:id="rId3" imgW="13208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9358" y="1360673"/>
                        <a:ext cx="2955245" cy="454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21341" y="2189156"/>
          <a:ext cx="1357853" cy="93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5" imgW="571500" imgH="393700" progId="Equation.3">
                  <p:embed/>
                </p:oleObj>
              </mc:Choice>
              <mc:Fallback>
                <p:oleObj name="Equation" r:id="rId5" imgW="571500" imgH="3937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1341" y="2189156"/>
                        <a:ext cx="1357853" cy="935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70782" y="3744272"/>
          <a:ext cx="3522857" cy="37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7" imgW="1689100" imgH="177800" progId="Equation.3">
                  <p:embed/>
                </p:oleObj>
              </mc:Choice>
              <mc:Fallback>
                <p:oleObj name="Equation" r:id="rId7" imgW="1689100" imgH="1778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0782" y="3744272"/>
                        <a:ext cx="3522857" cy="370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906619" y="4666791"/>
            <a:ext cx="1290788" cy="400630"/>
            <a:chOff x="3906619" y="4386315"/>
            <a:chExt cx="1290788" cy="40063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906619" y="4432611"/>
            <a:ext cx="1290788" cy="354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6" name="Equation" r:id="rId9" imgW="647700" imgH="177800" progId="Equation.3">
                    <p:embed/>
                  </p:oleObj>
                </mc:Choice>
                <mc:Fallback>
                  <p:oleObj name="Equation" r:id="rId9" imgW="647700" imgH="177800" progId="Equation.3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06619" y="4432611"/>
                          <a:ext cx="1290788" cy="354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152734" y="4386315"/>
              <a:ext cx="274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*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1505" y="3420236"/>
            <a:ext cx="239188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sentential forms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8344" y="5726362"/>
            <a:ext cx="324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G</a:t>
            </a:r>
            <a:r>
              <a:rPr lang="en-US" sz="2800" dirty="0">
                <a:latin typeface="Times New Roman"/>
                <a:cs typeface="Times New Roman"/>
              </a:rPr>
              <a:t>) = {</a:t>
            </a:r>
            <a:r>
              <a:rPr lang="en-US" sz="2800" i="1" dirty="0" err="1">
                <a:latin typeface="Times New Roman"/>
                <a:cs typeface="Times New Roman"/>
              </a:rPr>
              <a:t>a</a:t>
            </a:r>
            <a:r>
              <a:rPr lang="en-US" sz="2800" i="1" baseline="30000" dirty="0" err="1">
                <a:latin typeface="Times New Roman"/>
                <a:cs typeface="Times New Roman"/>
              </a:rPr>
              <a:t>n</a:t>
            </a:r>
            <a:r>
              <a:rPr lang="en-US" sz="2800" i="1" dirty="0" err="1">
                <a:latin typeface="Times New Roman"/>
                <a:cs typeface="Times New Roman"/>
              </a:rPr>
              <a:t>b</a:t>
            </a:r>
            <a:r>
              <a:rPr lang="en-US" sz="2800" i="1" baseline="30000" dirty="0" err="1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 : </a:t>
            </a:r>
            <a:r>
              <a:rPr lang="en-US" sz="2800" i="1" dirty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 ≥ 0}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12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Examples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64882"/>
          </a:xfrm>
        </p:spPr>
        <p:txBody>
          <a:bodyPr/>
          <a:lstStyle/>
          <a:p>
            <a:r>
              <a:rPr lang="en-US" dirty="0"/>
              <a:t>Find a grammar that generates the language</a:t>
            </a:r>
          </a:p>
          <a:p>
            <a:endParaRPr lang="en-US" dirty="0"/>
          </a:p>
          <a:p>
            <a:pPr lvl="6"/>
            <a:endParaRPr lang="en-US" dirty="0"/>
          </a:p>
          <a:p>
            <a:r>
              <a:rPr lang="en-US" dirty="0"/>
              <a:t>The language is similar to the previous example but with an extra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/>
              <a:t>. We add the production rule</a:t>
            </a:r>
          </a:p>
          <a:p>
            <a:endParaRPr lang="en-US" dirty="0"/>
          </a:p>
          <a:p>
            <a:pPr lvl="6"/>
            <a:endParaRPr lang="en-US" dirty="0"/>
          </a:p>
          <a:p>
            <a:r>
              <a:rPr lang="en-US" dirty="0"/>
              <a:t>Therefore,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 = ({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}, {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cs typeface="Times New Roman"/>
              </a:rPr>
              <a:t>},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/>
              <a:t>with the production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6663" y="4884938"/>
            <a:ext cx="16535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800" i="1" dirty="0" err="1">
                <a:latin typeface="Times New Roman"/>
                <a:cs typeface="Times New Roman"/>
                <a:sym typeface="Wingdings"/>
              </a:rPr>
              <a:t>Ab</a:t>
            </a:r>
            <a:endParaRPr lang="en-US" sz="2800" i="1" dirty="0">
              <a:latin typeface="Times New Roman"/>
              <a:cs typeface="Times New Roman"/>
              <a:sym typeface="Wingdings"/>
            </a:endParaRPr>
          </a:p>
          <a:p>
            <a:r>
              <a:rPr lang="en-US" sz="2800" i="1" dirty="0">
                <a:latin typeface="Times New Roman"/>
                <a:cs typeface="Times New Roman"/>
                <a:sym typeface="Wingdings"/>
              </a:rPr>
              <a:t>A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  </a:t>
            </a:r>
            <a:r>
              <a:rPr lang="en-US" sz="2800" i="1" dirty="0" err="1">
                <a:latin typeface="Times New Roman"/>
                <a:cs typeface="Times New Roman"/>
                <a:sym typeface="Wingdings"/>
              </a:rPr>
              <a:t>aAb</a:t>
            </a:r>
            <a:endParaRPr lang="en-US" sz="2800" i="1" dirty="0">
              <a:latin typeface="Times New Roman"/>
              <a:cs typeface="Times New Roman"/>
              <a:sym typeface="Wingdings"/>
            </a:endParaRPr>
          </a:p>
          <a:p>
            <a:r>
              <a:rPr lang="en-US" sz="2800" i="1" dirty="0">
                <a:latin typeface="Times New Roman"/>
                <a:cs typeface="Times New Roman"/>
                <a:sym typeface="Wingdings"/>
              </a:rPr>
              <a:t>A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  </a:t>
            </a:r>
            <a:r>
              <a:rPr lang="en-US" sz="2800" i="1" dirty="0" err="1">
                <a:latin typeface="Times New Roman"/>
                <a:cs typeface="Times New Roman"/>
                <a:sym typeface="Wingdings"/>
              </a:rPr>
              <a:t>λ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1084" y="3459191"/>
            <a:ext cx="1414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800" i="1" dirty="0" err="1">
                <a:latin typeface="Times New Roman"/>
                <a:cs typeface="Times New Roman"/>
                <a:sym typeface="Wingdings"/>
              </a:rPr>
              <a:t>Ab</a:t>
            </a:r>
            <a:endParaRPr lang="en-US" sz="2800" i="1" dirty="0"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5576" y="1838669"/>
            <a:ext cx="300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 = {</a:t>
            </a:r>
            <a:r>
              <a:rPr lang="en-US" sz="2800" i="1" dirty="0">
                <a:latin typeface="Times New Roman"/>
                <a:cs typeface="Times New Roman"/>
              </a:rPr>
              <a:t>a</a:t>
            </a:r>
            <a:r>
              <a:rPr lang="en-US" sz="2800" i="1" baseline="30000" dirty="0">
                <a:latin typeface="Times New Roman"/>
                <a:cs typeface="Times New Roman"/>
              </a:rPr>
              <a:t>n</a:t>
            </a:r>
            <a:r>
              <a:rPr lang="en-US" sz="2800" i="1" dirty="0">
                <a:latin typeface="Times New Roman"/>
                <a:cs typeface="Times New Roman"/>
              </a:rPr>
              <a:t>b</a:t>
            </a:r>
            <a:r>
              <a:rPr lang="en-US" sz="2800" i="1" baseline="30000" dirty="0">
                <a:latin typeface="Times New Roman"/>
                <a:cs typeface="Times New Roman"/>
              </a:rPr>
              <a:t>n</a:t>
            </a:r>
            <a:r>
              <a:rPr lang="en-US" sz="2800" baseline="30000" dirty="0">
                <a:latin typeface="Times New Roman"/>
                <a:cs typeface="Times New Roman"/>
              </a:rPr>
              <a:t>+1</a:t>
            </a:r>
            <a:r>
              <a:rPr lang="en-US" sz="2800" dirty="0">
                <a:latin typeface="Times New Roman"/>
                <a:cs typeface="Times New Roman"/>
              </a:rPr>
              <a:t> : </a:t>
            </a:r>
            <a:r>
              <a:rPr lang="en-US" sz="2800" i="1" dirty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 ≥ 0}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6431E-2E29-154E-9A33-1F89A5988027}"/>
              </a:ext>
            </a:extLst>
          </p:cNvPr>
          <p:cNvSpPr txBox="1"/>
          <p:nvPr/>
        </p:nvSpPr>
        <p:spPr>
          <a:xfrm>
            <a:off x="5943585" y="4878614"/>
            <a:ext cx="194796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+mn-lt"/>
                <a:cs typeface="Times New Roman"/>
              </a:rPr>
              <a:t>Or</a:t>
            </a:r>
            <a:r>
              <a:rPr lang="en-US" sz="2800" dirty="0">
                <a:latin typeface="+mn-lt"/>
                <a:cs typeface="Times New Roman"/>
              </a:rPr>
              <a:t>:</a:t>
            </a:r>
          </a:p>
          <a:p>
            <a:r>
              <a:rPr lang="en-US" sz="2800" i="1" dirty="0">
                <a:latin typeface="Times New Roman"/>
                <a:cs typeface="Times New Roman"/>
              </a:rPr>
              <a:t>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2800" i="1" dirty="0" err="1">
                <a:latin typeface="Times New Roman"/>
                <a:cs typeface="Times New Roman"/>
                <a:sym typeface="Wingdings"/>
              </a:rPr>
              <a:t>Ab</a:t>
            </a:r>
            <a:endParaRPr lang="en-US" sz="2800" i="1" dirty="0">
              <a:latin typeface="Times New Roman"/>
              <a:cs typeface="Times New Roman"/>
              <a:sym typeface="Wingdings"/>
            </a:endParaRPr>
          </a:p>
          <a:p>
            <a:r>
              <a:rPr lang="en-US" sz="2800" i="1" dirty="0">
                <a:latin typeface="Times New Roman"/>
                <a:cs typeface="Times New Roman"/>
                <a:sym typeface="Wingdings"/>
              </a:rPr>
              <a:t>A</a:t>
            </a:r>
            <a:r>
              <a:rPr lang="en-US" sz="2800" dirty="0">
                <a:latin typeface="Times New Roman"/>
                <a:cs typeface="Times New Roman"/>
                <a:sym typeface="Wingdings"/>
              </a:rPr>
              <a:t>  </a:t>
            </a:r>
            <a:r>
              <a:rPr lang="en-US" sz="2800" i="1" dirty="0" err="1">
                <a:latin typeface="Times New Roman"/>
                <a:cs typeface="Times New Roman"/>
                <a:sym typeface="Wingdings"/>
              </a:rPr>
              <a:t>aAb</a:t>
            </a:r>
            <a:r>
              <a:rPr lang="en-US" sz="2800" i="1" dirty="0">
                <a:latin typeface="Times New Roman"/>
                <a:cs typeface="Times New Roman"/>
                <a:sym typeface="Wingdings"/>
              </a:rPr>
              <a:t> | </a:t>
            </a:r>
            <a:r>
              <a:rPr lang="en-US" sz="2800" i="1" dirty="0" err="1">
                <a:latin typeface="Times New Roman"/>
                <a:cs typeface="Times New Roman"/>
                <a:sym typeface="Wingdings"/>
              </a:rPr>
              <a:t>λ</a:t>
            </a:r>
            <a:endParaRPr lang="en-US" sz="2800" i="1" dirty="0">
              <a:latin typeface="Times New Roman"/>
              <a:cs typeface="Times New Roman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351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grammars are </a:t>
            </a:r>
            <a:r>
              <a:rPr lang="en-US" dirty="0">
                <a:solidFill>
                  <a:srgbClr val="B23C00"/>
                </a:solidFill>
              </a:rPr>
              <a:t>equivalent</a:t>
            </a:r>
            <a:r>
              <a:rPr lang="en-US" dirty="0"/>
              <a:t> if they both generate the same language: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It is not always easy to discover whether or not two grammars are equivalent.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3293" y="2423171"/>
            <a:ext cx="2301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G</a:t>
            </a:r>
            <a:r>
              <a:rPr lang="en-US" sz="2800" baseline="-25000" dirty="0">
                <a:latin typeface="Times New Roman"/>
                <a:cs typeface="Times New Roman"/>
              </a:rPr>
              <a:t>1</a:t>
            </a:r>
            <a:r>
              <a:rPr lang="en-US" sz="2800" dirty="0">
                <a:latin typeface="Times New Roman"/>
                <a:cs typeface="Times New Roman"/>
              </a:rPr>
              <a:t>) = </a:t>
            </a:r>
            <a:r>
              <a:rPr lang="en-US" sz="2800" i="1" dirty="0">
                <a:latin typeface="Times New Roman"/>
                <a:cs typeface="Times New Roman"/>
              </a:rPr>
              <a:t>L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G</a:t>
            </a:r>
            <a:r>
              <a:rPr lang="en-US" sz="2800" baseline="-25000" dirty="0"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26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2C02-205A-244F-9B1A-4505BB76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D770-072B-464A-9C2A-578B711F2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rest of the class will rate each presentation (Excellent, Good, OK, Poor) on the following:</a:t>
            </a:r>
          </a:p>
          <a:p>
            <a:pPr lvl="4"/>
            <a:endParaRPr lang="en-US" dirty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Choice of source language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Sample programs and parse trees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Grammar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Proposed (or actual) Jasmin object code generation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Overall presentation</a:t>
            </a:r>
          </a:p>
          <a:p>
            <a:pPr lvl="4"/>
            <a:endParaRPr lang="en-US" dirty="0"/>
          </a:p>
          <a:p>
            <a:r>
              <a:rPr lang="en-US" dirty="0"/>
              <a:t>Do not rate your own team!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B878A-4FA9-D94D-9CB1-31B76A68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FB3B-DC5F-1548-A91E-14B067CE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Design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670A-FBD0-F640-B0BD-DCE428C2D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very brief introduction</a:t>
            </a:r>
            <a:r>
              <a:rPr lang="en-US" dirty="0"/>
              <a:t> to the </a:t>
            </a:r>
            <a:r>
              <a:rPr lang="en-US" u="sng" dirty="0"/>
              <a:t>theory</a:t>
            </a:r>
            <a:r>
              <a:rPr lang="en-US" dirty="0"/>
              <a:t> upon which compiler design (especially parsing and scanning) is based.</a:t>
            </a:r>
          </a:p>
          <a:p>
            <a:pPr lvl="3"/>
            <a:endParaRPr lang="en-US" dirty="0"/>
          </a:p>
          <a:p>
            <a:r>
              <a:rPr lang="en-US" dirty="0"/>
              <a:t>Often taught at the </a:t>
            </a:r>
            <a:r>
              <a:rPr lang="en-US" u="sng" dirty="0"/>
              <a:t>start</a:t>
            </a:r>
            <a:r>
              <a:rPr lang="en-US" dirty="0"/>
              <a:t> of a compiler design course, but I chose to start by jumping right into writing a parser and a scanner.</a:t>
            </a:r>
          </a:p>
          <a:p>
            <a:pPr lvl="1"/>
            <a:r>
              <a:rPr lang="en-US" dirty="0"/>
              <a:t>So now you’re getting this material </a:t>
            </a:r>
            <a:br>
              <a:rPr lang="en-US" dirty="0"/>
            </a:br>
            <a:r>
              <a:rPr lang="en-US" dirty="0"/>
              <a:t>at the </a:t>
            </a:r>
            <a:r>
              <a:rPr lang="en-US" u="sng" dirty="0"/>
              <a:t>very end</a:t>
            </a:r>
            <a:r>
              <a:rPr lang="en-US" dirty="0"/>
              <a:t> of the course.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F2BAB-522C-0A4C-85C9-964D854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9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Noam Chomsky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American, born 1928</a:t>
            </a:r>
          </a:p>
          <a:p>
            <a:pPr lvl="1"/>
            <a:r>
              <a:rPr lang="en-US" dirty="0"/>
              <a:t>Linguist and political activist</a:t>
            </a:r>
          </a:p>
          <a:p>
            <a:pPr lvl="5"/>
            <a:endParaRPr lang="en-US" dirty="0"/>
          </a:p>
          <a:p>
            <a:r>
              <a:rPr lang="en-US" dirty="0"/>
              <a:t>Created mathematical models </a:t>
            </a:r>
            <a:br>
              <a:rPr lang="en-US" dirty="0"/>
            </a:br>
            <a:r>
              <a:rPr lang="en-US" dirty="0"/>
              <a:t>for the </a:t>
            </a:r>
            <a:r>
              <a:rPr lang="en-US" u="sng" dirty="0"/>
              <a:t>description of languages</a:t>
            </a:r>
            <a:br>
              <a:rPr lang="en-US" dirty="0">
                <a:solidFill>
                  <a:srgbClr val="A12A03"/>
                </a:solidFill>
              </a:rPr>
            </a:br>
            <a:r>
              <a:rPr lang="en-US" dirty="0"/>
              <a:t>(1956).</a:t>
            </a:r>
          </a:p>
          <a:p>
            <a:pPr lvl="4"/>
            <a:endParaRPr lang="en-US" dirty="0"/>
          </a:p>
          <a:p>
            <a:r>
              <a:rPr lang="en-US" dirty="0"/>
              <a:t>Pioneered the study of </a:t>
            </a:r>
            <a:br>
              <a:rPr lang="en-US" dirty="0"/>
            </a:br>
            <a:r>
              <a:rPr lang="en-US" dirty="0"/>
              <a:t>programming languages.</a:t>
            </a:r>
          </a:p>
          <a:p>
            <a:pPr lvl="1"/>
            <a:r>
              <a:rPr lang="en-US" dirty="0"/>
              <a:t>Why are programming languages easy for a computer to understand but human languages </a:t>
            </a:r>
            <a:br>
              <a:rPr lang="en-US" dirty="0"/>
            </a:br>
            <a:r>
              <a:rPr lang="en-US" dirty="0"/>
              <a:t>are very difficult?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19" y="411513"/>
            <a:ext cx="2279093" cy="30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267F-172C-2340-8517-DD46BCB1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763D-8F58-664E-A6C9-0B09C605A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study of languages</a:t>
            </a:r>
            <a:r>
              <a:rPr lang="en-US" dirty="0"/>
              <a:t> in a very formal way, hence the term </a:t>
            </a:r>
            <a:r>
              <a:rPr lang="en-US" dirty="0">
                <a:solidFill>
                  <a:srgbClr val="C00000"/>
                </a:solidFill>
              </a:rPr>
              <a:t>formal languages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Which sentences belong to a language,</a:t>
            </a:r>
            <a:br>
              <a:rPr lang="en-US" dirty="0"/>
            </a:br>
            <a:r>
              <a:rPr lang="en-US" dirty="0"/>
              <a:t>and which ones don’t?</a:t>
            </a:r>
          </a:p>
          <a:p>
            <a:pPr lvl="4"/>
            <a:endParaRPr lang="en-US" dirty="0"/>
          </a:p>
          <a:p>
            <a:r>
              <a:rPr lang="en-US" dirty="0"/>
              <a:t>What </a:t>
            </a:r>
            <a:r>
              <a:rPr lang="en-US" u="sng" dirty="0"/>
              <a:t>operations</a:t>
            </a:r>
            <a:r>
              <a:rPr lang="en-US" dirty="0"/>
              <a:t> can we perform on sentences from a language and have the result be in the language?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C42AA-C2EC-C244-8CAE-CDDE3CBD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6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Language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study of formal languages </a:t>
            </a:r>
            <a:br>
              <a:rPr lang="en-US" dirty="0"/>
            </a:br>
            <a:r>
              <a:rPr lang="en-US" dirty="0"/>
              <a:t>starts out like a game.</a:t>
            </a:r>
          </a:p>
          <a:p>
            <a:pPr lvl="4"/>
            <a:endParaRPr lang="en-US" dirty="0"/>
          </a:p>
          <a:p>
            <a:r>
              <a:rPr lang="en-US" dirty="0"/>
              <a:t>As with any other game, it has </a:t>
            </a:r>
            <a:r>
              <a:rPr lang="en-US" u="sng" dirty="0"/>
              <a:t>rules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rules determine what sentences </a:t>
            </a:r>
            <a:br>
              <a:rPr lang="en-US" dirty="0"/>
            </a:br>
            <a:r>
              <a:rPr lang="en-US" u="sng" dirty="0"/>
              <a:t>belong</a:t>
            </a:r>
            <a:r>
              <a:rPr lang="en-US" dirty="0"/>
              <a:t> to the language.</a:t>
            </a:r>
          </a:p>
          <a:p>
            <a:pPr lvl="5"/>
            <a:endParaRPr lang="en-US" dirty="0"/>
          </a:p>
          <a:p>
            <a:r>
              <a:rPr lang="en-US" dirty="0"/>
              <a:t>The goal of the game is simple: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DA291-A04E-BF48-A4AA-15A8BBEC1159}"/>
              </a:ext>
            </a:extLst>
          </p:cNvPr>
          <p:cNvSpPr txBox="1"/>
          <p:nvPr/>
        </p:nvSpPr>
        <p:spPr>
          <a:xfrm>
            <a:off x="2272332" y="4983463"/>
            <a:ext cx="45993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</a:rPr>
              <a:t>Given an arbitrary sentence, 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determine if it belongs to the language.</a:t>
            </a:r>
          </a:p>
        </p:txBody>
      </p:sp>
    </p:spTree>
    <p:extLst>
      <p:ext uri="{BB962C8B-B14F-4D97-AF65-F5344CB8AC3E}">
        <p14:creationId xmlns:p14="http://schemas.microsoft.com/office/powerpoint/2010/main" val="326328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English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The rules of the English language </a:t>
            </a:r>
            <a:br>
              <a:rPr lang="en-US" dirty="0"/>
            </a:br>
            <a:r>
              <a:rPr lang="en-US" dirty="0"/>
              <a:t>are its grammar rules.</a:t>
            </a:r>
          </a:p>
          <a:p>
            <a:pPr lvl="4"/>
            <a:endParaRPr lang="en-US" dirty="0"/>
          </a:p>
          <a:p>
            <a:r>
              <a:rPr lang="en-US" dirty="0"/>
              <a:t>The grammar rules determine whether or not a given sentence belongs to the English language. Is the sentence “proper English”?</a:t>
            </a:r>
          </a:p>
          <a:p>
            <a:pPr lvl="4"/>
            <a:endParaRPr lang="en-US" dirty="0"/>
          </a:p>
          <a:p>
            <a:r>
              <a:rPr lang="en-US" dirty="0"/>
              <a:t>Which are proper English sentences?</a:t>
            </a:r>
          </a:p>
          <a:p>
            <a:pPr lvl="1"/>
            <a:r>
              <a:rPr lang="en-US" dirty="0"/>
              <a:t>The dog chased the cat.</a:t>
            </a:r>
          </a:p>
          <a:p>
            <a:pPr lvl="1"/>
            <a:r>
              <a:rPr lang="en-US" dirty="0"/>
              <a:t>My hearing ran the water.</a:t>
            </a:r>
          </a:p>
          <a:p>
            <a:pPr lvl="1"/>
            <a:r>
              <a:rPr lang="en-US" dirty="0"/>
              <a:t>Table fourteen chair happy.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31214</TotalTime>
  <Words>2197</Words>
  <Application>Microsoft Macintosh PowerPoint</Application>
  <PresentationFormat>On-screen Show (4:3)</PresentationFormat>
  <Paragraphs>344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Courier New</vt:lpstr>
      <vt:lpstr>Times New Roman</vt:lpstr>
      <vt:lpstr>Wingdings</vt:lpstr>
      <vt:lpstr>Quadrant</vt:lpstr>
      <vt:lpstr>Equation</vt:lpstr>
      <vt:lpstr>CMPE 152: Compiler Design May 4 Class Meeting</vt:lpstr>
      <vt:lpstr>Project Presentation Schedule</vt:lpstr>
      <vt:lpstr>What to Present in at Most 15 Minutes</vt:lpstr>
      <vt:lpstr>Surveys</vt:lpstr>
      <vt:lpstr>Compiler Design Theory</vt:lpstr>
      <vt:lpstr>Noam Chomsky</vt:lpstr>
      <vt:lpstr>Formal Languages</vt:lpstr>
      <vt:lpstr>The Language Game</vt:lpstr>
      <vt:lpstr>Example: The English Language</vt:lpstr>
      <vt:lpstr>Some Basic Terms</vt:lpstr>
      <vt:lpstr>String Examples</vt:lpstr>
      <vt:lpstr>Some Basic Terms, cont’d</vt:lpstr>
      <vt:lpstr>Substrings</vt:lpstr>
      <vt:lpstr>More Basic Terms</vt:lpstr>
      <vt:lpstr>We Have Languages!</vt:lpstr>
      <vt:lpstr>Example Languages</vt:lpstr>
      <vt:lpstr>Example Languages, cont’d</vt:lpstr>
      <vt:lpstr>Languages are Sets</vt:lpstr>
      <vt:lpstr>Languages are Sets, cont’d</vt:lpstr>
      <vt:lpstr>Example Languages, cont’d</vt:lpstr>
      <vt:lpstr>Rules of a Language</vt:lpstr>
      <vt:lpstr>Example Languages, cont’d</vt:lpstr>
      <vt:lpstr>Example Languages, cont’d</vt:lpstr>
      <vt:lpstr>Example Languages, cont’d</vt:lpstr>
      <vt:lpstr>Grammars</vt:lpstr>
      <vt:lpstr>Grammars, cont’d</vt:lpstr>
      <vt:lpstr>Production Rules</vt:lpstr>
      <vt:lpstr>Derivations</vt:lpstr>
      <vt:lpstr>Derivations, cont’d</vt:lpstr>
      <vt:lpstr>Language Generation by a Grammar</vt:lpstr>
      <vt:lpstr>Sentential Forms</vt:lpstr>
      <vt:lpstr>Grammar Examples</vt:lpstr>
      <vt:lpstr>Grammar Examples, cont’d</vt:lpstr>
      <vt:lpstr>Equivalent Grammars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446</cp:revision>
  <dcterms:created xsi:type="dcterms:W3CDTF">2008-01-12T03:52:55Z</dcterms:created>
  <dcterms:modified xsi:type="dcterms:W3CDTF">2021-05-04T07:29:15Z</dcterms:modified>
</cp:coreProperties>
</file>