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0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1" r:id="rId18"/>
    <p:sldId id="340" r:id="rId19"/>
    <p:sldId id="344" r:id="rId20"/>
    <p:sldId id="345" r:id="rId21"/>
    <p:sldId id="34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73FEFF"/>
    <a:srgbClr val="99FF66"/>
    <a:srgbClr val="F2E5D0"/>
    <a:srgbClr val="0033CC"/>
    <a:srgbClr val="B23C00"/>
    <a:srgbClr val="DEF0F2"/>
    <a:srgbClr val="8F0000"/>
    <a:srgbClr val="008000"/>
    <a:srgbClr val="46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0" autoAdjust="0"/>
    <p:restoredTop sz="96751" autoAdjust="0"/>
  </p:normalViewPr>
  <p:slideViewPr>
    <p:cSldViewPr>
      <p:cViewPr varScale="1">
        <p:scale>
          <a:sx n="189" d="100"/>
          <a:sy n="189" d="100"/>
        </p:scale>
        <p:origin x="16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5/3/21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1FF9BF-493F-A349-9A36-7EED15245D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0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  <p:pic>
        <p:nvPicPr>
          <p:cNvPr id="16" name="Picture 13" descr="SJSU-logo">
            <a:extLst>
              <a:ext uri="{FF2B5EF4-FFF2-40B4-BE49-F238E27FC236}">
                <a16:creationId xmlns:a16="http://schemas.microsoft.com/office/drawing/2014/main" id="{F6A79568-9FD7-5A4F-A0B7-0FC014386D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Screen Shot 2015-08-23 at 4.03.00 PM.png">
            <a:extLst>
              <a:ext uri="{FF2B5EF4-FFF2-40B4-BE49-F238E27FC236}">
                <a16:creationId xmlns:a16="http://schemas.microsoft.com/office/drawing/2014/main" id="{A20FC294-4845-644D-A346-7065CD625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pic>
        <p:nvPicPr>
          <p:cNvPr id="10" name="Picture 5" descr="sjsu_logo2">
            <a:extLst>
              <a:ext uri="{FF2B5EF4-FFF2-40B4-BE49-F238E27FC236}">
                <a16:creationId xmlns:a16="http://schemas.microsoft.com/office/drawing/2014/main" id="{D13D4F12-828E-8740-9460-D2918D04E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C011-9A9A-D547-8137-96226E4462BC}" type="slidenum">
              <a:rPr lang="en-US"/>
              <a:pPr/>
              <a:t>10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Bottom-Up Parsers</a:t>
            </a:r>
            <a:endParaRPr lang="en-US" i="1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popular type of </a:t>
            </a:r>
            <a:r>
              <a:rPr lang="en-US" u="sng" dirty="0"/>
              <a:t>bottom-up</a:t>
            </a:r>
            <a:r>
              <a:rPr lang="en-US" dirty="0"/>
              <a:t> parser is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shift-reduce parser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bottom-up parser starts with the </a:t>
            </a:r>
            <a:br>
              <a:rPr lang="en-US" dirty="0"/>
            </a:br>
            <a:r>
              <a:rPr lang="en-US" dirty="0"/>
              <a:t>input tokens from the source program.</a:t>
            </a:r>
          </a:p>
          <a:p>
            <a:pPr lvl="4"/>
            <a:endParaRPr lang="en-US" dirty="0"/>
          </a:p>
          <a:p>
            <a:r>
              <a:rPr lang="en-US" dirty="0"/>
              <a:t>A shift-reduce parser uses a </a:t>
            </a:r>
            <a:r>
              <a:rPr lang="en-US" dirty="0">
                <a:solidFill>
                  <a:schemeClr val="folHlink"/>
                </a:solidFill>
              </a:rPr>
              <a:t>parse stack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stack starts out empty.</a:t>
            </a:r>
          </a:p>
          <a:p>
            <a:pPr lvl="4"/>
            <a:endParaRPr lang="en-US" dirty="0"/>
          </a:p>
          <a:p>
            <a:r>
              <a:rPr lang="en-US" dirty="0"/>
              <a:t>The parser </a:t>
            </a:r>
            <a:r>
              <a:rPr lang="en-US" dirty="0">
                <a:solidFill>
                  <a:schemeClr val="folHlink"/>
                </a:solidFill>
              </a:rPr>
              <a:t>shifts</a:t>
            </a:r>
            <a:r>
              <a:rPr lang="en-US" dirty="0"/>
              <a:t> (pushes) each input token (terminal symbol) in the order they are in the source program onto the stack.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8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D0B-655D-3849-8476-D0D5B8A430E4}" type="slidenum">
              <a:rPr lang="en-US"/>
              <a:pPr/>
              <a:t>11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Parsers,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 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on top of the parse stack matches the </a:t>
            </a:r>
            <a:r>
              <a:rPr lang="en-US" u="sng" dirty="0"/>
              <a:t>longest right side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 production rule: 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parser pops off the matching symbols </a:t>
            </a:r>
            <a:br>
              <a:rPr lang="en-US" dirty="0"/>
            </a:br>
            <a:r>
              <a:rPr lang="en-US" dirty="0"/>
              <a:t>and …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…</a:t>
            </a:r>
            <a:r>
              <a:rPr lang="en-US" dirty="0">
                <a:solidFill>
                  <a:schemeClr val="folHlink"/>
                </a:solidFill>
              </a:rPr>
              <a:t> reduces</a:t>
            </a:r>
            <a:r>
              <a:rPr lang="en-US" dirty="0"/>
              <a:t> (replaces) them with the </a:t>
            </a:r>
            <a:r>
              <a:rPr lang="en-US" u="sng" dirty="0">
                <a:solidFill>
                  <a:srgbClr val="008000"/>
                </a:solidFill>
              </a:rPr>
              <a:t>nonterminal</a:t>
            </a:r>
            <a:r>
              <a:rPr lang="en-US" dirty="0"/>
              <a:t> symbol at the left side of the matching rule.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dirty="0">
                <a:solidFill>
                  <a:srgbClr val="008000"/>
                </a:solidFill>
              </a:rPr>
              <a:t>&lt;term&gt;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::=</a:t>
            </a:r>
            <a:r>
              <a:rPr lang="en-US" dirty="0">
                <a:solidFill>
                  <a:srgbClr val="0033CC"/>
                </a:solidFill>
              </a:rPr>
              <a:t> &lt;factor&gt; * &lt;factor&gt;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Pop off </a:t>
            </a:r>
            <a:r>
              <a:rPr lang="en-US" dirty="0">
                <a:solidFill>
                  <a:srgbClr val="0033CC"/>
                </a:solidFill>
              </a:rPr>
              <a:t>&lt;factor&gt; * &lt;factor&gt;</a:t>
            </a:r>
            <a:r>
              <a:rPr lang="en-US" dirty="0"/>
              <a:t> from the top of the parse stack and then push </a:t>
            </a:r>
            <a:r>
              <a:rPr lang="en-US" dirty="0">
                <a:solidFill>
                  <a:srgbClr val="008000"/>
                </a:solidFill>
              </a:rPr>
              <a:t>&lt;term&gt;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60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D0B-655D-3849-8476-D0D5B8A430E4}" type="slidenum">
              <a:rPr lang="en-US"/>
              <a:pPr/>
              <a:t>12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Parsers,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Repeat until the parse stack is reduced </a:t>
            </a:r>
            <a:br>
              <a:rPr lang="en-US" dirty="0"/>
            </a:br>
            <a:r>
              <a:rPr lang="en-US" dirty="0"/>
              <a:t>to the topmost nonterminal symbol.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dirty="0">
                <a:solidFill>
                  <a:srgbClr val="0033CC"/>
                </a:solidFill>
              </a:rPr>
              <a:t>&lt;PROGRAM</a:t>
            </a:r>
            <a:r>
              <a:rPr lang="en-US" dirty="0"/>
              <a:t>&gt;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Then parser can </a:t>
            </a:r>
            <a:r>
              <a:rPr lang="en-US" dirty="0">
                <a:solidFill>
                  <a:srgbClr val="B23C00"/>
                </a:solidFill>
              </a:rPr>
              <a:t>accept </a:t>
            </a:r>
            <a:r>
              <a:rPr lang="en-US" dirty="0"/>
              <a:t>the input source </a:t>
            </a:r>
            <a:br>
              <a:rPr lang="en-US" dirty="0"/>
            </a:br>
            <a:r>
              <a:rPr lang="en-US" dirty="0"/>
              <a:t>as being syntactically correct.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parse was successful.</a:t>
            </a:r>
          </a:p>
        </p:txBody>
      </p:sp>
    </p:spTree>
    <p:extLst>
      <p:ext uri="{BB962C8B-B14F-4D97-AF65-F5344CB8AC3E}">
        <p14:creationId xmlns:p14="http://schemas.microsoft.com/office/powerpoint/2010/main" val="22298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7F20-354C-9343-8EE7-A6B1C572DE8E}" type="slidenum">
              <a:rPr lang="en-US"/>
              <a:pPr/>
              <a:t>13</a:t>
            </a:fld>
            <a:endParaRPr 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Shift-Reduce Parsing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389438" cy="1219200"/>
          </a:xfrm>
        </p:spPr>
        <p:txBody>
          <a:bodyPr/>
          <a:lstStyle/>
          <a:p>
            <a:r>
              <a:rPr lang="en-US"/>
              <a:t>Parse the expression </a:t>
            </a:r>
            <a:br>
              <a:rPr lang="en-US"/>
            </a:br>
            <a:r>
              <a:rPr lang="en-US" b="1">
                <a:solidFill>
                  <a:srgbClr val="0033CC"/>
                </a:solidFill>
                <a:latin typeface="Courier New" charset="0"/>
              </a:rPr>
              <a:t>a + b*c</a:t>
            </a:r>
            <a:r>
              <a:rPr lang="en-US" b="1">
                <a:latin typeface="Courier New" charset="0"/>
              </a:rPr>
              <a:t> </a:t>
            </a:r>
            <a:r>
              <a:rPr lang="en-US"/>
              <a:t>given the production rules:</a:t>
            </a:r>
          </a:p>
        </p:txBody>
      </p:sp>
      <p:sp>
        <p:nvSpPr>
          <p:cNvPr id="640107" name="Rectangle 107"/>
          <p:cNvSpPr>
            <a:spLocks noChangeArrowheads="1"/>
          </p:cNvSpPr>
          <p:nvPr/>
        </p:nvSpPr>
        <p:spPr bwMode="auto">
          <a:xfrm>
            <a:off x="7954963" y="58801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accept</a:t>
            </a:r>
          </a:p>
        </p:txBody>
      </p:sp>
      <p:grpSp>
        <p:nvGrpSpPr>
          <p:cNvPr id="640138" name="Group 138"/>
          <p:cNvGrpSpPr>
            <a:grpSpLocks/>
          </p:cNvGrpSpPr>
          <p:nvPr/>
        </p:nvGrpSpPr>
        <p:grpSpPr bwMode="auto">
          <a:xfrm>
            <a:off x="5029200" y="5880100"/>
            <a:ext cx="2925763" cy="242888"/>
            <a:chOff x="3168" y="3704"/>
            <a:chExt cx="1843" cy="153"/>
          </a:xfrm>
        </p:grpSpPr>
        <p:sp>
          <p:nvSpPr>
            <p:cNvPr id="640105" name="Rectangle 105"/>
            <p:cNvSpPr>
              <a:spLocks noChangeArrowheads="1"/>
            </p:cNvSpPr>
            <p:nvPr/>
          </p:nvSpPr>
          <p:spPr bwMode="auto">
            <a:xfrm>
              <a:off x="4493" y="370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103" name="Rectangle 103"/>
            <p:cNvSpPr>
              <a:spLocks noChangeArrowheads="1"/>
            </p:cNvSpPr>
            <p:nvPr/>
          </p:nvSpPr>
          <p:spPr bwMode="auto">
            <a:xfrm>
              <a:off x="3168" y="370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&lt;expression&gt;</a:t>
              </a:r>
            </a:p>
          </p:txBody>
        </p:sp>
      </p:grpSp>
      <p:sp>
        <p:nvSpPr>
          <p:cNvPr id="640061" name="Rectangle 61"/>
          <p:cNvSpPr>
            <a:spLocks noChangeArrowheads="1"/>
          </p:cNvSpPr>
          <p:nvPr/>
        </p:nvSpPr>
        <p:spPr bwMode="auto">
          <a:xfrm>
            <a:off x="7954963" y="5607050"/>
            <a:ext cx="731837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7" name="Group 137"/>
          <p:cNvGrpSpPr>
            <a:grpSpLocks/>
          </p:cNvGrpSpPr>
          <p:nvPr/>
        </p:nvGrpSpPr>
        <p:grpSpPr bwMode="auto">
          <a:xfrm>
            <a:off x="5029200" y="5607050"/>
            <a:ext cx="2925763" cy="273050"/>
            <a:chOff x="3168" y="3532"/>
            <a:chExt cx="1843" cy="172"/>
          </a:xfrm>
        </p:grpSpPr>
        <p:sp>
          <p:nvSpPr>
            <p:cNvPr id="640060" name="Rectangle 60"/>
            <p:cNvSpPr>
              <a:spLocks noChangeArrowheads="1"/>
            </p:cNvSpPr>
            <p:nvPr/>
          </p:nvSpPr>
          <p:spPr bwMode="auto">
            <a:xfrm>
              <a:off x="4493" y="3532"/>
              <a:ext cx="518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9" name="Rectangle 59"/>
            <p:cNvSpPr>
              <a:spLocks noChangeArrowheads="1"/>
            </p:cNvSpPr>
            <p:nvPr/>
          </p:nvSpPr>
          <p:spPr bwMode="auto">
            <a:xfrm>
              <a:off x="3168" y="3532"/>
              <a:ext cx="1325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&lt;simple expression&gt;</a:t>
              </a:r>
            </a:p>
          </p:txBody>
        </p:sp>
      </p:grpSp>
      <p:sp>
        <p:nvSpPr>
          <p:cNvPr id="640058" name="Rectangle 58"/>
          <p:cNvSpPr>
            <a:spLocks noChangeArrowheads="1"/>
          </p:cNvSpPr>
          <p:nvPr/>
        </p:nvSpPr>
        <p:spPr bwMode="auto">
          <a:xfrm>
            <a:off x="7954963" y="53641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6" name="Group 136"/>
          <p:cNvGrpSpPr>
            <a:grpSpLocks/>
          </p:cNvGrpSpPr>
          <p:nvPr/>
        </p:nvGrpSpPr>
        <p:grpSpPr bwMode="auto">
          <a:xfrm>
            <a:off x="5029200" y="5364163"/>
            <a:ext cx="2925763" cy="242887"/>
            <a:chOff x="3168" y="3379"/>
            <a:chExt cx="1843" cy="153"/>
          </a:xfrm>
        </p:grpSpPr>
        <p:sp>
          <p:nvSpPr>
            <p:cNvPr id="640057" name="Rectangle 57"/>
            <p:cNvSpPr>
              <a:spLocks noChangeArrowheads="1"/>
            </p:cNvSpPr>
            <p:nvPr/>
          </p:nvSpPr>
          <p:spPr bwMode="auto">
            <a:xfrm>
              <a:off x="4493" y="3379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6" name="Rectangle 56"/>
            <p:cNvSpPr>
              <a:spLocks noChangeArrowheads="1"/>
            </p:cNvSpPr>
            <p:nvPr/>
          </p:nvSpPr>
          <p:spPr bwMode="auto">
            <a:xfrm>
              <a:off x="3168" y="3379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&lt;term&gt;</a:t>
              </a:r>
            </a:p>
          </p:txBody>
        </p:sp>
      </p:grpSp>
      <p:sp>
        <p:nvSpPr>
          <p:cNvPr id="640055" name="Rectangle 55"/>
          <p:cNvSpPr>
            <a:spLocks noChangeArrowheads="1"/>
          </p:cNvSpPr>
          <p:nvPr/>
        </p:nvSpPr>
        <p:spPr bwMode="auto">
          <a:xfrm>
            <a:off x="7954963" y="512127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5" name="Group 135"/>
          <p:cNvGrpSpPr>
            <a:grpSpLocks/>
          </p:cNvGrpSpPr>
          <p:nvPr/>
        </p:nvGrpSpPr>
        <p:grpSpPr bwMode="auto">
          <a:xfrm>
            <a:off x="5029200" y="5121275"/>
            <a:ext cx="2925763" cy="242888"/>
            <a:chOff x="3168" y="3226"/>
            <a:chExt cx="1843" cy="153"/>
          </a:xfrm>
        </p:grpSpPr>
        <p:sp>
          <p:nvSpPr>
            <p:cNvPr id="640054" name="Rectangle 54"/>
            <p:cNvSpPr>
              <a:spLocks noChangeArrowheads="1"/>
            </p:cNvSpPr>
            <p:nvPr/>
          </p:nvSpPr>
          <p:spPr bwMode="auto">
            <a:xfrm>
              <a:off x="4493" y="3226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3" name="Rectangle 53"/>
            <p:cNvSpPr>
              <a:spLocks noChangeArrowheads="1"/>
            </p:cNvSpPr>
            <p:nvPr/>
          </p:nvSpPr>
          <p:spPr bwMode="auto">
            <a:xfrm>
              <a:off x="3168" y="3226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&lt;factor&gt;</a:t>
              </a:r>
            </a:p>
          </p:txBody>
        </p:sp>
      </p:grpSp>
      <p:sp>
        <p:nvSpPr>
          <p:cNvPr id="640052" name="Rectangle 52"/>
          <p:cNvSpPr>
            <a:spLocks noChangeArrowheads="1"/>
          </p:cNvSpPr>
          <p:nvPr/>
        </p:nvSpPr>
        <p:spPr bwMode="auto">
          <a:xfrm>
            <a:off x="7954963" y="487838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4" name="Group 134"/>
          <p:cNvGrpSpPr>
            <a:grpSpLocks/>
          </p:cNvGrpSpPr>
          <p:nvPr/>
        </p:nvGrpSpPr>
        <p:grpSpPr bwMode="auto">
          <a:xfrm>
            <a:off x="5029200" y="4878388"/>
            <a:ext cx="2925763" cy="242887"/>
            <a:chOff x="3168" y="3073"/>
            <a:chExt cx="1843" cy="153"/>
          </a:xfrm>
        </p:grpSpPr>
        <p:sp>
          <p:nvSpPr>
            <p:cNvPr id="640051" name="Rectangle 51"/>
            <p:cNvSpPr>
              <a:spLocks noChangeArrowheads="1"/>
            </p:cNvSpPr>
            <p:nvPr/>
          </p:nvSpPr>
          <p:spPr bwMode="auto">
            <a:xfrm>
              <a:off x="4493" y="3073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0" name="Rectangle 50"/>
            <p:cNvSpPr>
              <a:spLocks noChangeArrowheads="1"/>
            </p:cNvSpPr>
            <p:nvPr/>
          </p:nvSpPr>
          <p:spPr bwMode="auto">
            <a:xfrm>
              <a:off x="3168" y="3073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&lt;variable&gt;</a:t>
              </a:r>
            </a:p>
          </p:txBody>
        </p:sp>
      </p:grpSp>
      <p:sp>
        <p:nvSpPr>
          <p:cNvPr id="640049" name="Rectangle 49"/>
          <p:cNvSpPr>
            <a:spLocks noChangeArrowheads="1"/>
          </p:cNvSpPr>
          <p:nvPr/>
        </p:nvSpPr>
        <p:spPr bwMode="auto">
          <a:xfrm>
            <a:off x="7954963" y="46355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3" name="Group 133"/>
          <p:cNvGrpSpPr>
            <a:grpSpLocks/>
          </p:cNvGrpSpPr>
          <p:nvPr/>
        </p:nvGrpSpPr>
        <p:grpSpPr bwMode="auto">
          <a:xfrm>
            <a:off x="5029200" y="4635500"/>
            <a:ext cx="2925763" cy="242888"/>
            <a:chOff x="3168" y="2920"/>
            <a:chExt cx="1843" cy="153"/>
          </a:xfrm>
        </p:grpSpPr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4493" y="2920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47" name="Rectangle 47"/>
            <p:cNvSpPr>
              <a:spLocks noChangeArrowheads="1"/>
            </p:cNvSpPr>
            <p:nvPr/>
          </p:nvSpPr>
          <p:spPr bwMode="auto">
            <a:xfrm>
              <a:off x="3168" y="2920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&lt;identifier&gt;</a:t>
              </a:r>
            </a:p>
          </p:txBody>
        </p:sp>
      </p:grpSp>
      <p:sp>
        <p:nvSpPr>
          <p:cNvPr id="640046" name="Rectangle 46"/>
          <p:cNvSpPr>
            <a:spLocks noChangeArrowheads="1"/>
          </p:cNvSpPr>
          <p:nvPr/>
        </p:nvSpPr>
        <p:spPr bwMode="auto">
          <a:xfrm>
            <a:off x="7954963" y="439261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2" name="Group 132"/>
          <p:cNvGrpSpPr>
            <a:grpSpLocks/>
          </p:cNvGrpSpPr>
          <p:nvPr/>
        </p:nvGrpSpPr>
        <p:grpSpPr bwMode="auto">
          <a:xfrm>
            <a:off x="5029200" y="4392613"/>
            <a:ext cx="2925763" cy="242887"/>
            <a:chOff x="3168" y="2767"/>
            <a:chExt cx="1843" cy="153"/>
          </a:xfrm>
        </p:grpSpPr>
        <p:sp>
          <p:nvSpPr>
            <p:cNvPr id="640045" name="Rectangle 45"/>
            <p:cNvSpPr>
              <a:spLocks noChangeArrowheads="1"/>
            </p:cNvSpPr>
            <p:nvPr/>
          </p:nvSpPr>
          <p:spPr bwMode="auto">
            <a:xfrm>
              <a:off x="4493" y="2767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44" name="Rectangle 44"/>
            <p:cNvSpPr>
              <a:spLocks noChangeArrowheads="1"/>
            </p:cNvSpPr>
            <p:nvPr/>
          </p:nvSpPr>
          <p:spPr bwMode="auto">
            <a:xfrm>
              <a:off x="3168" y="2767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 c</a:t>
              </a:r>
            </a:p>
          </p:txBody>
        </p:sp>
      </p:grpSp>
      <p:sp>
        <p:nvSpPr>
          <p:cNvPr id="640043" name="Rectangle 43"/>
          <p:cNvSpPr>
            <a:spLocks noChangeArrowheads="1"/>
          </p:cNvSpPr>
          <p:nvPr/>
        </p:nvSpPr>
        <p:spPr bwMode="auto">
          <a:xfrm>
            <a:off x="7954963" y="414972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31" name="Group 131"/>
          <p:cNvGrpSpPr>
            <a:grpSpLocks/>
          </p:cNvGrpSpPr>
          <p:nvPr/>
        </p:nvGrpSpPr>
        <p:grpSpPr bwMode="auto">
          <a:xfrm>
            <a:off x="5029200" y="4149725"/>
            <a:ext cx="2925763" cy="242888"/>
            <a:chOff x="3168" y="2614"/>
            <a:chExt cx="1843" cy="153"/>
          </a:xfrm>
        </p:grpSpPr>
        <p:sp>
          <p:nvSpPr>
            <p:cNvPr id="640042" name="Rectangle 42"/>
            <p:cNvSpPr>
              <a:spLocks noChangeArrowheads="1"/>
            </p:cNvSpPr>
            <p:nvPr/>
          </p:nvSpPr>
          <p:spPr bwMode="auto">
            <a:xfrm>
              <a:off x="4493" y="261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 c</a:t>
              </a:r>
            </a:p>
          </p:txBody>
        </p:sp>
        <p:sp>
          <p:nvSpPr>
            <p:cNvPr id="640041" name="Rectangle 41"/>
            <p:cNvSpPr>
              <a:spLocks noChangeArrowheads="1"/>
            </p:cNvSpPr>
            <p:nvPr/>
          </p:nvSpPr>
          <p:spPr bwMode="auto">
            <a:xfrm>
              <a:off x="3168" y="261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</a:p>
          </p:txBody>
        </p:sp>
      </p:grpSp>
      <p:sp>
        <p:nvSpPr>
          <p:cNvPr id="640040" name="Rectangle 40"/>
          <p:cNvSpPr>
            <a:spLocks noChangeArrowheads="1"/>
          </p:cNvSpPr>
          <p:nvPr/>
        </p:nvSpPr>
        <p:spPr bwMode="auto">
          <a:xfrm>
            <a:off x="7954963" y="390683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30" name="Group 130"/>
          <p:cNvGrpSpPr>
            <a:grpSpLocks/>
          </p:cNvGrpSpPr>
          <p:nvPr/>
        </p:nvGrpSpPr>
        <p:grpSpPr bwMode="auto">
          <a:xfrm>
            <a:off x="5029200" y="3906838"/>
            <a:ext cx="2925763" cy="242887"/>
            <a:chOff x="3168" y="2461"/>
            <a:chExt cx="1843" cy="153"/>
          </a:xfrm>
        </p:grpSpPr>
        <p:sp>
          <p:nvSpPr>
            <p:cNvPr id="640039" name="Rectangle 39"/>
            <p:cNvSpPr>
              <a:spLocks noChangeArrowheads="1"/>
            </p:cNvSpPr>
            <p:nvPr/>
          </p:nvSpPr>
          <p:spPr bwMode="auto">
            <a:xfrm>
              <a:off x="4493" y="2461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8" name="Rectangle 38"/>
            <p:cNvSpPr>
              <a:spLocks noChangeArrowheads="1"/>
            </p:cNvSpPr>
            <p:nvPr/>
          </p:nvSpPr>
          <p:spPr bwMode="auto">
            <a:xfrm>
              <a:off x="3168" y="2461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</a:t>
              </a:r>
            </a:p>
          </p:txBody>
        </p:sp>
      </p:grpSp>
      <p:sp>
        <p:nvSpPr>
          <p:cNvPr id="640037" name="Rectangle 37"/>
          <p:cNvSpPr>
            <a:spLocks noChangeArrowheads="1"/>
          </p:cNvSpPr>
          <p:nvPr/>
        </p:nvSpPr>
        <p:spPr bwMode="auto">
          <a:xfrm>
            <a:off x="7954963" y="366395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9" name="Group 129"/>
          <p:cNvGrpSpPr>
            <a:grpSpLocks/>
          </p:cNvGrpSpPr>
          <p:nvPr/>
        </p:nvGrpSpPr>
        <p:grpSpPr bwMode="auto">
          <a:xfrm>
            <a:off x="5029200" y="3663950"/>
            <a:ext cx="2925763" cy="242888"/>
            <a:chOff x="3168" y="2308"/>
            <a:chExt cx="1843" cy="153"/>
          </a:xfrm>
        </p:grpSpPr>
        <p:sp>
          <p:nvSpPr>
            <p:cNvPr id="640036" name="Rectangle 36"/>
            <p:cNvSpPr>
              <a:spLocks noChangeArrowheads="1"/>
            </p:cNvSpPr>
            <p:nvPr/>
          </p:nvSpPr>
          <p:spPr bwMode="auto">
            <a:xfrm>
              <a:off x="4493" y="2308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5" name="Rectangle 35"/>
            <p:cNvSpPr>
              <a:spLocks noChangeArrowheads="1"/>
            </p:cNvSpPr>
            <p:nvPr/>
          </p:nvSpPr>
          <p:spPr bwMode="auto">
            <a:xfrm>
              <a:off x="3168" y="2308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&lt;variable&gt;</a:t>
              </a:r>
            </a:p>
          </p:txBody>
        </p:sp>
      </p:grpSp>
      <p:sp>
        <p:nvSpPr>
          <p:cNvPr id="640034" name="Rectangle 34"/>
          <p:cNvSpPr>
            <a:spLocks noChangeArrowheads="1"/>
          </p:cNvSpPr>
          <p:nvPr/>
        </p:nvSpPr>
        <p:spPr bwMode="auto">
          <a:xfrm>
            <a:off x="7954963" y="34210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8" name="Group 128"/>
          <p:cNvGrpSpPr>
            <a:grpSpLocks/>
          </p:cNvGrpSpPr>
          <p:nvPr/>
        </p:nvGrpSpPr>
        <p:grpSpPr bwMode="auto">
          <a:xfrm>
            <a:off x="5029200" y="3421063"/>
            <a:ext cx="2925763" cy="242887"/>
            <a:chOff x="3168" y="2155"/>
            <a:chExt cx="1843" cy="153"/>
          </a:xfrm>
        </p:grpSpPr>
        <p:sp>
          <p:nvSpPr>
            <p:cNvPr id="640033" name="Rectangle 33"/>
            <p:cNvSpPr>
              <a:spLocks noChangeArrowheads="1"/>
            </p:cNvSpPr>
            <p:nvPr/>
          </p:nvSpPr>
          <p:spPr bwMode="auto">
            <a:xfrm>
              <a:off x="4493" y="2155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2" name="Rectangle 32"/>
            <p:cNvSpPr>
              <a:spLocks noChangeArrowheads="1"/>
            </p:cNvSpPr>
            <p:nvPr/>
          </p:nvSpPr>
          <p:spPr bwMode="auto">
            <a:xfrm>
              <a:off x="3168" y="2155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&lt;identifier&gt;</a:t>
              </a:r>
            </a:p>
          </p:txBody>
        </p:sp>
      </p:grpSp>
      <p:sp>
        <p:nvSpPr>
          <p:cNvPr id="640031" name="Rectangle 31"/>
          <p:cNvSpPr>
            <a:spLocks noChangeArrowheads="1"/>
          </p:cNvSpPr>
          <p:nvPr/>
        </p:nvSpPr>
        <p:spPr bwMode="auto">
          <a:xfrm>
            <a:off x="7954963" y="317817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7" name="Group 127"/>
          <p:cNvGrpSpPr>
            <a:grpSpLocks/>
          </p:cNvGrpSpPr>
          <p:nvPr/>
        </p:nvGrpSpPr>
        <p:grpSpPr bwMode="auto">
          <a:xfrm>
            <a:off x="5029200" y="3178175"/>
            <a:ext cx="2925763" cy="242888"/>
            <a:chOff x="3168" y="2002"/>
            <a:chExt cx="1843" cy="153"/>
          </a:xfrm>
        </p:grpSpPr>
        <p:sp>
          <p:nvSpPr>
            <p:cNvPr id="640030" name="Rectangle 30"/>
            <p:cNvSpPr>
              <a:spLocks noChangeArrowheads="1"/>
            </p:cNvSpPr>
            <p:nvPr/>
          </p:nvSpPr>
          <p:spPr bwMode="auto">
            <a:xfrm>
              <a:off x="4493" y="2002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29" name="Rectangle 29"/>
            <p:cNvSpPr>
              <a:spLocks noChangeArrowheads="1"/>
            </p:cNvSpPr>
            <p:nvPr/>
          </p:nvSpPr>
          <p:spPr bwMode="auto">
            <a:xfrm>
              <a:off x="3168" y="2002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</a:t>
              </a:r>
            </a:p>
          </p:txBody>
        </p:sp>
      </p:grpSp>
      <p:sp>
        <p:nvSpPr>
          <p:cNvPr id="640028" name="Rectangle 28"/>
          <p:cNvSpPr>
            <a:spLocks noChangeArrowheads="1"/>
          </p:cNvSpPr>
          <p:nvPr/>
        </p:nvSpPr>
        <p:spPr bwMode="auto">
          <a:xfrm>
            <a:off x="7954963" y="293528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6" name="Group 126"/>
          <p:cNvGrpSpPr>
            <a:grpSpLocks/>
          </p:cNvGrpSpPr>
          <p:nvPr/>
        </p:nvGrpSpPr>
        <p:grpSpPr bwMode="auto">
          <a:xfrm>
            <a:off x="5029200" y="2935288"/>
            <a:ext cx="2925763" cy="242887"/>
            <a:chOff x="3168" y="1849"/>
            <a:chExt cx="1843" cy="153"/>
          </a:xfrm>
        </p:grpSpPr>
        <p:sp>
          <p:nvSpPr>
            <p:cNvPr id="640027" name="Rectangle 27"/>
            <p:cNvSpPr>
              <a:spLocks noChangeArrowheads="1"/>
            </p:cNvSpPr>
            <p:nvPr/>
          </p:nvSpPr>
          <p:spPr bwMode="auto">
            <a:xfrm>
              <a:off x="4493" y="1849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b*c</a:t>
              </a:r>
            </a:p>
          </p:txBody>
        </p:sp>
        <p:sp>
          <p:nvSpPr>
            <p:cNvPr id="640026" name="Rectangle 26"/>
            <p:cNvSpPr>
              <a:spLocks noChangeArrowheads="1"/>
            </p:cNvSpPr>
            <p:nvPr/>
          </p:nvSpPr>
          <p:spPr bwMode="auto">
            <a:xfrm>
              <a:off x="3168" y="1849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</a:p>
          </p:txBody>
        </p:sp>
      </p:grpSp>
      <p:sp>
        <p:nvSpPr>
          <p:cNvPr id="640025" name="Rectangle 25"/>
          <p:cNvSpPr>
            <a:spLocks noChangeArrowheads="1"/>
          </p:cNvSpPr>
          <p:nvPr/>
        </p:nvSpPr>
        <p:spPr bwMode="auto">
          <a:xfrm>
            <a:off x="7954963" y="26924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5" name="Group 125"/>
          <p:cNvGrpSpPr>
            <a:grpSpLocks/>
          </p:cNvGrpSpPr>
          <p:nvPr/>
        </p:nvGrpSpPr>
        <p:grpSpPr bwMode="auto">
          <a:xfrm>
            <a:off x="5029200" y="2692400"/>
            <a:ext cx="2925763" cy="242888"/>
            <a:chOff x="3168" y="1696"/>
            <a:chExt cx="1843" cy="153"/>
          </a:xfrm>
        </p:grpSpPr>
        <p:sp>
          <p:nvSpPr>
            <p:cNvPr id="640024" name="Rectangle 24"/>
            <p:cNvSpPr>
              <a:spLocks noChangeArrowheads="1"/>
            </p:cNvSpPr>
            <p:nvPr/>
          </p:nvSpPr>
          <p:spPr bwMode="auto">
            <a:xfrm>
              <a:off x="4493" y="1696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23" name="Rectangle 23"/>
            <p:cNvSpPr>
              <a:spLocks noChangeArrowheads="1"/>
            </p:cNvSpPr>
            <p:nvPr/>
          </p:nvSpPr>
          <p:spPr bwMode="auto">
            <a:xfrm>
              <a:off x="3168" y="1696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</a:t>
              </a:r>
            </a:p>
          </p:txBody>
        </p:sp>
      </p:grpSp>
      <p:sp>
        <p:nvSpPr>
          <p:cNvPr id="640022" name="Rectangle 22"/>
          <p:cNvSpPr>
            <a:spLocks noChangeArrowheads="1"/>
          </p:cNvSpPr>
          <p:nvPr/>
        </p:nvSpPr>
        <p:spPr bwMode="auto">
          <a:xfrm>
            <a:off x="7954963" y="244951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4" name="Group 124"/>
          <p:cNvGrpSpPr>
            <a:grpSpLocks/>
          </p:cNvGrpSpPr>
          <p:nvPr/>
        </p:nvGrpSpPr>
        <p:grpSpPr bwMode="auto">
          <a:xfrm>
            <a:off x="5029200" y="2449513"/>
            <a:ext cx="2925763" cy="242887"/>
            <a:chOff x="3168" y="1543"/>
            <a:chExt cx="1843" cy="153"/>
          </a:xfrm>
        </p:grpSpPr>
        <p:sp>
          <p:nvSpPr>
            <p:cNvPr id="640021" name="Rectangle 21"/>
            <p:cNvSpPr>
              <a:spLocks noChangeArrowheads="1"/>
            </p:cNvSpPr>
            <p:nvPr/>
          </p:nvSpPr>
          <p:spPr bwMode="auto">
            <a:xfrm>
              <a:off x="4493" y="1543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20" name="Rectangle 20"/>
            <p:cNvSpPr>
              <a:spLocks noChangeArrowheads="1"/>
            </p:cNvSpPr>
            <p:nvPr/>
          </p:nvSpPr>
          <p:spPr bwMode="auto">
            <a:xfrm>
              <a:off x="3168" y="1543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&lt;factor&gt;</a:t>
              </a:r>
            </a:p>
          </p:txBody>
        </p:sp>
      </p:grpSp>
      <p:sp>
        <p:nvSpPr>
          <p:cNvPr id="640019" name="Rectangle 19"/>
          <p:cNvSpPr>
            <a:spLocks noChangeArrowheads="1"/>
          </p:cNvSpPr>
          <p:nvPr/>
        </p:nvSpPr>
        <p:spPr bwMode="auto">
          <a:xfrm>
            <a:off x="7954963" y="220662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sp>
        <p:nvSpPr>
          <p:cNvPr id="640018" name="Rectangle 18"/>
          <p:cNvSpPr>
            <a:spLocks noChangeArrowheads="1"/>
          </p:cNvSpPr>
          <p:nvPr/>
        </p:nvSpPr>
        <p:spPr bwMode="auto">
          <a:xfrm>
            <a:off x="7132638" y="2206625"/>
            <a:ext cx="8223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>
                <a:latin typeface="Courier New" charset="0"/>
              </a:rPr>
              <a:t>  </a:t>
            </a:r>
            <a:r>
              <a:rPr lang="en-US" sz="1000" b="1">
                <a:solidFill>
                  <a:srgbClr val="0033CC"/>
                </a:solidFill>
                <a:latin typeface="Courier New" charset="0"/>
              </a:rPr>
              <a:t>+ b*c</a:t>
            </a:r>
          </a:p>
        </p:txBody>
      </p:sp>
      <p:sp>
        <p:nvSpPr>
          <p:cNvPr id="640017" name="Rectangle 17"/>
          <p:cNvSpPr>
            <a:spLocks noChangeArrowheads="1"/>
          </p:cNvSpPr>
          <p:nvPr/>
        </p:nvSpPr>
        <p:spPr bwMode="auto">
          <a:xfrm>
            <a:off x="5029200" y="2206625"/>
            <a:ext cx="21034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&lt;variable&gt;</a:t>
            </a:r>
          </a:p>
        </p:txBody>
      </p:sp>
      <p:sp>
        <p:nvSpPr>
          <p:cNvPr id="640016" name="Rectangle 16"/>
          <p:cNvSpPr>
            <a:spLocks noChangeArrowheads="1"/>
          </p:cNvSpPr>
          <p:nvPr/>
        </p:nvSpPr>
        <p:spPr bwMode="auto">
          <a:xfrm>
            <a:off x="7954963" y="196373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3" name="Group 123"/>
          <p:cNvGrpSpPr>
            <a:grpSpLocks/>
          </p:cNvGrpSpPr>
          <p:nvPr/>
        </p:nvGrpSpPr>
        <p:grpSpPr bwMode="auto">
          <a:xfrm>
            <a:off x="5029200" y="1963738"/>
            <a:ext cx="2925763" cy="242887"/>
            <a:chOff x="3168" y="1237"/>
            <a:chExt cx="1843" cy="153"/>
          </a:xfrm>
        </p:grpSpPr>
        <p:sp>
          <p:nvSpPr>
            <p:cNvPr id="640015" name="Rectangle 15"/>
            <p:cNvSpPr>
              <a:spLocks noChangeArrowheads="1"/>
            </p:cNvSpPr>
            <p:nvPr/>
          </p:nvSpPr>
          <p:spPr bwMode="auto">
            <a:xfrm>
              <a:off x="4493" y="1237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14" name="Rectangle 14"/>
            <p:cNvSpPr>
              <a:spLocks noChangeArrowheads="1"/>
            </p:cNvSpPr>
            <p:nvPr/>
          </p:nvSpPr>
          <p:spPr bwMode="auto">
            <a:xfrm>
              <a:off x="3168" y="1237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&lt;identifier&gt;</a:t>
              </a:r>
            </a:p>
          </p:txBody>
        </p:sp>
      </p:grpSp>
      <p:sp>
        <p:nvSpPr>
          <p:cNvPr id="640013" name="Rectangle 13"/>
          <p:cNvSpPr>
            <a:spLocks noChangeArrowheads="1"/>
          </p:cNvSpPr>
          <p:nvPr/>
        </p:nvSpPr>
        <p:spPr bwMode="auto">
          <a:xfrm>
            <a:off x="7954963" y="172085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2" name="Group 122"/>
          <p:cNvGrpSpPr>
            <a:grpSpLocks/>
          </p:cNvGrpSpPr>
          <p:nvPr/>
        </p:nvGrpSpPr>
        <p:grpSpPr bwMode="auto">
          <a:xfrm>
            <a:off x="5029200" y="1720850"/>
            <a:ext cx="2925763" cy="242888"/>
            <a:chOff x="3168" y="1084"/>
            <a:chExt cx="1843" cy="153"/>
          </a:xfrm>
        </p:grpSpPr>
        <p:sp>
          <p:nvSpPr>
            <p:cNvPr id="640012" name="Rectangle 12"/>
            <p:cNvSpPr>
              <a:spLocks noChangeArrowheads="1"/>
            </p:cNvSpPr>
            <p:nvPr/>
          </p:nvSpPr>
          <p:spPr bwMode="auto">
            <a:xfrm>
              <a:off x="4493" y="108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11" name="Rectangle 11"/>
            <p:cNvSpPr>
              <a:spLocks noChangeArrowheads="1"/>
            </p:cNvSpPr>
            <p:nvPr/>
          </p:nvSpPr>
          <p:spPr bwMode="auto">
            <a:xfrm>
              <a:off x="3168" y="108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a</a:t>
              </a:r>
            </a:p>
          </p:txBody>
        </p:sp>
      </p:grpSp>
      <p:sp>
        <p:nvSpPr>
          <p:cNvPr id="640010" name="Rectangle 10"/>
          <p:cNvSpPr>
            <a:spLocks noChangeArrowheads="1"/>
          </p:cNvSpPr>
          <p:nvPr/>
        </p:nvSpPr>
        <p:spPr bwMode="auto">
          <a:xfrm>
            <a:off x="7954963" y="14779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1" name="Group 121"/>
          <p:cNvGrpSpPr>
            <a:grpSpLocks/>
          </p:cNvGrpSpPr>
          <p:nvPr/>
        </p:nvGrpSpPr>
        <p:grpSpPr bwMode="auto">
          <a:xfrm>
            <a:off x="5029200" y="1477963"/>
            <a:ext cx="2925763" cy="242887"/>
            <a:chOff x="3168" y="931"/>
            <a:chExt cx="1843" cy="153"/>
          </a:xfrm>
        </p:grpSpPr>
        <p:sp>
          <p:nvSpPr>
            <p:cNvPr id="640009" name="Rectangle 9"/>
            <p:cNvSpPr>
              <a:spLocks noChangeArrowheads="1"/>
            </p:cNvSpPr>
            <p:nvPr/>
          </p:nvSpPr>
          <p:spPr bwMode="auto">
            <a:xfrm>
              <a:off x="4493" y="931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a + b*c</a:t>
              </a:r>
            </a:p>
          </p:txBody>
        </p:sp>
        <p:sp>
          <p:nvSpPr>
            <p:cNvPr id="640008" name="Rectangle 8"/>
            <p:cNvSpPr>
              <a:spLocks noChangeArrowheads="1"/>
            </p:cNvSpPr>
            <p:nvPr/>
          </p:nvSpPr>
          <p:spPr bwMode="auto">
            <a:xfrm>
              <a:off x="3168" y="931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/>
            </a:p>
          </p:txBody>
        </p:sp>
      </p:grpSp>
      <p:grpSp>
        <p:nvGrpSpPr>
          <p:cNvPr id="640120" name="Group 120"/>
          <p:cNvGrpSpPr>
            <a:grpSpLocks/>
          </p:cNvGrpSpPr>
          <p:nvPr/>
        </p:nvGrpSpPr>
        <p:grpSpPr bwMode="auto">
          <a:xfrm>
            <a:off x="5029200" y="1235075"/>
            <a:ext cx="3657600" cy="242888"/>
            <a:chOff x="3168" y="778"/>
            <a:chExt cx="2304" cy="153"/>
          </a:xfrm>
        </p:grpSpPr>
        <p:sp>
          <p:nvSpPr>
            <p:cNvPr id="640007" name="Rectangle 7"/>
            <p:cNvSpPr>
              <a:spLocks noChangeArrowheads="1"/>
            </p:cNvSpPr>
            <p:nvPr/>
          </p:nvSpPr>
          <p:spPr bwMode="auto">
            <a:xfrm>
              <a:off x="5011" y="778"/>
              <a:ext cx="461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Action</a:t>
              </a:r>
            </a:p>
          </p:txBody>
        </p:sp>
        <p:sp>
          <p:nvSpPr>
            <p:cNvPr id="640006" name="Rectangle 6"/>
            <p:cNvSpPr>
              <a:spLocks noChangeArrowheads="1"/>
            </p:cNvSpPr>
            <p:nvPr/>
          </p:nvSpPr>
          <p:spPr bwMode="auto">
            <a:xfrm>
              <a:off x="4493" y="778"/>
              <a:ext cx="518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Input</a:t>
              </a:r>
            </a:p>
          </p:txBody>
        </p:sp>
        <p:sp>
          <p:nvSpPr>
            <p:cNvPr id="640005" name="Rectangle 5"/>
            <p:cNvSpPr>
              <a:spLocks noChangeArrowheads="1"/>
            </p:cNvSpPr>
            <p:nvPr/>
          </p:nvSpPr>
          <p:spPr bwMode="auto">
            <a:xfrm>
              <a:off x="3168" y="778"/>
              <a:ext cx="1325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Parse stack (top at right)</a:t>
              </a:r>
            </a:p>
          </p:txBody>
        </p:sp>
        <p:sp>
          <p:nvSpPr>
            <p:cNvPr id="640062" name="Line 62"/>
            <p:cNvSpPr>
              <a:spLocks noChangeShapeType="1"/>
            </p:cNvSpPr>
            <p:nvPr/>
          </p:nvSpPr>
          <p:spPr bwMode="auto">
            <a:xfrm>
              <a:off x="3168" y="778"/>
              <a:ext cx="23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063" name="Line 63"/>
            <p:cNvSpPr>
              <a:spLocks noChangeShapeType="1"/>
            </p:cNvSpPr>
            <p:nvPr/>
          </p:nvSpPr>
          <p:spPr bwMode="auto">
            <a:xfrm>
              <a:off x="3168" y="931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0064" name="Line 64"/>
          <p:cNvSpPr>
            <a:spLocks noChangeShapeType="1"/>
          </p:cNvSpPr>
          <p:nvPr/>
        </p:nvSpPr>
        <p:spPr bwMode="auto">
          <a:xfrm>
            <a:off x="5029200" y="17208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5" name="Line 65"/>
          <p:cNvSpPr>
            <a:spLocks noChangeShapeType="1"/>
          </p:cNvSpPr>
          <p:nvPr/>
        </p:nvSpPr>
        <p:spPr bwMode="auto">
          <a:xfrm>
            <a:off x="5029200" y="196373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6" name="Line 66"/>
          <p:cNvSpPr>
            <a:spLocks noChangeShapeType="1"/>
          </p:cNvSpPr>
          <p:nvPr/>
        </p:nvSpPr>
        <p:spPr bwMode="auto">
          <a:xfrm>
            <a:off x="5029200" y="220662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7" name="Line 67"/>
          <p:cNvSpPr>
            <a:spLocks noChangeShapeType="1"/>
          </p:cNvSpPr>
          <p:nvPr/>
        </p:nvSpPr>
        <p:spPr bwMode="auto">
          <a:xfrm>
            <a:off x="5029200" y="244951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8" name="Line 68"/>
          <p:cNvSpPr>
            <a:spLocks noChangeShapeType="1"/>
          </p:cNvSpPr>
          <p:nvPr/>
        </p:nvSpPr>
        <p:spPr bwMode="auto">
          <a:xfrm>
            <a:off x="5029200" y="26924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9" name="Line 69"/>
          <p:cNvSpPr>
            <a:spLocks noChangeShapeType="1"/>
          </p:cNvSpPr>
          <p:nvPr/>
        </p:nvSpPr>
        <p:spPr bwMode="auto">
          <a:xfrm>
            <a:off x="5029200" y="293528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0" name="Line 70"/>
          <p:cNvSpPr>
            <a:spLocks noChangeShapeType="1"/>
          </p:cNvSpPr>
          <p:nvPr/>
        </p:nvSpPr>
        <p:spPr bwMode="auto">
          <a:xfrm>
            <a:off x="5029200" y="317817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1" name="Line 71"/>
          <p:cNvSpPr>
            <a:spLocks noChangeShapeType="1"/>
          </p:cNvSpPr>
          <p:nvPr/>
        </p:nvSpPr>
        <p:spPr bwMode="auto">
          <a:xfrm>
            <a:off x="5029200" y="342106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2" name="Line 72"/>
          <p:cNvSpPr>
            <a:spLocks noChangeShapeType="1"/>
          </p:cNvSpPr>
          <p:nvPr/>
        </p:nvSpPr>
        <p:spPr bwMode="auto">
          <a:xfrm>
            <a:off x="5029200" y="36639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3" name="Line 73"/>
          <p:cNvSpPr>
            <a:spLocks noChangeShapeType="1"/>
          </p:cNvSpPr>
          <p:nvPr/>
        </p:nvSpPr>
        <p:spPr bwMode="auto">
          <a:xfrm>
            <a:off x="5029200" y="390683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4" name="Line 74"/>
          <p:cNvSpPr>
            <a:spLocks noChangeShapeType="1"/>
          </p:cNvSpPr>
          <p:nvPr/>
        </p:nvSpPr>
        <p:spPr bwMode="auto">
          <a:xfrm>
            <a:off x="5029200" y="414972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5" name="Line 75"/>
          <p:cNvSpPr>
            <a:spLocks noChangeShapeType="1"/>
          </p:cNvSpPr>
          <p:nvPr/>
        </p:nvSpPr>
        <p:spPr bwMode="auto">
          <a:xfrm>
            <a:off x="5029200" y="439261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6" name="Line 76"/>
          <p:cNvSpPr>
            <a:spLocks noChangeShapeType="1"/>
          </p:cNvSpPr>
          <p:nvPr/>
        </p:nvSpPr>
        <p:spPr bwMode="auto">
          <a:xfrm>
            <a:off x="5029200" y="46355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7" name="Line 77"/>
          <p:cNvSpPr>
            <a:spLocks noChangeShapeType="1"/>
          </p:cNvSpPr>
          <p:nvPr/>
        </p:nvSpPr>
        <p:spPr bwMode="auto">
          <a:xfrm>
            <a:off x="5029200" y="487838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8" name="Line 78"/>
          <p:cNvSpPr>
            <a:spLocks noChangeShapeType="1"/>
          </p:cNvSpPr>
          <p:nvPr/>
        </p:nvSpPr>
        <p:spPr bwMode="auto">
          <a:xfrm>
            <a:off x="5029200" y="512127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9" name="Line 79"/>
          <p:cNvSpPr>
            <a:spLocks noChangeShapeType="1"/>
          </p:cNvSpPr>
          <p:nvPr/>
        </p:nvSpPr>
        <p:spPr bwMode="auto">
          <a:xfrm>
            <a:off x="5029200" y="536416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0" name="Line 80"/>
          <p:cNvSpPr>
            <a:spLocks noChangeShapeType="1"/>
          </p:cNvSpPr>
          <p:nvPr/>
        </p:nvSpPr>
        <p:spPr bwMode="auto">
          <a:xfrm>
            <a:off x="5029200" y="56070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1" name="Line 81"/>
          <p:cNvSpPr>
            <a:spLocks noChangeShapeType="1"/>
          </p:cNvSpPr>
          <p:nvPr/>
        </p:nvSpPr>
        <p:spPr bwMode="auto">
          <a:xfrm>
            <a:off x="5029200" y="6122988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2" name="Line 82"/>
          <p:cNvSpPr>
            <a:spLocks noChangeShapeType="1"/>
          </p:cNvSpPr>
          <p:nvPr/>
        </p:nvSpPr>
        <p:spPr bwMode="auto">
          <a:xfrm>
            <a:off x="5029200" y="1235075"/>
            <a:ext cx="0" cy="48879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3" name="Line 83"/>
          <p:cNvSpPr>
            <a:spLocks noChangeShapeType="1"/>
          </p:cNvSpPr>
          <p:nvPr/>
        </p:nvSpPr>
        <p:spPr bwMode="auto">
          <a:xfrm>
            <a:off x="7132638" y="1235075"/>
            <a:ext cx="0" cy="4887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4" name="Line 84"/>
          <p:cNvSpPr>
            <a:spLocks noChangeShapeType="1"/>
          </p:cNvSpPr>
          <p:nvPr/>
        </p:nvSpPr>
        <p:spPr bwMode="auto">
          <a:xfrm>
            <a:off x="7954963" y="1235075"/>
            <a:ext cx="0" cy="4887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5" name="Line 85"/>
          <p:cNvSpPr>
            <a:spLocks noChangeShapeType="1"/>
          </p:cNvSpPr>
          <p:nvPr/>
        </p:nvSpPr>
        <p:spPr bwMode="auto">
          <a:xfrm>
            <a:off x="8686800" y="1235075"/>
            <a:ext cx="0" cy="48879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104" name="Line 104"/>
          <p:cNvSpPr>
            <a:spLocks noChangeShapeType="1"/>
          </p:cNvSpPr>
          <p:nvPr/>
        </p:nvSpPr>
        <p:spPr bwMode="auto">
          <a:xfrm>
            <a:off x="5029200" y="58801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118" name="Text Box 118"/>
          <p:cNvSpPr txBox="1">
            <a:spLocks noChangeArrowheads="1"/>
          </p:cNvSpPr>
          <p:nvPr/>
        </p:nvSpPr>
        <p:spPr bwMode="auto">
          <a:xfrm>
            <a:off x="457199" y="2786368"/>
            <a:ext cx="438943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&lt;expression&gt; </a:t>
            </a:r>
            <a:r>
              <a:rPr lang="en-US" sz="1800" dirty="0"/>
              <a:t>::= &lt;simple expression&gt;</a:t>
            </a:r>
          </a:p>
          <a:p>
            <a:r>
              <a:rPr lang="en-US" sz="1800" dirty="0"/>
              <a:t>&lt;simple expression&gt; ::= &lt;term&gt; + &lt;term&gt;</a:t>
            </a:r>
          </a:p>
          <a:p>
            <a:r>
              <a:rPr lang="en-US" sz="1800" dirty="0"/>
              <a:t>&lt;term&gt; ::= &lt;factor&gt; | &lt;factor&gt; * &lt;factor&gt;</a:t>
            </a:r>
          </a:p>
          <a:p>
            <a:r>
              <a:rPr lang="en-US" sz="1800" dirty="0"/>
              <a:t>&lt;factor&gt; ::= &lt;variable&gt;</a:t>
            </a:r>
          </a:p>
          <a:p>
            <a:r>
              <a:rPr lang="en-US" sz="1800" dirty="0"/>
              <a:t>&lt;variable&gt; ::= &lt;identifier&gt;</a:t>
            </a:r>
          </a:p>
          <a:p>
            <a:r>
              <a:rPr lang="en-US" sz="1800" dirty="0"/>
              <a:t>&lt;identifier&gt; ::= a | b | c</a:t>
            </a:r>
          </a:p>
        </p:txBody>
      </p:sp>
      <p:sp>
        <p:nvSpPr>
          <p:cNvPr id="640139" name="Text Box 139"/>
          <p:cNvSpPr txBox="1">
            <a:spLocks noChangeArrowheads="1"/>
          </p:cNvSpPr>
          <p:nvPr/>
        </p:nvSpPr>
        <p:spPr bwMode="auto">
          <a:xfrm>
            <a:off x="1006475" y="4698023"/>
            <a:ext cx="3114675" cy="925513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In this grammar, the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topmost nonterminal symbol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is </a:t>
            </a:r>
            <a:r>
              <a:rPr lang="en-US" sz="1800" dirty="0">
                <a:solidFill>
                  <a:schemeClr val="folHlink"/>
                </a:solidFill>
              </a:rPr>
              <a:t>&lt;expression&gt;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4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0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0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4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4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4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4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4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4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4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4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4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4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4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4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4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4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4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4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107" grpId="0"/>
      <p:bldP spid="640061" grpId="0"/>
      <p:bldP spid="640058" grpId="0"/>
      <p:bldP spid="640055" grpId="0"/>
      <p:bldP spid="640052" grpId="0"/>
      <p:bldP spid="640049" grpId="0"/>
      <p:bldP spid="640046" grpId="0"/>
      <p:bldP spid="640043" grpId="0"/>
      <p:bldP spid="640040" grpId="0"/>
      <p:bldP spid="640037" grpId="0"/>
      <p:bldP spid="640034" grpId="0"/>
      <p:bldP spid="640031" grpId="0"/>
      <p:bldP spid="640028" grpId="0"/>
      <p:bldP spid="640025" grpId="0"/>
      <p:bldP spid="640022" grpId="0"/>
      <p:bldP spid="640019" grpId="0"/>
      <p:bldP spid="640018" grpId="0"/>
      <p:bldP spid="640017" grpId="0"/>
      <p:bldP spid="640016" grpId="0"/>
      <p:bldP spid="640013" grpId="0"/>
      <p:bldP spid="6400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B9A6-1908-7548-AF3B-F895E491E511}" type="slidenum">
              <a:rPr lang="en-US"/>
              <a:pPr/>
              <a:t>14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Bottom-Up Parsing?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34464"/>
            <a:ext cx="8229600" cy="493770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shift-reduce actions can be </a:t>
            </a:r>
            <a:br>
              <a:rPr lang="en-US" dirty="0"/>
            </a:br>
            <a:r>
              <a:rPr lang="en-US" u="sng" dirty="0"/>
              <a:t>driven by a table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table is based on the production rules.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is almost always generated </a:t>
            </a:r>
            <a:br>
              <a:rPr lang="en-US" dirty="0"/>
            </a:br>
            <a:r>
              <a:rPr lang="en-US" dirty="0"/>
              <a:t>by a compiler-compiler.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Like a table-driven scanner, </a:t>
            </a:r>
            <a:br>
              <a:rPr lang="en-US" dirty="0"/>
            </a:br>
            <a:r>
              <a:rPr lang="en-US" dirty="0"/>
              <a:t>a table-driven parser can be </a:t>
            </a:r>
            <a:br>
              <a:rPr lang="en-US" dirty="0"/>
            </a:br>
            <a:r>
              <a:rPr lang="en-US" dirty="0"/>
              <a:t>very compact and extremely fast.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However, for a significant grammar, </a:t>
            </a:r>
            <a:br>
              <a:rPr lang="en-US" dirty="0"/>
            </a:br>
            <a:r>
              <a:rPr lang="en-US" dirty="0"/>
              <a:t>the table can be nearly impossible </a:t>
            </a:r>
            <a:br>
              <a:rPr lang="en-US" dirty="0"/>
            </a:br>
            <a:r>
              <a:rPr lang="en-US" dirty="0"/>
              <a:t>for a human to follow.</a:t>
            </a:r>
          </a:p>
        </p:txBody>
      </p:sp>
    </p:spTree>
    <p:extLst>
      <p:ext uri="{BB962C8B-B14F-4D97-AF65-F5344CB8AC3E}">
        <p14:creationId xmlns:p14="http://schemas.microsoft.com/office/powerpoint/2010/main" val="36713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B9A6-1908-7548-AF3B-F895E491E511}" type="slidenum">
              <a:rPr lang="en-US"/>
              <a:pPr/>
              <a:t>15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Bottom-Up Parsing?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Error recovery can be especially tricky.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can be very hard to debug the parser </a:t>
            </a:r>
            <a:br>
              <a:rPr lang="en-US" dirty="0"/>
            </a:br>
            <a:r>
              <a:rPr lang="en-US" dirty="0"/>
              <a:t>if something goes wrong.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usually an error in the grammar (of course!).</a:t>
            </a:r>
          </a:p>
        </p:txBody>
      </p:sp>
    </p:spTree>
    <p:extLst>
      <p:ext uri="{BB962C8B-B14F-4D97-AF65-F5344CB8AC3E}">
        <p14:creationId xmlns:p14="http://schemas.microsoft.com/office/powerpoint/2010/main" val="1511709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1A9-1CB6-F544-8B95-26683E7C4613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 and Yacc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err="1"/>
              <a:t>Lex</a:t>
            </a:r>
            <a:r>
              <a:rPr lang="en-US" dirty="0"/>
              <a:t> and </a:t>
            </a:r>
            <a:r>
              <a:rPr lang="en-US" dirty="0" err="1"/>
              <a:t>Yacc</a:t>
            </a:r>
            <a:endParaRPr lang="en-US" dirty="0"/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Standard</a:t>
            </a:r>
            <a:r>
              <a:rPr lang="ja-JP" altLang="en-US">
                <a:latin typeface="Arial"/>
              </a:rPr>
              <a:t>”</a:t>
            </a:r>
            <a:r>
              <a:rPr lang="en-US" altLang="ja-JP" dirty="0">
                <a:latin typeface="Arial"/>
              </a:rPr>
              <a:t> (and ancient)</a:t>
            </a:r>
            <a:r>
              <a:rPr lang="en-US" dirty="0"/>
              <a:t> compiler-compiler </a:t>
            </a:r>
            <a:br>
              <a:rPr lang="en-US" dirty="0"/>
            </a:br>
            <a:r>
              <a:rPr lang="en-US" dirty="0"/>
              <a:t>for Unix and Linux systems.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B23C00"/>
                </a:solidFill>
              </a:rPr>
              <a:t>Lex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automatically generates a </a:t>
            </a:r>
            <a:r>
              <a:rPr lang="en-US" u="sng" dirty="0"/>
              <a:t>scanner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written in C.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Flex</a:t>
            </a:r>
            <a:r>
              <a:rPr lang="en-US" dirty="0"/>
              <a:t>: free GNU version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B23C00"/>
                </a:solidFill>
              </a:rPr>
              <a:t>Yacc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Yet another compiler-compiler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automatically generates a bottom-up </a:t>
            </a:r>
            <a:br>
              <a:rPr lang="en-US" dirty="0"/>
            </a:br>
            <a:r>
              <a:rPr lang="en-US" dirty="0"/>
              <a:t>shift-reduce </a:t>
            </a:r>
            <a:r>
              <a:rPr lang="en-US" u="sng" dirty="0"/>
              <a:t>parser</a:t>
            </a:r>
            <a:r>
              <a:rPr lang="en-US" dirty="0"/>
              <a:t> written in C.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Bison</a:t>
            </a:r>
            <a:r>
              <a:rPr lang="en-US" dirty="0"/>
              <a:t>: free GNU version</a:t>
            </a:r>
          </a:p>
        </p:txBody>
      </p:sp>
    </p:spTree>
    <p:extLst>
      <p:ext uri="{BB962C8B-B14F-4D97-AF65-F5344CB8AC3E}">
        <p14:creationId xmlns:p14="http://schemas.microsoft.com/office/powerpoint/2010/main" val="927905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B50-6E43-904D-9294-0127B18DB2A1}" type="slidenum">
              <a:rPr lang="en-US"/>
              <a:pPr/>
              <a:t>17</a:t>
            </a:fld>
            <a:endParaRPr 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</a:t>
            </a:r>
            <a:endParaRPr lang="en-US" i="1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36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Lex</a:t>
            </a:r>
            <a:r>
              <a:rPr lang="en-US" dirty="0"/>
              <a:t> file (token definitions)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60484" name="Text Box 4"/>
          <p:cNvSpPr txBox="1">
            <a:spLocks noChangeArrowheads="1"/>
          </p:cNvSpPr>
          <p:nvPr/>
        </p:nvSpPr>
        <p:spPr bwMode="auto">
          <a:xfrm>
            <a:off x="447044" y="1951056"/>
            <a:ext cx="8239756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%{</a:t>
            </a:r>
          </a:p>
          <a:p>
            <a:r>
              <a:rPr lang="en-US" sz="1400" b="1" dirty="0">
                <a:latin typeface="Courier New" charset="0"/>
              </a:rPr>
              <a:t>#include &lt;</a:t>
            </a:r>
            <a:r>
              <a:rPr lang="en-US" sz="1400" b="1" dirty="0" err="1">
                <a:latin typeface="Courier New" charset="0"/>
              </a:rPr>
              <a:t>stdio.h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#include "</a:t>
            </a:r>
            <a:r>
              <a:rPr lang="en-US" sz="1400" b="1" dirty="0" err="1">
                <a:latin typeface="Courier New" charset="0"/>
              </a:rPr>
              <a:t>y.tab.h</a:t>
            </a:r>
            <a:r>
              <a:rPr lang="en-US" sz="1400" b="1" dirty="0">
                <a:latin typeface="Courier New" charset="0"/>
              </a:rPr>
              <a:t>"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extern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lineno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%}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%option </a:t>
            </a:r>
            <a:r>
              <a:rPr lang="en-US" sz="1400" b="1" dirty="0" err="1">
                <a:latin typeface="Courier New" charset="0"/>
              </a:rPr>
              <a:t>noyywrap</a:t>
            </a:r>
            <a:r>
              <a:rPr lang="en-US" sz="1400" b="1" dirty="0">
                <a:latin typeface="Courier New" charset="0"/>
              </a:rPr>
              <a:t>          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%%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[ \t]                    { ; }   // skip blanks and tabs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[0-9]+\.?|[0-9]*\.[0-9]+ { </a:t>
            </a:r>
            <a:r>
              <a:rPr lang="en-US" sz="1400" b="1" dirty="0" err="1">
                <a:latin typeface="Courier New" charset="0"/>
              </a:rPr>
              <a:t>sscanf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yytext</a:t>
            </a:r>
            <a:r>
              <a:rPr lang="en-US" sz="1400" b="1" dirty="0">
                <a:latin typeface="Courier New" charset="0"/>
              </a:rPr>
              <a:t>, "%</a:t>
            </a:r>
            <a:r>
              <a:rPr lang="en-US" sz="1400" b="1" dirty="0" err="1">
                <a:latin typeface="Courier New" charset="0"/>
              </a:rPr>
              <a:t>lf</a:t>
            </a:r>
            <a:r>
              <a:rPr lang="en-US" sz="1400" b="1" dirty="0">
                <a:latin typeface="Courier New" charset="0"/>
              </a:rPr>
              <a:t>", &amp;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yylval</a:t>
            </a:r>
            <a:r>
              <a:rPr lang="en-US" sz="1400" b="1" dirty="0">
                <a:latin typeface="Courier New" charset="0"/>
              </a:rPr>
              <a:t>); return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NUMBER</a:t>
            </a:r>
            <a:r>
              <a:rPr lang="en-US" sz="1400" b="1" dirty="0">
                <a:latin typeface="Courier New" charset="0"/>
              </a:rPr>
              <a:t>; }</a:t>
            </a:r>
          </a:p>
          <a:p>
            <a:r>
              <a:rPr lang="en-US" sz="1400" b="1" dirty="0">
                <a:latin typeface="Courier New" charset="0"/>
              </a:rPr>
              <a:t>\n                       { </a:t>
            </a:r>
            <a:r>
              <a:rPr lang="en-US" sz="1400" b="1" dirty="0" err="1">
                <a:latin typeface="Courier New" charset="0"/>
              </a:rPr>
              <a:t>lineno</a:t>
            </a:r>
            <a:r>
              <a:rPr lang="en-US" sz="1400" b="1" dirty="0">
                <a:latin typeface="Courier New" charset="0"/>
              </a:rPr>
              <a:t>++; return '\n'; }</a:t>
            </a:r>
          </a:p>
          <a:p>
            <a:r>
              <a:rPr lang="en-US" sz="1400" b="1" dirty="0">
                <a:latin typeface="Courier New" charset="0"/>
              </a:rPr>
              <a:t>.                        { return </a:t>
            </a:r>
            <a:r>
              <a:rPr lang="en-US" sz="1400" b="1" dirty="0" err="1">
                <a:latin typeface="Courier New" charset="0"/>
              </a:rPr>
              <a:t>yytext</a:t>
            </a:r>
            <a:r>
              <a:rPr lang="en-US" sz="1400" b="1" dirty="0">
                <a:latin typeface="Courier New" charset="0"/>
              </a:rPr>
              <a:t>[0]; }   // everything else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F355E7-1E08-AB4C-BAE9-B8864C3DC568}"/>
              </a:ext>
            </a:extLst>
          </p:cNvPr>
          <p:cNvSpPr txBox="1"/>
          <p:nvPr/>
        </p:nvSpPr>
        <p:spPr>
          <a:xfrm>
            <a:off x="7863804" y="1781761"/>
            <a:ext cx="6511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64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B661-5162-9643-8403-33E4BE4DD518}" type="slidenum">
              <a:rPr lang="en-US"/>
              <a:pPr/>
              <a:t>18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7200"/>
          </a:xfrm>
        </p:spPr>
        <p:txBody>
          <a:bodyPr/>
          <a:lstStyle/>
          <a:p>
            <a:r>
              <a:rPr lang="en-US" dirty="0" err="1">
                <a:solidFill>
                  <a:schemeClr val="folHlink"/>
                </a:solidFill>
              </a:rPr>
              <a:t>Yacc</a:t>
            </a:r>
            <a:r>
              <a:rPr lang="en-US" dirty="0"/>
              <a:t> file (production rules)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1188757" y="1691659"/>
            <a:ext cx="5551520" cy="50937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charset="0"/>
              </a:rPr>
              <a:t>%{</a:t>
            </a:r>
          </a:p>
          <a:p>
            <a:r>
              <a:rPr lang="en-US" sz="1300" b="1" dirty="0">
                <a:latin typeface="Courier New" charset="0"/>
              </a:rPr>
              <a:t>#include &lt;</a:t>
            </a:r>
            <a:r>
              <a:rPr lang="en-US" sz="1300" b="1" dirty="0" err="1">
                <a:latin typeface="Courier New" charset="0"/>
              </a:rPr>
              <a:t>stdio.h</a:t>
            </a:r>
            <a:r>
              <a:rPr lang="en-US" sz="1300" b="1" dirty="0">
                <a:latin typeface="Courier New" charset="0"/>
              </a:rPr>
              <a:t>&gt;</a:t>
            </a:r>
          </a:p>
          <a:p>
            <a:r>
              <a:rPr lang="en-US" sz="1300" b="1" dirty="0">
                <a:latin typeface="Courier New" charset="0"/>
              </a:rPr>
              <a:t>#include &lt;</a:t>
            </a:r>
            <a:r>
              <a:rPr lang="en-US" sz="1300" b="1" dirty="0" err="1">
                <a:latin typeface="Courier New" charset="0"/>
              </a:rPr>
              <a:t>ctype.h</a:t>
            </a:r>
            <a:r>
              <a:rPr lang="en-US" sz="1300" b="1" dirty="0">
                <a:latin typeface="Courier New" charset="0"/>
              </a:rPr>
              <a:t>&gt;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#define YYSTYPE double  // data type of </a:t>
            </a:r>
            <a:r>
              <a:rPr lang="en-US" sz="1300" b="1" dirty="0" err="1">
                <a:latin typeface="Courier New" charset="0"/>
              </a:rPr>
              <a:t>yacc</a:t>
            </a:r>
            <a:r>
              <a:rPr lang="en-US" sz="1300" b="1" dirty="0">
                <a:latin typeface="Courier New" charset="0"/>
              </a:rPr>
              <a:t> stack</a:t>
            </a:r>
          </a:p>
          <a:p>
            <a:r>
              <a:rPr lang="en-US" sz="1300" b="1" dirty="0">
                <a:latin typeface="Courier New" charset="0"/>
              </a:rPr>
              <a:t>%}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%token NUMBER</a:t>
            </a:r>
          </a:p>
          <a:p>
            <a:r>
              <a:rPr lang="en-US" sz="1300" b="1" dirty="0">
                <a:latin typeface="Courier New" charset="0"/>
              </a:rPr>
              <a:t>%left '+' '-'   // left associative, same precedence</a:t>
            </a:r>
          </a:p>
          <a:p>
            <a:r>
              <a:rPr lang="en-US" sz="1300" b="1" dirty="0">
                <a:latin typeface="Courier New" charset="0"/>
              </a:rPr>
              <a:t>%left '*' '/'   // left associative, higher precedence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%%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: /* empty list */</a:t>
            </a:r>
          </a:p>
          <a:p>
            <a:r>
              <a:rPr lang="en-US" sz="1300" b="1" dirty="0">
                <a:latin typeface="Courier New" charset="0"/>
              </a:rPr>
              <a:t>    | </a:t>
            </a:r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 '\n'</a:t>
            </a:r>
          </a:p>
          <a:p>
            <a:r>
              <a:rPr lang="en-US" sz="1300" b="1" dirty="0">
                <a:latin typeface="Courier New" charset="0"/>
              </a:rPr>
              <a:t>    | </a:t>
            </a:r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 expr '\n' {</a:t>
            </a:r>
            <a:r>
              <a:rPr lang="en-US" sz="1300" b="1" dirty="0" err="1">
                <a:latin typeface="Courier New" charset="0"/>
              </a:rPr>
              <a:t>printf</a:t>
            </a:r>
            <a:r>
              <a:rPr lang="en-US" sz="1300" b="1" dirty="0">
                <a:latin typeface="Courier New" charset="0"/>
              </a:rPr>
              <a:t>("\t= %</a:t>
            </a:r>
            <a:r>
              <a:rPr lang="en-US" sz="1300" b="1" dirty="0" err="1">
                <a:latin typeface="Courier New" charset="0"/>
              </a:rPr>
              <a:t>lf</a:t>
            </a:r>
            <a:r>
              <a:rPr lang="en-US" sz="1300" b="1" dirty="0">
                <a:latin typeface="Courier New" charset="0"/>
              </a:rPr>
              <a:t>\n", $2);}</a:t>
            </a:r>
          </a:p>
          <a:p>
            <a:r>
              <a:rPr lang="en-US" sz="1300" b="1" dirty="0">
                <a:latin typeface="Courier New" charset="0"/>
              </a:rPr>
              <a:t>    ;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expr: NUMBER        {$$ = $1;}</a:t>
            </a:r>
          </a:p>
          <a:p>
            <a:r>
              <a:rPr lang="en-US" sz="1300" b="1" dirty="0">
                <a:latin typeface="Courier New" charset="0"/>
              </a:rPr>
              <a:t>    | expr '+' expr {$$ = $1 + $3;}</a:t>
            </a:r>
          </a:p>
          <a:p>
            <a:r>
              <a:rPr lang="en-US" sz="1300" b="1" dirty="0">
                <a:latin typeface="Courier New" charset="0"/>
              </a:rPr>
              <a:t>    | expr '-' expr {$$ = $1 - $3;}</a:t>
            </a:r>
          </a:p>
          <a:p>
            <a:r>
              <a:rPr lang="en-US" sz="1300" b="1" dirty="0">
                <a:latin typeface="Courier New" charset="0"/>
              </a:rPr>
              <a:t>    | expr '*' expr {$$ = $1 * $3;}</a:t>
            </a:r>
          </a:p>
          <a:p>
            <a:r>
              <a:rPr lang="en-US" sz="1300" b="1" dirty="0">
                <a:latin typeface="Courier New" charset="0"/>
              </a:rPr>
              <a:t>    | expr '/' expr {$$ = $1 / $3;}</a:t>
            </a:r>
          </a:p>
          <a:p>
            <a:r>
              <a:rPr lang="en-US" sz="1300" b="1" dirty="0">
                <a:latin typeface="Courier New" charset="0"/>
              </a:rPr>
              <a:t>    | '(' expr ')'  {$$ = $2;}</a:t>
            </a:r>
          </a:p>
          <a:p>
            <a:r>
              <a:rPr lang="en-US" sz="1300" b="1" dirty="0">
                <a:latin typeface="Courier New" charset="0"/>
              </a:rPr>
              <a:t>    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615D6E-94B1-BD40-8C14-F951CA3DDBED}"/>
              </a:ext>
            </a:extLst>
          </p:cNvPr>
          <p:cNvSpPr txBox="1"/>
          <p:nvPr/>
        </p:nvSpPr>
        <p:spPr>
          <a:xfrm>
            <a:off x="6217902" y="1783098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3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0969"/>
          </a:xfrm>
        </p:spPr>
        <p:txBody>
          <a:bodyPr/>
          <a:lstStyle/>
          <a:p>
            <a:r>
              <a:rPr lang="en-US" dirty="0"/>
              <a:t>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50633EF-B2DC-E04F-8A52-382C6E9A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473" y="1905506"/>
            <a:ext cx="4875053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%%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char *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;   // for error message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lineno</a:t>
            </a:r>
            <a:r>
              <a:rPr lang="en-US" b="1" dirty="0">
                <a:latin typeface="Courier New" charset="0"/>
              </a:rPr>
              <a:t>=1;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main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argc</a:t>
            </a:r>
            <a:r>
              <a:rPr lang="en-US" b="1" dirty="0">
                <a:latin typeface="Courier New" charset="0"/>
              </a:rPr>
              <a:t>, char *</a:t>
            </a:r>
            <a:r>
              <a:rPr lang="en-US" b="1" dirty="0" err="1">
                <a:latin typeface="Courier New" charset="0"/>
              </a:rPr>
              <a:t>argv</a:t>
            </a:r>
            <a:r>
              <a:rPr lang="en-US" b="1" dirty="0">
                <a:latin typeface="Courier New" charset="0"/>
              </a:rPr>
              <a:t>[])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=</a:t>
            </a:r>
            <a:r>
              <a:rPr lang="en-US" b="1" dirty="0" err="1">
                <a:latin typeface="Courier New" charset="0"/>
              </a:rPr>
              <a:t>argv</a:t>
            </a:r>
            <a:r>
              <a:rPr lang="en-US" b="1" dirty="0">
                <a:latin typeface="Courier New" charset="0"/>
              </a:rPr>
              <a:t>[0];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yyparse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407B81-E307-E54B-BFE0-DA4FB600FE69}"/>
              </a:ext>
            </a:extLst>
          </p:cNvPr>
          <p:cNvSpPr txBox="1"/>
          <p:nvPr/>
        </p:nvSpPr>
        <p:spPr>
          <a:xfrm>
            <a:off x="6126463" y="1718861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0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BCE9-54C6-2746-86D2-898815F4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 Schedule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2DC8-93E8-8443-A4D9-F9CF9B7D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389117" cy="4952999"/>
          </a:xfrm>
        </p:spPr>
        <p:txBody>
          <a:bodyPr/>
          <a:lstStyle/>
          <a:p>
            <a:r>
              <a:rPr lang="en-US" sz="2400" dirty="0"/>
              <a:t>Thursday, May 6</a:t>
            </a:r>
          </a:p>
          <a:p>
            <a:pPr lvl="1"/>
            <a:r>
              <a:rPr lang="en-US" sz="2000" dirty="0"/>
              <a:t>CODENT</a:t>
            </a:r>
          </a:p>
          <a:p>
            <a:pPr lvl="1"/>
            <a:r>
              <a:rPr lang="en-US" sz="2000" dirty="0"/>
              <a:t>HZWZ</a:t>
            </a:r>
          </a:p>
          <a:p>
            <a:pPr lvl="1"/>
            <a:r>
              <a:rPr lang="en-US" sz="2000" dirty="0"/>
              <a:t>Programmers for Fun</a:t>
            </a:r>
          </a:p>
          <a:p>
            <a:pPr lvl="1"/>
            <a:r>
              <a:rPr lang="en-US" sz="2000" dirty="0"/>
              <a:t>The Compiler Whispers</a:t>
            </a:r>
          </a:p>
          <a:p>
            <a:pPr lvl="1"/>
            <a:r>
              <a:rPr lang="en-US" sz="2000" dirty="0"/>
              <a:t>WSRY</a:t>
            </a:r>
          </a:p>
          <a:p>
            <a:pPr lvl="4"/>
            <a:endParaRPr lang="en-US" sz="800" dirty="0"/>
          </a:p>
          <a:p>
            <a:r>
              <a:rPr lang="en-US" sz="2400" dirty="0"/>
              <a:t>Tuesday, May 11</a:t>
            </a:r>
          </a:p>
          <a:p>
            <a:pPr lvl="1"/>
            <a:r>
              <a:rPr lang="en-US" sz="2000" dirty="0"/>
              <a:t>Devs United</a:t>
            </a:r>
          </a:p>
          <a:p>
            <a:pPr lvl="1"/>
            <a:r>
              <a:rPr lang="en-US" sz="2000" dirty="0"/>
              <a:t>JTTG</a:t>
            </a:r>
          </a:p>
          <a:p>
            <a:pPr lvl="1"/>
            <a:r>
              <a:rPr lang="en-US" sz="2000" dirty="0"/>
              <a:t>Team 300</a:t>
            </a:r>
          </a:p>
          <a:p>
            <a:pPr lvl="1"/>
            <a:r>
              <a:rPr lang="en-US" sz="2000" dirty="0"/>
              <a:t>To the Moon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9F22F-CF3E-F248-876D-A125C1CB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64FF3B-52B6-454D-BBCB-DADA4C9E694D}"/>
              </a:ext>
            </a:extLst>
          </p:cNvPr>
          <p:cNvSpPr txBox="1">
            <a:spLocks/>
          </p:cNvSpPr>
          <p:nvPr/>
        </p:nvSpPr>
        <p:spPr bwMode="auto">
          <a:xfrm>
            <a:off x="5029195" y="1295401"/>
            <a:ext cx="3657560" cy="268223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sz="2400" kern="0" dirty="0"/>
              <a:t>Thursday, May 13</a:t>
            </a:r>
          </a:p>
          <a:p>
            <a:pPr lvl="1" eaLnBrk="1" hangingPunct="1"/>
            <a:r>
              <a:rPr lang="en-US" sz="2000" kern="0" dirty="0"/>
              <a:t>Elbrus-64</a:t>
            </a:r>
          </a:p>
          <a:p>
            <a:pPr lvl="1" eaLnBrk="1" hangingPunct="1"/>
            <a:r>
              <a:rPr lang="en-US" sz="2000" dirty="0"/>
              <a:t>No Name 4</a:t>
            </a:r>
          </a:p>
          <a:p>
            <a:pPr lvl="1" eaLnBrk="1" hangingPunct="1"/>
            <a:r>
              <a:rPr lang="en-US" sz="2000" kern="0" dirty="0"/>
              <a:t>TTCP</a:t>
            </a:r>
          </a:p>
          <a:p>
            <a:pPr lvl="1" eaLnBrk="1" hangingPunct="1"/>
            <a:r>
              <a:rPr lang="en-US" sz="2000" dirty="0"/>
              <a:t>Hakuna Matata</a:t>
            </a:r>
            <a:endParaRPr lang="en-US" sz="2000" kern="0" dirty="0"/>
          </a:p>
          <a:p>
            <a:pPr lvl="1" eaLnBrk="1" hangingPunct="1"/>
            <a:r>
              <a:rPr lang="en-US" sz="2000" kern="0" dirty="0"/>
              <a:t>XXX</a:t>
            </a:r>
            <a:endParaRPr lang="en-US" kern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F22982-C51B-F543-A69F-CFE65E02E00E}"/>
              </a:ext>
            </a:extLst>
          </p:cNvPr>
          <p:cNvSpPr txBox="1"/>
          <p:nvPr/>
        </p:nvSpPr>
        <p:spPr>
          <a:xfrm>
            <a:off x="5121521" y="3767796"/>
            <a:ext cx="29547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Two teams can trade dates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if both teams agree.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5F443B-E463-4547-A6F2-C7F730102119}"/>
              </a:ext>
            </a:extLst>
          </p:cNvPr>
          <p:cNvSpPr txBox="1"/>
          <p:nvPr/>
        </p:nvSpPr>
        <p:spPr>
          <a:xfrm>
            <a:off x="5312851" y="4684932"/>
            <a:ext cx="257206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u="sng" dirty="0">
                <a:solidFill>
                  <a:srgbClr val="0033CC"/>
                </a:solidFill>
              </a:rPr>
              <a:t>Final compiler project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due </a:t>
            </a:r>
            <a:r>
              <a:rPr lang="en-US" sz="1800" dirty="0">
                <a:solidFill>
                  <a:srgbClr val="C00000"/>
                </a:solidFill>
              </a:rPr>
              <a:t>Monday, May 17</a:t>
            </a:r>
          </a:p>
        </p:txBody>
      </p:sp>
    </p:spTree>
    <p:extLst>
      <p:ext uri="{BB962C8B-B14F-4D97-AF65-F5344CB8AC3E}">
        <p14:creationId xmlns:p14="http://schemas.microsoft.com/office/powerpoint/2010/main" val="3176175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0969"/>
          </a:xfrm>
        </p:spPr>
        <p:txBody>
          <a:bodyPr/>
          <a:lstStyle/>
          <a:p>
            <a:r>
              <a:rPr lang="en-US" dirty="0"/>
              <a:t>Main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50633EF-B2DC-E04F-8A52-382C6E9A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033" y="1865980"/>
            <a:ext cx="59859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Print a warning </a:t>
            </a:r>
            <a:r>
              <a:rPr lang="en-US" b="1" dirty="0" err="1">
                <a:latin typeface="Courier New" charset="0"/>
              </a:rPr>
              <a:t>messsage</a:t>
            </a:r>
            <a:r>
              <a:rPr lang="en-US" b="1" dirty="0">
                <a:latin typeface="Courier New" charset="0"/>
              </a:rPr>
              <a:t>.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warning</a:t>
            </a:r>
            <a:r>
              <a:rPr lang="en-US" b="1" dirty="0">
                <a:latin typeface="Courier New" charset="0"/>
              </a:rPr>
              <a:t>(char *s, char *t)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"*** %s: %s", 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, s);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if (t)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 %s", t);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 near line %d\n",</a:t>
            </a:r>
            <a:r>
              <a:rPr lang="en-US" b="1" dirty="0" err="1">
                <a:latin typeface="Courier New" charset="0"/>
              </a:rPr>
              <a:t>lineno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// Called for </a:t>
            </a:r>
            <a:r>
              <a:rPr lang="en-US" b="1" dirty="0" err="1">
                <a:latin typeface="Courier New" charset="0"/>
              </a:rPr>
              <a:t>yacc</a:t>
            </a:r>
            <a:r>
              <a:rPr lang="en-US" b="1" dirty="0">
                <a:latin typeface="Courier New" charset="0"/>
              </a:rPr>
              <a:t> syntax errors.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yyerror</a:t>
            </a:r>
            <a:r>
              <a:rPr lang="en-US" b="1" dirty="0">
                <a:latin typeface="Courier New" charset="0"/>
              </a:rPr>
              <a:t>(char *s)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warning(s, (char *) 0);</a:t>
            </a: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407B81-E307-E54B-BFE0-DA4FB600FE69}"/>
              </a:ext>
            </a:extLst>
          </p:cNvPr>
          <p:cNvSpPr txBox="1"/>
          <p:nvPr/>
        </p:nvSpPr>
        <p:spPr>
          <a:xfrm>
            <a:off x="6675097" y="1723113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005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79136"/>
          </a:xfrm>
        </p:spPr>
        <p:txBody>
          <a:bodyPr/>
          <a:lstStyle/>
          <a:p>
            <a:r>
              <a:rPr lang="en-US" dirty="0"/>
              <a:t>Command line: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964327F-2207-3140-83C9-7F45DF60E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10" y="1325903"/>
            <a:ext cx="2114681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 charset="0"/>
              </a:rPr>
              <a:t>yacc</a:t>
            </a:r>
            <a:r>
              <a:rPr lang="en-US" sz="1800" b="1" dirty="0">
                <a:latin typeface="Courier New" charset="0"/>
              </a:rPr>
              <a:t> –d </a:t>
            </a:r>
            <a:r>
              <a:rPr lang="en-US" sz="1800" b="1" dirty="0" err="1">
                <a:latin typeface="Courier New" charset="0"/>
              </a:rPr>
              <a:t>calc.y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 err="1">
                <a:latin typeface="Courier New" charset="0"/>
              </a:rPr>
              <a:t>lex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calc.l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cc –o </a:t>
            </a:r>
            <a:r>
              <a:rPr lang="en-US" sz="1800" b="1" dirty="0" err="1">
                <a:latin typeface="Courier New" charset="0"/>
              </a:rPr>
              <a:t>calc</a:t>
            </a:r>
            <a:r>
              <a:rPr lang="en-US" sz="1800" b="1" dirty="0">
                <a:latin typeface="Courier New" charset="0"/>
              </a:rPr>
              <a:t> *.c</a:t>
            </a:r>
          </a:p>
          <a:p>
            <a:r>
              <a:rPr lang="en-US" sz="1800" b="1" dirty="0">
                <a:latin typeface="Courier New" charset="0"/>
              </a:rPr>
              <a:t>./</a:t>
            </a:r>
            <a:r>
              <a:rPr lang="en-US" sz="1800" b="1" dirty="0" err="1">
                <a:latin typeface="Courier New" charset="0"/>
              </a:rPr>
              <a:t>calc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39DE123-6246-644D-BC6F-533948071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58" y="6248400"/>
            <a:ext cx="735013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446571C-E382-C047-92E3-AF27A609CC7B}"/>
              </a:ext>
            </a:extLst>
          </p:cNvPr>
          <p:cNvGrpSpPr/>
          <p:nvPr/>
        </p:nvGrpSpPr>
        <p:grpSpPr>
          <a:xfrm>
            <a:off x="991186" y="3323788"/>
            <a:ext cx="775340" cy="519952"/>
            <a:chOff x="925960" y="3335864"/>
            <a:chExt cx="775340" cy="519952"/>
          </a:xfrm>
        </p:grpSpPr>
        <p:sp>
          <p:nvSpPr>
            <p:cNvPr id="25" name="Folded Corner 24">
              <a:extLst>
                <a:ext uri="{FF2B5EF4-FFF2-40B4-BE49-F238E27FC236}">
                  <a16:creationId xmlns:a16="http://schemas.microsoft.com/office/drawing/2014/main" id="{47EF64A6-E62A-3440-BABB-DF1F9E9E6BD7}"/>
                </a:ext>
              </a:extLst>
            </p:cNvPr>
            <p:cNvSpPr/>
            <p:nvPr/>
          </p:nvSpPr>
          <p:spPr bwMode="auto">
            <a:xfrm>
              <a:off x="925960" y="3335864"/>
              <a:ext cx="775340" cy="519952"/>
            </a:xfrm>
            <a:prstGeom prst="foldedCorner">
              <a:avLst/>
            </a:prstGeom>
            <a:solidFill>
              <a:srgbClr val="99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F4ED9A-5D63-5E46-AEA3-335645E2EB64}"/>
                </a:ext>
              </a:extLst>
            </p:cNvPr>
            <p:cNvSpPr txBox="1"/>
            <p:nvPr/>
          </p:nvSpPr>
          <p:spPr>
            <a:xfrm>
              <a:off x="971491" y="3396881"/>
              <a:ext cx="7088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calc.y</a:t>
              </a:r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F2784E-AE2E-1145-ADB9-C4E82F7C56A4}"/>
              </a:ext>
            </a:extLst>
          </p:cNvPr>
          <p:cNvGrpSpPr/>
          <p:nvPr/>
        </p:nvGrpSpPr>
        <p:grpSpPr>
          <a:xfrm>
            <a:off x="985749" y="4943667"/>
            <a:ext cx="775340" cy="519952"/>
            <a:chOff x="959332" y="4997803"/>
            <a:chExt cx="775340" cy="519952"/>
          </a:xfrm>
        </p:grpSpPr>
        <p:sp>
          <p:nvSpPr>
            <p:cNvPr id="22" name="Folded Corner 21">
              <a:extLst>
                <a:ext uri="{FF2B5EF4-FFF2-40B4-BE49-F238E27FC236}">
                  <a16:creationId xmlns:a16="http://schemas.microsoft.com/office/drawing/2014/main" id="{104DD33B-DDC4-3143-B055-CE01181BDBD0}"/>
                </a:ext>
              </a:extLst>
            </p:cNvPr>
            <p:cNvSpPr/>
            <p:nvPr/>
          </p:nvSpPr>
          <p:spPr bwMode="auto">
            <a:xfrm>
              <a:off x="959332" y="4997803"/>
              <a:ext cx="775340" cy="519952"/>
            </a:xfrm>
            <a:prstGeom prst="foldedCorner">
              <a:avLst/>
            </a:prstGeom>
            <a:solidFill>
              <a:srgbClr val="F2E5D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F2B2A8E-CAF3-4A44-8432-A6689E770B45}"/>
                </a:ext>
              </a:extLst>
            </p:cNvPr>
            <p:cNvSpPr txBox="1"/>
            <p:nvPr/>
          </p:nvSpPr>
          <p:spPr>
            <a:xfrm>
              <a:off x="993551" y="5108904"/>
              <a:ext cx="651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calc.l</a:t>
              </a:r>
              <a:endParaRPr lang="en-US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6858DB5-1B37-D446-AFF2-B55E83A89587}"/>
              </a:ext>
            </a:extLst>
          </p:cNvPr>
          <p:cNvGrpSpPr/>
          <p:nvPr/>
        </p:nvGrpSpPr>
        <p:grpSpPr>
          <a:xfrm>
            <a:off x="1761089" y="4844687"/>
            <a:ext cx="3048424" cy="717912"/>
            <a:chOff x="1761089" y="4844687"/>
            <a:chExt cx="3048424" cy="71791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FFA3B59-A984-1C4C-B12E-997B5B2AD806}"/>
                </a:ext>
              </a:extLst>
            </p:cNvPr>
            <p:cNvGrpSpPr/>
            <p:nvPr/>
          </p:nvGrpSpPr>
          <p:grpSpPr>
            <a:xfrm>
              <a:off x="3955625" y="4926142"/>
              <a:ext cx="853888" cy="519952"/>
              <a:chOff x="2914292" y="4997803"/>
              <a:chExt cx="853888" cy="519952"/>
            </a:xfrm>
          </p:grpSpPr>
          <p:sp>
            <p:nvSpPr>
              <p:cNvPr id="19" name="Folded Corner 18">
                <a:extLst>
                  <a:ext uri="{FF2B5EF4-FFF2-40B4-BE49-F238E27FC236}">
                    <a16:creationId xmlns:a16="http://schemas.microsoft.com/office/drawing/2014/main" id="{ED34B69C-B900-8B4C-A159-25E0118115E7}"/>
                  </a:ext>
                </a:extLst>
              </p:cNvPr>
              <p:cNvSpPr/>
              <p:nvPr/>
            </p:nvSpPr>
            <p:spPr bwMode="auto">
              <a:xfrm>
                <a:off x="2948319" y="4997803"/>
                <a:ext cx="775340" cy="519952"/>
              </a:xfrm>
              <a:prstGeom prst="foldedCorner">
                <a:avLst/>
              </a:prstGeom>
              <a:solidFill>
                <a:srgbClr val="F2E5D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DD1AC1B-DD61-1849-A80A-8DDF0AAF6877}"/>
                  </a:ext>
                </a:extLst>
              </p:cNvPr>
              <p:cNvSpPr txBox="1"/>
              <p:nvPr/>
            </p:nvSpPr>
            <p:spPr>
              <a:xfrm>
                <a:off x="2914292" y="5108904"/>
                <a:ext cx="8538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lex.yy.c</a:t>
                </a:r>
                <a:endParaRPr lang="en-US" dirty="0"/>
              </a:p>
            </p:txBody>
          </p:sp>
        </p:grpSp>
        <p:sp>
          <p:nvSpPr>
            <p:cNvPr id="21" name="Diamond 20">
              <a:extLst>
                <a:ext uri="{FF2B5EF4-FFF2-40B4-BE49-F238E27FC236}">
                  <a16:creationId xmlns:a16="http://schemas.microsoft.com/office/drawing/2014/main" id="{4D36F8ED-7AC8-1549-A747-B657B23D4214}"/>
                </a:ext>
              </a:extLst>
            </p:cNvPr>
            <p:cNvSpPr/>
            <p:nvPr/>
          </p:nvSpPr>
          <p:spPr bwMode="auto">
            <a:xfrm>
              <a:off x="2401162" y="4844687"/>
              <a:ext cx="914390" cy="717912"/>
            </a:xfrm>
            <a:prstGeom prst="diamond">
              <a:avLst/>
            </a:prstGeom>
            <a:solidFill>
              <a:srgbClr val="73F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lex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FE159AA-A178-5B4F-8712-20AD5013F082}"/>
                </a:ext>
              </a:extLst>
            </p:cNvPr>
            <p:cNvCxnSpPr>
              <a:stCxn id="22" idx="3"/>
              <a:endCxn id="21" idx="1"/>
            </p:cNvCxnSpPr>
            <p:nvPr/>
          </p:nvCxnSpPr>
          <p:spPr bwMode="auto">
            <a:xfrm>
              <a:off x="1761089" y="5203643"/>
              <a:ext cx="64007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E5D0539-C08A-8E47-AD8F-0A8CCFBCD558}"/>
                </a:ext>
              </a:extLst>
            </p:cNvPr>
            <p:cNvCxnSpPr>
              <a:cxnSpLocks/>
              <a:stCxn id="21" idx="3"/>
              <a:endCxn id="20" idx="1"/>
            </p:cNvCxnSpPr>
            <p:nvPr/>
          </p:nvCxnSpPr>
          <p:spPr bwMode="auto">
            <a:xfrm>
              <a:off x="3315552" y="5203643"/>
              <a:ext cx="640073" cy="287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D05FAC7-E0B9-6046-A32F-CAE530D2D051}"/>
              </a:ext>
            </a:extLst>
          </p:cNvPr>
          <p:cNvGrpSpPr/>
          <p:nvPr/>
        </p:nvGrpSpPr>
        <p:grpSpPr>
          <a:xfrm>
            <a:off x="1745565" y="2927757"/>
            <a:ext cx="2996622" cy="1302443"/>
            <a:chOff x="1745565" y="2927757"/>
            <a:chExt cx="2996622" cy="1302443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564F10FA-37BC-7B48-BDD6-52BEC13AA789}"/>
                </a:ext>
              </a:extLst>
            </p:cNvPr>
            <p:cNvSpPr/>
            <p:nvPr/>
          </p:nvSpPr>
          <p:spPr bwMode="auto">
            <a:xfrm>
              <a:off x="2428521" y="3234710"/>
              <a:ext cx="853888" cy="638744"/>
            </a:xfrm>
            <a:prstGeom prst="hexagon">
              <a:avLst/>
            </a:prstGeom>
            <a:solidFill>
              <a:srgbClr val="73F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yacc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DDE523-8804-1D4F-AD3C-0F383E9148FD}"/>
                </a:ext>
              </a:extLst>
            </p:cNvPr>
            <p:cNvGrpSpPr/>
            <p:nvPr/>
          </p:nvGrpSpPr>
          <p:grpSpPr>
            <a:xfrm>
              <a:off x="3955625" y="2927757"/>
              <a:ext cx="786562" cy="519952"/>
              <a:chOff x="2948319" y="2788559"/>
              <a:chExt cx="786562" cy="519952"/>
            </a:xfrm>
          </p:grpSpPr>
          <p:sp>
            <p:nvSpPr>
              <p:cNvPr id="24" name="Folded Corner 23">
                <a:extLst>
                  <a:ext uri="{FF2B5EF4-FFF2-40B4-BE49-F238E27FC236}">
                    <a16:creationId xmlns:a16="http://schemas.microsoft.com/office/drawing/2014/main" id="{907BC009-61E6-6E4D-B82F-9D863605B906}"/>
                  </a:ext>
                </a:extLst>
              </p:cNvPr>
              <p:cNvSpPr/>
              <p:nvPr/>
            </p:nvSpPr>
            <p:spPr bwMode="auto">
              <a:xfrm>
                <a:off x="2948319" y="2788559"/>
                <a:ext cx="775340" cy="519952"/>
              </a:xfrm>
              <a:prstGeom prst="foldedCorner">
                <a:avLst/>
              </a:prstGeom>
              <a:solidFill>
                <a:srgbClr val="99FF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E1A845F-E351-7B4B-939D-BE86F4F843D4}"/>
                  </a:ext>
                </a:extLst>
              </p:cNvPr>
              <p:cNvSpPr txBox="1"/>
              <p:nvPr/>
            </p:nvSpPr>
            <p:spPr>
              <a:xfrm>
                <a:off x="2948319" y="2857339"/>
                <a:ext cx="7865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y.tab.h</a:t>
                </a:r>
                <a:endParaRPr lang="en-US" dirty="0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3677714-61E6-F447-956C-9863F15F781E}"/>
                </a:ext>
              </a:extLst>
            </p:cNvPr>
            <p:cNvGrpSpPr/>
            <p:nvPr/>
          </p:nvGrpSpPr>
          <p:grpSpPr>
            <a:xfrm>
              <a:off x="3950014" y="3710248"/>
              <a:ext cx="786562" cy="519952"/>
              <a:chOff x="2948319" y="3936565"/>
              <a:chExt cx="786562" cy="519952"/>
            </a:xfrm>
          </p:grpSpPr>
          <p:sp>
            <p:nvSpPr>
              <p:cNvPr id="23" name="Folded Corner 22">
                <a:extLst>
                  <a:ext uri="{FF2B5EF4-FFF2-40B4-BE49-F238E27FC236}">
                    <a16:creationId xmlns:a16="http://schemas.microsoft.com/office/drawing/2014/main" id="{7AAB6151-6F1D-394B-A242-1A7F8407BABA}"/>
                  </a:ext>
                </a:extLst>
              </p:cNvPr>
              <p:cNvSpPr/>
              <p:nvPr/>
            </p:nvSpPr>
            <p:spPr bwMode="auto">
              <a:xfrm>
                <a:off x="2948319" y="3936565"/>
                <a:ext cx="775340" cy="519952"/>
              </a:xfrm>
              <a:prstGeom prst="foldedCorner">
                <a:avLst/>
              </a:prstGeom>
              <a:solidFill>
                <a:srgbClr val="99FF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B75E3B-44E1-B045-A769-36C3FADC8878}"/>
                  </a:ext>
                </a:extLst>
              </p:cNvPr>
              <p:cNvSpPr txBox="1"/>
              <p:nvPr/>
            </p:nvSpPr>
            <p:spPr>
              <a:xfrm>
                <a:off x="2959541" y="4007577"/>
                <a:ext cx="7753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y.tab.c</a:t>
                </a:r>
                <a:endParaRPr lang="en-US" dirty="0"/>
              </a:p>
            </p:txBody>
          </p:sp>
        </p:grp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1AF7DCD-A266-324E-A7BB-0DB4C1F85514}"/>
                </a:ext>
              </a:extLst>
            </p:cNvPr>
            <p:cNvCxnSpPr>
              <a:cxnSpLocks/>
              <a:stCxn id="13" idx="3"/>
              <a:endCxn id="12" idx="3"/>
            </p:cNvCxnSpPr>
            <p:nvPr/>
          </p:nvCxnSpPr>
          <p:spPr bwMode="auto">
            <a:xfrm>
              <a:off x="1745565" y="3554082"/>
              <a:ext cx="68295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64CED9C0-E0EB-5D42-813F-01D54B3E4547}"/>
                </a:ext>
              </a:extLst>
            </p:cNvPr>
            <p:cNvCxnSpPr>
              <a:stCxn id="12" idx="0"/>
              <a:endCxn id="14" idx="1"/>
            </p:cNvCxnSpPr>
            <p:nvPr/>
          </p:nvCxnSpPr>
          <p:spPr bwMode="auto">
            <a:xfrm flipV="1">
              <a:off x="3282409" y="3165814"/>
              <a:ext cx="673216" cy="38826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F3E8CA2-F82D-EA4D-8D51-7D796E2820B4}"/>
                </a:ext>
              </a:extLst>
            </p:cNvPr>
            <p:cNvCxnSpPr>
              <a:stCxn id="12" idx="0"/>
              <a:endCxn id="16" idx="1"/>
            </p:cNvCxnSpPr>
            <p:nvPr/>
          </p:nvCxnSpPr>
          <p:spPr bwMode="auto">
            <a:xfrm>
              <a:off x="3282409" y="3554082"/>
              <a:ext cx="678827" cy="39645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C04DF17-C30B-C746-8DDA-AAA123A9FBB7}"/>
              </a:ext>
            </a:extLst>
          </p:cNvPr>
          <p:cNvGrpSpPr/>
          <p:nvPr/>
        </p:nvGrpSpPr>
        <p:grpSpPr>
          <a:xfrm>
            <a:off x="4736576" y="3165814"/>
            <a:ext cx="3421674" cy="2040706"/>
            <a:chOff x="4736576" y="3165814"/>
            <a:chExt cx="3421674" cy="204070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85A5517-3CAB-AD4A-B137-3133FA7C273D}"/>
                </a:ext>
              </a:extLst>
            </p:cNvPr>
            <p:cNvGrpSpPr/>
            <p:nvPr/>
          </p:nvGrpSpPr>
          <p:grpSpPr>
            <a:xfrm>
              <a:off x="7335299" y="3859163"/>
              <a:ext cx="822951" cy="835808"/>
              <a:chOff x="5742154" y="3685139"/>
              <a:chExt cx="822951" cy="835808"/>
            </a:xfrm>
          </p:grpSpPr>
          <p:sp>
            <p:nvSpPr>
              <p:cNvPr id="47" name="Cross 46">
                <a:extLst>
                  <a:ext uri="{FF2B5EF4-FFF2-40B4-BE49-F238E27FC236}">
                    <a16:creationId xmlns:a16="http://schemas.microsoft.com/office/drawing/2014/main" id="{BF52979D-A90E-C44D-A17A-7E1789F6424D}"/>
                  </a:ext>
                </a:extLst>
              </p:cNvPr>
              <p:cNvSpPr/>
              <p:nvPr/>
            </p:nvSpPr>
            <p:spPr bwMode="auto">
              <a:xfrm>
                <a:off x="5742154" y="3685139"/>
                <a:ext cx="822951" cy="835808"/>
              </a:xfrm>
              <a:prstGeom prst="plus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91E2F0F-8053-4442-8BFB-6A7C4F4AB141}"/>
                  </a:ext>
                </a:extLst>
              </p:cNvPr>
              <p:cNvSpPr txBox="1"/>
              <p:nvPr/>
            </p:nvSpPr>
            <p:spPr>
              <a:xfrm>
                <a:off x="5902716" y="3916759"/>
                <a:ext cx="5485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FF00"/>
                    </a:solidFill>
                  </a:rPr>
                  <a:t>calc</a:t>
                </a: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73F2C17F-B614-334F-9A88-B574CC286C98}"/>
                </a:ext>
              </a:extLst>
            </p:cNvPr>
            <p:cNvGrpSpPr/>
            <p:nvPr/>
          </p:nvGrpSpPr>
          <p:grpSpPr>
            <a:xfrm>
              <a:off x="5841338" y="3873903"/>
              <a:ext cx="822951" cy="806328"/>
              <a:chOff x="7772365" y="4302576"/>
              <a:chExt cx="822951" cy="806328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5DC2D851-DF90-6745-8619-A2EBCEB22971}"/>
                  </a:ext>
                </a:extLst>
              </p:cNvPr>
              <p:cNvSpPr/>
              <p:nvPr/>
            </p:nvSpPr>
            <p:spPr bwMode="auto">
              <a:xfrm>
                <a:off x="7772365" y="4302576"/>
                <a:ext cx="822951" cy="806328"/>
              </a:xfrm>
              <a:prstGeom prst="ellipse">
                <a:avLst/>
              </a:prstGeom>
              <a:solidFill>
                <a:srgbClr val="0432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1A6D1C6-CA08-7745-9BBA-E5FD744405AB}"/>
                  </a:ext>
                </a:extLst>
              </p:cNvPr>
              <p:cNvSpPr txBox="1"/>
              <p:nvPr/>
            </p:nvSpPr>
            <p:spPr>
              <a:xfrm>
                <a:off x="7988915" y="4519456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FF00"/>
                    </a:solidFill>
                  </a:rPr>
                  <a:t>cc</a:t>
                </a:r>
              </a:p>
            </p:txBody>
          </p: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1F5B14E-06C4-F94A-8AD8-67EF3762A752}"/>
                </a:ext>
              </a:extLst>
            </p:cNvPr>
            <p:cNvCxnSpPr>
              <a:cxnSpLocks/>
              <a:stCxn id="16" idx="3"/>
              <a:endCxn id="49" idx="2"/>
            </p:cNvCxnSpPr>
            <p:nvPr/>
          </p:nvCxnSpPr>
          <p:spPr bwMode="auto">
            <a:xfrm>
              <a:off x="4736576" y="3950537"/>
              <a:ext cx="1104762" cy="3265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B7DA52FA-DF64-1745-8AA8-A6BAA9B57022}"/>
                </a:ext>
              </a:extLst>
            </p:cNvPr>
            <p:cNvCxnSpPr>
              <a:cxnSpLocks/>
              <a:stCxn id="14" idx="3"/>
              <a:endCxn id="49" idx="1"/>
            </p:cNvCxnSpPr>
            <p:nvPr/>
          </p:nvCxnSpPr>
          <p:spPr bwMode="auto">
            <a:xfrm>
              <a:off x="4742187" y="3165814"/>
              <a:ext cx="1219669" cy="82617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D9D988A4-B445-FF46-BED8-BA22C536CDF7}"/>
                </a:ext>
              </a:extLst>
            </p:cNvPr>
            <p:cNvCxnSpPr>
              <a:cxnSpLocks/>
              <a:stCxn id="20" idx="3"/>
              <a:endCxn id="49" idx="3"/>
            </p:cNvCxnSpPr>
            <p:nvPr/>
          </p:nvCxnSpPr>
          <p:spPr bwMode="auto">
            <a:xfrm flipV="1">
              <a:off x="4809513" y="4562147"/>
              <a:ext cx="1152343" cy="64437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2CF7A1F-EBE8-2A4F-9C95-CAE694786201}"/>
                </a:ext>
              </a:extLst>
            </p:cNvPr>
            <p:cNvCxnSpPr>
              <a:stCxn id="49" idx="6"/>
              <a:endCxn id="47" idx="1"/>
            </p:cNvCxnSpPr>
            <p:nvPr/>
          </p:nvCxnSpPr>
          <p:spPr bwMode="auto">
            <a:xfrm>
              <a:off x="6664289" y="4277067"/>
              <a:ext cx="67101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5039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70C8-0949-9046-9EC2-D3F1F7B14111}" type="slidenum">
              <a:rPr lang="en-US"/>
              <a:pPr/>
              <a:t>3</a:t>
            </a:fld>
            <a:endParaRPr 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Context-Free Grammars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7150"/>
            <a:ext cx="8229600" cy="4752975"/>
          </a:xfrm>
        </p:spPr>
        <p:txBody>
          <a:bodyPr/>
          <a:lstStyle/>
          <a:p>
            <a:r>
              <a:rPr lang="en-US" sz="2400" dirty="0"/>
              <a:t>In a </a:t>
            </a:r>
            <a:r>
              <a:rPr lang="en-US" sz="2400" dirty="0">
                <a:solidFill>
                  <a:srgbClr val="C00000"/>
                </a:solidFill>
              </a:rPr>
              <a:t>context-free</a:t>
            </a:r>
            <a:r>
              <a:rPr lang="en-US" sz="2400" dirty="0"/>
              <a:t> grammar, every production rule </a:t>
            </a:r>
            <a:br>
              <a:rPr lang="en-US" sz="2400" dirty="0"/>
            </a:br>
            <a:r>
              <a:rPr lang="en-US" sz="2400" dirty="0"/>
              <a:t>has a </a:t>
            </a:r>
            <a:r>
              <a:rPr lang="en-US" sz="2400" u="sng" dirty="0"/>
              <a:t>single nonterminal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for its left-hand side.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solidFill>
                  <a:srgbClr val="0033CC"/>
                </a:solidFill>
              </a:rPr>
              <a:t>&lt;simple expression&gt; ::= &lt;term&gt; + &lt;term&gt;</a:t>
            </a:r>
          </a:p>
          <a:p>
            <a:pPr lvl="4"/>
            <a:endParaRPr lang="en-US" sz="700" dirty="0"/>
          </a:p>
          <a:p>
            <a:r>
              <a:rPr lang="en-US" sz="2400" dirty="0"/>
              <a:t>Whenever the parser matches the right-hand side of the rule, it can </a:t>
            </a:r>
            <a:r>
              <a:rPr lang="en-US" sz="2400" u="sng" dirty="0"/>
              <a:t>freely reduce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it to the nonterminal symbol.</a:t>
            </a:r>
          </a:p>
          <a:p>
            <a:pPr lvl="1"/>
            <a:r>
              <a:rPr lang="en-US" sz="2000" u="sng" dirty="0"/>
              <a:t>Regardless of the context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br>
              <a:rPr lang="en-US" sz="2000" dirty="0"/>
            </a:br>
            <a:r>
              <a:rPr lang="en-US" sz="2000" dirty="0"/>
              <a:t>of where the match occurs.</a:t>
            </a:r>
          </a:p>
          <a:p>
            <a:pPr lvl="4"/>
            <a:endParaRPr lang="en-US" sz="700" dirty="0"/>
          </a:p>
          <a:p>
            <a:r>
              <a:rPr lang="en-US" sz="2400" dirty="0"/>
              <a:t>A language is context-free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if it can be </a:t>
            </a:r>
            <a:br>
              <a:rPr lang="en-US" sz="2400" dirty="0"/>
            </a:br>
            <a:r>
              <a:rPr lang="en-US" sz="2400" dirty="0"/>
              <a:t>defined by a context-free grammar.</a:t>
            </a:r>
          </a:p>
          <a:p>
            <a:pPr lvl="4"/>
            <a:endParaRPr lang="en-US" sz="700" dirty="0"/>
          </a:p>
          <a:p>
            <a:r>
              <a:rPr lang="en-US" sz="2400" dirty="0"/>
              <a:t>Context-free grammars are a subset</a:t>
            </a:r>
            <a:br>
              <a:rPr lang="en-US" sz="2400" dirty="0"/>
            </a:br>
            <a:r>
              <a:rPr lang="en-US" sz="2400" dirty="0"/>
              <a:t>of </a:t>
            </a:r>
            <a:r>
              <a:rPr lang="en-US" sz="2400" dirty="0">
                <a:solidFill>
                  <a:srgbClr val="B23C00"/>
                </a:solidFill>
              </a:rPr>
              <a:t>context-sensitive </a:t>
            </a:r>
            <a:r>
              <a:rPr lang="en-US" sz="2400" dirty="0"/>
              <a:t>grammars.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23D8528-4E73-1540-B0CF-70F9415279F5}"/>
              </a:ext>
            </a:extLst>
          </p:cNvPr>
          <p:cNvGrpSpPr/>
          <p:nvPr/>
        </p:nvGrpSpPr>
        <p:grpSpPr>
          <a:xfrm>
            <a:off x="6126163" y="3521075"/>
            <a:ext cx="2743200" cy="2743200"/>
            <a:chOff x="6126163" y="3521075"/>
            <a:chExt cx="2743200" cy="2743200"/>
          </a:xfrm>
        </p:grpSpPr>
        <p:grpSp>
          <p:nvGrpSpPr>
            <p:cNvPr id="675844" name="Group 4"/>
            <p:cNvGrpSpPr>
              <a:grpSpLocks/>
            </p:cNvGrpSpPr>
            <p:nvPr/>
          </p:nvGrpSpPr>
          <p:grpSpPr bwMode="auto">
            <a:xfrm>
              <a:off x="6126163" y="3521075"/>
              <a:ext cx="2743200" cy="2743200"/>
              <a:chOff x="3571" y="2275"/>
              <a:chExt cx="1728" cy="1728"/>
            </a:xfrm>
          </p:grpSpPr>
          <p:sp>
            <p:nvSpPr>
              <p:cNvPr id="675845" name="Oval 5"/>
              <p:cNvSpPr>
                <a:spLocks noChangeArrowheads="1"/>
              </p:cNvSpPr>
              <p:nvPr/>
            </p:nvSpPr>
            <p:spPr bwMode="auto">
              <a:xfrm>
                <a:off x="3571" y="2275"/>
                <a:ext cx="1728" cy="1728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46" name="Text Box 6"/>
              <p:cNvSpPr txBox="1">
                <a:spLocks noChangeArrowheads="1"/>
              </p:cNvSpPr>
              <p:nvPr/>
            </p:nvSpPr>
            <p:spPr bwMode="auto">
              <a:xfrm>
                <a:off x="3974" y="2448"/>
                <a:ext cx="93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SENSITIVE</a:t>
                </a:r>
              </a:p>
            </p:txBody>
          </p:sp>
        </p:grpSp>
        <p:grpSp>
          <p:nvGrpSpPr>
            <p:cNvPr id="675847" name="Group 7"/>
            <p:cNvGrpSpPr>
              <a:grpSpLocks/>
            </p:cNvGrpSpPr>
            <p:nvPr/>
          </p:nvGrpSpPr>
          <p:grpSpPr bwMode="auto">
            <a:xfrm>
              <a:off x="6584950" y="4070350"/>
              <a:ext cx="1919288" cy="1920875"/>
              <a:chOff x="3860" y="2621"/>
              <a:chExt cx="1209" cy="1210"/>
            </a:xfrm>
          </p:grpSpPr>
          <p:sp>
            <p:nvSpPr>
              <p:cNvPr id="675848" name="Oval 8"/>
              <p:cNvSpPr>
                <a:spLocks noChangeArrowheads="1"/>
              </p:cNvSpPr>
              <p:nvPr/>
            </p:nvSpPr>
            <p:spPr bwMode="auto">
              <a:xfrm>
                <a:off x="3860" y="2621"/>
                <a:ext cx="1209" cy="1210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49" name="Text Box 9"/>
              <p:cNvSpPr txBox="1">
                <a:spLocks noChangeArrowheads="1"/>
              </p:cNvSpPr>
              <p:nvPr/>
            </p:nvSpPr>
            <p:spPr bwMode="auto">
              <a:xfrm>
                <a:off x="4089" y="2794"/>
                <a:ext cx="73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FREE</a:t>
                </a:r>
              </a:p>
            </p:txBody>
          </p:sp>
        </p:grpSp>
        <p:grpSp>
          <p:nvGrpSpPr>
            <p:cNvPr id="675850" name="Group 10"/>
            <p:cNvGrpSpPr>
              <a:grpSpLocks/>
            </p:cNvGrpSpPr>
            <p:nvPr/>
          </p:nvGrpSpPr>
          <p:grpSpPr bwMode="auto">
            <a:xfrm>
              <a:off x="7042150" y="4619625"/>
              <a:ext cx="1004888" cy="1004888"/>
              <a:chOff x="4148" y="2967"/>
              <a:chExt cx="633" cy="633"/>
            </a:xfrm>
          </p:grpSpPr>
          <p:sp>
            <p:nvSpPr>
              <p:cNvPr id="675851" name="Oval 11"/>
              <p:cNvSpPr>
                <a:spLocks noChangeArrowheads="1"/>
              </p:cNvSpPr>
              <p:nvPr/>
            </p:nvSpPr>
            <p:spPr bwMode="auto">
              <a:xfrm>
                <a:off x="4148" y="2967"/>
                <a:ext cx="633" cy="63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52" name="Text Box 12"/>
              <p:cNvSpPr txBox="1">
                <a:spLocks noChangeArrowheads="1"/>
              </p:cNvSpPr>
              <p:nvPr/>
            </p:nvSpPr>
            <p:spPr bwMode="auto">
              <a:xfrm>
                <a:off x="4205" y="3197"/>
                <a:ext cx="5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REGULAR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431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5142-ED35-824B-8FD9-910A088E0B4A}" type="slidenum">
              <a:rPr lang="en-US"/>
              <a:pPr/>
              <a:t>4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Context-Sensitive Grammars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Context-sensitive </a:t>
            </a:r>
            <a:r>
              <a:rPr lang="en-US" dirty="0"/>
              <a:t>grammars are </a:t>
            </a:r>
            <a:br>
              <a:rPr lang="en-US" dirty="0"/>
            </a:br>
            <a:r>
              <a:rPr lang="en-US" dirty="0"/>
              <a:t>more powerful than context-free grammars.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They can define more languages.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Production rules can be of the form</a:t>
            </a:r>
            <a:r>
              <a:rPr lang="en-US" sz="1000" dirty="0"/>
              <a:t> 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 ::= 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endParaRPr lang="en-US" sz="1000" dirty="0"/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parser is allowed to reduce 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/>
              <a:t> to 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only in the </a:t>
            </a:r>
            <a:r>
              <a:rPr lang="en-US" dirty="0">
                <a:solidFill>
                  <a:srgbClr val="B23C00"/>
                </a:solidFill>
              </a:rPr>
              <a:t>context </a:t>
            </a:r>
            <a:r>
              <a:rPr lang="en-US" dirty="0"/>
              <a:t>of </a:t>
            </a: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/>
              <a:t> and 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4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5142-ED35-824B-8FD9-910A088E0B4A}" type="slidenum">
              <a:rPr lang="en-US"/>
              <a:pPr/>
              <a:t>5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Grammars: 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 ::= 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endParaRPr lang="en-US" sz="1000" dirty="0"/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dirty="0"/>
              <a:t>We can attempt to capture the language rule: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marL="438150" lvl="1" indent="0">
              <a:lnSpc>
                <a:spcPct val="80000"/>
              </a:lnSpc>
              <a:buNone/>
            </a:pP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An identifier must have been </a:t>
            </a:r>
            <a:br>
              <a:rPr lang="en-US" sz="2800" dirty="0"/>
            </a:br>
            <a:r>
              <a:rPr lang="en-US" sz="2800" dirty="0"/>
              <a:t>previously declared to be a variable </a:t>
            </a:r>
            <a:br>
              <a:rPr lang="en-US" sz="2800" dirty="0"/>
            </a:br>
            <a:r>
              <a:rPr lang="en-US" sz="2800" dirty="0"/>
              <a:t>before it can appear in an expression.</a:t>
            </a:r>
            <a:r>
              <a:rPr lang="ja-JP" altLang="en-US" sz="2800">
                <a:latin typeface="Arial"/>
              </a:rPr>
              <a:t>”</a:t>
            </a:r>
            <a:endParaRPr lang="en-US" altLang="ja-JP" sz="2800" dirty="0">
              <a:latin typeface="Arial"/>
            </a:endParaRPr>
          </a:p>
          <a:p>
            <a:pPr marL="438150" lvl="1" indent="0">
              <a:lnSpc>
                <a:spcPct val="80000"/>
              </a:lnSpc>
              <a:buNone/>
            </a:pPr>
            <a:br>
              <a:rPr lang="en-US" altLang="ja-JP" sz="1000" dirty="0">
                <a:latin typeface="Arial"/>
              </a:rPr>
            </a:br>
            <a:br>
              <a:rPr lang="en-US" altLang="ja-JP" sz="1000" dirty="0">
                <a:latin typeface="Arial"/>
              </a:rPr>
            </a:br>
            <a:r>
              <a:rPr lang="en-US" altLang="ja-JP" dirty="0">
                <a:solidFill>
                  <a:srgbClr val="0033CC"/>
                </a:solidFill>
                <a:latin typeface="Arial"/>
              </a:rPr>
              <a:t>&lt;declaration&gt;</a:t>
            </a:r>
            <a:r>
              <a:rPr lang="en-US" altLang="ja-JP" dirty="0">
                <a:solidFill>
                  <a:srgbClr val="C00000"/>
                </a:solidFill>
                <a:latin typeface="Arial"/>
              </a:rPr>
              <a:t>&lt;variable&gt; </a:t>
            </a:r>
            <a:r>
              <a:rPr lang="en-US" altLang="ja-JP" dirty="0">
                <a:latin typeface="Arial"/>
              </a:rPr>
              <a:t>::= </a:t>
            </a:r>
            <a:r>
              <a:rPr lang="en-US" altLang="ja-JP" dirty="0">
                <a:solidFill>
                  <a:srgbClr val="0033CC"/>
                </a:solidFill>
                <a:latin typeface="Arial"/>
              </a:rPr>
              <a:t>&lt;declaration&gt;</a:t>
            </a:r>
            <a:r>
              <a:rPr lang="en-US" altLang="ja-JP" dirty="0">
                <a:solidFill>
                  <a:srgbClr val="C00000"/>
                </a:solidFill>
                <a:latin typeface="Arial"/>
              </a:rPr>
              <a:t>&lt;identifier&gt;</a:t>
            </a:r>
          </a:p>
          <a:p>
            <a:pPr lvl="5"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In an expression, the parser can reduce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B23C00"/>
                </a:solidFill>
              </a:rPr>
              <a:t>&lt;identifier&gt; </a:t>
            </a: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&lt;variable&gt; </a:t>
            </a:r>
          </a:p>
          <a:p>
            <a:pPr lvl="5">
              <a:lnSpc>
                <a:spcPct val="80000"/>
              </a:lnSpc>
            </a:pPr>
            <a:endParaRPr lang="en-US" sz="1000" dirty="0">
              <a:solidFill>
                <a:srgbClr val="B23C00"/>
              </a:solidFill>
            </a:endParaRPr>
          </a:p>
          <a:p>
            <a:pPr marL="438150" lvl="1" indent="0">
              <a:lnSpc>
                <a:spcPct val="80000"/>
              </a:lnSpc>
              <a:buNone/>
            </a:pPr>
            <a:r>
              <a:rPr lang="en-US" sz="2800" dirty="0"/>
              <a:t>only in the context of a prior </a:t>
            </a:r>
            <a:br>
              <a:rPr lang="en-US" sz="2800" dirty="0"/>
            </a:br>
            <a:r>
              <a:rPr lang="en-US" sz="2800" dirty="0">
                <a:solidFill>
                  <a:srgbClr val="0033CC"/>
                </a:solidFill>
              </a:rPr>
              <a:t>&lt;declaration&gt; </a:t>
            </a:r>
            <a:r>
              <a:rPr lang="en-US" sz="2800" dirty="0"/>
              <a:t>for that identifier.</a:t>
            </a:r>
          </a:p>
        </p:txBody>
      </p:sp>
    </p:spTree>
    <p:extLst>
      <p:ext uri="{BB962C8B-B14F-4D97-AF65-F5344CB8AC3E}">
        <p14:creationId xmlns:p14="http://schemas.microsoft.com/office/powerpoint/2010/main" val="383652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4D58-2568-5847-A85C-4F11B3DB5083}" type="slidenum">
              <a:rPr lang="en-US"/>
              <a:pPr/>
              <a:t>6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Context-sensitive grammars are </a:t>
            </a:r>
            <a:br>
              <a:rPr lang="en-US" dirty="0"/>
            </a:br>
            <a:r>
              <a:rPr lang="en-US" u="sng" dirty="0"/>
              <a:t>extremely unwieldy</a:t>
            </a:r>
            <a:r>
              <a:rPr lang="en-US" dirty="0"/>
              <a:t> for writing compilers.</a:t>
            </a:r>
          </a:p>
          <a:p>
            <a:pPr lvl="4"/>
            <a:endParaRPr lang="en-US" dirty="0"/>
          </a:p>
          <a:p>
            <a:r>
              <a:rPr lang="en-US" u="sng" dirty="0"/>
              <a:t>Alternative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Use context-free grammars and rely on </a:t>
            </a:r>
            <a:br>
              <a:rPr lang="en-US" dirty="0"/>
            </a:br>
            <a:r>
              <a:rPr lang="en-US" u="sng" dirty="0"/>
              <a:t>semantic actions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such as building </a:t>
            </a:r>
            <a:br>
              <a:rPr lang="en-US" dirty="0"/>
            </a:br>
            <a:r>
              <a:rPr lang="en-US" dirty="0"/>
              <a:t>symbol tables to provide the context.</a:t>
            </a:r>
          </a:p>
        </p:txBody>
      </p:sp>
    </p:spTree>
    <p:extLst>
      <p:ext uri="{BB962C8B-B14F-4D97-AF65-F5344CB8AC3E}">
        <p14:creationId xmlns:p14="http://schemas.microsoft.com/office/powerpoint/2010/main" val="136089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CF-72B3-114E-8F18-F5091C8ED3C7}" type="slidenum">
              <a:rPr lang="en-US"/>
              <a:pPr/>
              <a:t>7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Top-Down Parsers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The parser we hand-wrote for the Pascal interpreter and the parser that ANTLR</a:t>
            </a:r>
            <a:br>
              <a:rPr lang="en-US" dirty="0"/>
            </a:br>
            <a:r>
              <a:rPr lang="en-US" dirty="0"/>
              <a:t>generates are </a:t>
            </a:r>
            <a:r>
              <a:rPr lang="en-US" u="sng" dirty="0"/>
              <a:t>top-down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Start with the topmost nonterminal grammar symbol such as </a:t>
            </a:r>
            <a:r>
              <a:rPr lang="en-US" dirty="0">
                <a:solidFill>
                  <a:srgbClr val="0033CC"/>
                </a:solidFill>
              </a:rPr>
              <a:t>&lt;PROGRAM&gt;</a:t>
            </a:r>
            <a:r>
              <a:rPr lang="en-US" dirty="0"/>
              <a:t> and work your way down recursively.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Top-down recursive-descent parser</a:t>
            </a:r>
          </a:p>
          <a:p>
            <a:pPr lvl="1"/>
            <a:r>
              <a:rPr lang="en-US" dirty="0"/>
              <a:t>Easy to understand and write, </a:t>
            </a:r>
            <a:br>
              <a:rPr lang="en-US" dirty="0"/>
            </a:br>
            <a:r>
              <a:rPr lang="en-US" dirty="0"/>
              <a:t>but are generally BIG and slow.</a:t>
            </a:r>
          </a:p>
        </p:txBody>
      </p:sp>
    </p:spTree>
    <p:extLst>
      <p:ext uri="{BB962C8B-B14F-4D97-AF65-F5344CB8AC3E}">
        <p14:creationId xmlns:p14="http://schemas.microsoft.com/office/powerpoint/2010/main" val="135323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B7D5-1249-6E4D-AB89-9D4862F92D0B}" type="slidenum">
              <a:rPr lang="en-US"/>
              <a:pPr/>
              <a:t>8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Parsers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Write a parse method for a production (grammar) rule.</a:t>
            </a:r>
          </a:p>
          <a:p>
            <a:pPr lvl="6"/>
            <a:endParaRPr lang="en-US" dirty="0"/>
          </a:p>
          <a:p>
            <a:r>
              <a:rPr lang="en-US" dirty="0"/>
              <a:t>Each parse method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expects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to see tokens from the source program that match its production rule.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ELSE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dirty="0"/>
              <a:t>A parse method calls other parse methods </a:t>
            </a:r>
            <a:br>
              <a:rPr lang="en-US" dirty="0"/>
            </a:br>
            <a:r>
              <a:rPr lang="en-US" dirty="0"/>
              <a:t>that implement lower production rules.</a:t>
            </a:r>
          </a:p>
          <a:p>
            <a:pPr lvl="1"/>
            <a:r>
              <a:rPr lang="en-US" dirty="0"/>
              <a:t>Parse methods </a:t>
            </a:r>
            <a:r>
              <a:rPr lang="en-US" u="sng" dirty="0"/>
              <a:t>consume tokens </a:t>
            </a:r>
            <a:br>
              <a:rPr lang="en-US" dirty="0"/>
            </a:br>
            <a:r>
              <a:rPr lang="en-US" dirty="0"/>
              <a:t>that match the production rules.</a:t>
            </a:r>
          </a:p>
        </p:txBody>
      </p:sp>
    </p:spTree>
    <p:extLst>
      <p:ext uri="{BB962C8B-B14F-4D97-AF65-F5344CB8AC3E}">
        <p14:creationId xmlns:p14="http://schemas.microsoft.com/office/powerpoint/2010/main" val="1480655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B7D5-1249-6E4D-AB89-9D4862F92D0B}" type="slidenum">
              <a:rPr lang="en-US"/>
              <a:pPr/>
              <a:t>9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Parsers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parse is successful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if 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able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derive the input string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(i.e., the source program) </a:t>
            </a:r>
            <a:br>
              <a:rPr lang="en-US" dirty="0"/>
            </a:br>
            <a:r>
              <a:rPr lang="en-US" dirty="0"/>
              <a:t>from the production rules.</a:t>
            </a:r>
          </a:p>
          <a:p>
            <a:pPr lvl="4"/>
            <a:endParaRPr lang="en-US" dirty="0"/>
          </a:p>
          <a:p>
            <a:r>
              <a:rPr lang="en-US" dirty="0"/>
              <a:t>All the tokens match the production rules </a:t>
            </a:r>
            <a:br>
              <a:rPr lang="en-US" dirty="0"/>
            </a:br>
            <a:r>
              <a:rPr lang="en-US" dirty="0"/>
              <a:t>and are consumed.</a:t>
            </a:r>
          </a:p>
        </p:txBody>
      </p:sp>
    </p:spTree>
    <p:extLst>
      <p:ext uri="{BB962C8B-B14F-4D97-AF65-F5344CB8AC3E}">
        <p14:creationId xmlns:p14="http://schemas.microsoft.com/office/powerpoint/2010/main" val="127723883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31082</TotalTime>
  <Words>1694</Words>
  <Application>Microsoft Macintosh PowerPoint</Application>
  <PresentationFormat>On-screen Show (4:3)</PresentationFormat>
  <Paragraphs>310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Quadrant</vt:lpstr>
      <vt:lpstr>CMPE 152: Compiler Design April 29 Class Meeting</vt:lpstr>
      <vt:lpstr>Project Presentation Schedule</vt:lpstr>
      <vt:lpstr>Context-Free Grammars</vt:lpstr>
      <vt:lpstr>Context-Sensitive Grammars</vt:lpstr>
      <vt:lpstr>Context-Sensitive Grammars: Example</vt:lpstr>
      <vt:lpstr>Context-Sensitive Grammars, cont’d</vt:lpstr>
      <vt:lpstr>Top-Down Parsers</vt:lpstr>
      <vt:lpstr>Top-Down Parsers, cont’d</vt:lpstr>
      <vt:lpstr>Top-Down Parsers, cont’d</vt:lpstr>
      <vt:lpstr>Bottom-Up Parsers</vt:lpstr>
      <vt:lpstr>Bottom-Up Parsers, cont’d</vt:lpstr>
      <vt:lpstr>Bottom-Up Parsers, cont’d</vt:lpstr>
      <vt:lpstr>Example: Shift-Reduce Parsing</vt:lpstr>
      <vt:lpstr>Why Bottom-Up Parsing?</vt:lpstr>
      <vt:lpstr>Why Bottom-Up Parsing?</vt:lpstr>
      <vt:lpstr>Lex and Yacc</vt:lpstr>
      <vt:lpstr>Example: Simple Calculator</vt:lpstr>
      <vt:lpstr>Example: Simple Calculator, cont’d</vt:lpstr>
      <vt:lpstr>Example: Simple Calculator, cont’d</vt:lpstr>
      <vt:lpstr>Example: Simple Calculator, cont’d</vt:lpstr>
      <vt:lpstr>Example: Simple Calculator,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434</cp:revision>
  <dcterms:created xsi:type="dcterms:W3CDTF">2008-01-12T03:52:55Z</dcterms:created>
  <dcterms:modified xsi:type="dcterms:W3CDTF">2021-05-04T05:16:18Z</dcterms:modified>
</cp:coreProperties>
</file>