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93" r:id="rId2"/>
    <p:sldId id="261" r:id="rId3"/>
    <p:sldId id="262" r:id="rId4"/>
    <p:sldId id="264" r:id="rId5"/>
    <p:sldId id="263" r:id="rId6"/>
    <p:sldId id="266" r:id="rId7"/>
    <p:sldId id="267" r:id="rId8"/>
    <p:sldId id="268" r:id="rId9"/>
    <p:sldId id="269" r:id="rId10"/>
    <p:sldId id="291" r:id="rId11"/>
    <p:sldId id="292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DEF0F2"/>
    <a:srgbClr val="8F0000"/>
    <a:srgbClr val="008000"/>
    <a:srgbClr val="F2E5D0"/>
    <a:srgbClr val="464646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9" autoAdjust="0"/>
    <p:restoredTop sz="96751" autoAdjust="0"/>
  </p:normalViewPr>
  <p:slideViewPr>
    <p:cSldViewPr>
      <p:cViewPr varScale="1">
        <p:scale>
          <a:sx n="188" d="100"/>
          <a:sy n="188" d="100"/>
        </p:scale>
        <p:origin x="18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4/26/21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April 27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01926" y="6263609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/>
              <a:t>CMPE</a:t>
            </a:r>
            <a:r>
              <a:rPr lang="en-US" sz="1000" baseline="0"/>
              <a:t> 152</a:t>
            </a:r>
            <a:r>
              <a:rPr lang="en-US" sz="1000"/>
              <a:t>: Compiler </a:t>
            </a:r>
            <a:r>
              <a:rPr lang="en-US" sz="1000" baseline="0"/>
              <a:t>Design</a:t>
            </a:r>
            <a:br>
              <a:rPr lang="en-US" sz="1000" baseline="0"/>
            </a:br>
            <a:r>
              <a:rPr lang="en-US" sz="1000" baseline="0"/>
              <a:t>© R. Mak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152: Compiler Design</a:t>
            </a:r>
            <a:br>
              <a:rPr lang="en-US" sz="3600" dirty="0"/>
            </a:br>
            <a:r>
              <a:rPr lang="en-US" sz="2400" dirty="0"/>
              <a:t>April 27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C324-4B2F-FF46-9CB0-78A0111C2C0E}" type="slidenum">
              <a:rPr lang="en-US"/>
              <a:pPr/>
              <a:t>10</a:t>
            </a:fld>
            <a:endParaRPr lang="en-US"/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Heap Management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/>
              <a:t>Should you periodically </a:t>
            </a:r>
            <a:r>
              <a:rPr lang="en-US" u="sng" dirty="0"/>
              <a:t>compact the heap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to get rid of holes and thereby </a:t>
            </a:r>
            <a:br>
              <a:rPr lang="en-US" dirty="0"/>
            </a:br>
            <a:r>
              <a:rPr lang="en-US" dirty="0"/>
              <a:t>reduce the size of the heap?</a:t>
            </a:r>
          </a:p>
          <a:p>
            <a:pPr lvl="4"/>
            <a:endParaRPr lang="en-US" dirty="0"/>
          </a:p>
          <a:p>
            <a:r>
              <a:rPr lang="en-US" dirty="0"/>
              <a:t>If an allocated object moves due to compaction,</a:t>
            </a:r>
            <a:br>
              <a:rPr lang="en-US" dirty="0"/>
            </a:br>
            <a:r>
              <a:rPr lang="en-US" dirty="0"/>
              <a:t>how do you </a:t>
            </a:r>
            <a:r>
              <a:rPr lang="en-US" u="sng" dirty="0"/>
              <a:t>update references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(pointers) </a:t>
            </a:r>
            <a:br>
              <a:rPr lang="en-US" dirty="0"/>
            </a:br>
            <a:r>
              <a:rPr lang="en-US" dirty="0"/>
              <a:t>to the object?</a:t>
            </a:r>
          </a:p>
        </p:txBody>
      </p:sp>
    </p:spTree>
    <p:extLst>
      <p:ext uri="{BB962C8B-B14F-4D97-AF65-F5344CB8AC3E}">
        <p14:creationId xmlns:p14="http://schemas.microsoft.com/office/powerpoint/2010/main" val="3324281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A14BD-13CD-E741-8B0F-1FFC54A1D879}" type="slidenum">
              <a:rPr lang="en-US"/>
              <a:pPr/>
              <a:t>11</a:t>
            </a:fld>
            <a:endParaRPr lang="en-US"/>
          </a:p>
        </p:txBody>
      </p:sp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Collection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Return the memory occupied by an object </a:t>
            </a:r>
            <a:br>
              <a:rPr lang="en-US" dirty="0"/>
            </a:br>
            <a:r>
              <a:rPr lang="en-US" dirty="0"/>
              <a:t>to unallocated status …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… when there are no longer any references to the object (“</a:t>
            </a:r>
            <a:r>
              <a:rPr lang="en-US" u="sng" dirty="0"/>
              <a:t>garbage</a:t>
            </a:r>
            <a:r>
              <a:rPr lang="en-US" dirty="0"/>
              <a:t>”) and therefore it is inaccessible.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That memory becomes a freed block (a “</a:t>
            </a:r>
            <a:r>
              <a:rPr lang="en-US" u="sng" dirty="0"/>
              <a:t>hole</a:t>
            </a:r>
            <a:r>
              <a:rPr lang="en-US" dirty="0"/>
              <a:t>”).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Invented by computer scientist John McCarthy in 1959 to automatically manage runtime memory for his language Lisp.</a:t>
            </a:r>
          </a:p>
        </p:txBody>
      </p:sp>
    </p:spTree>
    <p:extLst>
      <p:ext uri="{BB962C8B-B14F-4D97-AF65-F5344CB8AC3E}">
        <p14:creationId xmlns:p14="http://schemas.microsoft.com/office/powerpoint/2010/main" val="1197618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A14BD-13CD-E741-8B0F-1FFC54A1D879}" type="slidenum">
              <a:rPr lang="en-US"/>
              <a:pPr/>
              <a:t>12</a:t>
            </a:fld>
            <a:endParaRPr lang="en-US"/>
          </a:p>
        </p:txBody>
      </p:sp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Garbage Collection Algorithms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Reference counts</a:t>
            </a:r>
          </a:p>
          <a:p>
            <a:pPr>
              <a:lnSpc>
                <a:spcPct val="90000"/>
              </a:lnSpc>
            </a:pPr>
            <a:r>
              <a:rPr lang="en-US" dirty="0"/>
              <a:t>Mark and sweep</a:t>
            </a:r>
          </a:p>
          <a:p>
            <a:pPr>
              <a:lnSpc>
                <a:spcPct val="90000"/>
              </a:lnSpc>
            </a:pPr>
            <a:r>
              <a:rPr lang="en-US" dirty="0"/>
              <a:t>Stop and copy</a:t>
            </a:r>
          </a:p>
          <a:p>
            <a:pPr>
              <a:lnSpc>
                <a:spcPct val="90000"/>
              </a:lnSpc>
            </a:pPr>
            <a:r>
              <a:rPr lang="en-US" dirty="0"/>
              <a:t>Generational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... plus others</a:t>
            </a:r>
          </a:p>
        </p:txBody>
      </p:sp>
    </p:spTree>
    <p:extLst>
      <p:ext uri="{BB962C8B-B14F-4D97-AF65-F5344CB8AC3E}">
        <p14:creationId xmlns:p14="http://schemas.microsoft.com/office/powerpoint/2010/main" val="1048070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A14BD-13CD-E741-8B0F-1FFC54A1D879}" type="slidenum">
              <a:rPr lang="en-US"/>
              <a:pPr/>
              <a:t>13</a:t>
            </a:fld>
            <a:endParaRPr lang="en-US"/>
          </a:p>
        </p:txBody>
      </p:sp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Automatic Garbage Collection</a:t>
            </a:r>
            <a:endParaRPr lang="en-US" i="1" dirty="0"/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Automatic garbage collection is great </a:t>
            </a:r>
            <a:br>
              <a:rPr lang="en-US" dirty="0"/>
            </a:br>
            <a:r>
              <a:rPr lang="en-US" dirty="0"/>
              <a:t>for us programmers, because we don’t </a:t>
            </a:r>
            <a:br>
              <a:rPr lang="en-US" dirty="0"/>
            </a:br>
            <a:r>
              <a:rPr lang="en-US" dirty="0"/>
              <a:t>have to think about it and write code</a:t>
            </a:r>
            <a:br>
              <a:rPr lang="en-US" dirty="0"/>
            </a:br>
            <a:r>
              <a:rPr lang="en-US" dirty="0"/>
              <a:t>to free unused objects.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But it can slow runtime performance </a:t>
            </a:r>
            <a:r>
              <a:rPr lang="en-US" u="sng" dirty="0"/>
              <a:t>unpredictably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Don’t write mission-critical real-time applications </a:t>
            </a:r>
            <a:br>
              <a:rPr lang="en-US" dirty="0"/>
            </a:br>
            <a:r>
              <a:rPr lang="en-US" dirty="0"/>
              <a:t>in a language that has automatic garbage collection, unless you can programmatically turn GC off when necessary.</a:t>
            </a:r>
          </a:p>
        </p:txBody>
      </p:sp>
    </p:spTree>
    <p:extLst>
      <p:ext uri="{BB962C8B-B14F-4D97-AF65-F5344CB8AC3E}">
        <p14:creationId xmlns:p14="http://schemas.microsoft.com/office/powerpoint/2010/main" val="505643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0A111-50C7-0146-B742-69065ADB876D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Collection: Reference Counts 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45" y="1234464"/>
            <a:ext cx="8229600" cy="4937706"/>
          </a:xfrm>
        </p:spPr>
        <p:txBody>
          <a:bodyPr/>
          <a:lstStyle/>
          <a:p>
            <a:r>
              <a:rPr lang="en-US" dirty="0"/>
              <a:t>Include a </a:t>
            </a:r>
            <a:r>
              <a:rPr lang="en-US" u="sng" dirty="0"/>
              <a:t>counter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with each block </a:t>
            </a:r>
            <a:br>
              <a:rPr lang="en-US" dirty="0"/>
            </a:br>
            <a:r>
              <a:rPr lang="en-US" dirty="0"/>
              <a:t>of allocated memory.</a:t>
            </a:r>
          </a:p>
          <a:p>
            <a:pPr lvl="1"/>
            <a:r>
              <a:rPr lang="en-US" u="sng" dirty="0"/>
              <a:t>Increment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the counter each time </a:t>
            </a:r>
            <a:br>
              <a:rPr lang="en-US" dirty="0"/>
            </a:br>
            <a:r>
              <a:rPr lang="en-US" dirty="0"/>
              <a:t>a pointer is set to point to the block.</a:t>
            </a:r>
          </a:p>
          <a:p>
            <a:pPr lvl="1"/>
            <a:r>
              <a:rPr lang="en-US" u="sng" dirty="0"/>
              <a:t>Decrement</a:t>
            </a:r>
            <a:r>
              <a:rPr lang="en-US" dirty="0"/>
              <a:t> the counter whenever a pointer </a:t>
            </a:r>
            <a:br>
              <a:rPr lang="en-US" dirty="0"/>
            </a:br>
            <a:r>
              <a:rPr lang="en-US" dirty="0"/>
              <a:t>to the block is set to null (or to point elsewhere).</a:t>
            </a:r>
          </a:p>
          <a:p>
            <a:pPr lvl="1"/>
            <a:r>
              <a:rPr lang="en-US" u="sng" dirty="0"/>
              <a:t>Deallocate</a:t>
            </a:r>
            <a:r>
              <a:rPr lang="en-US" dirty="0"/>
              <a:t> the block when the counter reaches 0.</a:t>
            </a:r>
          </a:p>
          <a:p>
            <a:pPr lvl="4"/>
            <a:endParaRPr lang="en-US" dirty="0"/>
          </a:p>
          <a:p>
            <a:r>
              <a:rPr lang="en-US" dirty="0"/>
              <a:t>Problem: Cyclic graphs</a:t>
            </a:r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The reference counts </a:t>
            </a:r>
            <a:br>
              <a:rPr lang="en-US" dirty="0"/>
            </a:br>
            <a:r>
              <a:rPr lang="en-US" dirty="0"/>
              <a:t>never become 0.</a:t>
            </a:r>
          </a:p>
        </p:txBody>
      </p:sp>
      <p:sp>
        <p:nvSpPr>
          <p:cNvPr id="490500" name="AutoShape 4"/>
          <p:cNvSpPr>
            <a:spLocks noChangeArrowheads="1"/>
          </p:cNvSpPr>
          <p:nvPr/>
        </p:nvSpPr>
        <p:spPr bwMode="auto">
          <a:xfrm rot="1088330">
            <a:off x="5802601" y="5221510"/>
            <a:ext cx="547688" cy="549275"/>
          </a:xfrm>
          <a:prstGeom prst="octagon">
            <a:avLst>
              <a:gd name="adj" fmla="val 2928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0501" name="AutoShape 5"/>
          <p:cNvSpPr>
            <a:spLocks noChangeArrowheads="1"/>
          </p:cNvSpPr>
          <p:nvPr/>
        </p:nvSpPr>
        <p:spPr bwMode="auto">
          <a:xfrm rot="-442020">
            <a:off x="6717001" y="5953347"/>
            <a:ext cx="639763" cy="639763"/>
          </a:xfrm>
          <a:prstGeom prst="plus">
            <a:avLst>
              <a:gd name="adj" fmla="val 25000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0502" name="AutoShape 6"/>
          <p:cNvSpPr>
            <a:spLocks noChangeArrowheads="1"/>
          </p:cNvSpPr>
          <p:nvPr/>
        </p:nvSpPr>
        <p:spPr bwMode="auto">
          <a:xfrm rot="496398">
            <a:off x="6991639" y="4581747"/>
            <a:ext cx="823912" cy="730250"/>
          </a:xfrm>
          <a:prstGeom prst="pentagon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90503" name="AutoShape 7"/>
          <p:cNvCxnSpPr>
            <a:cxnSpLocks noChangeShapeType="1"/>
            <a:stCxn id="490500" idx="0"/>
            <a:endCxn id="490502" idx="1"/>
          </p:cNvCxnSpPr>
          <p:nvPr/>
        </p:nvCxnSpPr>
        <p:spPr bwMode="auto">
          <a:xfrm rot="16200000">
            <a:off x="6368545" y="4595241"/>
            <a:ext cx="431800" cy="846138"/>
          </a:xfrm>
          <a:prstGeom prst="curvedConnector2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0504" name="AutoShape 8"/>
          <p:cNvCxnSpPr>
            <a:cxnSpLocks noChangeShapeType="1"/>
            <a:stCxn id="490501" idx="1"/>
            <a:endCxn id="490500" idx="2"/>
          </p:cNvCxnSpPr>
          <p:nvPr/>
        </p:nvCxnSpPr>
        <p:spPr bwMode="auto">
          <a:xfrm rot="10800000">
            <a:off x="5989926" y="5756497"/>
            <a:ext cx="728663" cy="557213"/>
          </a:xfrm>
          <a:prstGeom prst="curvedConnector2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0505" name="AutoShape 9"/>
          <p:cNvCxnSpPr>
            <a:cxnSpLocks noChangeShapeType="1"/>
            <a:stCxn id="490502" idx="4"/>
            <a:endCxn id="490501" idx="3"/>
          </p:cNvCxnSpPr>
          <p:nvPr/>
        </p:nvCxnSpPr>
        <p:spPr bwMode="auto">
          <a:xfrm rot="5400000">
            <a:off x="7032913" y="5664423"/>
            <a:ext cx="887413" cy="246062"/>
          </a:xfrm>
          <a:prstGeom prst="curvedConnector2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5478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0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9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90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499" grpId="0" uiExpand="1" build="p" bldLvl="2"/>
      <p:bldP spid="490500" grpId="0" uiExpand="1" animBg="1"/>
      <p:bldP spid="490501" grpId="0" uiExpand="1" animBg="1"/>
      <p:bldP spid="490502" grpId="0" uiExpan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DA77-BC65-8C46-982A-3AFD7F72F1B0}" type="slidenum">
              <a:rPr lang="en-US"/>
              <a:pPr/>
              <a:t>15</a:t>
            </a:fld>
            <a:endParaRPr lang="en-US"/>
          </a:p>
        </p:txBody>
      </p:sp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Collection: Mark and Sweep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type of </a:t>
            </a:r>
            <a:r>
              <a:rPr lang="en-US" dirty="0">
                <a:solidFill>
                  <a:srgbClr val="C00000"/>
                </a:solidFill>
              </a:rPr>
              <a:t>tracing garbage collection</a:t>
            </a:r>
            <a:r>
              <a:rPr lang="en-US" dirty="0"/>
              <a:t>.</a:t>
            </a:r>
          </a:p>
          <a:p>
            <a:pPr lvl="1"/>
            <a:r>
              <a:rPr lang="en-US" u="sng" dirty="0"/>
              <a:t>Trace</a:t>
            </a:r>
            <a:r>
              <a:rPr lang="en-US" dirty="0"/>
              <a:t> which objects are </a:t>
            </a:r>
            <a:r>
              <a:rPr lang="en-US" u="sng" dirty="0"/>
              <a:t>reachable</a:t>
            </a:r>
            <a:r>
              <a:rPr lang="en-US" dirty="0"/>
              <a:t> by a chain of references from pointers within stack frames.</a:t>
            </a:r>
          </a:p>
          <a:p>
            <a:pPr lvl="4"/>
            <a:endParaRPr lang="en-US" dirty="0"/>
          </a:p>
          <a:p>
            <a:r>
              <a:rPr lang="en-US" dirty="0"/>
              <a:t>Periodically make a pass over the heap to </a:t>
            </a:r>
            <a:br>
              <a:rPr lang="en-US" dirty="0"/>
            </a:br>
            <a:r>
              <a:rPr lang="en-US" u="sng" dirty="0"/>
              <a:t>mark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all reachable objects.</a:t>
            </a:r>
          </a:p>
          <a:p>
            <a:pPr lvl="1"/>
            <a:r>
              <a:rPr lang="en-US" dirty="0"/>
              <a:t>Various marking algorithms.</a:t>
            </a:r>
          </a:p>
          <a:p>
            <a:pPr lvl="1"/>
            <a:r>
              <a:rPr lang="en-US" dirty="0"/>
              <a:t>This can happen concurrently with program execution.</a:t>
            </a:r>
          </a:p>
          <a:p>
            <a:pPr lvl="4"/>
            <a:endParaRPr lang="en-US" dirty="0"/>
          </a:p>
          <a:p>
            <a:r>
              <a:rPr lang="en-US" dirty="0"/>
              <a:t>Make a second pass to </a:t>
            </a:r>
            <a:r>
              <a:rPr lang="en-US" u="sng" dirty="0"/>
              <a:t>sweep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(deallocate) objects that are </a:t>
            </a:r>
            <a:r>
              <a:rPr lang="en-US" u="sng" dirty="0"/>
              <a:t>not marked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203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A13A2-8EA9-9341-94A7-048E9420EFA8}" type="slidenum">
              <a:rPr lang="en-US"/>
              <a:pPr/>
              <a:t>16</a:t>
            </a:fld>
            <a:endParaRPr lang="en-US"/>
          </a:p>
        </p:txBody>
      </p:sp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Collection: Stop and Copy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34464"/>
            <a:ext cx="8412433" cy="4937706"/>
          </a:xfrm>
        </p:spPr>
        <p:txBody>
          <a:bodyPr/>
          <a:lstStyle/>
          <a:p>
            <a:r>
              <a:rPr lang="en-US" dirty="0"/>
              <a:t>Partition the heap into two halves.</a:t>
            </a:r>
          </a:p>
          <a:p>
            <a:pPr lvl="1"/>
            <a:r>
              <a:rPr lang="en-US" dirty="0"/>
              <a:t>Allocate memory only in one half at a time.</a:t>
            </a:r>
          </a:p>
          <a:p>
            <a:pPr lvl="4"/>
            <a:endParaRPr lang="en-US" dirty="0"/>
          </a:p>
          <a:p>
            <a:r>
              <a:rPr lang="en-US" dirty="0"/>
              <a:t>When an allocation fails to find a sufficiently large block of free memory …</a:t>
            </a:r>
          </a:p>
          <a:p>
            <a:pPr lvl="1"/>
            <a:r>
              <a:rPr lang="en-US" u="sng" dirty="0"/>
              <a:t>Stop</a:t>
            </a:r>
          </a:p>
          <a:p>
            <a:pPr lvl="1"/>
            <a:r>
              <a:rPr lang="en-US" u="sng" dirty="0"/>
              <a:t>Copy</a:t>
            </a:r>
            <a:r>
              <a:rPr lang="en-US" dirty="0"/>
              <a:t> all allocated blocks to the other half of the heap, </a:t>
            </a:r>
            <a:br>
              <a:rPr lang="en-US" dirty="0"/>
            </a:br>
            <a:r>
              <a:rPr lang="en-US" dirty="0"/>
              <a:t>thereby compacting it.</a:t>
            </a:r>
          </a:p>
          <a:p>
            <a:pPr lvl="1"/>
            <a:r>
              <a:rPr lang="en-US" u="sng" dirty="0"/>
              <a:t>Update</a:t>
            </a:r>
            <a:r>
              <a:rPr lang="en-US" dirty="0"/>
              <a:t> all references to objects in the allocated blocks.</a:t>
            </a:r>
          </a:p>
          <a:p>
            <a:pPr lvl="2"/>
            <a:r>
              <a:rPr lang="en-US" dirty="0"/>
              <a:t>How do you update pointer values?</a:t>
            </a:r>
          </a:p>
        </p:txBody>
      </p:sp>
    </p:spTree>
    <p:extLst>
      <p:ext uri="{BB962C8B-B14F-4D97-AF65-F5344CB8AC3E}">
        <p14:creationId xmlns:p14="http://schemas.microsoft.com/office/powerpoint/2010/main" val="1062100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33B8-9B13-104F-8A19-EC1E16F6F505}" type="slidenum">
              <a:rPr lang="en-US"/>
              <a:pPr/>
              <a:t>17</a:t>
            </a:fld>
            <a:endParaRPr lang="en-US"/>
          </a:p>
        </p:txBody>
      </p:sp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Generational Garbage Collection: Theory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876770"/>
          </a:xfrm>
        </p:spPr>
        <p:txBody>
          <a:bodyPr/>
          <a:lstStyle/>
          <a:p>
            <a:r>
              <a:rPr lang="en-US" dirty="0"/>
              <a:t>Most objects are short-lived.</a:t>
            </a:r>
          </a:p>
          <a:p>
            <a:pPr lvl="5"/>
            <a:endParaRPr lang="en-US" dirty="0">
              <a:solidFill>
                <a:schemeClr val="folHlink"/>
              </a:solidFill>
            </a:endParaRPr>
          </a:p>
          <a:p>
            <a:r>
              <a:rPr lang="en-US" dirty="0"/>
              <a:t>Long-lived objects are likely to last </a:t>
            </a:r>
            <a:br>
              <a:rPr lang="en-US" dirty="0"/>
            </a:br>
            <a:r>
              <a:rPr lang="en-US" dirty="0"/>
              <a:t>until the program terminates.</a:t>
            </a:r>
          </a:p>
        </p:txBody>
      </p:sp>
    </p:spTree>
    <p:extLst>
      <p:ext uri="{BB962C8B-B14F-4D97-AF65-F5344CB8AC3E}">
        <p14:creationId xmlns:p14="http://schemas.microsoft.com/office/powerpoint/2010/main" val="2845281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33B8-9B13-104F-8A19-EC1E16F6F505}" type="slidenum">
              <a:rPr lang="en-US"/>
              <a:pPr/>
              <a:t>18</a:t>
            </a:fld>
            <a:endParaRPr lang="en-US"/>
          </a:p>
        </p:txBody>
      </p:sp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Generational Garbage Collection: Practice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1"/>
            <a:ext cx="8412433" cy="4785330"/>
          </a:xfrm>
        </p:spPr>
        <p:txBody>
          <a:bodyPr/>
          <a:lstStyle/>
          <a:p>
            <a:r>
              <a:rPr lang="en-US" dirty="0"/>
              <a:t>Partition the heap into a </a:t>
            </a:r>
            <a:r>
              <a:rPr lang="en-US" u="sng" dirty="0"/>
              <a:t>new generation area </a:t>
            </a:r>
            <a:r>
              <a:rPr lang="en-US" dirty="0"/>
              <a:t>and an </a:t>
            </a:r>
            <a:r>
              <a:rPr lang="en-US" u="sng" dirty="0"/>
              <a:t>old generation area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Allocate new objects in the new generation area.</a:t>
            </a:r>
          </a:p>
          <a:p>
            <a:pPr lvl="1"/>
            <a:r>
              <a:rPr lang="en-US" dirty="0"/>
              <a:t>Keep track of how long an object lives.</a:t>
            </a:r>
          </a:p>
          <a:p>
            <a:pPr lvl="1"/>
            <a:r>
              <a:rPr lang="en-US" dirty="0"/>
              <a:t>Once an object lives past a </a:t>
            </a:r>
            <a:r>
              <a:rPr lang="en-US" u="sng" dirty="0"/>
              <a:t>predetermined threshold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time, </a:t>
            </a:r>
            <a:r>
              <a:rPr lang="en-US" u="sng" dirty="0"/>
              <a:t>migrate</a:t>
            </a:r>
            <a:r>
              <a:rPr lang="en-US" dirty="0"/>
              <a:t> it to the old generation area.</a:t>
            </a:r>
          </a:p>
          <a:p>
            <a:pPr lvl="5"/>
            <a:endParaRPr lang="en-US" dirty="0"/>
          </a:p>
          <a:p>
            <a:r>
              <a:rPr lang="en-US" dirty="0"/>
              <a:t>The old generation area stays fairly compacted.</a:t>
            </a:r>
          </a:p>
          <a:p>
            <a:r>
              <a:rPr lang="en-US" dirty="0"/>
              <a:t>The new generation area needs compacting infrequently.</a:t>
            </a:r>
          </a:p>
        </p:txBody>
      </p:sp>
    </p:spTree>
    <p:extLst>
      <p:ext uri="{BB962C8B-B14F-4D97-AF65-F5344CB8AC3E}">
        <p14:creationId xmlns:p14="http://schemas.microsoft.com/office/powerpoint/2010/main" val="144096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6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6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5895-42FE-1946-B927-32D91E0F1D44}" type="slidenum">
              <a:rPr lang="en-US"/>
              <a:pPr/>
              <a:t>19</a:t>
            </a:fld>
            <a:endParaRPr 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Aggressive Heap Management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25"/>
            <a:ext cx="8229600" cy="5029145"/>
          </a:xfrm>
        </p:spPr>
        <p:txBody>
          <a:bodyPr/>
          <a:lstStyle/>
          <a:p>
            <a:r>
              <a:rPr lang="en-US" dirty="0"/>
              <a:t>Aggressive heap management means doing garbage collection frequently, even when </a:t>
            </a:r>
            <a:br>
              <a:rPr lang="en-US" dirty="0"/>
            </a:br>
            <a:r>
              <a:rPr lang="en-US" dirty="0"/>
              <a:t>it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not necessary.</a:t>
            </a:r>
          </a:p>
          <a:p>
            <a:pPr lvl="1"/>
            <a:r>
              <a:rPr lang="en-US" dirty="0"/>
              <a:t>There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still adequate free space remaining </a:t>
            </a:r>
            <a:br>
              <a:rPr lang="en-US" dirty="0"/>
            </a:br>
            <a:r>
              <a:rPr lang="en-US" dirty="0"/>
              <a:t>in the heap area.</a:t>
            </a:r>
          </a:p>
          <a:p>
            <a:pPr lvl="4"/>
            <a:endParaRPr lang="en-US" dirty="0"/>
          </a:p>
          <a:p>
            <a:r>
              <a:rPr lang="en-US" dirty="0"/>
              <a:t>Keep the heap </a:t>
            </a:r>
            <a:r>
              <a:rPr lang="en-US" u="sng" dirty="0"/>
              <a:t>as small as possible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Improve reference locality.</a:t>
            </a:r>
          </a:p>
          <a:p>
            <a:pPr lvl="1"/>
            <a:r>
              <a:rPr lang="en-US" dirty="0"/>
              <a:t>Optimize the use of physical memory </a:t>
            </a:r>
            <a:br>
              <a:rPr lang="en-US" dirty="0"/>
            </a:br>
            <a:r>
              <a:rPr lang="en-US" dirty="0"/>
              <a:t>when multiple programs are running.</a:t>
            </a:r>
          </a:p>
          <a:p>
            <a:pPr lvl="1"/>
            <a:r>
              <a:rPr lang="en-US" u="sng" dirty="0"/>
              <a:t>Reduce virtual memory paging.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70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8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8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B2F4F-C300-B14E-B871-ADD5ADF173AB}" type="slidenum">
              <a:rPr lang="en-US"/>
              <a:pPr/>
              <a:t>2</a:t>
            </a:fld>
            <a:endParaRPr lang="en-US"/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Runtime Memory Management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563" y="1295400"/>
            <a:ext cx="4206875" cy="4784725"/>
          </a:xfrm>
        </p:spPr>
        <p:txBody>
          <a:bodyPr/>
          <a:lstStyle/>
          <a:p>
            <a:r>
              <a:rPr lang="en-US" dirty="0"/>
              <a:t>In the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Pascal Virtual Machine</a:t>
            </a:r>
            <a:r>
              <a:rPr lang="ja-JP" altLang="en-US">
                <a:latin typeface="Arial"/>
              </a:rPr>
              <a:t>”</a:t>
            </a:r>
            <a:r>
              <a:rPr lang="en-US" dirty="0"/>
              <a:t> all local data is kept on the </a:t>
            </a:r>
            <a:r>
              <a:rPr lang="en-US" u="sng" dirty="0"/>
              <a:t>runtime stack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All memory for the parameters and variables declared locally by a routine is allocated in the routine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stack frame.</a:t>
            </a:r>
          </a:p>
        </p:txBody>
      </p:sp>
      <p:sp>
        <p:nvSpPr>
          <p:cNvPr id="493579" name="Text Box 11"/>
          <p:cNvSpPr txBox="1">
            <a:spLocks noChangeArrowheads="1"/>
          </p:cNvSpPr>
          <p:nvPr/>
        </p:nvSpPr>
        <p:spPr bwMode="auto">
          <a:xfrm>
            <a:off x="4802188" y="3822700"/>
            <a:ext cx="565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latin typeface="Courier New" charset="0"/>
              </a:rPr>
              <a:t>main1</a:t>
            </a:r>
          </a:p>
        </p:txBody>
      </p:sp>
      <p:sp>
        <p:nvSpPr>
          <p:cNvPr id="493580" name="Text Box 12"/>
          <p:cNvSpPr txBox="1">
            <a:spLocks noChangeArrowheads="1"/>
          </p:cNvSpPr>
          <p:nvPr/>
        </p:nvSpPr>
        <p:spPr bwMode="auto">
          <a:xfrm>
            <a:off x="5249863" y="3822700"/>
            <a:ext cx="7762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latin typeface="Courier New" charset="0"/>
                <a:sym typeface="Wingdings" charset="0"/>
              </a:rPr>
              <a:t> proc2</a:t>
            </a:r>
            <a:endParaRPr lang="en-US" sz="1000" b="1">
              <a:latin typeface="Courier New" charset="0"/>
            </a:endParaRPr>
          </a:p>
        </p:txBody>
      </p:sp>
      <p:sp>
        <p:nvSpPr>
          <p:cNvPr id="493581" name="Text Box 13"/>
          <p:cNvSpPr txBox="1">
            <a:spLocks noChangeArrowheads="1"/>
          </p:cNvSpPr>
          <p:nvPr/>
        </p:nvSpPr>
        <p:spPr bwMode="auto">
          <a:xfrm>
            <a:off x="5921376" y="3822700"/>
            <a:ext cx="7762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latin typeface="Courier New" charset="0"/>
                <a:sym typeface="Wingdings" charset="0"/>
              </a:rPr>
              <a:t> proc3</a:t>
            </a:r>
            <a:endParaRPr lang="en-US" sz="1000" b="1">
              <a:latin typeface="Courier New" charset="0"/>
            </a:endParaRPr>
          </a:p>
        </p:txBody>
      </p:sp>
      <p:sp>
        <p:nvSpPr>
          <p:cNvPr id="493582" name="Text Box 14"/>
          <p:cNvSpPr txBox="1">
            <a:spLocks noChangeArrowheads="1"/>
          </p:cNvSpPr>
          <p:nvPr/>
        </p:nvSpPr>
        <p:spPr bwMode="auto">
          <a:xfrm>
            <a:off x="6538913" y="3824288"/>
            <a:ext cx="7762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latin typeface="Courier New" charset="0"/>
                <a:sym typeface="Wingdings" charset="0"/>
              </a:rPr>
              <a:t> func2</a:t>
            </a:r>
            <a:endParaRPr lang="en-US" sz="1000" b="1">
              <a:latin typeface="Courier New" charset="0"/>
            </a:endParaRPr>
          </a:p>
        </p:txBody>
      </p:sp>
      <p:sp>
        <p:nvSpPr>
          <p:cNvPr id="493583" name="Text Box 15"/>
          <p:cNvSpPr txBox="1">
            <a:spLocks noChangeArrowheads="1"/>
          </p:cNvSpPr>
          <p:nvPr/>
        </p:nvSpPr>
        <p:spPr bwMode="auto">
          <a:xfrm>
            <a:off x="7207251" y="3824288"/>
            <a:ext cx="7762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latin typeface="Courier New" charset="0"/>
                <a:sym typeface="Wingdings" charset="0"/>
              </a:rPr>
              <a:t> func3</a:t>
            </a:r>
            <a:endParaRPr lang="en-US" sz="1000" b="1">
              <a:latin typeface="Courier New" charset="0"/>
            </a:endParaRPr>
          </a:p>
        </p:txBody>
      </p:sp>
      <p:sp>
        <p:nvSpPr>
          <p:cNvPr id="493584" name="Text Box 16"/>
          <p:cNvSpPr txBox="1">
            <a:spLocks noChangeArrowheads="1"/>
          </p:cNvSpPr>
          <p:nvPr/>
        </p:nvSpPr>
        <p:spPr bwMode="auto">
          <a:xfrm>
            <a:off x="7821613" y="3824288"/>
            <a:ext cx="7762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latin typeface="Courier New" charset="0"/>
                <a:sym typeface="Wingdings" charset="0"/>
              </a:rPr>
              <a:t> proc2</a:t>
            </a:r>
            <a:endParaRPr lang="en-US" sz="1000" b="1">
              <a:latin typeface="Courier New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36A1739-6443-8646-84DB-6D9D58D73DA5}"/>
              </a:ext>
            </a:extLst>
          </p:cNvPr>
          <p:cNvGrpSpPr/>
          <p:nvPr/>
        </p:nvGrpSpPr>
        <p:grpSpPr>
          <a:xfrm>
            <a:off x="4487863" y="1247775"/>
            <a:ext cx="4381500" cy="2516188"/>
            <a:chOff x="4487863" y="1247775"/>
            <a:chExt cx="4381500" cy="2516188"/>
          </a:xfrm>
        </p:grpSpPr>
        <p:sp>
          <p:nvSpPr>
            <p:cNvPr id="493572" name="Rectangle 4"/>
            <p:cNvSpPr>
              <a:spLocks noChangeArrowheads="1"/>
            </p:cNvSpPr>
            <p:nvPr/>
          </p:nvSpPr>
          <p:spPr bwMode="auto">
            <a:xfrm>
              <a:off x="4487863" y="1249363"/>
              <a:ext cx="1735138" cy="2276475"/>
            </a:xfrm>
            <a:prstGeom prst="rect">
              <a:avLst/>
            </a:prstGeom>
            <a:solidFill>
              <a:srgbClr val="CC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573" name="Rectangle 5"/>
            <p:cNvSpPr>
              <a:spLocks noChangeArrowheads="1"/>
            </p:cNvSpPr>
            <p:nvPr/>
          </p:nvSpPr>
          <p:spPr bwMode="auto">
            <a:xfrm>
              <a:off x="4598988" y="2387600"/>
              <a:ext cx="1511300" cy="81280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574" name="Rectangle 6"/>
            <p:cNvSpPr>
              <a:spLocks noChangeArrowheads="1"/>
            </p:cNvSpPr>
            <p:nvPr/>
          </p:nvSpPr>
          <p:spPr bwMode="auto">
            <a:xfrm>
              <a:off x="4598988" y="1520825"/>
              <a:ext cx="1511300" cy="81280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575" name="Rectangle 7"/>
            <p:cNvSpPr>
              <a:spLocks noChangeArrowheads="1"/>
            </p:cNvSpPr>
            <p:nvPr/>
          </p:nvSpPr>
          <p:spPr bwMode="auto">
            <a:xfrm>
              <a:off x="4768851" y="2657475"/>
              <a:ext cx="1228725" cy="43338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576" name="Rectangle 8"/>
            <p:cNvSpPr>
              <a:spLocks noChangeArrowheads="1"/>
            </p:cNvSpPr>
            <p:nvPr/>
          </p:nvSpPr>
          <p:spPr bwMode="auto">
            <a:xfrm>
              <a:off x="4768851" y="1806575"/>
              <a:ext cx="1228725" cy="417513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577" name="Text Box 9"/>
            <p:cNvSpPr txBox="1">
              <a:spLocks noChangeArrowheads="1"/>
            </p:cNvSpPr>
            <p:nvPr/>
          </p:nvSpPr>
          <p:spPr bwMode="auto">
            <a:xfrm>
              <a:off x="4487863" y="1317625"/>
              <a:ext cx="1481138" cy="1730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ourier New" charset="0"/>
                </a:rPr>
                <a:t>PROGRAM main1</a:t>
              </a:r>
            </a:p>
            <a:p>
              <a:endParaRPr lang="en-US" sz="900" b="1">
                <a:latin typeface="Courier New" charset="0"/>
              </a:endParaRPr>
            </a:p>
            <a:p>
              <a:r>
                <a:rPr lang="en-US" sz="900" b="1">
                  <a:latin typeface="Courier New" charset="0"/>
                </a:rPr>
                <a:t>  FUNCTION func2</a:t>
              </a:r>
            </a:p>
            <a:p>
              <a:endParaRPr lang="en-US" sz="900" b="1">
                <a:latin typeface="Courier New" charset="0"/>
              </a:endParaRPr>
            </a:p>
            <a:p>
              <a:r>
                <a:rPr lang="en-US" sz="900" b="1">
                  <a:latin typeface="Courier New" charset="0"/>
                </a:rPr>
                <a:t>    FUNCTION func3</a:t>
              </a:r>
            </a:p>
            <a:p>
              <a:endParaRPr lang="en-US" sz="900" b="1">
                <a:latin typeface="Courier New" charset="0"/>
              </a:endParaRPr>
            </a:p>
            <a:p>
              <a:endParaRPr lang="en-US" sz="900" b="1">
                <a:latin typeface="Courier New" charset="0"/>
              </a:endParaRPr>
            </a:p>
            <a:p>
              <a:endParaRPr lang="en-US" sz="900" b="1">
                <a:latin typeface="Courier New" charset="0"/>
              </a:endParaRPr>
            </a:p>
            <a:p>
              <a:r>
                <a:rPr lang="en-US" sz="900" b="1">
                  <a:latin typeface="Courier New" charset="0"/>
                </a:rPr>
                <a:t>  PROCEDURE proc2</a:t>
              </a:r>
            </a:p>
            <a:p>
              <a:endParaRPr lang="en-US" sz="900" b="1">
                <a:latin typeface="Courier New" charset="0"/>
              </a:endParaRPr>
            </a:p>
            <a:p>
              <a:r>
                <a:rPr lang="en-US" sz="900" b="1">
                  <a:latin typeface="Courier New" charset="0"/>
                </a:rPr>
                <a:t>    PROCEDURE proc3</a:t>
              </a:r>
            </a:p>
            <a:p>
              <a:endParaRPr lang="en-US" sz="900" b="1">
                <a:latin typeface="Courier New" charset="0"/>
              </a:endParaRPr>
            </a:p>
          </p:txBody>
        </p:sp>
        <p:sp>
          <p:nvSpPr>
            <p:cNvPr id="493578" name="Text Box 10"/>
            <p:cNvSpPr txBox="1">
              <a:spLocks noChangeArrowheads="1"/>
            </p:cNvSpPr>
            <p:nvPr/>
          </p:nvSpPr>
          <p:spPr bwMode="auto">
            <a:xfrm>
              <a:off x="6396038" y="3535363"/>
              <a:ext cx="111760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00"/>
                <a:t>RUNTIME STACK</a:t>
              </a:r>
            </a:p>
          </p:txBody>
        </p:sp>
        <p:grpSp>
          <p:nvGrpSpPr>
            <p:cNvPr id="493585" name="Group 17"/>
            <p:cNvGrpSpPr>
              <a:grpSpLocks/>
            </p:cNvGrpSpPr>
            <p:nvPr/>
          </p:nvGrpSpPr>
          <p:grpSpPr bwMode="auto">
            <a:xfrm>
              <a:off x="6397626" y="1247775"/>
              <a:ext cx="1117600" cy="2170113"/>
              <a:chOff x="2592" y="892"/>
              <a:chExt cx="1152" cy="2305"/>
            </a:xfrm>
          </p:grpSpPr>
          <p:sp>
            <p:nvSpPr>
              <p:cNvPr id="493586" name="Rectangle 18"/>
              <p:cNvSpPr>
                <a:spLocks noChangeArrowheads="1"/>
              </p:cNvSpPr>
              <p:nvPr/>
            </p:nvSpPr>
            <p:spPr bwMode="auto">
              <a:xfrm>
                <a:off x="2592" y="892"/>
                <a:ext cx="1152" cy="2304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587" name="Rectangle 19"/>
              <p:cNvSpPr>
                <a:spLocks noChangeArrowheads="1"/>
              </p:cNvSpPr>
              <p:nvPr/>
            </p:nvSpPr>
            <p:spPr bwMode="auto">
              <a:xfrm>
                <a:off x="2592" y="2851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main1</a:t>
                </a:r>
              </a:p>
            </p:txBody>
          </p:sp>
          <p:sp>
            <p:nvSpPr>
              <p:cNvPr id="493588" name="Rectangle 20"/>
              <p:cNvSpPr>
                <a:spLocks noChangeArrowheads="1"/>
              </p:cNvSpPr>
              <p:nvPr/>
            </p:nvSpPr>
            <p:spPr bwMode="auto">
              <a:xfrm>
                <a:off x="2592" y="2506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proc2</a:t>
                </a:r>
              </a:p>
            </p:txBody>
          </p:sp>
          <p:sp>
            <p:nvSpPr>
              <p:cNvPr id="493589" name="Rectangle 21"/>
              <p:cNvSpPr>
                <a:spLocks noChangeArrowheads="1"/>
              </p:cNvSpPr>
              <p:nvPr/>
            </p:nvSpPr>
            <p:spPr bwMode="auto">
              <a:xfrm>
                <a:off x="2592" y="2160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proc3</a:t>
                </a:r>
              </a:p>
            </p:txBody>
          </p:sp>
          <p:sp>
            <p:nvSpPr>
              <p:cNvPr id="493590" name="Rectangle 22"/>
              <p:cNvSpPr>
                <a:spLocks noChangeArrowheads="1"/>
              </p:cNvSpPr>
              <p:nvPr/>
            </p:nvSpPr>
            <p:spPr bwMode="auto">
              <a:xfrm>
                <a:off x="2592" y="1814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/>
                  <a:t>AR: proc3</a:t>
                </a:r>
              </a:p>
            </p:txBody>
          </p:sp>
          <p:sp>
            <p:nvSpPr>
              <p:cNvPr id="493591" name="Rectangle 23"/>
              <p:cNvSpPr>
                <a:spLocks noChangeArrowheads="1"/>
              </p:cNvSpPr>
              <p:nvPr/>
            </p:nvSpPr>
            <p:spPr bwMode="auto">
              <a:xfrm>
                <a:off x="2592" y="1469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func3</a:t>
                </a:r>
              </a:p>
            </p:txBody>
          </p:sp>
          <p:sp>
            <p:nvSpPr>
              <p:cNvPr id="493592" name="Rectangle 24"/>
              <p:cNvSpPr>
                <a:spLocks noChangeArrowheads="1"/>
              </p:cNvSpPr>
              <p:nvPr/>
            </p:nvSpPr>
            <p:spPr bwMode="auto">
              <a:xfrm>
                <a:off x="2592" y="1814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func2</a:t>
                </a:r>
              </a:p>
            </p:txBody>
          </p:sp>
          <p:sp>
            <p:nvSpPr>
              <p:cNvPr id="493593" name="Rectangle 25"/>
              <p:cNvSpPr>
                <a:spLocks noChangeArrowheads="1"/>
              </p:cNvSpPr>
              <p:nvPr/>
            </p:nvSpPr>
            <p:spPr bwMode="auto">
              <a:xfrm>
                <a:off x="2592" y="1181"/>
                <a:ext cx="1152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proc2</a:t>
                </a:r>
              </a:p>
            </p:txBody>
          </p:sp>
        </p:grpSp>
        <p:sp>
          <p:nvSpPr>
            <p:cNvPr id="493594" name="Rectangle 26"/>
            <p:cNvSpPr>
              <a:spLocks noChangeArrowheads="1"/>
            </p:cNvSpPr>
            <p:nvPr/>
          </p:nvSpPr>
          <p:spPr bwMode="auto">
            <a:xfrm>
              <a:off x="8353426" y="1465263"/>
              <a:ext cx="280988" cy="157162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595" name="Text Box 27"/>
            <p:cNvSpPr txBox="1">
              <a:spLocks noChangeArrowheads="1"/>
            </p:cNvSpPr>
            <p:nvPr/>
          </p:nvSpPr>
          <p:spPr bwMode="auto">
            <a:xfrm>
              <a:off x="8164513" y="3155950"/>
              <a:ext cx="704850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900"/>
                <a:t>RUNTIME</a:t>
              </a:r>
            </a:p>
            <a:p>
              <a:pPr algn="ctr"/>
              <a:r>
                <a:rPr lang="en-US" sz="900"/>
                <a:t>DISPLAY</a:t>
              </a:r>
            </a:p>
          </p:txBody>
        </p:sp>
        <p:sp>
          <p:nvSpPr>
            <p:cNvPr id="493596" name="Rectangle 28"/>
            <p:cNvSpPr>
              <a:spLocks noChangeArrowheads="1"/>
            </p:cNvSpPr>
            <p:nvPr/>
          </p:nvSpPr>
          <p:spPr bwMode="auto">
            <a:xfrm>
              <a:off x="8353426" y="2874963"/>
              <a:ext cx="280988" cy="161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597" name="Rectangle 29"/>
            <p:cNvSpPr>
              <a:spLocks noChangeArrowheads="1"/>
            </p:cNvSpPr>
            <p:nvPr/>
          </p:nvSpPr>
          <p:spPr bwMode="auto">
            <a:xfrm>
              <a:off x="8353426" y="2711450"/>
              <a:ext cx="280988" cy="1635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598" name="Rectangle 30"/>
            <p:cNvSpPr>
              <a:spLocks noChangeArrowheads="1"/>
            </p:cNvSpPr>
            <p:nvPr/>
          </p:nvSpPr>
          <p:spPr bwMode="auto">
            <a:xfrm>
              <a:off x="8353426" y="2547938"/>
              <a:ext cx="280988" cy="1635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93599" name="Text Box 31"/>
            <p:cNvSpPr txBox="1">
              <a:spLocks noChangeArrowheads="1"/>
            </p:cNvSpPr>
            <p:nvPr/>
          </p:nvSpPr>
          <p:spPr bwMode="auto">
            <a:xfrm>
              <a:off x="8615363" y="2879725"/>
              <a:ext cx="233363" cy="198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700" b="1"/>
                <a:t>1</a:t>
              </a:r>
            </a:p>
          </p:txBody>
        </p:sp>
        <p:sp>
          <p:nvSpPr>
            <p:cNvPr id="493600" name="Text Box 32"/>
            <p:cNvSpPr txBox="1">
              <a:spLocks noChangeArrowheads="1"/>
            </p:cNvSpPr>
            <p:nvPr/>
          </p:nvSpPr>
          <p:spPr bwMode="auto">
            <a:xfrm>
              <a:off x="8615363" y="2716213"/>
              <a:ext cx="233363" cy="198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700" b="1"/>
                <a:t>2</a:t>
              </a:r>
            </a:p>
          </p:txBody>
        </p:sp>
        <p:sp>
          <p:nvSpPr>
            <p:cNvPr id="493601" name="Text Box 33"/>
            <p:cNvSpPr txBox="1">
              <a:spLocks noChangeArrowheads="1"/>
            </p:cNvSpPr>
            <p:nvPr/>
          </p:nvSpPr>
          <p:spPr bwMode="auto">
            <a:xfrm>
              <a:off x="8615363" y="2554288"/>
              <a:ext cx="233363" cy="200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700" b="1"/>
                <a:t>3</a:t>
              </a:r>
            </a:p>
          </p:txBody>
        </p:sp>
        <p:sp>
          <p:nvSpPr>
            <p:cNvPr id="493602" name="Line 34"/>
            <p:cNvSpPr>
              <a:spLocks noChangeShapeType="1"/>
            </p:cNvSpPr>
            <p:nvPr/>
          </p:nvSpPr>
          <p:spPr bwMode="auto">
            <a:xfrm flipH="1">
              <a:off x="7515226" y="2927350"/>
              <a:ext cx="950913" cy="3270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3603" name="Group 35"/>
            <p:cNvGrpSpPr>
              <a:grpSpLocks/>
            </p:cNvGrpSpPr>
            <p:nvPr/>
          </p:nvGrpSpPr>
          <p:grpSpPr bwMode="auto">
            <a:xfrm>
              <a:off x="7515226" y="2332038"/>
              <a:ext cx="111125" cy="215900"/>
              <a:chOff x="3744" y="2390"/>
              <a:chExt cx="230" cy="230"/>
            </a:xfrm>
          </p:grpSpPr>
          <p:sp>
            <p:nvSpPr>
              <p:cNvPr id="493604" name="Line 36"/>
              <p:cNvSpPr>
                <a:spLocks noChangeShapeType="1"/>
              </p:cNvSpPr>
              <p:nvPr/>
            </p:nvSpPr>
            <p:spPr bwMode="auto">
              <a:xfrm>
                <a:off x="3744" y="239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605" name="Line 37"/>
              <p:cNvSpPr>
                <a:spLocks noChangeShapeType="1"/>
              </p:cNvSpPr>
              <p:nvPr/>
            </p:nvSpPr>
            <p:spPr bwMode="auto">
              <a:xfrm>
                <a:off x="3974" y="2390"/>
                <a:ext cx="0" cy="23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606" name="Line 38"/>
              <p:cNvSpPr>
                <a:spLocks noChangeShapeType="1"/>
              </p:cNvSpPr>
              <p:nvPr/>
            </p:nvSpPr>
            <p:spPr bwMode="auto">
              <a:xfrm flipH="1">
                <a:off x="3744" y="262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3608" name="Group 40"/>
            <p:cNvGrpSpPr>
              <a:grpSpLocks/>
            </p:cNvGrpSpPr>
            <p:nvPr/>
          </p:nvGrpSpPr>
          <p:grpSpPr bwMode="auto">
            <a:xfrm>
              <a:off x="7515226" y="2006600"/>
              <a:ext cx="223838" cy="541338"/>
              <a:chOff x="3744" y="2390"/>
              <a:chExt cx="230" cy="230"/>
            </a:xfrm>
          </p:grpSpPr>
          <p:sp>
            <p:nvSpPr>
              <p:cNvPr id="493609" name="Line 41"/>
              <p:cNvSpPr>
                <a:spLocks noChangeShapeType="1"/>
              </p:cNvSpPr>
              <p:nvPr/>
            </p:nvSpPr>
            <p:spPr bwMode="auto">
              <a:xfrm>
                <a:off x="3744" y="2390"/>
                <a:ext cx="230" cy="0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610" name="Line 42"/>
              <p:cNvSpPr>
                <a:spLocks noChangeShapeType="1"/>
              </p:cNvSpPr>
              <p:nvPr/>
            </p:nvSpPr>
            <p:spPr bwMode="auto">
              <a:xfrm>
                <a:off x="3974" y="2390"/>
                <a:ext cx="0" cy="230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611" name="Line 43"/>
              <p:cNvSpPr>
                <a:spLocks noChangeShapeType="1"/>
              </p:cNvSpPr>
              <p:nvPr/>
            </p:nvSpPr>
            <p:spPr bwMode="auto">
              <a:xfrm flipH="1">
                <a:off x="3744" y="2620"/>
                <a:ext cx="230" cy="0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3612" name="Group 44"/>
            <p:cNvGrpSpPr>
              <a:grpSpLocks/>
            </p:cNvGrpSpPr>
            <p:nvPr/>
          </p:nvGrpSpPr>
          <p:grpSpPr bwMode="auto">
            <a:xfrm>
              <a:off x="7515226" y="2332038"/>
              <a:ext cx="111125" cy="488950"/>
              <a:chOff x="3744" y="2390"/>
              <a:chExt cx="230" cy="230"/>
            </a:xfrm>
          </p:grpSpPr>
          <p:sp>
            <p:nvSpPr>
              <p:cNvPr id="493613" name="Line 45"/>
              <p:cNvSpPr>
                <a:spLocks noChangeShapeType="1"/>
              </p:cNvSpPr>
              <p:nvPr/>
            </p:nvSpPr>
            <p:spPr bwMode="auto">
              <a:xfrm>
                <a:off x="3744" y="239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614" name="Line 46"/>
              <p:cNvSpPr>
                <a:spLocks noChangeShapeType="1"/>
              </p:cNvSpPr>
              <p:nvPr/>
            </p:nvSpPr>
            <p:spPr bwMode="auto">
              <a:xfrm>
                <a:off x="3974" y="2390"/>
                <a:ext cx="0" cy="23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615" name="Line 47"/>
              <p:cNvSpPr>
                <a:spLocks noChangeShapeType="1"/>
              </p:cNvSpPr>
              <p:nvPr/>
            </p:nvSpPr>
            <p:spPr bwMode="auto">
              <a:xfrm flipH="1">
                <a:off x="3744" y="262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93616" name="AutoShape 48"/>
            <p:cNvCxnSpPr>
              <a:cxnSpLocks noChangeShapeType="1"/>
            </p:cNvCxnSpPr>
            <p:nvPr/>
          </p:nvCxnSpPr>
          <p:spPr bwMode="auto">
            <a:xfrm rot="16200000" flipV="1">
              <a:off x="7634288" y="1835150"/>
              <a:ext cx="714375" cy="950913"/>
            </a:xfrm>
            <a:prstGeom prst="curvedConnector4">
              <a:avLst>
                <a:gd name="adj1" fmla="val 100130"/>
                <a:gd name="adj2" fmla="val 85306"/>
              </a:avLst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493617" name="Group 49"/>
            <p:cNvGrpSpPr>
              <a:grpSpLocks/>
            </p:cNvGrpSpPr>
            <p:nvPr/>
          </p:nvGrpSpPr>
          <p:grpSpPr bwMode="auto">
            <a:xfrm>
              <a:off x="7515226" y="1736725"/>
              <a:ext cx="111125" cy="431800"/>
              <a:chOff x="3744" y="2390"/>
              <a:chExt cx="230" cy="230"/>
            </a:xfrm>
          </p:grpSpPr>
          <p:sp>
            <p:nvSpPr>
              <p:cNvPr id="493618" name="Line 50"/>
              <p:cNvSpPr>
                <a:spLocks noChangeShapeType="1"/>
              </p:cNvSpPr>
              <p:nvPr/>
            </p:nvSpPr>
            <p:spPr bwMode="auto">
              <a:xfrm>
                <a:off x="3744" y="239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619" name="Line 51"/>
              <p:cNvSpPr>
                <a:spLocks noChangeShapeType="1"/>
              </p:cNvSpPr>
              <p:nvPr/>
            </p:nvSpPr>
            <p:spPr bwMode="auto">
              <a:xfrm>
                <a:off x="3974" y="2390"/>
                <a:ext cx="0" cy="23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620" name="Line 52"/>
              <p:cNvSpPr>
                <a:spLocks noChangeShapeType="1"/>
              </p:cNvSpPr>
              <p:nvPr/>
            </p:nvSpPr>
            <p:spPr bwMode="auto">
              <a:xfrm flipH="1">
                <a:off x="3744" y="262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93621" name="AutoShape 53"/>
            <p:cNvCxnSpPr>
              <a:cxnSpLocks noChangeShapeType="1"/>
            </p:cNvCxnSpPr>
            <p:nvPr/>
          </p:nvCxnSpPr>
          <p:spPr bwMode="auto">
            <a:xfrm rot="5400000" flipH="1">
              <a:off x="7469188" y="1673225"/>
              <a:ext cx="1154113" cy="1062038"/>
            </a:xfrm>
            <a:prstGeom prst="curvedConnector2">
              <a:avLst/>
            </a:prstGeom>
            <a:noFill/>
            <a:ln w="1905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0" name="Rectangle 3"/>
          <p:cNvSpPr txBox="1">
            <a:spLocks noChangeArrowheads="1"/>
          </p:cNvSpPr>
          <p:nvPr/>
        </p:nvSpPr>
        <p:spPr bwMode="auto">
          <a:xfrm>
            <a:off x="4206245" y="4251950"/>
            <a:ext cx="4664070" cy="1920219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dirty="0"/>
              <a:t>The memory is later </a:t>
            </a:r>
            <a:r>
              <a:rPr lang="en-US" u="sng" dirty="0"/>
              <a:t>automatically deallocated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when the stack frame is popped off the stack.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771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5895-42FE-1946-B927-32D91E0F1D44}" type="slidenum">
              <a:rPr lang="en-US"/>
              <a:pPr/>
              <a:t>20</a:t>
            </a:fld>
            <a:endParaRPr 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Aggressive Heap Management: Tradeoff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12433" cy="4968875"/>
          </a:xfrm>
        </p:spPr>
        <p:txBody>
          <a:bodyPr/>
          <a:lstStyle/>
          <a:p>
            <a:r>
              <a:rPr lang="en-US" dirty="0"/>
              <a:t>GC operations slow program performance.</a:t>
            </a:r>
          </a:p>
          <a:p>
            <a:pPr lvl="5"/>
            <a:endParaRPr lang="en-US" dirty="0"/>
          </a:p>
          <a:p>
            <a:r>
              <a:rPr lang="en-US" dirty="0"/>
              <a:t>But paging to disk can be </a:t>
            </a:r>
            <a:br>
              <a:rPr lang="en-US" dirty="0"/>
            </a:br>
            <a:r>
              <a:rPr lang="en-US" u="sng" dirty="0"/>
              <a:t>orders of magnitude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slower.</a:t>
            </a:r>
            <a:endParaRPr lang="en-US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732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6546-B149-8541-A9F9-C3B60995C1B8}" type="slidenum">
              <a:rPr lang="en-US"/>
              <a:pPr/>
              <a:t>21</a:t>
            </a:fld>
            <a:endParaRPr lang="en-US"/>
          </a:p>
        </p:txBody>
      </p:sp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Collection Research</a:t>
            </a:r>
          </a:p>
        </p:txBody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Entire books have been written about </a:t>
            </a:r>
            <a:br>
              <a:rPr lang="en-US" dirty="0"/>
            </a:br>
            <a:r>
              <a:rPr lang="en-US" dirty="0"/>
              <a:t>garbage collection.</a:t>
            </a:r>
          </a:p>
          <a:p>
            <a:pPr lvl="4"/>
            <a:endParaRPr lang="en-US" dirty="0"/>
          </a:p>
          <a:p>
            <a:r>
              <a:rPr lang="en-US" dirty="0"/>
              <a:t>It’s still an area with </a:t>
            </a:r>
            <a:r>
              <a:rPr lang="en-US" u="sng" dirty="0"/>
              <a:t>opportunities for research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You can become famous by inventing </a:t>
            </a:r>
            <a:br>
              <a:rPr lang="en-US" dirty="0"/>
            </a:br>
            <a:r>
              <a:rPr lang="en-US" dirty="0"/>
              <a:t>a better GC algorithm!</a:t>
            </a:r>
          </a:p>
          <a:p>
            <a:pPr lvl="4"/>
            <a:endParaRPr lang="en-US" dirty="0"/>
          </a:p>
          <a:p>
            <a:r>
              <a:rPr lang="en-US" dirty="0"/>
              <a:t>Maybe some form of </a:t>
            </a:r>
            <a:r>
              <a:rPr lang="en-US" u="sng" dirty="0"/>
              <a:t>adaptive GC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using machine learning?</a:t>
            </a:r>
          </a:p>
          <a:p>
            <a:pPr lvl="1"/>
            <a:r>
              <a:rPr lang="en-US" dirty="0"/>
              <a:t>Train the GC algorithm on the types of programs </a:t>
            </a:r>
            <a:br>
              <a:rPr lang="en-US" dirty="0"/>
            </a:br>
            <a:r>
              <a:rPr lang="en-US" dirty="0"/>
              <a:t>that you typically run.</a:t>
            </a:r>
          </a:p>
        </p:txBody>
      </p:sp>
    </p:spTree>
    <p:extLst>
      <p:ext uri="{BB962C8B-B14F-4D97-AF65-F5344CB8AC3E}">
        <p14:creationId xmlns:p14="http://schemas.microsoft.com/office/powerpoint/2010/main" val="3250366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B2F4F-C300-B14E-B871-ADD5ADF173AB}" type="slidenum">
              <a:rPr lang="en-US"/>
              <a:pPr/>
              <a:t>3</a:t>
            </a:fld>
            <a:endParaRPr lang="en-US"/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Memory Management</a:t>
            </a:r>
            <a:r>
              <a:rPr lang="en-US" i="1" dirty="0"/>
              <a:t>, cont’d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5" y="1295400"/>
            <a:ext cx="8320949" cy="4784725"/>
          </a:xfrm>
        </p:spPr>
        <p:txBody>
          <a:bodyPr/>
          <a:lstStyle/>
          <a:p>
            <a:r>
              <a:rPr lang="en-US" dirty="0"/>
              <a:t>What about </a:t>
            </a:r>
            <a:r>
              <a:rPr lang="en-US" u="sng" dirty="0"/>
              <a:t>dynamically allocated data</a:t>
            </a:r>
            <a:r>
              <a:rPr lang="en-US" dirty="0"/>
              <a:t>?</a:t>
            </a:r>
          </a:p>
          <a:p>
            <a:pPr lvl="4"/>
            <a:endParaRPr lang="en-US" dirty="0"/>
          </a:p>
          <a:p>
            <a:r>
              <a:rPr lang="en-US" dirty="0"/>
              <a:t>Memory for dynamically allocated data </a:t>
            </a:r>
            <a:br>
              <a:rPr lang="en-US" dirty="0"/>
            </a:br>
            <a:r>
              <a:rPr lang="en-US" dirty="0"/>
              <a:t>is kept in the “</a:t>
            </a:r>
            <a:r>
              <a:rPr lang="en-US" dirty="0">
                <a:solidFill>
                  <a:srgbClr val="B23C00"/>
                </a:solidFill>
              </a:rPr>
              <a:t>heap</a:t>
            </a:r>
            <a:r>
              <a:rPr lang="en-US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367527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4199-E9F8-C544-86B0-F4CCB5E9C65E}" type="slidenum">
              <a:rPr lang="en-US"/>
              <a:pPr/>
              <a:t>4</a:t>
            </a:fld>
            <a:endParaRPr lang="en-US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Recall the JVM Architecture ...</a:t>
            </a:r>
          </a:p>
        </p:txBody>
      </p:sp>
      <p:pic>
        <p:nvPicPr>
          <p:cNvPr id="504836" name="Picture 4" descr="177075 fg15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63" y="1325563"/>
            <a:ext cx="5121275" cy="465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4919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0794D-1C5D-BC4D-A1E5-551447754930}" type="slidenum">
              <a:rPr lang="en-US"/>
              <a:pPr/>
              <a:t>5</a:t>
            </a:fld>
            <a:endParaRPr lang="en-US"/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Runtime Memory Management</a:t>
            </a:r>
            <a:r>
              <a:rPr lang="en-US" i="1"/>
              <a:t>, 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25"/>
            <a:ext cx="4389438" cy="5029145"/>
          </a:xfrm>
        </p:spPr>
        <p:txBody>
          <a:bodyPr/>
          <a:lstStyle/>
          <a:p>
            <a:r>
              <a:rPr lang="en-US" sz="2400" dirty="0"/>
              <a:t>Runtime memory can be divided into four partitions:</a:t>
            </a:r>
          </a:p>
          <a:p>
            <a:pPr lvl="4"/>
            <a:endParaRPr lang="en-US" sz="800" dirty="0"/>
          </a:p>
          <a:p>
            <a:pPr lvl="1">
              <a:buFont typeface="Wingdings" charset="0"/>
              <a:buAutoNum type="arabicPeriod"/>
            </a:pPr>
            <a:r>
              <a:rPr lang="en-US" sz="2000" dirty="0"/>
              <a:t>Static memory</a:t>
            </a:r>
          </a:p>
          <a:p>
            <a:pPr lvl="2">
              <a:buFont typeface="Wingdings" charset="0"/>
              <a:buChar char="n"/>
            </a:pPr>
            <a:r>
              <a:rPr lang="en-US" sz="1800" dirty="0"/>
              <a:t>executable code</a:t>
            </a:r>
          </a:p>
          <a:p>
            <a:pPr lvl="2">
              <a:buFont typeface="Wingdings" charset="0"/>
              <a:buChar char="n"/>
            </a:pPr>
            <a:r>
              <a:rPr lang="en-US" sz="1800" dirty="0"/>
              <a:t>statically-allocated data</a:t>
            </a:r>
          </a:p>
          <a:p>
            <a:pPr lvl="8"/>
            <a:endParaRPr lang="en-US" sz="1000" dirty="0"/>
          </a:p>
          <a:p>
            <a:pPr lvl="1">
              <a:buFont typeface="Wingdings" charset="0"/>
              <a:buAutoNum type="arabicPeriod"/>
            </a:pPr>
            <a:r>
              <a:rPr lang="en-US" sz="2000" dirty="0"/>
              <a:t>Runtime stack</a:t>
            </a:r>
          </a:p>
          <a:p>
            <a:pPr lvl="2">
              <a:buFont typeface="Wingdings" charset="0"/>
              <a:buChar char="n"/>
            </a:pPr>
            <a:r>
              <a:rPr lang="en-US" sz="1800" dirty="0"/>
              <a:t>activation records that contain locally-scoped data</a:t>
            </a:r>
          </a:p>
          <a:p>
            <a:pPr lvl="7"/>
            <a:endParaRPr lang="en-US" sz="1000" dirty="0"/>
          </a:p>
          <a:p>
            <a:pPr lvl="1">
              <a:buFont typeface="Wingdings" charset="0"/>
              <a:buAutoNum type="arabicPeriod"/>
            </a:pPr>
            <a:r>
              <a:rPr lang="en-US" sz="2000" dirty="0"/>
              <a:t>Heap</a:t>
            </a:r>
          </a:p>
          <a:p>
            <a:pPr lvl="2">
              <a:buFont typeface="Wingdings" charset="0"/>
              <a:buChar char="n"/>
            </a:pPr>
            <a:r>
              <a:rPr lang="en-US" sz="1800" dirty="0"/>
              <a:t>dynamically-allocated data</a:t>
            </a:r>
          </a:p>
          <a:p>
            <a:pPr lvl="2">
              <a:buFont typeface="Wingdings" charset="0"/>
              <a:buChar char="n"/>
            </a:pPr>
            <a:r>
              <a:rPr lang="en-US" sz="1800" dirty="0"/>
              <a:t>such as Java objects</a:t>
            </a:r>
          </a:p>
          <a:p>
            <a:pPr lvl="8"/>
            <a:endParaRPr lang="en-US" sz="1000" dirty="0"/>
          </a:p>
          <a:p>
            <a:pPr lvl="1">
              <a:buFont typeface="Wingdings" charset="0"/>
              <a:buAutoNum type="arabicPeriod"/>
            </a:pPr>
            <a:r>
              <a:rPr lang="en-US" sz="2000" dirty="0"/>
              <a:t>Free memory</a:t>
            </a:r>
          </a:p>
        </p:txBody>
      </p:sp>
      <p:sp>
        <p:nvSpPr>
          <p:cNvPr id="488452" name="Rectangle 4"/>
          <p:cNvSpPr>
            <a:spLocks noChangeArrowheads="1"/>
          </p:cNvSpPr>
          <p:nvPr/>
        </p:nvSpPr>
        <p:spPr bwMode="auto">
          <a:xfrm>
            <a:off x="5489575" y="4525963"/>
            <a:ext cx="2103438" cy="5492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Executable code</a:t>
            </a:r>
          </a:p>
        </p:txBody>
      </p:sp>
      <p:sp>
        <p:nvSpPr>
          <p:cNvPr id="488453" name="Rectangle 5"/>
          <p:cNvSpPr>
            <a:spLocks noChangeArrowheads="1"/>
          </p:cNvSpPr>
          <p:nvPr/>
        </p:nvSpPr>
        <p:spPr bwMode="auto">
          <a:xfrm rot="10800000">
            <a:off x="5489575" y="1417638"/>
            <a:ext cx="2103438" cy="3657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EAEAEA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8454" name="Rectangle 6"/>
          <p:cNvSpPr>
            <a:spLocks noChangeArrowheads="1"/>
          </p:cNvSpPr>
          <p:nvPr/>
        </p:nvSpPr>
        <p:spPr bwMode="auto">
          <a:xfrm>
            <a:off x="5489575" y="4160838"/>
            <a:ext cx="2103438" cy="3651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Statically-allocated data</a:t>
            </a:r>
          </a:p>
        </p:txBody>
      </p:sp>
      <p:grpSp>
        <p:nvGrpSpPr>
          <p:cNvPr id="488455" name="Group 7"/>
          <p:cNvGrpSpPr>
            <a:grpSpLocks/>
          </p:cNvGrpSpPr>
          <p:nvPr/>
        </p:nvGrpSpPr>
        <p:grpSpPr bwMode="auto">
          <a:xfrm>
            <a:off x="5489575" y="3246438"/>
            <a:ext cx="2103438" cy="914400"/>
            <a:chOff x="3458" y="2045"/>
            <a:chExt cx="1325" cy="576"/>
          </a:xfrm>
        </p:grpSpPr>
        <p:sp>
          <p:nvSpPr>
            <p:cNvPr id="488456" name="Rectangle 8"/>
            <p:cNvSpPr>
              <a:spLocks noChangeArrowheads="1"/>
            </p:cNvSpPr>
            <p:nvPr/>
          </p:nvSpPr>
          <p:spPr bwMode="auto">
            <a:xfrm>
              <a:off x="3458" y="2045"/>
              <a:ext cx="1325" cy="576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Runtime stack</a:t>
              </a:r>
            </a:p>
          </p:txBody>
        </p:sp>
        <p:sp>
          <p:nvSpPr>
            <p:cNvPr id="488457" name="Line 9"/>
            <p:cNvSpPr>
              <a:spLocks noChangeShapeType="1"/>
            </p:cNvSpPr>
            <p:nvPr/>
          </p:nvSpPr>
          <p:spPr bwMode="auto">
            <a:xfrm rot="10800000">
              <a:off x="3458" y="2045"/>
              <a:ext cx="13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88458" name="Group 10"/>
          <p:cNvGrpSpPr>
            <a:grpSpLocks/>
          </p:cNvGrpSpPr>
          <p:nvPr/>
        </p:nvGrpSpPr>
        <p:grpSpPr bwMode="auto">
          <a:xfrm>
            <a:off x="5489575" y="1417638"/>
            <a:ext cx="2103438" cy="1006475"/>
            <a:chOff x="3458" y="893"/>
            <a:chExt cx="1325" cy="634"/>
          </a:xfrm>
        </p:grpSpPr>
        <p:sp>
          <p:nvSpPr>
            <p:cNvPr id="488459" name="Rectangle 11"/>
            <p:cNvSpPr>
              <a:spLocks noChangeArrowheads="1"/>
            </p:cNvSpPr>
            <p:nvPr/>
          </p:nvSpPr>
          <p:spPr bwMode="auto">
            <a:xfrm>
              <a:off x="3458" y="893"/>
              <a:ext cx="1325" cy="634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Heap</a:t>
              </a:r>
            </a:p>
          </p:txBody>
        </p:sp>
        <p:sp>
          <p:nvSpPr>
            <p:cNvPr id="488460" name="Line 12"/>
            <p:cNvSpPr>
              <a:spLocks noChangeShapeType="1"/>
            </p:cNvSpPr>
            <p:nvPr/>
          </p:nvSpPr>
          <p:spPr bwMode="auto">
            <a:xfrm rot="10800000">
              <a:off x="3458" y="1527"/>
              <a:ext cx="13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88461" name="Group 13"/>
          <p:cNvGrpSpPr>
            <a:grpSpLocks/>
          </p:cNvGrpSpPr>
          <p:nvPr/>
        </p:nvGrpSpPr>
        <p:grpSpPr bwMode="auto">
          <a:xfrm>
            <a:off x="7594600" y="3095625"/>
            <a:ext cx="1298575" cy="284163"/>
            <a:chOff x="4784" y="1950"/>
            <a:chExt cx="818" cy="179"/>
          </a:xfrm>
          <a:solidFill>
            <a:srgbClr val="FFFFC2"/>
          </a:solidFill>
        </p:grpSpPr>
        <p:sp>
          <p:nvSpPr>
            <p:cNvPr id="488462" name="Text Box 14"/>
            <p:cNvSpPr txBox="1">
              <a:spLocks noChangeArrowheads="1"/>
            </p:cNvSpPr>
            <p:nvPr/>
          </p:nvSpPr>
          <p:spPr bwMode="auto">
            <a:xfrm>
              <a:off x="4957" y="1950"/>
              <a:ext cx="645" cy="17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/>
                <a:t>Top of stack</a:t>
              </a:r>
            </a:p>
          </p:txBody>
        </p:sp>
        <p:sp>
          <p:nvSpPr>
            <p:cNvPr id="488463" name="Line 15"/>
            <p:cNvSpPr>
              <a:spLocks noChangeShapeType="1"/>
            </p:cNvSpPr>
            <p:nvPr/>
          </p:nvSpPr>
          <p:spPr bwMode="auto">
            <a:xfrm rot="10800000" flipH="1">
              <a:off x="4784" y="2045"/>
              <a:ext cx="173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88464" name="Group 16"/>
          <p:cNvGrpSpPr>
            <a:grpSpLocks/>
          </p:cNvGrpSpPr>
          <p:nvPr/>
        </p:nvGrpSpPr>
        <p:grpSpPr bwMode="auto">
          <a:xfrm>
            <a:off x="7586663" y="2279650"/>
            <a:ext cx="1139825" cy="284163"/>
            <a:chOff x="4779" y="1436"/>
            <a:chExt cx="718" cy="179"/>
          </a:xfrm>
          <a:solidFill>
            <a:srgbClr val="FFFFC2"/>
          </a:solidFill>
        </p:grpSpPr>
        <p:sp>
          <p:nvSpPr>
            <p:cNvPr id="488465" name="Text Box 17"/>
            <p:cNvSpPr txBox="1">
              <a:spLocks noChangeArrowheads="1"/>
            </p:cNvSpPr>
            <p:nvPr/>
          </p:nvSpPr>
          <p:spPr bwMode="auto">
            <a:xfrm>
              <a:off x="4950" y="1436"/>
              <a:ext cx="547" cy="17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/>
                <a:t>Heap limit</a:t>
              </a:r>
            </a:p>
          </p:txBody>
        </p:sp>
        <p:sp>
          <p:nvSpPr>
            <p:cNvPr id="488466" name="Line 18"/>
            <p:cNvSpPr>
              <a:spLocks noChangeShapeType="1"/>
            </p:cNvSpPr>
            <p:nvPr/>
          </p:nvSpPr>
          <p:spPr bwMode="auto">
            <a:xfrm rot="10800000" flipH="1">
              <a:off x="4779" y="1527"/>
              <a:ext cx="173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8467" name="AutoShape 19"/>
          <p:cNvSpPr>
            <a:spLocks noChangeArrowheads="1"/>
          </p:cNvSpPr>
          <p:nvPr/>
        </p:nvSpPr>
        <p:spPr bwMode="auto">
          <a:xfrm rot="10800000">
            <a:off x="6315075" y="2147888"/>
            <a:ext cx="457200" cy="547687"/>
          </a:xfrm>
          <a:prstGeom prst="upArrow">
            <a:avLst>
              <a:gd name="adj1" fmla="val 50000"/>
              <a:gd name="adj2" fmla="val 42709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8468" name="AutoShape 20"/>
          <p:cNvSpPr>
            <a:spLocks noChangeArrowheads="1"/>
          </p:cNvSpPr>
          <p:nvPr/>
        </p:nvSpPr>
        <p:spPr bwMode="auto">
          <a:xfrm rot="21600000">
            <a:off x="6315075" y="2971800"/>
            <a:ext cx="457200" cy="547688"/>
          </a:xfrm>
          <a:prstGeom prst="upArrow">
            <a:avLst>
              <a:gd name="adj1" fmla="val 50000"/>
              <a:gd name="adj2" fmla="val 42709"/>
            </a:avLst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8469" name="Text Box 21"/>
          <p:cNvSpPr txBox="1">
            <a:spLocks noChangeArrowheads="1"/>
          </p:cNvSpPr>
          <p:nvPr/>
        </p:nvSpPr>
        <p:spPr bwMode="auto">
          <a:xfrm>
            <a:off x="5899150" y="2667000"/>
            <a:ext cx="1236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/>
              <a:t>Free memory</a:t>
            </a:r>
          </a:p>
        </p:txBody>
      </p:sp>
      <p:sp>
        <p:nvSpPr>
          <p:cNvPr id="488470" name="Text Box 22"/>
          <p:cNvSpPr txBox="1">
            <a:spLocks noChangeArrowheads="1"/>
          </p:cNvSpPr>
          <p:nvPr/>
        </p:nvSpPr>
        <p:spPr bwMode="auto">
          <a:xfrm>
            <a:off x="5250740" y="5349875"/>
            <a:ext cx="262873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Avoid: </a:t>
            </a:r>
            <a:r>
              <a:rPr lang="en-US" dirty="0">
                <a:solidFill>
                  <a:srgbClr val="C00000"/>
                </a:solidFill>
              </a:rPr>
              <a:t>Heap-stack collision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(Out of memory error)</a:t>
            </a:r>
          </a:p>
        </p:txBody>
      </p:sp>
    </p:spTree>
    <p:extLst>
      <p:ext uri="{BB962C8B-B14F-4D97-AF65-F5344CB8AC3E}">
        <p14:creationId xmlns:p14="http://schemas.microsoft.com/office/powerpoint/2010/main" val="158409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8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8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8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8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8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88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8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88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88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8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8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8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884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8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8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8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88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88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2" grpId="0" animBg="1"/>
      <p:bldP spid="488453" grpId="0" animBg="1"/>
      <p:bldP spid="488454" grpId="0" animBg="1"/>
      <p:bldP spid="488467" grpId="0" animBg="1"/>
      <p:bldP spid="488468" grpId="0" animBg="1"/>
      <p:bldP spid="488469" grpId="0"/>
      <p:bldP spid="48847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A230-AD99-0C4F-822B-0297582FA2A0}" type="slidenum">
              <a:rPr lang="en-US"/>
              <a:pPr/>
              <a:t>6</a:t>
            </a:fld>
            <a:endParaRPr lang="en-US"/>
          </a:p>
        </p:txBody>
      </p:sp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Runtime Heap Management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Handled by language-specific runtime routines.</a:t>
            </a:r>
          </a:p>
          <a:p>
            <a:pPr lvl="4"/>
            <a:endParaRPr lang="en-US" dirty="0"/>
          </a:p>
          <a:p>
            <a:r>
              <a:rPr lang="en-US" dirty="0"/>
              <a:t>Pascal, C, and C++</a:t>
            </a:r>
          </a:p>
          <a:p>
            <a:pPr lvl="1"/>
            <a:r>
              <a:rPr lang="en-US" dirty="0"/>
              <a:t>Call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or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 to allocate memory.</a:t>
            </a:r>
          </a:p>
          <a:p>
            <a:pPr lvl="1"/>
            <a:r>
              <a:rPr lang="en-US" dirty="0"/>
              <a:t>Call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or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dirty="0"/>
              <a:t> to de-allocate.</a:t>
            </a:r>
          </a:p>
          <a:p>
            <a:pPr lvl="4"/>
            <a:endParaRPr lang="en-US" dirty="0"/>
          </a:p>
          <a:p>
            <a:r>
              <a:rPr lang="en-US" dirty="0"/>
              <a:t>Java</a:t>
            </a:r>
          </a:p>
          <a:p>
            <a:pPr lvl="1"/>
            <a:r>
              <a:rPr lang="en-US" dirty="0"/>
              <a:t>Call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to allocate memory.</a:t>
            </a:r>
          </a:p>
          <a:p>
            <a:pPr lvl="1"/>
            <a:r>
              <a:rPr lang="en-US" u="sng" dirty="0"/>
              <a:t>Automatic</a:t>
            </a:r>
            <a:r>
              <a:rPr lang="en-US" dirty="0"/>
              <a:t> garbage collection</a:t>
            </a:r>
            <a:r>
              <a:rPr lang="en-US" dirty="0">
                <a:solidFill>
                  <a:srgbClr val="B23C00"/>
                </a:solidFill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92E0F6-7E47-424B-90A0-743246D43BD9}"/>
              </a:ext>
            </a:extLst>
          </p:cNvPr>
          <p:cNvSpPr txBox="1"/>
          <p:nvPr/>
        </p:nvSpPr>
        <p:spPr>
          <a:xfrm>
            <a:off x="4023366" y="3429000"/>
            <a:ext cx="253627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New C++ “smart pointers”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do automatic deletes.</a:t>
            </a:r>
          </a:p>
        </p:txBody>
      </p:sp>
    </p:spTree>
    <p:extLst>
      <p:ext uri="{BB962C8B-B14F-4D97-AF65-F5344CB8AC3E}">
        <p14:creationId xmlns:p14="http://schemas.microsoft.com/office/powerpoint/2010/main" val="1391346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BCEE-730E-164B-9D52-28AD19E7F668}" type="slidenum">
              <a:rPr lang="en-US"/>
              <a:pPr/>
              <a:t>7</a:t>
            </a:fld>
            <a:endParaRPr lang="en-US"/>
          </a:p>
        </p:txBody>
      </p:sp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Heap Management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Keep track of all </a:t>
            </a:r>
            <a:r>
              <a:rPr lang="en-US" u="sng" dirty="0"/>
              <a:t>allocated blocks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memory </a:t>
            </a:r>
            <a:br>
              <a:rPr lang="en-US" dirty="0"/>
            </a:br>
            <a:r>
              <a:rPr lang="en-US" dirty="0"/>
              <a:t>and all </a:t>
            </a:r>
            <a:r>
              <a:rPr lang="en-US" u="sng" dirty="0"/>
              <a:t>free blocks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Free blocks are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holes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caused by freeing some of the dynamically allocated objects.</a:t>
            </a:r>
          </a:p>
        </p:txBody>
      </p:sp>
    </p:spTree>
    <p:extLst>
      <p:ext uri="{BB962C8B-B14F-4D97-AF65-F5344CB8AC3E}">
        <p14:creationId xmlns:p14="http://schemas.microsoft.com/office/powerpoint/2010/main" val="3487737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ABCEE-730E-164B-9D52-28AD19E7F668}" type="slidenum">
              <a:rPr lang="en-US"/>
              <a:pPr/>
              <a:t>8</a:t>
            </a:fld>
            <a:endParaRPr lang="en-US"/>
          </a:p>
        </p:txBody>
      </p:sp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Heap Management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a new object needs to be allocated dynamically, where in the heap should you </a:t>
            </a:r>
            <a:br>
              <a:rPr lang="en-US" dirty="0"/>
            </a:br>
            <a:r>
              <a:rPr lang="en-US" dirty="0"/>
              <a:t>put it?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You can allocate it at the </a:t>
            </a:r>
            <a:r>
              <a:rPr lang="en-US" u="sng" dirty="0"/>
              <a:t>end of the heap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and thereby expand the size of the heap.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You can </a:t>
            </a:r>
            <a:r>
              <a:rPr lang="en-US" u="sng" dirty="0"/>
              <a:t>find a hole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within the heap </a:t>
            </a:r>
            <a:br>
              <a:rPr lang="en-US" dirty="0"/>
            </a:br>
            <a:r>
              <a:rPr lang="en-US" dirty="0"/>
              <a:t>that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big enough for the object.</a:t>
            </a:r>
          </a:p>
        </p:txBody>
      </p:sp>
    </p:spTree>
    <p:extLst>
      <p:ext uri="{BB962C8B-B14F-4D97-AF65-F5344CB8AC3E}">
        <p14:creationId xmlns:p14="http://schemas.microsoft.com/office/powerpoint/2010/main" val="3093868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C324-4B2F-FF46-9CB0-78A0111C2C0E}" type="slidenum">
              <a:rPr lang="en-US"/>
              <a:pPr/>
              <a:t>9</a:t>
            </a:fld>
            <a:endParaRPr lang="en-US"/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Heap Management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/>
              <a:t>What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the </a:t>
            </a:r>
            <a:r>
              <a:rPr lang="en-US" u="sng" dirty="0"/>
              <a:t>optimal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memory allocation strategy?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Find the </a:t>
            </a:r>
            <a:r>
              <a:rPr lang="en-US" u="sng" dirty="0"/>
              <a:t>first hole</a:t>
            </a:r>
            <a:r>
              <a:rPr lang="en-US" dirty="0"/>
              <a:t> that the object will fit in.</a:t>
            </a:r>
          </a:p>
          <a:p>
            <a:pPr lvl="1"/>
            <a:r>
              <a:rPr lang="en-US" dirty="0"/>
              <a:t>Find the </a:t>
            </a:r>
            <a:r>
              <a:rPr lang="en-US" u="sng" dirty="0"/>
              <a:t>smallest possible hole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that the object will fit in.</a:t>
            </a:r>
          </a:p>
          <a:p>
            <a:pPr lvl="1"/>
            <a:r>
              <a:rPr lang="en-US" u="sng" dirty="0"/>
              <a:t>Randomly pick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any hole that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big enough.</a:t>
            </a:r>
          </a:p>
        </p:txBody>
      </p:sp>
    </p:spTree>
    <p:extLst>
      <p:ext uri="{BB962C8B-B14F-4D97-AF65-F5344CB8AC3E}">
        <p14:creationId xmlns:p14="http://schemas.microsoft.com/office/powerpoint/2010/main" val="2038786035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28633</TotalTime>
  <Words>1099</Words>
  <Application>Microsoft Macintosh PowerPoint</Application>
  <PresentationFormat>On-screen Show (4:3)</PresentationFormat>
  <Paragraphs>197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Courier New</vt:lpstr>
      <vt:lpstr>Times New Roman</vt:lpstr>
      <vt:lpstr>Wingdings</vt:lpstr>
      <vt:lpstr>Quadrant</vt:lpstr>
      <vt:lpstr>CMPE 152: Compiler Design April 27 Class Meeting</vt:lpstr>
      <vt:lpstr>Runtime Memory Management</vt:lpstr>
      <vt:lpstr>Runtime Memory Management, cont’d</vt:lpstr>
      <vt:lpstr>Recall the JVM Architecture ...</vt:lpstr>
      <vt:lpstr>Runtime Memory Management, cont’d</vt:lpstr>
      <vt:lpstr>Runtime Heap Management</vt:lpstr>
      <vt:lpstr>Runtime Heap Management, cont’d</vt:lpstr>
      <vt:lpstr>Runtime Heap Management, cont’d</vt:lpstr>
      <vt:lpstr>Runtime Heap Management, cont’d</vt:lpstr>
      <vt:lpstr>Runtime Heap Management, cont’d</vt:lpstr>
      <vt:lpstr>Garbage Collection</vt:lpstr>
      <vt:lpstr>Garbage Collection Algorithms</vt:lpstr>
      <vt:lpstr>Automatic Garbage Collection</vt:lpstr>
      <vt:lpstr>Garbage Collection: Reference Counts </vt:lpstr>
      <vt:lpstr>Garbage Collection: Mark and Sweep</vt:lpstr>
      <vt:lpstr>Garbage Collection: Stop and Copy</vt:lpstr>
      <vt:lpstr>Generational Garbage Collection: Theory</vt:lpstr>
      <vt:lpstr>Generational Garbage Collection: Practice</vt:lpstr>
      <vt:lpstr>Aggressive Heap Management</vt:lpstr>
      <vt:lpstr>Aggressive Heap Management: Tradeoff</vt:lpstr>
      <vt:lpstr>Garbage Collection Research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407</cp:revision>
  <dcterms:created xsi:type="dcterms:W3CDTF">2008-01-12T03:52:55Z</dcterms:created>
  <dcterms:modified xsi:type="dcterms:W3CDTF">2021-04-27T05:48:50Z</dcterms:modified>
</cp:coreProperties>
</file>