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6" r:id="rId3"/>
    <p:sldId id="277" r:id="rId4"/>
    <p:sldId id="278" r:id="rId5"/>
    <p:sldId id="279" r:id="rId6"/>
    <p:sldId id="27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65" r:id="rId17"/>
    <p:sldId id="267" r:id="rId18"/>
    <p:sldId id="268" r:id="rId19"/>
    <p:sldId id="273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DEF0F2"/>
    <a:srgbClr val="8F0000"/>
    <a:srgbClr val="008000"/>
    <a:srgbClr val="F2E5D0"/>
    <a:srgbClr val="464646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21" autoAdjust="0"/>
    <p:restoredTop sz="96751" autoAdjust="0"/>
  </p:normalViewPr>
  <p:slideViewPr>
    <p:cSldViewPr>
      <p:cViewPr varScale="1">
        <p:scale>
          <a:sx n="165" d="100"/>
          <a:sy n="165" d="100"/>
        </p:scale>
        <p:origin x="200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22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1BD74-3752-E145-9156-EFB992EF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Helper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B5CC5-73F4-C841-A8C9-25B9957D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CodeGenerator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dirty="0"/>
              <a:t> fields.</a:t>
            </a:r>
          </a:p>
          <a:p>
            <a:pPr lvl="1"/>
            <a:r>
              <a:rPr lang="en-US" dirty="0"/>
              <a:t>Emit Jasmin instructions, labels, and directives.</a:t>
            </a:r>
          </a:p>
          <a:p>
            <a:pPr lvl="1"/>
            <a:r>
              <a:rPr lang="en-US" dirty="0"/>
              <a:t>Emit comments and blank lines.</a:t>
            </a:r>
          </a:p>
          <a:p>
            <a:pPr lvl="1"/>
            <a:r>
              <a:rPr lang="en-US" dirty="0"/>
              <a:t>Overloaded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emit()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functions.</a:t>
            </a:r>
          </a:p>
          <a:p>
            <a:pPr lvl="1"/>
            <a:r>
              <a:rPr lang="en-US" dirty="0"/>
              <a:t>Emit </a:t>
            </a:r>
            <a:r>
              <a:rPr lang="en-US" u="sng" dirty="0"/>
              <a:t>code sequences</a:t>
            </a:r>
            <a:r>
              <a:rPr lang="en-US" dirty="0"/>
              <a:t> to load and store variable values and constants. Check for:</a:t>
            </a:r>
          </a:p>
          <a:p>
            <a:pPr lvl="2"/>
            <a:r>
              <a:rPr lang="en-US" dirty="0"/>
              <a:t>Local vs. program variables</a:t>
            </a:r>
          </a:p>
          <a:p>
            <a:pPr lvl="2"/>
            <a:r>
              <a:rPr lang="en-US" dirty="0"/>
              <a:t>Regular vs. shortcut instructions</a:t>
            </a:r>
          </a:p>
          <a:p>
            <a:pPr lvl="1"/>
            <a:r>
              <a:rPr lang="en-US" dirty="0"/>
              <a:t>Emit code for array elements and record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FB5A2-3CB7-8748-BD7F-48CCE13E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09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95DF5-EF93-AF46-8534-116C9688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Helper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33A7-ACA5-904B-89EE-F07618EED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CodeGenerator</a:t>
            </a:r>
            <a:r>
              <a:rPr lang="en-US" i="1" dirty="0"/>
              <a:t>, cont’d</a:t>
            </a:r>
          </a:p>
          <a:p>
            <a:pPr lvl="1"/>
            <a:r>
              <a:rPr lang="en-US" dirty="0"/>
              <a:t>Miscellaneous code emitters:</a:t>
            </a:r>
          </a:p>
          <a:p>
            <a:pPr lvl="2"/>
            <a:r>
              <a:rPr lang="en-US" dirty="0"/>
              <a:t>Type checking and casting</a:t>
            </a:r>
          </a:p>
          <a:p>
            <a:pPr lvl="2"/>
            <a:r>
              <a:rPr lang="en-US" dirty="0"/>
              <a:t>Function return values</a:t>
            </a:r>
          </a:p>
          <a:p>
            <a:pPr lvl="1"/>
            <a:r>
              <a:rPr lang="en-US" dirty="0"/>
              <a:t>Utilities</a:t>
            </a:r>
          </a:p>
          <a:p>
            <a:pPr lvl="2"/>
            <a:r>
              <a:rPr lang="en-US" dirty="0"/>
              <a:t>Datatype names</a:t>
            </a:r>
          </a:p>
          <a:p>
            <a:pPr lvl="2"/>
            <a:r>
              <a:rPr lang="en-US" dirty="0"/>
              <a:t>String conversion</a:t>
            </a:r>
          </a:p>
          <a:p>
            <a:pPr lvl="2"/>
            <a:r>
              <a:rPr lang="en-US" i="1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200AD-1856-074E-9E14-DD18103F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55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5809-AADE-954A-A7B6-3E8A106A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Member Functions in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942EC-1A44-7641-A93F-7070A95D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7544A2A0-7708-964D-B624-D254297CD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28" y="1234464"/>
            <a:ext cx="7146233" cy="49174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9AEF73-2532-D949-81CA-8C22A39C2AF0}"/>
              </a:ext>
            </a:extLst>
          </p:cNvPr>
          <p:cNvSpPr txBox="1"/>
          <p:nvPr/>
        </p:nvSpPr>
        <p:spPr>
          <a:xfrm>
            <a:off x="6400780" y="4617707"/>
            <a:ext cx="261161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Most of the work is </a:t>
            </a:r>
            <a:r>
              <a:rPr lang="en-US" sz="1200" u="sng" dirty="0">
                <a:solidFill>
                  <a:srgbClr val="0033CC"/>
                </a:solidFill>
              </a:rPr>
              <a:t>delegated</a:t>
            </a:r>
            <a:r>
              <a:rPr lang="en-US" sz="1200" dirty="0">
                <a:solidFill>
                  <a:srgbClr val="0033CC"/>
                </a:solidFill>
              </a:rPr>
              <a:t> </a:t>
            </a:r>
            <a:br>
              <a:rPr lang="en-US" sz="1200" dirty="0">
                <a:solidFill>
                  <a:srgbClr val="0033CC"/>
                </a:solidFill>
              </a:rPr>
            </a:br>
            <a:r>
              <a:rPr lang="en-US" sz="1200" dirty="0">
                <a:solidFill>
                  <a:srgbClr val="0033CC"/>
                </a:solidFill>
              </a:rPr>
              <a:t>to helper classes: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endParaRPr lang="en-US" sz="12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endParaRPr lang="en-US" sz="12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StatementGenerator</a:t>
            </a:r>
            <a:endParaRPr lang="en-US" sz="12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ExpressionGenerator</a:t>
            </a:r>
            <a:endParaRPr lang="en-US" sz="12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00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15EF-928D-384E-879C-9151E32F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StatementGenerator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11D3B-1607-C242-BC8A-5B77AA08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B1F81CFF-8929-204C-9D65-C64EB3739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55" y="1417342"/>
            <a:ext cx="8802489" cy="435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859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70-33C0-984C-99E4-81A61943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ExpressionGenerator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C673B-D7F5-9341-8118-8D8AFD82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C45D419-9853-7E49-99AB-C8F705DA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36" y="1387598"/>
            <a:ext cx="8497527" cy="260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26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382C1-C820-D64B-81F5-9CB2DF31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2AF75-43F0-D44C-BE79-0C0D3E5E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08D3D47-79CA-E54E-9340-093DEFB67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75" y="1234464"/>
            <a:ext cx="3291849" cy="3458948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8DAD04FB-57DA-FE47-8634-AF50D633F413}"/>
              </a:ext>
            </a:extLst>
          </p:cNvPr>
          <p:cNvSpPr/>
          <p:nvPr/>
        </p:nvSpPr>
        <p:spPr bwMode="auto">
          <a:xfrm>
            <a:off x="2351341" y="2385913"/>
            <a:ext cx="548634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40607F98-85B1-C94B-8BA3-A7B0852A4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28" y="4770428"/>
            <a:ext cx="8885585" cy="118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313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E363-C53B-784C-B08F-2CAD1797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98EE9-C816-8840-84B1-56158F22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DB8E50BF-CAEB-414D-91E0-C8DA6EEAC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365" y="1412887"/>
            <a:ext cx="7507270" cy="403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14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574D-DA7B-BE42-B822-D3B4B471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E1B9E-C36C-E047-A8F6-3A54DECF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365603-4665-B54E-97E3-281062362945}"/>
              </a:ext>
            </a:extLst>
          </p:cNvPr>
          <p:cNvSpPr txBox="1"/>
          <p:nvPr/>
        </p:nvSpPr>
        <p:spPr>
          <a:xfrm>
            <a:off x="221289" y="1325903"/>
            <a:ext cx="8701421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emitProgram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ProgramContext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programIdentifier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()-&gt;entry;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programSymtab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getRoutineSymtab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programLocalsCount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emitRecords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programSymtab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(CLASS_PUBLIC,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(SUPER, "java/</a:t>
            </a:r>
            <a:r>
              <a:rPr lang="en-US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/Object");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emitProgramVariables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emitInputScanner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emitConstructor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emitSubroutines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-&gt;block()-&gt;declarations()-&gt;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routinesPart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emitMainMethod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6744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D33F-2D86-5A4D-8D11-3CBC8BEC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1B28E-7FC3-3F4D-8261-B8641FD8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758FA-3F8F-6047-81D5-92D2142981E6}"/>
              </a:ext>
            </a:extLst>
          </p:cNvPr>
          <p:cNvSpPr txBox="1"/>
          <p:nvPr/>
        </p:nvSpPr>
        <p:spPr>
          <a:xfrm>
            <a:off x="37646" y="1325903"/>
            <a:ext cx="9071714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emitMainMethod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ProgramContext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emitComment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(METHOD_PUBLIC_STATIC,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"main([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/String;)V");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emitMainPrologue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Emit code to allocate any arrays, records, and strings.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(this, compiler);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structureCode.emitData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Emit code for the compound statement.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compiler-&gt;visit(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-&gt;block()-&gt;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emitMainEpilogue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31483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14F6-75D0-A145-88D2-C9EB476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1EB53-BC12-1A41-BB9D-D14CA50A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078D25-61F5-8B44-AA8D-F14CDA07F701}"/>
              </a:ext>
            </a:extLst>
          </p:cNvPr>
          <p:cNvSpPr txBox="1"/>
          <p:nvPr/>
        </p:nvSpPr>
        <p:spPr>
          <a:xfrm>
            <a:off x="344720" y="1325903"/>
            <a:ext cx="845455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emitMainEpilogue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execution time.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emit(INVOKESTATIC, "java/time/Instant/now()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/time/Instant;");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-&gt;increase(1);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emit(ASTORE_2);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emit(ALOAD_1);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emit(ALOAD_2);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emit(INVOKESTATIC,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string("java/time/Duration/between(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/time/temporal/Temporal;") +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string("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/time/Duration;"));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-&gt;decrease(1);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emit(INVOKEVIRTUAL, "java/time/Duration/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()J");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-&gt;increase(1);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emit(LSTORE_3);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88683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E91-19A0-BD43-A557-37DEEB369DD7}" type="slidenum">
              <a:rPr lang="en-US"/>
              <a:pPr/>
              <a:t>2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Scoping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5075"/>
            <a:ext cx="8229510" cy="48456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Pascal uses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static (lexical) scoping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Scopes are determined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compile time</a:t>
            </a:r>
            <a:r>
              <a:rPr lang="en-US" dirty="0"/>
              <a:t> by </a:t>
            </a:r>
            <a:br>
              <a:rPr lang="en-US" dirty="0"/>
            </a:br>
            <a:r>
              <a:rPr lang="en-US" u="sng" dirty="0"/>
              <a:t>how the routines are </a:t>
            </a:r>
            <a:br>
              <a:rPr lang="en-US" u="sng" dirty="0"/>
            </a:br>
            <a:r>
              <a:rPr lang="en-US" u="sng" dirty="0"/>
              <a:t>nested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source </a:t>
            </a:r>
            <a:br>
              <a:rPr lang="en-US" dirty="0"/>
            </a:br>
            <a:r>
              <a:rPr lang="en-US" dirty="0"/>
              <a:t>program.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At runtime, variables are </a:t>
            </a:r>
            <a:r>
              <a:rPr lang="en-US" dirty="0">
                <a:solidFill>
                  <a:srgbClr val="B23C00"/>
                </a:solidFill>
              </a:rPr>
              <a:t>bound</a:t>
            </a:r>
            <a:r>
              <a:rPr lang="en-US" dirty="0"/>
              <a:t> to their values as determined by the lexical scopes.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runtime display helps do the bindings.</a:t>
            </a:r>
          </a:p>
        </p:txBody>
      </p:sp>
      <p:sp>
        <p:nvSpPr>
          <p:cNvPr id="456716" name="Text Box 12"/>
          <p:cNvSpPr txBox="1">
            <a:spLocks noChangeArrowheads="1"/>
          </p:cNvSpPr>
          <p:nvPr/>
        </p:nvSpPr>
        <p:spPr bwMode="auto">
          <a:xfrm>
            <a:off x="4985336" y="3970338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</a:rPr>
              <a:t>main1</a:t>
            </a:r>
          </a:p>
        </p:txBody>
      </p:sp>
      <p:sp>
        <p:nvSpPr>
          <p:cNvPr id="456717" name="Text Box 13"/>
          <p:cNvSpPr txBox="1">
            <a:spLocks noChangeArrowheads="1"/>
          </p:cNvSpPr>
          <p:nvPr/>
        </p:nvSpPr>
        <p:spPr bwMode="auto">
          <a:xfrm>
            <a:off x="5433011" y="3970338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18" name="Text Box 14"/>
          <p:cNvSpPr txBox="1">
            <a:spLocks noChangeArrowheads="1"/>
          </p:cNvSpPr>
          <p:nvPr/>
        </p:nvSpPr>
        <p:spPr bwMode="auto">
          <a:xfrm>
            <a:off x="6104523" y="397033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proc3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19" name="Text Box 15"/>
          <p:cNvSpPr txBox="1">
            <a:spLocks noChangeArrowheads="1"/>
          </p:cNvSpPr>
          <p:nvPr/>
        </p:nvSpPr>
        <p:spPr bwMode="auto">
          <a:xfrm>
            <a:off x="6722061" y="3971925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func2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20" name="Text Box 16"/>
          <p:cNvSpPr txBox="1">
            <a:spLocks noChangeArrowheads="1"/>
          </p:cNvSpPr>
          <p:nvPr/>
        </p:nvSpPr>
        <p:spPr bwMode="auto">
          <a:xfrm>
            <a:off x="7390398" y="3971925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func3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21" name="Text Box 17"/>
          <p:cNvSpPr txBox="1">
            <a:spLocks noChangeArrowheads="1"/>
          </p:cNvSpPr>
          <p:nvPr/>
        </p:nvSpPr>
        <p:spPr bwMode="auto">
          <a:xfrm>
            <a:off x="8004761" y="3971925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 dirty="0">
                <a:latin typeface="Courier New" charset="0"/>
                <a:sym typeface="Wingdings" charset="0"/>
              </a:rPr>
              <a:t> proc2</a:t>
            </a:r>
            <a:endParaRPr lang="en-US" sz="1000" b="1" dirty="0">
              <a:latin typeface="Courier New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CE8FC5-F050-5446-BB7C-783F6BC46EA1}"/>
              </a:ext>
            </a:extLst>
          </p:cNvPr>
          <p:cNvGrpSpPr/>
          <p:nvPr/>
        </p:nvGrpSpPr>
        <p:grpSpPr>
          <a:xfrm>
            <a:off x="4671011" y="1395413"/>
            <a:ext cx="4381500" cy="2516187"/>
            <a:chOff x="4671011" y="1395413"/>
            <a:chExt cx="4381500" cy="2516187"/>
          </a:xfrm>
        </p:grpSpPr>
        <p:sp>
          <p:nvSpPr>
            <p:cNvPr id="456709" name="Rectangle 5"/>
            <p:cNvSpPr>
              <a:spLocks noChangeArrowheads="1"/>
            </p:cNvSpPr>
            <p:nvPr/>
          </p:nvSpPr>
          <p:spPr bwMode="auto">
            <a:xfrm>
              <a:off x="4671011" y="1397000"/>
              <a:ext cx="1735137" cy="2276475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0" name="Rectangle 6"/>
            <p:cNvSpPr>
              <a:spLocks noChangeArrowheads="1"/>
            </p:cNvSpPr>
            <p:nvPr/>
          </p:nvSpPr>
          <p:spPr bwMode="auto">
            <a:xfrm>
              <a:off x="4782136" y="2535238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1" name="Rectangle 7"/>
            <p:cNvSpPr>
              <a:spLocks noChangeArrowheads="1"/>
            </p:cNvSpPr>
            <p:nvPr/>
          </p:nvSpPr>
          <p:spPr bwMode="auto">
            <a:xfrm>
              <a:off x="4782136" y="1668463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2" name="Rectangle 8"/>
            <p:cNvSpPr>
              <a:spLocks noChangeArrowheads="1"/>
            </p:cNvSpPr>
            <p:nvPr/>
          </p:nvSpPr>
          <p:spPr bwMode="auto">
            <a:xfrm>
              <a:off x="4951998" y="2805113"/>
              <a:ext cx="1228725" cy="43338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3" name="Rectangle 9"/>
            <p:cNvSpPr>
              <a:spLocks noChangeArrowheads="1"/>
            </p:cNvSpPr>
            <p:nvPr/>
          </p:nvSpPr>
          <p:spPr bwMode="auto">
            <a:xfrm>
              <a:off x="4951998" y="1954213"/>
              <a:ext cx="1228725" cy="4175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4" name="Text Box 10"/>
            <p:cNvSpPr txBox="1">
              <a:spLocks noChangeArrowheads="1"/>
            </p:cNvSpPr>
            <p:nvPr/>
          </p:nvSpPr>
          <p:spPr bwMode="auto">
            <a:xfrm>
              <a:off x="4671011" y="1465263"/>
              <a:ext cx="1481137" cy="173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ourier New" charset="0"/>
                </a:rPr>
                <a:t>PROGRAM main1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FUNCTION func2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FUNCTION func3</a:t>
              </a: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PROCEDURE proc2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PROCEDURE proc3</a:t>
              </a:r>
            </a:p>
            <a:p>
              <a:endParaRPr lang="en-US" sz="900" b="1">
                <a:latin typeface="Courier New" charset="0"/>
              </a:endParaRPr>
            </a:p>
          </p:txBody>
        </p:sp>
        <p:sp>
          <p:nvSpPr>
            <p:cNvPr id="456715" name="Text Box 11"/>
            <p:cNvSpPr txBox="1">
              <a:spLocks noChangeArrowheads="1"/>
            </p:cNvSpPr>
            <p:nvPr/>
          </p:nvSpPr>
          <p:spPr bwMode="auto">
            <a:xfrm>
              <a:off x="6579186" y="3683000"/>
              <a:ext cx="11176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RUNTIME STACK</a:t>
              </a:r>
            </a:p>
          </p:txBody>
        </p:sp>
        <p:grpSp>
          <p:nvGrpSpPr>
            <p:cNvPr id="456722" name="Group 18"/>
            <p:cNvGrpSpPr>
              <a:grpSpLocks/>
            </p:cNvGrpSpPr>
            <p:nvPr/>
          </p:nvGrpSpPr>
          <p:grpSpPr bwMode="auto">
            <a:xfrm>
              <a:off x="6580773" y="1395413"/>
              <a:ext cx="1117600" cy="2170112"/>
              <a:chOff x="2592" y="892"/>
              <a:chExt cx="1152" cy="2305"/>
            </a:xfrm>
          </p:grpSpPr>
          <p:sp>
            <p:nvSpPr>
              <p:cNvPr id="456723" name="Rectangle 19"/>
              <p:cNvSpPr>
                <a:spLocks noChangeArrowheads="1"/>
              </p:cNvSpPr>
              <p:nvPr/>
            </p:nvSpPr>
            <p:spPr bwMode="auto">
              <a:xfrm>
                <a:off x="2592" y="892"/>
                <a:ext cx="1152" cy="2304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24" name="Rectangle 20"/>
              <p:cNvSpPr>
                <a:spLocks noChangeArrowheads="1"/>
              </p:cNvSpPr>
              <p:nvPr/>
            </p:nvSpPr>
            <p:spPr bwMode="auto">
              <a:xfrm>
                <a:off x="2592" y="2851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main1</a:t>
                </a:r>
              </a:p>
            </p:txBody>
          </p:sp>
          <p:sp>
            <p:nvSpPr>
              <p:cNvPr id="456725" name="Rectangle 21"/>
              <p:cNvSpPr>
                <a:spLocks noChangeArrowheads="1"/>
              </p:cNvSpPr>
              <p:nvPr/>
            </p:nvSpPr>
            <p:spPr bwMode="auto">
              <a:xfrm>
                <a:off x="2592" y="2506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  <p:sp>
            <p:nvSpPr>
              <p:cNvPr id="456726" name="Rectangle 22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proc3</a:t>
                </a:r>
              </a:p>
            </p:txBody>
          </p:sp>
          <p:sp>
            <p:nvSpPr>
              <p:cNvPr id="456727" name="Rectangle 23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AR: proc3</a:t>
                </a:r>
              </a:p>
            </p:txBody>
          </p:sp>
          <p:sp>
            <p:nvSpPr>
              <p:cNvPr id="456728" name="Rectangle 24"/>
              <p:cNvSpPr>
                <a:spLocks noChangeArrowheads="1"/>
              </p:cNvSpPr>
              <p:nvPr/>
            </p:nvSpPr>
            <p:spPr bwMode="auto">
              <a:xfrm>
                <a:off x="2592" y="1469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func3</a:t>
                </a:r>
              </a:p>
            </p:txBody>
          </p:sp>
          <p:sp>
            <p:nvSpPr>
              <p:cNvPr id="456729" name="Rectangle 25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func2</a:t>
                </a:r>
              </a:p>
            </p:txBody>
          </p:sp>
          <p:sp>
            <p:nvSpPr>
              <p:cNvPr id="456730" name="Rectangle 26"/>
              <p:cNvSpPr>
                <a:spLocks noChangeArrowheads="1"/>
              </p:cNvSpPr>
              <p:nvPr/>
            </p:nvSpPr>
            <p:spPr bwMode="auto">
              <a:xfrm>
                <a:off x="2592" y="1181"/>
                <a:ext cx="1152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</p:grpSp>
        <p:sp>
          <p:nvSpPr>
            <p:cNvPr id="456732" name="Rectangle 28"/>
            <p:cNvSpPr>
              <a:spLocks noChangeArrowheads="1"/>
            </p:cNvSpPr>
            <p:nvPr/>
          </p:nvSpPr>
          <p:spPr bwMode="auto">
            <a:xfrm>
              <a:off x="8536573" y="1612900"/>
              <a:ext cx="280988" cy="157162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3" name="Text Box 29"/>
            <p:cNvSpPr txBox="1">
              <a:spLocks noChangeArrowheads="1"/>
            </p:cNvSpPr>
            <p:nvPr/>
          </p:nvSpPr>
          <p:spPr bwMode="auto">
            <a:xfrm>
              <a:off x="8347661" y="3303588"/>
              <a:ext cx="704850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900"/>
                <a:t>RUNTIME</a:t>
              </a:r>
            </a:p>
            <a:p>
              <a:pPr algn="ctr"/>
              <a:r>
                <a:rPr lang="en-US" sz="900"/>
                <a:t>DISPLAY</a:t>
              </a:r>
            </a:p>
          </p:txBody>
        </p:sp>
        <p:sp>
          <p:nvSpPr>
            <p:cNvPr id="456734" name="Rectangle 30"/>
            <p:cNvSpPr>
              <a:spLocks noChangeArrowheads="1"/>
            </p:cNvSpPr>
            <p:nvPr/>
          </p:nvSpPr>
          <p:spPr bwMode="auto">
            <a:xfrm>
              <a:off x="8536573" y="3022600"/>
              <a:ext cx="280988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5" name="Rectangle 31"/>
            <p:cNvSpPr>
              <a:spLocks noChangeArrowheads="1"/>
            </p:cNvSpPr>
            <p:nvPr/>
          </p:nvSpPr>
          <p:spPr bwMode="auto">
            <a:xfrm>
              <a:off x="8536573" y="2859088"/>
              <a:ext cx="280988" cy="1635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6" name="Rectangle 32"/>
            <p:cNvSpPr>
              <a:spLocks noChangeArrowheads="1"/>
            </p:cNvSpPr>
            <p:nvPr/>
          </p:nvSpPr>
          <p:spPr bwMode="auto">
            <a:xfrm>
              <a:off x="8536573" y="2695575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56737" name="Text Box 33"/>
            <p:cNvSpPr txBox="1">
              <a:spLocks noChangeArrowheads="1"/>
            </p:cNvSpPr>
            <p:nvPr/>
          </p:nvSpPr>
          <p:spPr bwMode="auto">
            <a:xfrm>
              <a:off x="8798511" y="3027363"/>
              <a:ext cx="233362" cy="198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1</a:t>
              </a:r>
            </a:p>
          </p:txBody>
        </p:sp>
        <p:sp>
          <p:nvSpPr>
            <p:cNvPr id="456738" name="Text Box 34"/>
            <p:cNvSpPr txBox="1">
              <a:spLocks noChangeArrowheads="1"/>
            </p:cNvSpPr>
            <p:nvPr/>
          </p:nvSpPr>
          <p:spPr bwMode="auto">
            <a:xfrm>
              <a:off x="8798511" y="2863850"/>
              <a:ext cx="233362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2</a:t>
              </a:r>
            </a:p>
          </p:txBody>
        </p:sp>
        <p:sp>
          <p:nvSpPr>
            <p:cNvPr id="456739" name="Text Box 35"/>
            <p:cNvSpPr txBox="1">
              <a:spLocks noChangeArrowheads="1"/>
            </p:cNvSpPr>
            <p:nvPr/>
          </p:nvSpPr>
          <p:spPr bwMode="auto">
            <a:xfrm>
              <a:off x="8798511" y="2701925"/>
              <a:ext cx="233362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3</a:t>
              </a:r>
            </a:p>
          </p:txBody>
        </p:sp>
        <p:sp>
          <p:nvSpPr>
            <p:cNvPr id="456740" name="Line 36"/>
            <p:cNvSpPr>
              <a:spLocks noChangeShapeType="1"/>
            </p:cNvSpPr>
            <p:nvPr/>
          </p:nvSpPr>
          <p:spPr bwMode="auto">
            <a:xfrm flipH="1">
              <a:off x="7698373" y="3074988"/>
              <a:ext cx="950913" cy="327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6741" name="Group 37"/>
            <p:cNvGrpSpPr>
              <a:grpSpLocks/>
            </p:cNvGrpSpPr>
            <p:nvPr/>
          </p:nvGrpSpPr>
          <p:grpSpPr bwMode="auto">
            <a:xfrm>
              <a:off x="7698373" y="2479675"/>
              <a:ext cx="111125" cy="215900"/>
              <a:chOff x="3744" y="2390"/>
              <a:chExt cx="230" cy="230"/>
            </a:xfrm>
          </p:grpSpPr>
          <p:sp>
            <p:nvSpPr>
              <p:cNvPr id="456742" name="Line 38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3" name="Line 39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4" name="Line 40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46" name="Group 42"/>
            <p:cNvGrpSpPr>
              <a:grpSpLocks/>
            </p:cNvGrpSpPr>
            <p:nvPr/>
          </p:nvGrpSpPr>
          <p:grpSpPr bwMode="auto">
            <a:xfrm>
              <a:off x="7698373" y="2154238"/>
              <a:ext cx="223838" cy="541337"/>
              <a:chOff x="3744" y="2390"/>
              <a:chExt cx="230" cy="230"/>
            </a:xfrm>
          </p:grpSpPr>
          <p:sp>
            <p:nvSpPr>
              <p:cNvPr id="456747" name="Line 43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8" name="Line 44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9" name="Line 45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50" name="Group 46"/>
            <p:cNvGrpSpPr>
              <a:grpSpLocks/>
            </p:cNvGrpSpPr>
            <p:nvPr/>
          </p:nvGrpSpPr>
          <p:grpSpPr bwMode="auto">
            <a:xfrm>
              <a:off x="7698373" y="2479675"/>
              <a:ext cx="111125" cy="488950"/>
              <a:chOff x="3744" y="2390"/>
              <a:chExt cx="230" cy="230"/>
            </a:xfrm>
          </p:grpSpPr>
          <p:sp>
            <p:nvSpPr>
              <p:cNvPr id="456751" name="Line 47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2" name="Line 48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3" name="Line 49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6754" name="AutoShape 50"/>
            <p:cNvCxnSpPr>
              <a:cxnSpLocks noChangeShapeType="1"/>
            </p:cNvCxnSpPr>
            <p:nvPr/>
          </p:nvCxnSpPr>
          <p:spPr bwMode="auto">
            <a:xfrm rot="16200000" flipV="1">
              <a:off x="7816642" y="1983581"/>
              <a:ext cx="714375" cy="950913"/>
            </a:xfrm>
            <a:prstGeom prst="curvedConnector4">
              <a:avLst>
                <a:gd name="adj1" fmla="val 100130"/>
                <a:gd name="adj2" fmla="val 85306"/>
              </a:avLst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456755" name="Group 51"/>
            <p:cNvGrpSpPr>
              <a:grpSpLocks/>
            </p:cNvGrpSpPr>
            <p:nvPr/>
          </p:nvGrpSpPr>
          <p:grpSpPr bwMode="auto">
            <a:xfrm>
              <a:off x="7698373" y="1884363"/>
              <a:ext cx="111125" cy="431800"/>
              <a:chOff x="3744" y="2390"/>
              <a:chExt cx="230" cy="230"/>
            </a:xfrm>
          </p:grpSpPr>
          <p:sp>
            <p:nvSpPr>
              <p:cNvPr id="456756" name="Line 52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7" name="Line 53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8" name="Line 54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6759" name="AutoShape 55"/>
            <p:cNvCxnSpPr>
              <a:cxnSpLocks noChangeShapeType="1"/>
            </p:cNvCxnSpPr>
            <p:nvPr/>
          </p:nvCxnSpPr>
          <p:spPr bwMode="auto">
            <a:xfrm rot="5400000" flipH="1">
              <a:off x="7652335" y="1820863"/>
              <a:ext cx="1154113" cy="1062038"/>
            </a:xfrm>
            <a:prstGeom prst="curvedConnector2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88110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14F6-75D0-A145-88D2-C9EB476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1EB53-BC12-1A41-BB9D-D14CA50A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70334-0224-404D-8127-4D1F031FDAA0}"/>
              </a:ext>
            </a:extLst>
          </p:cNvPr>
          <p:cNvSpPr txBox="1"/>
          <p:nvPr/>
        </p:nvSpPr>
        <p:spPr>
          <a:xfrm>
            <a:off x="1318545" y="1205072"/>
            <a:ext cx="6506909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emit(GETSTATIC, "java/lang/System/out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emit(LDC, "\"\\n[%,d milliseconds execution time.]\\n\"");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emit(ICONST_1);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emit(ANEWARRAY, "java/lang/Object");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emit(DUP);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emit(ICONST_0);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emit(LLOAD_3);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emit(INVOKESTATIC, "java/lang/Long/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/lang/Long;");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emit(AASTORE);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emit(INVOKEVIRTUAL,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string("java/io/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/lang/String;") +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string("[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;"));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-&gt;decrease(2);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emit(POP);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emit(RETURN);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(LIMIT_LOCALS,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-&gt;count());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(LIMIT_STACK,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-&gt;capacity());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(END_METHOD);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close();  // the object file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8156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4249-9097-EA43-B936-82F22877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0B7F6-6B7E-F04C-9FA1-BC41D390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A88318-9AFC-2E47-8DE5-EF06B4054FBE}"/>
              </a:ext>
            </a:extLst>
          </p:cNvPr>
          <p:cNvSpPr txBox="1"/>
          <p:nvPr/>
        </p:nvSpPr>
        <p:spPr>
          <a:xfrm>
            <a:off x="237319" y="1437265"/>
            <a:ext cx="8669361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?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()-&gt;entry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()-&gt;entry;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getRoutineSymtab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emitRoutineHeader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emitRoutineLocals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to allocate any arrays, records, and strings.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structuredCode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(this, compiler);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structuredCode.emitData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routineSymtab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getMaxSlotNumber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Emit code for the compound statement.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getExecutable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compiler-&gt;visit(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emitRoutineReturn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emitRoutineEpilogue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3642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5849-7BA4-6744-B674-33A59AD8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502A7-9427-B24E-BAD9-05D77620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E1D541-F02E-7E48-8BA1-E99F5BFA0169}"/>
              </a:ext>
            </a:extLst>
          </p:cNvPr>
          <p:cNvSpPr txBox="1"/>
          <p:nvPr/>
        </p:nvSpPr>
        <p:spPr>
          <a:xfrm>
            <a:off x="398421" y="1320730"/>
            <a:ext cx="8347157" cy="4216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Function: Return the value in the implied function variable.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getKind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== FUNCTION)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the slot number of the function variable.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getRoutineSymtab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()-&gt;lookup(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emitLoadLocal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(type,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getSlotNumber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emitReturnValue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(type);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Procedure: Just return.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emit(RETURN);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18308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F0DED-D32F-B04F-A260-856FFE19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4BA27-962C-B448-9AAB-CC446469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4F894B-C88D-2E4D-B34E-5119C453A7AC}"/>
              </a:ext>
            </a:extLst>
          </p:cNvPr>
          <p:cNvSpPr txBox="1"/>
          <p:nvPr/>
        </p:nvSpPr>
        <p:spPr>
          <a:xfrm>
            <a:off x="961877" y="1508781"/>
            <a:ext cx="7220246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emitRoutineEpilogue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(LIMIT_LOCALS,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-&gt;count());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(LIMIT_STACK,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-&gt;capacity());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(END_METHOD);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650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10172" y="2898628"/>
            <a:ext cx="6464330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400" b="1" dirty="0">
                <a:latin typeface="Courier New" charset="0"/>
              </a:rPr>
              <a:t> = 0; </a:t>
            </a:r>
            <a:br>
              <a:rPr lang="en-US" sz="2400" b="1" dirty="0">
                <a:latin typeface="Courier New" charset="0"/>
              </a:rPr>
            </a:b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f</a:t>
            </a:r>
            <a:r>
              <a:rPr lang="en-US" sz="2400" b="1" dirty="0">
                <a:latin typeface="Courier New" charset="0"/>
              </a:rPr>
              <a:t>() { return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 </a:t>
            </a:r>
            <a:r>
              <a:rPr lang="en-US" sz="2400" b="1" dirty="0">
                <a:latin typeface="Courier New" charset="0"/>
              </a:rPr>
              <a:t>; } </a:t>
            </a:r>
            <a:br>
              <a:rPr lang="en-US" sz="2400" b="1" dirty="0">
                <a:latin typeface="Courier New" charset="0"/>
              </a:rPr>
            </a:b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sz="2400" b="1" dirty="0">
                <a:latin typeface="Courier New" charset="0"/>
              </a:rPr>
              <a:t>() { </a:t>
            </a: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400" b="1" dirty="0">
                <a:latin typeface="Courier New" charset="0"/>
              </a:rPr>
              <a:t> = 1; return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</a:rPr>
              <a:t>f</a:t>
            </a:r>
            <a:r>
              <a:rPr lang="en-US" sz="2400" b="1" dirty="0">
                <a:latin typeface="Courier New" charset="0"/>
              </a:rPr>
              <a:t>(); }</a:t>
            </a:r>
            <a:r>
              <a:rPr lang="en-US" sz="2800" dirty="0"/>
              <a:t> </a:t>
            </a:r>
            <a:endParaRPr lang="en-US" sz="2400" dirty="0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E91-19A0-BD43-A557-37DEEB369DD7}" type="slidenum">
              <a:rPr lang="en-US"/>
              <a:pPr/>
              <a:t>3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Scoping in C++</a:t>
            </a:r>
            <a:endParaRPr lang="en-US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17228" y="2168182"/>
            <a:ext cx="3188401" cy="1560482"/>
            <a:chOff x="4417228" y="2605047"/>
            <a:chExt cx="3188401" cy="1560482"/>
          </a:xfrm>
        </p:grpSpPr>
        <p:sp>
          <p:nvSpPr>
            <p:cNvPr id="456764" name="Oval 60"/>
            <p:cNvSpPr>
              <a:spLocks noChangeArrowheads="1"/>
            </p:cNvSpPr>
            <p:nvPr/>
          </p:nvSpPr>
          <p:spPr bwMode="auto">
            <a:xfrm>
              <a:off x="4417228" y="3799773"/>
              <a:ext cx="365756" cy="365756"/>
            </a:xfrm>
            <a:prstGeom prst="ellipse">
              <a:avLst/>
            </a:prstGeom>
            <a:noFill/>
            <a:ln w="28575" cmpd="sng">
              <a:solidFill>
                <a:srgbClr val="B23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3" name="Text Box 59"/>
            <p:cNvSpPr txBox="1">
              <a:spLocks noChangeArrowheads="1"/>
            </p:cNvSpPr>
            <p:nvPr/>
          </p:nvSpPr>
          <p:spPr bwMode="auto">
            <a:xfrm>
              <a:off x="5676896" y="2605047"/>
              <a:ext cx="1928733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B23C00"/>
                  </a:solidFill>
                </a:rPr>
                <a:t>What is the binding</a:t>
              </a:r>
            </a:p>
            <a:p>
              <a:r>
                <a:rPr lang="en-US" dirty="0">
                  <a:solidFill>
                    <a:srgbClr val="B23C00"/>
                  </a:solidFill>
                </a:rPr>
                <a:t>of this 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x</a:t>
              </a:r>
              <a:r>
                <a:rPr lang="en-US" dirty="0">
                  <a:solidFill>
                    <a:schemeClr val="folHlink"/>
                  </a:solidFill>
                </a:rPr>
                <a:t> </a:t>
              </a:r>
              <a:r>
                <a:rPr lang="en-US" dirty="0">
                  <a:solidFill>
                    <a:srgbClr val="B23C00"/>
                  </a:solidFill>
                </a:rPr>
                <a:t>with </a:t>
              </a:r>
            </a:p>
            <a:p>
              <a:r>
                <a:rPr lang="en-US" u="sng" dirty="0">
                  <a:solidFill>
                    <a:srgbClr val="B23C00"/>
                  </a:solidFill>
                </a:rPr>
                <a:t>static scoping</a:t>
              </a:r>
              <a:r>
                <a:rPr lang="en-US" dirty="0">
                  <a:solidFill>
                    <a:srgbClr val="B23C00"/>
                  </a:solidFill>
                </a:rPr>
                <a:t>?</a:t>
              </a:r>
            </a:p>
          </p:txBody>
        </p:sp>
        <p:cxnSp>
          <p:nvCxnSpPr>
            <p:cNvPr id="456765" name="AutoShape 61"/>
            <p:cNvCxnSpPr>
              <a:cxnSpLocks noChangeShapeType="1"/>
              <a:stCxn id="456763" idx="1"/>
              <a:endCxn id="456764" idx="0"/>
            </p:cNvCxnSpPr>
            <p:nvPr/>
          </p:nvCxnSpPr>
          <p:spPr bwMode="auto">
            <a:xfrm rot="10800000" flipV="1">
              <a:off x="4600106" y="3020545"/>
              <a:ext cx="1076790" cy="779227"/>
            </a:xfrm>
            <a:prstGeom prst="curvedConnector2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B23C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5"/>
          </a:xfrm>
        </p:spPr>
        <p:txBody>
          <a:bodyPr/>
          <a:lstStyle/>
          <a:p>
            <a:r>
              <a:rPr lang="en-US" dirty="0"/>
              <a:t>What value is returned by calling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g()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386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A3C3D-D557-0342-B3C8-E14946EF7C07}" type="slidenum">
              <a:rPr lang="en-US"/>
              <a:pPr/>
              <a:t>4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Scoping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dynamic scoping</a:t>
            </a:r>
            <a:r>
              <a:rPr lang="en-US" dirty="0"/>
              <a:t>, runtime binding of variables to their values is determined 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run time</a:t>
            </a:r>
            <a:r>
              <a:rPr lang="en-US" dirty="0"/>
              <a:t> by the </a:t>
            </a:r>
            <a:r>
              <a:rPr lang="en-US" u="sng" dirty="0"/>
              <a:t>call chain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determine a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binding, </a:t>
            </a:r>
            <a:br>
              <a:rPr lang="en-US" dirty="0"/>
            </a:br>
            <a:r>
              <a:rPr lang="en-US" u="sng" dirty="0"/>
              <a:t>search the call chain backwards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starting with the currently active routine.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variable is bound to the value </a:t>
            </a:r>
            <a:br>
              <a:rPr lang="en-US" dirty="0"/>
            </a:br>
            <a:r>
              <a:rPr lang="en-US" dirty="0"/>
              <a:t>of the </a:t>
            </a:r>
            <a:r>
              <a:rPr lang="en-US" u="sng" dirty="0"/>
              <a:t>first declared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found </a:t>
            </a:r>
            <a:br>
              <a:rPr lang="en-US" dirty="0"/>
            </a:br>
            <a:r>
              <a:rPr lang="en-US" dirty="0"/>
              <a:t>with the same name.</a:t>
            </a:r>
          </a:p>
        </p:txBody>
      </p:sp>
    </p:spTree>
    <p:extLst>
      <p:ext uri="{BB962C8B-B14F-4D97-AF65-F5344CB8AC3E}">
        <p14:creationId xmlns:p14="http://schemas.microsoft.com/office/powerpoint/2010/main" val="113052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001" y="2866956"/>
            <a:ext cx="7510940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800" b="1" dirty="0">
                <a:latin typeface="Courier New" charset="0"/>
              </a:rPr>
              <a:t> = 0; </a:t>
            </a:r>
            <a:br>
              <a:rPr lang="en-US" sz="2800" b="1" dirty="0">
                <a:latin typeface="Courier New" charset="0"/>
              </a:rPr>
            </a:b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f</a:t>
            </a:r>
            <a:r>
              <a:rPr lang="en-US" sz="2800" b="1" dirty="0">
                <a:latin typeface="Courier New" charset="0"/>
              </a:rPr>
              <a:t>() { return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 </a:t>
            </a:r>
            <a:r>
              <a:rPr lang="en-US" sz="2800" b="1" dirty="0">
                <a:latin typeface="Courier New" charset="0"/>
              </a:rPr>
              <a:t>; } </a:t>
            </a:r>
            <a:br>
              <a:rPr lang="en-US" sz="2800" b="1" dirty="0">
                <a:latin typeface="Courier New" charset="0"/>
              </a:rPr>
            </a:b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sz="2800" b="1" dirty="0">
                <a:latin typeface="Courier New" charset="0"/>
              </a:rPr>
              <a:t>() { </a:t>
            </a: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800" b="1" dirty="0">
                <a:latin typeface="Courier New" charset="0"/>
              </a:rPr>
              <a:t> = 1; return </a:t>
            </a:r>
            <a:r>
              <a:rPr lang="en-US" sz="2800" b="1" dirty="0">
                <a:solidFill>
                  <a:schemeClr val="folHlink"/>
                </a:solidFill>
                <a:latin typeface="Courier New" charset="0"/>
              </a:rPr>
              <a:t>f</a:t>
            </a:r>
            <a:r>
              <a:rPr lang="en-US" sz="2800" b="1" dirty="0">
                <a:latin typeface="Courier New" charset="0"/>
              </a:rPr>
              <a:t>(); }</a:t>
            </a:r>
            <a:r>
              <a:rPr lang="en-US" sz="2400" dirty="0"/>
              <a:t>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A3C3D-D557-0342-B3C8-E14946EF7C07}" type="slidenum">
              <a:rPr lang="en-US"/>
              <a:pPr/>
              <a:t>5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Dynamic Scoping </a:t>
            </a:r>
            <a:r>
              <a:rPr lang="en-US"/>
              <a:t>in C++</a:t>
            </a:r>
            <a:endParaRPr lang="en-US" i="1" dirty="0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8709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value is returned by calling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g()</a:t>
            </a:r>
            <a:r>
              <a:rPr lang="en-US" dirty="0"/>
              <a:t>? 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 chain: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main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f</a:t>
            </a:r>
          </a:p>
        </p:txBody>
      </p:sp>
      <p:sp>
        <p:nvSpPr>
          <p:cNvPr id="457732" name="Text Box 4"/>
          <p:cNvSpPr txBox="1">
            <a:spLocks noChangeArrowheads="1"/>
          </p:cNvSpPr>
          <p:nvPr/>
        </p:nvSpPr>
        <p:spPr bwMode="auto">
          <a:xfrm>
            <a:off x="5394952" y="5349219"/>
            <a:ext cx="2560292" cy="584775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How would you implement</a:t>
            </a:r>
            <a:br>
              <a:rPr lang="en-US">
                <a:solidFill>
                  <a:srgbClr val="0033CC"/>
                </a:solidFill>
              </a:rPr>
            </a:br>
            <a:r>
              <a:rPr lang="en-US">
                <a:solidFill>
                  <a:srgbClr val="0033CC"/>
                </a:solidFill>
              </a:rPr>
              <a:t>runtime dynamic scoping?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56447" y="2237848"/>
            <a:ext cx="3586648" cy="1543819"/>
            <a:chOff x="4639325" y="2891331"/>
            <a:chExt cx="3586648" cy="1543819"/>
          </a:xfrm>
        </p:grpSpPr>
        <p:sp>
          <p:nvSpPr>
            <p:cNvPr id="457734" name="Oval 6"/>
            <p:cNvSpPr>
              <a:spLocks noChangeArrowheads="1"/>
            </p:cNvSpPr>
            <p:nvPr/>
          </p:nvSpPr>
          <p:spPr bwMode="auto">
            <a:xfrm>
              <a:off x="4639325" y="4069073"/>
              <a:ext cx="365756" cy="366077"/>
            </a:xfrm>
            <a:prstGeom prst="ellipse">
              <a:avLst/>
            </a:prstGeom>
            <a:noFill/>
            <a:ln w="28575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3" name="Text Box 5"/>
            <p:cNvSpPr txBox="1">
              <a:spLocks noChangeArrowheads="1"/>
            </p:cNvSpPr>
            <p:nvPr/>
          </p:nvSpPr>
          <p:spPr bwMode="auto">
            <a:xfrm>
              <a:off x="6297240" y="2891331"/>
              <a:ext cx="1928733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What is the binding</a:t>
              </a:r>
            </a:p>
            <a:p>
              <a:r>
                <a:rPr lang="en-US" dirty="0">
                  <a:solidFill>
                    <a:schemeClr val="folHlink"/>
                  </a:solidFill>
                </a:rPr>
                <a:t>of this 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x</a:t>
              </a:r>
              <a:r>
                <a:rPr lang="en-US" dirty="0">
                  <a:solidFill>
                    <a:schemeClr val="folHlink"/>
                  </a:solidFill>
                </a:rPr>
                <a:t> with</a:t>
              </a:r>
            </a:p>
            <a:p>
              <a:r>
                <a:rPr lang="en-US" u="sng" dirty="0">
                  <a:solidFill>
                    <a:schemeClr val="folHlink"/>
                  </a:solidFill>
                </a:rPr>
                <a:t>dynamic scoping</a:t>
              </a:r>
              <a:r>
                <a:rPr lang="en-US" dirty="0">
                  <a:solidFill>
                    <a:schemeClr val="folHlink"/>
                  </a:solidFill>
                </a:rPr>
                <a:t>?</a:t>
              </a:r>
            </a:p>
          </p:txBody>
        </p:sp>
        <p:cxnSp>
          <p:nvCxnSpPr>
            <p:cNvPr id="457735" name="AutoShape 7"/>
            <p:cNvCxnSpPr>
              <a:cxnSpLocks noChangeShapeType="1"/>
              <a:stCxn id="457733" idx="1"/>
              <a:endCxn id="457734" idx="0"/>
            </p:cNvCxnSpPr>
            <p:nvPr/>
          </p:nvCxnSpPr>
          <p:spPr bwMode="auto">
            <a:xfrm rot="10800000" flipV="1">
              <a:off x="4822204" y="3306829"/>
              <a:ext cx="1475037" cy="762243"/>
            </a:xfrm>
            <a:prstGeom prst="curvedConnector2">
              <a:avLst/>
            </a:prstGeom>
            <a:noFill/>
            <a:ln w="12700" cmpd="sng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098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F731-CBA0-EC4B-B527-2C626941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FC11C-0B99-C04E-9325-73E0341B7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Namespace backend</a:t>
            </a:r>
          </a:p>
          <a:p>
            <a:pPr lvl="1"/>
            <a:r>
              <a:rPr lang="en-US" dirty="0"/>
              <a:t>backend::interpreter</a:t>
            </a:r>
          </a:p>
          <a:p>
            <a:pPr lvl="1"/>
            <a:r>
              <a:rPr lang="en-US" dirty="0"/>
              <a:t>backend::debugger</a:t>
            </a:r>
          </a:p>
          <a:p>
            <a:pPr lvl="1"/>
            <a:r>
              <a:rPr lang="en-US" dirty="0"/>
              <a:t>backend::converter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backend::compiler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44F5C-233F-564A-BD10-9D771373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9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91A7-D997-2E49-8E56-C69C4B92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Helper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41BA8-0028-9147-9271-FB5B79C4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</a:p>
          <a:p>
            <a:pPr lvl="1"/>
            <a:r>
              <a:rPr lang="en-US" dirty="0"/>
              <a:t>Generate statement labels in the form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dirty="0"/>
              <a:t> is a counter.</a:t>
            </a:r>
          </a:p>
          <a:p>
            <a:pPr lvl="1"/>
            <a:r>
              <a:rPr lang="en-US" dirty="0"/>
              <a:t>The first generated label is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Directive</a:t>
            </a:r>
          </a:p>
          <a:p>
            <a:pPr lvl="1"/>
            <a:r>
              <a:rPr lang="en-US" dirty="0"/>
              <a:t>An enumeration class of assembler directives: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.method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</a:t>
            </a:r>
            <a:r>
              <a:rPr lang="en-US" dirty="0"/>
              <a:t>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94D40-7064-DB4F-9F50-07E631C6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4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ACE5E-AA3F-2B4D-B4B0-3675E435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Helper Classes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7338-0F09-9644-9B4D-DBB349ACE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Maintain use of the </a:t>
            </a:r>
            <a:r>
              <a:rPr lang="en-US" u="sng" dirty="0"/>
              <a:t>local variables array</a:t>
            </a:r>
            <a:r>
              <a:rPr lang="en-US" dirty="0"/>
              <a:t> in the </a:t>
            </a:r>
            <a:br>
              <a:rPr lang="en-US" dirty="0"/>
            </a:br>
            <a:r>
              <a:rPr lang="en-US" dirty="0"/>
              <a:t>stack frame of a procedure or function.</a:t>
            </a:r>
          </a:p>
          <a:p>
            <a:pPr lvl="1"/>
            <a:r>
              <a:rPr lang="en-US" u="sng" dirty="0"/>
              <a:t>Reserve slots</a:t>
            </a:r>
            <a:r>
              <a:rPr lang="en-US" dirty="0"/>
              <a:t> for use by the local variables and parameters.</a:t>
            </a:r>
          </a:p>
          <a:p>
            <a:pPr lvl="1"/>
            <a:r>
              <a:rPr lang="en-US" u="sng" dirty="0"/>
              <a:t>Search</a:t>
            </a:r>
            <a:r>
              <a:rPr lang="en-US" dirty="0"/>
              <a:t> for unused slots to reserve.</a:t>
            </a:r>
          </a:p>
          <a:p>
            <a:pPr lvl="1"/>
            <a:r>
              <a:rPr lang="en-US" u="sng" dirty="0"/>
              <a:t>Release slots</a:t>
            </a:r>
            <a:r>
              <a:rPr lang="en-US" dirty="0"/>
              <a:t> that are no longer used.</a:t>
            </a:r>
          </a:p>
          <a:p>
            <a:pPr lvl="1"/>
            <a:r>
              <a:rPr lang="en-US" u="sng" dirty="0"/>
              <a:t>Count</a:t>
            </a:r>
            <a:r>
              <a:rPr lang="en-US" dirty="0"/>
              <a:t> how many slots are used so that an accurate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locals</a:t>
            </a:r>
            <a:r>
              <a:rPr lang="en-US" dirty="0"/>
              <a:t> directive can be emitted.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65A66-0B20-AF42-A188-A72A90AF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7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5B65-5652-2D40-8AA9-5919AC29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Helper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A7D3-AC7E-D94D-A3DA-73E4D9705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Maintain use of the </a:t>
            </a:r>
            <a:r>
              <a:rPr lang="en-US" u="sng" dirty="0"/>
              <a:t>operand stack</a:t>
            </a:r>
            <a:r>
              <a:rPr lang="en-US" dirty="0"/>
              <a:t> in the </a:t>
            </a:r>
            <a:br>
              <a:rPr lang="en-US" dirty="0"/>
            </a:br>
            <a:r>
              <a:rPr lang="en-US" dirty="0"/>
              <a:t>stack frame of a procedure or function.</a:t>
            </a:r>
          </a:p>
          <a:p>
            <a:pPr lvl="1"/>
            <a:r>
              <a:rPr lang="en-US" dirty="0"/>
              <a:t>As Jasmin code is being emitted, keep track of the </a:t>
            </a:r>
            <a:r>
              <a:rPr lang="en-US" u="sng" dirty="0"/>
              <a:t>size</a:t>
            </a:r>
            <a:r>
              <a:rPr lang="en-US" dirty="0"/>
              <a:t> of the stack when that code is later executed.</a:t>
            </a:r>
          </a:p>
          <a:p>
            <a:pPr lvl="1"/>
            <a:r>
              <a:rPr lang="en-US" dirty="0"/>
              <a:t>Member functions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increase()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decrease()</a:t>
            </a:r>
            <a:r>
              <a:rPr lang="en-US" dirty="0"/>
              <a:t> monitor the stack size.</a:t>
            </a:r>
          </a:p>
          <a:p>
            <a:pPr lvl="1"/>
            <a:r>
              <a:rPr lang="en-US" dirty="0"/>
              <a:t>Return the </a:t>
            </a:r>
            <a:r>
              <a:rPr lang="en-US" u="sng" dirty="0"/>
              <a:t>maximum size</a:t>
            </a:r>
            <a:r>
              <a:rPr lang="en-US" dirty="0"/>
              <a:t> of the stack so that an accurate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stack </a:t>
            </a:r>
            <a:r>
              <a:rPr lang="en-US" dirty="0"/>
              <a:t>directive can be emitted.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B7446-4F58-214C-81F4-62E549B8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6890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28238</TotalTime>
  <Words>1954</Words>
  <Application>Microsoft Macintosh PowerPoint</Application>
  <PresentationFormat>On-screen Show (4:3)</PresentationFormat>
  <Paragraphs>278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Quadrant</vt:lpstr>
      <vt:lpstr>CMPE 152: Compiler Design April 22 Class Meeting</vt:lpstr>
      <vt:lpstr>Static Scoping</vt:lpstr>
      <vt:lpstr>Static Scoping in C++</vt:lpstr>
      <vt:lpstr>Dynamic Scoping</vt:lpstr>
      <vt:lpstr>Hypothetical Dynamic Scoping in C++</vt:lpstr>
      <vt:lpstr>Backend Architecture</vt:lpstr>
      <vt:lpstr>Backend Compiler Helper Classes</vt:lpstr>
      <vt:lpstr>Backend Compiler Helper Classes, cont’d</vt:lpstr>
      <vt:lpstr>Backend Compiler Helper Classes, cont’d</vt:lpstr>
      <vt:lpstr>Backend Compiler Helper Classes, cont’d</vt:lpstr>
      <vt:lpstr>Backend Compiler Helper Classes, cont’d</vt:lpstr>
      <vt:lpstr>Visit Member Functions in Class Compiler</vt:lpstr>
      <vt:lpstr>Class StatementGenerator</vt:lpstr>
      <vt:lpstr>Class ExpressionGenerator</vt:lpstr>
      <vt:lpstr>Class StructuredDataGenerator</vt:lpstr>
      <vt:lpstr>Class ProgramGenerator</vt:lpstr>
      <vt:lpstr>Class ProgramGenerator, cont’d </vt:lpstr>
      <vt:lpstr>Class ProgramGenerator, cont’d </vt:lpstr>
      <vt:lpstr>Class ProgramGenerator, cont’d </vt:lpstr>
      <vt:lpstr>Class ProgramGenerator, cont’d </vt:lpstr>
      <vt:lpstr>Class ProgramGenerator, cont’d </vt:lpstr>
      <vt:lpstr>Class ProgramGenerator, cont’d </vt:lpstr>
      <vt:lpstr>Class ProgramGenerator, cont’d 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392</cp:revision>
  <dcterms:created xsi:type="dcterms:W3CDTF">2008-01-12T03:52:55Z</dcterms:created>
  <dcterms:modified xsi:type="dcterms:W3CDTF">2021-04-22T07:15:07Z</dcterms:modified>
</cp:coreProperties>
</file>