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32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DEF0F2"/>
    <a:srgbClr val="8F0000"/>
    <a:srgbClr val="008000"/>
    <a:srgbClr val="F2E5D0"/>
    <a:srgbClr val="464646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13" autoAdjust="0"/>
    <p:restoredTop sz="96751" autoAdjust="0"/>
  </p:normalViewPr>
  <p:slideViewPr>
    <p:cSldViewPr>
      <p:cViewPr varScale="1">
        <p:scale>
          <a:sx n="172" d="100"/>
          <a:sy n="172" d="100"/>
        </p:scale>
        <p:origin x="5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DBC1CB-06B7-E743-979F-5CDA933D7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20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20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216-7083-8D4E-96F7-DCA99FB2C3EA}" type="slidenum">
              <a:rPr lang="en-US"/>
              <a:pPr/>
              <a:t>10</a:t>
            </a:fld>
            <a:endParaRPr lang="en-US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  <a:endParaRPr lang="en-US" i="1" dirty="0"/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Determine which variables are </a:t>
            </a:r>
            <a:r>
              <a:rPr lang="en-US" dirty="0">
                <a:solidFill>
                  <a:srgbClr val="B23C00"/>
                </a:solidFill>
              </a:rPr>
              <a:t>live</a:t>
            </a:r>
            <a:r>
              <a:rPr lang="en-US" dirty="0"/>
              <a:t>.</a:t>
            </a:r>
          </a:p>
          <a:p>
            <a:pPr lvl="8"/>
            <a:endParaRPr lang="en-US" dirty="0"/>
          </a:p>
          <a:p>
            <a:r>
              <a:rPr lang="en-US" dirty="0"/>
              <a:t>A variable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is live at statement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p1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program if: 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There is an execution path from statement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p1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 statement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p2</a:t>
            </a:r>
            <a:r>
              <a:rPr lang="en-US" dirty="0"/>
              <a:t> that uses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Along this path, the value of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does </a:t>
            </a:r>
            <a:r>
              <a:rPr lang="en-US" u="sng" dirty="0"/>
              <a:t>not</a:t>
            </a:r>
            <a:r>
              <a:rPr lang="en-US" dirty="0"/>
              <a:t> change.</a:t>
            </a:r>
          </a:p>
          <a:p>
            <a:pPr lvl="6"/>
            <a:endParaRPr lang="en-US" dirty="0"/>
          </a:p>
          <a:p>
            <a:r>
              <a:rPr lang="en-US" dirty="0"/>
              <a:t>Only live variables should be kept in registers.</a:t>
            </a:r>
          </a:p>
        </p:txBody>
      </p:sp>
    </p:spTree>
    <p:extLst>
      <p:ext uri="{BB962C8B-B14F-4D97-AF65-F5344CB8AC3E}">
        <p14:creationId xmlns:p14="http://schemas.microsoft.com/office/powerpoint/2010/main" val="2719851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BA27-41E5-DF47-9ABF-DD8790BA5CE2}" type="slidenum">
              <a:rPr lang="en-US"/>
              <a:pPr/>
              <a:t>11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</a:t>
            </a:r>
            <a:endParaRPr lang="en-US" i="1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Change the order</a:t>
            </a:r>
            <a:r>
              <a:rPr lang="en-US" dirty="0"/>
              <a:t> of the instructions </a:t>
            </a:r>
            <a:br>
              <a:rPr lang="en-US" dirty="0"/>
            </a:br>
            <a:r>
              <a:rPr lang="en-US" dirty="0"/>
              <a:t>that the code generator emits.</a:t>
            </a:r>
          </a:p>
          <a:p>
            <a:pPr lvl="5"/>
            <a:endParaRPr lang="en-US" dirty="0"/>
          </a:p>
          <a:p>
            <a:r>
              <a:rPr lang="en-US" dirty="0"/>
              <a:t>But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change the program’s results!</a:t>
            </a:r>
          </a:p>
          <a:p>
            <a:pPr lvl="6"/>
            <a:endParaRPr lang="en-US" dirty="0"/>
          </a:p>
          <a:p>
            <a:r>
              <a:rPr lang="en-US" dirty="0"/>
              <a:t>A form of optimization to </a:t>
            </a:r>
            <a:br>
              <a:rPr lang="en-US" dirty="0"/>
            </a:br>
            <a:r>
              <a:rPr lang="en-US" u="sng" dirty="0"/>
              <a:t>increase execution speed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663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BA27-41E5-DF47-9ABF-DD8790BA5CE2}" type="slidenum">
              <a:rPr lang="en-US"/>
              <a:pPr/>
              <a:t>12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Scheduling</a:t>
            </a:r>
            <a:r>
              <a:rPr lang="en-US" i="1" dirty="0"/>
              <a:t>, cont’d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most machine architectures, </a:t>
            </a:r>
            <a:br>
              <a:rPr lang="en-US" dirty="0"/>
            </a:br>
            <a:r>
              <a:rPr lang="en-US" dirty="0"/>
              <a:t>different instructions take different </a:t>
            </a:r>
            <a:br>
              <a:rPr lang="en-US" dirty="0"/>
            </a:br>
            <a:r>
              <a:rPr lang="en-US" dirty="0"/>
              <a:t>amounts of time to execute.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Floating-point instructions take longer </a:t>
            </a:r>
            <a:br>
              <a:rPr lang="en-US" dirty="0"/>
            </a:br>
            <a:r>
              <a:rPr lang="en-US" dirty="0"/>
              <a:t>than the corresponding integer instructions.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Loading from memory and </a:t>
            </a:r>
            <a:br>
              <a:rPr lang="en-US" dirty="0"/>
            </a:br>
            <a:r>
              <a:rPr lang="en-US" dirty="0"/>
              <a:t>storing to memory each takes longer than </a:t>
            </a:r>
            <a:br>
              <a:rPr lang="en-US" dirty="0"/>
            </a:br>
            <a:r>
              <a:rPr lang="en-US" dirty="0"/>
              <a:t>adding two numbers in registers.</a:t>
            </a:r>
          </a:p>
        </p:txBody>
      </p:sp>
    </p:spTree>
    <p:extLst>
      <p:ext uri="{BB962C8B-B14F-4D97-AF65-F5344CB8AC3E}">
        <p14:creationId xmlns:p14="http://schemas.microsoft.com/office/powerpoint/2010/main" val="531443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48AC0C09-5768-0D48-8347-3C0C13B23D7F}" type="slidenum">
              <a:rPr lang="en-US"/>
              <a:pPr/>
              <a:t>13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 Example</a:t>
            </a:r>
            <a:endParaRPr lang="en-US" i="1"/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1"/>
            <a:ext cx="4846312" cy="2682234"/>
          </a:xfrm>
        </p:spPr>
        <p:txBody>
          <a:bodyPr/>
          <a:lstStyle/>
          <a:p>
            <a:r>
              <a:rPr lang="en-US" sz="2400" dirty="0"/>
              <a:t>Assume that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load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store</a:t>
            </a:r>
            <a:r>
              <a:rPr lang="en-US" sz="2400" dirty="0"/>
              <a:t> each takes 3 cycles, </a:t>
            </a:r>
            <a:br>
              <a:rPr lang="en-US" sz="2400" dirty="0"/>
            </a:b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mult</a:t>
            </a:r>
            <a:r>
              <a:rPr lang="en-US" sz="2400" dirty="0"/>
              <a:t> takes 2 cycles, </a:t>
            </a:r>
            <a:br>
              <a:rPr lang="en-US" sz="2400" dirty="0"/>
            </a:br>
            <a:r>
              <a:rPr lang="en-US" sz="2400" dirty="0"/>
              <a:t>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add</a:t>
            </a:r>
            <a:r>
              <a:rPr lang="en-US" sz="2400" dirty="0"/>
              <a:t> takes 1 cycle.</a:t>
            </a:r>
          </a:p>
          <a:p>
            <a:pPr lvl="5"/>
            <a:endParaRPr lang="en-US" sz="1100" dirty="0"/>
          </a:p>
          <a:p>
            <a:r>
              <a:rPr lang="en-US" sz="2400" dirty="0"/>
              <a:t>Simple case: </a:t>
            </a:r>
            <a:br>
              <a:rPr lang="en-US" sz="2400" dirty="0"/>
            </a:br>
            <a:r>
              <a:rPr lang="en-US" sz="2400" dirty="0"/>
              <a:t>Sequential execution only.</a:t>
            </a:r>
          </a:p>
        </p:txBody>
      </p:sp>
      <p:graphicFrame>
        <p:nvGraphicFramePr>
          <p:cNvPr id="678916" name="Group 4"/>
          <p:cNvGraphicFramePr>
            <a:graphicFrameLocks noGrp="1"/>
          </p:cNvGraphicFramePr>
          <p:nvPr>
            <p:ph sz="half" idx="2"/>
          </p:nvPr>
        </p:nvGraphicFramePr>
        <p:xfrm>
          <a:off x="5303792" y="1247775"/>
          <a:ext cx="3382963" cy="2743200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Cycle 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+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x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r2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z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r2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w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79031" name="Text Box 119"/>
          <p:cNvSpPr txBox="1">
            <a:spLocks noChangeArrowheads="1"/>
          </p:cNvSpPr>
          <p:nvPr/>
        </p:nvSpPr>
        <p:spPr bwMode="auto">
          <a:xfrm>
            <a:off x="639763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r1</a:t>
            </a:r>
          </a:p>
        </p:txBody>
      </p:sp>
      <p:sp>
        <p:nvSpPr>
          <p:cNvPr id="679032" name="Text Box 120"/>
          <p:cNvSpPr txBox="1">
            <a:spLocks noChangeArrowheads="1"/>
          </p:cNvSpPr>
          <p:nvPr/>
        </p:nvSpPr>
        <p:spPr bwMode="auto">
          <a:xfrm>
            <a:off x="21034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3" name="Text Box 121"/>
          <p:cNvSpPr txBox="1">
            <a:spLocks noChangeArrowheads="1"/>
          </p:cNvSpPr>
          <p:nvPr/>
        </p:nvSpPr>
        <p:spPr bwMode="auto">
          <a:xfrm>
            <a:off x="39322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4" name="Text Box 122"/>
          <p:cNvSpPr txBox="1">
            <a:spLocks noChangeArrowheads="1"/>
          </p:cNvSpPr>
          <p:nvPr/>
        </p:nvSpPr>
        <p:spPr bwMode="auto">
          <a:xfrm>
            <a:off x="57610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5" name="Text Box 123"/>
          <p:cNvSpPr txBox="1">
            <a:spLocks noChangeArrowheads="1"/>
          </p:cNvSpPr>
          <p:nvPr/>
        </p:nvSpPr>
        <p:spPr bwMode="auto">
          <a:xfrm>
            <a:off x="7589838" y="4708515"/>
            <a:ext cx="1096962" cy="33655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store r1</a:t>
            </a:r>
          </a:p>
        </p:txBody>
      </p:sp>
      <p:sp>
        <p:nvSpPr>
          <p:cNvPr id="679036" name="Text Box 124"/>
          <p:cNvSpPr txBox="1">
            <a:spLocks noChangeArrowheads="1"/>
          </p:cNvSpPr>
          <p:nvPr/>
        </p:nvSpPr>
        <p:spPr bwMode="auto">
          <a:xfrm>
            <a:off x="1736725" y="4708515"/>
            <a:ext cx="366713" cy="3365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+</a:t>
            </a:r>
          </a:p>
        </p:txBody>
      </p:sp>
      <p:sp>
        <p:nvSpPr>
          <p:cNvPr id="679037" name="Text Box 125"/>
          <p:cNvSpPr txBox="1">
            <a:spLocks noChangeArrowheads="1"/>
          </p:cNvSpPr>
          <p:nvPr/>
        </p:nvSpPr>
        <p:spPr bwMode="auto">
          <a:xfrm>
            <a:off x="32004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err="1"/>
              <a:t>mult</a:t>
            </a:r>
            <a:endParaRPr lang="en-US" dirty="0"/>
          </a:p>
        </p:txBody>
      </p:sp>
      <p:sp>
        <p:nvSpPr>
          <p:cNvPr id="679038" name="Text Box 126"/>
          <p:cNvSpPr txBox="1">
            <a:spLocks noChangeArrowheads="1"/>
          </p:cNvSpPr>
          <p:nvPr/>
        </p:nvSpPr>
        <p:spPr bwMode="auto">
          <a:xfrm>
            <a:off x="50292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79039" name="Text Box 127"/>
          <p:cNvSpPr txBox="1">
            <a:spLocks noChangeArrowheads="1"/>
          </p:cNvSpPr>
          <p:nvPr/>
        </p:nvSpPr>
        <p:spPr bwMode="auto">
          <a:xfrm>
            <a:off x="68580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err="1"/>
              <a:t>mult</a:t>
            </a:r>
            <a:endParaRPr lang="en-US" dirty="0"/>
          </a:p>
        </p:txBody>
      </p:sp>
      <p:grpSp>
        <p:nvGrpSpPr>
          <p:cNvPr id="679043" name="Group 131"/>
          <p:cNvGrpSpPr>
            <a:grpSpLocks/>
          </p:cNvGrpSpPr>
          <p:nvPr/>
        </p:nvGrpSpPr>
        <p:grpSpPr bwMode="auto">
          <a:xfrm>
            <a:off x="639763" y="4343390"/>
            <a:ext cx="8045450" cy="365125"/>
            <a:chOff x="403" y="2736"/>
            <a:chExt cx="5068" cy="230"/>
          </a:xfrm>
        </p:grpSpPr>
        <p:sp>
          <p:nvSpPr>
            <p:cNvPr id="679011" name="Rectangle 99"/>
            <p:cNvSpPr>
              <a:spLocks noChangeArrowheads="1"/>
            </p:cNvSpPr>
            <p:nvPr/>
          </p:nvSpPr>
          <p:spPr bwMode="auto">
            <a:xfrm>
              <a:off x="403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679012" name="Rectangle 100"/>
            <p:cNvSpPr>
              <a:spLocks noChangeArrowheads="1"/>
            </p:cNvSpPr>
            <p:nvPr/>
          </p:nvSpPr>
          <p:spPr bwMode="auto">
            <a:xfrm>
              <a:off x="633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679013" name="Rectangle 101"/>
            <p:cNvSpPr>
              <a:spLocks noChangeArrowheads="1"/>
            </p:cNvSpPr>
            <p:nvPr/>
          </p:nvSpPr>
          <p:spPr bwMode="auto">
            <a:xfrm>
              <a:off x="86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679014" name="Rectangle 102"/>
            <p:cNvSpPr>
              <a:spLocks noChangeArrowheads="1"/>
            </p:cNvSpPr>
            <p:nvPr/>
          </p:nvSpPr>
          <p:spPr bwMode="auto">
            <a:xfrm>
              <a:off x="109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679015" name="Rectangle 103"/>
            <p:cNvSpPr>
              <a:spLocks noChangeArrowheads="1"/>
            </p:cNvSpPr>
            <p:nvPr/>
          </p:nvSpPr>
          <p:spPr bwMode="auto">
            <a:xfrm>
              <a:off x="132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679016" name="Rectangle 104"/>
            <p:cNvSpPr>
              <a:spLocks noChangeArrowheads="1"/>
            </p:cNvSpPr>
            <p:nvPr/>
          </p:nvSpPr>
          <p:spPr bwMode="auto">
            <a:xfrm>
              <a:off x="155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679017" name="Rectangle 105"/>
            <p:cNvSpPr>
              <a:spLocks noChangeArrowheads="1"/>
            </p:cNvSpPr>
            <p:nvPr/>
          </p:nvSpPr>
          <p:spPr bwMode="auto">
            <a:xfrm>
              <a:off x="1785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679018" name="Rectangle 106"/>
            <p:cNvSpPr>
              <a:spLocks noChangeArrowheads="1"/>
            </p:cNvSpPr>
            <p:nvPr/>
          </p:nvSpPr>
          <p:spPr bwMode="auto">
            <a:xfrm>
              <a:off x="2015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679019" name="Rectangle 107"/>
            <p:cNvSpPr>
              <a:spLocks noChangeArrowheads="1"/>
            </p:cNvSpPr>
            <p:nvPr/>
          </p:nvSpPr>
          <p:spPr bwMode="auto">
            <a:xfrm>
              <a:off x="2247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679020" name="Rectangle 108"/>
            <p:cNvSpPr>
              <a:spLocks noChangeArrowheads="1"/>
            </p:cNvSpPr>
            <p:nvPr/>
          </p:nvSpPr>
          <p:spPr bwMode="auto">
            <a:xfrm>
              <a:off x="2477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679021" name="Rectangle 109"/>
            <p:cNvSpPr>
              <a:spLocks noChangeArrowheads="1"/>
            </p:cNvSpPr>
            <p:nvPr/>
          </p:nvSpPr>
          <p:spPr bwMode="auto">
            <a:xfrm>
              <a:off x="270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679022" name="Rectangle 110"/>
            <p:cNvSpPr>
              <a:spLocks noChangeArrowheads="1"/>
            </p:cNvSpPr>
            <p:nvPr/>
          </p:nvSpPr>
          <p:spPr bwMode="auto">
            <a:xfrm>
              <a:off x="293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sp>
          <p:nvSpPr>
            <p:cNvPr id="679023" name="Rectangle 111"/>
            <p:cNvSpPr>
              <a:spLocks noChangeArrowheads="1"/>
            </p:cNvSpPr>
            <p:nvPr/>
          </p:nvSpPr>
          <p:spPr bwMode="auto">
            <a:xfrm>
              <a:off x="316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13</a:t>
              </a:r>
            </a:p>
          </p:txBody>
        </p:sp>
        <p:sp>
          <p:nvSpPr>
            <p:cNvPr id="679024" name="Rectangle 112"/>
            <p:cNvSpPr>
              <a:spLocks noChangeArrowheads="1"/>
            </p:cNvSpPr>
            <p:nvPr/>
          </p:nvSpPr>
          <p:spPr bwMode="auto">
            <a:xfrm>
              <a:off x="339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679025" name="Rectangle 113"/>
            <p:cNvSpPr>
              <a:spLocks noChangeArrowheads="1"/>
            </p:cNvSpPr>
            <p:nvPr/>
          </p:nvSpPr>
          <p:spPr bwMode="auto">
            <a:xfrm>
              <a:off x="3629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679026" name="Rectangle 114"/>
            <p:cNvSpPr>
              <a:spLocks noChangeArrowheads="1"/>
            </p:cNvSpPr>
            <p:nvPr/>
          </p:nvSpPr>
          <p:spPr bwMode="auto">
            <a:xfrm>
              <a:off x="3859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679027" name="Rectangle 115"/>
            <p:cNvSpPr>
              <a:spLocks noChangeArrowheads="1"/>
            </p:cNvSpPr>
            <p:nvPr/>
          </p:nvSpPr>
          <p:spPr bwMode="auto">
            <a:xfrm>
              <a:off x="4090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679028" name="Rectangle 116"/>
            <p:cNvSpPr>
              <a:spLocks noChangeArrowheads="1"/>
            </p:cNvSpPr>
            <p:nvPr/>
          </p:nvSpPr>
          <p:spPr bwMode="auto">
            <a:xfrm>
              <a:off x="4320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18</a:t>
              </a:r>
            </a:p>
          </p:txBody>
        </p:sp>
        <p:sp>
          <p:nvSpPr>
            <p:cNvPr id="679029" name="Rectangle 117"/>
            <p:cNvSpPr>
              <a:spLocks noChangeArrowheads="1"/>
            </p:cNvSpPr>
            <p:nvPr/>
          </p:nvSpPr>
          <p:spPr bwMode="auto">
            <a:xfrm>
              <a:off x="455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19</a:t>
              </a:r>
            </a:p>
          </p:txBody>
        </p:sp>
        <p:sp>
          <p:nvSpPr>
            <p:cNvPr id="679030" name="Rectangle 118"/>
            <p:cNvSpPr>
              <a:spLocks noChangeArrowheads="1"/>
            </p:cNvSpPr>
            <p:nvPr/>
          </p:nvSpPr>
          <p:spPr bwMode="auto">
            <a:xfrm>
              <a:off x="478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679040" name="Rectangle 128"/>
            <p:cNvSpPr>
              <a:spLocks noChangeArrowheads="1"/>
            </p:cNvSpPr>
            <p:nvPr/>
          </p:nvSpPr>
          <p:spPr bwMode="auto">
            <a:xfrm>
              <a:off x="501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21</a:t>
              </a:r>
            </a:p>
          </p:txBody>
        </p:sp>
        <p:sp>
          <p:nvSpPr>
            <p:cNvPr id="679041" name="Rectangle 129"/>
            <p:cNvSpPr>
              <a:spLocks noChangeArrowheads="1"/>
            </p:cNvSpPr>
            <p:nvPr/>
          </p:nvSpPr>
          <p:spPr bwMode="auto">
            <a:xfrm>
              <a:off x="524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52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031" grpId="0" animBg="1"/>
      <p:bldP spid="679032" grpId="0" animBg="1"/>
      <p:bldP spid="679033" grpId="0" animBg="1"/>
      <p:bldP spid="679034" grpId="0" animBg="1"/>
      <p:bldP spid="679035" grpId="0" animBg="1"/>
      <p:bldP spid="679036" grpId="0" animBg="1"/>
      <p:bldP spid="679037" grpId="0" animBg="1"/>
      <p:bldP spid="679038" grpId="0" animBg="1"/>
      <p:bldP spid="6790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332-362A-AD49-A062-89366AF018A2}" type="slidenum">
              <a:rPr lang="en-US"/>
              <a:pPr/>
              <a:t>14</a:t>
            </a:fld>
            <a:endParaRPr lang="en-US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5121275" y="1235075"/>
          <a:ext cx="3382963" cy="2743200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Cycle 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x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+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z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r3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w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81011" name="Text Box 51"/>
          <p:cNvSpPr txBox="1">
            <a:spLocks noChangeArrowheads="1"/>
          </p:cNvSpPr>
          <p:nvPr/>
        </p:nvSpPr>
        <p:spPr bwMode="auto">
          <a:xfrm>
            <a:off x="5121275" y="4089400"/>
            <a:ext cx="338296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Requires using another register </a:t>
            </a:r>
            <a:r>
              <a:rPr lang="en-US" i="1">
                <a:solidFill>
                  <a:schemeClr val="folHlink"/>
                </a:solidFill>
              </a:rPr>
              <a:t>r3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681012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457201" y="1295400"/>
            <a:ext cx="4663434" cy="2865112"/>
          </a:xfrm>
          <a:noFill/>
          <a:ln/>
        </p:spPr>
        <p:txBody>
          <a:bodyPr/>
          <a:lstStyle/>
          <a:p>
            <a:r>
              <a:rPr lang="en-US" sz="2400" dirty="0"/>
              <a:t>Assume that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load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store</a:t>
            </a:r>
            <a:r>
              <a:rPr lang="en-US" sz="2400" dirty="0"/>
              <a:t> each takes 3 cycles,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mult</a:t>
            </a:r>
            <a:r>
              <a:rPr lang="en-US" sz="2400" dirty="0"/>
              <a:t> takes 2 cycles,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add</a:t>
            </a:r>
            <a:r>
              <a:rPr lang="en-US" sz="2400" dirty="0"/>
              <a:t> takes 1 cycle.</a:t>
            </a:r>
          </a:p>
          <a:p>
            <a:pPr lvl="5"/>
            <a:endParaRPr lang="en-US" sz="800" dirty="0"/>
          </a:p>
          <a:p>
            <a:r>
              <a:rPr lang="en-US" sz="2400" dirty="0"/>
              <a:t>Assume the machine can overlap instruction execution.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instruction-level parallelism</a:t>
            </a:r>
          </a:p>
        </p:txBody>
      </p:sp>
      <p:sp>
        <p:nvSpPr>
          <p:cNvPr id="681033" name="Text Box 73"/>
          <p:cNvSpPr txBox="1">
            <a:spLocks noChangeArrowheads="1"/>
          </p:cNvSpPr>
          <p:nvPr/>
        </p:nvSpPr>
        <p:spPr bwMode="auto">
          <a:xfrm>
            <a:off x="639763" y="5118100"/>
            <a:ext cx="1096962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r1</a:t>
            </a:r>
          </a:p>
        </p:txBody>
      </p:sp>
      <p:sp>
        <p:nvSpPr>
          <p:cNvPr id="681034" name="Text Box 74"/>
          <p:cNvSpPr txBox="1">
            <a:spLocks noChangeArrowheads="1"/>
          </p:cNvSpPr>
          <p:nvPr/>
        </p:nvSpPr>
        <p:spPr bwMode="auto">
          <a:xfrm>
            <a:off x="1006475" y="5459413"/>
            <a:ext cx="1096963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81035" name="Text Box 75"/>
          <p:cNvSpPr txBox="1">
            <a:spLocks noChangeArrowheads="1"/>
          </p:cNvSpPr>
          <p:nvPr/>
        </p:nvSpPr>
        <p:spPr bwMode="auto">
          <a:xfrm>
            <a:off x="1371600" y="5795963"/>
            <a:ext cx="1096963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r3</a:t>
            </a:r>
          </a:p>
        </p:txBody>
      </p:sp>
      <p:sp>
        <p:nvSpPr>
          <p:cNvPr id="681036" name="Text Box 76"/>
          <p:cNvSpPr txBox="1">
            <a:spLocks noChangeArrowheads="1"/>
          </p:cNvSpPr>
          <p:nvPr/>
        </p:nvSpPr>
        <p:spPr bwMode="auto">
          <a:xfrm>
            <a:off x="2468563" y="5459413"/>
            <a:ext cx="1096962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81037" name="Text Box 77"/>
          <p:cNvSpPr txBox="1">
            <a:spLocks noChangeArrowheads="1"/>
          </p:cNvSpPr>
          <p:nvPr/>
        </p:nvSpPr>
        <p:spPr bwMode="auto">
          <a:xfrm>
            <a:off x="4297363" y="5118100"/>
            <a:ext cx="1096962" cy="346075"/>
          </a:xfrm>
          <a:prstGeom prst="rect">
            <a:avLst/>
          </a:prstGeom>
          <a:solidFill>
            <a:srgbClr val="99FF33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store r1</a:t>
            </a:r>
          </a:p>
        </p:txBody>
      </p:sp>
      <p:sp>
        <p:nvSpPr>
          <p:cNvPr id="681038" name="Text Box 78"/>
          <p:cNvSpPr txBox="1">
            <a:spLocks noChangeArrowheads="1"/>
          </p:cNvSpPr>
          <p:nvPr/>
        </p:nvSpPr>
        <p:spPr bwMode="auto">
          <a:xfrm>
            <a:off x="1736725" y="5118100"/>
            <a:ext cx="366713" cy="346075"/>
          </a:xfrm>
          <a:prstGeom prst="rect">
            <a:avLst/>
          </a:prstGeom>
          <a:solidFill>
            <a:srgbClr val="FFCC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+</a:t>
            </a:r>
          </a:p>
        </p:txBody>
      </p:sp>
      <p:sp>
        <p:nvSpPr>
          <p:cNvPr id="681039" name="Text Box 79"/>
          <p:cNvSpPr txBox="1">
            <a:spLocks noChangeArrowheads="1"/>
          </p:cNvSpPr>
          <p:nvPr/>
        </p:nvSpPr>
        <p:spPr bwMode="auto">
          <a:xfrm>
            <a:off x="2103438" y="5118100"/>
            <a:ext cx="731837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81040" name="Text Box 80"/>
          <p:cNvSpPr txBox="1">
            <a:spLocks noChangeArrowheads="1"/>
          </p:cNvSpPr>
          <p:nvPr/>
        </p:nvSpPr>
        <p:spPr bwMode="auto">
          <a:xfrm>
            <a:off x="2835275" y="5118100"/>
            <a:ext cx="731838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81041" name="Text Box 81"/>
          <p:cNvSpPr txBox="1">
            <a:spLocks noChangeArrowheads="1"/>
          </p:cNvSpPr>
          <p:nvPr/>
        </p:nvSpPr>
        <p:spPr bwMode="auto">
          <a:xfrm>
            <a:off x="3565525" y="5118100"/>
            <a:ext cx="731838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grpSp>
        <p:nvGrpSpPr>
          <p:cNvPr id="681044" name="Group 84"/>
          <p:cNvGrpSpPr>
            <a:grpSpLocks/>
          </p:cNvGrpSpPr>
          <p:nvPr/>
        </p:nvGrpSpPr>
        <p:grpSpPr bwMode="auto">
          <a:xfrm>
            <a:off x="639763" y="4708525"/>
            <a:ext cx="8045450" cy="365125"/>
            <a:chOff x="403" y="2966"/>
            <a:chExt cx="5068" cy="230"/>
          </a:xfrm>
        </p:grpSpPr>
        <p:sp>
          <p:nvSpPr>
            <p:cNvPr id="681013" name="Rectangle 53"/>
            <p:cNvSpPr>
              <a:spLocks noChangeArrowheads="1"/>
            </p:cNvSpPr>
            <p:nvPr/>
          </p:nvSpPr>
          <p:spPr bwMode="auto">
            <a:xfrm>
              <a:off x="403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681014" name="Rectangle 54"/>
            <p:cNvSpPr>
              <a:spLocks noChangeArrowheads="1"/>
            </p:cNvSpPr>
            <p:nvPr/>
          </p:nvSpPr>
          <p:spPr bwMode="auto">
            <a:xfrm>
              <a:off x="633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681015" name="Rectangle 55"/>
            <p:cNvSpPr>
              <a:spLocks noChangeArrowheads="1"/>
            </p:cNvSpPr>
            <p:nvPr/>
          </p:nvSpPr>
          <p:spPr bwMode="auto">
            <a:xfrm>
              <a:off x="86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681016" name="Rectangle 56"/>
            <p:cNvSpPr>
              <a:spLocks noChangeArrowheads="1"/>
            </p:cNvSpPr>
            <p:nvPr/>
          </p:nvSpPr>
          <p:spPr bwMode="auto">
            <a:xfrm>
              <a:off x="109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681017" name="Rectangle 57"/>
            <p:cNvSpPr>
              <a:spLocks noChangeArrowheads="1"/>
            </p:cNvSpPr>
            <p:nvPr/>
          </p:nvSpPr>
          <p:spPr bwMode="auto">
            <a:xfrm>
              <a:off x="132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681018" name="Rectangle 58"/>
            <p:cNvSpPr>
              <a:spLocks noChangeArrowheads="1"/>
            </p:cNvSpPr>
            <p:nvPr/>
          </p:nvSpPr>
          <p:spPr bwMode="auto">
            <a:xfrm>
              <a:off x="155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681019" name="Rectangle 59"/>
            <p:cNvSpPr>
              <a:spLocks noChangeArrowheads="1"/>
            </p:cNvSpPr>
            <p:nvPr/>
          </p:nvSpPr>
          <p:spPr bwMode="auto">
            <a:xfrm>
              <a:off x="1785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681020" name="Rectangle 60"/>
            <p:cNvSpPr>
              <a:spLocks noChangeArrowheads="1"/>
            </p:cNvSpPr>
            <p:nvPr/>
          </p:nvSpPr>
          <p:spPr bwMode="auto">
            <a:xfrm>
              <a:off x="2015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681021" name="Rectangle 61"/>
            <p:cNvSpPr>
              <a:spLocks noChangeArrowheads="1"/>
            </p:cNvSpPr>
            <p:nvPr/>
          </p:nvSpPr>
          <p:spPr bwMode="auto">
            <a:xfrm>
              <a:off x="2247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681022" name="Rectangle 62"/>
            <p:cNvSpPr>
              <a:spLocks noChangeArrowheads="1"/>
            </p:cNvSpPr>
            <p:nvPr/>
          </p:nvSpPr>
          <p:spPr bwMode="auto">
            <a:xfrm>
              <a:off x="2477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681023" name="Rectangle 63"/>
            <p:cNvSpPr>
              <a:spLocks noChangeArrowheads="1"/>
            </p:cNvSpPr>
            <p:nvPr/>
          </p:nvSpPr>
          <p:spPr bwMode="auto">
            <a:xfrm>
              <a:off x="270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681024" name="Rectangle 64"/>
            <p:cNvSpPr>
              <a:spLocks noChangeArrowheads="1"/>
            </p:cNvSpPr>
            <p:nvPr/>
          </p:nvSpPr>
          <p:spPr bwMode="auto">
            <a:xfrm>
              <a:off x="293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sp>
          <p:nvSpPr>
            <p:cNvPr id="681025" name="Rectangle 65"/>
            <p:cNvSpPr>
              <a:spLocks noChangeArrowheads="1"/>
            </p:cNvSpPr>
            <p:nvPr/>
          </p:nvSpPr>
          <p:spPr bwMode="auto">
            <a:xfrm>
              <a:off x="316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13</a:t>
              </a:r>
            </a:p>
          </p:txBody>
        </p:sp>
        <p:sp>
          <p:nvSpPr>
            <p:cNvPr id="681026" name="Rectangle 66"/>
            <p:cNvSpPr>
              <a:spLocks noChangeArrowheads="1"/>
            </p:cNvSpPr>
            <p:nvPr/>
          </p:nvSpPr>
          <p:spPr bwMode="auto">
            <a:xfrm>
              <a:off x="339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681027" name="Rectangle 67"/>
            <p:cNvSpPr>
              <a:spLocks noChangeArrowheads="1"/>
            </p:cNvSpPr>
            <p:nvPr/>
          </p:nvSpPr>
          <p:spPr bwMode="auto">
            <a:xfrm>
              <a:off x="3629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681028" name="Rectangle 68"/>
            <p:cNvSpPr>
              <a:spLocks noChangeArrowheads="1"/>
            </p:cNvSpPr>
            <p:nvPr/>
          </p:nvSpPr>
          <p:spPr bwMode="auto">
            <a:xfrm>
              <a:off x="3859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681029" name="Rectangle 69"/>
            <p:cNvSpPr>
              <a:spLocks noChangeArrowheads="1"/>
            </p:cNvSpPr>
            <p:nvPr/>
          </p:nvSpPr>
          <p:spPr bwMode="auto">
            <a:xfrm>
              <a:off x="4090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681030" name="Rectangle 70"/>
            <p:cNvSpPr>
              <a:spLocks noChangeArrowheads="1"/>
            </p:cNvSpPr>
            <p:nvPr/>
          </p:nvSpPr>
          <p:spPr bwMode="auto">
            <a:xfrm>
              <a:off x="4320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18</a:t>
              </a:r>
            </a:p>
          </p:txBody>
        </p:sp>
        <p:sp>
          <p:nvSpPr>
            <p:cNvPr id="681031" name="Rectangle 71"/>
            <p:cNvSpPr>
              <a:spLocks noChangeArrowheads="1"/>
            </p:cNvSpPr>
            <p:nvPr/>
          </p:nvSpPr>
          <p:spPr bwMode="auto">
            <a:xfrm>
              <a:off x="455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19</a:t>
              </a:r>
            </a:p>
          </p:txBody>
        </p:sp>
        <p:sp>
          <p:nvSpPr>
            <p:cNvPr id="681032" name="Rectangle 72"/>
            <p:cNvSpPr>
              <a:spLocks noChangeArrowheads="1"/>
            </p:cNvSpPr>
            <p:nvPr/>
          </p:nvSpPr>
          <p:spPr bwMode="auto">
            <a:xfrm>
              <a:off x="478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681042" name="Rectangle 82"/>
            <p:cNvSpPr>
              <a:spLocks noChangeArrowheads="1"/>
            </p:cNvSpPr>
            <p:nvPr/>
          </p:nvSpPr>
          <p:spPr bwMode="auto">
            <a:xfrm>
              <a:off x="501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21</a:t>
              </a:r>
            </a:p>
          </p:txBody>
        </p:sp>
        <p:sp>
          <p:nvSpPr>
            <p:cNvPr id="681043" name="Rectangle 83"/>
            <p:cNvSpPr>
              <a:spLocks noChangeArrowheads="1"/>
            </p:cNvSpPr>
            <p:nvPr/>
          </p:nvSpPr>
          <p:spPr bwMode="auto">
            <a:xfrm>
              <a:off x="524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13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11" grpId="0" animBg="1"/>
      <p:bldP spid="681033" grpId="0" animBg="1"/>
      <p:bldP spid="681034" grpId="0" animBg="1"/>
      <p:bldP spid="681035" grpId="0" animBg="1"/>
      <p:bldP spid="681036" grpId="0" animBg="1"/>
      <p:bldP spid="681037" grpId="0" animBg="1"/>
      <p:bldP spid="681038" grpId="0" animBg="1"/>
      <p:bldP spid="681039" grpId="0" animBg="1"/>
      <p:bldP spid="681040" grpId="0" animBg="1"/>
      <p:bldP spid="6810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4E0-6034-1345-8AFB-DFD05B1971CF}" type="slidenum">
              <a:rPr lang="en-US"/>
              <a:pPr/>
              <a:t>15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Code Optimization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7" y="1295400"/>
            <a:ext cx="8503826" cy="4835525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The compiler generates </a:t>
            </a:r>
            <a:r>
              <a:rPr lang="en-US" u="sng" dirty="0"/>
              <a:t>better object code</a:t>
            </a:r>
            <a:r>
              <a:rPr lang="en-US" dirty="0"/>
              <a:t>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Automatically discover information about the runtime behavior of the source program.</a:t>
            </a:r>
          </a:p>
          <a:p>
            <a:pPr lvl="4"/>
            <a:endParaRPr lang="en-US" dirty="0"/>
          </a:p>
          <a:p>
            <a:r>
              <a:rPr lang="en-US" dirty="0"/>
              <a:t>Use that information to generate better code.</a:t>
            </a:r>
          </a:p>
        </p:txBody>
      </p:sp>
    </p:spTree>
    <p:extLst>
      <p:ext uri="{BB962C8B-B14F-4D97-AF65-F5344CB8AC3E}">
        <p14:creationId xmlns:p14="http://schemas.microsoft.com/office/powerpoint/2010/main" val="4100794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4E0-6034-1345-8AFB-DFD05B1971CF}" type="slidenum">
              <a:rPr lang="en-US"/>
              <a:pPr/>
              <a:t>16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Code Optimization</a:t>
            </a:r>
            <a:r>
              <a:rPr lang="en-US" i="1" dirty="0"/>
              <a:t>, cont’d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Usually done as one or more passes </a:t>
            </a:r>
            <a:br>
              <a:rPr lang="en-US" dirty="0"/>
            </a:br>
            <a:r>
              <a:rPr lang="en-US" dirty="0"/>
              <a:t>over the parse tree before the code generator emits the object code.</a:t>
            </a:r>
          </a:p>
          <a:p>
            <a:pPr lvl="4"/>
            <a:endParaRPr lang="en-US" dirty="0"/>
          </a:p>
          <a:p>
            <a:r>
              <a:rPr lang="en-US" dirty="0"/>
              <a:t>The frontend parser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worry about optimization.</a:t>
            </a:r>
          </a:p>
          <a:p>
            <a:pPr lvl="4"/>
            <a:endParaRPr lang="en-US" dirty="0"/>
          </a:p>
          <a:p>
            <a:r>
              <a:rPr lang="en-US" dirty="0"/>
              <a:t>A code optimizer in the back end can modify </a:t>
            </a:r>
            <a:br>
              <a:rPr lang="en-US" dirty="0"/>
            </a:br>
            <a:r>
              <a:rPr lang="en-US" dirty="0"/>
              <a:t>the parse tree so that the code generator </a:t>
            </a:r>
            <a:br>
              <a:rPr lang="en-US" dirty="0"/>
            </a:br>
            <a:r>
              <a:rPr lang="en-US" dirty="0"/>
              <a:t>will emit better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8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D833-F831-2B41-953E-5CEA12D21EBB}" type="slidenum">
              <a:rPr lang="en-US"/>
              <a:pPr/>
              <a:t>17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“Better” Generated Object Code</a:t>
            </a:r>
            <a:endParaRPr lang="en-US" i="1" dirty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Runs faster</a:t>
            </a:r>
          </a:p>
          <a:p>
            <a:pPr lvl="1"/>
            <a:r>
              <a:rPr lang="en-US" dirty="0"/>
              <a:t>What people usually mean when </a:t>
            </a:r>
            <a:br>
              <a:rPr lang="en-US" dirty="0"/>
            </a:br>
            <a:r>
              <a:rPr lang="en-US" dirty="0"/>
              <a:t>they talk about optimization.</a:t>
            </a:r>
          </a:p>
          <a:p>
            <a:pPr lvl="7"/>
            <a:endParaRPr lang="en-US" dirty="0"/>
          </a:p>
          <a:p>
            <a:r>
              <a:rPr lang="en-US" dirty="0"/>
              <a:t>Uses less memory</a:t>
            </a:r>
          </a:p>
          <a:p>
            <a:pPr lvl="1"/>
            <a:r>
              <a:rPr lang="en-US" dirty="0"/>
              <a:t>Embedded chips may have </a:t>
            </a:r>
            <a:br>
              <a:rPr lang="en-US" dirty="0"/>
            </a:br>
            <a:r>
              <a:rPr lang="en-US" dirty="0"/>
              <a:t>limited amounts of memory.</a:t>
            </a:r>
          </a:p>
          <a:p>
            <a:pPr lvl="7"/>
            <a:endParaRPr lang="en-US" dirty="0"/>
          </a:p>
          <a:p>
            <a:r>
              <a:rPr lang="en-US" dirty="0"/>
              <a:t>Consumes less power</a:t>
            </a:r>
          </a:p>
          <a:p>
            <a:pPr lvl="1"/>
            <a:r>
              <a:rPr lang="en-US" dirty="0"/>
              <a:t>A CPU chip may be in a device </a:t>
            </a:r>
            <a:br>
              <a:rPr lang="en-US" dirty="0"/>
            </a:br>
            <a:r>
              <a:rPr lang="en-US" dirty="0"/>
              <a:t>that needs to conserve power.</a:t>
            </a:r>
          </a:p>
          <a:p>
            <a:pPr lvl="1"/>
            <a:r>
              <a:rPr lang="en-US" dirty="0"/>
              <a:t>Some operations can require more power than others.</a:t>
            </a:r>
          </a:p>
        </p:txBody>
      </p:sp>
    </p:spTree>
    <p:extLst>
      <p:ext uri="{BB962C8B-B14F-4D97-AF65-F5344CB8AC3E}">
        <p14:creationId xmlns:p14="http://schemas.microsoft.com/office/powerpoint/2010/main" val="32326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5A02-3D93-DE4F-927B-B90BBF585165}" type="slidenum">
              <a:rPr lang="en-US"/>
              <a:pPr/>
              <a:t>18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Optimization Challenges: Safety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code optimizer </a:t>
            </a:r>
            <a:r>
              <a:rPr lang="en-US" u="sng" dirty="0"/>
              <a:t>must not change the results</a:t>
            </a:r>
            <a:r>
              <a:rPr lang="en-US" dirty="0"/>
              <a:t> of the source program.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During execution, the optimized object code must have the </a:t>
            </a:r>
            <a:r>
              <a:rPr lang="en-US" u="sng" dirty="0"/>
              <a:t>same runtime effects</a:t>
            </a:r>
            <a:r>
              <a:rPr lang="en-US" dirty="0"/>
              <a:t> as the </a:t>
            </a:r>
            <a:r>
              <a:rPr lang="en-US" dirty="0" err="1"/>
              <a:t>unoptimized</a:t>
            </a:r>
            <a:r>
              <a:rPr lang="en-US" dirty="0"/>
              <a:t> object code.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Same effect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: The variables have the </a:t>
            </a:r>
            <a:br>
              <a:rPr lang="en-US" dirty="0"/>
            </a:br>
            <a:r>
              <a:rPr lang="en-US" dirty="0"/>
              <a:t>same calculated values.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Bad idea</a:t>
            </a:r>
            <a:r>
              <a:rPr lang="en-US" dirty="0"/>
              <a:t>: Compute the wrong values, but faster!</a:t>
            </a:r>
          </a:p>
        </p:txBody>
      </p:sp>
    </p:spTree>
    <p:extLst>
      <p:ext uri="{BB962C8B-B14F-4D97-AF65-F5344CB8AC3E}">
        <p14:creationId xmlns:p14="http://schemas.microsoft.com/office/powerpoint/2010/main" val="287260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5A02-3D93-DE4F-927B-B90BBF585165}" type="slidenum">
              <a:rPr lang="en-US"/>
              <a:pPr/>
              <a:t>19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Optimization Challenges: Profitability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Good optimization is difficult </a:t>
            </a:r>
            <a:br>
              <a:rPr lang="en-US" dirty="0"/>
            </a:br>
            <a:r>
              <a:rPr lang="en-US" dirty="0"/>
              <a:t>to implement correctly.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is time-consuming to run an optimizer.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Optimization can increase compilation time </a:t>
            </a:r>
            <a:br>
              <a:rPr lang="en-US" dirty="0"/>
            </a:br>
            <a:r>
              <a:rPr lang="en-US" dirty="0"/>
              <a:t>by an order of magnitude or more.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Is it worth it?</a:t>
            </a:r>
          </a:p>
        </p:txBody>
      </p:sp>
    </p:spTree>
    <p:extLst>
      <p:ext uri="{BB962C8B-B14F-4D97-AF65-F5344CB8AC3E}">
        <p14:creationId xmlns:p14="http://schemas.microsoft.com/office/powerpoint/2010/main" val="123928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BCE9-54C6-2746-86D2-898815F4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 Schedule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2DC8-93E8-8443-A4D9-F9CF9B7D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389117" cy="4952999"/>
          </a:xfrm>
        </p:spPr>
        <p:txBody>
          <a:bodyPr/>
          <a:lstStyle/>
          <a:p>
            <a:r>
              <a:rPr lang="en-US" sz="2400" dirty="0"/>
              <a:t>Thursday, May 6</a:t>
            </a:r>
          </a:p>
          <a:p>
            <a:pPr lvl="1"/>
            <a:r>
              <a:rPr lang="en-US" sz="2000" dirty="0"/>
              <a:t>CODENT</a:t>
            </a:r>
          </a:p>
          <a:p>
            <a:pPr lvl="1"/>
            <a:r>
              <a:rPr lang="en-US" sz="2000" dirty="0"/>
              <a:t>HZWZ</a:t>
            </a:r>
          </a:p>
          <a:p>
            <a:pPr lvl="1"/>
            <a:r>
              <a:rPr lang="en-US" sz="2000" dirty="0"/>
              <a:t>Programmers for Fun</a:t>
            </a:r>
          </a:p>
          <a:p>
            <a:pPr lvl="1"/>
            <a:r>
              <a:rPr lang="en-US" sz="2000" dirty="0"/>
              <a:t>The Compiler Whispers</a:t>
            </a:r>
          </a:p>
          <a:p>
            <a:pPr lvl="1"/>
            <a:r>
              <a:rPr lang="en-US" sz="2000" dirty="0"/>
              <a:t>WSRY</a:t>
            </a:r>
          </a:p>
          <a:p>
            <a:pPr lvl="4"/>
            <a:endParaRPr lang="en-US" sz="800" dirty="0"/>
          </a:p>
          <a:p>
            <a:r>
              <a:rPr lang="en-US" sz="2400" dirty="0"/>
              <a:t>Tuesday, May 11</a:t>
            </a:r>
          </a:p>
          <a:p>
            <a:pPr lvl="1"/>
            <a:r>
              <a:rPr lang="en-US" sz="2000" dirty="0"/>
              <a:t>Devs United</a:t>
            </a:r>
          </a:p>
          <a:p>
            <a:pPr lvl="1"/>
            <a:r>
              <a:rPr lang="en-US" sz="2000" dirty="0"/>
              <a:t>JTTG</a:t>
            </a:r>
          </a:p>
          <a:p>
            <a:pPr lvl="1"/>
            <a:r>
              <a:rPr lang="en-US" sz="2000" dirty="0"/>
              <a:t>Team 300</a:t>
            </a:r>
          </a:p>
          <a:p>
            <a:pPr lvl="1"/>
            <a:r>
              <a:rPr lang="en-US" sz="2000" dirty="0"/>
              <a:t>To the Moon</a:t>
            </a:r>
          </a:p>
          <a:p>
            <a:pPr lvl="1"/>
            <a:r>
              <a:rPr lang="en-US" sz="2000" dirty="0" err="1"/>
              <a:t>Acasa</a:t>
            </a:r>
            <a:endParaRPr lang="en-US" sz="2000" dirty="0"/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9F22F-CF3E-F248-876D-A125C1CB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64FF3B-52B6-454D-BBCB-DADA4C9E694D}"/>
              </a:ext>
            </a:extLst>
          </p:cNvPr>
          <p:cNvSpPr txBox="1">
            <a:spLocks/>
          </p:cNvSpPr>
          <p:nvPr/>
        </p:nvSpPr>
        <p:spPr bwMode="auto">
          <a:xfrm>
            <a:off x="5029195" y="1295401"/>
            <a:ext cx="3657560" cy="268223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sz="2400" kern="0" dirty="0"/>
              <a:t>Thursday, May 13</a:t>
            </a:r>
          </a:p>
          <a:p>
            <a:pPr lvl="1" eaLnBrk="1" hangingPunct="1"/>
            <a:r>
              <a:rPr lang="en-US" sz="2000" kern="0" dirty="0"/>
              <a:t>Elbrus-64</a:t>
            </a:r>
          </a:p>
          <a:p>
            <a:pPr lvl="1" eaLnBrk="1" hangingPunct="1"/>
            <a:r>
              <a:rPr lang="en-US" sz="2000" dirty="0"/>
              <a:t>No Name 4</a:t>
            </a:r>
          </a:p>
          <a:p>
            <a:pPr lvl="1" eaLnBrk="1" hangingPunct="1"/>
            <a:r>
              <a:rPr lang="en-US" sz="2000" kern="0" dirty="0"/>
              <a:t>TTCP</a:t>
            </a:r>
          </a:p>
          <a:p>
            <a:pPr lvl="1" eaLnBrk="1" hangingPunct="1"/>
            <a:r>
              <a:rPr lang="en-US" sz="2000" dirty="0"/>
              <a:t>Hakuna Matata</a:t>
            </a:r>
            <a:endParaRPr lang="en-US" sz="2000" kern="0" dirty="0"/>
          </a:p>
          <a:p>
            <a:pPr lvl="1" eaLnBrk="1" hangingPunct="1"/>
            <a:r>
              <a:rPr lang="en-US" sz="2000" kern="0" dirty="0"/>
              <a:t>XXX</a:t>
            </a:r>
            <a:endParaRPr lang="en-US" kern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F22982-C51B-F543-A69F-CFE65E02E00E}"/>
              </a:ext>
            </a:extLst>
          </p:cNvPr>
          <p:cNvSpPr txBox="1"/>
          <p:nvPr/>
        </p:nvSpPr>
        <p:spPr>
          <a:xfrm>
            <a:off x="5121521" y="3767796"/>
            <a:ext cx="29547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Two teams can trade dates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if both teams agree.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5F443B-E463-4547-A6F2-C7F730102119}"/>
              </a:ext>
            </a:extLst>
          </p:cNvPr>
          <p:cNvSpPr txBox="1"/>
          <p:nvPr/>
        </p:nvSpPr>
        <p:spPr>
          <a:xfrm>
            <a:off x="5312851" y="4684932"/>
            <a:ext cx="257206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u="sng" dirty="0">
                <a:solidFill>
                  <a:srgbClr val="0033CC"/>
                </a:solidFill>
              </a:rPr>
              <a:t>Final compiler project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due </a:t>
            </a:r>
            <a:r>
              <a:rPr lang="en-US" sz="1800" dirty="0">
                <a:solidFill>
                  <a:srgbClr val="C00000"/>
                </a:solidFill>
              </a:rPr>
              <a:t>Monday, May 17</a:t>
            </a:r>
          </a:p>
        </p:txBody>
      </p:sp>
    </p:spTree>
    <p:extLst>
      <p:ext uri="{BB962C8B-B14F-4D97-AF65-F5344CB8AC3E}">
        <p14:creationId xmlns:p14="http://schemas.microsoft.com/office/powerpoint/2010/main" val="3176175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5509-1F8A-9945-80B3-E17F0EA91DB2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Constant Folding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we have the constant definition:</a:t>
            </a:r>
            <a:br>
              <a:rPr lang="en-US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r>
              <a:rPr lang="en-US" dirty="0"/>
              <a:t>and we have the real expression</a:t>
            </a:r>
            <a:endParaRPr lang="en-US" dirty="0">
              <a:solidFill>
                <a:srgbClr val="0033CC"/>
              </a:solidFill>
            </a:endParaRPr>
          </a:p>
          <a:p>
            <a:pPr lvl="6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Instead of emitting instructions to load 2, </a:t>
            </a:r>
            <a:br>
              <a:rPr lang="en-US" dirty="0"/>
            </a:br>
            <a:r>
              <a:rPr lang="en-US" dirty="0"/>
              <a:t>convert to float, load 3.14, and multiply ...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Simply emit a single instruction </a:t>
            </a:r>
            <a:br>
              <a:rPr lang="en-US" dirty="0"/>
            </a:br>
            <a:r>
              <a:rPr lang="en-US" dirty="0"/>
              <a:t>to load the value 6.28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76801" y="1783098"/>
            <a:ext cx="2390398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CONST pi = 3.14;</a:t>
            </a:r>
            <a:endParaRPr lang="en-US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6309341" y="2514610"/>
            <a:ext cx="736099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2*pi</a:t>
            </a:r>
          </a:p>
        </p:txBody>
      </p:sp>
    </p:spTree>
    <p:extLst>
      <p:ext uri="{BB962C8B-B14F-4D97-AF65-F5344CB8AC3E}">
        <p14:creationId xmlns:p14="http://schemas.microsoft.com/office/powerpoint/2010/main" val="2954447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5509-1F8A-9945-80B3-E17F0EA91DB2}" type="slidenum">
              <a:rPr lang="en-US"/>
              <a:pPr/>
              <a:t>21</a:t>
            </a:fld>
            <a:endParaRPr lang="en-US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Constant Propagation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</a:t>
            </a:r>
            <a:r>
              <a:rPr lang="en-US" dirty="0">
                <a:solidFill>
                  <a:srgbClr val="B23C00"/>
                </a:solidFill>
              </a:rPr>
              <a:t>parse tree analysis </a:t>
            </a:r>
            <a:r>
              <a:rPr lang="en-US" dirty="0"/>
              <a:t>determines that </a:t>
            </a:r>
            <a:br>
              <a:rPr lang="en-US" dirty="0"/>
            </a:br>
            <a:r>
              <a:rPr lang="en-US" dirty="0"/>
              <a:t>a variable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always has the value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a given set of statements.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When generating code for those statements, </a:t>
            </a:r>
            <a:br>
              <a:rPr lang="en-US" dirty="0"/>
            </a:br>
            <a:r>
              <a:rPr lang="en-US" dirty="0"/>
              <a:t>instead of emitting an instruction to load </a:t>
            </a:r>
            <a:br>
              <a:rPr lang="en-US" dirty="0"/>
            </a:br>
            <a:r>
              <a:rPr lang="en-US" dirty="0"/>
              <a:t>the value of </a:t>
            </a:r>
            <a:r>
              <a:rPr lang="en-US" sz="28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from memory ...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Emit an instruction to load the constant </a:t>
            </a:r>
            <a:r>
              <a:rPr lang="en-US" sz="2800" b="1" i="1" dirty="0">
                <a:solidFill>
                  <a:srgbClr val="0033CC"/>
                </a:solidFill>
                <a:latin typeface="Times New Roman" charset="0"/>
              </a:rPr>
              <a:t>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1302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BC32-7590-FC4F-BC1C-59354630768C}" type="slidenum">
              <a:rPr lang="en-US"/>
              <a:pPr/>
              <a:t>22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Strength Reduction</a:t>
            </a:r>
            <a:endParaRPr lang="en-US" i="1" dirty="0"/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4" cy="4835525"/>
          </a:xfrm>
        </p:spPr>
        <p:txBody>
          <a:bodyPr/>
          <a:lstStyle/>
          <a:p>
            <a:r>
              <a:rPr lang="en-US" dirty="0"/>
              <a:t>Replace an operation by </a:t>
            </a:r>
            <a:br>
              <a:rPr lang="en-US" dirty="0"/>
            </a:br>
            <a:r>
              <a:rPr lang="en-US" dirty="0"/>
              <a:t>a </a:t>
            </a:r>
            <a:r>
              <a:rPr lang="en-US" u="sng" dirty="0"/>
              <a:t>faster equivalent operation</a:t>
            </a:r>
            <a:r>
              <a:rPr lang="en-US" dirty="0"/>
              <a:t>.</a:t>
            </a:r>
          </a:p>
          <a:p>
            <a:pPr lvl="7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56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BC32-7590-FC4F-BC1C-59354630768C}" type="slidenum">
              <a:rPr lang="en-US"/>
              <a:pPr/>
              <a:t>23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Speed Optimization: Strength Reduction</a:t>
            </a:r>
            <a:r>
              <a:rPr lang="en-US" i="1" dirty="0"/>
              <a:t>, cont’d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4" cy="4835525"/>
          </a:xfrm>
        </p:spPr>
        <p:txBody>
          <a:bodyPr/>
          <a:lstStyle/>
          <a:p>
            <a:r>
              <a:rPr lang="en-US" dirty="0"/>
              <a:t>Example: Suppose the integer expression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5*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appears in a tight loop.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Given: Multiplication is more expensive than addition.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One solution: Generate code for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i+i+i+i+i</a:t>
            </a:r>
            <a:r>
              <a:rPr lang="en-US" dirty="0"/>
              <a:t> instead.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Another solution: Treat the expression as if it were written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(4*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)+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and do the multiplication as a </a:t>
            </a:r>
            <a:br>
              <a:rPr lang="en-US" dirty="0"/>
            </a:br>
            <a:r>
              <a:rPr lang="en-US" u="sng" dirty="0"/>
              <a:t>shift left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2 bits.</a:t>
            </a:r>
          </a:p>
          <a:p>
            <a:pPr lvl="2"/>
            <a:r>
              <a:rPr lang="en-US" dirty="0"/>
              <a:t>Generate the code to </a:t>
            </a:r>
            <a:r>
              <a:rPr lang="en-US" u="sng" dirty="0"/>
              <a:t>shift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value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then </a:t>
            </a:r>
            <a:r>
              <a:rPr lang="en-US" u="sng" dirty="0"/>
              <a:t>add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original value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5276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0C2-F024-9E45-A58A-19750FB20A0D}" type="slidenum">
              <a:rPr lang="en-US"/>
              <a:pPr/>
              <a:t>24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Dead Code Elimination</a:t>
            </a:r>
            <a:endParaRPr lang="en-US" i="1" dirty="0"/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Suppose we have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WHILE</a:t>
            </a:r>
            <a:r>
              <a:rPr lang="en-US" dirty="0"/>
              <a:t> statement: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charset="0"/>
              </a:rPr>
              <a:t>    </a:t>
            </a:r>
            <a:br>
              <a:rPr lang="en-US" b="1" dirty="0">
                <a:latin typeface="Courier New" charset="0"/>
              </a:rPr>
            </a:br>
            <a:br>
              <a:rPr lang="en-US" b="1" dirty="0">
                <a:latin typeface="Courier New" charset="0"/>
              </a:rPr>
            </a:br>
            <a:br>
              <a:rPr lang="en-US" b="1" dirty="0">
                <a:latin typeface="Courier New" charset="0"/>
              </a:rPr>
            </a:br>
            <a:r>
              <a:rPr lang="en-US" dirty="0"/>
              <a:t>If there are no statement labels, none of the statements in the compound statement can ever be executed.</a:t>
            </a:r>
          </a:p>
          <a:p>
            <a:pPr lvl="7"/>
            <a:endParaRPr lang="en-US" dirty="0"/>
          </a:p>
          <a:p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emit any code for this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WHILE</a:t>
            </a:r>
            <a:r>
              <a:rPr lang="en-US" dirty="0"/>
              <a:t> statement.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5730" y="1874537"/>
            <a:ext cx="2252540" cy="120032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WHILE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&lt;&gt;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DO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BEGIN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...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END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24401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A63-B45E-8B47-B5D2-50ECF82A16CB}" type="slidenum">
              <a:rPr lang="en-US"/>
              <a:pPr/>
              <a:t>25</a:t>
            </a:fld>
            <a:endParaRPr lang="en-US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Loop Unrolling</a:t>
            </a:r>
            <a:endParaRPr lang="en-US" i="1" dirty="0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32308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Loop overhead: </a:t>
            </a:r>
            <a:r>
              <a:rPr lang="en-US" u="sng" dirty="0"/>
              <a:t>initialize</a:t>
            </a:r>
            <a:r>
              <a:rPr lang="en-US" dirty="0"/>
              <a:t>, </a:t>
            </a:r>
            <a:r>
              <a:rPr lang="en-US" u="sng" dirty="0"/>
              <a:t>test</a:t>
            </a:r>
            <a:r>
              <a:rPr lang="en-US" dirty="0"/>
              <a:t>, and </a:t>
            </a:r>
            <a:r>
              <a:rPr lang="en-US" u="sng" dirty="0"/>
              <a:t>increment</a:t>
            </a:r>
            <a:r>
              <a:rPr lang="en-US" dirty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</a:t>
            </a:r>
            <a:br>
              <a:rPr lang="en-US" dirty="0"/>
            </a:br>
            <a:br>
              <a:rPr lang="en-US" sz="1400" dirty="0"/>
            </a:b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Suppose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is a very large value.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Unroll</a:t>
            </a:r>
            <a:r>
              <a:rPr lang="en-US" dirty="0"/>
              <a:t> the inner loop by generating code for:</a:t>
            </a:r>
            <a:br>
              <a:rPr lang="en-US" dirty="0"/>
            </a:b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1437" y="1965976"/>
            <a:ext cx="4733988" cy="147732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FOR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:= 1 TO n DO BEGIN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FOR j := 1 TO 3 DO BEGIN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s[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] := a[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] + b[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]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END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END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691437" y="4617707"/>
            <a:ext cx="4320413" cy="147732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FOR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:= 1 TO n DO BEGIN</a:t>
            </a:r>
            <a:br>
              <a:rPr lang="en-US" sz="1800" b="1" dirty="0">
                <a:solidFill>
                  <a:srgbClr val="0000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s[i,1] := a[i,1] + b[i,1];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s[i,2] := a[i,2] + b[i,2];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s[i,3] := a[i,3] + b[i,3];</a:t>
            </a:r>
            <a:br>
              <a:rPr lang="en-US" sz="1800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END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9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27" grpId="0" build="p" bldLvl="3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E9DE-7667-5B48-899C-8709610E6D1F}" type="slidenum">
              <a:rPr lang="en-US"/>
              <a:pPr/>
              <a:t>26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Subexpression</a:t>
            </a:r>
            <a:r>
              <a:rPr lang="en-US" dirty="0"/>
              <a:t> Elimination</a:t>
            </a:r>
            <a:endParaRPr lang="en-US" i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</a:t>
            </a:r>
            <a:br>
              <a:rPr lang="en-US" dirty="0"/>
            </a:br>
            <a:br>
              <a:rPr lang="en-US" sz="1400" dirty="0"/>
            </a:br>
            <a:endParaRPr lang="en-US" b="1" dirty="0">
              <a:latin typeface="Courier New" charset="0"/>
            </a:endParaRPr>
          </a:p>
          <a:p>
            <a:r>
              <a:rPr lang="en-US" dirty="0"/>
              <a:t>Generate code as if the statement were instead:</a:t>
            </a:r>
            <a:br>
              <a:rPr lang="en-US" dirty="0"/>
            </a:br>
            <a:br>
              <a:rPr lang="en-US" sz="1400" dirty="0"/>
            </a:b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2"/>
            <a:endParaRPr lang="en-US" dirty="0"/>
          </a:p>
          <a:p>
            <a:r>
              <a:rPr lang="en-US" dirty="0"/>
              <a:t>This may not be so easy for the back end to do!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73935" y="1901429"/>
            <a:ext cx="4596130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x := y*(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) + (w + z/(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))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032155" y="3389996"/>
            <a:ext cx="3079689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t :=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;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x := y*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</a:t>
            </a:r>
            <a:r>
              <a:rPr lang="en-US" sz="1800" b="1" dirty="0">
                <a:latin typeface="Courier New" charset="0"/>
              </a:rPr>
              <a:t> + (w + z/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</a:t>
            </a:r>
            <a:r>
              <a:rPr lang="en-US" sz="1800" b="1" dirty="0">
                <a:latin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24996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0442-CCB7-6548-9BC1-3E77E952CD4C}" type="slidenum">
              <a:rPr lang="en-US"/>
              <a:pPr/>
              <a:t>27</a:t>
            </a:fld>
            <a:endParaRPr lang="en-US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Subexpression</a:t>
            </a:r>
            <a:r>
              <a:rPr lang="en-US" dirty="0"/>
              <a:t> Elimination</a:t>
            </a:r>
            <a:r>
              <a:rPr lang="en-US" i="1" dirty="0"/>
              <a:t>, cont’d</a:t>
            </a:r>
          </a:p>
        </p:txBody>
      </p:sp>
      <p:grpSp>
        <p:nvGrpSpPr>
          <p:cNvPr id="745476" name="Group 4"/>
          <p:cNvGrpSpPr>
            <a:grpSpLocks/>
          </p:cNvGrpSpPr>
          <p:nvPr/>
        </p:nvGrpSpPr>
        <p:grpSpPr bwMode="auto">
          <a:xfrm>
            <a:off x="914440" y="1417342"/>
            <a:ext cx="4937125" cy="3108325"/>
            <a:chOff x="749" y="1181"/>
            <a:chExt cx="3110" cy="1958"/>
          </a:xfrm>
        </p:grpSpPr>
        <p:sp>
          <p:nvSpPr>
            <p:cNvPr id="745477" name="Oval 5"/>
            <p:cNvSpPr>
              <a:spLocks noChangeArrowheads="1"/>
            </p:cNvSpPr>
            <p:nvPr/>
          </p:nvSpPr>
          <p:spPr bwMode="auto">
            <a:xfrm>
              <a:off x="1325" y="1181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:=</a:t>
              </a:r>
            </a:p>
          </p:txBody>
        </p:sp>
        <p:sp>
          <p:nvSpPr>
            <p:cNvPr id="745478" name="Oval 6"/>
            <p:cNvSpPr>
              <a:spLocks noChangeArrowheads="1"/>
            </p:cNvSpPr>
            <p:nvPr/>
          </p:nvSpPr>
          <p:spPr bwMode="auto">
            <a:xfrm>
              <a:off x="749" y="1469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x</a:t>
              </a:r>
            </a:p>
          </p:txBody>
        </p:sp>
        <p:cxnSp>
          <p:nvCxnSpPr>
            <p:cNvPr id="745479" name="AutoShape 7"/>
            <p:cNvCxnSpPr>
              <a:cxnSpLocks noChangeShapeType="1"/>
              <a:stCxn id="745477" idx="3"/>
              <a:endCxn id="745478" idx="7"/>
            </p:cNvCxnSpPr>
            <p:nvPr/>
          </p:nvCxnSpPr>
          <p:spPr bwMode="auto">
            <a:xfrm flipH="1">
              <a:off x="945" y="1377"/>
              <a:ext cx="414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45480" name="Oval 8"/>
            <p:cNvSpPr>
              <a:spLocks noChangeArrowheads="1"/>
            </p:cNvSpPr>
            <p:nvPr/>
          </p:nvSpPr>
          <p:spPr bwMode="auto">
            <a:xfrm>
              <a:off x="1325" y="1757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*</a:t>
              </a:r>
            </a:p>
          </p:txBody>
        </p:sp>
        <p:sp>
          <p:nvSpPr>
            <p:cNvPr id="745481" name="Oval 9"/>
            <p:cNvSpPr>
              <a:spLocks noChangeArrowheads="1"/>
            </p:cNvSpPr>
            <p:nvPr/>
          </p:nvSpPr>
          <p:spPr bwMode="auto">
            <a:xfrm>
              <a:off x="1037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y</a:t>
              </a:r>
            </a:p>
          </p:txBody>
        </p:sp>
        <p:cxnSp>
          <p:nvCxnSpPr>
            <p:cNvPr id="745482" name="AutoShape 10"/>
            <p:cNvCxnSpPr>
              <a:cxnSpLocks noChangeShapeType="1"/>
              <a:stCxn id="745480" idx="3"/>
              <a:endCxn id="745481" idx="7"/>
            </p:cNvCxnSpPr>
            <p:nvPr/>
          </p:nvCxnSpPr>
          <p:spPr bwMode="auto">
            <a:xfrm flipH="1">
              <a:off x="1233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483" name="AutoShape 11"/>
            <p:cNvCxnSpPr>
              <a:cxnSpLocks noChangeShapeType="1"/>
              <a:stCxn id="745480" idx="5"/>
              <a:endCxn id="745485" idx="1"/>
            </p:cNvCxnSpPr>
            <p:nvPr/>
          </p:nvCxnSpPr>
          <p:spPr bwMode="auto">
            <a:xfrm>
              <a:off x="1521" y="1953"/>
              <a:ext cx="126" cy="1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745484" name="Group 12"/>
            <p:cNvGrpSpPr>
              <a:grpSpLocks/>
            </p:cNvGrpSpPr>
            <p:nvPr/>
          </p:nvGrpSpPr>
          <p:grpSpPr bwMode="auto">
            <a:xfrm>
              <a:off x="1325" y="2045"/>
              <a:ext cx="1094" cy="806"/>
              <a:chOff x="3053" y="2333"/>
              <a:chExt cx="1094" cy="806"/>
            </a:xfrm>
          </p:grpSpPr>
          <p:sp>
            <p:nvSpPr>
              <p:cNvPr id="745485" name="Oval 13"/>
              <p:cNvSpPr>
                <a:spLocks noChangeArrowheads="1"/>
              </p:cNvSpPr>
              <p:nvPr/>
            </p:nvSpPr>
            <p:spPr bwMode="auto">
              <a:xfrm>
                <a:off x="3341" y="2333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-</a:t>
                </a:r>
              </a:p>
            </p:txBody>
          </p:sp>
          <p:sp>
            <p:nvSpPr>
              <p:cNvPr id="745486" name="Oval 14"/>
              <p:cNvSpPr>
                <a:spLocks noChangeArrowheads="1"/>
              </p:cNvSpPr>
              <p:nvPr/>
            </p:nvSpPr>
            <p:spPr bwMode="auto">
              <a:xfrm>
                <a:off x="3053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i</a:t>
                </a:r>
              </a:p>
            </p:txBody>
          </p:sp>
          <p:sp>
            <p:nvSpPr>
              <p:cNvPr id="745487" name="Oval 15"/>
              <p:cNvSpPr>
                <a:spLocks noChangeArrowheads="1"/>
              </p:cNvSpPr>
              <p:nvPr/>
            </p:nvSpPr>
            <p:spPr bwMode="auto">
              <a:xfrm>
                <a:off x="3629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*</a:t>
                </a:r>
              </a:p>
            </p:txBody>
          </p:sp>
          <p:sp>
            <p:nvSpPr>
              <p:cNvPr id="745488" name="Oval 16"/>
              <p:cNvSpPr>
                <a:spLocks noChangeArrowheads="1"/>
              </p:cNvSpPr>
              <p:nvPr/>
            </p:nvSpPr>
            <p:spPr bwMode="auto">
              <a:xfrm>
                <a:off x="3341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j</a:t>
                </a:r>
              </a:p>
            </p:txBody>
          </p:sp>
          <p:sp>
            <p:nvSpPr>
              <p:cNvPr id="745489" name="Oval 17"/>
              <p:cNvSpPr>
                <a:spLocks noChangeArrowheads="1"/>
              </p:cNvSpPr>
              <p:nvPr/>
            </p:nvSpPr>
            <p:spPr bwMode="auto">
              <a:xfrm>
                <a:off x="3917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k</a:t>
                </a:r>
              </a:p>
            </p:txBody>
          </p:sp>
          <p:cxnSp>
            <p:nvCxnSpPr>
              <p:cNvPr id="745490" name="AutoShape 18"/>
              <p:cNvCxnSpPr>
                <a:cxnSpLocks noChangeShapeType="1"/>
                <a:stCxn id="745485" idx="3"/>
                <a:endCxn id="745486" idx="7"/>
              </p:cNvCxnSpPr>
              <p:nvPr/>
            </p:nvCxnSpPr>
            <p:spPr bwMode="auto">
              <a:xfrm flipH="1">
                <a:off x="3249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1" name="AutoShape 19"/>
              <p:cNvCxnSpPr>
                <a:cxnSpLocks noChangeShapeType="1"/>
                <a:stCxn id="745487" idx="3"/>
                <a:endCxn id="745488" idx="7"/>
              </p:cNvCxnSpPr>
              <p:nvPr/>
            </p:nvCxnSpPr>
            <p:spPr bwMode="auto">
              <a:xfrm flipH="1">
                <a:off x="3537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2" name="AutoShape 20"/>
              <p:cNvCxnSpPr>
                <a:cxnSpLocks noChangeShapeType="1"/>
                <a:stCxn id="745485" idx="5"/>
                <a:endCxn id="745487" idx="1"/>
              </p:cNvCxnSpPr>
              <p:nvPr/>
            </p:nvCxnSpPr>
            <p:spPr bwMode="auto">
              <a:xfrm>
                <a:off x="3537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3" name="AutoShape 21"/>
              <p:cNvCxnSpPr>
                <a:cxnSpLocks noChangeShapeType="1"/>
                <a:stCxn id="745487" idx="5"/>
                <a:endCxn id="745489" idx="1"/>
              </p:cNvCxnSpPr>
              <p:nvPr/>
            </p:nvCxnSpPr>
            <p:spPr bwMode="auto">
              <a:xfrm>
                <a:off x="3825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45494" name="Oval 22"/>
            <p:cNvSpPr>
              <a:spLocks noChangeArrowheads="1"/>
            </p:cNvSpPr>
            <p:nvPr/>
          </p:nvSpPr>
          <p:spPr bwMode="auto">
            <a:xfrm>
              <a:off x="1901" y="1469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+</a:t>
              </a:r>
            </a:p>
          </p:txBody>
        </p:sp>
        <p:cxnSp>
          <p:nvCxnSpPr>
            <p:cNvPr id="745495" name="AutoShape 23"/>
            <p:cNvCxnSpPr>
              <a:cxnSpLocks noChangeShapeType="1"/>
              <a:stCxn id="745477" idx="5"/>
              <a:endCxn id="745494" idx="1"/>
            </p:cNvCxnSpPr>
            <p:nvPr/>
          </p:nvCxnSpPr>
          <p:spPr bwMode="auto">
            <a:xfrm>
              <a:off x="1521" y="1377"/>
              <a:ext cx="414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745496" name="Group 24"/>
            <p:cNvGrpSpPr>
              <a:grpSpLocks/>
            </p:cNvGrpSpPr>
            <p:nvPr/>
          </p:nvGrpSpPr>
          <p:grpSpPr bwMode="auto">
            <a:xfrm>
              <a:off x="2765" y="2333"/>
              <a:ext cx="1094" cy="806"/>
              <a:chOff x="3053" y="2333"/>
              <a:chExt cx="1094" cy="806"/>
            </a:xfrm>
          </p:grpSpPr>
          <p:sp>
            <p:nvSpPr>
              <p:cNvPr id="745497" name="Oval 25"/>
              <p:cNvSpPr>
                <a:spLocks noChangeArrowheads="1"/>
              </p:cNvSpPr>
              <p:nvPr/>
            </p:nvSpPr>
            <p:spPr bwMode="auto">
              <a:xfrm>
                <a:off x="3341" y="2333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-</a:t>
                </a:r>
              </a:p>
            </p:txBody>
          </p:sp>
          <p:sp>
            <p:nvSpPr>
              <p:cNvPr id="745498" name="Oval 26"/>
              <p:cNvSpPr>
                <a:spLocks noChangeArrowheads="1"/>
              </p:cNvSpPr>
              <p:nvPr/>
            </p:nvSpPr>
            <p:spPr bwMode="auto">
              <a:xfrm>
                <a:off x="3053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i</a:t>
                </a:r>
              </a:p>
            </p:txBody>
          </p:sp>
          <p:sp>
            <p:nvSpPr>
              <p:cNvPr id="745499" name="Oval 27"/>
              <p:cNvSpPr>
                <a:spLocks noChangeArrowheads="1"/>
              </p:cNvSpPr>
              <p:nvPr/>
            </p:nvSpPr>
            <p:spPr bwMode="auto">
              <a:xfrm>
                <a:off x="3629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*</a:t>
                </a:r>
              </a:p>
            </p:txBody>
          </p:sp>
          <p:sp>
            <p:nvSpPr>
              <p:cNvPr id="745500" name="Oval 28"/>
              <p:cNvSpPr>
                <a:spLocks noChangeArrowheads="1"/>
              </p:cNvSpPr>
              <p:nvPr/>
            </p:nvSpPr>
            <p:spPr bwMode="auto">
              <a:xfrm>
                <a:off x="3341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j</a:t>
                </a:r>
              </a:p>
            </p:txBody>
          </p:sp>
          <p:sp>
            <p:nvSpPr>
              <p:cNvPr id="745501" name="Oval 29"/>
              <p:cNvSpPr>
                <a:spLocks noChangeArrowheads="1"/>
              </p:cNvSpPr>
              <p:nvPr/>
            </p:nvSpPr>
            <p:spPr bwMode="auto">
              <a:xfrm>
                <a:off x="3917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k</a:t>
                </a:r>
              </a:p>
            </p:txBody>
          </p:sp>
          <p:cxnSp>
            <p:nvCxnSpPr>
              <p:cNvPr id="745502" name="AutoShape 30"/>
              <p:cNvCxnSpPr>
                <a:cxnSpLocks noChangeShapeType="1"/>
                <a:stCxn id="745497" idx="3"/>
                <a:endCxn id="745498" idx="7"/>
              </p:cNvCxnSpPr>
              <p:nvPr/>
            </p:nvCxnSpPr>
            <p:spPr bwMode="auto">
              <a:xfrm flipH="1">
                <a:off x="3249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3" name="AutoShape 31"/>
              <p:cNvCxnSpPr>
                <a:cxnSpLocks noChangeShapeType="1"/>
                <a:stCxn id="745499" idx="3"/>
                <a:endCxn id="745500" idx="7"/>
              </p:cNvCxnSpPr>
              <p:nvPr/>
            </p:nvCxnSpPr>
            <p:spPr bwMode="auto">
              <a:xfrm flipH="1">
                <a:off x="3537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4" name="AutoShape 32"/>
              <p:cNvCxnSpPr>
                <a:cxnSpLocks noChangeShapeType="1"/>
                <a:stCxn id="745497" idx="5"/>
                <a:endCxn id="745499" idx="1"/>
              </p:cNvCxnSpPr>
              <p:nvPr/>
            </p:nvCxnSpPr>
            <p:spPr bwMode="auto">
              <a:xfrm>
                <a:off x="3537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5" name="AutoShape 33"/>
              <p:cNvCxnSpPr>
                <a:cxnSpLocks noChangeShapeType="1"/>
                <a:stCxn id="745499" idx="5"/>
                <a:endCxn id="745501" idx="1"/>
              </p:cNvCxnSpPr>
              <p:nvPr/>
            </p:nvCxnSpPr>
            <p:spPr bwMode="auto">
              <a:xfrm>
                <a:off x="3825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45506" name="Oval 34"/>
            <p:cNvSpPr>
              <a:spLocks noChangeArrowheads="1"/>
            </p:cNvSpPr>
            <p:nvPr/>
          </p:nvSpPr>
          <p:spPr bwMode="auto">
            <a:xfrm>
              <a:off x="2477" y="1757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+</a:t>
              </a:r>
            </a:p>
          </p:txBody>
        </p:sp>
        <p:sp>
          <p:nvSpPr>
            <p:cNvPr id="745507" name="Oval 35"/>
            <p:cNvSpPr>
              <a:spLocks noChangeArrowheads="1"/>
            </p:cNvSpPr>
            <p:nvPr/>
          </p:nvSpPr>
          <p:spPr bwMode="auto">
            <a:xfrm>
              <a:off x="2189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w</a:t>
              </a:r>
            </a:p>
          </p:txBody>
        </p:sp>
        <p:sp>
          <p:nvSpPr>
            <p:cNvPr id="745508" name="Oval 36"/>
            <p:cNvSpPr>
              <a:spLocks noChangeArrowheads="1"/>
            </p:cNvSpPr>
            <p:nvPr/>
          </p:nvSpPr>
          <p:spPr bwMode="auto">
            <a:xfrm>
              <a:off x="2765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/</a:t>
              </a:r>
            </a:p>
          </p:txBody>
        </p:sp>
        <p:sp>
          <p:nvSpPr>
            <p:cNvPr id="745509" name="Oval 37"/>
            <p:cNvSpPr>
              <a:spLocks noChangeArrowheads="1"/>
            </p:cNvSpPr>
            <p:nvPr/>
          </p:nvSpPr>
          <p:spPr bwMode="auto">
            <a:xfrm>
              <a:off x="2477" y="2333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z</a:t>
              </a:r>
            </a:p>
          </p:txBody>
        </p:sp>
        <p:cxnSp>
          <p:nvCxnSpPr>
            <p:cNvPr id="745510" name="AutoShape 38"/>
            <p:cNvCxnSpPr>
              <a:cxnSpLocks noChangeShapeType="1"/>
              <a:stCxn id="745508" idx="5"/>
              <a:endCxn id="745497" idx="1"/>
            </p:cNvCxnSpPr>
            <p:nvPr/>
          </p:nvCxnSpPr>
          <p:spPr bwMode="auto">
            <a:xfrm>
              <a:off x="2961" y="2241"/>
              <a:ext cx="126" cy="1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1" name="AutoShape 39"/>
            <p:cNvCxnSpPr>
              <a:cxnSpLocks noChangeShapeType="1"/>
              <a:stCxn id="745506" idx="3"/>
              <a:endCxn id="745507" idx="7"/>
            </p:cNvCxnSpPr>
            <p:nvPr/>
          </p:nvCxnSpPr>
          <p:spPr bwMode="auto">
            <a:xfrm flipH="1">
              <a:off x="2385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2" name="AutoShape 40"/>
            <p:cNvCxnSpPr>
              <a:cxnSpLocks noChangeShapeType="1"/>
              <a:stCxn id="745508" idx="3"/>
              <a:endCxn id="745509" idx="7"/>
            </p:cNvCxnSpPr>
            <p:nvPr/>
          </p:nvCxnSpPr>
          <p:spPr bwMode="auto">
            <a:xfrm flipH="1">
              <a:off x="2673" y="2241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3" name="AutoShape 41"/>
            <p:cNvCxnSpPr>
              <a:cxnSpLocks noChangeShapeType="1"/>
              <a:stCxn id="745506" idx="5"/>
              <a:endCxn id="745508" idx="1"/>
            </p:cNvCxnSpPr>
            <p:nvPr/>
          </p:nvCxnSpPr>
          <p:spPr bwMode="auto">
            <a:xfrm>
              <a:off x="2673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4" name="AutoShape 42"/>
            <p:cNvCxnSpPr>
              <a:cxnSpLocks noChangeShapeType="1"/>
              <a:stCxn id="745494" idx="3"/>
              <a:endCxn id="745480" idx="6"/>
            </p:cNvCxnSpPr>
            <p:nvPr/>
          </p:nvCxnSpPr>
          <p:spPr bwMode="auto">
            <a:xfrm flipH="1">
              <a:off x="1555" y="1665"/>
              <a:ext cx="380" cy="2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5" name="AutoShape 43"/>
            <p:cNvCxnSpPr>
              <a:cxnSpLocks noChangeShapeType="1"/>
              <a:stCxn id="745494" idx="5"/>
              <a:endCxn id="745506" idx="2"/>
            </p:cNvCxnSpPr>
            <p:nvPr/>
          </p:nvCxnSpPr>
          <p:spPr bwMode="auto">
            <a:xfrm>
              <a:off x="2097" y="1665"/>
              <a:ext cx="380" cy="2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45516" name="Text Box 44"/>
          <p:cNvSpPr txBox="1">
            <a:spLocks noChangeArrowheads="1"/>
          </p:cNvSpPr>
          <p:nvPr/>
        </p:nvSpPr>
        <p:spPr bwMode="auto">
          <a:xfrm>
            <a:off x="3474732" y="1325903"/>
            <a:ext cx="4596130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x := y*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+ (w + z/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</a:t>
            </a:r>
          </a:p>
        </p:txBody>
      </p:sp>
      <p:sp>
        <p:nvSpPr>
          <p:cNvPr id="745517" name="Text Box 45"/>
          <p:cNvSpPr txBox="1">
            <a:spLocks noChangeArrowheads="1"/>
          </p:cNvSpPr>
          <p:nvPr/>
        </p:nvSpPr>
        <p:spPr bwMode="auto">
          <a:xfrm>
            <a:off x="4937756" y="2240293"/>
            <a:ext cx="3291795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 := 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</a:t>
            </a:r>
            <a:r>
              <a:rPr lang="en-US" sz="1800" dirty="0">
                <a:latin typeface="Courier New" charset="0"/>
              </a:rPr>
              <a:t>;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x := y*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+ (w + z/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</a:t>
            </a: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5120629" cy="1371585"/>
          </a:xfrm>
        </p:spPr>
        <p:txBody>
          <a:bodyPr/>
          <a:lstStyle/>
          <a:p>
            <a:r>
              <a:rPr lang="en-US" dirty="0"/>
              <a:t>How do you recognize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common subexpression </a:t>
            </a:r>
            <a:br>
              <a:rPr lang="en-US" dirty="0"/>
            </a:br>
            <a:r>
              <a:rPr lang="en-US" dirty="0"/>
              <a:t>in the parse tree?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02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8437-FD25-BD43-B4A9-AE8D73BCEA3A}" type="slidenum">
              <a:rPr lang="en-US"/>
              <a:pPr/>
              <a:t>28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Compiler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development compiler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Used during program development</a:t>
            </a:r>
          </a:p>
          <a:p>
            <a:pPr lvl="4"/>
            <a:endParaRPr lang="en-US" dirty="0"/>
          </a:p>
          <a:p>
            <a:r>
              <a:rPr lang="en-US" dirty="0"/>
              <a:t>Fast compiles = fast turnaround</a:t>
            </a:r>
          </a:p>
          <a:p>
            <a:pPr lvl="4"/>
            <a:endParaRPr lang="en-US" dirty="0"/>
          </a:p>
          <a:p>
            <a:r>
              <a:rPr lang="en-US" dirty="0"/>
              <a:t>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change the order of the generated code.</a:t>
            </a:r>
          </a:p>
          <a:p>
            <a:pPr lvl="4"/>
            <a:endParaRPr lang="en-US" dirty="0"/>
          </a:p>
          <a:p>
            <a:r>
              <a:rPr lang="en-US" dirty="0"/>
              <a:t>Easy for debuggers (such as Eclipse) to </a:t>
            </a:r>
            <a:br>
              <a:rPr lang="en-US" dirty="0"/>
            </a:br>
            <a:r>
              <a:rPr lang="en-US" dirty="0"/>
              <a:t>set breakpoints, single-step, and monitor </a:t>
            </a:r>
            <a:br>
              <a:rPr lang="en-US" dirty="0"/>
            </a:br>
            <a:r>
              <a:rPr lang="en-US" dirty="0"/>
              <a:t>changes to the values of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60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8437-FD25-BD43-B4A9-AE8D73BCEA3A}" type="slidenum">
              <a:rPr lang="en-US"/>
              <a:pPr/>
              <a:t>29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Compiler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production compiler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Used after a program has been </a:t>
            </a:r>
            <a:br>
              <a:rPr lang="en-US" dirty="0"/>
            </a:b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thoroughly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debugged.</a:t>
            </a:r>
          </a:p>
          <a:p>
            <a:pPr lvl="4"/>
            <a:endParaRPr lang="en-US" dirty="0"/>
          </a:p>
          <a:p>
            <a:r>
              <a:rPr lang="en-US" dirty="0"/>
              <a:t>Can optimize for speed, memory usage, </a:t>
            </a:r>
            <a:br>
              <a:rPr lang="en-US" dirty="0"/>
            </a:br>
            <a:r>
              <a:rPr lang="en-US" dirty="0"/>
              <a:t>or power consumption.</a:t>
            </a:r>
          </a:p>
          <a:p>
            <a:pPr lvl="4"/>
            <a:endParaRPr lang="en-US" dirty="0"/>
          </a:p>
          <a:p>
            <a:r>
              <a:rPr lang="en-US" dirty="0"/>
              <a:t>Different levels of optimization.</a:t>
            </a:r>
          </a:p>
        </p:txBody>
      </p:sp>
    </p:spTree>
    <p:extLst>
      <p:ext uri="{BB962C8B-B14F-4D97-AF65-F5344CB8AC3E}">
        <p14:creationId xmlns:p14="http://schemas.microsoft.com/office/powerpoint/2010/main" val="414479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2FE8-73BD-DC4E-836E-4C02CD8365AF}" type="slidenum">
              <a:rPr lang="en-US"/>
              <a:pPr/>
              <a:t>3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Selection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sequence of </a:t>
            </a:r>
            <a:r>
              <a:rPr lang="en-US" u="sng" dirty="0"/>
              <a:t>target machine instructions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should the code generator emit?</a:t>
            </a:r>
          </a:p>
          <a:p>
            <a:pPr lvl="4"/>
            <a:endParaRPr lang="en-US" dirty="0"/>
          </a:p>
          <a:p>
            <a:r>
              <a:rPr lang="en-US" dirty="0"/>
              <a:t>The symbol table and parse tree are the </a:t>
            </a:r>
            <a:br>
              <a:rPr lang="en-US" dirty="0"/>
            </a:br>
            <a:r>
              <a:rPr lang="en-US" dirty="0"/>
              <a:t>primary sources of information for the code generator.</a:t>
            </a:r>
          </a:p>
        </p:txBody>
      </p:sp>
    </p:spTree>
    <p:extLst>
      <p:ext uri="{BB962C8B-B14F-4D97-AF65-F5344CB8AC3E}">
        <p14:creationId xmlns:p14="http://schemas.microsoft.com/office/powerpoint/2010/main" val="1362713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881E-5006-F349-B6DA-4714F043B0A1}" type="slidenum">
              <a:rPr lang="en-US"/>
              <a:pPr/>
              <a:t>30</a:t>
            </a:fld>
            <a:endParaRPr lang="en-US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Object-Oriented Languages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Extra challenges!</a:t>
            </a:r>
          </a:p>
          <a:p>
            <a:pPr lvl="4"/>
            <a:endParaRPr lang="en-US" dirty="0"/>
          </a:p>
          <a:p>
            <a:r>
              <a:rPr lang="en-US" dirty="0"/>
              <a:t>Dynamically allocated objects</a:t>
            </a:r>
          </a:p>
          <a:p>
            <a:pPr lvl="1"/>
            <a:r>
              <a:rPr lang="en-US" dirty="0"/>
              <a:t>Allocate objects in the heap.</a:t>
            </a:r>
          </a:p>
          <a:p>
            <a:pPr lvl="5"/>
            <a:endParaRPr lang="en-US" dirty="0"/>
          </a:p>
          <a:p>
            <a:r>
              <a:rPr lang="en-US" dirty="0"/>
              <a:t>Method overriding and overloading</a:t>
            </a:r>
          </a:p>
          <a:p>
            <a:pPr lvl="7"/>
            <a:endParaRPr lang="en-US" dirty="0"/>
          </a:p>
          <a:p>
            <a:r>
              <a:rPr lang="en-US" dirty="0"/>
              <a:t>Inheritance</a:t>
            </a:r>
          </a:p>
          <a:p>
            <a:pPr lvl="7"/>
            <a:endParaRPr lang="en-US" dirty="0"/>
          </a:p>
          <a:p>
            <a:r>
              <a:rPr lang="en-US" dirty="0"/>
              <a:t>Polymorphism and virtual methods</a:t>
            </a:r>
          </a:p>
        </p:txBody>
      </p:sp>
    </p:spTree>
    <p:extLst>
      <p:ext uri="{BB962C8B-B14F-4D97-AF65-F5344CB8AC3E}">
        <p14:creationId xmlns:p14="http://schemas.microsoft.com/office/powerpoint/2010/main" val="177823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2FE8-73BD-DC4E-836E-4C02CD8365AF}" type="slidenum">
              <a:rPr lang="en-US"/>
              <a:pPr/>
              <a:t>4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Selection</a:t>
            </a:r>
            <a:r>
              <a:rPr lang="en-US" i="1" dirty="0"/>
              <a:t>, cont’d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23C00"/>
                </a:solidFill>
              </a:rPr>
              <a:t>Retargetable</a:t>
            </a:r>
            <a:r>
              <a:rPr lang="en-US" dirty="0">
                <a:solidFill>
                  <a:srgbClr val="B23C00"/>
                </a:solidFill>
              </a:rPr>
              <a:t> compilers </a:t>
            </a:r>
            <a:r>
              <a:rPr lang="en-US" dirty="0"/>
              <a:t>can generate code </a:t>
            </a:r>
            <a:br>
              <a:rPr lang="en-US" dirty="0"/>
            </a:br>
            <a:r>
              <a:rPr lang="en-US" dirty="0"/>
              <a:t>for multiple target machines.</a:t>
            </a:r>
          </a:p>
          <a:p>
            <a:pPr lvl="5"/>
            <a:endParaRPr lang="en-US" dirty="0"/>
          </a:p>
          <a:p>
            <a:r>
              <a:rPr lang="en-US" dirty="0"/>
              <a:t>The symbol table and parse tree are </a:t>
            </a:r>
            <a:br>
              <a:rPr lang="en-US" dirty="0"/>
            </a:br>
            <a:r>
              <a:rPr lang="en-US" dirty="0"/>
              <a:t>source language independent.</a:t>
            </a:r>
          </a:p>
          <a:p>
            <a:pPr lvl="5"/>
            <a:endParaRPr lang="en-US" dirty="0"/>
          </a:p>
          <a:p>
            <a:r>
              <a:rPr lang="en-US" dirty="0"/>
              <a:t>Use code templates that are </a:t>
            </a:r>
            <a:br>
              <a:rPr lang="en-US" dirty="0"/>
            </a:br>
            <a:r>
              <a:rPr lang="en-US" u="sng" dirty="0"/>
              <a:t>customized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each target machine.</a:t>
            </a:r>
          </a:p>
        </p:txBody>
      </p:sp>
    </p:spTree>
    <p:extLst>
      <p:ext uri="{BB962C8B-B14F-4D97-AF65-F5344CB8AC3E}">
        <p14:creationId xmlns:p14="http://schemas.microsoft.com/office/powerpoint/2010/main" val="79454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0029-BF16-E641-AAA9-2FA0E6F48D17}" type="slidenum">
              <a:rPr lang="en-US"/>
              <a:pPr/>
              <a:t>5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Selection: JVM Examples</a:t>
            </a:r>
            <a:endParaRPr lang="en-US" i="1"/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Load and store instructions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Emit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ldc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dirty="0"/>
              <a:t>  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iconst_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</a:p>
          <a:p>
            <a:pPr lvl="1"/>
            <a:r>
              <a:rPr lang="en-US" dirty="0"/>
              <a:t>Emit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iload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iload_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endParaRPr lang="en-US" b="1" i="1" dirty="0">
              <a:solidFill>
                <a:schemeClr val="folHlink"/>
              </a:solidFill>
              <a:latin typeface="Times New Roman" charset="0"/>
            </a:endParaRPr>
          </a:p>
          <a:p>
            <a:pPr lvl="1"/>
            <a:r>
              <a:rPr lang="en-US" dirty="0"/>
              <a:t>Emit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istore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istore_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endParaRPr lang="en-US" b="1" i="1" dirty="0">
              <a:solidFill>
                <a:schemeClr val="folHlink"/>
              </a:solidFill>
              <a:latin typeface="Times New Roman" charset="0"/>
            </a:endParaRPr>
          </a:p>
          <a:p>
            <a:pPr lvl="4"/>
            <a:endParaRPr lang="en-US" dirty="0"/>
          </a:p>
          <a:p>
            <a:r>
              <a:rPr lang="en-US" dirty="0"/>
              <a:t>Pascal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CASE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Emit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lookupswitch</a:t>
            </a:r>
            <a:r>
              <a:rPr lang="en-US" dirty="0"/>
              <a:t> if the test values are </a:t>
            </a:r>
            <a:r>
              <a:rPr lang="en-US" u="sng" dirty="0"/>
              <a:t>sparse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Emit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tableswitch</a:t>
            </a:r>
            <a:r>
              <a:rPr lang="en-US" dirty="0"/>
              <a:t> if the test values are </a:t>
            </a:r>
            <a:br>
              <a:rPr lang="en-US" dirty="0"/>
            </a:br>
            <a:r>
              <a:rPr lang="en-US" u="sng" dirty="0"/>
              <a:t>densely packed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41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0029-BF16-E641-AAA9-2FA0E6F48D17}" type="slidenum">
              <a:rPr lang="en-US"/>
              <a:pPr/>
              <a:t>6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Selection: JVM Examples</a:t>
            </a:r>
            <a:r>
              <a:rPr lang="en-US" i="1" dirty="0"/>
              <a:t>, cont’d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/>
              <a:t>Pascal assignment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:=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+ 1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(assume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is local variable in slot #0)</a:t>
            </a:r>
          </a:p>
        </p:txBody>
      </p:sp>
      <p:sp>
        <p:nvSpPr>
          <p:cNvPr id="730116" name="Text Box 4"/>
          <p:cNvSpPr txBox="1">
            <a:spLocks noChangeArrowheads="1"/>
          </p:cNvSpPr>
          <p:nvPr/>
        </p:nvSpPr>
        <p:spPr bwMode="auto">
          <a:xfrm>
            <a:off x="1280197" y="2423171"/>
            <a:ext cx="1463024" cy="1323439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iload_0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iconst_1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iadd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istore_0</a:t>
            </a:r>
          </a:p>
        </p:txBody>
      </p:sp>
      <p:sp>
        <p:nvSpPr>
          <p:cNvPr id="730117" name="Text Box 5"/>
          <p:cNvSpPr txBox="1">
            <a:spLocks noChangeArrowheads="1"/>
          </p:cNvSpPr>
          <p:nvPr/>
        </p:nvSpPr>
        <p:spPr bwMode="auto">
          <a:xfrm>
            <a:off x="3887539" y="2788927"/>
            <a:ext cx="1415973" cy="40011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iinc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0 1</a:t>
            </a:r>
          </a:p>
        </p:txBody>
      </p:sp>
      <p:sp>
        <p:nvSpPr>
          <p:cNvPr id="730118" name="Text Box 6"/>
          <p:cNvSpPr txBox="1">
            <a:spLocks noChangeArrowheads="1"/>
          </p:cNvSpPr>
          <p:nvPr/>
        </p:nvSpPr>
        <p:spPr bwMode="auto">
          <a:xfrm>
            <a:off x="3108976" y="2697488"/>
            <a:ext cx="50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29229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B3BD-EDA5-A242-84C6-4285787E7FD9}" type="slidenum">
              <a:rPr lang="en-US"/>
              <a:pPr/>
              <a:t>7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Allocation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Unlike the JVM, many real machines can have </a:t>
            </a:r>
            <a:br>
              <a:rPr lang="en-US" dirty="0"/>
            </a:br>
            <a:r>
              <a:rPr lang="en-US" u="sng" dirty="0"/>
              <a:t>hardware registers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are faster than main memory.</a:t>
            </a:r>
          </a:p>
          <a:p>
            <a:pPr lvl="1"/>
            <a:r>
              <a:rPr lang="en-US" dirty="0"/>
              <a:t>General-purpose registers</a:t>
            </a:r>
          </a:p>
          <a:p>
            <a:pPr lvl="1"/>
            <a:r>
              <a:rPr lang="en-US" dirty="0"/>
              <a:t>Floating-point registers</a:t>
            </a:r>
          </a:p>
          <a:p>
            <a:pPr lvl="1"/>
            <a:r>
              <a:rPr lang="en-US" dirty="0"/>
              <a:t>Address registers</a:t>
            </a:r>
          </a:p>
          <a:p>
            <a:pPr lvl="4"/>
            <a:endParaRPr lang="en-US" dirty="0"/>
          </a:p>
          <a:p>
            <a:r>
              <a:rPr lang="en-US" dirty="0"/>
              <a:t>A smart code generator emits code that:</a:t>
            </a:r>
          </a:p>
          <a:p>
            <a:pPr lvl="1"/>
            <a:r>
              <a:rPr lang="en-US" dirty="0"/>
              <a:t>Loads values into registers as much as possible.</a:t>
            </a:r>
          </a:p>
          <a:p>
            <a:pPr lvl="1"/>
            <a:r>
              <a:rPr lang="en-US" dirty="0"/>
              <a:t>Keeps values in registers as long as possible.</a:t>
            </a:r>
          </a:p>
          <a:p>
            <a:pPr lvl="2"/>
            <a:r>
              <a:rPr lang="en-US" dirty="0"/>
              <a:t>But no longer than necessary!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759D28-10DB-2947-BE70-B34EF1E72090}"/>
              </a:ext>
            </a:extLst>
          </p:cNvPr>
          <p:cNvSpPr txBox="1"/>
          <p:nvPr/>
        </p:nvSpPr>
        <p:spPr>
          <a:xfrm>
            <a:off x="5760707" y="2514610"/>
            <a:ext cx="248978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You can think of the </a:t>
            </a:r>
          </a:p>
          <a:p>
            <a:r>
              <a:rPr lang="en-US" dirty="0">
                <a:solidFill>
                  <a:srgbClr val="0033CC"/>
                </a:solidFill>
              </a:rPr>
              <a:t>local variables array</a:t>
            </a:r>
          </a:p>
          <a:p>
            <a:r>
              <a:rPr lang="en-US" dirty="0">
                <a:solidFill>
                  <a:srgbClr val="0033CC"/>
                </a:solidFill>
              </a:rPr>
              <a:t>as a bank of registers,</a:t>
            </a:r>
          </a:p>
          <a:p>
            <a:r>
              <a:rPr lang="en-US" dirty="0">
                <a:solidFill>
                  <a:srgbClr val="0033CC"/>
                </a:solidFill>
              </a:rPr>
              <a:t>especially the ones</a:t>
            </a:r>
          </a:p>
          <a:p>
            <a:r>
              <a:rPr lang="en-US" dirty="0">
                <a:solidFill>
                  <a:srgbClr val="0033CC"/>
                </a:solidFill>
              </a:rPr>
              <a:t>with shortcut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76561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F1EA-EB28-A346-95C2-D9320185A80B}" type="slidenum">
              <a:rPr lang="en-US"/>
              <a:pPr/>
              <a:t>8</a:t>
            </a:fld>
            <a:endParaRPr 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Allocation</a:t>
            </a:r>
            <a:r>
              <a:rPr lang="en-US" i="1" dirty="0"/>
              <a:t>, 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r>
              <a:rPr lang="en-US" dirty="0"/>
              <a:t>The code generator assigns registers on a </a:t>
            </a:r>
            <a:br>
              <a:rPr lang="en-US" dirty="0"/>
            </a:br>
            <a:r>
              <a:rPr lang="en-US" u="sng" dirty="0"/>
              <a:t>per-routine</a:t>
            </a:r>
            <a:r>
              <a:rPr lang="en-US" dirty="0"/>
              <a:t> basis.</a:t>
            </a:r>
          </a:p>
          <a:p>
            <a:pPr lvl="4"/>
            <a:endParaRPr lang="en-US" dirty="0"/>
          </a:p>
          <a:p>
            <a:r>
              <a:rPr lang="en-US" dirty="0"/>
              <a:t>Procedure or function call: </a:t>
            </a:r>
          </a:p>
          <a:p>
            <a:pPr lvl="1"/>
            <a:r>
              <a:rPr lang="en-US" dirty="0"/>
              <a:t>Emit code to </a:t>
            </a:r>
            <a:r>
              <a:rPr lang="en-US" u="sng" dirty="0"/>
              <a:t>save</a:t>
            </a:r>
            <a:r>
              <a:rPr lang="en-US" dirty="0"/>
              <a:t> the caller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register contents.</a:t>
            </a:r>
          </a:p>
          <a:p>
            <a:pPr lvl="1"/>
            <a:r>
              <a:rPr lang="en-US" dirty="0"/>
              <a:t>The procedure or function gets </a:t>
            </a:r>
            <a:br>
              <a:rPr lang="en-US" dirty="0"/>
            </a:br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fresh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set of registers.</a:t>
            </a:r>
          </a:p>
          <a:p>
            <a:pPr lvl="6"/>
            <a:endParaRPr lang="en-US" dirty="0"/>
          </a:p>
          <a:p>
            <a:r>
              <a:rPr lang="en-US" dirty="0"/>
              <a:t>Return: </a:t>
            </a:r>
          </a:p>
          <a:p>
            <a:pPr lvl="1"/>
            <a:r>
              <a:rPr lang="en-US" dirty="0"/>
              <a:t>Emit code to </a:t>
            </a:r>
            <a:r>
              <a:rPr lang="en-US" u="sng" dirty="0"/>
              <a:t>restore</a:t>
            </a:r>
            <a:r>
              <a:rPr lang="en-US" dirty="0"/>
              <a:t> the caller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register contents.</a:t>
            </a:r>
          </a:p>
          <a:p>
            <a:pPr lvl="1"/>
            <a:r>
              <a:rPr lang="en-US" dirty="0"/>
              <a:t>Better: Save and restore only the registers </a:t>
            </a:r>
            <a:br>
              <a:rPr lang="en-US" dirty="0"/>
            </a:br>
            <a:r>
              <a:rPr lang="en-US" dirty="0"/>
              <a:t>that a routine uses.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2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2845-721E-2D42-893A-9B94BF4E3F68}" type="slidenum">
              <a:rPr lang="en-US"/>
              <a:pPr/>
              <a:t>9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Allocation Challenges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r>
              <a:rPr lang="en-US" dirty="0"/>
              <a:t>Limited number of registers.</a:t>
            </a:r>
          </a:p>
          <a:p>
            <a:r>
              <a:rPr lang="en-US" dirty="0"/>
              <a:t>May need to </a:t>
            </a:r>
            <a:r>
              <a:rPr lang="en-US" dirty="0">
                <a:solidFill>
                  <a:srgbClr val="B23C00"/>
                </a:solidFill>
              </a:rPr>
              <a:t>spill</a:t>
            </a:r>
            <a:r>
              <a:rPr lang="en-US" dirty="0"/>
              <a:t> a register value into memory.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Store a register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into memory </a:t>
            </a:r>
            <a:br>
              <a:rPr lang="en-US" dirty="0"/>
            </a:br>
            <a:r>
              <a:rPr lang="en-US" dirty="0"/>
              <a:t>in order to free up the register.</a:t>
            </a:r>
          </a:p>
          <a:p>
            <a:pPr lvl="1"/>
            <a:r>
              <a:rPr lang="en-US" dirty="0"/>
              <a:t>Later reload the value back from memory </a:t>
            </a:r>
            <a:br>
              <a:rPr lang="en-US" dirty="0"/>
            </a:br>
            <a:r>
              <a:rPr lang="en-US" dirty="0"/>
              <a:t>into the register.</a:t>
            </a:r>
          </a:p>
          <a:p>
            <a:pPr lvl="4"/>
            <a:endParaRPr lang="en-US" dirty="0"/>
          </a:p>
          <a:p>
            <a:r>
              <a:rPr lang="en-US" dirty="0"/>
              <a:t>Pointer variables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Cannot keep a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in a register </a:t>
            </a:r>
            <a:br>
              <a:rPr lang="en-US" dirty="0"/>
            </a:br>
            <a:r>
              <a:rPr lang="en-US" dirty="0"/>
              <a:t>if there is a pointer to the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memory location.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7864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28193</TotalTime>
  <Words>1883</Words>
  <Application>Microsoft Macintosh PowerPoint</Application>
  <PresentationFormat>On-screen Show (4:3)</PresentationFormat>
  <Paragraphs>409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CMPE 152: Compiler Design April 20 Class Meeting</vt:lpstr>
      <vt:lpstr>Project Presentation Schedule</vt:lpstr>
      <vt:lpstr>Instruction Selection</vt:lpstr>
      <vt:lpstr>Instruction Selection, cont’d</vt:lpstr>
      <vt:lpstr>Instruction Selection: JVM Examples</vt:lpstr>
      <vt:lpstr>Instruction Selection: JVM Examples, cont’d</vt:lpstr>
      <vt:lpstr>Register Allocation</vt:lpstr>
      <vt:lpstr>Register Allocation, cont’d</vt:lpstr>
      <vt:lpstr>Register Allocation Challenges</vt:lpstr>
      <vt:lpstr>Data Flow Analysis</vt:lpstr>
      <vt:lpstr>Instruction Scheduling</vt:lpstr>
      <vt:lpstr>Instruction Scheduling, cont’d</vt:lpstr>
      <vt:lpstr>Instruction Scheduling Example</vt:lpstr>
      <vt:lpstr>Instruction Scheduling, cont’d</vt:lpstr>
      <vt:lpstr>Introduction to Code Optimization</vt:lpstr>
      <vt:lpstr>Introduction to Code Optimization, cont’d</vt:lpstr>
      <vt:lpstr>“Better” Generated Object Code</vt:lpstr>
      <vt:lpstr>Code Optimization Challenges: Safety</vt:lpstr>
      <vt:lpstr>Code Optimization Challenges: Profitability</vt:lpstr>
      <vt:lpstr>Speed Optimization: Constant Folding</vt:lpstr>
      <vt:lpstr>Speed Optimization: Constant Propagation</vt:lpstr>
      <vt:lpstr>Speed Optimization: Strength Reduction</vt:lpstr>
      <vt:lpstr>Speed Optimization: Strength Reduction, cont’d</vt:lpstr>
      <vt:lpstr>Speed Optimization: Dead Code Elimination</vt:lpstr>
      <vt:lpstr>Speed Optimization: Loop Unrolling</vt:lpstr>
      <vt:lpstr>Common Subexpression Elimination</vt:lpstr>
      <vt:lpstr>Common Subexpression Elimination, cont’d</vt:lpstr>
      <vt:lpstr>Debugging Compiler</vt:lpstr>
      <vt:lpstr>Optimizing Compiler</vt:lpstr>
      <vt:lpstr>Compiling Object-Oriented Languages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387</cp:revision>
  <dcterms:created xsi:type="dcterms:W3CDTF">2008-01-12T03:52:55Z</dcterms:created>
  <dcterms:modified xsi:type="dcterms:W3CDTF">2021-04-20T06:58:00Z</dcterms:modified>
</cp:coreProperties>
</file>