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92" r:id="rId4"/>
    <p:sldId id="298" r:id="rId5"/>
    <p:sldId id="299" r:id="rId6"/>
    <p:sldId id="300" r:id="rId7"/>
    <p:sldId id="301" r:id="rId8"/>
    <p:sldId id="322" r:id="rId9"/>
    <p:sldId id="304" r:id="rId10"/>
    <p:sldId id="305" r:id="rId11"/>
    <p:sldId id="306" r:id="rId12"/>
    <p:sldId id="307" r:id="rId13"/>
    <p:sldId id="309" r:id="rId14"/>
    <p:sldId id="308" r:id="rId15"/>
    <p:sldId id="310" r:id="rId16"/>
    <p:sldId id="311" r:id="rId17"/>
    <p:sldId id="312" r:id="rId18"/>
    <p:sldId id="313" r:id="rId19"/>
    <p:sldId id="323" r:id="rId20"/>
    <p:sldId id="314" r:id="rId21"/>
    <p:sldId id="315" r:id="rId22"/>
    <p:sldId id="317" r:id="rId23"/>
    <p:sldId id="343" r:id="rId24"/>
    <p:sldId id="345" r:id="rId25"/>
    <p:sldId id="346" r:id="rId26"/>
    <p:sldId id="318" r:id="rId27"/>
    <p:sldId id="319" r:id="rId28"/>
    <p:sldId id="321" r:id="rId29"/>
    <p:sldId id="320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CC99FF"/>
    <a:srgbClr val="DEF0F2"/>
    <a:srgbClr val="008000"/>
    <a:srgbClr val="F2E5D0"/>
    <a:srgbClr val="464646"/>
    <a:srgbClr val="8F0000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36" autoAdjust="0"/>
    <p:restoredTop sz="96281" autoAdjust="0"/>
  </p:normalViewPr>
  <p:slideViewPr>
    <p:cSldViewPr>
      <p:cViewPr varScale="1">
        <p:scale>
          <a:sx n="160" d="100"/>
          <a:sy n="160" d="100"/>
        </p:scale>
        <p:origin x="3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4/14/21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84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65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April 15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s.mdx.ac.uk/staffpages/r_bornat/books/compiling.pdf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April 15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329F3-FE12-2A40-998D-32EC239FF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Parameter Passing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6B336-05F2-8E4A-B532-DC7DD14DA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0918C5-4357-2842-87E7-364147CA96B2}"/>
              </a:ext>
            </a:extLst>
          </p:cNvPr>
          <p:cNvSpPr txBox="1"/>
          <p:nvPr/>
        </p:nvSpPr>
        <p:spPr>
          <a:xfrm>
            <a:off x="365806" y="1417342"/>
            <a:ext cx="7595349" cy="38472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main(String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ReferenceParm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 = new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ReferenceParm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main before call to func1: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+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func1(p);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main after call to func1: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+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func2(p);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main after call to func2: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+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E76B89-43D7-444B-8D5A-BE40F31EAE07}"/>
              </a:ext>
            </a:extLst>
          </p:cNvPr>
          <p:cNvSpPr txBox="1"/>
          <p:nvPr/>
        </p:nvSpPr>
        <p:spPr>
          <a:xfrm>
            <a:off x="1188757" y="4882967"/>
            <a:ext cx="5368777" cy="181588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before call to func1: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 func1: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func1: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 func2: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222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func2: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35B85D-7F06-1342-9CF9-7032C1280CE5}"/>
              </a:ext>
            </a:extLst>
          </p:cNvPr>
          <p:cNvSpPr txBox="1"/>
          <p:nvPr/>
        </p:nvSpPr>
        <p:spPr>
          <a:xfrm>
            <a:off x="5718598" y="1276119"/>
            <a:ext cx="205376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ReferenceParm.java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7744A0-EA76-114E-BD88-40448520B2C4}"/>
              </a:ext>
            </a:extLst>
          </p:cNvPr>
          <p:cNvSpPr txBox="1"/>
          <p:nvPr/>
        </p:nvSpPr>
        <p:spPr>
          <a:xfrm>
            <a:off x="6443155" y="6323111"/>
            <a:ext cx="132921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Didn’t change!</a:t>
            </a:r>
          </a:p>
        </p:txBody>
      </p:sp>
    </p:spTree>
    <p:extLst>
      <p:ext uri="{BB962C8B-B14F-4D97-AF65-F5344CB8AC3E}">
        <p14:creationId xmlns:p14="http://schemas.microsoft.com/office/powerpoint/2010/main" val="195643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B25CC-2EF2-124A-8850-9D0939257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Parameter Passing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59818-934F-6347-9C1F-738D98D04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8E2257-55C0-B544-B7A7-646DE1B22ABD}"/>
              </a:ext>
            </a:extLst>
          </p:cNvPr>
          <p:cNvSpPr txBox="1"/>
          <p:nvPr/>
        </p:nvSpPr>
        <p:spPr>
          <a:xfrm>
            <a:off x="653299" y="1417342"/>
            <a:ext cx="7837402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ReferenceParm1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value;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ReferenceParm1(int v) : value(v)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func1(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ReferenceParm1 *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-&gt;value = 111;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 func1: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-&gt;value =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-&gt;value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func2(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ReferenceParm1* &amp;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ReferenceParm1(222);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 func2: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-&gt;value =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-&gt;value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189CE1-45E8-2841-BEA7-009A08466528}"/>
              </a:ext>
            </a:extLst>
          </p:cNvPr>
          <p:cNvSpPr txBox="1"/>
          <p:nvPr/>
        </p:nvSpPr>
        <p:spPr>
          <a:xfrm>
            <a:off x="4884493" y="3359887"/>
            <a:ext cx="182934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Pass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u="sng" dirty="0">
                <a:solidFill>
                  <a:srgbClr val="C00000"/>
                </a:solidFill>
              </a:rPr>
              <a:t>by value</a:t>
            </a:r>
            <a:r>
              <a:rPr lang="en-US" sz="14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BD6AF9-5336-C749-BAD9-D1D172F3F8B7}"/>
              </a:ext>
            </a:extLst>
          </p:cNvPr>
          <p:cNvSpPr txBox="1"/>
          <p:nvPr/>
        </p:nvSpPr>
        <p:spPr>
          <a:xfrm>
            <a:off x="3498342" y="3853224"/>
            <a:ext cx="314060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Modify the </a:t>
            </a:r>
            <a:r>
              <a:rPr lang="en-US" sz="1400" u="sng" dirty="0">
                <a:solidFill>
                  <a:srgbClr val="008000"/>
                </a:solidFill>
              </a:rPr>
              <a:t>object</a:t>
            </a:r>
            <a:r>
              <a:rPr lang="en-US" sz="1400" dirty="0">
                <a:solidFill>
                  <a:srgbClr val="008000"/>
                </a:solidFill>
              </a:rPr>
              <a:t> that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dirty="0">
                <a:solidFill>
                  <a:srgbClr val="008000"/>
                </a:solidFill>
              </a:rPr>
              <a:t> points to.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A1FBEF-0DE1-B642-8F6F-64562B1D24D1}"/>
              </a:ext>
            </a:extLst>
          </p:cNvPr>
          <p:cNvSpPr txBox="1"/>
          <p:nvPr/>
        </p:nvSpPr>
        <p:spPr>
          <a:xfrm>
            <a:off x="4884493" y="4851646"/>
            <a:ext cx="215636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Pass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u="sng" dirty="0">
                <a:solidFill>
                  <a:srgbClr val="C00000"/>
                </a:solidFill>
              </a:rPr>
              <a:t>by reference</a:t>
            </a:r>
            <a:r>
              <a:rPr lang="en-US" sz="14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309501-D3B3-3541-B34E-B13DF529C0BE}"/>
              </a:ext>
            </a:extLst>
          </p:cNvPr>
          <p:cNvSpPr txBox="1"/>
          <p:nvPr/>
        </p:nvSpPr>
        <p:spPr>
          <a:xfrm>
            <a:off x="5180396" y="5323010"/>
            <a:ext cx="239520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Modify </a:t>
            </a:r>
            <a:r>
              <a:rPr lang="en-US" sz="1400" u="sng" dirty="0">
                <a:solidFill>
                  <a:srgbClr val="008000"/>
                </a:solidFill>
              </a:rPr>
              <a:t>what</a:t>
            </a:r>
            <a:r>
              <a:rPr lang="en-US" sz="1400" dirty="0">
                <a:solidFill>
                  <a:srgbClr val="008000"/>
                </a:solidFill>
              </a:rPr>
              <a:t>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dirty="0">
                <a:solidFill>
                  <a:srgbClr val="008000"/>
                </a:solidFill>
              </a:rPr>
              <a:t> points to.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F26908-D115-6940-B6EA-E176F3F48028}"/>
              </a:ext>
            </a:extLst>
          </p:cNvPr>
          <p:cNvSpPr txBox="1"/>
          <p:nvPr/>
        </p:nvSpPr>
        <p:spPr>
          <a:xfrm>
            <a:off x="6217902" y="1242474"/>
            <a:ext cx="212269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ReferenceParm1.cpp</a:t>
            </a:r>
          </a:p>
        </p:txBody>
      </p:sp>
    </p:spTree>
    <p:extLst>
      <p:ext uri="{BB962C8B-B14F-4D97-AF65-F5344CB8AC3E}">
        <p14:creationId xmlns:p14="http://schemas.microsoft.com/office/powerpoint/2010/main" val="311211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DECFE-9084-EC4D-8A23-8ED9C2B97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Parameter Passing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BBF9F-1C4C-934C-A441-4BCBF4E1F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B5BBDD-F3B2-D446-BDBE-8DB18B1067CA}"/>
              </a:ext>
            </a:extLst>
          </p:cNvPr>
          <p:cNvSpPr txBox="1"/>
          <p:nvPr/>
        </p:nvSpPr>
        <p:spPr>
          <a:xfrm>
            <a:off x="457200" y="1417342"/>
            <a:ext cx="8239756" cy="33855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ReferenceParm1 *p = new ReferenceParm1(0);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 main before call to func1: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p-&gt;value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func1(p);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 main after call to func1: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p-&gt;value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func2(p);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 main after call to func2: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p-&gt;value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5C826E-6675-404F-96D6-63FCD64984C7}"/>
              </a:ext>
            </a:extLst>
          </p:cNvPr>
          <p:cNvSpPr txBox="1"/>
          <p:nvPr/>
        </p:nvSpPr>
        <p:spPr>
          <a:xfrm>
            <a:off x="2103147" y="4396704"/>
            <a:ext cx="5368777" cy="181588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before call to func1: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 func1: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-&gt;value = 111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func1: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 func2: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-&gt;value = 222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func2: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8296E5-A5C0-014B-AB75-18BE7B16AEB6}"/>
              </a:ext>
            </a:extLst>
          </p:cNvPr>
          <p:cNvSpPr txBox="1"/>
          <p:nvPr/>
        </p:nvSpPr>
        <p:spPr>
          <a:xfrm>
            <a:off x="7406222" y="5806414"/>
            <a:ext cx="960519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Changed!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049EDF-0A7C-CE4E-84A9-10141ABD95CE}"/>
              </a:ext>
            </a:extLst>
          </p:cNvPr>
          <p:cNvSpPr txBox="1"/>
          <p:nvPr/>
        </p:nvSpPr>
        <p:spPr>
          <a:xfrm>
            <a:off x="6410575" y="1230011"/>
            <a:ext cx="212269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ReferenceParm1.cpp</a:t>
            </a:r>
          </a:p>
        </p:txBody>
      </p:sp>
    </p:spTree>
    <p:extLst>
      <p:ext uri="{BB962C8B-B14F-4D97-AF65-F5344CB8AC3E}">
        <p14:creationId xmlns:p14="http://schemas.microsoft.com/office/powerpoint/2010/main" val="17669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EC41A-6312-9145-83D4-25501CA9C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Can Pass Scalars by Reference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D00B1-FDCA-BA4A-8820-E551B65E8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0CCBE8-3BC7-584E-8721-13C0D0FA8ADB}"/>
              </a:ext>
            </a:extLst>
          </p:cNvPr>
          <p:cNvSpPr txBox="1"/>
          <p:nvPr/>
        </p:nvSpPr>
        <p:spPr>
          <a:xfrm>
            <a:off x="304800" y="1371750"/>
            <a:ext cx="5949064" cy="544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func1(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 func1: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func2(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int&amp;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 func2: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 func2: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 main before call to func1: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func1(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 main after call to func1: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func2(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 main after call to func2: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345895-61DC-CC4C-8C52-49C089F4FCAC}"/>
              </a:ext>
            </a:extLst>
          </p:cNvPr>
          <p:cNvSpPr txBox="1"/>
          <p:nvPr/>
        </p:nvSpPr>
        <p:spPr>
          <a:xfrm>
            <a:off x="5284430" y="2483572"/>
            <a:ext cx="3531736" cy="156966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before call to func1: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func1: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111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func1: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func2: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func2: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func2: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5BBD4B-18FB-654A-B2A9-53F7F4C7DB59}"/>
              </a:ext>
            </a:extLst>
          </p:cNvPr>
          <p:cNvSpPr txBox="1"/>
          <p:nvPr/>
        </p:nvSpPr>
        <p:spPr>
          <a:xfrm>
            <a:off x="8046682" y="3520439"/>
            <a:ext cx="84830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Changed!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6D5091-F83F-5745-A7BE-26596D35A6E4}"/>
              </a:ext>
            </a:extLst>
          </p:cNvPr>
          <p:cNvSpPr txBox="1"/>
          <p:nvPr/>
        </p:nvSpPr>
        <p:spPr>
          <a:xfrm>
            <a:off x="4369522" y="1202473"/>
            <a:ext cx="212269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ReferenceParm2.cpp</a:t>
            </a:r>
          </a:p>
        </p:txBody>
      </p:sp>
    </p:spTree>
    <p:extLst>
      <p:ext uri="{BB962C8B-B14F-4D97-AF65-F5344CB8AC3E}">
        <p14:creationId xmlns:p14="http://schemas.microsoft.com/office/powerpoint/2010/main" val="128218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8970-40BE-4B4F-87C8-DD63D6D5B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67" y="411163"/>
            <a:ext cx="8595266" cy="655637"/>
          </a:xfrm>
        </p:spPr>
        <p:txBody>
          <a:bodyPr/>
          <a:lstStyle/>
          <a:p>
            <a:r>
              <a:rPr lang="en-US" dirty="0"/>
              <a:t>Java Hack to Pass Parameters by Reference?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D2243-F9E1-524F-ABD3-8057FBACC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320994" cy="3974774"/>
          </a:xfrm>
        </p:spPr>
        <p:txBody>
          <a:bodyPr/>
          <a:lstStyle/>
          <a:p>
            <a:r>
              <a:rPr lang="en-US" dirty="0"/>
              <a:t>Idea: To implement passing a scalar or reference (pointer) value by reference, we first </a:t>
            </a:r>
            <a:r>
              <a:rPr lang="en-US" u="sng" dirty="0"/>
              <a:t>wrap the value</a:t>
            </a:r>
            <a:r>
              <a:rPr lang="en-US" dirty="0"/>
              <a:t> in an object and then pass a reference to the object (by value) to the function.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Then the function can change the value </a:t>
            </a:r>
            <a:br>
              <a:rPr lang="en-US" dirty="0"/>
            </a:br>
            <a:r>
              <a:rPr lang="en-US" dirty="0"/>
              <a:t>that’s inside the wrapper.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Upon return, unwrap </a:t>
            </a:r>
            <a:br>
              <a:rPr lang="en-US" dirty="0"/>
            </a:br>
            <a:r>
              <a:rPr lang="en-US" dirty="0"/>
              <a:t>the changed value!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144D0A-1328-A447-A1E7-66FCFAB3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BA5B056-B153-FC42-BB84-DBD80F2ADAD2}"/>
              </a:ext>
            </a:extLst>
          </p:cNvPr>
          <p:cNvGrpSpPr/>
          <p:nvPr/>
        </p:nvGrpSpPr>
        <p:grpSpPr>
          <a:xfrm>
            <a:off x="4754878" y="4160512"/>
            <a:ext cx="3657560" cy="1918812"/>
            <a:chOff x="2468903" y="4434829"/>
            <a:chExt cx="3657560" cy="1918812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5D318BD7-33F5-8B4E-8379-A74874FB3339}"/>
                </a:ext>
              </a:extLst>
            </p:cNvPr>
            <p:cNvSpPr/>
            <p:nvPr/>
          </p:nvSpPr>
          <p:spPr bwMode="auto">
            <a:xfrm>
              <a:off x="2468903" y="5164933"/>
              <a:ext cx="3657560" cy="45860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Code to call the function</a:t>
              </a:r>
              <a:r>
                <a:rPr lang="en-US" dirty="0"/>
                <a:t>.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613BC71-A074-DE4D-955D-400B026338BF}"/>
                </a:ext>
              </a:extLst>
            </p:cNvPr>
            <p:cNvGrpSpPr/>
            <p:nvPr/>
          </p:nvGrpSpPr>
          <p:grpSpPr>
            <a:xfrm>
              <a:off x="2468903" y="4434829"/>
              <a:ext cx="3657560" cy="1918812"/>
              <a:chOff x="2468903" y="4434829"/>
              <a:chExt cx="3657560" cy="1918812"/>
            </a:xfrm>
          </p:grpSpPr>
          <p:sp>
            <p:nvSpPr>
              <p:cNvPr id="6" name="Rounded Rectangle 5">
                <a:extLst>
                  <a:ext uri="{FF2B5EF4-FFF2-40B4-BE49-F238E27FC236}">
                    <a16:creationId xmlns:a16="http://schemas.microsoft.com/office/drawing/2014/main" id="{8B13F057-8557-5345-BBC7-468D5732FD6B}"/>
                  </a:ext>
                </a:extLst>
              </p:cNvPr>
              <p:cNvSpPr/>
              <p:nvPr/>
            </p:nvSpPr>
            <p:spPr bwMode="auto">
              <a:xfrm>
                <a:off x="2468903" y="4434829"/>
                <a:ext cx="3657560" cy="640073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Code to wrap arguments</a:t>
                </a:r>
                <a:r>
                  <a:rPr lang="en-US" dirty="0"/>
                  <a:t> that are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suppo</a:t>
                </a:r>
                <a:r>
                  <a:rPr lang="en-US" dirty="0"/>
                  <a:t>sed to be passed by reference.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" name="Rounded Rectangle 7">
                <a:extLst>
                  <a:ext uri="{FF2B5EF4-FFF2-40B4-BE49-F238E27FC236}">
                    <a16:creationId xmlns:a16="http://schemas.microsoft.com/office/drawing/2014/main" id="{37EE014C-E154-E944-9593-5DB80324F3F1}"/>
                  </a:ext>
                </a:extLst>
              </p:cNvPr>
              <p:cNvSpPr/>
              <p:nvPr/>
            </p:nvSpPr>
            <p:spPr bwMode="auto">
              <a:xfrm>
                <a:off x="2468903" y="5713568"/>
                <a:ext cx="3657560" cy="640073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/>
                  <a:t>Unwrap the arguments</a:t>
                </a:r>
                <a:br>
                  <a:rPr lang="en-US" dirty="0"/>
                </a:br>
                <a:r>
                  <a:rPr lang="en-US" dirty="0"/>
                  <a:t>access the changed values.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0684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FFA06-D176-FD4E-A4AD-CEC90D4F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Hack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8C5F84-8C11-254D-812F-5BF9A522C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4B3FAD-9967-414C-8044-6D5E12440906}"/>
              </a:ext>
            </a:extLst>
          </p:cNvPr>
          <p:cNvSpPr txBox="1"/>
          <p:nvPr/>
        </p:nvSpPr>
        <p:spPr>
          <a:xfrm>
            <a:off x="2443051" y="1508781"/>
            <a:ext cx="4257897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int wrapped;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w) { wrapped = w;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0C4724-ED82-9241-B996-170424BB5F71}"/>
              </a:ext>
            </a:extLst>
          </p:cNvPr>
          <p:cNvSpPr txBox="1"/>
          <p:nvPr/>
        </p:nvSpPr>
        <p:spPr>
          <a:xfrm>
            <a:off x="5394951" y="1339504"/>
            <a:ext cx="11619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IWrap.java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286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CAA09-BBBC-1A49-B0DA-C37B7EF51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Hack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2BB85-22AA-1E4B-95A7-9D2C19C96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06F59D-ABAE-B145-B6BD-79F3D36FDC24}"/>
              </a:ext>
            </a:extLst>
          </p:cNvPr>
          <p:cNvSpPr txBox="1"/>
          <p:nvPr/>
        </p:nvSpPr>
        <p:spPr>
          <a:xfrm>
            <a:off x="1085308" y="1508781"/>
            <a:ext cx="6973384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ReferenceHack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func1(int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func1: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func2(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parm.wrapped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func2: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parm.wrapped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parm.wrapped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</p:txBody>
      </p:sp>
    </p:spTree>
    <p:extLst>
      <p:ext uri="{BB962C8B-B14F-4D97-AF65-F5344CB8AC3E}">
        <p14:creationId xmlns:p14="http://schemas.microsoft.com/office/powerpoint/2010/main" val="244200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18E3D-9B4C-8B49-B82C-3EFD6E216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Hack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B573C-0EB7-AA44-B117-7A05758C2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0E2A69-A061-FD46-A9AD-FAE94C2180E3}"/>
              </a:ext>
            </a:extLst>
          </p:cNvPr>
          <p:cNvSpPr txBox="1"/>
          <p:nvPr/>
        </p:nvSpPr>
        <p:spPr>
          <a:xfrm>
            <a:off x="774325" y="1417342"/>
            <a:ext cx="7595349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main(String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main before call to func1: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func1(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main after call to func1: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func2(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iw.wrapped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main after call to func2: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168DBF-9EC0-3340-8C9A-6FD1807A239F}"/>
              </a:ext>
            </a:extLst>
          </p:cNvPr>
          <p:cNvSpPr txBox="1"/>
          <p:nvPr/>
        </p:nvSpPr>
        <p:spPr>
          <a:xfrm>
            <a:off x="2546444" y="4637878"/>
            <a:ext cx="4051109" cy="160043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before call to func1: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func1: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111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func1: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func2: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parm.wrapped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222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func2: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60045F-3AEB-CA4B-BE11-576D94C8F3AD}"/>
              </a:ext>
            </a:extLst>
          </p:cNvPr>
          <p:cNvSpPr txBox="1"/>
          <p:nvPr/>
        </p:nvSpPr>
        <p:spPr>
          <a:xfrm>
            <a:off x="5918227" y="6169838"/>
            <a:ext cx="84830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Changed!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33BBF1-D55D-6140-8E9B-2475E769F651}"/>
              </a:ext>
            </a:extLst>
          </p:cNvPr>
          <p:cNvSpPr txBox="1"/>
          <p:nvPr/>
        </p:nvSpPr>
        <p:spPr>
          <a:xfrm>
            <a:off x="4389122" y="3519100"/>
            <a:ext cx="54899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Wrap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E2A70D-7763-744A-8912-0C46FD80F209}"/>
              </a:ext>
            </a:extLst>
          </p:cNvPr>
          <p:cNvSpPr txBox="1"/>
          <p:nvPr/>
        </p:nvSpPr>
        <p:spPr>
          <a:xfrm>
            <a:off x="3348201" y="3984927"/>
            <a:ext cx="712054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Unwrap</a:t>
            </a:r>
          </a:p>
        </p:txBody>
      </p:sp>
    </p:spTree>
    <p:extLst>
      <p:ext uri="{BB962C8B-B14F-4D97-AF65-F5344CB8AC3E}">
        <p14:creationId xmlns:p14="http://schemas.microsoft.com/office/powerpoint/2010/main" val="84032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8FC1-3A71-0847-8419-38EBAF2E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Java Hack Fails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37E7F-E350-C44C-B56E-6A6153426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97DA08-82DA-AE41-8D54-0326D664A1B4}"/>
              </a:ext>
            </a:extLst>
          </p:cNvPr>
          <p:cNvSpPr txBox="1"/>
          <p:nvPr/>
        </p:nvSpPr>
        <p:spPr>
          <a:xfrm>
            <a:off x="365806" y="1234464"/>
            <a:ext cx="7595349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ReferenceHack2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int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func2(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parm.wrapped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func2: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parm.wrapped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parm.wrapped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 func2: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 +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main(String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main before call to func2: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iw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func2(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iw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iw.wrapped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main after call to func2: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3B02F2-D6AB-2740-AEEF-6B6F5514FC1F}"/>
              </a:ext>
            </a:extLst>
          </p:cNvPr>
          <p:cNvSpPr txBox="1"/>
          <p:nvPr/>
        </p:nvSpPr>
        <p:spPr>
          <a:xfrm>
            <a:off x="5029195" y="3520439"/>
            <a:ext cx="4051109" cy="95410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before call to func2: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func2: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parm.wrapped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func2: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func2: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2BBACB-B650-6A4E-B407-1F511DC0245E}"/>
              </a:ext>
            </a:extLst>
          </p:cNvPr>
          <p:cNvSpPr txBox="1"/>
          <p:nvPr/>
        </p:nvSpPr>
        <p:spPr>
          <a:xfrm>
            <a:off x="6766536" y="3977634"/>
            <a:ext cx="1015021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C00000"/>
                </a:solidFill>
              </a:rPr>
              <a:t>Wrong value!</a:t>
            </a:r>
          </a:p>
        </p:txBody>
      </p:sp>
    </p:spTree>
    <p:extLst>
      <p:ext uri="{BB962C8B-B14F-4D97-AF65-F5344CB8AC3E}">
        <p14:creationId xmlns:p14="http://schemas.microsoft.com/office/powerpoint/2010/main" val="401235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4ED07-022C-7F4A-A10B-C0021D71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A36D1-8F39-634A-BC67-E6CB67F13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compiling programs, compilers generally do not generate </a:t>
            </a:r>
            <a:r>
              <a:rPr lang="en-US" u="sng" dirty="0"/>
              <a:t>all</a:t>
            </a:r>
            <a:r>
              <a:rPr lang="en-US" dirty="0"/>
              <a:t> the code.</a:t>
            </a:r>
          </a:p>
          <a:p>
            <a:r>
              <a:rPr lang="en-US" dirty="0"/>
              <a:t>Instead, for specialized statements </a:t>
            </a:r>
            <a:br>
              <a:rPr lang="en-US" dirty="0"/>
            </a:br>
            <a:r>
              <a:rPr lang="en-US" dirty="0"/>
              <a:t>and expressions, it can </a:t>
            </a:r>
            <a:r>
              <a:rPr lang="en-US" u="sng" dirty="0"/>
              <a:t>generate calls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runtime library routines.</a:t>
            </a:r>
          </a:p>
          <a:p>
            <a:r>
              <a:rPr lang="en-US" dirty="0"/>
              <a:t>The </a:t>
            </a:r>
            <a:r>
              <a:rPr lang="en-US" u="sng" dirty="0"/>
              <a:t>runtime library routines</a:t>
            </a:r>
            <a:r>
              <a:rPr lang="en-US" dirty="0"/>
              <a:t> then perform the operations for an executing program.</a:t>
            </a:r>
          </a:p>
          <a:p>
            <a:pPr lvl="1"/>
            <a:r>
              <a:rPr lang="en-US" dirty="0"/>
              <a:t>The routines can be written in a high-level language.</a:t>
            </a:r>
          </a:p>
          <a:p>
            <a:pPr lvl="1"/>
            <a:r>
              <a:rPr lang="en-US" dirty="0"/>
              <a:t>For example: A source language can have constructs for doing regular expression operations, which can be performed by calls to library routines.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DF820-C8BE-114B-A5E0-4619BAB3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44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A11E-7F0B-3241-9367-B51AFC6F1262}" type="slidenum">
              <a:rPr lang="en-US"/>
              <a:pPr/>
              <a:t>2</a:t>
            </a:fld>
            <a:endParaRPr lang="en-US"/>
          </a:p>
        </p:txBody>
      </p:sp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Free Compiler Book!</a:t>
            </a:r>
          </a:p>
        </p:txBody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compiler textbook first published in 1979:</a:t>
            </a:r>
            <a:br>
              <a:rPr lang="en-US" dirty="0"/>
            </a:br>
            <a:r>
              <a:rPr lang="en-US" sz="2000" dirty="0">
                <a:hlinkClick r:id="rId2"/>
              </a:rPr>
              <a:t>http://www.eis.mdx.ac.uk/staffpages/r_bornat/books/compiling.pdf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A bit dated, but free to download. </a:t>
            </a:r>
          </a:p>
          <a:p>
            <a:pPr lvl="1"/>
            <a:r>
              <a:rPr lang="en-US" dirty="0"/>
              <a:t>2.6 MB PDF.</a:t>
            </a:r>
          </a:p>
        </p:txBody>
      </p:sp>
    </p:spTree>
    <p:extLst>
      <p:ext uri="{BB962C8B-B14F-4D97-AF65-F5344CB8AC3E}">
        <p14:creationId xmlns:p14="http://schemas.microsoft.com/office/powerpoint/2010/main" val="2563989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1613-784E-F743-928F-82163F84D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Library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DF00B-AC5E-0F41-AF13-1C04BF91A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5AC66D-AEDF-8D4C-AA76-518C0BC5D6A6}"/>
              </a:ext>
            </a:extLst>
          </p:cNvPr>
          <p:cNvSpPr txBox="1"/>
          <p:nvPr/>
        </p:nvSpPr>
        <p:spPr>
          <a:xfrm>
            <a:off x="1208739" y="1430240"/>
            <a:ext cx="6726521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Multiplier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int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factor1, int factor2)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factor1*factor2;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95ACD9-981B-0F4C-B3DF-09DD4AF7CEA2}"/>
              </a:ext>
            </a:extLst>
          </p:cNvPr>
          <p:cNvSpPr txBox="1"/>
          <p:nvPr/>
        </p:nvSpPr>
        <p:spPr>
          <a:xfrm>
            <a:off x="6309341" y="1260963"/>
            <a:ext cx="142526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Multiplier.java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522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FDD1E-E85B-284D-B73F-1E48FE0B7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Library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788A0F-1B39-7E40-9729-380D7819F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5F8C0C-8747-8C4A-A66D-55895CFAE282}"/>
              </a:ext>
            </a:extLst>
          </p:cNvPr>
          <p:cNvSpPr txBox="1"/>
          <p:nvPr/>
        </p:nvSpPr>
        <p:spPr>
          <a:xfrm>
            <a:off x="1869978" y="1403741"/>
            <a:ext cx="5404043" cy="4585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private static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private static j I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.method	public static main([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/lang/String;)V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	6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	2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0 is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/lang/String;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.var 1 is product 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iconst_5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7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Multiplier/times(II)I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istore_1             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876A1E-3463-4349-AB87-8F7972227513}"/>
              </a:ext>
            </a:extLst>
          </p:cNvPr>
          <p:cNvSpPr txBox="1"/>
          <p:nvPr/>
        </p:nvSpPr>
        <p:spPr>
          <a:xfrm>
            <a:off x="5841874" y="1234464"/>
            <a:ext cx="129041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LibraryTest.j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656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C4D2C-03F5-A848-A32E-4E4B85928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Library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C6773-BCD4-2242-B831-5F685D9DD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706211-A7C9-DD40-89C4-CB6DCBC29128}"/>
              </a:ext>
            </a:extLst>
          </p:cNvPr>
          <p:cNvSpPr txBox="1"/>
          <p:nvPr/>
        </p:nvSpPr>
        <p:spPr>
          <a:xfrm>
            <a:off x="1008636" y="1183858"/>
            <a:ext cx="7358105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java/lang/System/out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"%d times %d is %d\012"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iconst_3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anewarray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java/lang/Object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dup    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iconst_0              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java/lang/Integer/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aastore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dup    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iconst_1              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java/lang/Integer/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aastore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dup    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iconst_2              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iload_1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java/lang/Integer/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aastore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java/io/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/lang/Object;)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pop    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return  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             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BD50C0-DFF3-4D45-93B7-2D7BF5D69A7F}"/>
              </a:ext>
            </a:extLst>
          </p:cNvPr>
          <p:cNvSpPr txBox="1"/>
          <p:nvPr/>
        </p:nvSpPr>
        <p:spPr>
          <a:xfrm>
            <a:off x="6949414" y="5989292"/>
            <a:ext cx="129041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LibraryTest.j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9014B9-6A58-A24E-AA1C-CAB4C7E80825}"/>
              </a:ext>
            </a:extLst>
          </p:cNvPr>
          <p:cNvSpPr txBox="1"/>
          <p:nvPr/>
        </p:nvSpPr>
        <p:spPr>
          <a:xfrm>
            <a:off x="3789846" y="6323111"/>
            <a:ext cx="1795684" cy="30777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 times 7 is 35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D7F7EE-6460-A441-88C6-C03B0AD7D937}"/>
              </a:ext>
            </a:extLst>
          </p:cNvPr>
          <p:cNvSpPr txBox="1"/>
          <p:nvPr/>
        </p:nvSpPr>
        <p:spPr>
          <a:xfrm>
            <a:off x="7635450" y="6482936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496637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E86FE-CC2D-1C48-86EB-BA0EBA30A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Compiler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89E27-884E-E649-BBC3-4D40C34D2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19575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minimum</a:t>
            </a:r>
            <a:r>
              <a:rPr lang="en-US" dirty="0"/>
              <a:t> compiler project:</a:t>
            </a:r>
          </a:p>
          <a:p>
            <a:pPr lvl="1"/>
            <a:r>
              <a:rPr lang="en-US" dirty="0"/>
              <a:t>At least two data types with type checking.</a:t>
            </a:r>
          </a:p>
          <a:p>
            <a:pPr lvl="1"/>
            <a:r>
              <a:rPr lang="en-US" dirty="0"/>
              <a:t>Basic arithmetic operations,</a:t>
            </a:r>
          </a:p>
          <a:p>
            <a:pPr lvl="1"/>
            <a:r>
              <a:rPr lang="en-US" dirty="0"/>
              <a:t>Operator precedence.</a:t>
            </a:r>
          </a:p>
          <a:p>
            <a:pPr lvl="1"/>
            <a:r>
              <a:rPr lang="en-US" dirty="0"/>
              <a:t>Assignment statements.</a:t>
            </a:r>
          </a:p>
          <a:p>
            <a:pPr lvl="1"/>
            <a:r>
              <a:rPr lang="en-US" dirty="0"/>
              <a:t>At least one conditional control statement (e.g., IF).</a:t>
            </a:r>
          </a:p>
          <a:p>
            <a:pPr lvl="1"/>
            <a:r>
              <a:rPr lang="en-US" dirty="0"/>
              <a:t>At least one looping control statement.</a:t>
            </a:r>
          </a:p>
          <a:p>
            <a:pPr lvl="1"/>
            <a:r>
              <a:rPr lang="en-US" dirty="0"/>
              <a:t>Procedures or functions with calls and returns.</a:t>
            </a:r>
          </a:p>
          <a:p>
            <a:pPr lvl="1"/>
            <a:r>
              <a:rPr lang="en-US" dirty="0"/>
              <a:t>Parameters passed by value.</a:t>
            </a:r>
          </a:p>
          <a:p>
            <a:pPr lvl="1"/>
            <a:r>
              <a:rPr lang="en-US" dirty="0"/>
              <a:t>Basic error recovery (ANTLR parser’s recovery).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6718E-68D8-7640-94F8-B7EBC88F0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19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49577-1C82-3242-A186-290A9ED9D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Compiler Project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531B8-287B-804B-A606-C0F6412BE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413746"/>
          </a:xfrm>
        </p:spPr>
        <p:txBody>
          <a:bodyPr/>
          <a:lstStyle/>
          <a:p>
            <a:r>
              <a:rPr lang="en-US" dirty="0"/>
              <a:t>Create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.g4</a:t>
            </a:r>
            <a:r>
              <a:rPr lang="en-US" dirty="0"/>
              <a:t> </a:t>
            </a:r>
            <a:r>
              <a:rPr lang="en-US" u="sng" dirty="0"/>
              <a:t>grammar file</a:t>
            </a:r>
            <a:r>
              <a:rPr lang="en-US" dirty="0"/>
              <a:t> for your language.</a:t>
            </a:r>
          </a:p>
          <a:p>
            <a:r>
              <a:rPr lang="en-US" dirty="0"/>
              <a:t>Use ANTLR to generate compiler code.</a:t>
            </a:r>
          </a:p>
          <a:p>
            <a:r>
              <a:rPr lang="en-US" dirty="0"/>
              <a:t>Write </a:t>
            </a:r>
            <a:r>
              <a:rPr lang="en-US" u="sng" dirty="0"/>
              <a:t>sample programs</a:t>
            </a:r>
            <a:r>
              <a:rPr lang="en-US" dirty="0"/>
              <a:t> in your language.</a:t>
            </a:r>
          </a:p>
          <a:p>
            <a:r>
              <a:rPr lang="en-US" u="sng" dirty="0"/>
              <a:t>Compile</a:t>
            </a:r>
            <a:r>
              <a:rPr lang="en-US" dirty="0"/>
              <a:t> the sample programs to Jasmin assembly language.</a:t>
            </a:r>
          </a:p>
          <a:p>
            <a:r>
              <a:rPr lang="en-US" u="sng" dirty="0"/>
              <a:t>Assemble and run</a:t>
            </a:r>
            <a:r>
              <a:rPr lang="en-US" dirty="0"/>
              <a:t> your sample programs </a:t>
            </a:r>
            <a:br>
              <a:rPr lang="en-US" dirty="0"/>
            </a:br>
            <a:r>
              <a:rPr lang="en-US" dirty="0"/>
              <a:t>on the Java Virtual Machine.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5BFE8-9316-D84F-9E93-31AB83CD4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95AF01-ACA7-1543-B821-36BEC1C72B7B}"/>
              </a:ext>
            </a:extLst>
          </p:cNvPr>
          <p:cNvSpPr txBox="1"/>
          <p:nvPr/>
        </p:nvSpPr>
        <p:spPr>
          <a:xfrm>
            <a:off x="1530976" y="5017108"/>
            <a:ext cx="608204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u="sng" dirty="0">
                <a:solidFill>
                  <a:srgbClr val="0033CC"/>
                </a:solidFill>
              </a:rPr>
              <a:t>Final compiler project</a:t>
            </a:r>
            <a:r>
              <a:rPr lang="en-US" sz="2400" dirty="0">
                <a:solidFill>
                  <a:srgbClr val="0033CC"/>
                </a:solidFill>
              </a:rPr>
              <a:t> due </a:t>
            </a:r>
            <a:r>
              <a:rPr lang="en-US" sz="2400" dirty="0">
                <a:solidFill>
                  <a:srgbClr val="C00000"/>
                </a:solidFill>
              </a:rPr>
              <a:t>Monday, May 17</a:t>
            </a:r>
          </a:p>
        </p:txBody>
      </p:sp>
    </p:spTree>
    <p:extLst>
      <p:ext uri="{BB962C8B-B14F-4D97-AF65-F5344CB8AC3E}">
        <p14:creationId xmlns:p14="http://schemas.microsoft.com/office/powerpoint/2010/main" val="30119211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3B115-793B-1147-84A1-AC8E2479B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 a New Language!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52EC2-04B0-2043-956F-DA08438E5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invent a new programming language.</a:t>
            </a:r>
          </a:p>
          <a:p>
            <a:pPr lvl="1"/>
            <a:r>
              <a:rPr lang="en-US" dirty="0"/>
              <a:t>New language constructs, </a:t>
            </a:r>
            <a:br>
              <a:rPr lang="en-US" dirty="0"/>
            </a:br>
            <a:r>
              <a:rPr lang="en-US" dirty="0"/>
              <a:t>or new syntax for old constructs.</a:t>
            </a:r>
          </a:p>
          <a:p>
            <a:pPr lvl="1"/>
            <a:r>
              <a:rPr lang="en-US" dirty="0"/>
              <a:t>Write sample programs in your language, </a:t>
            </a:r>
            <a:br>
              <a:rPr lang="en-US" dirty="0"/>
            </a:br>
            <a:r>
              <a:rPr lang="en-US" dirty="0"/>
              <a:t>compile them, and run them.</a:t>
            </a:r>
          </a:p>
          <a:p>
            <a:pPr lvl="4"/>
            <a:endParaRPr lang="en-US" dirty="0"/>
          </a:p>
          <a:p>
            <a:r>
              <a:rPr lang="en-US" dirty="0"/>
              <a:t>However, simply replacing Pascal’s keywords with cute substitutes is not a good project.</a:t>
            </a:r>
          </a:p>
          <a:p>
            <a:pPr lvl="4"/>
            <a:endParaRPr lang="en-US" dirty="0"/>
          </a:p>
          <a:p>
            <a:r>
              <a:rPr lang="en-US" dirty="0"/>
              <a:t>Another option: Choose an existing language such as Lua, Rust, or Go and write a compiler for a subset.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5A472B-1E5A-F741-8076-2374104BE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865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7B307-27C1-4B46-BD4E-73D54C288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24488-73BC-F44E-BFD1-D9A4BB66C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what you have working </a:t>
            </a:r>
            <a:br>
              <a:rPr lang="en-US" dirty="0"/>
            </a:br>
            <a:r>
              <a:rPr lang="en-US" dirty="0"/>
              <a:t>up to the day of your presentation.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10 - 15 minutes per team.</a:t>
            </a:r>
          </a:p>
          <a:p>
            <a:pPr lvl="1"/>
            <a:r>
              <a:rPr lang="en-US" dirty="0"/>
              <a:t>What is your source language?</a:t>
            </a:r>
          </a:p>
          <a:p>
            <a:pPr lvl="1"/>
            <a:r>
              <a:rPr lang="en-US" dirty="0"/>
              <a:t>Is your language for a particular application domain?</a:t>
            </a:r>
          </a:p>
          <a:p>
            <a:pPr lvl="1"/>
            <a:r>
              <a:rPr lang="en-US" dirty="0"/>
              <a:t>Show your grammar. Anything special?</a:t>
            </a:r>
          </a:p>
          <a:p>
            <a:pPr lvl="1"/>
            <a:r>
              <a:rPr lang="en-US" dirty="0"/>
              <a:t>Show one or more sample programs </a:t>
            </a:r>
            <a:br>
              <a:rPr lang="en-US" dirty="0"/>
            </a:br>
            <a:r>
              <a:rPr lang="en-US" dirty="0"/>
              <a:t>written in your source language.</a:t>
            </a:r>
          </a:p>
          <a:p>
            <a:pPr lvl="1"/>
            <a:r>
              <a:rPr lang="en-US" u="sng" dirty="0"/>
              <a:t>If you can</a:t>
            </a:r>
            <a:r>
              <a:rPr lang="en-US" dirty="0"/>
              <a:t>: Compile and run your sample programs.</a:t>
            </a:r>
          </a:p>
          <a:p>
            <a:pPr lvl="1"/>
            <a:r>
              <a:rPr lang="en-US" dirty="0"/>
              <a:t>Discussion and Q&amp;A from the rest of the class.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AD850-D201-5149-A6D1-7203C749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323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3BCE9-54C6-2746-86D2-898815F4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Presentations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E2DC8-93E8-8443-A4D9-F9CF9B7D9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4389117" cy="4952999"/>
          </a:xfrm>
        </p:spPr>
        <p:txBody>
          <a:bodyPr/>
          <a:lstStyle/>
          <a:p>
            <a:r>
              <a:rPr lang="en-US" dirty="0"/>
              <a:t>Thursday, May 6</a:t>
            </a:r>
          </a:p>
          <a:p>
            <a:pPr lvl="1"/>
            <a:r>
              <a:rPr lang="en-US" dirty="0"/>
              <a:t>CODENT</a:t>
            </a:r>
          </a:p>
          <a:p>
            <a:pPr lvl="1"/>
            <a:r>
              <a:rPr lang="en-US" dirty="0"/>
              <a:t>HZWZ</a:t>
            </a:r>
          </a:p>
          <a:p>
            <a:pPr lvl="1"/>
            <a:r>
              <a:rPr lang="en-US" dirty="0"/>
              <a:t>Programmers for Fun</a:t>
            </a:r>
          </a:p>
          <a:p>
            <a:pPr lvl="1"/>
            <a:r>
              <a:rPr lang="en-US" dirty="0"/>
              <a:t>The Compiler Whispers</a:t>
            </a:r>
          </a:p>
          <a:p>
            <a:pPr lvl="1"/>
            <a:r>
              <a:rPr lang="en-US" dirty="0"/>
              <a:t>WSRY</a:t>
            </a:r>
          </a:p>
          <a:p>
            <a:r>
              <a:rPr lang="en-US" dirty="0"/>
              <a:t>Tuesday, May 11</a:t>
            </a:r>
          </a:p>
          <a:p>
            <a:pPr lvl="1"/>
            <a:r>
              <a:rPr lang="en-US" dirty="0"/>
              <a:t>Devs United</a:t>
            </a:r>
          </a:p>
          <a:p>
            <a:pPr lvl="1"/>
            <a:r>
              <a:rPr lang="en-US" dirty="0"/>
              <a:t>JTTG</a:t>
            </a:r>
          </a:p>
          <a:p>
            <a:pPr lvl="1"/>
            <a:r>
              <a:rPr lang="en-US" dirty="0"/>
              <a:t>Team 300</a:t>
            </a:r>
          </a:p>
          <a:p>
            <a:pPr lvl="1"/>
            <a:r>
              <a:rPr lang="en-US" dirty="0"/>
              <a:t>To the Moon</a:t>
            </a:r>
          </a:p>
          <a:p>
            <a:pPr lvl="4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9F22F-CF3E-F248-876D-A125C1CBF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464FF3B-52B6-454D-BBCB-DADA4C9E694D}"/>
              </a:ext>
            </a:extLst>
          </p:cNvPr>
          <p:cNvSpPr txBox="1">
            <a:spLocks/>
          </p:cNvSpPr>
          <p:nvPr/>
        </p:nvSpPr>
        <p:spPr bwMode="auto">
          <a:xfrm>
            <a:off x="5029195" y="1295401"/>
            <a:ext cx="3657560" cy="2682234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kern="0" dirty="0"/>
              <a:t>Thursday, May 13</a:t>
            </a:r>
          </a:p>
          <a:p>
            <a:pPr lvl="1" eaLnBrk="1" hangingPunct="1"/>
            <a:r>
              <a:rPr lang="en-US" kern="0" dirty="0"/>
              <a:t>Elbrus-64</a:t>
            </a:r>
          </a:p>
          <a:p>
            <a:pPr lvl="1" eaLnBrk="1" hangingPunct="1"/>
            <a:r>
              <a:rPr lang="en-US" dirty="0"/>
              <a:t>No Name 4</a:t>
            </a:r>
          </a:p>
          <a:p>
            <a:pPr lvl="1" eaLnBrk="1" hangingPunct="1"/>
            <a:r>
              <a:rPr lang="en-US" kern="0" dirty="0"/>
              <a:t>TTCP</a:t>
            </a:r>
          </a:p>
          <a:p>
            <a:pPr lvl="1" eaLnBrk="1" hangingPunct="1"/>
            <a:r>
              <a:rPr lang="en-US" dirty="0"/>
              <a:t>Hakuna Matata</a:t>
            </a:r>
            <a:endParaRPr lang="en-US" kern="0" dirty="0"/>
          </a:p>
          <a:p>
            <a:pPr lvl="1" eaLnBrk="1" hangingPunct="1"/>
            <a:r>
              <a:rPr lang="en-US" kern="0" dirty="0"/>
              <a:t>XXX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F22982-C51B-F543-A69F-CFE65E02E00E}"/>
              </a:ext>
            </a:extLst>
          </p:cNvPr>
          <p:cNvSpPr txBox="1"/>
          <p:nvPr/>
        </p:nvSpPr>
        <p:spPr>
          <a:xfrm>
            <a:off x="5532997" y="4709146"/>
            <a:ext cx="264995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Two teams can trade dates</a:t>
            </a:r>
          </a:p>
          <a:p>
            <a:r>
              <a:rPr lang="en-US" dirty="0">
                <a:solidFill>
                  <a:srgbClr val="0033CC"/>
                </a:solidFill>
              </a:rPr>
              <a:t>if both teams agree.</a:t>
            </a:r>
          </a:p>
        </p:txBody>
      </p:sp>
    </p:spTree>
    <p:extLst>
      <p:ext uri="{BB962C8B-B14F-4D97-AF65-F5344CB8AC3E}">
        <p14:creationId xmlns:p14="http://schemas.microsoft.com/office/powerpoint/2010/main" val="31761754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1AB3E-6B1D-B34B-9F3D-4225FB19B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Demos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D055A-2D52-BA42-913F-6BE7A8D7B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each presentation, the rest of the class will fill out a </a:t>
            </a:r>
            <a:r>
              <a:rPr lang="en-US" u="sng" dirty="0"/>
              <a:t>survey</a:t>
            </a:r>
            <a:r>
              <a:rPr lang="en-US" dirty="0"/>
              <a:t> to evaluate your presentation.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presentation part of your project grade </a:t>
            </a:r>
            <a:br>
              <a:rPr lang="en-US" dirty="0"/>
            </a:br>
            <a:r>
              <a:rPr lang="en-US" dirty="0"/>
              <a:t>will be based significantly on the survey results.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survey questions will be posted</a:t>
            </a:r>
            <a:br>
              <a:rPr lang="en-US" dirty="0"/>
            </a:br>
            <a:r>
              <a:rPr lang="en-US" dirty="0"/>
              <a:t>before the presentations.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52869-0246-3F48-8687-4BE639D5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466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1F728-A5FD-674F-B282-12392F738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CMPE 152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3C316-F910-364C-8B2B-6F34B5EA0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MicroGame</a:t>
            </a:r>
            <a:r>
              <a:rPr lang="en-US" dirty="0"/>
              <a:t> </a:t>
            </a:r>
            <a:r>
              <a:rPr lang="en-US" dirty="0" err="1">
                <a:solidFill>
                  <a:srgbClr val="C00000"/>
                </a:solidFill>
              </a:rPr>
              <a:t>dodge’em</a:t>
            </a:r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ANTLR grammar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Microgame.g4</a:t>
            </a:r>
          </a:p>
          <a:p>
            <a:pPr lvl="1"/>
            <a:r>
              <a:rPr lang="en-US" dirty="0"/>
              <a:t>Source program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dodge'em.mgl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F04F6-E806-3544-9158-B0B4193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1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DB12-1ECF-5B44-B4D1-E9B2F02932F7}" type="slidenum">
              <a:rPr lang="en-US"/>
              <a:pPr/>
              <a:t>3</a:t>
            </a:fld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 and Fields</a:t>
            </a:r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9" y="4119700"/>
            <a:ext cx="4481512" cy="1868950"/>
          </a:xfrm>
        </p:spPr>
        <p:txBody>
          <a:bodyPr/>
          <a:lstStyle/>
          <a:p>
            <a:r>
              <a:rPr lang="en-US" sz="2400" dirty="0"/>
              <a:t>Implement the value of </a:t>
            </a:r>
            <a:r>
              <a:rPr lang="en-US" sz="2400" u="sng" dirty="0"/>
              <a:t>each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Pascal record variable as a </a:t>
            </a:r>
            <a:r>
              <a:rPr lang="en-US" sz="2400" u="sng" dirty="0"/>
              <a:t>static nested Java class</a:t>
            </a:r>
            <a:r>
              <a:rPr lang="en-US" sz="2400" dirty="0"/>
              <a:t> that has only fields.</a:t>
            </a:r>
            <a:endParaRPr lang="en-US" sz="1800" dirty="0"/>
          </a:p>
        </p:txBody>
      </p:sp>
      <p:pic>
        <p:nvPicPr>
          <p:cNvPr id="638980" name="Picture 4" descr="177075 fg16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50" y="1508125"/>
            <a:ext cx="4086225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615950" y="2765425"/>
            <a:ext cx="8253413" cy="739775"/>
            <a:chOff x="615950" y="2765425"/>
            <a:chExt cx="8253413" cy="739775"/>
          </a:xfrm>
        </p:grpSpPr>
        <p:sp>
          <p:nvSpPr>
            <p:cNvPr id="638982" name="Rectangle 6"/>
            <p:cNvSpPr>
              <a:spLocks noChangeArrowheads="1"/>
            </p:cNvSpPr>
            <p:nvPr/>
          </p:nvSpPr>
          <p:spPr bwMode="auto">
            <a:xfrm>
              <a:off x="4572000" y="2765425"/>
              <a:ext cx="4297363" cy="739775"/>
            </a:xfrm>
            <a:prstGeom prst="rect">
              <a:avLst/>
            </a:prstGeom>
            <a:noFill/>
            <a:ln w="381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  <p:sp>
          <p:nvSpPr>
            <p:cNvPr id="638983" name="Text Box 7"/>
            <p:cNvSpPr txBox="1">
              <a:spLocks noChangeArrowheads="1"/>
            </p:cNvSpPr>
            <p:nvPr/>
          </p:nvSpPr>
          <p:spPr bwMode="auto">
            <a:xfrm>
              <a:off x="615950" y="2971800"/>
              <a:ext cx="3133725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rgbClr val="0033CC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rgbClr val="0033CC"/>
                  </a:solidFill>
                </a:rPr>
                <a:t>Code to allocate </a:t>
              </a:r>
              <a:r>
                <a:rPr lang="en-US" b="1">
                  <a:solidFill>
                    <a:srgbClr val="0033CC"/>
                  </a:solidFill>
                </a:rPr>
                <a:t>records</a:t>
              </a:r>
              <a:r>
                <a:rPr lang="en-US">
                  <a:solidFill>
                    <a:srgbClr val="0033CC"/>
                  </a:solidFill>
                </a:rPr>
                <a:t> here!</a:t>
              </a:r>
            </a:p>
          </p:txBody>
        </p:sp>
        <p:cxnSp>
          <p:nvCxnSpPr>
            <p:cNvPr id="638984" name="AutoShape 8"/>
            <p:cNvCxnSpPr>
              <a:cxnSpLocks noChangeShapeType="1"/>
              <a:stCxn id="638983" idx="3"/>
            </p:cNvCxnSpPr>
            <p:nvPr/>
          </p:nvCxnSpPr>
          <p:spPr bwMode="auto">
            <a:xfrm>
              <a:off x="3749675" y="3141077"/>
              <a:ext cx="820738" cy="22811"/>
            </a:xfrm>
            <a:prstGeom prst="straightConnector1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38985" name="Rectangle 9"/>
          <p:cNvSpPr>
            <a:spLocks noChangeArrowheads="1"/>
          </p:cNvSpPr>
          <p:nvPr/>
        </p:nvSpPr>
        <p:spPr bwMode="auto">
          <a:xfrm>
            <a:off x="274638" y="1508124"/>
            <a:ext cx="4022725" cy="823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Recall the code template for a Jasmin method.</a:t>
            </a:r>
          </a:p>
        </p:txBody>
      </p:sp>
    </p:spTree>
    <p:extLst>
      <p:ext uri="{BB962C8B-B14F-4D97-AF65-F5344CB8AC3E}">
        <p14:creationId xmlns:p14="http://schemas.microsoft.com/office/powerpoint/2010/main" val="171489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8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3C4E9-B57A-0443-A1E2-D77319AE2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 and Fields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32A87-2BAF-DD44-8E83-34C376975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Pascal program: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916638-FD00-144A-AE75-6F0815FE1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22955-20B6-E647-929D-6B9451B85009}"/>
              </a:ext>
            </a:extLst>
          </p:cNvPr>
          <p:cNvSpPr txBox="1"/>
          <p:nvPr/>
        </p:nvSpPr>
        <p:spPr>
          <a:xfrm>
            <a:off x="1472433" y="1874537"/>
            <a:ext cx="6199133" cy="418576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  RECORD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: 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age       : 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phones    : ARRAY [0..1] OF 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END;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john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age  : 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name : string;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24;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age      :=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715332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956C3-81F0-B140-A5EF-74D2FA5E0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 and Fields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4353F-01CA-6E4E-BB54-DF23CFA85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Equivalent Java: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37FF8-524B-1248-BF9E-1CEE15AA7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43CA30-955A-A045-8017-4BA559454A9B}"/>
              </a:ext>
            </a:extLst>
          </p:cNvPr>
          <p:cNvSpPr txBox="1"/>
          <p:nvPr/>
        </p:nvSpPr>
        <p:spPr>
          <a:xfrm>
            <a:off x="3840488" y="1337746"/>
            <a:ext cx="4802918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class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int age;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String phones[];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john;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int age;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String name;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john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john.phones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String[2];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24;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age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380173-1F65-2042-9AD1-DB9D81CA7475}"/>
              </a:ext>
            </a:extLst>
          </p:cNvPr>
          <p:cNvSpPr txBox="1"/>
          <p:nvPr/>
        </p:nvSpPr>
        <p:spPr>
          <a:xfrm>
            <a:off x="182928" y="2168201"/>
            <a:ext cx="4044697" cy="2723823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9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9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  RECORD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string;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: string;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age       : integer;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phones    : ARRAY [0..1] OF string;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END;</a:t>
            </a:r>
            <a:b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john :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age  : integer;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name : string;</a:t>
            </a:r>
          </a:p>
          <a:p>
            <a:b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24;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age      :=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789280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AA3B1-74CB-A641-84FC-9D0D5ED49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TestRecord$personrec.j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0710B-9288-3B4D-AA48-A8123B52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33DDE2-94DA-5F4A-A8D0-888616A374E9}"/>
              </a:ext>
            </a:extLst>
          </p:cNvPr>
          <p:cNvSpPr txBox="1"/>
          <p:nvPr/>
        </p:nvSpPr>
        <p:spPr>
          <a:xfrm>
            <a:off x="4206086" y="1350568"/>
            <a:ext cx="4480714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.class public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.super java/lang/Object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age I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/lang/String;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/lang/String;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phones    [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/lang/String;</a:t>
            </a:r>
            <a:b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Class constructor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.method public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&gt;()V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0 is this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aload_0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invokespecial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java/lang/Object/&lt;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&gt;()V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6184F-1C23-EB41-B9E5-A70F6F491B2D}"/>
              </a:ext>
            </a:extLst>
          </p:cNvPr>
          <p:cNvSpPr txBox="1"/>
          <p:nvPr/>
        </p:nvSpPr>
        <p:spPr>
          <a:xfrm>
            <a:off x="365806" y="1350568"/>
            <a:ext cx="3621504" cy="2062103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 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RECORD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string;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: string;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age       : integer;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phones    :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ARRAY [0..1] OF 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END;</a:t>
            </a:r>
            <a:endParaRPr lang="en-US" sz="1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4A06B9A-1406-A048-8FA2-A85A253C3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806" y="3794756"/>
            <a:ext cx="3530110" cy="2336169"/>
          </a:xfrm>
        </p:spPr>
        <p:txBody>
          <a:bodyPr/>
          <a:lstStyle/>
          <a:p>
            <a:r>
              <a:rPr lang="en-US" sz="1800" dirty="0"/>
              <a:t>The Pascal record 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800" dirty="0"/>
              <a:t> compiles into a separate Jasmin class 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590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8CEF49-4B63-E341-82AA-23962144B5CC}"/>
              </a:ext>
            </a:extLst>
          </p:cNvPr>
          <p:cNvSpPr/>
          <p:nvPr/>
        </p:nvSpPr>
        <p:spPr bwMode="auto">
          <a:xfrm>
            <a:off x="1097318" y="6248400"/>
            <a:ext cx="1463024" cy="3809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B83BF7-30D8-AF42-BBCD-72C35A621B48}"/>
              </a:ext>
            </a:extLst>
          </p:cNvPr>
          <p:cNvSpPr txBox="1"/>
          <p:nvPr/>
        </p:nvSpPr>
        <p:spPr>
          <a:xfrm>
            <a:off x="91489" y="1034792"/>
            <a:ext cx="2903359" cy="330859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 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RECORD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string;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: string;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age       : integer;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phones    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ARRAY [0..1] OF string;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END;</a:t>
            </a:r>
            <a:endParaRPr lang="en-US" sz="1100" dirty="0"/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john :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age  : integer;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name : string;</a:t>
            </a:r>
          </a:p>
          <a:p>
            <a:b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24;</a:t>
            </a:r>
          </a:p>
          <a:p>
            <a:r>
              <a:rPr lang="en-US" sz="11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age      := </a:t>
            </a:r>
            <a:r>
              <a:rPr lang="en-US" sz="11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1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F42A59-FE1E-F644-96C2-423A43AA78D8}"/>
              </a:ext>
            </a:extLst>
          </p:cNvPr>
          <p:cNvSpPr txBox="1"/>
          <p:nvPr/>
        </p:nvSpPr>
        <p:spPr>
          <a:xfrm>
            <a:off x="2316372" y="2554042"/>
            <a:ext cx="6736139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dup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invokespecial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/&lt;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&gt;()V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dup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/john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LTestRecord$personrec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dup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iconst_2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anewarray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java/lang/String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putfield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/phones [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/lang/String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/john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LTestRecord$personrec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24</a:t>
            </a:r>
          </a:p>
          <a:p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putfield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/age 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/john </a:t>
            </a:r>
            <a:r>
              <a:rPr lang="en-US" sz="1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LTestRecord$personrec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getfield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/age I</a:t>
            </a:r>
          </a:p>
          <a:p>
            <a:r>
              <a:rPr lang="en-US" sz="1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/age I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B61C8B-435B-2E4E-AEA4-C1D0A0A1A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TestRecord.j</a:t>
            </a:r>
            <a:r>
              <a:rPr lang="en-US" dirty="0"/>
              <a:t> (Excerpt)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8A38A-A46A-BA4C-B502-9855F58BA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3ACC7DD-AA2A-E444-8F04-1791C9F7EE93}"/>
              </a:ext>
            </a:extLst>
          </p:cNvPr>
          <p:cNvGrpSpPr/>
          <p:nvPr/>
        </p:nvGrpSpPr>
        <p:grpSpPr>
          <a:xfrm>
            <a:off x="1097328" y="4686790"/>
            <a:ext cx="1303966" cy="338554"/>
            <a:chOff x="349209" y="4069073"/>
            <a:chExt cx="1303966" cy="338554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D0AE16A-5BA6-B443-A802-2A692BF40FF9}"/>
                </a:ext>
              </a:extLst>
            </p:cNvPr>
            <p:cNvSpPr txBox="1"/>
            <p:nvPr/>
          </p:nvSpPr>
          <p:spPr>
            <a:xfrm>
              <a:off x="349209" y="4069073"/>
              <a:ext cx="708848" cy="338554"/>
            </a:xfrm>
            <a:prstGeom prst="rect">
              <a:avLst/>
            </a:prstGeom>
            <a:grpFill/>
            <a:ln>
              <a:solidFill>
                <a:srgbClr val="008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Why?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5D840FA0-6FA1-4944-92D2-A236899B8FB9}"/>
                </a:ext>
              </a:extLst>
            </p:cNvPr>
            <p:cNvCxnSpPr>
              <a:cxnSpLocks/>
              <a:stCxn id="20" idx="3"/>
            </p:cNvCxnSpPr>
            <p:nvPr/>
          </p:nvCxnSpPr>
          <p:spPr bwMode="auto">
            <a:xfrm>
              <a:off x="1058057" y="4238350"/>
              <a:ext cx="595118" cy="2180"/>
            </a:xfrm>
            <a:prstGeom prst="straightConnector1">
              <a:avLst/>
            </a:prstGeom>
            <a:grp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23345EF-71FA-1C45-9658-0F4ACAF8E0D1}"/>
              </a:ext>
            </a:extLst>
          </p:cNvPr>
          <p:cNvGrpSpPr/>
          <p:nvPr/>
        </p:nvGrpSpPr>
        <p:grpSpPr>
          <a:xfrm>
            <a:off x="1097328" y="3363827"/>
            <a:ext cx="1280227" cy="387516"/>
            <a:chOff x="914359" y="3323960"/>
            <a:chExt cx="1280227" cy="38751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439B745-2FA4-8F4C-8C27-194C0A357E9B}"/>
                </a:ext>
              </a:extLst>
            </p:cNvPr>
            <p:cNvSpPr txBox="1"/>
            <p:nvPr/>
          </p:nvSpPr>
          <p:spPr>
            <a:xfrm>
              <a:off x="914359" y="3364763"/>
              <a:ext cx="708848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8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Why?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087CA258-A7AB-DF41-B9CE-20EBC337287D}"/>
                </a:ext>
              </a:extLst>
            </p:cNvPr>
            <p:cNvCxnSpPr>
              <a:cxnSpLocks/>
              <a:stCxn id="25" idx="3"/>
            </p:cNvCxnSpPr>
            <p:nvPr/>
          </p:nvCxnSpPr>
          <p:spPr bwMode="auto">
            <a:xfrm flipV="1">
              <a:off x="1623207" y="3323960"/>
              <a:ext cx="571379" cy="210080"/>
            </a:xfrm>
            <a:prstGeom prst="straightConnector1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EE2927B-093A-8A41-B1BC-131852D70425}"/>
                </a:ext>
              </a:extLst>
            </p:cNvPr>
            <p:cNvCxnSpPr>
              <a:stCxn id="25" idx="3"/>
            </p:cNvCxnSpPr>
            <p:nvPr/>
          </p:nvCxnSpPr>
          <p:spPr bwMode="auto">
            <a:xfrm>
              <a:off x="1623207" y="3534040"/>
              <a:ext cx="571379" cy="17743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0054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0FDDB-4555-7F46-BC35-78DA7B569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54231-16EE-A04F-B176-1FE2940FE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(and therefore Jasmin) passes all arguments </a:t>
            </a:r>
            <a:r>
              <a:rPr lang="en-US" u="sng" dirty="0"/>
              <a:t>by value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passes </a:t>
            </a:r>
            <a:r>
              <a:rPr lang="en-US" u="sng" dirty="0"/>
              <a:t>references</a:t>
            </a:r>
            <a:r>
              <a:rPr lang="en-US" dirty="0"/>
              <a:t> to objects and arrays </a:t>
            </a:r>
            <a:r>
              <a:rPr lang="en-US" u="sng" dirty="0"/>
              <a:t>by value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Therefore (at least for now), we will ignore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in front of parameters in Pascal programs.</a:t>
            </a:r>
          </a:p>
          <a:p>
            <a:pPr lvl="1"/>
            <a:r>
              <a:rPr lang="en-US" dirty="0"/>
              <a:t>Pass all </a:t>
            </a:r>
            <a:r>
              <a:rPr lang="en-US" u="sng" dirty="0"/>
              <a:t>scalars</a:t>
            </a:r>
            <a:r>
              <a:rPr lang="en-US" dirty="0"/>
              <a:t> by value.</a:t>
            </a:r>
          </a:p>
          <a:p>
            <a:pPr lvl="1"/>
            <a:r>
              <a:rPr lang="en-US" dirty="0"/>
              <a:t>Pass </a:t>
            </a:r>
            <a:r>
              <a:rPr lang="en-US" u="sng" dirty="0"/>
              <a:t>references</a:t>
            </a:r>
            <a:r>
              <a:rPr lang="en-US" dirty="0"/>
              <a:t> to arrays and records by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2D0FD-8D66-D342-A32A-6E817869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92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9633-90C7-874A-8DEC-225E9081D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Parameter Passing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47A9D9-FC8D-7644-BE35-D4843889A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380A8F-826A-2742-93A1-9B4F7FEEAC1E}"/>
              </a:ext>
            </a:extLst>
          </p:cNvPr>
          <p:cNvSpPr txBox="1"/>
          <p:nvPr/>
        </p:nvSpPr>
        <p:spPr>
          <a:xfrm>
            <a:off x="344720" y="1436881"/>
            <a:ext cx="8454559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ReferenceParm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int value;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ReferenceParm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v) { value = v;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func1(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ReferenceParm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parm.value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func1: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func2(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ReferenceParm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ReferenceParm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func2: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parm.value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DD0F73-17B8-9C41-B03C-4E4BA93A0B3C}"/>
              </a:ext>
            </a:extLst>
          </p:cNvPr>
          <p:cNvSpPr txBox="1"/>
          <p:nvPr/>
        </p:nvSpPr>
        <p:spPr>
          <a:xfrm>
            <a:off x="6400780" y="2914020"/>
            <a:ext cx="182934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Pass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u="sng" dirty="0">
                <a:solidFill>
                  <a:srgbClr val="C00000"/>
                </a:solidFill>
              </a:rPr>
              <a:t>by value</a:t>
            </a:r>
            <a:r>
              <a:rPr lang="en-US" sz="14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37C08C-8934-C541-A6F8-24551048F5D6}"/>
              </a:ext>
            </a:extLst>
          </p:cNvPr>
          <p:cNvSpPr txBox="1"/>
          <p:nvPr/>
        </p:nvSpPr>
        <p:spPr>
          <a:xfrm>
            <a:off x="3625933" y="3371215"/>
            <a:ext cx="314060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Modify the </a:t>
            </a:r>
            <a:r>
              <a:rPr lang="en-US" sz="1400" u="sng" dirty="0">
                <a:solidFill>
                  <a:srgbClr val="008000"/>
                </a:solidFill>
              </a:rPr>
              <a:t>object</a:t>
            </a:r>
            <a:r>
              <a:rPr lang="en-US" sz="1400" dirty="0">
                <a:solidFill>
                  <a:srgbClr val="008000"/>
                </a:solidFill>
              </a:rPr>
              <a:t> that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dirty="0">
                <a:solidFill>
                  <a:srgbClr val="008000"/>
                </a:solidFill>
              </a:rPr>
              <a:t> points to.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07A3B3-3798-5443-B39E-BC64EEDAF964}"/>
              </a:ext>
            </a:extLst>
          </p:cNvPr>
          <p:cNvSpPr txBox="1"/>
          <p:nvPr/>
        </p:nvSpPr>
        <p:spPr>
          <a:xfrm>
            <a:off x="6396151" y="4391159"/>
            <a:ext cx="182934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Pass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u="sng" dirty="0">
                <a:solidFill>
                  <a:srgbClr val="C00000"/>
                </a:solidFill>
              </a:rPr>
              <a:t>by value</a:t>
            </a:r>
            <a:r>
              <a:rPr lang="en-US" sz="14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19AC1A-8343-A545-B4BF-EB8C89BB20D3}"/>
              </a:ext>
            </a:extLst>
          </p:cNvPr>
          <p:cNvSpPr txBox="1"/>
          <p:nvPr/>
        </p:nvSpPr>
        <p:spPr>
          <a:xfrm>
            <a:off x="5194280" y="4849207"/>
            <a:ext cx="239520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Modify </a:t>
            </a:r>
            <a:r>
              <a:rPr lang="en-US" sz="1400" u="sng" dirty="0">
                <a:solidFill>
                  <a:srgbClr val="008000"/>
                </a:solidFill>
              </a:rPr>
              <a:t>what</a:t>
            </a:r>
            <a:r>
              <a:rPr lang="en-US" sz="1400" dirty="0">
                <a:solidFill>
                  <a:srgbClr val="008000"/>
                </a:solidFill>
              </a:rPr>
              <a:t>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dirty="0">
                <a:solidFill>
                  <a:srgbClr val="008000"/>
                </a:solidFill>
              </a:rPr>
              <a:t> points to.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5B3EA2-63E7-AE4D-ADBC-C60DB464A737}"/>
              </a:ext>
            </a:extLst>
          </p:cNvPr>
          <p:cNvSpPr txBox="1"/>
          <p:nvPr/>
        </p:nvSpPr>
        <p:spPr>
          <a:xfrm>
            <a:off x="6562603" y="1265612"/>
            <a:ext cx="205376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ReferenceParm.java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28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45001</TotalTime>
  <Words>4057</Words>
  <Application>Microsoft Macintosh PowerPoint</Application>
  <PresentationFormat>On-screen Show (4:3)</PresentationFormat>
  <Paragraphs>525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Courier New</vt:lpstr>
      <vt:lpstr>Times New Roman</vt:lpstr>
      <vt:lpstr>Wingdings</vt:lpstr>
      <vt:lpstr>Quadrant</vt:lpstr>
      <vt:lpstr>CMPE 152: Compiler Design April 15 Class Meeting</vt:lpstr>
      <vt:lpstr>A Free Compiler Book!</vt:lpstr>
      <vt:lpstr>Records and Fields</vt:lpstr>
      <vt:lpstr>Records and Fields, cont’d</vt:lpstr>
      <vt:lpstr>Records and Fields, cont’d</vt:lpstr>
      <vt:lpstr>TestRecord$personrec.j</vt:lpstr>
      <vt:lpstr>TestRecord.j (Excerpt)</vt:lpstr>
      <vt:lpstr>Passing Parameters</vt:lpstr>
      <vt:lpstr>Java Parameter Passing</vt:lpstr>
      <vt:lpstr>Java Parameter Passing, cont’d</vt:lpstr>
      <vt:lpstr>C++ Parameter Passing</vt:lpstr>
      <vt:lpstr>C++ Parameter Passing, cont’d</vt:lpstr>
      <vt:lpstr>C++ Can Pass Scalars by Reference</vt:lpstr>
      <vt:lpstr>Java Hack to Pass Parameters by Reference?</vt:lpstr>
      <vt:lpstr>Java Hack, cont’d</vt:lpstr>
      <vt:lpstr>Java Hack, cont’d</vt:lpstr>
      <vt:lpstr>Java Hack, cont’d</vt:lpstr>
      <vt:lpstr>The Java Hack Fails</vt:lpstr>
      <vt:lpstr>Runtime Libraries</vt:lpstr>
      <vt:lpstr>Runtime Library Example</vt:lpstr>
      <vt:lpstr>Runtime Library Example, cont’d</vt:lpstr>
      <vt:lpstr>Runtime Library Example, cont’d</vt:lpstr>
      <vt:lpstr>Final Compiler Project</vt:lpstr>
      <vt:lpstr>Final Compiler Project, cont’d</vt:lpstr>
      <vt:lpstr>Invent a New Language!</vt:lpstr>
      <vt:lpstr>Project Presentations</vt:lpstr>
      <vt:lpstr>Project Presentations, cont’d</vt:lpstr>
      <vt:lpstr>Project Demos, cont’d</vt:lpstr>
      <vt:lpstr>Example CMPE 152 Project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568</cp:revision>
  <dcterms:created xsi:type="dcterms:W3CDTF">2008-01-12T03:52:55Z</dcterms:created>
  <dcterms:modified xsi:type="dcterms:W3CDTF">2021-04-15T06:59:05Z</dcterms:modified>
</cp:coreProperties>
</file>