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28"/>
  </p:notesMasterIdLst>
  <p:handoutMasterIdLst>
    <p:handoutMasterId r:id="rId29"/>
  </p:handoutMasterIdLst>
  <p:sldIdLst>
    <p:sldId id="256" r:id="rId2"/>
    <p:sldId id="262" r:id="rId3"/>
    <p:sldId id="263" r:id="rId4"/>
    <p:sldId id="318" r:id="rId5"/>
    <p:sldId id="264" r:id="rId6"/>
    <p:sldId id="268" r:id="rId7"/>
    <p:sldId id="269" r:id="rId8"/>
    <p:sldId id="312" r:id="rId9"/>
    <p:sldId id="313" r:id="rId10"/>
    <p:sldId id="314" r:id="rId11"/>
    <p:sldId id="315" r:id="rId12"/>
    <p:sldId id="296" r:id="rId13"/>
    <p:sldId id="297" r:id="rId14"/>
    <p:sldId id="270" r:id="rId15"/>
    <p:sldId id="272" r:id="rId16"/>
    <p:sldId id="273" r:id="rId17"/>
    <p:sldId id="274" r:id="rId18"/>
    <p:sldId id="298" r:id="rId19"/>
    <p:sldId id="311" r:id="rId20"/>
    <p:sldId id="316" r:id="rId21"/>
    <p:sldId id="344" r:id="rId22"/>
    <p:sldId id="292" r:id="rId23"/>
    <p:sldId id="304" r:id="rId24"/>
    <p:sldId id="317" r:id="rId25"/>
    <p:sldId id="343" r:id="rId26"/>
    <p:sldId id="345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CC99FF"/>
    <a:srgbClr val="B23C00"/>
    <a:srgbClr val="8F0000"/>
    <a:srgbClr val="DEF0F2"/>
    <a:srgbClr val="008000"/>
    <a:srgbClr val="F2E5D0"/>
    <a:srgbClr val="464646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910" autoAdjust="0"/>
    <p:restoredTop sz="96327" autoAdjust="0"/>
  </p:normalViewPr>
  <p:slideViewPr>
    <p:cSldViewPr>
      <p:cViewPr varScale="1">
        <p:scale>
          <a:sx n="162" d="100"/>
          <a:sy n="162" d="100"/>
        </p:scale>
        <p:origin x="208" y="4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4/7/21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A5FC-E46B-9C44-BC74-948B74CFAE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472-7C7E-B14E-BFC5-D45A5C34A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0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31D7-A35E-FE4C-978D-A4C1DB31A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4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3FEEA-E4EA-8B48-84AC-27AA886F7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6CE3A-7281-7642-9900-6E1642781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62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CDA5C-119F-CC4B-9649-ABA59C0C1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5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2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4743-FE56-7945-B44C-593C2BC72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8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85C50-577F-4141-9922-FD2248DB0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6682" y="6248400"/>
            <a:ext cx="640118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Engineering Dept.</a:t>
            </a:r>
          </a:p>
          <a:p>
            <a:r>
              <a:rPr lang="en-US" sz="1000" baseline="0" dirty="0"/>
              <a:t>Spring 2021: April 8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801926" y="6263609"/>
            <a:ext cx="18181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/>
              <a:t>CMPE</a:t>
            </a:r>
            <a:r>
              <a:rPr lang="en-US" sz="1000" baseline="0"/>
              <a:t> 152</a:t>
            </a:r>
            <a:r>
              <a:rPr lang="en-US" sz="1000"/>
              <a:t>: Compiler </a:t>
            </a:r>
            <a:r>
              <a:rPr lang="en-US" sz="1000" baseline="0"/>
              <a:t>Design</a:t>
            </a:r>
            <a:br>
              <a:rPr lang="en-US" sz="1000" baseline="0"/>
            </a:br>
            <a:r>
              <a:rPr lang="en-US" sz="1000" baseline="0"/>
              <a:t>© R. Mak</a:t>
            </a:r>
            <a:endParaRPr 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6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orstmann.com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CMPE 152: Compiler Design</a:t>
            </a:r>
            <a:br>
              <a:rPr lang="en-US" sz="3600" dirty="0"/>
            </a:br>
            <a:r>
              <a:rPr lang="en-US" sz="2400" dirty="0"/>
              <a:t>April 8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2021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40" y="4434828"/>
            <a:ext cx="1013781" cy="137158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DB95F-09EC-F642-A659-270C4B90D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Calling Member Functions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074587-1645-1446-8084-7C6E06A88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DD7010-B837-B64B-A5D8-F976297FBAD9}"/>
              </a:ext>
            </a:extLst>
          </p:cNvPr>
          <p:cNvSpPr txBox="1"/>
          <p:nvPr/>
        </p:nvSpPr>
        <p:spPr>
          <a:xfrm>
            <a:off x="771392" y="1297296"/>
            <a:ext cx="7595349" cy="295465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Adder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public int add(int v1, int v2) { return v1 + v2; }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public static void main(String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int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5, j = 7;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Adder adder = new Adder();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int sum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adder.add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j);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("The sum of %d and %d is %d\n",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j, sum);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96C6E10-B5DA-D445-9406-E63CB5727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4878" y="2057415"/>
            <a:ext cx="182562" cy="182563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srgbClr val="0033CC"/>
                </a:solidFill>
              </a:rPr>
              <a:t>#0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BD1E683-576B-C440-B5A8-E0DCD81A5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1826" y="2423171"/>
            <a:ext cx="182562" cy="187197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srgbClr val="0033CC"/>
                </a:solidFill>
              </a:rPr>
              <a:t>#1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5C732AA-7DA9-F443-9BEE-27A3FE5654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4659" y="2431137"/>
            <a:ext cx="182562" cy="187197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srgbClr val="0033CC"/>
                </a:solidFill>
              </a:rPr>
              <a:t>#2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04A860C-AB6B-9847-80BF-7CC75C2FB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0342" y="3020445"/>
            <a:ext cx="182562" cy="187197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srgbClr val="0033CC"/>
                </a:solidFill>
              </a:rPr>
              <a:t>#3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AE33B73-B2AE-CC4F-AF14-5EF5BC255E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8052" y="3114044"/>
            <a:ext cx="182562" cy="187197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srgbClr val="0033CC"/>
                </a:solidFill>
              </a:rPr>
              <a:t>#4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8DC39A-80C8-2840-8975-0A313D06FA5F}"/>
              </a:ext>
            </a:extLst>
          </p:cNvPr>
          <p:cNvSpPr txBox="1"/>
          <p:nvPr/>
        </p:nvSpPr>
        <p:spPr>
          <a:xfrm>
            <a:off x="1188757" y="4108519"/>
            <a:ext cx="4389072" cy="2554545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iconst_5             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istore_1              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bipush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7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istore_2              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 Adder</a:t>
            </a:r>
          </a:p>
          <a:p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dup                   </a:t>
            </a:r>
          </a:p>
          <a:p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invokespecial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Adder/&lt;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&gt;()V</a:t>
            </a:r>
          </a:p>
          <a:p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astore_3              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5C59C4C-0C08-AB41-9AB4-5565C0634265}"/>
              </a:ext>
            </a:extLst>
          </p:cNvPr>
          <p:cNvSpPr txBox="1"/>
          <p:nvPr/>
        </p:nvSpPr>
        <p:spPr>
          <a:xfrm>
            <a:off x="7406609" y="1417342"/>
            <a:ext cx="115275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Adder.java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24A718-2CC5-7446-9D70-678CB7134262}"/>
              </a:ext>
            </a:extLst>
          </p:cNvPr>
          <p:cNvSpPr txBox="1"/>
          <p:nvPr/>
        </p:nvSpPr>
        <p:spPr>
          <a:xfrm>
            <a:off x="5303512" y="6094511"/>
            <a:ext cx="1766574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Call the constructor.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E273CA-3A6C-E341-9135-1DC133B22C67}"/>
              </a:ext>
            </a:extLst>
          </p:cNvPr>
          <p:cNvSpPr txBox="1"/>
          <p:nvPr/>
        </p:nvSpPr>
        <p:spPr>
          <a:xfrm>
            <a:off x="2144112" y="5821211"/>
            <a:ext cx="1015021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Why 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dup</a:t>
            </a:r>
            <a:r>
              <a:rPr lang="en-US" sz="1400" dirty="0">
                <a:solidFill>
                  <a:srgbClr val="0033CC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0916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DB95F-09EC-F642-A659-270C4B90D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Calling Member Functions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074587-1645-1446-8084-7C6E06A88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11</a:t>
            </a:fld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6E95826-2902-1B4C-9451-B560576793B6}"/>
              </a:ext>
            </a:extLst>
          </p:cNvPr>
          <p:cNvGrpSpPr/>
          <p:nvPr/>
        </p:nvGrpSpPr>
        <p:grpSpPr>
          <a:xfrm>
            <a:off x="771392" y="1297296"/>
            <a:ext cx="7595349" cy="2954655"/>
            <a:chOff x="771392" y="1297296"/>
            <a:chExt cx="7595349" cy="2954655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85DD7010-B837-B64B-A5D8-F976297FBAD9}"/>
                </a:ext>
              </a:extLst>
            </p:cNvPr>
            <p:cNvSpPr txBox="1"/>
            <p:nvPr/>
          </p:nvSpPr>
          <p:spPr>
            <a:xfrm>
              <a:off x="771392" y="1297296"/>
              <a:ext cx="7595349" cy="29546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public class Adder</a:t>
              </a:r>
            </a:p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{</a:t>
              </a:r>
            </a:p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   public int add(int v1, int v2) { return v1 + v2; }</a:t>
              </a:r>
            </a:p>
            <a:p>
              <a:endParaRPr lang="en-US" sz="14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   public static void main(String </a:t>
              </a:r>
              <a:r>
                <a:rPr lang="en-US" sz="14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args</a:t>
              </a:r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[])</a:t>
              </a:r>
            </a:p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   {</a:t>
              </a:r>
            </a:p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       int </a:t>
              </a:r>
              <a:r>
                <a:rPr lang="en-US" sz="14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= 5, j = 7;</a:t>
              </a:r>
            </a:p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       Adder adder = new Adder();</a:t>
              </a:r>
            </a:p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   </a:t>
              </a:r>
            </a:p>
            <a:p>
              <a:r>
                <a:rPr lang="en-US" sz="1400" b="1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        int sum = </a:t>
              </a:r>
              <a:r>
                <a:rPr lang="en-US" sz="1400" b="1" dirty="0" err="1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adder.add</a:t>
              </a:r>
              <a:r>
                <a:rPr lang="en-US" sz="1400" b="1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400" b="1" dirty="0" err="1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US" sz="1400" b="1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, j);</a:t>
              </a:r>
            </a:p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       </a:t>
              </a:r>
              <a:r>
                <a:rPr lang="en-US" sz="14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System.out.printf</a:t>
              </a:r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("The sum of %d and %d is %d\n", </a:t>
              </a:r>
              <a:r>
                <a:rPr lang="en-US" sz="14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j, sum);</a:t>
              </a:r>
            </a:p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   }</a:t>
              </a:r>
            </a:p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196C6E10-B5DA-D445-9406-E63CB57275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4878" y="2057415"/>
              <a:ext cx="182562" cy="182563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000" b="1" dirty="0">
                  <a:solidFill>
                    <a:srgbClr val="0033CC"/>
                  </a:solidFill>
                </a:rPr>
                <a:t>#0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3BD1E683-576B-C440-B5A8-E0DCD81A56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1826" y="2423171"/>
              <a:ext cx="182562" cy="187197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000" b="1" dirty="0">
                  <a:solidFill>
                    <a:srgbClr val="0033CC"/>
                  </a:solidFill>
                </a:rPr>
                <a:t>#1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5C732AA-7DA9-F443-9BEE-27A3FE5654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4659" y="2431137"/>
              <a:ext cx="182562" cy="187197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000" b="1" dirty="0">
                  <a:solidFill>
                    <a:srgbClr val="0033CC"/>
                  </a:solidFill>
                </a:rPr>
                <a:t>#2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04A860C-AB6B-9847-80BF-7CC75C2FB9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0342" y="3020445"/>
              <a:ext cx="182562" cy="187197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000" b="1" dirty="0">
                  <a:solidFill>
                    <a:srgbClr val="0033CC"/>
                  </a:solidFill>
                </a:rPr>
                <a:t>#3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4AE33B73-B2AE-CC4F-AF14-5EF5BC255E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8052" y="3114044"/>
              <a:ext cx="182562" cy="187197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000" b="1" dirty="0">
                  <a:solidFill>
                    <a:srgbClr val="0033CC"/>
                  </a:solidFill>
                </a:rPr>
                <a:t>#4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618DC39A-80C8-2840-8975-0A313D06FA5F}"/>
              </a:ext>
            </a:extLst>
          </p:cNvPr>
          <p:cNvSpPr txBox="1"/>
          <p:nvPr/>
        </p:nvSpPr>
        <p:spPr>
          <a:xfrm>
            <a:off x="2156871" y="4438126"/>
            <a:ext cx="4458272" cy="1477328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aload_3               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iload_1               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iload_2               </a:t>
            </a:r>
          </a:p>
          <a:p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8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invokevirtual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Adder/add(II)I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istore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4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8211A1C-C8F6-4A41-B685-1D7768FC4C15}"/>
              </a:ext>
            </a:extLst>
          </p:cNvPr>
          <p:cNvSpPr txBox="1"/>
          <p:nvPr/>
        </p:nvSpPr>
        <p:spPr>
          <a:xfrm>
            <a:off x="7406609" y="1417342"/>
            <a:ext cx="115275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Adder.java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2F354B-8CA9-6448-AC4F-98078CA813BB}"/>
              </a:ext>
            </a:extLst>
          </p:cNvPr>
          <p:cNvSpPr txBox="1"/>
          <p:nvPr/>
        </p:nvSpPr>
        <p:spPr>
          <a:xfrm>
            <a:off x="3749048" y="4482447"/>
            <a:ext cx="1280147" cy="2539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rgbClr val="0033CC"/>
                </a:solidFill>
              </a:rPr>
              <a:t>object reference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ED18186-B14B-9A46-901F-733B3D1E3571}"/>
              </a:ext>
            </a:extLst>
          </p:cNvPr>
          <p:cNvSpPr txBox="1"/>
          <p:nvPr/>
        </p:nvSpPr>
        <p:spPr>
          <a:xfrm>
            <a:off x="3749048" y="4760240"/>
            <a:ext cx="1280147" cy="2539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rgbClr val="0033CC"/>
                </a:solidFill>
              </a:rPr>
              <a:t>first argument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99E664D-0449-C84C-9240-1CBA1DF41314}"/>
              </a:ext>
            </a:extLst>
          </p:cNvPr>
          <p:cNvSpPr txBox="1"/>
          <p:nvPr/>
        </p:nvSpPr>
        <p:spPr>
          <a:xfrm>
            <a:off x="3749048" y="5038032"/>
            <a:ext cx="1280147" cy="2539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rgbClr val="0033CC"/>
                </a:solidFill>
              </a:rPr>
              <a:t>second argument</a:t>
            </a:r>
          </a:p>
        </p:txBody>
      </p:sp>
    </p:spTree>
    <p:extLst>
      <p:ext uri="{BB962C8B-B14F-4D97-AF65-F5344CB8AC3E}">
        <p14:creationId xmlns:p14="http://schemas.microsoft.com/office/powerpoint/2010/main" val="1082304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32972-FA7C-FC49-B470-0D9A43D3E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invokestatic</a:t>
            </a:r>
            <a:r>
              <a:rPr lang="en-US" dirty="0"/>
              <a:t> vs.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invokevirtual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C4368-C5CE-DD4F-B6E6-B643E9634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029107"/>
          </a:xfrm>
        </p:spPr>
        <p:txBody>
          <a:bodyPr/>
          <a:lstStyle/>
          <a:p>
            <a:r>
              <a:rPr lang="en-US" dirty="0"/>
              <a:t>Use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invokestatic</a:t>
            </a:r>
            <a:r>
              <a:rPr lang="en-US" dirty="0"/>
              <a:t> to call a </a:t>
            </a:r>
            <a:r>
              <a:rPr lang="en-US" u="sng" dirty="0"/>
              <a:t>static</a:t>
            </a:r>
            <a:br>
              <a:rPr lang="en-US" dirty="0"/>
            </a:br>
            <a:r>
              <a:rPr lang="en-US" dirty="0"/>
              <a:t>member function that belongs to a </a:t>
            </a:r>
            <a:r>
              <a:rPr lang="en-US" u="sng" dirty="0"/>
              <a:t>class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Example: The Java function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java.lang.Integer.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valueOf</a:t>
            </a:r>
            <a:r>
              <a:rPr lang="en-US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takes an 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argument and returns a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java.lang.Integer</a:t>
            </a:r>
            <a:r>
              <a:rPr lang="en-US" dirty="0"/>
              <a:t> object. </a:t>
            </a:r>
            <a:r>
              <a:rPr lang="en-US" u="sng" dirty="0"/>
              <a:t>Static function</a:t>
            </a:r>
            <a:r>
              <a:rPr lang="en-US" dirty="0"/>
              <a:t>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valueOf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is a class method of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ED633D-6370-A64D-85DC-D2BCE169C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EDC331-8CC9-5A41-9904-C7132750AD24}"/>
              </a:ext>
            </a:extLst>
          </p:cNvPr>
          <p:cNvSpPr txBox="1"/>
          <p:nvPr/>
        </p:nvSpPr>
        <p:spPr>
          <a:xfrm>
            <a:off x="2319619" y="4480686"/>
            <a:ext cx="4504759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n;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intObj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Integer.valueOf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(n)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67B8E9-BB40-E94A-BA76-1D03809677A4}"/>
              </a:ext>
            </a:extLst>
          </p:cNvPr>
          <p:cNvSpPr txBox="1"/>
          <p:nvPr/>
        </p:nvSpPr>
        <p:spPr>
          <a:xfrm>
            <a:off x="653297" y="5221639"/>
            <a:ext cx="7837402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chemeClr val="accent4"/>
                </a:solidFill>
                <a:latin typeface="Courier New" charset="0"/>
              </a:rPr>
              <a:t>getstatic</a:t>
            </a:r>
            <a:r>
              <a:rPr lang="en-US" b="1" dirty="0">
                <a:solidFill>
                  <a:schemeClr val="accent4"/>
                </a:solidFill>
                <a:latin typeface="Courier New" charset="0"/>
              </a:rPr>
              <a:t>     </a:t>
            </a:r>
            <a:r>
              <a:rPr lang="en-US" b="1" dirty="0" err="1">
                <a:solidFill>
                  <a:schemeClr val="accent4"/>
                </a:solidFill>
                <a:latin typeface="Courier New" charset="0"/>
              </a:rPr>
              <a:t>FormatTest</a:t>
            </a:r>
            <a:r>
              <a:rPr lang="en-US" b="1" dirty="0">
                <a:solidFill>
                  <a:schemeClr val="accent4"/>
                </a:solidFill>
                <a:latin typeface="Courier New" charset="0"/>
              </a:rPr>
              <a:t>/n I</a:t>
            </a:r>
          </a:p>
          <a:p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invokestatic</a:t>
            </a:r>
            <a:r>
              <a:rPr lang="en-US" b="1" dirty="0">
                <a:solidFill>
                  <a:schemeClr val="accent4"/>
                </a:solidFill>
                <a:latin typeface="Courier New" charset="0"/>
              </a:rPr>
              <a:t> 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java/lang/Integer/</a:t>
            </a:r>
            <a:r>
              <a:rPr lang="en-US" b="1" dirty="0" err="1">
                <a:solidFill>
                  <a:srgbClr val="C00000"/>
                </a:solidFill>
                <a:latin typeface="Courier New" charset="0"/>
              </a:rPr>
              <a:t>valueOf</a:t>
            </a:r>
            <a:r>
              <a:rPr lang="en-US" b="1" dirty="0">
                <a:solidFill>
                  <a:srgbClr val="7030A0"/>
                </a:solidFill>
                <a:latin typeface="Courier New" charset="0"/>
              </a:rPr>
              <a:t>(</a:t>
            </a:r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I</a:t>
            </a:r>
            <a:r>
              <a:rPr lang="en-US" b="1" dirty="0">
                <a:solidFill>
                  <a:srgbClr val="7030A0"/>
                </a:solidFill>
                <a:latin typeface="Courier New" charset="0"/>
              </a:rPr>
              <a:t>)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Ljava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/lang/Integer;</a:t>
            </a:r>
          </a:p>
        </p:txBody>
      </p:sp>
    </p:spTree>
    <p:extLst>
      <p:ext uri="{BB962C8B-B14F-4D97-AF65-F5344CB8AC3E}">
        <p14:creationId xmlns:p14="http://schemas.microsoft.com/office/powerpoint/2010/main" val="32003722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07227-D46B-F344-BE8C-E6CD8870A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61" y="411163"/>
            <a:ext cx="8412433" cy="655637"/>
          </a:xfrm>
        </p:spPr>
        <p:txBody>
          <a:bodyPr/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invokestatic</a:t>
            </a:r>
            <a:r>
              <a:rPr lang="en-US" dirty="0"/>
              <a:t> vs.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invokevirtual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0EB17-1BE9-F549-8D3E-B741F589D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295400"/>
            <a:ext cx="8321039" cy="944893"/>
          </a:xfrm>
        </p:spPr>
        <p:txBody>
          <a:bodyPr/>
          <a:lstStyle/>
          <a:p>
            <a:r>
              <a:rPr lang="en-US" dirty="0"/>
              <a:t>Use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invokevirtual</a:t>
            </a:r>
            <a:r>
              <a:rPr lang="en-US" dirty="0"/>
              <a:t> to call a</a:t>
            </a:r>
            <a:br>
              <a:rPr lang="en-US" dirty="0"/>
            </a:br>
            <a:r>
              <a:rPr lang="en-US" dirty="0"/>
              <a:t>member function on an </a:t>
            </a:r>
            <a:r>
              <a:rPr lang="en-US" u="sng" dirty="0"/>
              <a:t>object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5DE0E7-00BA-304C-93E5-1D2CE9A88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13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9306132-FD6E-9443-AC3C-A11CB7E01F18}"/>
              </a:ext>
            </a:extLst>
          </p:cNvPr>
          <p:cNvGrpSpPr/>
          <p:nvPr/>
        </p:nvGrpSpPr>
        <p:grpSpPr>
          <a:xfrm>
            <a:off x="771392" y="2240293"/>
            <a:ext cx="7595349" cy="2954655"/>
            <a:chOff x="771392" y="1297296"/>
            <a:chExt cx="7595349" cy="2954655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1D83219-3187-1B45-B2A6-01C5212FD338}"/>
                </a:ext>
              </a:extLst>
            </p:cNvPr>
            <p:cNvSpPr txBox="1"/>
            <p:nvPr/>
          </p:nvSpPr>
          <p:spPr>
            <a:xfrm>
              <a:off x="771392" y="1297296"/>
              <a:ext cx="7595349" cy="29546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public class Adder</a:t>
              </a:r>
            </a:p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{</a:t>
              </a:r>
            </a:p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   public int add(int v1, int v2) { return v1 + v2; }</a:t>
              </a:r>
            </a:p>
            <a:p>
              <a:endParaRPr lang="en-US" sz="14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   public static void main(String </a:t>
              </a:r>
              <a:r>
                <a:rPr lang="en-US" sz="14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args</a:t>
              </a:r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[])</a:t>
              </a:r>
            </a:p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   {</a:t>
              </a:r>
            </a:p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       int </a:t>
              </a:r>
              <a:r>
                <a:rPr lang="en-US" sz="14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= 5, j = 7;</a:t>
              </a:r>
            </a:p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       Adder adder = new Adder();</a:t>
              </a:r>
            </a:p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   </a:t>
              </a:r>
            </a:p>
            <a:p>
              <a:r>
                <a:rPr lang="en-US" sz="1400" b="1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        int sum = </a:t>
              </a:r>
              <a:r>
                <a:rPr lang="en-US" sz="1400" b="1" dirty="0" err="1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adder.add</a:t>
              </a:r>
              <a:r>
                <a:rPr lang="en-US" sz="1400" b="1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400" b="1" dirty="0" err="1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US" sz="1400" b="1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, j);</a:t>
              </a:r>
            </a:p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       </a:t>
              </a:r>
              <a:r>
                <a:rPr lang="en-US" sz="14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System.out.printf</a:t>
              </a:r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("The sum of %d and %d is %d\n", </a:t>
              </a:r>
              <a:r>
                <a:rPr lang="en-US" sz="14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j, sum);</a:t>
              </a:r>
            </a:p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   }</a:t>
              </a:r>
            </a:p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26645D63-6F8A-1D49-B12D-632E9B1D6C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4878" y="2057415"/>
              <a:ext cx="182562" cy="182563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000" b="1" dirty="0">
                  <a:solidFill>
                    <a:srgbClr val="0033CC"/>
                  </a:solidFill>
                </a:rPr>
                <a:t>#0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0E8859B5-AFD8-DB43-BF67-5169ECE391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1826" y="2423171"/>
              <a:ext cx="182562" cy="187197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000" b="1" dirty="0">
                  <a:solidFill>
                    <a:srgbClr val="0033CC"/>
                  </a:solidFill>
                </a:rPr>
                <a:t>#1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62C625B-FE7C-C14E-A459-C762B0A72F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4659" y="2431137"/>
              <a:ext cx="182562" cy="187197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000" b="1" dirty="0">
                  <a:solidFill>
                    <a:srgbClr val="0033CC"/>
                  </a:solidFill>
                </a:rPr>
                <a:t>#2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3D5AD6B2-3580-F844-BD9E-14ACC8DF5F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0342" y="3020445"/>
              <a:ext cx="182562" cy="187197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000" b="1" dirty="0">
                  <a:solidFill>
                    <a:srgbClr val="0033CC"/>
                  </a:solidFill>
                </a:rPr>
                <a:t>#3</a:t>
              </a: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EE510641-5CB4-6B4C-920E-EFD04D7B37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8052" y="3114044"/>
              <a:ext cx="182562" cy="187197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000" b="1" dirty="0">
                  <a:solidFill>
                    <a:srgbClr val="0033CC"/>
                  </a:solidFill>
                </a:rPr>
                <a:t>#4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B345D22-8205-5546-BE35-FB01AD6732DB}"/>
              </a:ext>
            </a:extLst>
          </p:cNvPr>
          <p:cNvGrpSpPr/>
          <p:nvPr/>
        </p:nvGrpSpPr>
        <p:grpSpPr>
          <a:xfrm>
            <a:off x="2156871" y="4709146"/>
            <a:ext cx="4458272" cy="1477328"/>
            <a:chOff x="2156871" y="4438126"/>
            <a:chExt cx="4458272" cy="1477328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C801042-D299-4942-93DE-0BDCAD582C2C}"/>
                </a:ext>
              </a:extLst>
            </p:cNvPr>
            <p:cNvSpPr txBox="1"/>
            <p:nvPr/>
          </p:nvSpPr>
          <p:spPr>
            <a:xfrm>
              <a:off x="2156871" y="4438126"/>
              <a:ext cx="4458272" cy="1477328"/>
            </a:xfrm>
            <a:prstGeom prst="rect">
              <a:avLst/>
            </a:prstGeom>
            <a:solidFill>
              <a:srgbClr val="DEF0F2"/>
            </a:solidFill>
            <a:ln>
              <a:solidFill>
                <a:srgbClr val="0033CC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  </a:t>
              </a:r>
              <a:r>
                <a:rPr lang="en-US" sz="1800" b="1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aload_3               </a:t>
              </a:r>
            </a:p>
            <a:p>
              <a:r>
                <a:rPr lang="en-US" sz="1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  iload_1               </a:t>
              </a:r>
            </a:p>
            <a:p>
              <a:r>
                <a:rPr lang="en-US" sz="1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  iload_2               </a:t>
              </a:r>
            </a:p>
            <a:p>
              <a:r>
                <a:rPr lang="en-US" sz="1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  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invokevirtual</a:t>
              </a:r>
              <a:r>
                <a:rPr lang="en-US" sz="1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Adder/add(II)I</a:t>
              </a:r>
            </a:p>
            <a:p>
              <a:r>
                <a:rPr lang="en-US" sz="1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  </a:t>
              </a:r>
              <a:r>
                <a:rPr lang="en-US" sz="18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istore</a:t>
              </a:r>
              <a:r>
                <a:rPr lang="en-US" sz="1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4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AEC4F39-2EA4-AF47-B67A-1F5D3120E434}"/>
                </a:ext>
              </a:extLst>
            </p:cNvPr>
            <p:cNvSpPr txBox="1"/>
            <p:nvPr/>
          </p:nvSpPr>
          <p:spPr>
            <a:xfrm>
              <a:off x="3749048" y="4482447"/>
              <a:ext cx="1280147" cy="25391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33CC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rgbClr val="0033CC"/>
                  </a:solidFill>
                </a:rPr>
                <a:t>object reference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27B7F32-F1A6-864C-9BF1-F337476509F7}"/>
                </a:ext>
              </a:extLst>
            </p:cNvPr>
            <p:cNvSpPr txBox="1"/>
            <p:nvPr/>
          </p:nvSpPr>
          <p:spPr>
            <a:xfrm>
              <a:off x="3749048" y="4760240"/>
              <a:ext cx="1280147" cy="25391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33CC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rgbClr val="0033CC"/>
                  </a:solidFill>
                </a:rPr>
                <a:t>first argument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31D50F85-8B6F-2B41-99D2-DDB92580D0A7}"/>
                </a:ext>
              </a:extLst>
            </p:cNvPr>
            <p:cNvSpPr txBox="1"/>
            <p:nvPr/>
          </p:nvSpPr>
          <p:spPr>
            <a:xfrm>
              <a:off x="3749048" y="5038032"/>
              <a:ext cx="1280147" cy="25391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33CC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rgbClr val="0033CC"/>
                  </a:solidFill>
                </a:rPr>
                <a:t>second argument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089590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A99A-F2B4-B94F-B8DA-9A84724A86E7}" type="slidenum">
              <a:rPr lang="en-US"/>
              <a:pPr/>
              <a:t>14</a:t>
            </a:fld>
            <a:endParaRPr lang="en-US"/>
          </a:p>
        </p:txBody>
      </p:sp>
      <p:sp>
        <p:nvSpPr>
          <p:cNvPr id="629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to Call </a:t>
            </a:r>
            <a:r>
              <a:rPr lang="en-US" b="1" dirty="0" err="1">
                <a:latin typeface="Courier New" charset="0"/>
              </a:rPr>
              <a:t>System.out.println</a:t>
            </a:r>
            <a:r>
              <a:rPr lang="en-US" b="1" dirty="0">
                <a:latin typeface="Courier New" charset="0"/>
              </a:rPr>
              <a:t>()</a:t>
            </a:r>
          </a:p>
        </p:txBody>
      </p:sp>
      <p:sp>
        <p:nvSpPr>
          <p:cNvPr id="629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399"/>
            <a:ext cx="8504238" cy="317334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What does the call </a:t>
            </a:r>
            <a:br>
              <a:rPr lang="en-US" dirty="0"/>
            </a:br>
            <a:br>
              <a:rPr lang="en-US" b="1" dirty="0">
                <a:solidFill>
                  <a:srgbClr val="0033CC"/>
                </a:solidFill>
                <a:latin typeface="Courier New" charset="0"/>
              </a:rPr>
            </a:br>
            <a:r>
              <a:rPr lang="en-US" dirty="0"/>
              <a:t>require on the operand stack?</a:t>
            </a:r>
          </a:p>
          <a:p>
            <a:pPr lvl="6">
              <a:lnSpc>
                <a:spcPct val="90000"/>
              </a:lnSpc>
            </a:pPr>
            <a:endParaRPr lang="en-US" sz="800" dirty="0"/>
          </a:p>
          <a:p>
            <a:pPr lvl="1">
              <a:lnSpc>
                <a:spcPct val="90000"/>
              </a:lnSpc>
            </a:pPr>
            <a:r>
              <a:rPr lang="en-US" dirty="0"/>
              <a:t>A reference to the </a:t>
            </a:r>
            <a:r>
              <a:rPr lang="en-US" u="sng" dirty="0"/>
              <a:t>object</a:t>
            </a:r>
            <a:br>
              <a:rPr lang="en-US" dirty="0"/>
            </a:b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System.out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dirty="0">
                <a:latin typeface="+mj-lt"/>
              </a:rPr>
              <a:t>of </a:t>
            </a:r>
            <a:r>
              <a:rPr lang="en-US" u="sng" dirty="0">
                <a:latin typeface="+mj-lt"/>
              </a:rPr>
              <a:t>datatype</a:t>
            </a:r>
            <a:br>
              <a:rPr lang="en-US" dirty="0"/>
            </a:br>
            <a:r>
              <a:rPr lang="en-US" b="1" dirty="0" err="1">
                <a:solidFill>
                  <a:srgbClr val="C00000"/>
                </a:solidFill>
                <a:latin typeface="Courier New" charset="0"/>
              </a:rPr>
              <a:t>java.io.PrintStream</a:t>
            </a:r>
            <a:r>
              <a:rPr lang="en-US" sz="2000" dirty="0"/>
              <a:t> 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 reference to the </a:t>
            </a:r>
            <a:r>
              <a:rPr lang="en-US" b="1" dirty="0" err="1">
                <a:solidFill>
                  <a:srgbClr val="FF9300"/>
                </a:solidFill>
                <a:latin typeface="Courier New" charset="0"/>
              </a:rPr>
              <a:t>java.lang.String</a:t>
            </a:r>
            <a:r>
              <a:rPr lang="en-US" dirty="0"/>
              <a:t> object </a:t>
            </a:r>
            <a:r>
              <a:rPr lang="en-US" b="1" dirty="0">
                <a:solidFill>
                  <a:srgbClr val="CC99FF"/>
                </a:solidFill>
                <a:latin typeface="Courier New" charset="0"/>
              </a:rPr>
              <a:t>"Hello, world!"</a:t>
            </a:r>
          </a:p>
        </p:txBody>
      </p:sp>
      <p:sp>
        <p:nvSpPr>
          <p:cNvPr id="629764" name="Text Box 4"/>
          <p:cNvSpPr txBox="1">
            <a:spLocks noChangeArrowheads="1"/>
          </p:cNvSpPr>
          <p:nvPr/>
        </p:nvSpPr>
        <p:spPr bwMode="auto">
          <a:xfrm>
            <a:off x="521145" y="4908515"/>
            <a:ext cx="7885113" cy="825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b="1" dirty="0" err="1">
                <a:solidFill>
                  <a:srgbClr val="C00000"/>
                </a:solidFill>
                <a:latin typeface="Courier New" charset="0"/>
              </a:rPr>
              <a:t>getstatic</a:t>
            </a:r>
            <a:r>
              <a:rPr lang="en-US" b="1" dirty="0">
                <a:latin typeface="Courier New" charset="0"/>
              </a:rPr>
              <a:t>    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java/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lang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/System/out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Courier New" charset="0"/>
              </a:rPr>
              <a:t>Ljava</a:t>
            </a:r>
            <a:r>
              <a:rPr lang="en-US" b="1" dirty="0">
                <a:solidFill>
                  <a:srgbClr val="C00000"/>
                </a:solidFill>
                <a:latin typeface="Courier New" charset="0"/>
              </a:rPr>
              <a:t>/</a:t>
            </a:r>
            <a:r>
              <a:rPr lang="en-US" b="1" dirty="0" err="1">
                <a:solidFill>
                  <a:srgbClr val="C00000"/>
                </a:solidFill>
                <a:latin typeface="Courier New" charset="0"/>
              </a:rPr>
              <a:t>io</a:t>
            </a:r>
            <a:r>
              <a:rPr lang="en-US" b="1" dirty="0">
                <a:solidFill>
                  <a:srgbClr val="C00000"/>
                </a:solidFill>
                <a:latin typeface="Courier New" charset="0"/>
              </a:rPr>
              <a:t>/</a:t>
            </a:r>
            <a:r>
              <a:rPr lang="en-US" b="1" dirty="0" err="1">
                <a:solidFill>
                  <a:srgbClr val="C00000"/>
                </a:solidFill>
                <a:latin typeface="Courier New" charset="0"/>
              </a:rPr>
              <a:t>PrintStream</a:t>
            </a:r>
            <a:r>
              <a:rPr lang="en-US" b="1" dirty="0">
                <a:solidFill>
                  <a:srgbClr val="C00000"/>
                </a:solidFill>
                <a:latin typeface="Courier New" charset="0"/>
              </a:rPr>
              <a:t>; </a:t>
            </a:r>
          </a:p>
          <a:p>
            <a:r>
              <a:rPr lang="en-US" b="1" dirty="0" err="1">
                <a:latin typeface="Courier New" charset="0"/>
              </a:rPr>
              <a:t>ldc</a:t>
            </a:r>
            <a:r>
              <a:rPr lang="en-US" b="1" dirty="0">
                <a:latin typeface="Courier New" charset="0"/>
              </a:rPr>
              <a:t>           </a:t>
            </a:r>
            <a:r>
              <a:rPr lang="en-US" b="1" dirty="0">
                <a:solidFill>
                  <a:srgbClr val="CC99FF"/>
                </a:solidFill>
                <a:latin typeface="Courier New" charset="0"/>
              </a:rPr>
              <a:t>"Hello, world!" </a:t>
            </a:r>
          </a:p>
          <a:p>
            <a:r>
              <a:rPr lang="en-US" b="1" dirty="0" err="1">
                <a:solidFill>
                  <a:srgbClr val="C00000"/>
                </a:solidFill>
                <a:latin typeface="Courier New" charset="0"/>
              </a:rPr>
              <a:t>invokevirtual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>
                <a:solidFill>
                  <a:srgbClr val="006600"/>
                </a:solidFill>
                <a:latin typeface="Courier New" charset="0"/>
              </a:rPr>
              <a:t>java/io/</a:t>
            </a:r>
            <a:r>
              <a:rPr lang="en-US" b="1" dirty="0" err="1">
                <a:solidFill>
                  <a:srgbClr val="006600"/>
                </a:solidFill>
                <a:latin typeface="Courier New" charset="0"/>
              </a:rPr>
              <a:t>PrintStream</a:t>
            </a:r>
            <a:r>
              <a:rPr lang="en-US" b="1" dirty="0">
                <a:solidFill>
                  <a:srgbClr val="006600"/>
                </a:solidFill>
                <a:latin typeface="Courier New" charset="0"/>
              </a:rPr>
              <a:t>/</a:t>
            </a:r>
            <a:r>
              <a:rPr lang="en-US" b="1" dirty="0" err="1">
                <a:solidFill>
                  <a:srgbClr val="006600"/>
                </a:solidFill>
                <a:latin typeface="Courier New" charset="0"/>
              </a:rPr>
              <a:t>println</a:t>
            </a:r>
            <a:r>
              <a:rPr lang="en-US" b="1" dirty="0">
                <a:latin typeface="Courier New" charset="0"/>
              </a:rPr>
              <a:t>(</a:t>
            </a:r>
            <a:r>
              <a:rPr lang="en-US" b="1" dirty="0" err="1">
                <a:solidFill>
                  <a:srgbClr val="FF9300"/>
                </a:solidFill>
                <a:latin typeface="Courier New" charset="0"/>
              </a:rPr>
              <a:t>Ljava</a:t>
            </a:r>
            <a:r>
              <a:rPr lang="en-US" b="1" dirty="0">
                <a:solidFill>
                  <a:srgbClr val="FF9300"/>
                </a:solidFill>
                <a:latin typeface="Courier New" charset="0"/>
              </a:rPr>
              <a:t>/lang/String;</a:t>
            </a:r>
            <a:r>
              <a:rPr lang="en-US" b="1" dirty="0">
                <a:latin typeface="Courier New" charset="0"/>
              </a:rPr>
              <a:t>)V </a:t>
            </a:r>
          </a:p>
        </p:txBody>
      </p:sp>
      <p:sp>
        <p:nvSpPr>
          <p:cNvPr id="629765" name="Text Box 5"/>
          <p:cNvSpPr txBox="1">
            <a:spLocks noChangeArrowheads="1"/>
          </p:cNvSpPr>
          <p:nvPr/>
        </p:nvSpPr>
        <p:spPr bwMode="auto">
          <a:xfrm>
            <a:off x="2743220" y="4611116"/>
            <a:ext cx="1656223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object reference</a:t>
            </a:r>
          </a:p>
        </p:txBody>
      </p:sp>
      <p:sp>
        <p:nvSpPr>
          <p:cNvPr id="629766" name="Text Box 6"/>
          <p:cNvSpPr txBox="1">
            <a:spLocks noChangeArrowheads="1"/>
          </p:cNvSpPr>
          <p:nvPr/>
        </p:nvSpPr>
        <p:spPr bwMode="auto">
          <a:xfrm>
            <a:off x="4986331" y="4611116"/>
            <a:ext cx="2352675" cy="346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folHlink"/>
                </a:solidFill>
              </a:rPr>
              <a:t>type descriptor of object</a:t>
            </a:r>
          </a:p>
        </p:txBody>
      </p:sp>
      <p:sp>
        <p:nvSpPr>
          <p:cNvPr id="629767" name="Text Box 7"/>
          <p:cNvSpPr txBox="1">
            <a:spLocks noChangeArrowheads="1"/>
          </p:cNvSpPr>
          <p:nvPr/>
        </p:nvSpPr>
        <p:spPr bwMode="auto">
          <a:xfrm>
            <a:off x="2926098" y="5692860"/>
            <a:ext cx="2154757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6600"/>
                </a:solidFill>
              </a:rPr>
              <a:t>fully-qualified function</a:t>
            </a:r>
          </a:p>
        </p:txBody>
      </p:sp>
      <p:sp>
        <p:nvSpPr>
          <p:cNvPr id="629768" name="Text Box 8"/>
          <p:cNvSpPr txBox="1">
            <a:spLocks noChangeArrowheads="1"/>
          </p:cNvSpPr>
          <p:nvPr/>
        </p:nvSpPr>
        <p:spPr bwMode="auto">
          <a:xfrm>
            <a:off x="5577829" y="5692860"/>
            <a:ext cx="2456122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folHlink"/>
                </a:solidFill>
              </a:rPr>
              <a:t>argument type descriptor</a:t>
            </a:r>
          </a:p>
        </p:txBody>
      </p:sp>
      <p:grpSp>
        <p:nvGrpSpPr>
          <p:cNvPr id="629771" name="Group 11"/>
          <p:cNvGrpSpPr>
            <a:grpSpLocks/>
          </p:cNvGrpSpPr>
          <p:nvPr/>
        </p:nvGrpSpPr>
        <p:grpSpPr bwMode="auto">
          <a:xfrm>
            <a:off x="6302820" y="5734015"/>
            <a:ext cx="2014538" cy="895350"/>
            <a:chOff x="4032" y="3139"/>
            <a:chExt cx="1269" cy="564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629769" name="Text Box 9"/>
            <p:cNvSpPr txBox="1">
              <a:spLocks noChangeArrowheads="1"/>
            </p:cNvSpPr>
            <p:nvPr/>
          </p:nvSpPr>
          <p:spPr bwMode="auto">
            <a:xfrm>
              <a:off x="4032" y="3485"/>
              <a:ext cx="1269" cy="218"/>
            </a:xfrm>
            <a:prstGeom prst="rect">
              <a:avLst/>
            </a:prstGeom>
            <a:grpFill/>
            <a:ln w="9525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33CC"/>
                  </a:solidFill>
                </a:rPr>
                <a:t>no return type (void)</a:t>
              </a:r>
            </a:p>
          </p:txBody>
        </p:sp>
        <p:sp>
          <p:nvSpPr>
            <p:cNvPr id="629770" name="Line 10"/>
            <p:cNvSpPr>
              <a:spLocks noChangeShapeType="1"/>
            </p:cNvSpPr>
            <p:nvPr/>
          </p:nvSpPr>
          <p:spPr bwMode="auto">
            <a:xfrm flipV="1">
              <a:off x="5184" y="3139"/>
              <a:ext cx="0" cy="346"/>
            </a:xfrm>
            <a:prstGeom prst="line">
              <a:avLst/>
            </a:prstGeom>
            <a:grpFill/>
            <a:ln w="9525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0033CC"/>
                </a:solidFill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828830" y="1691659"/>
            <a:ext cx="5641288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System.out</a:t>
            </a:r>
            <a:r>
              <a:rPr lang="en-US" sz="2000" b="1" dirty="0" err="1">
                <a:latin typeface="Courier New" charset="0"/>
              </a:rPr>
              <a:t>.</a:t>
            </a:r>
            <a:r>
              <a:rPr lang="en-US" sz="2000" b="1" dirty="0" err="1">
                <a:solidFill>
                  <a:srgbClr val="008000"/>
                </a:solidFill>
                <a:latin typeface="Courier New" charset="0"/>
              </a:rPr>
              <a:t>println</a:t>
            </a:r>
            <a:r>
              <a:rPr lang="en-US" sz="2000" b="1" dirty="0">
                <a:latin typeface="Courier New" charset="0"/>
              </a:rPr>
              <a:t>("Hello, world!")</a:t>
            </a:r>
            <a:r>
              <a:rPr lang="en-US" sz="2000" dirty="0"/>
              <a:t> </a:t>
            </a:r>
          </a:p>
        </p:txBody>
      </p:sp>
      <p:sp>
        <p:nvSpPr>
          <p:cNvPr id="15" name="Text Box 10">
            <a:extLst>
              <a:ext uri="{FF2B5EF4-FFF2-40B4-BE49-F238E27FC236}">
                <a16:creationId xmlns:a16="http://schemas.microsoft.com/office/drawing/2014/main" id="{024BBF4D-A9B8-D043-82ED-37F184B6DD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2188" y="2339128"/>
            <a:ext cx="2889250" cy="1323975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Each call to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invokevirtual</a:t>
            </a:r>
            <a:endParaRPr lang="en-US" b="1" dirty="0">
              <a:solidFill>
                <a:srgbClr val="0033CC"/>
              </a:solidFill>
              <a:latin typeface="Courier New" charset="0"/>
            </a:endParaRPr>
          </a:p>
          <a:p>
            <a:r>
              <a:rPr lang="en-US" dirty="0">
                <a:solidFill>
                  <a:srgbClr val="0033CC"/>
                </a:solidFill>
              </a:rPr>
              <a:t>requires an </a:t>
            </a:r>
            <a:r>
              <a:rPr lang="en-US" u="sng" dirty="0">
                <a:solidFill>
                  <a:srgbClr val="0033CC"/>
                </a:solidFill>
              </a:rPr>
              <a:t>object reference</a:t>
            </a:r>
          </a:p>
          <a:p>
            <a:r>
              <a:rPr lang="en-US" dirty="0">
                <a:solidFill>
                  <a:srgbClr val="0033CC"/>
                </a:solidFill>
              </a:rPr>
              <a:t>and then any required 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u="sng" dirty="0">
                <a:solidFill>
                  <a:srgbClr val="0033CC"/>
                </a:solidFill>
              </a:rPr>
              <a:t>actual parameter values</a:t>
            </a:r>
            <a:r>
              <a:rPr lang="en-US" dirty="0">
                <a:solidFill>
                  <a:srgbClr val="0033CC"/>
                </a:solidFill>
              </a:rPr>
              <a:t> 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dirty="0">
                <a:solidFill>
                  <a:srgbClr val="0033CC"/>
                </a:solidFill>
              </a:rPr>
              <a:t>on the operand stack.</a:t>
            </a:r>
          </a:p>
        </p:txBody>
      </p:sp>
    </p:spTree>
    <p:extLst>
      <p:ext uri="{BB962C8B-B14F-4D97-AF65-F5344CB8AC3E}">
        <p14:creationId xmlns:p14="http://schemas.microsoft.com/office/powerpoint/2010/main" val="1459790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9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29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29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29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29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29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29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97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29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297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297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29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29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9764" grpId="0" animBg="1"/>
      <p:bldP spid="629765" grpId="0" animBg="1"/>
      <p:bldP spid="629766" grpId="0" animBg="1"/>
      <p:bldP spid="629767" grpId="0" animBg="1"/>
      <p:bldP spid="629768" grpId="0" animBg="1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EE930-1280-9E46-8C2C-F7D454CED3AD}" type="slidenum">
              <a:rPr lang="en-US"/>
              <a:pPr/>
              <a:t>15</a:t>
            </a:fld>
            <a:endParaRPr lang="en-US"/>
          </a:p>
        </p:txBody>
      </p:sp>
      <p:sp>
        <p:nvSpPr>
          <p:cNvPr id="631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 charset="0"/>
              </a:rPr>
              <a:t>System.out.printf</a:t>
            </a:r>
            <a:r>
              <a:rPr lang="en-US" b="1" dirty="0">
                <a:latin typeface="Courier New" charset="0"/>
              </a:rPr>
              <a:t>()</a:t>
            </a:r>
          </a:p>
        </p:txBody>
      </p:sp>
      <p:sp>
        <p:nvSpPr>
          <p:cNvPr id="631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412163" cy="3413746"/>
          </a:xfrm>
        </p:spPr>
        <p:txBody>
          <a:bodyPr/>
          <a:lstStyle/>
          <a:p>
            <a:r>
              <a:rPr lang="en-US" dirty="0"/>
              <a:t>Compile Pascal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as if it were the Java</a:t>
            </a:r>
            <a:endParaRPr lang="en-US" sz="2000" b="1" dirty="0">
              <a:solidFill>
                <a:srgbClr val="0033CC"/>
              </a:solidFill>
              <a:latin typeface="Courier New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42551" y="1325903"/>
            <a:ext cx="5032936" cy="646331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writeln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(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'The square root of ', n:4, </a:t>
            </a:r>
            <a:br>
              <a:rPr lang="en-US" sz="1800" b="1" dirty="0">
                <a:solidFill>
                  <a:schemeClr val="folHlink"/>
                </a:solidFill>
                <a:latin typeface="Courier New" charset="0"/>
              </a:rPr>
            </a:b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        ' is ', root:8:4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);</a:t>
            </a:r>
            <a:r>
              <a:rPr lang="en-US" sz="1800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3464" y="2706131"/>
            <a:ext cx="6250429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System.out.printf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(</a:t>
            </a:r>
            <a:br>
              <a:rPr lang="en-US" sz="1800" b="1" dirty="0">
                <a:solidFill>
                  <a:srgbClr val="0033CC"/>
                </a:solidFill>
                <a:latin typeface="Courier New" charset="0"/>
              </a:rPr>
            </a:b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       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"The square root of %4d is %8.4f\n",</a:t>
            </a:r>
            <a:br>
              <a:rPr lang="en-US" sz="1800" b="1" dirty="0">
                <a:solidFill>
                  <a:schemeClr val="folHlink"/>
                </a:solidFill>
                <a:latin typeface="Courier New" charset="0"/>
              </a:rPr>
            </a:b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        n, root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2916328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FBA33-6E11-CF47-8A7E-E4220A1696E2}" type="slidenum">
              <a:rPr lang="en-US"/>
              <a:pPr/>
              <a:t>16</a:t>
            </a:fld>
            <a:endParaRPr lang="en-US"/>
          </a:p>
        </p:txBody>
      </p:sp>
      <p:sp>
        <p:nvSpPr>
          <p:cNvPr id="632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 charset="0"/>
              </a:rPr>
              <a:t>System.out.printf</a:t>
            </a:r>
            <a:r>
              <a:rPr lang="en-US" b="1" dirty="0">
                <a:latin typeface="Courier New" charset="0"/>
              </a:rPr>
              <a:t>()</a:t>
            </a:r>
            <a:r>
              <a:rPr lang="en-US" i="1" dirty="0"/>
              <a:t>, cont</a:t>
            </a:r>
            <a:r>
              <a:rPr lang="en-US" altLang="ja-JP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632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Java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System.out.printf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()</a:t>
            </a:r>
            <a:r>
              <a:rPr lang="en-US" dirty="0"/>
              <a:t> method </a:t>
            </a:r>
            <a:br>
              <a:rPr lang="en-US" dirty="0"/>
            </a:br>
            <a:r>
              <a:rPr lang="en-US" dirty="0"/>
              <a:t>has a </a:t>
            </a:r>
            <a:r>
              <a:rPr lang="en-US" u="sng" dirty="0"/>
              <a:t>variable-length parameter list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The first parameter is the </a:t>
            </a:r>
            <a:r>
              <a:rPr lang="en-US" u="sng" dirty="0"/>
              <a:t>format string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Like C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format strings for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printf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()</a:t>
            </a:r>
            <a:r>
              <a:rPr lang="en-US" dirty="0"/>
              <a:t>.</a:t>
            </a:r>
          </a:p>
          <a:p>
            <a:pPr lvl="6"/>
            <a:endParaRPr lang="en-US" dirty="0"/>
          </a:p>
          <a:p>
            <a:r>
              <a:rPr lang="en-US" dirty="0"/>
              <a:t>The code generator must construct the format string by converting the Pascal arguments.</a:t>
            </a:r>
          </a:p>
          <a:p>
            <a:pPr lvl="1"/>
            <a:r>
              <a:rPr lang="en-US" dirty="0"/>
              <a:t>Pascal:               </a:t>
            </a:r>
            <a:br>
              <a:rPr lang="en-US" dirty="0"/>
            </a:br>
            <a:endParaRPr lang="en-US" sz="2200" b="1" dirty="0">
              <a:solidFill>
                <a:schemeClr val="folHlink"/>
              </a:solidFill>
              <a:latin typeface="Courier New" charset="0"/>
            </a:endParaRPr>
          </a:p>
          <a:p>
            <a:pPr lvl="1"/>
            <a:r>
              <a:rPr lang="en-US" dirty="0"/>
              <a:t>Equivalent Java (same as C or C++): </a:t>
            </a:r>
            <a:endParaRPr lang="en-US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1124248" y="4983463"/>
            <a:ext cx="7264679" cy="400110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00"/>
                </a:solidFill>
                <a:latin typeface="Courier New" charset="0"/>
              </a:rPr>
              <a:t>('The square root of ', n:4, ' is ', root:8:4)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97318" y="5806414"/>
            <a:ext cx="7264679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sz="2000" b="1" dirty="0">
                <a:solidFill>
                  <a:srgbClr val="000000"/>
                </a:solidFill>
                <a:latin typeface="Courier New" charset="0"/>
              </a:rPr>
              <a:t>("The square root of %4d is %8.4f\n", n, root)</a:t>
            </a:r>
          </a:p>
        </p:txBody>
      </p:sp>
    </p:spTree>
    <p:extLst>
      <p:ext uri="{BB962C8B-B14F-4D97-AF65-F5344CB8AC3E}">
        <p14:creationId xmlns:p14="http://schemas.microsoft.com/office/powerpoint/2010/main" val="29693053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FBA33-6E11-CF47-8A7E-E4220A1696E2}" type="slidenum">
              <a:rPr lang="en-US"/>
              <a:pPr/>
              <a:t>17</a:t>
            </a:fld>
            <a:endParaRPr lang="en-US"/>
          </a:p>
        </p:txBody>
      </p:sp>
      <p:sp>
        <p:nvSpPr>
          <p:cNvPr id="632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 charset="0"/>
              </a:rPr>
              <a:t>System.out.printf</a:t>
            </a:r>
            <a:r>
              <a:rPr lang="en-US" b="1" dirty="0">
                <a:latin typeface="Courier New" charset="0"/>
              </a:rPr>
              <a:t>()</a:t>
            </a:r>
            <a:r>
              <a:rPr lang="en-US" i="1" dirty="0"/>
              <a:t>, cont</a:t>
            </a:r>
            <a:r>
              <a:rPr lang="en-US" altLang="ja-JP" i="1" dirty="0"/>
              <a:t>’</a:t>
            </a:r>
            <a:r>
              <a:rPr lang="en-US" i="1" dirty="0"/>
              <a:t>d</a:t>
            </a:r>
          </a:p>
        </p:txBody>
      </p:sp>
      <p:sp>
        <p:nvSpPr>
          <p:cNvPr id="632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remaining parameters are the </a:t>
            </a:r>
            <a:br>
              <a:rPr lang="en-US" dirty="0"/>
            </a:br>
            <a:r>
              <a:rPr lang="en-US" u="sng" dirty="0"/>
              <a:t>values to be formatted</a:t>
            </a:r>
            <a:r>
              <a:rPr lang="en-US" dirty="0"/>
              <a:t>, one for each </a:t>
            </a:r>
            <a:br>
              <a:rPr lang="en-US" dirty="0"/>
            </a:br>
            <a:r>
              <a:rPr lang="en-US" dirty="0"/>
              <a:t>format specification in the format string.</a:t>
            </a:r>
          </a:p>
          <a:p>
            <a:pPr lvl="4"/>
            <a:endParaRPr lang="en-US" dirty="0"/>
          </a:p>
          <a:p>
            <a:r>
              <a:rPr lang="en-US" dirty="0"/>
              <a:t>Jasmin passes these remaining parameters as a </a:t>
            </a:r>
            <a:r>
              <a:rPr lang="en-US" u="sng" dirty="0"/>
              <a:t>one-dimensional array</a:t>
            </a:r>
            <a:r>
              <a:rPr lang="en-US" dirty="0"/>
              <a:t> of objects.</a:t>
            </a:r>
          </a:p>
          <a:p>
            <a:pPr lvl="4"/>
            <a:endParaRPr lang="en-US" dirty="0"/>
          </a:p>
          <a:p>
            <a:r>
              <a:rPr lang="en-US" dirty="0"/>
              <a:t>Therefore, we must emit code to </a:t>
            </a:r>
            <a:br>
              <a:rPr lang="en-US" dirty="0"/>
            </a:br>
            <a:r>
              <a:rPr lang="en-US" u="sng" dirty="0"/>
              <a:t>create and initialize the array</a:t>
            </a:r>
            <a:r>
              <a:rPr lang="en-US" dirty="0"/>
              <a:t> and </a:t>
            </a:r>
            <a:br>
              <a:rPr lang="en-US" dirty="0"/>
            </a:br>
            <a:r>
              <a:rPr lang="en-US" dirty="0"/>
              <a:t>leave its reference on the operand stack.</a:t>
            </a:r>
          </a:p>
        </p:txBody>
      </p:sp>
    </p:spTree>
    <p:extLst>
      <p:ext uri="{BB962C8B-B14F-4D97-AF65-F5344CB8AC3E}">
        <p14:creationId xmlns:p14="http://schemas.microsoft.com/office/powerpoint/2010/main" val="17708522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6682" y="6065522"/>
            <a:ext cx="640118" cy="457200"/>
          </a:xfrm>
        </p:spPr>
        <p:txBody>
          <a:bodyPr/>
          <a:lstStyle/>
          <a:p>
            <a:fld id="{93D508E3-CAF8-AA4A-B255-5CF6245E9EE8}" type="slidenum">
              <a:rPr lang="en-US"/>
              <a:pPr/>
              <a:t>18</a:t>
            </a:fld>
            <a:endParaRPr lang="en-US"/>
          </a:p>
        </p:txBody>
      </p:sp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 charset="0"/>
              </a:rPr>
              <a:t>System.out.printf</a:t>
            </a:r>
            <a:r>
              <a:rPr lang="en-US" b="1" dirty="0">
                <a:latin typeface="Courier New" charset="0"/>
              </a:rPr>
              <a:t>()</a:t>
            </a:r>
            <a:r>
              <a:rPr lang="en-US" i="1" dirty="0"/>
              <a:t>, cont</a:t>
            </a:r>
            <a:r>
              <a:rPr lang="en-US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634884" name="Text Box 4"/>
          <p:cNvSpPr txBox="1">
            <a:spLocks noChangeArrowheads="1"/>
          </p:cNvSpPr>
          <p:nvPr/>
        </p:nvSpPr>
        <p:spPr bwMode="auto">
          <a:xfrm>
            <a:off x="398070" y="1403471"/>
            <a:ext cx="5121611" cy="830997"/>
          </a:xfrm>
          <a:prstGeom prst="rect">
            <a:avLst/>
          </a:prstGeom>
          <a:solidFill>
            <a:srgbClr val="F8F8F8"/>
          </a:solidFill>
          <a:ln w="9525">
            <a:solidFill>
              <a:srgbClr val="BFBFB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b="1" dirty="0" err="1">
                <a:solidFill>
                  <a:schemeClr val="folHlink"/>
                </a:solidFill>
                <a:latin typeface="Courier New" charset="0"/>
              </a:rPr>
              <a:t>System.out.printf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(</a:t>
            </a:r>
          </a:p>
          <a:p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   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"The square root of %4d is %8.4f\n", 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   </a:t>
            </a:r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n</a:t>
            </a:r>
            <a:r>
              <a:rPr lang="en-US" b="1" dirty="0">
                <a:latin typeface="Courier New" charset="0"/>
              </a:rPr>
              <a:t>,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b="1" dirty="0">
                <a:solidFill>
                  <a:srgbClr val="996633"/>
                </a:solidFill>
                <a:latin typeface="Courier New" charset="0"/>
              </a:rPr>
              <a:t>root</a:t>
            </a:r>
            <a:r>
              <a:rPr lang="en-US" b="1" dirty="0">
                <a:latin typeface="Courier New" charset="0"/>
              </a:rPr>
              <a:t>);</a:t>
            </a:r>
          </a:p>
        </p:txBody>
      </p:sp>
      <p:sp>
        <p:nvSpPr>
          <p:cNvPr id="634885" name="Text Box 5"/>
          <p:cNvSpPr txBox="1">
            <a:spLocks noChangeArrowheads="1"/>
          </p:cNvSpPr>
          <p:nvPr/>
        </p:nvSpPr>
        <p:spPr bwMode="auto">
          <a:xfrm>
            <a:off x="274367" y="2704320"/>
            <a:ext cx="8686705" cy="40164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  <a:effectLst/>
        </p:spPr>
        <p:txBody>
          <a:bodyPr wrap="square">
            <a:spAutoFit/>
          </a:bodyPr>
          <a:lstStyle/>
          <a:p>
            <a:r>
              <a:rPr lang="en-US" sz="1500" b="1" dirty="0" err="1">
                <a:solidFill>
                  <a:schemeClr val="folHlink"/>
                </a:solidFill>
                <a:latin typeface="Courier New" charset="0"/>
              </a:rPr>
              <a:t>getstatic</a:t>
            </a:r>
            <a:r>
              <a:rPr lang="en-US" sz="1500" b="1" dirty="0">
                <a:solidFill>
                  <a:schemeClr val="folHlink"/>
                </a:solidFill>
                <a:latin typeface="Courier New" charset="0"/>
              </a:rPr>
              <a:t>    java/</a:t>
            </a:r>
            <a:r>
              <a:rPr lang="en-US" sz="1500" b="1" dirty="0" err="1">
                <a:solidFill>
                  <a:schemeClr val="folHlink"/>
                </a:solidFill>
                <a:latin typeface="Courier New" charset="0"/>
              </a:rPr>
              <a:t>lang</a:t>
            </a:r>
            <a:r>
              <a:rPr lang="en-US" sz="1500" b="1" dirty="0">
                <a:solidFill>
                  <a:schemeClr val="folHlink"/>
                </a:solidFill>
                <a:latin typeface="Courier New" charset="0"/>
              </a:rPr>
              <a:t>/System/out </a:t>
            </a:r>
            <a:r>
              <a:rPr lang="en-US" sz="1500" b="1" dirty="0" err="1">
                <a:solidFill>
                  <a:schemeClr val="folHlink"/>
                </a:solidFill>
                <a:latin typeface="Courier New" charset="0"/>
              </a:rPr>
              <a:t>Ljava</a:t>
            </a:r>
            <a:r>
              <a:rPr lang="en-US" sz="1500" b="1" dirty="0">
                <a:solidFill>
                  <a:schemeClr val="folHlink"/>
                </a:solidFill>
                <a:latin typeface="Courier New" charset="0"/>
              </a:rPr>
              <a:t>/</a:t>
            </a:r>
            <a:r>
              <a:rPr lang="en-US" sz="1500" b="1" dirty="0" err="1">
                <a:solidFill>
                  <a:schemeClr val="folHlink"/>
                </a:solidFill>
                <a:latin typeface="Courier New" charset="0"/>
              </a:rPr>
              <a:t>io</a:t>
            </a:r>
            <a:r>
              <a:rPr lang="en-US" sz="1500" b="1" dirty="0">
                <a:solidFill>
                  <a:schemeClr val="folHlink"/>
                </a:solidFill>
                <a:latin typeface="Courier New" charset="0"/>
              </a:rPr>
              <a:t>/</a:t>
            </a:r>
            <a:r>
              <a:rPr lang="en-US" sz="1500" b="1" dirty="0" err="1">
                <a:solidFill>
                  <a:schemeClr val="folHlink"/>
                </a:solidFill>
                <a:latin typeface="Courier New" charset="0"/>
              </a:rPr>
              <a:t>PrintStream</a:t>
            </a:r>
            <a:r>
              <a:rPr lang="en-US" sz="1500" b="1" dirty="0">
                <a:solidFill>
                  <a:schemeClr val="folHlink"/>
                </a:solidFill>
                <a:latin typeface="Courier New" charset="0"/>
              </a:rPr>
              <a:t>;</a:t>
            </a:r>
          </a:p>
          <a:p>
            <a:r>
              <a:rPr lang="en-US" sz="1500" b="1" dirty="0" err="1">
                <a:solidFill>
                  <a:srgbClr val="0033CC"/>
                </a:solidFill>
                <a:latin typeface="Courier New" charset="0"/>
              </a:rPr>
              <a:t>ldc</a:t>
            </a:r>
            <a:r>
              <a:rPr lang="en-US" sz="1500" b="1" dirty="0">
                <a:solidFill>
                  <a:srgbClr val="0033CC"/>
                </a:solidFill>
                <a:latin typeface="Courier New" charset="0"/>
              </a:rPr>
              <a:t>          "The square root of %4d is %8.4f\n"</a:t>
            </a:r>
          </a:p>
          <a:p>
            <a:r>
              <a:rPr lang="en-US" sz="1500" b="1" dirty="0">
                <a:latin typeface="Courier New" charset="0"/>
              </a:rPr>
              <a:t>iconst_2</a:t>
            </a:r>
          </a:p>
          <a:p>
            <a:r>
              <a:rPr lang="en-US" sz="1500" b="1" dirty="0" err="1">
                <a:latin typeface="Courier New" charset="0"/>
              </a:rPr>
              <a:t>anewarray</a:t>
            </a:r>
            <a:r>
              <a:rPr lang="en-US" sz="1500" b="1" dirty="0">
                <a:latin typeface="Courier New" charset="0"/>
              </a:rPr>
              <a:t>    java/</a:t>
            </a:r>
            <a:r>
              <a:rPr lang="en-US" sz="1500" b="1" dirty="0" err="1">
                <a:latin typeface="Courier New" charset="0"/>
              </a:rPr>
              <a:t>lang</a:t>
            </a:r>
            <a:r>
              <a:rPr lang="en-US" sz="1500" b="1" dirty="0">
                <a:latin typeface="Courier New" charset="0"/>
              </a:rPr>
              <a:t>/Object</a:t>
            </a:r>
          </a:p>
          <a:p>
            <a:r>
              <a:rPr lang="en-US" sz="1500" b="1" dirty="0">
                <a:solidFill>
                  <a:srgbClr val="7030A0"/>
                </a:solidFill>
                <a:latin typeface="Courier New" charset="0"/>
              </a:rPr>
              <a:t>dup</a:t>
            </a:r>
          </a:p>
          <a:p>
            <a:r>
              <a:rPr lang="en-US" sz="1500" b="1" dirty="0">
                <a:solidFill>
                  <a:srgbClr val="008000"/>
                </a:solidFill>
                <a:latin typeface="Courier New" charset="0"/>
              </a:rPr>
              <a:t>iconst_0</a:t>
            </a:r>
          </a:p>
          <a:p>
            <a:r>
              <a:rPr lang="en-US" sz="1500" b="1" dirty="0" err="1">
                <a:solidFill>
                  <a:srgbClr val="008000"/>
                </a:solidFill>
                <a:latin typeface="Courier New" charset="0"/>
              </a:rPr>
              <a:t>getstatic</a:t>
            </a:r>
            <a:r>
              <a:rPr lang="en-US" sz="1500" b="1" dirty="0">
                <a:solidFill>
                  <a:srgbClr val="008000"/>
                </a:solidFill>
                <a:latin typeface="Courier New" charset="0"/>
              </a:rPr>
              <a:t>     </a:t>
            </a:r>
            <a:r>
              <a:rPr lang="en-US" sz="1500" b="1" dirty="0" err="1">
                <a:solidFill>
                  <a:srgbClr val="008000"/>
                </a:solidFill>
                <a:latin typeface="Courier New" charset="0"/>
              </a:rPr>
              <a:t>FormatTest</a:t>
            </a:r>
            <a:r>
              <a:rPr lang="en-US" sz="1500" b="1" dirty="0">
                <a:solidFill>
                  <a:srgbClr val="008000"/>
                </a:solidFill>
                <a:latin typeface="Courier New" charset="0"/>
              </a:rPr>
              <a:t>/n I</a:t>
            </a:r>
          </a:p>
          <a:p>
            <a:r>
              <a:rPr lang="en-US" sz="1500" b="1" dirty="0" err="1">
                <a:solidFill>
                  <a:srgbClr val="008000"/>
                </a:solidFill>
                <a:latin typeface="Courier New" charset="0"/>
              </a:rPr>
              <a:t>invokestatic</a:t>
            </a:r>
            <a:r>
              <a:rPr lang="en-US" sz="1500" b="1" dirty="0">
                <a:solidFill>
                  <a:srgbClr val="008000"/>
                </a:solidFill>
                <a:latin typeface="Courier New" charset="0"/>
              </a:rPr>
              <a:t>  java/</a:t>
            </a:r>
            <a:r>
              <a:rPr lang="en-US" sz="1500" b="1" dirty="0" err="1">
                <a:solidFill>
                  <a:srgbClr val="008000"/>
                </a:solidFill>
                <a:latin typeface="Courier New" charset="0"/>
              </a:rPr>
              <a:t>lang</a:t>
            </a:r>
            <a:r>
              <a:rPr lang="en-US" sz="1500" b="1" dirty="0">
                <a:solidFill>
                  <a:srgbClr val="008000"/>
                </a:solidFill>
                <a:latin typeface="Courier New" charset="0"/>
              </a:rPr>
              <a:t>/</a:t>
            </a:r>
            <a:r>
              <a:rPr lang="en-US" sz="1500" b="1" dirty="0" err="1">
                <a:solidFill>
                  <a:srgbClr val="008000"/>
                </a:solidFill>
                <a:latin typeface="Courier New" charset="0"/>
              </a:rPr>
              <a:t>Integer.valueOf</a:t>
            </a:r>
            <a:r>
              <a:rPr lang="en-US" sz="1500" b="1" dirty="0">
                <a:solidFill>
                  <a:srgbClr val="008000"/>
                </a:solidFill>
                <a:latin typeface="Courier New" charset="0"/>
              </a:rPr>
              <a:t>(I)</a:t>
            </a:r>
            <a:r>
              <a:rPr lang="en-US" sz="1500" b="1" dirty="0" err="1">
                <a:solidFill>
                  <a:srgbClr val="008000"/>
                </a:solidFill>
                <a:latin typeface="Courier New" charset="0"/>
              </a:rPr>
              <a:t>Ljava</a:t>
            </a:r>
            <a:r>
              <a:rPr lang="en-US" sz="1500" b="1" dirty="0">
                <a:solidFill>
                  <a:srgbClr val="008000"/>
                </a:solidFill>
                <a:latin typeface="Courier New" charset="0"/>
              </a:rPr>
              <a:t>/</a:t>
            </a:r>
            <a:r>
              <a:rPr lang="en-US" sz="1500" b="1" dirty="0" err="1">
                <a:solidFill>
                  <a:srgbClr val="008000"/>
                </a:solidFill>
                <a:latin typeface="Courier New" charset="0"/>
              </a:rPr>
              <a:t>lang</a:t>
            </a:r>
            <a:r>
              <a:rPr lang="en-US" sz="1500" b="1" dirty="0">
                <a:solidFill>
                  <a:srgbClr val="008000"/>
                </a:solidFill>
                <a:latin typeface="Courier New" charset="0"/>
              </a:rPr>
              <a:t>/Integer;</a:t>
            </a:r>
          </a:p>
          <a:p>
            <a:r>
              <a:rPr lang="en-US" sz="1500" b="1" dirty="0" err="1">
                <a:solidFill>
                  <a:srgbClr val="008000"/>
                </a:solidFill>
                <a:latin typeface="Courier New" charset="0"/>
              </a:rPr>
              <a:t>aastore</a:t>
            </a:r>
            <a:endParaRPr lang="en-US" sz="1500" b="1" dirty="0">
              <a:solidFill>
                <a:srgbClr val="008000"/>
              </a:solidFill>
              <a:latin typeface="Courier New" charset="0"/>
            </a:endParaRPr>
          </a:p>
          <a:p>
            <a:r>
              <a:rPr lang="en-US" sz="1500" b="1" dirty="0">
                <a:solidFill>
                  <a:srgbClr val="7030A0"/>
                </a:solidFill>
                <a:latin typeface="Courier New" charset="0"/>
              </a:rPr>
              <a:t>dup</a:t>
            </a:r>
          </a:p>
          <a:p>
            <a:r>
              <a:rPr lang="en-US" sz="1500" b="1" dirty="0">
                <a:solidFill>
                  <a:srgbClr val="8F0000"/>
                </a:solidFill>
                <a:latin typeface="Courier New" charset="0"/>
              </a:rPr>
              <a:t>iconst_1</a:t>
            </a:r>
          </a:p>
          <a:p>
            <a:r>
              <a:rPr lang="en-US" sz="1500" b="1" dirty="0" err="1">
                <a:solidFill>
                  <a:srgbClr val="8F0000"/>
                </a:solidFill>
                <a:latin typeface="Courier New" charset="0"/>
              </a:rPr>
              <a:t>getstatic</a:t>
            </a:r>
            <a:r>
              <a:rPr lang="en-US" sz="1500" b="1" dirty="0">
                <a:solidFill>
                  <a:srgbClr val="8F0000"/>
                </a:solidFill>
                <a:latin typeface="Courier New" charset="0"/>
              </a:rPr>
              <a:t>     </a:t>
            </a:r>
            <a:r>
              <a:rPr lang="en-US" sz="1500" b="1" dirty="0" err="1">
                <a:solidFill>
                  <a:srgbClr val="8F0000"/>
                </a:solidFill>
                <a:latin typeface="Courier New" charset="0"/>
              </a:rPr>
              <a:t>FormatTest</a:t>
            </a:r>
            <a:r>
              <a:rPr lang="en-US" sz="1500" b="1" dirty="0">
                <a:solidFill>
                  <a:srgbClr val="8F0000"/>
                </a:solidFill>
                <a:latin typeface="Courier New" charset="0"/>
              </a:rPr>
              <a:t>/root F</a:t>
            </a:r>
          </a:p>
          <a:p>
            <a:r>
              <a:rPr lang="en-US" sz="1500" b="1" dirty="0" err="1">
                <a:solidFill>
                  <a:srgbClr val="8F0000"/>
                </a:solidFill>
                <a:latin typeface="Courier New" charset="0"/>
              </a:rPr>
              <a:t>invokestatic</a:t>
            </a:r>
            <a:r>
              <a:rPr lang="en-US" sz="1500" b="1" dirty="0">
                <a:solidFill>
                  <a:srgbClr val="8F0000"/>
                </a:solidFill>
                <a:latin typeface="Courier New" charset="0"/>
              </a:rPr>
              <a:t>  java/</a:t>
            </a:r>
            <a:r>
              <a:rPr lang="en-US" sz="1500" b="1" dirty="0" err="1">
                <a:solidFill>
                  <a:srgbClr val="8F0000"/>
                </a:solidFill>
                <a:latin typeface="Courier New" charset="0"/>
              </a:rPr>
              <a:t>lang</a:t>
            </a:r>
            <a:r>
              <a:rPr lang="en-US" sz="1500" b="1" dirty="0">
                <a:solidFill>
                  <a:srgbClr val="8F0000"/>
                </a:solidFill>
                <a:latin typeface="Courier New" charset="0"/>
              </a:rPr>
              <a:t>/</a:t>
            </a:r>
            <a:r>
              <a:rPr lang="en-US" sz="1500" b="1" dirty="0" err="1">
                <a:solidFill>
                  <a:srgbClr val="8F0000"/>
                </a:solidFill>
                <a:latin typeface="Courier New" charset="0"/>
              </a:rPr>
              <a:t>Float.valueOf</a:t>
            </a:r>
            <a:r>
              <a:rPr lang="en-US" sz="1500" b="1" dirty="0">
                <a:solidFill>
                  <a:srgbClr val="8F0000"/>
                </a:solidFill>
                <a:latin typeface="Courier New" charset="0"/>
              </a:rPr>
              <a:t>(F)</a:t>
            </a:r>
            <a:r>
              <a:rPr lang="en-US" sz="1500" b="1" dirty="0" err="1">
                <a:solidFill>
                  <a:srgbClr val="8F0000"/>
                </a:solidFill>
                <a:latin typeface="Courier New" charset="0"/>
              </a:rPr>
              <a:t>Ljava</a:t>
            </a:r>
            <a:r>
              <a:rPr lang="en-US" sz="1500" b="1" dirty="0">
                <a:solidFill>
                  <a:srgbClr val="8F0000"/>
                </a:solidFill>
                <a:latin typeface="Courier New" charset="0"/>
              </a:rPr>
              <a:t>/</a:t>
            </a:r>
            <a:r>
              <a:rPr lang="en-US" sz="1500" b="1" dirty="0" err="1">
                <a:solidFill>
                  <a:srgbClr val="8F0000"/>
                </a:solidFill>
                <a:latin typeface="Courier New" charset="0"/>
              </a:rPr>
              <a:t>lang</a:t>
            </a:r>
            <a:r>
              <a:rPr lang="en-US" sz="1500" b="1" dirty="0">
                <a:solidFill>
                  <a:srgbClr val="8F0000"/>
                </a:solidFill>
                <a:latin typeface="Courier New" charset="0"/>
              </a:rPr>
              <a:t>/Float;</a:t>
            </a:r>
          </a:p>
          <a:p>
            <a:r>
              <a:rPr lang="en-US" sz="1500" b="1" dirty="0" err="1">
                <a:solidFill>
                  <a:srgbClr val="8F0000"/>
                </a:solidFill>
                <a:latin typeface="Courier New" charset="0"/>
              </a:rPr>
              <a:t>aastore</a:t>
            </a:r>
            <a:endParaRPr lang="en-US" sz="1500" b="1" dirty="0">
              <a:solidFill>
                <a:srgbClr val="8F0000"/>
              </a:solidFill>
              <a:latin typeface="Courier New" charset="0"/>
            </a:endParaRPr>
          </a:p>
          <a:p>
            <a:r>
              <a:rPr lang="en-US" sz="1500" b="1" dirty="0" err="1">
                <a:solidFill>
                  <a:srgbClr val="0033CC"/>
                </a:solidFill>
                <a:latin typeface="Courier New" charset="0"/>
              </a:rPr>
              <a:t>invokevirtual</a:t>
            </a:r>
            <a:r>
              <a:rPr lang="en-US" sz="1500" b="1" dirty="0">
                <a:solidFill>
                  <a:srgbClr val="0033CC"/>
                </a:solidFill>
                <a:latin typeface="Courier New" charset="0"/>
              </a:rPr>
              <a:t> java/</a:t>
            </a:r>
            <a:r>
              <a:rPr lang="en-US" sz="1500" b="1" dirty="0" err="1">
                <a:solidFill>
                  <a:srgbClr val="0033CC"/>
                </a:solidFill>
                <a:latin typeface="Courier New" charset="0"/>
              </a:rPr>
              <a:t>io</a:t>
            </a:r>
            <a:r>
              <a:rPr lang="en-US" sz="1500" b="1" dirty="0">
                <a:solidFill>
                  <a:srgbClr val="0033CC"/>
                </a:solidFill>
                <a:latin typeface="Courier New" charset="0"/>
              </a:rPr>
              <a:t>/</a:t>
            </a:r>
            <a:r>
              <a:rPr lang="en-US" sz="1500" b="1" dirty="0" err="1">
                <a:solidFill>
                  <a:srgbClr val="0033CC"/>
                </a:solidFill>
                <a:latin typeface="Courier New" charset="0"/>
              </a:rPr>
              <a:t>PrintStream.printf</a:t>
            </a:r>
            <a:r>
              <a:rPr lang="en-US" sz="1500" b="1" dirty="0">
                <a:solidFill>
                  <a:srgbClr val="0033CC"/>
                </a:solidFill>
                <a:latin typeface="Courier New" charset="0"/>
              </a:rPr>
              <a:t>(</a:t>
            </a:r>
            <a:br>
              <a:rPr lang="en-US" sz="1500" b="1" dirty="0">
                <a:solidFill>
                  <a:srgbClr val="0033CC"/>
                </a:solidFill>
                <a:latin typeface="Courier New" charset="0"/>
              </a:rPr>
            </a:br>
            <a:r>
              <a:rPr lang="en-US" sz="1500" b="1" dirty="0">
                <a:solidFill>
                  <a:srgbClr val="0033CC"/>
                </a:solidFill>
                <a:latin typeface="Courier New" charset="0"/>
              </a:rPr>
              <a:t>               </a:t>
            </a:r>
            <a:r>
              <a:rPr lang="en-US" sz="1500" b="1" dirty="0" err="1">
                <a:solidFill>
                  <a:srgbClr val="0033CC"/>
                </a:solidFill>
                <a:latin typeface="Courier New" charset="0"/>
              </a:rPr>
              <a:t>Ljava</a:t>
            </a:r>
            <a:r>
              <a:rPr lang="en-US" sz="1500" b="1" dirty="0">
                <a:solidFill>
                  <a:srgbClr val="0033CC"/>
                </a:solidFill>
                <a:latin typeface="Courier New" charset="0"/>
              </a:rPr>
              <a:t>/</a:t>
            </a:r>
            <a:r>
              <a:rPr lang="en-US" sz="1500" b="1" dirty="0" err="1">
                <a:solidFill>
                  <a:srgbClr val="0033CC"/>
                </a:solidFill>
                <a:latin typeface="Courier New" charset="0"/>
              </a:rPr>
              <a:t>lang</a:t>
            </a:r>
            <a:r>
              <a:rPr lang="en-US" sz="1500" b="1" dirty="0">
                <a:solidFill>
                  <a:srgbClr val="0033CC"/>
                </a:solidFill>
                <a:latin typeface="Courier New" charset="0"/>
              </a:rPr>
              <a:t>/String;[</a:t>
            </a:r>
            <a:r>
              <a:rPr lang="en-US" sz="1500" b="1" dirty="0" err="1">
                <a:solidFill>
                  <a:srgbClr val="0033CC"/>
                </a:solidFill>
                <a:latin typeface="Courier New" charset="0"/>
              </a:rPr>
              <a:t>Ljava</a:t>
            </a:r>
            <a:r>
              <a:rPr lang="en-US" sz="1500" b="1" dirty="0">
                <a:solidFill>
                  <a:srgbClr val="0033CC"/>
                </a:solidFill>
                <a:latin typeface="Courier New" charset="0"/>
              </a:rPr>
              <a:t>/</a:t>
            </a:r>
            <a:r>
              <a:rPr lang="en-US" sz="1500" b="1" dirty="0" err="1">
                <a:solidFill>
                  <a:srgbClr val="0033CC"/>
                </a:solidFill>
                <a:latin typeface="Courier New" charset="0"/>
              </a:rPr>
              <a:t>lang</a:t>
            </a:r>
            <a:r>
              <a:rPr lang="en-US" sz="1500" b="1" dirty="0">
                <a:solidFill>
                  <a:srgbClr val="0033CC"/>
                </a:solidFill>
                <a:latin typeface="Courier New" charset="0"/>
              </a:rPr>
              <a:t>/Object;)</a:t>
            </a:r>
            <a:r>
              <a:rPr lang="en-US" sz="1500" b="1" dirty="0" err="1">
                <a:solidFill>
                  <a:srgbClr val="0033CC"/>
                </a:solidFill>
                <a:latin typeface="Courier New" charset="0"/>
              </a:rPr>
              <a:t>Ljava</a:t>
            </a:r>
            <a:r>
              <a:rPr lang="en-US" sz="1500" b="1" dirty="0">
                <a:solidFill>
                  <a:srgbClr val="0033CC"/>
                </a:solidFill>
                <a:latin typeface="Courier New" charset="0"/>
              </a:rPr>
              <a:t>/</a:t>
            </a:r>
            <a:r>
              <a:rPr lang="en-US" sz="1500" b="1" dirty="0" err="1">
                <a:solidFill>
                  <a:srgbClr val="0033CC"/>
                </a:solidFill>
                <a:latin typeface="Courier New" charset="0"/>
              </a:rPr>
              <a:t>io</a:t>
            </a:r>
            <a:r>
              <a:rPr lang="en-US" sz="1500" b="1" dirty="0">
                <a:solidFill>
                  <a:srgbClr val="0033CC"/>
                </a:solidFill>
                <a:latin typeface="Courier New" charset="0"/>
              </a:rPr>
              <a:t>/</a:t>
            </a:r>
            <a:r>
              <a:rPr lang="en-US" sz="1500" b="1" dirty="0" err="1">
                <a:solidFill>
                  <a:srgbClr val="0033CC"/>
                </a:solidFill>
                <a:latin typeface="Courier New" charset="0"/>
              </a:rPr>
              <a:t>PrintStream</a:t>
            </a:r>
            <a:r>
              <a:rPr lang="en-US" sz="1500" b="1" dirty="0">
                <a:solidFill>
                  <a:srgbClr val="0033CC"/>
                </a:solidFill>
                <a:latin typeface="Courier New" charset="0"/>
              </a:rPr>
              <a:t>;</a:t>
            </a:r>
          </a:p>
          <a:p>
            <a:r>
              <a:rPr lang="en-US" sz="1500" b="1" dirty="0">
                <a:solidFill>
                  <a:srgbClr val="0033CC"/>
                </a:solidFill>
                <a:latin typeface="Courier New" charset="0"/>
              </a:rPr>
              <a:t>pop 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2EDC6E6-1A4D-2C4C-9FD1-F572DE750F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6968" y="1204834"/>
            <a:ext cx="2743200" cy="149737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charset="0"/>
              <a:buChar char="o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377950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charset="0"/>
              <a:buChar char="o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827213" indent="-4381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2971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27543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32115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6687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41259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sz="1600" kern="0" dirty="0"/>
              <a:t>Instruction </a:t>
            </a:r>
            <a:r>
              <a:rPr lang="en-US" sz="1600" b="1" kern="0" dirty="0" err="1">
                <a:solidFill>
                  <a:srgbClr val="0033CC"/>
                </a:solidFill>
                <a:latin typeface="Courier New" charset="0"/>
              </a:rPr>
              <a:t>aastore</a:t>
            </a:r>
            <a:r>
              <a:rPr lang="en-US" sz="1600" kern="0" dirty="0"/>
              <a:t> operands on the stack: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400" kern="0" dirty="0"/>
              <a:t>Array reference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400" kern="0" dirty="0"/>
              <a:t>Index value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400" kern="0" dirty="0"/>
              <a:t>Element value</a:t>
            </a:r>
            <a:br>
              <a:rPr lang="en-US" sz="1400" kern="0" dirty="0"/>
            </a:br>
            <a:r>
              <a:rPr lang="en-US" sz="1400" kern="0" dirty="0"/>
              <a:t>(object reference)</a:t>
            </a: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F5DC4221-E6F3-E147-9DD4-64D635E59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0488" y="3240869"/>
            <a:ext cx="3708066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dirty="0"/>
              <a:t>Create an </a:t>
            </a:r>
            <a:r>
              <a:rPr lang="en-US" sz="1200" u="sng" dirty="0"/>
              <a:t>array of size 2</a:t>
            </a:r>
            <a:r>
              <a:rPr lang="en-US" sz="1200" dirty="0"/>
              <a:t> (two values to print) </a:t>
            </a:r>
            <a:br>
              <a:rPr lang="en-US" sz="1200" dirty="0"/>
            </a:br>
            <a:r>
              <a:rPr lang="en-US" sz="1200" dirty="0"/>
              <a:t>and leave the array reference on the operand stack.</a:t>
            </a:r>
          </a:p>
        </p:txBody>
      </p:sp>
      <p:sp>
        <p:nvSpPr>
          <p:cNvPr id="10" name="Text Box 7">
            <a:extLst>
              <a:ext uri="{FF2B5EF4-FFF2-40B4-BE49-F238E27FC236}">
                <a16:creationId xmlns:a16="http://schemas.microsoft.com/office/drawing/2014/main" id="{F8034FBF-2DCB-E44E-99CF-1079BA8CA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6886" y="4069073"/>
            <a:ext cx="1544012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006600"/>
                </a:solidFill>
              </a:rPr>
              <a:t>Store</a:t>
            </a:r>
            <a:r>
              <a:rPr lang="en-US" sz="1200" b="1" dirty="0">
                <a:solidFill>
                  <a:srgbClr val="006600"/>
                </a:solidFill>
              </a:rPr>
              <a:t> </a:t>
            </a:r>
            <a:r>
              <a:rPr lang="en-US" sz="1200" u="sng" dirty="0">
                <a:solidFill>
                  <a:srgbClr val="006600"/>
                </a:solidFill>
              </a:rPr>
              <a:t>element 0</a:t>
            </a:r>
            <a:r>
              <a:rPr lang="en-US" sz="1200" b="1" dirty="0">
                <a:solidFill>
                  <a:srgbClr val="006600"/>
                </a:solidFill>
              </a:rPr>
              <a:t>:</a:t>
            </a:r>
          </a:p>
          <a:p>
            <a:r>
              <a:rPr lang="en-US" sz="1200" dirty="0">
                <a:solidFill>
                  <a:srgbClr val="006600"/>
                </a:solidFill>
              </a:rPr>
              <a:t>The value of </a:t>
            </a:r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n</a:t>
            </a:r>
            <a:r>
              <a:rPr lang="en-US" sz="1200" dirty="0">
                <a:solidFill>
                  <a:srgbClr val="006600"/>
                </a:solidFill>
              </a:rPr>
              <a:t> as</a:t>
            </a:r>
          </a:p>
          <a:p>
            <a:r>
              <a:rPr lang="en-US" sz="1200" dirty="0">
                <a:solidFill>
                  <a:srgbClr val="006600"/>
                </a:solidFill>
              </a:rPr>
              <a:t>an </a:t>
            </a:r>
            <a:r>
              <a:rPr lang="en-US" sz="12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US" sz="1200" dirty="0">
                <a:solidFill>
                  <a:srgbClr val="006600"/>
                </a:solidFill>
              </a:rPr>
              <a:t> object.</a:t>
            </a:r>
          </a:p>
        </p:txBody>
      </p:sp>
      <p:sp>
        <p:nvSpPr>
          <p:cNvPr id="11" name="Text Box 8">
            <a:extLst>
              <a:ext uri="{FF2B5EF4-FFF2-40B4-BE49-F238E27FC236}">
                <a16:creationId xmlns:a16="http://schemas.microsoft.com/office/drawing/2014/main" id="{0314C7F2-095B-EA47-97BB-F5380A2EBD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9414" y="5166341"/>
            <a:ext cx="1487908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folHlink"/>
                </a:solidFill>
              </a:rPr>
              <a:t>Store</a:t>
            </a:r>
            <a:r>
              <a:rPr lang="en-US" sz="1200" b="1" dirty="0">
                <a:solidFill>
                  <a:schemeClr val="folHlink"/>
                </a:solidFill>
              </a:rPr>
              <a:t> </a:t>
            </a:r>
            <a:r>
              <a:rPr lang="en-US" sz="1200" u="sng" dirty="0">
                <a:solidFill>
                  <a:schemeClr val="folHlink"/>
                </a:solidFill>
              </a:rPr>
              <a:t>element 1</a:t>
            </a:r>
            <a:r>
              <a:rPr lang="en-US" sz="1200" b="1" dirty="0">
                <a:solidFill>
                  <a:schemeClr val="folHlink"/>
                </a:solidFill>
              </a:rPr>
              <a:t>:</a:t>
            </a:r>
          </a:p>
          <a:p>
            <a:r>
              <a:rPr lang="en-US" sz="1200" dirty="0">
                <a:solidFill>
                  <a:schemeClr val="folHlink"/>
                </a:solidFill>
              </a:rPr>
              <a:t>The value of 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root</a:t>
            </a:r>
            <a:endParaRPr lang="en-US" sz="1200" dirty="0">
              <a:solidFill>
                <a:schemeClr val="folHlink"/>
              </a:solidFill>
            </a:endParaRPr>
          </a:p>
          <a:p>
            <a:r>
              <a:rPr lang="en-US" sz="1200" dirty="0">
                <a:solidFill>
                  <a:schemeClr val="folHlink"/>
                </a:solidFill>
              </a:rPr>
              <a:t>as a </a:t>
            </a:r>
            <a:r>
              <a:rPr lang="en-US" sz="1200" b="1" dirty="0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sz="1200" dirty="0">
                <a:solidFill>
                  <a:schemeClr val="folHlink"/>
                </a:solidFill>
              </a:rPr>
              <a:t> object.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0910B4-4EE6-804E-875D-491BD88E80AE}"/>
              </a:ext>
            </a:extLst>
          </p:cNvPr>
          <p:cNvSpPr txBox="1"/>
          <p:nvPr/>
        </p:nvSpPr>
        <p:spPr>
          <a:xfrm>
            <a:off x="3486767" y="6465547"/>
            <a:ext cx="4206601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This </a:t>
            </a:r>
            <a:r>
              <a:rPr lang="en-US" sz="12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invokevirtual</a:t>
            </a:r>
            <a:r>
              <a:rPr lang="en-US" sz="1200" dirty="0">
                <a:solidFill>
                  <a:srgbClr val="0033CC"/>
                </a:solidFill>
              </a:rPr>
              <a:t> instruction should all be on one line.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43F0B9F-1A3C-C440-AFF7-DC1E245F9125}"/>
              </a:ext>
            </a:extLst>
          </p:cNvPr>
          <p:cNvGrpSpPr/>
          <p:nvPr/>
        </p:nvGrpSpPr>
        <p:grpSpPr>
          <a:xfrm>
            <a:off x="731562" y="3794756"/>
            <a:ext cx="2706733" cy="1282828"/>
            <a:chOff x="731562" y="3794756"/>
            <a:chExt cx="2706733" cy="1282828"/>
          </a:xfrm>
        </p:grpSpPr>
        <p:sp>
          <p:nvSpPr>
            <p:cNvPr id="12" name="Text Box 10">
              <a:extLst>
                <a:ext uri="{FF2B5EF4-FFF2-40B4-BE49-F238E27FC236}">
                  <a16:creationId xmlns:a16="http://schemas.microsoft.com/office/drawing/2014/main" id="{C1D85FE6-8281-DA4C-94A8-295A5915BE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63074" y="4800585"/>
              <a:ext cx="1975221" cy="2769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rgbClr val="CC99FF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>
                  <a:solidFill>
                    <a:srgbClr val="9900CC"/>
                  </a:solidFill>
                </a:rPr>
                <a:t>Why the </a:t>
              </a:r>
              <a:r>
                <a:rPr lang="en-US" sz="1200" b="1" dirty="0">
                  <a:solidFill>
                    <a:srgbClr val="9900CC"/>
                  </a:solidFill>
                  <a:latin typeface="Courier New" charset="0"/>
                </a:rPr>
                <a:t>dup</a:t>
              </a:r>
              <a:r>
                <a:rPr lang="en-US" sz="1200" dirty="0">
                  <a:solidFill>
                    <a:srgbClr val="9900CC"/>
                  </a:solidFill>
                </a:rPr>
                <a:t> instructions?</a:t>
              </a:r>
            </a:p>
          </p:txBody>
        </p:sp>
        <p:cxnSp>
          <p:nvCxnSpPr>
            <p:cNvPr id="4" name="Straight Arrow Connector 3">
              <a:extLst>
                <a:ext uri="{FF2B5EF4-FFF2-40B4-BE49-F238E27FC236}">
                  <a16:creationId xmlns:a16="http://schemas.microsoft.com/office/drawing/2014/main" id="{DB380895-83FD-4F4E-A9FF-DD292CD70258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731562" y="4939084"/>
              <a:ext cx="731512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CC99FF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4" name="Curved Connector 13">
              <a:extLst>
                <a:ext uri="{FF2B5EF4-FFF2-40B4-BE49-F238E27FC236}">
                  <a16:creationId xmlns:a16="http://schemas.microsoft.com/office/drawing/2014/main" id="{7A171CBF-9497-4B41-96CC-5FAD0977B49E}"/>
                </a:ext>
              </a:extLst>
            </p:cNvPr>
            <p:cNvCxnSpPr>
              <a:stCxn id="12" idx="0"/>
            </p:cNvCxnSpPr>
            <p:nvPr/>
          </p:nvCxnSpPr>
          <p:spPr bwMode="auto">
            <a:xfrm rot="16200000" flipV="1">
              <a:off x="1088210" y="3438109"/>
              <a:ext cx="1005829" cy="1719123"/>
            </a:xfrm>
            <a:prstGeom prst="curvedConnector2">
              <a:avLst/>
            </a:prstGeom>
            <a:solidFill>
              <a:schemeClr val="accent1"/>
            </a:solidFill>
            <a:ln w="9525" cap="flat" cmpd="sng" algn="ctr">
              <a:solidFill>
                <a:srgbClr val="CC99FF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016499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48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348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348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348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348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348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348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348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348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348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3488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3488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3488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3488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3488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3488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0C9F8-246F-D64D-B668-F623E40D3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 charset="0"/>
              </a:rPr>
              <a:t>System.out.printf</a:t>
            </a:r>
            <a:r>
              <a:rPr lang="en-US" b="1" dirty="0">
                <a:latin typeface="Courier New" charset="0"/>
              </a:rPr>
              <a:t>()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672E1-E013-EA45-A700-6BBB73DF9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785330"/>
          </a:xfrm>
        </p:spPr>
        <p:txBody>
          <a:bodyPr/>
          <a:lstStyle/>
          <a:p>
            <a:r>
              <a:rPr lang="en-US" dirty="0"/>
              <a:t>To compile </a:t>
            </a:r>
            <a:br>
              <a:rPr lang="en-US" dirty="0"/>
            </a:br>
            <a:r>
              <a:rPr lang="en-US" dirty="0"/>
              <a:t>Pascal’s</a:t>
            </a:r>
            <a:br>
              <a:rPr lang="en-US" dirty="0"/>
            </a:br>
            <a:r>
              <a:rPr lang="en-US" dirty="0"/>
              <a:t>we had to convert the arguments to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which is </a:t>
            </a:r>
            <a:r>
              <a:rPr lang="en-US" u="sng" dirty="0"/>
              <a:t>extra work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Tip: In your source language, include a print statement that </a:t>
            </a:r>
            <a:r>
              <a:rPr lang="en-US" u="sng" dirty="0"/>
              <a:t>looks like</a:t>
            </a:r>
            <a:r>
              <a:rPr lang="en-US" dirty="0"/>
              <a:t> Java or C++.</a:t>
            </a:r>
          </a:p>
          <a:p>
            <a:pPr lvl="1"/>
            <a:r>
              <a:rPr lang="en-US" dirty="0"/>
              <a:t>You can even have a reserved word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/>
              <a:t>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Then you won’t have to do a conversion.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03C0B0-48DD-2B41-BA3E-D8F8E440C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1719EC-B2AD-9F41-8234-6B7C94A4466D}"/>
              </a:ext>
            </a:extLst>
          </p:cNvPr>
          <p:cNvSpPr txBox="1"/>
          <p:nvPr/>
        </p:nvSpPr>
        <p:spPr>
          <a:xfrm>
            <a:off x="3108976" y="1417342"/>
            <a:ext cx="5032936" cy="646331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writeln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(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'The square root of ', n:4, </a:t>
            </a:r>
            <a:br>
              <a:rPr lang="en-US" sz="1800" b="1" dirty="0">
                <a:solidFill>
                  <a:schemeClr val="folHlink"/>
                </a:solidFill>
                <a:latin typeface="Courier New" charset="0"/>
              </a:rPr>
            </a:b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        ' is ', root:8:4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);</a:t>
            </a:r>
            <a:r>
              <a:rPr lang="en-US" sz="1800" dirty="0"/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946F1E-7925-9C49-8C82-6657812A8495}"/>
              </a:ext>
            </a:extLst>
          </p:cNvPr>
          <p:cNvSpPr txBox="1"/>
          <p:nvPr/>
        </p:nvSpPr>
        <p:spPr>
          <a:xfrm>
            <a:off x="870199" y="2665147"/>
            <a:ext cx="7264679" cy="400110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sz="2000" b="1" dirty="0">
                <a:solidFill>
                  <a:srgbClr val="000000"/>
                </a:solidFill>
                <a:latin typeface="Courier New" charset="0"/>
              </a:rPr>
              <a:t>("The square root of %4d is %8.4f\n", n, root)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B2577C-4B2D-934E-91B6-19AED7C50323}"/>
              </a:ext>
            </a:extLst>
          </p:cNvPr>
          <p:cNvSpPr txBox="1"/>
          <p:nvPr/>
        </p:nvSpPr>
        <p:spPr>
          <a:xfrm>
            <a:off x="555516" y="5166341"/>
            <a:ext cx="8186857" cy="400110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PRINTF("The square root of %4d is %8.4f\n", n, root)</a:t>
            </a:r>
          </a:p>
        </p:txBody>
      </p:sp>
    </p:spTree>
    <p:extLst>
      <p:ext uri="{BB962C8B-B14F-4D97-AF65-F5344CB8AC3E}">
        <p14:creationId xmlns:p14="http://schemas.microsoft.com/office/powerpoint/2010/main" val="365295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AA46-8D68-F040-9D81-ED338013FAC6}" type="slidenum">
              <a:rPr lang="en-US"/>
              <a:pPr/>
              <a:t>2</a:t>
            </a:fld>
            <a:endParaRPr lang="en-US"/>
          </a:p>
        </p:txBody>
      </p:sp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Pascal Procedures and Functions</a:t>
            </a:r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67" y="1234464"/>
            <a:ext cx="8595265" cy="4937706"/>
          </a:xfrm>
        </p:spPr>
        <p:txBody>
          <a:bodyPr/>
          <a:lstStyle/>
          <a:p>
            <a:r>
              <a:rPr lang="en-US" dirty="0"/>
              <a:t>Analogous to </a:t>
            </a:r>
            <a:r>
              <a:rPr lang="en-US" u="sng" dirty="0"/>
              <a:t>Java methods</a:t>
            </a:r>
            <a:r>
              <a:rPr lang="en-US" dirty="0"/>
              <a:t> (functions).</a:t>
            </a:r>
          </a:p>
          <a:p>
            <a:pPr lvl="4"/>
            <a:endParaRPr lang="en-US" dirty="0"/>
          </a:p>
          <a:p>
            <a:r>
              <a:rPr lang="en-US" u="sng" dirty="0"/>
              <a:t>Two major simplifications</a:t>
            </a:r>
            <a:r>
              <a:rPr lang="en-US" dirty="0"/>
              <a:t> for our Pascal compiler: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Standard Pascal is not object-oriented.</a:t>
            </a:r>
          </a:p>
          <a:p>
            <a:pPr lvl="1"/>
            <a:r>
              <a:rPr lang="en-US" dirty="0"/>
              <a:t>Therefore, Pascal procedures and functions are more like the </a:t>
            </a:r>
            <a:r>
              <a:rPr lang="en-US" u="sng" dirty="0"/>
              <a:t>private static methods</a:t>
            </a:r>
            <a:r>
              <a:rPr lang="en-US" dirty="0"/>
              <a:t> of a Java class.</a:t>
            </a:r>
          </a:p>
          <a:p>
            <a:pPr lvl="5"/>
            <a:endParaRPr lang="en-US" dirty="0"/>
          </a:p>
          <a:p>
            <a:r>
              <a:rPr lang="en-US" dirty="0"/>
              <a:t>Java does </a:t>
            </a:r>
            <a:r>
              <a:rPr lang="en-US" u="sng" dirty="0"/>
              <a:t>not</a:t>
            </a:r>
            <a:r>
              <a:rPr lang="en-US" dirty="0"/>
              <a:t> have nested methods.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The JVM does not easily implement nested methods.</a:t>
            </a:r>
          </a:p>
          <a:p>
            <a:pPr lvl="1"/>
            <a:r>
              <a:rPr lang="en-US" dirty="0"/>
              <a:t>Therefore, we will compile only </a:t>
            </a:r>
            <a:r>
              <a:rPr lang="en-US" u="sng" dirty="0"/>
              <a:t>top level</a:t>
            </a:r>
            <a:r>
              <a:rPr lang="en-US" dirty="0"/>
              <a:t> (level 1) </a:t>
            </a:r>
            <a:br>
              <a:rPr lang="en-US" dirty="0"/>
            </a:br>
            <a:r>
              <a:rPr lang="en-US" dirty="0"/>
              <a:t>Pascal procedures and functions.</a:t>
            </a:r>
          </a:p>
        </p:txBody>
      </p:sp>
    </p:spTree>
    <p:extLst>
      <p:ext uri="{BB962C8B-B14F-4D97-AF65-F5344CB8AC3E}">
        <p14:creationId xmlns:p14="http://schemas.microsoft.com/office/powerpoint/2010/main" val="29942929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69EDC-3F8B-CA41-BE90-D5E0C5B78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“The March of Progress”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87902A-7ED2-524C-BEE6-C0078DA42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6" name="Picture 5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7EBDFCFC-5A40-A14A-858F-D7BDE77EBD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604" y="1275820"/>
            <a:ext cx="8754274" cy="453059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54F9D1F-4391-B84E-903D-7C1A6612340B}"/>
              </a:ext>
            </a:extLst>
          </p:cNvPr>
          <p:cNvSpPr txBox="1"/>
          <p:nvPr/>
        </p:nvSpPr>
        <p:spPr>
          <a:xfrm>
            <a:off x="3160459" y="5846156"/>
            <a:ext cx="28230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3"/>
              </a:rPr>
              <a:t>https://www.horstmann.com/</a:t>
            </a:r>
            <a:r>
              <a:rPr lang="en-US" dirty="0"/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05AEED-3B0B-8342-A5A5-CE7FC216B712}"/>
              </a:ext>
            </a:extLst>
          </p:cNvPr>
          <p:cNvSpPr txBox="1"/>
          <p:nvPr/>
        </p:nvSpPr>
        <p:spPr>
          <a:xfrm>
            <a:off x="6766536" y="6138446"/>
            <a:ext cx="731290" cy="33855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30446627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BC5A2-2E1B-5C41-8759-F5C4C87C6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Translation 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26146-295F-E048-922C-244446E9E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34464"/>
            <a:ext cx="8320994" cy="4953000"/>
          </a:xfrm>
        </p:spPr>
        <p:txBody>
          <a:bodyPr/>
          <a:lstStyle/>
          <a:p>
            <a:r>
              <a:rPr lang="en-US" dirty="0"/>
              <a:t>Pascal </a:t>
            </a:r>
            <a:r>
              <a:rPr lang="en-US" dirty="0">
                <a:sym typeface="Wingdings" pitchFamily="2" charset="2"/>
              </a:rPr>
              <a:t> action (interpreter)</a:t>
            </a:r>
          </a:p>
          <a:p>
            <a:pPr lvl="1"/>
            <a:r>
              <a:rPr lang="en-US" dirty="0">
                <a:sym typeface="Wingdings" pitchFamily="2" charset="2"/>
              </a:rPr>
              <a:t>Control the execution of the source program.</a:t>
            </a:r>
          </a:p>
          <a:p>
            <a:pPr lvl="1"/>
            <a:r>
              <a:rPr lang="en-US" dirty="0">
                <a:sym typeface="Wingdings" pitchFamily="2" charset="2"/>
              </a:rPr>
              <a:t>Slow, but fast turnaround and debugging possible.</a:t>
            </a:r>
          </a:p>
          <a:p>
            <a:pPr lvl="5"/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Pascal  C++ (high-level language conversion)</a:t>
            </a:r>
          </a:p>
          <a:p>
            <a:pPr lvl="1"/>
            <a:r>
              <a:rPr lang="en-US" dirty="0">
                <a:sym typeface="Wingdings" pitchFamily="2" charset="2"/>
              </a:rPr>
              <a:t>Let </a:t>
            </a:r>
            <a:r>
              <a:rPr lang="en-US">
                <a:sym typeface="Wingdings" pitchFamily="2" charset="2"/>
              </a:rPr>
              <a:t>the C++ </a:t>
            </a:r>
            <a:r>
              <a:rPr lang="en-US" dirty="0">
                <a:sym typeface="Wingdings" pitchFamily="2" charset="2"/>
              </a:rPr>
              <a:t>compiler do all the work!</a:t>
            </a:r>
          </a:p>
          <a:p>
            <a:pPr lvl="1"/>
            <a:r>
              <a:rPr lang="en-US" dirty="0">
                <a:sym typeface="Wingdings" pitchFamily="2" charset="2"/>
              </a:rPr>
              <a:t>Convert legacy applications written in obsolete languages (FORTRAN IV, COBOL, Pascal, etc.)</a:t>
            </a:r>
          </a:p>
          <a:p>
            <a:pPr lvl="5"/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Pascal  assembly language (compiler)</a:t>
            </a:r>
          </a:p>
          <a:p>
            <a:pPr lvl="1"/>
            <a:r>
              <a:rPr lang="en-US" dirty="0">
                <a:sym typeface="Wingdings" pitchFamily="2" charset="2"/>
              </a:rPr>
              <a:t>Slow turnaround but fast execution.</a:t>
            </a:r>
          </a:p>
          <a:p>
            <a:pPr lvl="1"/>
            <a:r>
              <a:rPr lang="en-US" dirty="0">
                <a:sym typeface="Wingdings" pitchFamily="2" charset="2"/>
              </a:rPr>
              <a:t>Harder to debug the source program.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E00252-BB26-4B44-AE5D-0C8D48A58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228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#6: Pascal Compiler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953000"/>
          </a:xfrm>
        </p:spPr>
        <p:txBody>
          <a:bodyPr/>
          <a:lstStyle/>
          <a:p>
            <a:r>
              <a:rPr lang="en-US" dirty="0"/>
              <a:t>Generate Jasmin assembly object code!</a:t>
            </a:r>
          </a:p>
          <a:p>
            <a:pPr marL="1828800" lvl="4" indent="0">
              <a:buNone/>
            </a:pPr>
            <a:endParaRPr lang="en-US" dirty="0"/>
          </a:p>
          <a:p>
            <a:r>
              <a:rPr lang="en-US" dirty="0"/>
              <a:t>In the backend class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StatementGenerator</a:t>
            </a:r>
            <a:r>
              <a:rPr lang="en-US" dirty="0"/>
              <a:t>, complete the following member functions: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emitIf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emitCase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emitWhile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emitFor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emitProcedureCall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emitFunctionCall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emitCall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7251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4F0F5-4808-6941-926F-18FE57607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#6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6E9201-CC8B-9248-95F5-9F3CCCE21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r>
              <a:rPr lang="en-US" dirty="0"/>
              <a:t>Use the provided test programs: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TestWhile.pas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TestFor.pas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TestIf.pas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TestCase.pas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TestProcedure.pas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Newton3.pas</a:t>
            </a:r>
          </a:p>
          <a:p>
            <a:pPr lvl="4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874B0E-F134-C541-B488-31EA8DF22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6470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064AE-1382-0445-BCDB-4211EE2CA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#6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44ED5-F1B0-2047-BF19-E77A92691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should be able to </a:t>
            </a:r>
            <a:r>
              <a:rPr lang="en-US" u="sng" dirty="0"/>
              <a:t>assemble</a:t>
            </a:r>
            <a:r>
              <a:rPr lang="en-US" dirty="0"/>
              <a:t> and </a:t>
            </a:r>
            <a:r>
              <a:rPr lang="en-US" u="sng" dirty="0"/>
              <a:t>run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your generated Jasmin object code.</a:t>
            </a:r>
          </a:p>
          <a:p>
            <a:pPr lvl="4"/>
            <a:endParaRPr lang="en-US" dirty="0"/>
          </a:p>
          <a:p>
            <a:r>
              <a:rPr lang="en-US" dirty="0"/>
              <a:t>Produce </a:t>
            </a:r>
            <a:r>
              <a:rPr lang="en-US" u="sng" dirty="0"/>
              <a:t>runtime printed output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including the elapsed time at the end.</a:t>
            </a:r>
          </a:p>
          <a:p>
            <a:pPr lvl="1"/>
            <a:r>
              <a:rPr lang="en-US" dirty="0"/>
              <a:t>The boilerplate code to compute and print</a:t>
            </a:r>
            <a:br>
              <a:rPr lang="en-US" dirty="0"/>
            </a:br>
            <a:r>
              <a:rPr lang="en-US" dirty="0"/>
              <a:t>the elapsed run time is provided for you.</a:t>
            </a:r>
          </a:p>
          <a:p>
            <a:pPr lvl="5"/>
            <a:endParaRPr lang="en-US" dirty="0"/>
          </a:p>
          <a:p>
            <a:r>
              <a:rPr lang="en-US"/>
              <a:t>Due </a:t>
            </a:r>
            <a:r>
              <a:rPr lang="en-US">
                <a:solidFill>
                  <a:srgbClr val="B23C00"/>
                </a:solidFill>
              </a:rPr>
              <a:t>Friday, April 2</a:t>
            </a:r>
            <a:r>
              <a:rPr lang="en-US" dirty="0">
                <a:solidFill>
                  <a:srgbClr val="B23C00"/>
                </a:solidFill>
              </a:rPr>
              <a:t>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186CDB-E331-AA43-A646-89EE4CF82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0161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E86FE-CC2D-1C48-86EB-BA0EBA30A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Compiler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89E27-884E-E649-BBC3-4D40C34D2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419575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u="sng" dirty="0"/>
              <a:t>minimum</a:t>
            </a:r>
            <a:r>
              <a:rPr lang="en-US" dirty="0"/>
              <a:t> compiler project:</a:t>
            </a:r>
          </a:p>
          <a:p>
            <a:pPr lvl="1"/>
            <a:r>
              <a:rPr lang="en-US" dirty="0"/>
              <a:t>At least two data types with type checking.</a:t>
            </a:r>
          </a:p>
          <a:p>
            <a:pPr lvl="1"/>
            <a:r>
              <a:rPr lang="en-US" dirty="0"/>
              <a:t>Basic arithmetic operations,</a:t>
            </a:r>
          </a:p>
          <a:p>
            <a:pPr lvl="1"/>
            <a:r>
              <a:rPr lang="en-US" dirty="0"/>
              <a:t>Operator precedence.</a:t>
            </a:r>
          </a:p>
          <a:p>
            <a:pPr lvl="1"/>
            <a:r>
              <a:rPr lang="en-US" dirty="0"/>
              <a:t>Assignment statements.</a:t>
            </a:r>
          </a:p>
          <a:p>
            <a:pPr lvl="1"/>
            <a:r>
              <a:rPr lang="en-US" dirty="0"/>
              <a:t>At least one conditional control statement (e.g., IF).</a:t>
            </a:r>
          </a:p>
          <a:p>
            <a:pPr lvl="1"/>
            <a:r>
              <a:rPr lang="en-US" dirty="0"/>
              <a:t>At least one looping control statement.</a:t>
            </a:r>
          </a:p>
          <a:p>
            <a:pPr lvl="1"/>
            <a:r>
              <a:rPr lang="en-US" dirty="0"/>
              <a:t>Procedures or functions with calls and returns.</a:t>
            </a:r>
          </a:p>
          <a:p>
            <a:pPr lvl="1"/>
            <a:r>
              <a:rPr lang="en-US" dirty="0"/>
              <a:t>Parameters passed by value.</a:t>
            </a:r>
          </a:p>
          <a:p>
            <a:pPr lvl="1"/>
            <a:r>
              <a:rPr lang="en-US" dirty="0"/>
              <a:t>Basic error recovery (ANTLR parser’s recovery).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C6718E-68D8-7640-94F8-B7EBC88F0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194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49577-1C82-3242-A186-290A9ED9D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Compiler Project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531B8-287B-804B-A606-C0F6412BE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3413746"/>
          </a:xfrm>
        </p:spPr>
        <p:txBody>
          <a:bodyPr/>
          <a:lstStyle/>
          <a:p>
            <a:r>
              <a:rPr lang="en-US" dirty="0"/>
              <a:t>Create a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.g4</a:t>
            </a:r>
            <a:r>
              <a:rPr lang="en-US" dirty="0"/>
              <a:t> </a:t>
            </a:r>
            <a:r>
              <a:rPr lang="en-US" u="sng" dirty="0"/>
              <a:t>grammar file</a:t>
            </a:r>
            <a:r>
              <a:rPr lang="en-US" dirty="0"/>
              <a:t> for your language.</a:t>
            </a:r>
          </a:p>
          <a:p>
            <a:r>
              <a:rPr lang="en-US" dirty="0"/>
              <a:t>Use ANTLR to generate compiler code.</a:t>
            </a:r>
          </a:p>
          <a:p>
            <a:r>
              <a:rPr lang="en-US" dirty="0"/>
              <a:t>Write </a:t>
            </a:r>
            <a:r>
              <a:rPr lang="en-US" u="sng" dirty="0"/>
              <a:t>sample programs</a:t>
            </a:r>
            <a:r>
              <a:rPr lang="en-US" dirty="0"/>
              <a:t> in your language.</a:t>
            </a:r>
          </a:p>
          <a:p>
            <a:r>
              <a:rPr lang="en-US" u="sng" dirty="0"/>
              <a:t>Compile</a:t>
            </a:r>
            <a:r>
              <a:rPr lang="en-US" dirty="0"/>
              <a:t> the sample programs to Jasmin assembly language.</a:t>
            </a:r>
          </a:p>
          <a:p>
            <a:r>
              <a:rPr lang="en-US" u="sng" dirty="0"/>
              <a:t>Assemble and run</a:t>
            </a:r>
            <a:r>
              <a:rPr lang="en-US" dirty="0"/>
              <a:t> your sample programs </a:t>
            </a:r>
            <a:br>
              <a:rPr lang="en-US" dirty="0"/>
            </a:br>
            <a:r>
              <a:rPr lang="en-US" dirty="0"/>
              <a:t>on the Java Virtual Machine.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C5BFE8-9316-D84F-9E93-31AB83CD4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95AF01-ACA7-1543-B821-36BEC1C72B7B}"/>
              </a:ext>
            </a:extLst>
          </p:cNvPr>
          <p:cNvSpPr txBox="1"/>
          <p:nvPr/>
        </p:nvSpPr>
        <p:spPr>
          <a:xfrm>
            <a:off x="1530976" y="5017108"/>
            <a:ext cx="6082048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u="sng" dirty="0">
                <a:solidFill>
                  <a:srgbClr val="0033CC"/>
                </a:solidFill>
              </a:rPr>
              <a:t>Final compiler project</a:t>
            </a:r>
            <a:r>
              <a:rPr lang="en-US" sz="2400" dirty="0">
                <a:solidFill>
                  <a:srgbClr val="0033CC"/>
                </a:solidFill>
              </a:rPr>
              <a:t> due </a:t>
            </a:r>
            <a:r>
              <a:rPr lang="en-US" sz="2400" dirty="0">
                <a:solidFill>
                  <a:srgbClr val="C00000"/>
                </a:solidFill>
              </a:rPr>
              <a:t>Monday, May 17</a:t>
            </a:r>
          </a:p>
        </p:txBody>
      </p:sp>
    </p:spTree>
    <p:extLst>
      <p:ext uri="{BB962C8B-B14F-4D97-AF65-F5344CB8AC3E}">
        <p14:creationId xmlns:p14="http://schemas.microsoft.com/office/powerpoint/2010/main" val="3011921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1BECE-66B1-C74C-B8E6-B47411DCC309}" type="slidenum">
              <a:rPr lang="en-US"/>
              <a:pPr/>
              <a:t>3</a:t>
            </a:fld>
            <a:endParaRPr lang="en-US"/>
          </a:p>
        </p:txBody>
      </p:sp>
      <p:sp>
        <p:nvSpPr>
          <p:cNvPr id="635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Procedures and Functions</a:t>
            </a:r>
            <a:r>
              <a:rPr lang="en-US" i="1"/>
              <a:t>, cont</a:t>
            </a:r>
            <a:r>
              <a:rPr lang="ja-JP" altLang="en-US" i="1">
                <a:latin typeface="Arial"/>
              </a:rPr>
              <a:t>’</a:t>
            </a:r>
            <a:r>
              <a:rPr lang="en-US" i="1"/>
              <a:t>d</a:t>
            </a:r>
          </a:p>
        </p:txBody>
      </p:sp>
      <p:sp>
        <p:nvSpPr>
          <p:cNvPr id="635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3840163" cy="487363"/>
          </a:xfrm>
        </p:spPr>
        <p:txBody>
          <a:bodyPr/>
          <a:lstStyle/>
          <a:p>
            <a:r>
              <a:rPr lang="en-US" dirty="0"/>
              <a:t>A Pascal program:</a:t>
            </a:r>
          </a:p>
        </p:txBody>
      </p:sp>
      <p:sp>
        <p:nvSpPr>
          <p:cNvPr id="635908" name="Text Box 4"/>
          <p:cNvSpPr txBox="1">
            <a:spLocks noChangeArrowheads="1"/>
          </p:cNvSpPr>
          <p:nvPr/>
        </p:nvSpPr>
        <p:spPr bwMode="auto">
          <a:xfrm>
            <a:off x="457200" y="1965325"/>
            <a:ext cx="3996607" cy="4154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200" b="1" dirty="0">
                <a:latin typeface="Courier New" charset="0"/>
              </a:rPr>
              <a:t>PROGRAM ADDER;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VAR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, j, sum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FUNCTION add(n1, n2 : integer)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VAR</a:t>
            </a:r>
          </a:p>
          <a:p>
            <a:r>
              <a:rPr lang="en-US" sz="1200" b="1" dirty="0">
                <a:latin typeface="Courier New" charset="0"/>
              </a:rPr>
              <a:t>    s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BEGIN</a:t>
            </a:r>
          </a:p>
          <a:p>
            <a:r>
              <a:rPr lang="en-US" sz="1200" b="1" dirty="0">
                <a:latin typeface="Courier New" charset="0"/>
              </a:rPr>
              <a:t>    s :=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+ j + n1 + n2;</a:t>
            </a:r>
          </a:p>
          <a:p>
            <a:r>
              <a:rPr lang="en-US" sz="1200" b="1" dirty="0">
                <a:latin typeface="Courier New" charset="0"/>
              </a:rPr>
              <a:t>    add := s;</a:t>
            </a:r>
          </a:p>
          <a:p>
            <a:r>
              <a:rPr lang="en-US" sz="1200" b="1" dirty="0">
                <a:latin typeface="Courier New" charset="0"/>
              </a:rPr>
              <a:t>  END;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BEGIN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:= 10;</a:t>
            </a:r>
          </a:p>
          <a:p>
            <a:r>
              <a:rPr lang="en-US" sz="1200" b="1" dirty="0">
                <a:latin typeface="Courier New" charset="0"/>
              </a:rPr>
              <a:t>  j := 20;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sum := add(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, j);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 err="1">
                <a:latin typeface="Courier New" charset="0"/>
              </a:rPr>
              <a:t>writeln</a:t>
            </a:r>
            <a:r>
              <a:rPr lang="en-US" sz="1200" b="1" dirty="0">
                <a:latin typeface="Courier New" charset="0"/>
              </a:rPr>
              <a:t>('Sum = ', sum)</a:t>
            </a:r>
          </a:p>
          <a:p>
            <a:r>
              <a:rPr lang="en-US" sz="1200" b="1" dirty="0">
                <a:latin typeface="Courier New" charset="0"/>
              </a:rPr>
              <a:t>END.</a:t>
            </a:r>
          </a:p>
        </p:txBody>
      </p:sp>
      <p:sp>
        <p:nvSpPr>
          <p:cNvPr id="635909" name="Rectangle 5"/>
          <p:cNvSpPr>
            <a:spLocks noChangeArrowheads="1"/>
          </p:cNvSpPr>
          <p:nvPr/>
        </p:nvSpPr>
        <p:spPr bwMode="auto">
          <a:xfrm>
            <a:off x="4297363" y="1295400"/>
            <a:ext cx="4662487" cy="1042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000" dirty="0"/>
              <a:t>The </a:t>
            </a:r>
            <a:r>
              <a:rPr lang="en-US" sz="2000" u="sng" dirty="0"/>
              <a:t>roughly equivalen</a:t>
            </a:r>
            <a:r>
              <a:rPr lang="en-US" sz="2000" dirty="0">
                <a:solidFill>
                  <a:srgbClr val="B23C00"/>
                </a:solidFill>
              </a:rPr>
              <a:t>t</a:t>
            </a:r>
            <a:r>
              <a:rPr lang="en-US" sz="2000" dirty="0"/>
              <a:t> Java class:</a:t>
            </a:r>
          </a:p>
          <a:p>
            <a:pPr marL="908050" lvl="1" indent="-436563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1800" dirty="0"/>
              <a:t>Fields and methods are </a:t>
            </a:r>
            <a:br>
              <a:rPr lang="en-US" sz="1800" dirty="0"/>
            </a:br>
            <a:r>
              <a:rPr lang="en-US" sz="1800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private static</a:t>
            </a:r>
            <a:r>
              <a:rPr lang="en-US" sz="1800" dirty="0"/>
              <a:t>.</a:t>
            </a:r>
          </a:p>
        </p:txBody>
      </p:sp>
      <p:sp>
        <p:nvSpPr>
          <p:cNvPr id="635910" name="Text Box 6"/>
          <p:cNvSpPr txBox="1">
            <a:spLocks noChangeArrowheads="1"/>
          </p:cNvSpPr>
          <p:nvPr/>
        </p:nvSpPr>
        <p:spPr bwMode="auto">
          <a:xfrm>
            <a:off x="4664075" y="2513013"/>
            <a:ext cx="4182555" cy="3600986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200" b="1" dirty="0">
                <a:latin typeface="Courier New" charset="0"/>
              </a:rPr>
              <a:t>public class Adder</a:t>
            </a:r>
          </a:p>
          <a:p>
            <a:r>
              <a:rPr lang="en-US" sz="1200" b="1" dirty="0">
                <a:latin typeface="Courier New" charset="0"/>
              </a:rPr>
              <a:t>{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private static</a:t>
            </a:r>
            <a:r>
              <a:rPr lang="en-US" sz="1200" b="1" dirty="0">
                <a:latin typeface="Courier New" charset="0"/>
              </a:rPr>
              <a:t> int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, j, sum;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private static</a:t>
            </a:r>
            <a:r>
              <a:rPr lang="en-US" sz="1200" b="1" dirty="0">
                <a:latin typeface="Courier New" charset="0"/>
              </a:rPr>
              <a:t> int add(int n1, int n2)</a:t>
            </a:r>
          </a:p>
          <a:p>
            <a:r>
              <a:rPr lang="en-US" sz="1200" b="1" dirty="0">
                <a:latin typeface="Courier New" charset="0"/>
              </a:rPr>
              <a:t>    {</a:t>
            </a:r>
          </a:p>
          <a:p>
            <a:r>
              <a:rPr lang="en-US" sz="1200" b="1" dirty="0">
                <a:latin typeface="Courier New" charset="0"/>
              </a:rPr>
              <a:t>        int s =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+ j + n1 + n2;</a:t>
            </a:r>
          </a:p>
          <a:p>
            <a:r>
              <a:rPr lang="en-US" sz="1200" b="1" dirty="0">
                <a:latin typeface="Courier New" charset="0"/>
              </a:rPr>
              <a:t>        return s;</a:t>
            </a:r>
          </a:p>
          <a:p>
            <a:r>
              <a:rPr lang="en-US" sz="1200" b="1" dirty="0">
                <a:latin typeface="Courier New" charset="0"/>
              </a:rPr>
              <a:t>    }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</a:p>
          <a:p>
            <a:r>
              <a:rPr lang="en-US" sz="1200" b="1" dirty="0">
                <a:latin typeface="Courier New" charset="0"/>
              </a:rPr>
              <a:t>    public 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static</a:t>
            </a:r>
            <a:r>
              <a:rPr lang="en-US" sz="1200" b="1" dirty="0">
                <a:latin typeface="Courier New" charset="0"/>
              </a:rPr>
              <a:t> void main(String </a:t>
            </a:r>
            <a:r>
              <a:rPr lang="en-US" sz="1200" b="1" dirty="0" err="1">
                <a:latin typeface="Courier New" charset="0"/>
              </a:rPr>
              <a:t>args</a:t>
            </a:r>
            <a:r>
              <a:rPr lang="en-US" sz="1200" b="1" dirty="0">
                <a:latin typeface="Courier New" charset="0"/>
              </a:rPr>
              <a:t>[])</a:t>
            </a:r>
          </a:p>
          <a:p>
            <a:r>
              <a:rPr lang="en-US" sz="1200" b="1" dirty="0">
                <a:latin typeface="Courier New" charset="0"/>
              </a:rPr>
              <a:t>    {</a:t>
            </a:r>
          </a:p>
          <a:p>
            <a:r>
              <a:rPr lang="en-US" sz="1200" b="1" dirty="0">
                <a:latin typeface="Courier New" charset="0"/>
              </a:rPr>
              <a:t>       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= 10;</a:t>
            </a:r>
          </a:p>
          <a:p>
            <a:r>
              <a:rPr lang="en-US" sz="1200" b="1" dirty="0">
                <a:latin typeface="Courier New" charset="0"/>
              </a:rPr>
              <a:t>        j = 20;</a:t>
            </a:r>
          </a:p>
          <a:p>
            <a:r>
              <a:rPr lang="en-US" sz="1200" b="1" dirty="0">
                <a:latin typeface="Courier New" charset="0"/>
              </a:rPr>
              <a:t>        </a:t>
            </a:r>
          </a:p>
          <a:p>
            <a:r>
              <a:rPr lang="en-US" sz="1200" b="1" dirty="0">
                <a:latin typeface="Courier New" charset="0"/>
              </a:rPr>
              <a:t>        sum = add(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, j);</a:t>
            </a:r>
          </a:p>
          <a:p>
            <a:r>
              <a:rPr lang="en-US" sz="1200" b="1" dirty="0">
                <a:latin typeface="Courier New" charset="0"/>
              </a:rPr>
              <a:t>        </a:t>
            </a:r>
            <a:r>
              <a:rPr lang="en-US" sz="1200" b="1" dirty="0" err="1">
                <a:latin typeface="Courier New" charset="0"/>
              </a:rPr>
              <a:t>System.out.println</a:t>
            </a:r>
            <a:r>
              <a:rPr lang="en-US" sz="1200" b="1" dirty="0">
                <a:latin typeface="Courier New" charset="0"/>
              </a:rPr>
              <a:t>("Sum = " + sum);</a:t>
            </a:r>
          </a:p>
          <a:p>
            <a:r>
              <a:rPr lang="en-US" sz="1200" b="1" dirty="0">
                <a:latin typeface="Courier New" charset="0"/>
              </a:rPr>
              <a:t>    }</a:t>
            </a:r>
          </a:p>
          <a:p>
            <a:r>
              <a:rPr lang="en-US" sz="1200" b="1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81732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1BECE-66B1-C74C-B8E6-B47411DCC309}" type="slidenum">
              <a:rPr lang="en-US"/>
              <a:pPr/>
              <a:t>4</a:t>
            </a:fld>
            <a:endParaRPr lang="en-US"/>
          </a:p>
        </p:txBody>
      </p:sp>
      <p:sp>
        <p:nvSpPr>
          <p:cNvPr id="635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Roughly Equivalent </a:t>
            </a:r>
            <a:r>
              <a:rPr lang="en-US"/>
              <a:t>C++ Code </a:t>
            </a:r>
            <a:endParaRPr lang="en-US" i="1" dirty="0"/>
          </a:p>
        </p:txBody>
      </p:sp>
      <p:sp>
        <p:nvSpPr>
          <p:cNvPr id="635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3840163" cy="487363"/>
          </a:xfrm>
        </p:spPr>
        <p:txBody>
          <a:bodyPr/>
          <a:lstStyle/>
          <a:p>
            <a:r>
              <a:rPr lang="en-US" dirty="0"/>
              <a:t>A Pascal program:</a:t>
            </a:r>
          </a:p>
        </p:txBody>
      </p:sp>
      <p:sp>
        <p:nvSpPr>
          <p:cNvPr id="635908" name="Text Box 4"/>
          <p:cNvSpPr txBox="1">
            <a:spLocks noChangeArrowheads="1"/>
          </p:cNvSpPr>
          <p:nvPr/>
        </p:nvSpPr>
        <p:spPr bwMode="auto">
          <a:xfrm>
            <a:off x="457200" y="1965325"/>
            <a:ext cx="3996607" cy="4154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200" b="1" dirty="0">
                <a:latin typeface="Courier New" charset="0"/>
              </a:rPr>
              <a:t>PROGRAM ADDER;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VAR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, j, sum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FUNCTION add(n1, n2 : integer)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VAR</a:t>
            </a:r>
          </a:p>
          <a:p>
            <a:r>
              <a:rPr lang="en-US" sz="1200" b="1" dirty="0">
                <a:latin typeface="Courier New" charset="0"/>
              </a:rPr>
              <a:t>    s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BEGIN</a:t>
            </a:r>
          </a:p>
          <a:p>
            <a:r>
              <a:rPr lang="en-US" sz="1200" b="1" dirty="0">
                <a:latin typeface="Courier New" charset="0"/>
              </a:rPr>
              <a:t>    s :=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+ j + n1 + n2;</a:t>
            </a:r>
          </a:p>
          <a:p>
            <a:r>
              <a:rPr lang="en-US" sz="1200" b="1" dirty="0">
                <a:latin typeface="Courier New" charset="0"/>
              </a:rPr>
              <a:t>    add := s;</a:t>
            </a:r>
          </a:p>
          <a:p>
            <a:r>
              <a:rPr lang="en-US" sz="1200" b="1" dirty="0">
                <a:latin typeface="Courier New" charset="0"/>
              </a:rPr>
              <a:t>  END;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BEGIN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:= 10;</a:t>
            </a:r>
          </a:p>
          <a:p>
            <a:r>
              <a:rPr lang="en-US" sz="1200" b="1" dirty="0">
                <a:latin typeface="Courier New" charset="0"/>
              </a:rPr>
              <a:t>  j := 20;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sum := add(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, j);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 err="1">
                <a:latin typeface="Courier New" charset="0"/>
              </a:rPr>
              <a:t>writeln</a:t>
            </a:r>
            <a:r>
              <a:rPr lang="en-US" sz="1200" b="1" dirty="0">
                <a:latin typeface="Courier New" charset="0"/>
              </a:rPr>
              <a:t>('Sum = ', sum)</a:t>
            </a:r>
          </a:p>
          <a:p>
            <a:r>
              <a:rPr lang="en-US" sz="1200" b="1" dirty="0">
                <a:latin typeface="Courier New" charset="0"/>
              </a:rPr>
              <a:t>END.</a:t>
            </a:r>
          </a:p>
        </p:txBody>
      </p:sp>
      <p:sp>
        <p:nvSpPr>
          <p:cNvPr id="635909" name="Rectangle 5"/>
          <p:cNvSpPr>
            <a:spLocks noChangeArrowheads="1"/>
          </p:cNvSpPr>
          <p:nvPr/>
        </p:nvSpPr>
        <p:spPr bwMode="auto">
          <a:xfrm>
            <a:off x="4297363" y="1295399"/>
            <a:ext cx="4755148" cy="1310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000" dirty="0"/>
              <a:t>The </a:t>
            </a:r>
            <a:r>
              <a:rPr lang="en-US" sz="2000" u="sng" dirty="0"/>
              <a:t>roughly equivalent</a:t>
            </a:r>
            <a:r>
              <a:rPr lang="en-US" sz="2000" dirty="0"/>
              <a:t> C++ code:</a:t>
            </a:r>
          </a:p>
          <a:p>
            <a:pPr marL="908050" lvl="1" indent="-436563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1800" dirty="0"/>
              <a:t>As emitted by the converter.</a:t>
            </a:r>
          </a:p>
          <a:p>
            <a:pPr marL="908050" lvl="1" indent="-436563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1800" dirty="0"/>
              <a:t>C++ has standalone (non-member) functions , so </a:t>
            </a:r>
            <a:r>
              <a:rPr lang="en-US" sz="18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800" dirty="0"/>
              <a:t> isn’t needed.</a:t>
            </a:r>
          </a:p>
        </p:txBody>
      </p:sp>
      <p:sp>
        <p:nvSpPr>
          <p:cNvPr id="635910" name="Text Box 6"/>
          <p:cNvSpPr txBox="1">
            <a:spLocks noChangeArrowheads="1"/>
          </p:cNvSpPr>
          <p:nvPr/>
        </p:nvSpPr>
        <p:spPr bwMode="auto">
          <a:xfrm>
            <a:off x="5120634" y="2659047"/>
            <a:ext cx="3159839" cy="3970318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j;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sum;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add(int n1, int n2)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int add;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int s;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 =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j + n1 + n2;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add = s;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add;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main(int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char *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10;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j = 20;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sum = add(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j);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("Sum = %d\n", sum);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19170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3BF8E-3CE8-9C4B-BE57-13F460B0B2D6}" type="slidenum">
              <a:rPr lang="en-US"/>
              <a:pPr/>
              <a:t>5</a:t>
            </a:fld>
            <a:endParaRPr lang="en-US"/>
          </a:p>
        </p:txBody>
      </p:sp>
      <p:sp>
        <p:nvSpPr>
          <p:cNvPr id="636930" name="Rectangle 2"/>
          <p:cNvSpPr>
            <a:spLocks noChangeArrowheads="1"/>
          </p:cNvSpPr>
          <p:nvPr/>
        </p:nvSpPr>
        <p:spPr bwMode="auto">
          <a:xfrm>
            <a:off x="4572000" y="2514600"/>
            <a:ext cx="4389438" cy="2378075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6931" name="Rectangle 3"/>
          <p:cNvSpPr>
            <a:spLocks noChangeArrowheads="1"/>
          </p:cNvSpPr>
          <p:nvPr/>
        </p:nvSpPr>
        <p:spPr bwMode="auto">
          <a:xfrm>
            <a:off x="4572000" y="1870075"/>
            <a:ext cx="2560638" cy="64452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6932" name="Rectangle 4"/>
          <p:cNvSpPr>
            <a:spLocks noChangeArrowheads="1"/>
          </p:cNvSpPr>
          <p:nvPr/>
        </p:nvSpPr>
        <p:spPr bwMode="auto">
          <a:xfrm>
            <a:off x="457200" y="1876425"/>
            <a:ext cx="2011363" cy="27305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693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Code for a Pascal Main Program</a:t>
            </a:r>
          </a:p>
        </p:txBody>
      </p:sp>
      <p:sp>
        <p:nvSpPr>
          <p:cNvPr id="636934" name="Text Box 6"/>
          <p:cNvSpPr txBox="1">
            <a:spLocks noChangeArrowheads="1"/>
          </p:cNvSpPr>
          <p:nvPr/>
        </p:nvSpPr>
        <p:spPr bwMode="auto">
          <a:xfrm>
            <a:off x="274638" y="1325563"/>
            <a:ext cx="4143375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200" b="1" dirty="0">
                <a:latin typeface="Courier New" charset="0"/>
              </a:rPr>
              <a:t>PROGRAM </a:t>
            </a:r>
            <a:r>
              <a:rPr lang="en-US" sz="1200" b="1" dirty="0">
                <a:solidFill>
                  <a:srgbClr val="C00000"/>
                </a:solidFill>
                <a:latin typeface="Courier New" charset="0"/>
              </a:rPr>
              <a:t>Adder</a:t>
            </a:r>
            <a:r>
              <a:rPr lang="en-US" sz="1200" b="1" dirty="0">
                <a:latin typeface="Courier New" charset="0"/>
              </a:rPr>
              <a:t>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VAR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, j, sum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FUNCTION add(n1, n2 : integer)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VAR</a:t>
            </a:r>
          </a:p>
          <a:p>
            <a:r>
              <a:rPr lang="en-US" sz="1200" b="1" dirty="0">
                <a:latin typeface="Courier New" charset="0"/>
              </a:rPr>
              <a:t>    s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BEGIN</a:t>
            </a:r>
          </a:p>
          <a:p>
            <a:r>
              <a:rPr lang="en-US" sz="1200" b="1" dirty="0">
                <a:latin typeface="Courier New" charset="0"/>
              </a:rPr>
              <a:t>    s :=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+ j + n1 + n2;</a:t>
            </a:r>
          </a:p>
          <a:p>
            <a:r>
              <a:rPr lang="en-US" sz="1200" b="1" dirty="0">
                <a:latin typeface="Courier New" charset="0"/>
              </a:rPr>
              <a:t>    add := s;</a:t>
            </a:r>
          </a:p>
          <a:p>
            <a:r>
              <a:rPr lang="en-US" sz="1200" b="1" dirty="0">
                <a:latin typeface="Courier New" charset="0"/>
              </a:rPr>
              <a:t>  END;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BEGIN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:= 10;</a:t>
            </a:r>
          </a:p>
          <a:p>
            <a:r>
              <a:rPr lang="en-US" sz="1200" b="1" dirty="0">
                <a:latin typeface="Courier New" charset="0"/>
              </a:rPr>
              <a:t>  j := 20;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sum := add(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, j);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 err="1">
                <a:latin typeface="Courier New" charset="0"/>
              </a:rPr>
              <a:t>writeln</a:t>
            </a:r>
            <a:r>
              <a:rPr lang="en-US" sz="1200" b="1" dirty="0">
                <a:latin typeface="Courier New" charset="0"/>
              </a:rPr>
              <a:t>('Sum = ', sum)</a:t>
            </a:r>
          </a:p>
          <a:p>
            <a:r>
              <a:rPr lang="en-US" sz="1200" b="1" dirty="0">
                <a:latin typeface="Courier New" charset="0"/>
              </a:rPr>
              <a:t>END.</a:t>
            </a:r>
          </a:p>
        </p:txBody>
      </p:sp>
      <p:sp>
        <p:nvSpPr>
          <p:cNvPr id="636935" name="Text Box 7"/>
          <p:cNvSpPr txBox="1">
            <a:spLocks noChangeArrowheads="1"/>
          </p:cNvSpPr>
          <p:nvPr/>
        </p:nvSpPr>
        <p:spPr bwMode="auto">
          <a:xfrm>
            <a:off x="4479925" y="1325563"/>
            <a:ext cx="4554452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 dirty="0">
                <a:latin typeface="Courier New" charset="0"/>
              </a:rPr>
              <a:t>.class public 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Adder</a:t>
            </a:r>
          </a:p>
          <a:p>
            <a:r>
              <a:rPr lang="en-US" sz="1200" b="1" dirty="0">
                <a:latin typeface="Courier New" charset="0"/>
              </a:rPr>
              <a:t>.super java/</a:t>
            </a:r>
            <a:r>
              <a:rPr lang="en-US" sz="1200" b="1" dirty="0" err="1">
                <a:latin typeface="Courier New" charset="0"/>
              </a:rPr>
              <a:t>lang</a:t>
            </a:r>
            <a:r>
              <a:rPr lang="en-US" sz="1200" b="1" dirty="0">
                <a:latin typeface="Courier New" charset="0"/>
              </a:rPr>
              <a:t>/Object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.private field static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I</a:t>
            </a:r>
          </a:p>
          <a:p>
            <a:r>
              <a:rPr lang="en-US" sz="1200" b="1" dirty="0">
                <a:latin typeface="Courier New" charset="0"/>
              </a:rPr>
              <a:t>.private field static j I</a:t>
            </a:r>
          </a:p>
          <a:p>
            <a:r>
              <a:rPr lang="en-US" sz="1200" b="1" dirty="0">
                <a:latin typeface="Courier New" charset="0"/>
              </a:rPr>
              <a:t>.private field static sum I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.method public 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&lt;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init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&gt;</a:t>
            </a:r>
            <a:r>
              <a:rPr lang="en-US" sz="1200" b="1" dirty="0">
                <a:latin typeface="Courier New" charset="0"/>
              </a:rPr>
              <a:t>()</a:t>
            </a:r>
            <a:r>
              <a:rPr lang="en-US" sz="1200" b="1" dirty="0">
                <a:solidFill>
                  <a:srgbClr val="B23C00"/>
                </a:solidFill>
                <a:latin typeface="Courier New" charset="0"/>
              </a:rPr>
              <a:t>V</a:t>
            </a:r>
          </a:p>
          <a:p>
            <a:endParaRPr lang="en-US" sz="1200" b="1" dirty="0">
              <a:latin typeface="Courier New" charset="0"/>
            </a:endParaRP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aload_0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invokenonvirtual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java/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lang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/Object/&lt;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init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&gt;()V</a:t>
            </a:r>
          </a:p>
          <a:p>
            <a:r>
              <a:rPr lang="en-US" sz="1200" b="1" dirty="0">
                <a:latin typeface="Courier New" charset="0"/>
              </a:rPr>
              <a:t>    return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.limit stack 1</a:t>
            </a:r>
          </a:p>
          <a:p>
            <a:r>
              <a:rPr lang="en-US" sz="1200" b="1" dirty="0">
                <a:latin typeface="Courier New" charset="0"/>
              </a:rPr>
              <a:t>.limit locals 1</a:t>
            </a:r>
          </a:p>
          <a:p>
            <a:r>
              <a:rPr lang="en-US" sz="1200" b="1" dirty="0">
                <a:latin typeface="Courier New" charset="0"/>
              </a:rPr>
              <a:t>.end method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...</a:t>
            </a:r>
          </a:p>
        </p:txBody>
      </p:sp>
      <p:sp>
        <p:nvSpPr>
          <p:cNvPr id="63693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2743200" y="4983163"/>
            <a:ext cx="6126163" cy="1189037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dirty="0"/>
              <a:t>Each Jasmin class must have a </a:t>
            </a:r>
            <a:br>
              <a:rPr lang="en-US" sz="1800" dirty="0"/>
            </a:br>
            <a:r>
              <a:rPr lang="en-US" sz="1800" dirty="0">
                <a:solidFill>
                  <a:srgbClr val="B23C00"/>
                </a:solidFill>
              </a:rPr>
              <a:t>constructor</a:t>
            </a:r>
            <a:r>
              <a:rPr lang="en-US" sz="1800" dirty="0"/>
              <a:t> named 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&lt;</a:t>
            </a:r>
            <a:r>
              <a:rPr lang="en-US" sz="1800" b="1" dirty="0" err="1">
                <a:solidFill>
                  <a:schemeClr val="folHlink"/>
                </a:solidFill>
                <a:latin typeface="Courier New" charset="0"/>
              </a:rPr>
              <a:t>init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&gt;</a:t>
            </a:r>
            <a:r>
              <a:rPr lang="en-US" sz="1800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The local variable in </a:t>
            </a:r>
            <a:r>
              <a:rPr lang="en-US" sz="1600" dirty="0">
                <a:solidFill>
                  <a:srgbClr val="0033CC"/>
                </a:solidFill>
              </a:rPr>
              <a:t>slot #0</a:t>
            </a:r>
            <a:r>
              <a:rPr lang="en-US" sz="1600" dirty="0"/>
              <a:t> contains the value of </a:t>
            </a:r>
            <a:r>
              <a:rPr lang="ja-JP" altLang="en-US" sz="1600" dirty="0">
                <a:latin typeface="Arial"/>
              </a:rPr>
              <a:t>“</a:t>
            </a:r>
            <a:r>
              <a:rPr lang="en-US" sz="1600" dirty="0">
                <a:solidFill>
                  <a:srgbClr val="0033CC"/>
                </a:solidFill>
              </a:rPr>
              <a:t>this</a:t>
            </a:r>
            <a:r>
              <a:rPr lang="ja-JP" altLang="en-US" sz="1600" dirty="0">
                <a:latin typeface="Arial"/>
              </a:rPr>
              <a:t>”</a:t>
            </a:r>
            <a:r>
              <a:rPr lang="en-US" sz="1600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Each constructor must call the </a:t>
            </a:r>
            <a:r>
              <a:rPr lang="en-US" sz="1600" dirty="0">
                <a:solidFill>
                  <a:srgbClr val="8F0000"/>
                </a:solidFill>
              </a:rPr>
              <a:t>superclass constructor</a:t>
            </a:r>
            <a:r>
              <a:rPr lang="en-US" sz="1600" dirty="0"/>
              <a:t>.</a:t>
            </a:r>
          </a:p>
        </p:txBody>
      </p:sp>
      <p:sp>
        <p:nvSpPr>
          <p:cNvPr id="636937" name="Text Box 9"/>
          <p:cNvSpPr txBox="1">
            <a:spLocks noChangeArrowheads="1"/>
          </p:cNvSpPr>
          <p:nvPr/>
        </p:nvSpPr>
        <p:spPr bwMode="auto">
          <a:xfrm>
            <a:off x="7294563" y="1874838"/>
            <a:ext cx="1209675" cy="527050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33CC"/>
                </a:solidFill>
              </a:rPr>
              <a:t>Private static</a:t>
            </a:r>
            <a:br>
              <a:rPr lang="en-US" sz="1400">
                <a:solidFill>
                  <a:srgbClr val="0033CC"/>
                </a:solidFill>
              </a:rPr>
            </a:br>
            <a:r>
              <a:rPr lang="en-US" sz="1400">
                <a:solidFill>
                  <a:srgbClr val="0033CC"/>
                </a:solidFill>
              </a:rPr>
              <a:t>class fields.</a:t>
            </a:r>
          </a:p>
        </p:txBody>
      </p:sp>
      <p:grpSp>
        <p:nvGrpSpPr>
          <p:cNvPr id="636938" name="Group 10"/>
          <p:cNvGrpSpPr>
            <a:grpSpLocks/>
          </p:cNvGrpSpPr>
          <p:nvPr/>
        </p:nvGrpSpPr>
        <p:grpSpPr bwMode="auto">
          <a:xfrm>
            <a:off x="6857635" y="2606675"/>
            <a:ext cx="2103437" cy="822325"/>
            <a:chOff x="4174" y="1642"/>
            <a:chExt cx="1325" cy="518"/>
          </a:xfrm>
          <a:solidFill>
            <a:srgbClr val="FFFFC2"/>
          </a:solidFill>
        </p:grpSpPr>
        <p:sp>
          <p:nvSpPr>
            <p:cNvPr id="636939" name="Text Box 11"/>
            <p:cNvSpPr txBox="1">
              <a:spLocks noChangeArrowheads="1"/>
            </p:cNvSpPr>
            <p:nvPr/>
          </p:nvSpPr>
          <p:spPr bwMode="auto">
            <a:xfrm>
              <a:off x="4608" y="1642"/>
              <a:ext cx="891" cy="332"/>
            </a:xfrm>
            <a:prstGeom prst="rect">
              <a:avLst/>
            </a:prstGeom>
            <a:grpFill/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>
                  <a:solidFill>
                    <a:schemeClr val="folHlink"/>
                  </a:solidFill>
                </a:rPr>
                <a:t>Void method.</a:t>
              </a:r>
            </a:p>
            <a:p>
              <a:r>
                <a:rPr lang="en-US" sz="1400">
                  <a:solidFill>
                    <a:schemeClr val="folHlink"/>
                  </a:solidFill>
                </a:rPr>
                <a:t>No parameters.</a:t>
              </a:r>
            </a:p>
          </p:txBody>
        </p:sp>
        <p:sp>
          <p:nvSpPr>
            <p:cNvPr id="636940" name="Line 12"/>
            <p:cNvSpPr>
              <a:spLocks noChangeShapeType="1"/>
            </p:cNvSpPr>
            <p:nvPr/>
          </p:nvSpPr>
          <p:spPr bwMode="auto">
            <a:xfrm flipH="1" flipV="1">
              <a:off x="4174" y="1732"/>
              <a:ext cx="434" cy="0"/>
            </a:xfrm>
            <a:prstGeom prst="line">
              <a:avLst/>
            </a:prstGeom>
            <a:grpFill/>
            <a:ln w="9525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6941" name="Line 13"/>
            <p:cNvSpPr>
              <a:spLocks noChangeShapeType="1"/>
            </p:cNvSpPr>
            <p:nvPr/>
          </p:nvSpPr>
          <p:spPr bwMode="auto">
            <a:xfrm>
              <a:off x="5414" y="1976"/>
              <a:ext cx="0" cy="184"/>
            </a:xfrm>
            <a:prstGeom prst="line">
              <a:avLst/>
            </a:prstGeom>
            <a:grpFill/>
            <a:ln w="9525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52940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69ACF-8994-F048-8089-320AFC4B6DD1}" type="slidenum">
              <a:rPr lang="en-US"/>
              <a:pPr/>
              <a:t>6</a:t>
            </a:fld>
            <a:endParaRPr lang="en-US"/>
          </a:p>
        </p:txBody>
      </p:sp>
      <p:sp>
        <p:nvSpPr>
          <p:cNvPr id="637954" name="Rectangle 2"/>
          <p:cNvSpPr>
            <a:spLocks noChangeArrowheads="1"/>
          </p:cNvSpPr>
          <p:nvPr/>
        </p:nvSpPr>
        <p:spPr bwMode="auto">
          <a:xfrm>
            <a:off x="520700" y="2148854"/>
            <a:ext cx="3932238" cy="1737341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79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for a Pascal Function (Static Method)</a:t>
            </a:r>
            <a:endParaRPr lang="en-US" i="1" dirty="0"/>
          </a:p>
        </p:txBody>
      </p:sp>
      <p:sp>
        <p:nvSpPr>
          <p:cNvPr id="637958" name="Text Box 6"/>
          <p:cNvSpPr txBox="1">
            <a:spLocks noChangeArrowheads="1"/>
          </p:cNvSpPr>
          <p:nvPr/>
        </p:nvSpPr>
        <p:spPr bwMode="auto">
          <a:xfrm>
            <a:off x="520700" y="1236958"/>
            <a:ext cx="4143375" cy="415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200" b="1" dirty="0">
                <a:latin typeface="Courier New" charset="0"/>
              </a:rPr>
              <a:t>PROGRAM Adder;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VAR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, j, sum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solidFill>
                  <a:srgbClr val="B23C00"/>
                </a:solidFill>
                <a:latin typeface="Courier New" charset="0"/>
              </a:rPr>
              <a:t>FUNCTION add(n1, n2 : integer)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VAR</a:t>
            </a:r>
          </a:p>
          <a:p>
            <a:r>
              <a:rPr lang="en-US" sz="1200" b="1" dirty="0">
                <a:latin typeface="Courier New" charset="0"/>
              </a:rPr>
              <a:t>    s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BEGIN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>
                <a:solidFill>
                  <a:srgbClr val="008000"/>
                </a:solidFill>
                <a:latin typeface="Courier New" charset="0"/>
              </a:rPr>
              <a:t>s</a:t>
            </a:r>
            <a:r>
              <a:rPr lang="en-US" sz="1200" b="1" dirty="0">
                <a:latin typeface="Courier New" charset="0"/>
              </a:rPr>
              <a:t> := </a:t>
            </a:r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+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j</a:t>
            </a:r>
            <a:r>
              <a:rPr lang="en-US" sz="1200" b="1" dirty="0">
                <a:latin typeface="Courier New" charset="0"/>
              </a:rPr>
              <a:t> + </a:t>
            </a:r>
            <a:r>
              <a:rPr lang="en-US" sz="1200" b="1" dirty="0">
                <a:solidFill>
                  <a:srgbClr val="008000"/>
                </a:solidFill>
                <a:latin typeface="Courier New" charset="0"/>
              </a:rPr>
              <a:t>n1 + n2</a:t>
            </a:r>
            <a:r>
              <a:rPr lang="en-US" sz="1200" b="1" dirty="0">
                <a:latin typeface="Courier New" charset="0"/>
              </a:rPr>
              <a:t>;</a:t>
            </a:r>
          </a:p>
          <a:p>
            <a:r>
              <a:rPr lang="en-US" sz="1200" b="1" dirty="0">
                <a:latin typeface="Courier New" charset="0"/>
              </a:rPr>
              <a:t>    add := </a:t>
            </a:r>
            <a:r>
              <a:rPr lang="en-US" sz="1200" b="1" dirty="0">
                <a:solidFill>
                  <a:srgbClr val="008000"/>
                </a:solidFill>
                <a:latin typeface="Courier New" charset="0"/>
              </a:rPr>
              <a:t>s</a:t>
            </a:r>
            <a:r>
              <a:rPr lang="en-US" sz="1200" b="1" dirty="0">
                <a:latin typeface="Courier New" charset="0"/>
              </a:rPr>
              <a:t>;</a:t>
            </a:r>
          </a:p>
          <a:p>
            <a:r>
              <a:rPr lang="en-US" sz="1200" b="1" dirty="0">
                <a:latin typeface="Courier New" charset="0"/>
              </a:rPr>
              <a:t>  END;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BEGIN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:= 10;</a:t>
            </a:r>
          </a:p>
          <a:p>
            <a:r>
              <a:rPr lang="en-US" sz="1200" b="1" dirty="0">
                <a:latin typeface="Courier New" charset="0"/>
              </a:rPr>
              <a:t>  j := 20;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sum := add(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, j);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 err="1">
                <a:latin typeface="Courier New" charset="0"/>
              </a:rPr>
              <a:t>writeln</a:t>
            </a:r>
            <a:r>
              <a:rPr lang="en-US" sz="1200" b="1" dirty="0">
                <a:latin typeface="Courier New" charset="0"/>
              </a:rPr>
              <a:t>('Sum = ', sum)</a:t>
            </a:r>
          </a:p>
          <a:p>
            <a:r>
              <a:rPr lang="en-US" sz="1200" b="1" dirty="0">
                <a:latin typeface="Courier New" charset="0"/>
              </a:rPr>
              <a:t>END.</a:t>
            </a:r>
          </a:p>
        </p:txBody>
      </p:sp>
      <p:sp>
        <p:nvSpPr>
          <p:cNvPr id="12" name="Oval 7">
            <a:extLst>
              <a:ext uri="{FF2B5EF4-FFF2-40B4-BE49-F238E27FC236}">
                <a16:creationId xmlns:a16="http://schemas.microsoft.com/office/drawing/2014/main" id="{2F759A15-801E-2E46-9564-5EE388F76C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4784" y="2013701"/>
            <a:ext cx="182562" cy="182563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srgbClr val="0033CC"/>
                </a:solidFill>
              </a:rPr>
              <a:t>#0</a:t>
            </a:r>
          </a:p>
        </p:txBody>
      </p:sp>
      <p:sp>
        <p:nvSpPr>
          <p:cNvPr id="13" name="Oval 8">
            <a:extLst>
              <a:ext uri="{FF2B5EF4-FFF2-40B4-BE49-F238E27FC236}">
                <a16:creationId xmlns:a16="http://schemas.microsoft.com/office/drawing/2014/main" id="{83CAD135-75BA-2741-B37F-35F3B53C5C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8702" y="2013701"/>
            <a:ext cx="182562" cy="182563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srgbClr val="0033CC"/>
                </a:solidFill>
              </a:rPr>
              <a:t>#1</a:t>
            </a:r>
          </a:p>
        </p:txBody>
      </p:sp>
      <p:sp>
        <p:nvSpPr>
          <p:cNvPr id="14" name="Oval 8">
            <a:extLst>
              <a:ext uri="{FF2B5EF4-FFF2-40B4-BE49-F238E27FC236}">
                <a16:creationId xmlns:a16="http://schemas.microsoft.com/office/drawing/2014/main" id="{9F85FDA3-3656-F945-B13E-299EE7BF72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621" y="2742450"/>
            <a:ext cx="182562" cy="182563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srgbClr val="0033CC"/>
                </a:solidFill>
              </a:rPr>
              <a:t>#2</a:t>
            </a:r>
          </a:p>
        </p:txBody>
      </p:sp>
      <p:sp>
        <p:nvSpPr>
          <p:cNvPr id="15" name="Oval 8">
            <a:extLst>
              <a:ext uri="{FF2B5EF4-FFF2-40B4-BE49-F238E27FC236}">
                <a16:creationId xmlns:a16="http://schemas.microsoft.com/office/drawing/2014/main" id="{0DDCA4EE-8EE9-5546-A803-02DFDAAD4B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9348" y="2013701"/>
            <a:ext cx="182562" cy="182563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srgbClr val="0033CC"/>
                </a:solidFill>
              </a:rPr>
              <a:t>#3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1A20477-73DA-C44C-9E0A-928C66A30FBC}"/>
              </a:ext>
            </a:extLst>
          </p:cNvPr>
          <p:cNvSpPr/>
          <p:nvPr/>
        </p:nvSpPr>
        <p:spPr bwMode="auto">
          <a:xfrm>
            <a:off x="3840488" y="6248400"/>
            <a:ext cx="1737341" cy="38096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637957" name="Text Box 5"/>
          <p:cNvSpPr txBox="1">
            <a:spLocks noChangeArrowheads="1"/>
          </p:cNvSpPr>
          <p:nvPr/>
        </p:nvSpPr>
        <p:spPr bwMode="auto">
          <a:xfrm>
            <a:off x="4746625" y="1192508"/>
            <a:ext cx="3514104" cy="5478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.method private static add(II)I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.var 0 is n1 I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.var 1 is n2 I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.var 2 is s I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.var 3 is add I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Adder/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Adder/j I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iadd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iload_0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iadd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iload_1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iadd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istore_2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iload_2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istore_3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iload_3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ireturn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.limit locals 4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.limit stack 2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.end method</a:t>
            </a:r>
          </a:p>
        </p:txBody>
      </p:sp>
    </p:spTree>
    <p:extLst>
      <p:ext uri="{BB962C8B-B14F-4D97-AF65-F5344CB8AC3E}">
        <p14:creationId xmlns:p14="http://schemas.microsoft.com/office/powerpoint/2010/main" val="1269583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87907-0743-7642-AD83-C765E7F957C6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638978" name="Rectangle 2"/>
          <p:cNvSpPr>
            <a:spLocks noChangeArrowheads="1"/>
          </p:cNvSpPr>
          <p:nvPr/>
        </p:nvSpPr>
        <p:spPr bwMode="auto">
          <a:xfrm>
            <a:off x="457200" y="4292600"/>
            <a:ext cx="2103438" cy="722313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89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to Call a Function (Static Method)</a:t>
            </a:r>
          </a:p>
        </p:txBody>
      </p:sp>
      <p:sp>
        <p:nvSpPr>
          <p:cNvPr id="6389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835275" y="4618038"/>
            <a:ext cx="5943600" cy="16462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/>
              <a:t>Use </a:t>
            </a: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putstatic</a:t>
            </a:r>
            <a:r>
              <a:rPr lang="en-US" sz="2000" dirty="0"/>
              <a:t> with </a:t>
            </a:r>
            <a:r>
              <a:rPr lang="en-US" sz="2000" dirty="0">
                <a:solidFill>
                  <a:srgbClr val="000000"/>
                </a:solidFill>
              </a:rPr>
              <a:t>a fully qualified field </a:t>
            </a:r>
            <a:br>
              <a:rPr lang="en-US" sz="2000" dirty="0">
                <a:solidFill>
                  <a:srgbClr val="000000"/>
                </a:solidFill>
              </a:rPr>
            </a:br>
            <a:r>
              <a:rPr lang="en-US" sz="2000" dirty="0">
                <a:solidFill>
                  <a:srgbClr val="000000"/>
                </a:solidFill>
              </a:rPr>
              <a:t>name and type signature to pop a value off the </a:t>
            </a:r>
            <a:br>
              <a:rPr lang="en-US" sz="2000" dirty="0">
                <a:solidFill>
                  <a:srgbClr val="000000"/>
                </a:solidFill>
              </a:rPr>
            </a:br>
            <a:r>
              <a:rPr lang="en-US" sz="2000" dirty="0">
                <a:solidFill>
                  <a:srgbClr val="000000"/>
                </a:solidFill>
              </a:rPr>
              <a:t>operand stack and store it into a static field. 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Use </a:t>
            </a: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invokestatic</a:t>
            </a:r>
            <a:r>
              <a:rPr lang="en-US" sz="2000" dirty="0"/>
              <a:t> with a fully-qualified </a:t>
            </a:r>
            <a:br>
              <a:rPr lang="en-US" sz="2000" dirty="0"/>
            </a:br>
            <a:r>
              <a:rPr lang="en-US" sz="2000" dirty="0"/>
              <a:t>method name and a type signature </a:t>
            </a:r>
            <a:br>
              <a:rPr lang="en-US" sz="2000" dirty="0"/>
            </a:br>
            <a:r>
              <a:rPr lang="en-US" sz="2000" dirty="0"/>
              <a:t>to call a static method.</a:t>
            </a:r>
          </a:p>
        </p:txBody>
      </p:sp>
      <p:sp>
        <p:nvSpPr>
          <p:cNvPr id="638981" name="Text Box 5"/>
          <p:cNvSpPr txBox="1">
            <a:spLocks noChangeArrowheads="1"/>
          </p:cNvSpPr>
          <p:nvPr/>
        </p:nvSpPr>
        <p:spPr bwMode="auto">
          <a:xfrm>
            <a:off x="274638" y="1325563"/>
            <a:ext cx="4143375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200" b="1" dirty="0">
                <a:latin typeface="Courier New" charset="0"/>
              </a:rPr>
              <a:t>PROGRAM ADDER;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VAR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, j, sum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FUNCTION add(n1, n2 : integer)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VAR</a:t>
            </a:r>
          </a:p>
          <a:p>
            <a:r>
              <a:rPr lang="en-US" sz="1200" b="1" dirty="0">
                <a:latin typeface="Courier New" charset="0"/>
              </a:rPr>
              <a:t>    s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BEGIN</a:t>
            </a:r>
          </a:p>
          <a:p>
            <a:r>
              <a:rPr lang="en-US" sz="1200" b="1" dirty="0">
                <a:latin typeface="Courier New" charset="0"/>
              </a:rPr>
              <a:t>    s :=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+ j + n1 + n2;</a:t>
            </a:r>
          </a:p>
          <a:p>
            <a:r>
              <a:rPr lang="en-US" sz="1200" b="1" dirty="0">
                <a:latin typeface="Courier New" charset="0"/>
              </a:rPr>
              <a:t>    add := s;</a:t>
            </a:r>
          </a:p>
          <a:p>
            <a:r>
              <a:rPr lang="en-US" sz="1200" b="1" dirty="0">
                <a:latin typeface="Courier New" charset="0"/>
              </a:rPr>
              <a:t>  END;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BEGIN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:= 10;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j</a:t>
            </a:r>
            <a:r>
              <a:rPr lang="en-US" sz="1200" b="1" dirty="0">
                <a:latin typeface="Courier New" charset="0"/>
              </a:rPr>
              <a:t> := 20;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sum</a:t>
            </a:r>
            <a:r>
              <a:rPr lang="en-US" sz="1200" b="1" dirty="0">
                <a:latin typeface="Courier New" charset="0"/>
              </a:rPr>
              <a:t> := 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add(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i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, j)</a:t>
            </a:r>
            <a:r>
              <a:rPr lang="en-US" sz="1200" b="1" dirty="0">
                <a:latin typeface="Courier New" charset="0"/>
              </a:rPr>
              <a:t>;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 err="1">
                <a:latin typeface="Courier New" charset="0"/>
              </a:rPr>
              <a:t>writeln</a:t>
            </a:r>
            <a:r>
              <a:rPr lang="en-US" sz="1200" b="1" dirty="0">
                <a:latin typeface="Courier New" charset="0"/>
              </a:rPr>
              <a:t>('Sum = ', sum)</a:t>
            </a:r>
          </a:p>
          <a:p>
            <a:r>
              <a:rPr lang="en-US" sz="1200" b="1" dirty="0">
                <a:latin typeface="Courier New" charset="0"/>
              </a:rPr>
              <a:t>END.</a:t>
            </a:r>
          </a:p>
        </p:txBody>
      </p:sp>
      <p:sp>
        <p:nvSpPr>
          <p:cNvPr id="638982" name="Text Box 6"/>
          <p:cNvSpPr txBox="1">
            <a:spLocks noChangeArrowheads="1"/>
          </p:cNvSpPr>
          <p:nvPr/>
        </p:nvSpPr>
        <p:spPr bwMode="auto">
          <a:xfrm>
            <a:off x="4572000" y="1263650"/>
            <a:ext cx="184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38983" name="Text Box 7"/>
          <p:cNvSpPr txBox="1">
            <a:spLocks noChangeArrowheads="1"/>
          </p:cNvSpPr>
          <p:nvPr/>
        </p:nvSpPr>
        <p:spPr bwMode="auto">
          <a:xfrm>
            <a:off x="4357688" y="1325563"/>
            <a:ext cx="4647426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 dirty="0">
                <a:latin typeface="Courier New" charset="0"/>
              </a:rPr>
              <a:t>.method public static 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main</a:t>
            </a:r>
            <a:r>
              <a:rPr lang="en-US" sz="1200" b="1" dirty="0">
                <a:latin typeface="Courier New" charset="0"/>
              </a:rPr>
              <a:t>([</a:t>
            </a:r>
            <a:r>
              <a:rPr lang="en-US" sz="1200" b="1" dirty="0" err="1">
                <a:latin typeface="Courier New" charset="0"/>
              </a:rPr>
              <a:t>Ljava</a:t>
            </a:r>
            <a:r>
              <a:rPr lang="en-US" sz="1200" b="1" dirty="0">
                <a:latin typeface="Courier New" charset="0"/>
              </a:rPr>
              <a:t>/</a:t>
            </a:r>
            <a:r>
              <a:rPr lang="en-US" sz="1200" b="1" dirty="0" err="1">
                <a:latin typeface="Courier New" charset="0"/>
              </a:rPr>
              <a:t>lang</a:t>
            </a:r>
            <a:r>
              <a:rPr lang="en-US" sz="1200" b="1" dirty="0">
                <a:latin typeface="Courier New" charset="0"/>
              </a:rPr>
              <a:t>/String;)V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bipush</a:t>
            </a:r>
            <a:r>
              <a:rPr lang="en-US" sz="1200" b="1" dirty="0">
                <a:latin typeface="Courier New" charset="0"/>
              </a:rPr>
              <a:t> 10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putstatic</a:t>
            </a:r>
            <a:r>
              <a:rPr lang="en-US" sz="1200" b="1" dirty="0">
                <a:latin typeface="Courier New" charset="0"/>
              </a:rPr>
              <a:t> Adder/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I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bipush</a:t>
            </a:r>
            <a:r>
              <a:rPr lang="en-US" sz="1200" b="1" dirty="0">
                <a:latin typeface="Courier New" charset="0"/>
              </a:rPr>
              <a:t> 20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putstatic</a:t>
            </a:r>
            <a:r>
              <a:rPr lang="en-US" sz="1200" b="1" dirty="0">
                <a:latin typeface="Courier New" charset="0"/>
              </a:rPr>
              <a:t> Adder/j I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Adder/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Adder/j I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charset="0"/>
              </a:rPr>
              <a:t>    </a:t>
            </a:r>
            <a:r>
              <a:rPr lang="en-US" sz="1200" b="1" dirty="0" err="1">
                <a:solidFill>
                  <a:srgbClr val="C00000"/>
                </a:solidFill>
                <a:latin typeface="Courier New" charset="0"/>
              </a:rPr>
              <a:t>invokestatic</a:t>
            </a:r>
            <a:r>
              <a:rPr lang="en-US" sz="1200" b="1" dirty="0">
                <a:solidFill>
                  <a:srgbClr val="C00000"/>
                </a:solidFill>
                <a:latin typeface="Courier New" charset="0"/>
              </a:rPr>
              <a:t> Adder/add(II)I</a:t>
            </a:r>
          </a:p>
          <a:p>
            <a:endParaRPr lang="en-US" sz="1200" b="1" dirty="0">
              <a:solidFill>
                <a:schemeClr val="folHlink"/>
              </a:solidFill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putstatic</a:t>
            </a:r>
            <a:r>
              <a:rPr lang="en-US" sz="1200" b="1" dirty="0">
                <a:latin typeface="Courier New" charset="0"/>
              </a:rPr>
              <a:t> Adder/sum I</a:t>
            </a:r>
          </a:p>
          <a:p>
            <a:endParaRPr lang="en-US" sz="1200" b="1" dirty="0">
              <a:solidFill>
                <a:srgbClr val="0033CC"/>
              </a:solidFill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  ...</a:t>
            </a:r>
          </a:p>
        </p:txBody>
      </p:sp>
      <p:sp>
        <p:nvSpPr>
          <p:cNvPr id="638984" name="Text Box 8"/>
          <p:cNvSpPr txBox="1">
            <a:spLocks noChangeArrowheads="1"/>
          </p:cNvSpPr>
          <p:nvPr/>
        </p:nvSpPr>
        <p:spPr bwMode="auto">
          <a:xfrm>
            <a:off x="6335037" y="3852069"/>
            <a:ext cx="2193925" cy="6492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A function call leaves its</a:t>
            </a:r>
          </a:p>
          <a:p>
            <a:r>
              <a:rPr lang="en-US" sz="1200" dirty="0">
                <a:solidFill>
                  <a:srgbClr val="0033CC"/>
                </a:solidFill>
              </a:rPr>
              <a:t>return value on top of the</a:t>
            </a:r>
          </a:p>
          <a:p>
            <a:r>
              <a:rPr lang="en-US" sz="1200" u="sng" dirty="0">
                <a:solidFill>
                  <a:srgbClr val="0033CC"/>
                </a:solidFill>
              </a:rPr>
              <a:t>operand stack of the caller</a:t>
            </a:r>
            <a:r>
              <a:rPr lang="en-US" sz="1200" dirty="0">
                <a:solidFill>
                  <a:srgbClr val="0033CC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24210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ACB7D-CA20-854E-8CC5-6C43500ED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Calling Member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35169-D7D3-C74B-99F9-529B872E9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We’re trying to stay away from object-oriented programming in this class a much as possible.</a:t>
            </a:r>
          </a:p>
          <a:p>
            <a:pPr lvl="1"/>
            <a:r>
              <a:rPr lang="en-US" dirty="0"/>
              <a:t>Code generation for object-oriented programming adds additional challenges we don’t have time for.</a:t>
            </a:r>
          </a:p>
          <a:p>
            <a:pPr lvl="4"/>
            <a:endParaRPr lang="en-US" dirty="0"/>
          </a:p>
          <a:p>
            <a:r>
              <a:rPr lang="en-US" dirty="0"/>
              <a:t>But there are some built-in Java classes </a:t>
            </a:r>
            <a:br>
              <a:rPr lang="en-US" dirty="0"/>
            </a:br>
            <a:r>
              <a:rPr lang="en-US" dirty="0"/>
              <a:t>that we can’t easily avoid.</a:t>
            </a:r>
          </a:p>
          <a:p>
            <a:pPr lvl="1"/>
            <a:r>
              <a:rPr lang="en-US" dirty="0"/>
              <a:t>Such as classes involved with I/O.</a:t>
            </a:r>
          </a:p>
          <a:p>
            <a:pPr lvl="4"/>
            <a:endParaRPr lang="en-US" dirty="0"/>
          </a:p>
          <a:p>
            <a:r>
              <a:rPr lang="en-US" dirty="0"/>
              <a:t>How do we call a member function </a:t>
            </a:r>
            <a:br>
              <a:rPr lang="en-US" dirty="0"/>
            </a:br>
            <a:r>
              <a:rPr lang="en-US" dirty="0"/>
              <a:t>on an object?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8A505F-8259-CB41-8085-2413A3C1F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763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1B6CD-639F-D244-907D-A43D4715C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Calling Member Functions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1D2C32-EBAA-9446-8438-515927C7F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C37233-F057-0B4D-AD74-BABD3C4D2496}"/>
              </a:ext>
            </a:extLst>
          </p:cNvPr>
          <p:cNvSpPr txBox="1"/>
          <p:nvPr/>
        </p:nvSpPr>
        <p:spPr>
          <a:xfrm>
            <a:off x="771392" y="1297296"/>
            <a:ext cx="7595349" cy="295465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Adder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public int add(int v1, int v2) { return v1 + v2; }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static void main(String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int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5, j = 7;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Adder adder = new Adder();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int sum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adder.add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j);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("The sum of %d and %d is %d\n",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j, sum);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590B38-15FA-1C4F-AE2E-D9121B661575}"/>
              </a:ext>
            </a:extLst>
          </p:cNvPr>
          <p:cNvSpPr txBox="1"/>
          <p:nvPr/>
        </p:nvSpPr>
        <p:spPr>
          <a:xfrm>
            <a:off x="986194" y="4405309"/>
            <a:ext cx="5339923" cy="1815882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.method public static main([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/lang/String;)V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.limit stack  6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.limit locals 5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.var 0 is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[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/lang/String;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.var 1 is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.var 2 is j I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.var 3 is adder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LAdder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.var 4 is sum I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48A4476-63A7-9349-92A6-B2DFBA440FA8}"/>
              </a:ext>
            </a:extLst>
          </p:cNvPr>
          <p:cNvSpPr txBox="1"/>
          <p:nvPr/>
        </p:nvSpPr>
        <p:spPr>
          <a:xfrm>
            <a:off x="7406609" y="1417342"/>
            <a:ext cx="115275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Adder.java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5ED2892-2D6F-7D47-8073-223A957596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4878" y="2057415"/>
            <a:ext cx="182562" cy="182563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srgbClr val="0033CC"/>
                </a:solidFill>
              </a:rPr>
              <a:t>#0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003A388D-F647-EE4B-A1A0-D4E3F8CAE5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1826" y="2423171"/>
            <a:ext cx="182562" cy="187197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srgbClr val="0033CC"/>
                </a:solidFill>
              </a:rPr>
              <a:t>#1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7E5B914-66D7-B94E-9428-447B0FFD7F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4659" y="2431137"/>
            <a:ext cx="182562" cy="187197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srgbClr val="0033CC"/>
                </a:solidFill>
              </a:rPr>
              <a:t>#2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F32E179-8F56-984F-B4A6-22F658F314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0342" y="3020445"/>
            <a:ext cx="182562" cy="187197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srgbClr val="0033CC"/>
                </a:solidFill>
              </a:rPr>
              <a:t>#3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8F7BAEE-E47A-654A-8567-E12E6DC19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8052" y="3114044"/>
            <a:ext cx="182562" cy="187197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srgbClr val="0033CC"/>
                </a:solidFill>
              </a:rPr>
              <a:t>#4</a:t>
            </a:r>
          </a:p>
        </p:txBody>
      </p:sp>
    </p:spTree>
    <p:extLst>
      <p:ext uri="{BB962C8B-B14F-4D97-AF65-F5344CB8AC3E}">
        <p14:creationId xmlns:p14="http://schemas.microsoft.com/office/powerpoint/2010/main" val="542757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42061</TotalTime>
  <Words>3241</Words>
  <Application>Microsoft Macintosh PowerPoint</Application>
  <PresentationFormat>On-screen Show (4:3)</PresentationFormat>
  <Paragraphs>546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Courier New</vt:lpstr>
      <vt:lpstr>Times New Roman</vt:lpstr>
      <vt:lpstr>Wingdings</vt:lpstr>
      <vt:lpstr>Quadrant</vt:lpstr>
      <vt:lpstr>CMPE 152: Compiler Design April 8 Class Meeting</vt:lpstr>
      <vt:lpstr>Pascal Procedures and Functions</vt:lpstr>
      <vt:lpstr>Procedures and Functions, cont’d</vt:lpstr>
      <vt:lpstr>Roughly Equivalent C++ Code </vt:lpstr>
      <vt:lpstr>Code for a Pascal Main Program</vt:lpstr>
      <vt:lpstr>Code for a Pascal Function (Static Method)</vt:lpstr>
      <vt:lpstr>Code to Call a Function (Static Method)</vt:lpstr>
      <vt:lpstr>Calling Member Functions</vt:lpstr>
      <vt:lpstr>Calling Member Functions, cont’d</vt:lpstr>
      <vt:lpstr>Calling Member Functions, cont’d</vt:lpstr>
      <vt:lpstr>Calling Member Functions, cont’d</vt:lpstr>
      <vt:lpstr>invokestatic vs. invokevirtual</vt:lpstr>
      <vt:lpstr>invokestatic vs. invokevirtual, cont’d</vt:lpstr>
      <vt:lpstr>Code to Call System.out.println()</vt:lpstr>
      <vt:lpstr>System.out.printf()</vt:lpstr>
      <vt:lpstr>System.out.printf(), cont’d</vt:lpstr>
      <vt:lpstr>System.out.printf(), cont’d</vt:lpstr>
      <vt:lpstr>System.out.printf(), cont’d</vt:lpstr>
      <vt:lpstr>System.out.printf(), cont’d</vt:lpstr>
      <vt:lpstr>“The March of Progress”</vt:lpstr>
      <vt:lpstr>Translation Recap</vt:lpstr>
      <vt:lpstr>Assignment #6: Pascal Compiler</vt:lpstr>
      <vt:lpstr>Assignment #6, cont’d</vt:lpstr>
      <vt:lpstr>Assignment #6, cont’d</vt:lpstr>
      <vt:lpstr>Final Compiler Project</vt:lpstr>
      <vt:lpstr>Final Compiler Project, cont’d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 Mak</cp:lastModifiedBy>
  <cp:revision>500</cp:revision>
  <dcterms:created xsi:type="dcterms:W3CDTF">2008-01-12T03:52:55Z</dcterms:created>
  <dcterms:modified xsi:type="dcterms:W3CDTF">2021-04-08T06:13:26Z</dcterms:modified>
</cp:coreProperties>
</file>