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2" r:id="rId3"/>
    <p:sldId id="313" r:id="rId4"/>
    <p:sldId id="299" r:id="rId5"/>
    <p:sldId id="318" r:id="rId6"/>
    <p:sldId id="294" r:id="rId7"/>
    <p:sldId id="300" r:id="rId8"/>
    <p:sldId id="30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9" autoAdjust="0"/>
    <p:restoredTop sz="96327" autoAdjust="0"/>
  </p:normalViewPr>
  <p:slideViewPr>
    <p:cSldViewPr>
      <p:cViewPr varScale="1">
        <p:scale>
          <a:sx n="181" d="100"/>
          <a:sy n="181" d="100"/>
        </p:scale>
        <p:origin x="7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008CC9-D4CA-4C49-82E1-6F36B95D5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566171" y="6172170"/>
            <a:ext cx="2560292" cy="54863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E5CA-B46D-7243-9B1C-841536655562}" type="slidenum">
              <a:rPr lang="en-US"/>
              <a:pPr/>
              <a:t>10</a:t>
            </a:fld>
            <a:endParaRPr lang="en-US"/>
          </a:p>
        </p:txBody>
      </p:sp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685800" y="3154363"/>
            <a:ext cx="1189038" cy="5492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Newton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Square Root Function</a:t>
            </a:r>
            <a:endParaRPr lang="en-US" i="1" dirty="0"/>
          </a:p>
        </p:txBody>
      </p:sp>
      <p:sp>
        <p:nvSpPr>
          <p:cNvPr id="606212" name="Oval 4"/>
          <p:cNvSpPr>
            <a:spLocks noChangeArrowheads="1"/>
          </p:cNvSpPr>
          <p:nvPr/>
        </p:nvSpPr>
        <p:spPr bwMode="auto">
          <a:xfrm>
            <a:off x="1831975" y="1417638"/>
            <a:ext cx="182563" cy="182562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606213" name="Oval 5"/>
          <p:cNvSpPr>
            <a:spLocks noChangeArrowheads="1"/>
          </p:cNvSpPr>
          <p:nvPr/>
        </p:nvSpPr>
        <p:spPr bwMode="auto">
          <a:xfrm>
            <a:off x="498475" y="2305050"/>
            <a:ext cx="182563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606214" name="Oval 6"/>
          <p:cNvSpPr>
            <a:spLocks noChangeArrowheads="1"/>
          </p:cNvSpPr>
          <p:nvPr/>
        </p:nvSpPr>
        <p:spPr bwMode="auto">
          <a:xfrm>
            <a:off x="498475" y="2540000"/>
            <a:ext cx="182563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606215" name="Rectangle 7"/>
          <p:cNvSpPr>
            <a:spLocks noChangeArrowheads="1"/>
          </p:cNvSpPr>
          <p:nvPr/>
        </p:nvSpPr>
        <p:spPr bwMode="auto">
          <a:xfrm>
            <a:off x="5010151" y="1201738"/>
            <a:ext cx="2122142" cy="75149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6" name="Rectangle 8"/>
          <p:cNvSpPr>
            <a:spLocks noChangeArrowheads="1"/>
          </p:cNvSpPr>
          <p:nvPr/>
        </p:nvSpPr>
        <p:spPr bwMode="auto">
          <a:xfrm>
            <a:off x="685800" y="5019675"/>
            <a:ext cx="1555750" cy="2381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7" name="Rectangle 9"/>
          <p:cNvSpPr>
            <a:spLocks noChangeArrowheads="1"/>
          </p:cNvSpPr>
          <p:nvPr/>
        </p:nvSpPr>
        <p:spPr bwMode="auto">
          <a:xfrm>
            <a:off x="5013325" y="5739618"/>
            <a:ext cx="2301845" cy="79770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8" name="Rectangle 10"/>
          <p:cNvSpPr>
            <a:spLocks noChangeArrowheads="1"/>
          </p:cNvSpPr>
          <p:nvPr/>
        </p:nvSpPr>
        <p:spPr bwMode="auto">
          <a:xfrm>
            <a:off x="1143000" y="4097338"/>
            <a:ext cx="3017838" cy="476250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9" name="Rectangle 11"/>
          <p:cNvSpPr>
            <a:spLocks noChangeArrowheads="1"/>
          </p:cNvSpPr>
          <p:nvPr/>
        </p:nvSpPr>
        <p:spPr bwMode="auto">
          <a:xfrm>
            <a:off x="5013325" y="2096086"/>
            <a:ext cx="2301845" cy="1645920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0" name="Rectangle 12"/>
          <p:cNvSpPr>
            <a:spLocks noChangeArrowheads="1"/>
          </p:cNvSpPr>
          <p:nvPr/>
        </p:nvSpPr>
        <p:spPr bwMode="auto">
          <a:xfrm>
            <a:off x="1327150" y="4575175"/>
            <a:ext cx="914400" cy="22542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1" name="Rectangle 13"/>
          <p:cNvSpPr>
            <a:spLocks noChangeArrowheads="1"/>
          </p:cNvSpPr>
          <p:nvPr/>
        </p:nvSpPr>
        <p:spPr bwMode="auto">
          <a:xfrm>
            <a:off x="4581525" y="3734972"/>
            <a:ext cx="3922352" cy="1470074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2" name="Text Box 14"/>
          <p:cNvSpPr txBox="1">
            <a:spLocks noChangeArrowheads="1"/>
          </p:cNvSpPr>
          <p:nvPr/>
        </p:nvSpPr>
        <p:spPr bwMode="auto">
          <a:xfrm>
            <a:off x="182563" y="1554163"/>
            <a:ext cx="40703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 charset="0"/>
              </a:rPr>
              <a:t>FUNCTION </a:t>
            </a:r>
            <a:r>
              <a:rPr lang="en-US" sz="1500" b="1" dirty="0" err="1">
                <a:latin typeface="Courier New" charset="0"/>
              </a:rPr>
              <a:t>sqrt</a:t>
            </a:r>
            <a:r>
              <a:rPr lang="en-US" sz="1500" b="1" dirty="0">
                <a:latin typeface="Courier New" charset="0"/>
              </a:rPr>
              <a:t>(x : real) : real;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VAR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sz="1500" b="1" dirty="0" err="1"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 : integer;</a:t>
            </a:r>
          </a:p>
          <a:p>
            <a:r>
              <a:rPr lang="en-US" sz="1500" b="1" dirty="0">
                <a:latin typeface="Courier New" charset="0"/>
              </a:rPr>
              <a:t>    root : real;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BEGIN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sz="1500" b="1" dirty="0" err="1"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 := 0;</a:t>
            </a:r>
          </a:p>
          <a:p>
            <a:r>
              <a:rPr lang="en-US" sz="1500" b="1" dirty="0">
                <a:latin typeface="Courier New" charset="0"/>
              </a:rPr>
              <a:t>    root := x;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    REPEAT</a:t>
            </a:r>
          </a:p>
          <a:p>
            <a:r>
              <a:rPr lang="en-US" sz="1500" b="1" dirty="0">
                <a:latin typeface="Courier New" charset="0"/>
              </a:rPr>
              <a:t>        root := (x/root + root)/2;</a:t>
            </a:r>
          </a:p>
          <a:p>
            <a:r>
              <a:rPr lang="en-US" sz="1500" b="1" dirty="0">
                <a:latin typeface="Courier New" charset="0"/>
              </a:rPr>
              <a:t>        </a:t>
            </a:r>
            <a:r>
              <a:rPr lang="en-US" sz="1500" b="1" dirty="0" err="1"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 := </a:t>
            </a:r>
            <a:r>
              <a:rPr lang="en-US" sz="1500" b="1" dirty="0" err="1"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 + 1;</a:t>
            </a:r>
          </a:p>
          <a:p>
            <a:r>
              <a:rPr lang="en-US" sz="1500" b="1" dirty="0">
                <a:latin typeface="Courier New" charset="0"/>
              </a:rPr>
              <a:t>    UNTIL </a:t>
            </a:r>
            <a:r>
              <a:rPr lang="en-US" sz="1500" b="1" dirty="0" err="1"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 &gt; 10;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sz="1500" b="1" dirty="0" err="1">
                <a:latin typeface="Courier New" charset="0"/>
              </a:rPr>
              <a:t>sqrt</a:t>
            </a:r>
            <a:r>
              <a:rPr lang="en-US" sz="1500" b="1" dirty="0">
                <a:latin typeface="Courier New" charset="0"/>
              </a:rPr>
              <a:t> := root;</a:t>
            </a:r>
          </a:p>
          <a:p>
            <a:r>
              <a:rPr lang="en-US" sz="1500" b="1" dirty="0">
                <a:latin typeface="Courier New" charset="0"/>
              </a:rPr>
              <a:t>END;</a:t>
            </a:r>
          </a:p>
        </p:txBody>
      </p:sp>
      <p:sp>
        <p:nvSpPr>
          <p:cNvPr id="606223" name="Text Box 15"/>
          <p:cNvSpPr txBox="1">
            <a:spLocks noChangeArrowheads="1"/>
          </p:cNvSpPr>
          <p:nvPr/>
        </p:nvSpPr>
        <p:spPr bwMode="auto">
          <a:xfrm>
            <a:off x="4552950" y="1143000"/>
            <a:ext cx="4297363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    iconst_0</a:t>
            </a:r>
          </a:p>
          <a:p>
            <a:r>
              <a:rPr lang="en-US" sz="1200" b="1" dirty="0">
                <a:latin typeface="Courier New" charset="0"/>
              </a:rPr>
              <a:t>    istore_1   ;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0</a:t>
            </a:r>
          </a:p>
          <a:p>
            <a:r>
              <a:rPr lang="en-US" sz="1200" b="1" dirty="0">
                <a:latin typeface="Courier New" charset="0"/>
              </a:rPr>
              <a:t>    fload_0</a:t>
            </a:r>
          </a:p>
          <a:p>
            <a:r>
              <a:rPr lang="en-US" sz="1200" b="1" dirty="0">
                <a:latin typeface="Courier New" charset="0"/>
              </a:rPr>
              <a:t>    fstore_2   ; root := x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L000:</a:t>
            </a:r>
          </a:p>
          <a:p>
            <a:r>
              <a:rPr lang="en-US" sz="1200" b="1" dirty="0">
                <a:latin typeface="Courier New" charset="0"/>
              </a:rPr>
              <a:t>    fload_0    ; x</a:t>
            </a:r>
          </a:p>
          <a:p>
            <a:r>
              <a:rPr lang="en-US" sz="1200" b="1" dirty="0">
                <a:latin typeface="Courier New" charset="0"/>
              </a:rPr>
              <a:t>    fload_2    ; root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fdiv</a:t>
            </a:r>
            <a:r>
              <a:rPr lang="en-US" sz="1200" b="1" dirty="0">
                <a:latin typeface="Courier New" charset="0"/>
              </a:rPr>
              <a:t>       ; /</a:t>
            </a:r>
          </a:p>
          <a:p>
            <a:r>
              <a:rPr lang="en-US" sz="1200" b="1" dirty="0">
                <a:latin typeface="Courier New" charset="0"/>
              </a:rPr>
              <a:t>    fload_2    ; root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fadd</a:t>
            </a:r>
            <a:r>
              <a:rPr lang="en-US" sz="1200" b="1" dirty="0">
                <a:latin typeface="Courier New" charset="0"/>
              </a:rPr>
              <a:t>       ; +</a:t>
            </a:r>
          </a:p>
          <a:p>
            <a:r>
              <a:rPr lang="en-US" sz="1200" b="1" dirty="0">
                <a:latin typeface="Courier New" charset="0"/>
              </a:rPr>
              <a:t>    fconst_2   ; 2.0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fdiv</a:t>
            </a:r>
            <a:r>
              <a:rPr lang="en-US" sz="1200" b="1" dirty="0">
                <a:latin typeface="Courier New" charset="0"/>
              </a:rPr>
              <a:t>       ; /</a:t>
            </a:r>
          </a:p>
          <a:p>
            <a:r>
              <a:rPr lang="en-US" sz="1200" b="1" dirty="0">
                <a:latin typeface="Courier New" charset="0"/>
              </a:rPr>
              <a:t>    fstore_2   ; ==&gt; root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iinc</a:t>
            </a:r>
            <a:r>
              <a:rPr lang="en-US" sz="1200" b="1" dirty="0">
                <a:latin typeface="Courier New" charset="0"/>
              </a:rPr>
              <a:t> 1 1   ;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+ 1;</a:t>
            </a:r>
          </a:p>
          <a:p>
            <a:r>
              <a:rPr lang="en-US" sz="1200" b="1" dirty="0">
                <a:latin typeface="Courier New" charset="0"/>
              </a:rPr>
              <a:t>    iload_1    ; </a:t>
            </a:r>
            <a:r>
              <a:rPr lang="en-US" sz="1200" b="1" dirty="0" err="1">
                <a:latin typeface="Courier New" charset="0"/>
              </a:rPr>
              <a:t>i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10  ; 10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if_icmpgt</a:t>
            </a:r>
            <a:r>
              <a:rPr lang="en-US" sz="1200" b="1" dirty="0">
                <a:latin typeface="Courier New" charset="0"/>
              </a:rPr>
              <a:t> L001  ; if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&gt; 10 </a:t>
            </a:r>
            <a:r>
              <a:rPr lang="en-US" sz="1200" b="1" dirty="0" err="1">
                <a:latin typeface="Courier New" charset="0"/>
              </a:rPr>
              <a:t>goto</a:t>
            </a:r>
            <a:r>
              <a:rPr lang="en-US" sz="1200" b="1" dirty="0">
                <a:latin typeface="Courier New" charset="0"/>
              </a:rPr>
              <a:t> L001</a:t>
            </a:r>
          </a:p>
          <a:p>
            <a:r>
              <a:rPr lang="en-US" sz="1200" b="1" dirty="0">
                <a:latin typeface="Courier New" charset="0"/>
              </a:rPr>
              <a:t>    iconst_0        ; false</a:t>
            </a:r>
            <a:br>
              <a:rPr lang="en-US" sz="1200" b="1" dirty="0">
                <a:latin typeface="Courier New" charset="0"/>
              </a:rPr>
            </a:br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goto</a:t>
            </a:r>
            <a:r>
              <a:rPr lang="en-US" sz="1200" b="1" dirty="0">
                <a:latin typeface="Courier New" charset="0"/>
              </a:rPr>
              <a:t> L002</a:t>
            </a:r>
            <a:br>
              <a:rPr lang="en-US" sz="1200" b="1" dirty="0">
                <a:latin typeface="Courier New" charset="0"/>
              </a:rPr>
            </a:br>
            <a:r>
              <a:rPr lang="en-US" sz="1200" b="1" dirty="0">
                <a:latin typeface="Courier New" charset="0"/>
              </a:rPr>
              <a:t>L001:</a:t>
            </a:r>
          </a:p>
          <a:p>
            <a:r>
              <a:rPr lang="en-US" sz="1200" b="1" dirty="0">
                <a:latin typeface="Courier New" charset="0"/>
              </a:rPr>
              <a:t>    iconst_1        ; true</a:t>
            </a:r>
          </a:p>
          <a:p>
            <a:r>
              <a:rPr lang="en-US" sz="1200" b="1" dirty="0">
                <a:latin typeface="Courier New" charset="0"/>
              </a:rPr>
              <a:t>L002: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ifne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L003  ; if true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L003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L000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1200" b="1" dirty="0">
                <a:latin typeface="Courier New" charset="0"/>
              </a:rPr>
              <a:t>    fload_2</a:t>
            </a:r>
          </a:p>
          <a:p>
            <a:r>
              <a:rPr lang="en-US" sz="1200" b="1" dirty="0">
                <a:latin typeface="Courier New" charset="0"/>
              </a:rPr>
              <a:t>    fstore_3</a:t>
            </a:r>
          </a:p>
          <a:p>
            <a:r>
              <a:rPr lang="en-US" sz="1200" b="1" dirty="0">
                <a:latin typeface="Courier New" charset="0"/>
              </a:rPr>
              <a:t>    fload_3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freturn</a:t>
            </a:r>
            <a:r>
              <a:rPr lang="en-US" sz="1200" b="1" dirty="0">
                <a:latin typeface="Courier New" charset="0"/>
              </a:rPr>
              <a:t>    ; return root</a:t>
            </a:r>
          </a:p>
        </p:txBody>
      </p:sp>
      <p:sp>
        <p:nvSpPr>
          <p:cNvPr id="606225" name="Rectangle 17"/>
          <p:cNvSpPr>
            <a:spLocks noChangeArrowheads="1"/>
          </p:cNvSpPr>
          <p:nvPr/>
        </p:nvSpPr>
        <p:spPr bwMode="auto">
          <a:xfrm>
            <a:off x="4479925" y="1941341"/>
            <a:ext cx="4165600" cy="365056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6" name="Rectangle 18"/>
          <p:cNvSpPr>
            <a:spLocks noChangeArrowheads="1"/>
          </p:cNvSpPr>
          <p:nvPr/>
        </p:nvSpPr>
        <p:spPr bwMode="auto">
          <a:xfrm>
            <a:off x="557213" y="3840163"/>
            <a:ext cx="3725862" cy="109061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6">
            <a:extLst>
              <a:ext uri="{FF2B5EF4-FFF2-40B4-BE49-F238E27FC236}">
                <a16:creationId xmlns:a16="http://schemas.microsoft.com/office/drawing/2014/main" id="{33EF582B-9A1E-3348-B1F9-61DCDDE8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2" y="1425615"/>
            <a:ext cx="182563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4942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6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6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6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6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6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6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6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6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62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62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0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62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62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62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62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62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62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062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062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062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62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062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62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6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6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0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0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0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062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062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062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062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0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0" grpId="0" animBg="1"/>
      <p:bldP spid="606212" grpId="0" animBg="1"/>
      <p:bldP spid="606213" grpId="0" animBg="1"/>
      <p:bldP spid="606214" grpId="0" animBg="1"/>
      <p:bldP spid="606215" grpId="0" animBg="1"/>
      <p:bldP spid="606216" grpId="0" animBg="1"/>
      <p:bldP spid="606217" grpId="0" animBg="1"/>
      <p:bldP spid="606218" grpId="0" animBg="1"/>
      <p:bldP spid="606219" grpId="0" animBg="1"/>
      <p:bldP spid="606220" grpId="0" animBg="1"/>
      <p:bldP spid="606221" grpId="0" animBg="1"/>
      <p:bldP spid="606225" grpId="0" animBg="1"/>
      <p:bldP spid="606226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FB4-F202-FA41-9480-E5567AE8CB51}" type="slidenum">
              <a:rPr lang="en-US"/>
              <a:pPr/>
              <a:t>11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b="1">
                <a:latin typeface="Courier New" charset="0"/>
              </a:rPr>
              <a:t>FOR</a:t>
            </a:r>
            <a:r>
              <a:rPr lang="en-US"/>
              <a:t> Statement</a:t>
            </a:r>
          </a:p>
        </p:txBody>
      </p:sp>
      <p:sp>
        <p:nvSpPr>
          <p:cNvPr id="607237" name="Text Box 5"/>
          <p:cNvSpPr txBox="1">
            <a:spLocks noChangeArrowheads="1"/>
          </p:cNvSpPr>
          <p:nvPr/>
        </p:nvSpPr>
        <p:spPr bwMode="auto">
          <a:xfrm>
            <a:off x="365125" y="1347788"/>
            <a:ext cx="360680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PROGRAM </a:t>
            </a:r>
            <a:r>
              <a:rPr lang="en-US" b="1" dirty="0" err="1">
                <a:latin typeface="Courier New" charset="0"/>
              </a:rPr>
              <a:t>ForTest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VAR</a:t>
            </a:r>
          </a:p>
          <a:p>
            <a:r>
              <a:rPr lang="en-US" b="1" dirty="0">
                <a:latin typeface="Courier New" charset="0"/>
              </a:rPr>
              <a:t>    j, k, n : integer;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BEGIN {FOR statements}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k := j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TO 5</a:t>
            </a:r>
            <a:r>
              <a:rPr lang="en-US" b="1" dirty="0">
                <a:latin typeface="Courier New" charset="0"/>
              </a:rPr>
              <a:t> DO BEGIN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n := k;</a:t>
            </a:r>
          </a:p>
          <a:p>
            <a:r>
              <a:rPr lang="en-US" b="1" dirty="0">
                <a:latin typeface="Courier New" charset="0"/>
              </a:rPr>
              <a:t>    END;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END.</a:t>
            </a: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4572000" y="1306513"/>
            <a:ext cx="4097338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fortest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/j I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fortest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/k I</a:t>
            </a:r>
          </a:p>
          <a:p>
            <a:r>
              <a:rPr lang="en-US" sz="1400" b="1" dirty="0">
                <a:latin typeface="Courier New" charset="0"/>
              </a:rPr>
              <a:t>L001: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fortest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/k I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iconst_5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if_icmpgt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L003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iconst_0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L004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iconst_1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L004: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ifne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L002</a:t>
            </a:r>
          </a:p>
          <a:p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fortest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/k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fortest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/n I</a:t>
            </a:r>
          </a:p>
          <a:p>
            <a:endParaRPr lang="en-US" sz="14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getstatic</a:t>
            </a:r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fortest</a:t>
            </a:r>
            <a:r>
              <a:rPr lang="en-US" sz="1400" b="1" dirty="0">
                <a:latin typeface="Courier New" charset="0"/>
              </a:rPr>
              <a:t>/k I</a:t>
            </a:r>
          </a:p>
          <a:p>
            <a:r>
              <a:rPr lang="en-US" sz="1400" b="1" dirty="0">
                <a:latin typeface="Courier New" charset="0"/>
              </a:rPr>
              <a:t>	iconst_1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iadd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putstatic</a:t>
            </a:r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fortest</a:t>
            </a:r>
            <a:r>
              <a:rPr lang="en-US" sz="1400" b="1" dirty="0">
                <a:latin typeface="Courier New" charset="0"/>
              </a:rPr>
              <a:t>/k I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latin typeface="Courier New" charset="0"/>
              </a:rPr>
              <a:t>goto</a:t>
            </a:r>
            <a:r>
              <a:rPr lang="en-US" sz="1400" b="1" dirty="0">
                <a:latin typeface="Courier New" charset="0"/>
              </a:rPr>
              <a:t>	L001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L002:</a:t>
            </a:r>
          </a:p>
        </p:txBody>
      </p:sp>
      <p:sp>
        <p:nvSpPr>
          <p:cNvPr id="607239" name="Text Box 7"/>
          <p:cNvSpPr txBox="1">
            <a:spLocks noChangeArrowheads="1"/>
          </p:cNvSpPr>
          <p:nvPr/>
        </p:nvSpPr>
        <p:spPr bwMode="auto">
          <a:xfrm>
            <a:off x="695988" y="4787900"/>
            <a:ext cx="3605474" cy="738664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33CC"/>
                </a:solidFill>
              </a:rPr>
              <a:t>Remember that </a:t>
            </a:r>
            <a:r>
              <a:rPr lang="en-US" sz="1400" u="sng" dirty="0">
                <a:solidFill>
                  <a:srgbClr val="0033CC"/>
                </a:solidFill>
              </a:rPr>
              <a:t>program variables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are translated into </a:t>
            </a:r>
            <a:r>
              <a:rPr lang="en-US" sz="1400" u="sng" dirty="0">
                <a:solidFill>
                  <a:srgbClr val="0033CC"/>
                </a:solidFill>
              </a:rPr>
              <a:t>Jasmin static fields</a:t>
            </a:r>
            <a:r>
              <a:rPr lang="en-US" sz="1400" dirty="0">
                <a:solidFill>
                  <a:srgbClr val="0033CC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and so they have names, not slot numbers.</a:t>
            </a:r>
          </a:p>
        </p:txBody>
      </p:sp>
      <p:sp>
        <p:nvSpPr>
          <p:cNvPr id="607240" name="Text Box 8"/>
          <p:cNvSpPr txBox="1">
            <a:spLocks noChangeArrowheads="1"/>
          </p:cNvSpPr>
          <p:nvPr/>
        </p:nvSpPr>
        <p:spPr bwMode="auto">
          <a:xfrm>
            <a:off x="7223125" y="2727325"/>
            <a:ext cx="1358064" cy="1200329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B23C00"/>
                </a:solidFill>
              </a:rPr>
              <a:t>This is code</a:t>
            </a:r>
          </a:p>
          <a:p>
            <a:r>
              <a:rPr lang="en-US" sz="1400">
                <a:solidFill>
                  <a:srgbClr val="B23C00"/>
                </a:solidFill>
              </a:rPr>
              <a:t>emitted for a</a:t>
            </a:r>
          </a:p>
          <a:p>
            <a:r>
              <a:rPr lang="en-US" sz="1400">
                <a:solidFill>
                  <a:srgbClr val="B23C00"/>
                </a:solidFill>
              </a:rPr>
              <a:t>general &gt; test.</a:t>
            </a:r>
          </a:p>
          <a:p>
            <a:r>
              <a:rPr lang="en-US" sz="1400">
                <a:solidFill>
                  <a:srgbClr val="B23C00"/>
                </a:solidFill>
              </a:rPr>
              <a:t>It can be much</a:t>
            </a:r>
          </a:p>
          <a:p>
            <a:r>
              <a:rPr lang="en-US" sz="1400">
                <a:solidFill>
                  <a:srgbClr val="B23C00"/>
                </a:solidFill>
              </a:rPr>
              <a:t>improved!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ADA431-A8B4-8F47-BA58-AA464911EE99}"/>
              </a:ext>
            </a:extLst>
          </p:cNvPr>
          <p:cNvSpPr txBox="1"/>
          <p:nvPr/>
        </p:nvSpPr>
        <p:spPr>
          <a:xfrm>
            <a:off x="6092301" y="6056641"/>
            <a:ext cx="195438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What is the value of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after the loop is done?</a:t>
            </a:r>
          </a:p>
        </p:txBody>
      </p:sp>
    </p:spTree>
    <p:extLst>
      <p:ext uri="{BB962C8B-B14F-4D97-AF65-F5344CB8AC3E}">
        <p14:creationId xmlns:p14="http://schemas.microsoft.com/office/powerpoint/2010/main" val="236525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7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7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7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7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7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7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72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72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72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72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72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72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72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72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72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72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72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72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7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7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40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9225-AF66-7243-AD2B-99B7259733E0}" type="slidenum">
              <a:rPr lang="en-US"/>
              <a:pPr/>
              <a:t>12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Template</a:t>
            </a:r>
          </a:p>
        </p:txBody>
      </p:sp>
      <p:pic>
        <p:nvPicPr>
          <p:cNvPr id="618500" name="Picture 4" descr="177075 fg18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17638"/>
            <a:ext cx="5394325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55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CE8-1E51-8141-A007-D3449D8A5F3A}" type="slidenum">
              <a:rPr lang="en-US"/>
              <a:pPr/>
              <a:t>13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b="1" dirty="0">
                <a:latin typeface="Courier New" charset="0"/>
              </a:rPr>
              <a:t>CASE</a:t>
            </a:r>
            <a:r>
              <a:rPr lang="en-US" dirty="0"/>
              <a:t> Statement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1096963" y="1352550"/>
            <a:ext cx="324008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VAR i, j : integer;</a:t>
            </a:r>
          </a:p>
          <a:p>
            <a:r>
              <a:rPr lang="en-US" b="1">
                <a:latin typeface="Courier New" charset="0"/>
              </a:rPr>
              <a:t>...</a:t>
            </a:r>
          </a:p>
          <a:p>
            <a:r>
              <a:rPr lang="en-US" b="1">
                <a:latin typeface="Courier New" charset="0"/>
              </a:rPr>
              <a:t>CASE </a:t>
            </a:r>
            <a:r>
              <a:rPr lang="en-US" b="1">
                <a:solidFill>
                  <a:srgbClr val="FF00FF"/>
                </a:solidFill>
                <a:latin typeface="Courier New" charset="0"/>
              </a:rPr>
              <a:t>i</a:t>
            </a:r>
            <a:r>
              <a:rPr lang="en-US" b="1">
                <a:latin typeface="Courier New" charset="0"/>
              </a:rPr>
              <a:t> OF</a:t>
            </a:r>
          </a:p>
          <a:p>
            <a:r>
              <a:rPr lang="en-US" b="1">
                <a:latin typeface="Courier New" charset="0"/>
              </a:rPr>
              <a:t>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100,105</a:t>
            </a:r>
            <a:r>
              <a:rPr lang="en-US" b="1">
                <a:latin typeface="Courier New" charset="0"/>
              </a:rPr>
              <a:t>:     j := 1000;</a:t>
            </a:r>
          </a:p>
          <a:p>
            <a:r>
              <a:rPr lang="en-US" b="1">
                <a:latin typeface="Courier New" charset="0"/>
              </a:rPr>
              <a:t> 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200,256,282</a:t>
            </a:r>
            <a:r>
              <a:rPr lang="en-US" b="1">
                <a:latin typeface="Courier New" charset="0"/>
              </a:rPr>
              <a:t>: j := 2000;</a:t>
            </a:r>
          </a:p>
          <a:p>
            <a:r>
              <a:rPr lang="en-US" b="1">
                <a:latin typeface="Courier New" charset="0"/>
              </a:rPr>
              <a:t>END</a:t>
            </a:r>
          </a:p>
        </p:txBody>
      </p:sp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5029200" y="1281113"/>
            <a:ext cx="3240088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    </a:t>
            </a:r>
            <a:r>
              <a:rPr lang="en-US" b="1">
                <a:solidFill>
                  <a:srgbClr val="FF00FF"/>
                </a:solidFill>
                <a:latin typeface="Courier New" charset="0"/>
              </a:rPr>
              <a:t>iload_0  ; i</a:t>
            </a:r>
          </a:p>
          <a:p>
            <a:endParaRPr lang="en-US" b="1">
              <a:solidFill>
                <a:srgbClr val="FF00FF"/>
              </a:solidFill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lookupswitch</a:t>
            </a:r>
          </a:p>
          <a:p>
            <a:r>
              <a:rPr lang="en-US" b="1">
                <a:latin typeface="Courier New" charset="0"/>
              </a:rPr>
              <a:t>  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100: L010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105: L010</a:t>
            </a:r>
          </a:p>
          <a:p>
            <a:r>
              <a:rPr lang="en-US" b="1">
                <a:latin typeface="Courier New" charset="0"/>
              </a:rPr>
              <a:t>     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200: L020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  256: L020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  282: L020</a:t>
            </a:r>
          </a:p>
          <a:p>
            <a:r>
              <a:rPr lang="en-US" b="1">
                <a:latin typeface="Courier New" charset="0"/>
              </a:rPr>
              <a:t>      default: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L099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L010</a:t>
            </a:r>
            <a:r>
              <a:rPr lang="en-US" b="1">
                <a:latin typeface="Courier New" charset="0"/>
              </a:rPr>
              <a:t>:    </a:t>
            </a:r>
          </a:p>
          <a:p>
            <a:r>
              <a:rPr lang="en-US" b="1">
                <a:latin typeface="Courier New" charset="0"/>
              </a:rPr>
              <a:t>   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sipush 1000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istore_1  ; j := 1000</a:t>
            </a:r>
          </a:p>
          <a:p>
            <a:r>
              <a:rPr lang="en-US" b="1">
                <a:latin typeface="Courier New" charset="0"/>
              </a:rPr>
              <a:t>    goto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L099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L020</a:t>
            </a:r>
            <a:r>
              <a:rPr lang="en-US" b="1">
                <a:latin typeface="Courier New" charset="0"/>
              </a:rPr>
              <a:t>:    </a:t>
            </a:r>
          </a:p>
          <a:p>
            <a:r>
              <a:rPr lang="en-US" b="1">
                <a:latin typeface="Courier New" charset="0"/>
              </a:rPr>
              <a:t>   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sipush 2000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istore_1  ; j := 2000</a:t>
            </a:r>
          </a:p>
          <a:p>
            <a:r>
              <a:rPr lang="en-US" b="1">
                <a:latin typeface="Courier New" charset="0"/>
              </a:rPr>
              <a:t>    goto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L099</a:t>
            </a:r>
          </a:p>
          <a:p>
            <a:r>
              <a:rPr lang="en-US" b="1">
                <a:solidFill>
                  <a:srgbClr val="008000"/>
                </a:solidFill>
                <a:latin typeface="Courier New" charset="0"/>
              </a:rPr>
              <a:t>L099:</a:t>
            </a:r>
          </a:p>
        </p:txBody>
      </p:sp>
      <p:sp>
        <p:nvSpPr>
          <p:cNvPr id="609287" name="Oval 7"/>
          <p:cNvSpPr>
            <a:spLocks noChangeArrowheads="1"/>
          </p:cNvSpPr>
          <p:nvPr/>
        </p:nvSpPr>
        <p:spPr bwMode="auto">
          <a:xfrm>
            <a:off x="1646238" y="1235075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609288" name="Oval 8"/>
          <p:cNvSpPr>
            <a:spLocks noChangeArrowheads="1"/>
          </p:cNvSpPr>
          <p:nvPr/>
        </p:nvSpPr>
        <p:spPr bwMode="auto">
          <a:xfrm>
            <a:off x="2011363" y="1235075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0033CC"/>
                </a:solidFill>
              </a:rPr>
              <a:t>#1</a:t>
            </a:r>
          </a:p>
        </p:txBody>
      </p:sp>
      <p:pic>
        <p:nvPicPr>
          <p:cNvPr id="609289" name="Picture 9" descr="177075 fg18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063875"/>
            <a:ext cx="3475038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9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9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9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928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9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9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9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9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9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9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9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9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9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9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92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92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92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7" grpId="0" animBg="1"/>
      <p:bldP spid="6092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A46-8D68-F040-9D81-ED338013FAC6}" type="slidenum">
              <a:rPr lang="en-US"/>
              <a:pPr/>
              <a:t>14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Procedures and Functions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4937706"/>
          </a:xfrm>
        </p:spPr>
        <p:txBody>
          <a:bodyPr/>
          <a:lstStyle/>
          <a:p>
            <a:r>
              <a:rPr lang="en-US" dirty="0"/>
              <a:t>Analogous to </a:t>
            </a:r>
            <a:r>
              <a:rPr lang="en-US" u="sng" dirty="0"/>
              <a:t>Java methods</a:t>
            </a:r>
            <a:r>
              <a:rPr lang="en-US" dirty="0"/>
              <a:t> (functions).</a:t>
            </a:r>
          </a:p>
          <a:p>
            <a:pPr lvl="4"/>
            <a:endParaRPr lang="en-US" dirty="0"/>
          </a:p>
          <a:p>
            <a:r>
              <a:rPr lang="en-US" u="sng" dirty="0"/>
              <a:t>Two major simplifications</a:t>
            </a:r>
            <a:r>
              <a:rPr lang="en-US" dirty="0"/>
              <a:t> for our Pascal compiler: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Standard Pascal is not object-oriented.</a:t>
            </a:r>
          </a:p>
          <a:p>
            <a:pPr lvl="1"/>
            <a:r>
              <a:rPr lang="en-US" dirty="0"/>
              <a:t>Therefore, Pascal procedures and functions are more like the </a:t>
            </a:r>
            <a:r>
              <a:rPr lang="en-US" u="sng" dirty="0"/>
              <a:t>private static methods</a:t>
            </a:r>
            <a:r>
              <a:rPr lang="en-US" dirty="0"/>
              <a:t> of a Java class.</a:t>
            </a:r>
          </a:p>
          <a:p>
            <a:pPr lvl="5"/>
            <a:endParaRPr lang="en-US" dirty="0"/>
          </a:p>
          <a:p>
            <a:r>
              <a:rPr lang="en-US" dirty="0"/>
              <a:t>Java does </a:t>
            </a:r>
            <a:r>
              <a:rPr lang="en-US" u="sng" dirty="0"/>
              <a:t>not</a:t>
            </a:r>
            <a:r>
              <a:rPr lang="en-US" dirty="0"/>
              <a:t> have nested methods.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JVM does not easily implement nested methods.</a:t>
            </a:r>
          </a:p>
          <a:p>
            <a:pPr lvl="1"/>
            <a:r>
              <a:rPr lang="en-US" dirty="0"/>
              <a:t>Therefore, we will compile only </a:t>
            </a:r>
            <a:r>
              <a:rPr lang="en-US" u="sng" dirty="0"/>
              <a:t>top level</a:t>
            </a:r>
            <a:r>
              <a:rPr lang="en-US" dirty="0"/>
              <a:t> (level 1) </a:t>
            </a:r>
            <a:br>
              <a:rPr lang="en-US" dirty="0"/>
            </a:br>
            <a:r>
              <a:rPr lang="en-US" dirty="0"/>
              <a:t>Pascal procedures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29942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BECE-66B1-C74C-B8E6-B47411DCC309}" type="slidenum">
              <a:rPr lang="en-US"/>
              <a:pPr/>
              <a:t>15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 and Functions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40163" cy="487363"/>
          </a:xfrm>
        </p:spPr>
        <p:txBody>
          <a:bodyPr/>
          <a:lstStyle/>
          <a:p>
            <a:r>
              <a:rPr lang="en-US" dirty="0"/>
              <a:t>A Pascal program: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457200" y="1965325"/>
            <a:ext cx="3996607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4297363" y="1295400"/>
            <a:ext cx="4662487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u="sng" dirty="0"/>
              <a:t>roughly equivalent</a:t>
            </a:r>
            <a:r>
              <a:rPr lang="en-US" sz="2000" dirty="0"/>
              <a:t> Java class: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Fields and methods are 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private static</a:t>
            </a:r>
            <a:r>
              <a:rPr lang="en-US" sz="1800" dirty="0"/>
              <a:t>.</a:t>
            </a:r>
          </a:p>
        </p:txBody>
      </p:sp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4664075" y="2513013"/>
            <a:ext cx="4182555" cy="36009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public class Adder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add(int n1, int n2)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int s 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    return s;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static</a:t>
            </a:r>
            <a:r>
              <a:rPr lang="en-US" sz="1200" b="1" dirty="0">
                <a:latin typeface="Courier New" charset="0"/>
              </a:rPr>
              <a:t> void main(String </a:t>
            </a:r>
            <a:r>
              <a:rPr lang="en-US" sz="1200" b="1" dirty="0" err="1">
                <a:latin typeface="Courier New" charset="0"/>
              </a:rPr>
              <a:t>args</a:t>
            </a:r>
            <a:r>
              <a:rPr lang="en-US" sz="1200" b="1" dirty="0">
                <a:latin typeface="Courier New" charset="0"/>
              </a:rPr>
              <a:t>[])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= 10;</a:t>
            </a:r>
          </a:p>
          <a:p>
            <a:r>
              <a:rPr lang="en-US" sz="1200" b="1" dirty="0">
                <a:latin typeface="Courier New" charset="0"/>
              </a:rPr>
              <a:t>        j = 20;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latin typeface="Courier New" charset="0"/>
              </a:rPr>
              <a:t>        sum 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System.out.println</a:t>
            </a:r>
            <a:r>
              <a:rPr lang="en-US" sz="1200" b="1" dirty="0">
                <a:latin typeface="Courier New" charset="0"/>
              </a:rPr>
              <a:t>("Sum = " + sum);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173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9" grpId="0"/>
      <p:bldP spid="6359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BF8E-3CE8-9C4B-BE57-13F460B0B2D6}" type="slidenum">
              <a:rPr lang="en-US"/>
              <a:pPr/>
              <a:t>16</a:t>
            </a:fld>
            <a:endParaRPr lang="en-US"/>
          </a:p>
        </p:txBody>
      </p:sp>
      <p:sp>
        <p:nvSpPr>
          <p:cNvPr id="636930" name="Rectangle 2"/>
          <p:cNvSpPr>
            <a:spLocks noChangeArrowheads="1"/>
          </p:cNvSpPr>
          <p:nvPr/>
        </p:nvSpPr>
        <p:spPr bwMode="auto">
          <a:xfrm>
            <a:off x="4572000" y="2514600"/>
            <a:ext cx="4389438" cy="23780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4572000" y="1870075"/>
            <a:ext cx="2560638" cy="6445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457200" y="1876425"/>
            <a:ext cx="2011363" cy="2730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a Pascal Main Program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</a:t>
            </a:r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Adder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4479925" y="1291038"/>
            <a:ext cx="455445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.class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Adder</a:t>
            </a:r>
          </a:p>
          <a:p>
            <a:r>
              <a:rPr lang="en-US" sz="1200" b="1" dirty="0">
                <a:latin typeface="Courier New" charset="0"/>
              </a:rPr>
              <a:t>.super java/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/Object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.private field static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r>
              <a:rPr lang="en-US" sz="1200" b="1" dirty="0">
                <a:latin typeface="Courier New" charset="0"/>
              </a:rPr>
              <a:t>.private field static j I</a:t>
            </a:r>
          </a:p>
          <a:p>
            <a:r>
              <a:rPr lang="en-US" sz="1200" b="1" dirty="0">
                <a:latin typeface="Courier New" charset="0"/>
              </a:rPr>
              <a:t>.private field static sum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.method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200" b="1" dirty="0">
                <a:latin typeface="Courier New" charset="0"/>
              </a:rPr>
              <a:t>()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V</a:t>
            </a:r>
          </a:p>
          <a:p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aload_0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invokenonvirtual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java/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lang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/Object/&lt;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&gt;()V</a:t>
            </a:r>
          </a:p>
          <a:p>
            <a:r>
              <a:rPr lang="en-US" sz="1200" b="1" dirty="0">
                <a:latin typeface="Courier New" charset="0"/>
              </a:rPr>
              <a:t>    return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.limit stack 1</a:t>
            </a:r>
          </a:p>
          <a:p>
            <a:r>
              <a:rPr lang="en-US" sz="1200" b="1" dirty="0">
                <a:latin typeface="Courier New" charset="0"/>
              </a:rPr>
              <a:t>.limit locals 1</a:t>
            </a:r>
          </a:p>
          <a:p>
            <a:r>
              <a:rPr lang="en-US" sz="1200" b="1" dirty="0">
                <a:latin typeface="Courier New" charset="0"/>
              </a:rPr>
              <a:t>.end method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...</a:t>
            </a:r>
          </a:p>
        </p:txBody>
      </p:sp>
      <p:sp>
        <p:nvSpPr>
          <p:cNvPr id="636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43200" y="4892024"/>
            <a:ext cx="6126163" cy="137188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Each Jasmin class must have a </a:t>
            </a:r>
            <a:br>
              <a:rPr lang="en-US" sz="1800" dirty="0"/>
            </a:br>
            <a:r>
              <a:rPr lang="en-US" sz="1800" u="sng" dirty="0"/>
              <a:t>constructor</a:t>
            </a:r>
            <a:r>
              <a:rPr lang="en-US" sz="1800" dirty="0"/>
              <a:t> named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local variable in </a:t>
            </a:r>
            <a:r>
              <a:rPr lang="en-US" sz="1600" dirty="0">
                <a:solidFill>
                  <a:srgbClr val="0033CC"/>
                </a:solidFill>
              </a:rPr>
              <a:t>slot #0</a:t>
            </a:r>
            <a:r>
              <a:rPr lang="en-US" sz="1600" dirty="0"/>
              <a:t> contains the value of </a:t>
            </a:r>
            <a:r>
              <a:rPr lang="ja-JP" altLang="en-US" sz="1600" dirty="0">
                <a:latin typeface="Arial"/>
              </a:rPr>
              <a:t>“</a:t>
            </a:r>
            <a:r>
              <a:rPr lang="en-US" sz="1600" dirty="0">
                <a:solidFill>
                  <a:srgbClr val="0033CC"/>
                </a:solidFill>
              </a:rPr>
              <a:t>this</a:t>
            </a:r>
            <a:r>
              <a:rPr lang="ja-JP" altLang="en-US" sz="1600" dirty="0">
                <a:latin typeface="Arial"/>
              </a:rPr>
              <a:t>”</a:t>
            </a:r>
            <a:r>
              <a:rPr lang="en-US" sz="1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Each constructor must call the </a:t>
            </a:r>
            <a:r>
              <a:rPr lang="en-US" sz="1600" u="sng" dirty="0"/>
              <a:t>superclass constructor</a:t>
            </a:r>
            <a:r>
              <a:rPr lang="en-US" sz="16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The superclass is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1200" dirty="0"/>
              <a:t>.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7294563" y="1874838"/>
            <a:ext cx="1209675" cy="5270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Private static</a:t>
            </a:r>
            <a:br>
              <a:rPr lang="en-US" sz="1400">
                <a:solidFill>
                  <a:srgbClr val="0033CC"/>
                </a:solidFill>
              </a:rPr>
            </a:br>
            <a:r>
              <a:rPr lang="en-US" sz="1400">
                <a:solidFill>
                  <a:srgbClr val="0033CC"/>
                </a:solidFill>
              </a:rPr>
              <a:t>class fields.</a:t>
            </a:r>
          </a:p>
        </p:txBody>
      </p:sp>
      <p:grpSp>
        <p:nvGrpSpPr>
          <p:cNvPr id="20" name="Group 10">
            <a:extLst>
              <a:ext uri="{FF2B5EF4-FFF2-40B4-BE49-F238E27FC236}">
                <a16:creationId xmlns:a16="http://schemas.microsoft.com/office/drawing/2014/main" id="{A4D344C4-1A8D-324B-874B-068DD2D0D8FF}"/>
              </a:ext>
            </a:extLst>
          </p:cNvPr>
          <p:cNvGrpSpPr>
            <a:grpSpLocks/>
          </p:cNvGrpSpPr>
          <p:nvPr/>
        </p:nvGrpSpPr>
        <p:grpSpPr bwMode="auto">
          <a:xfrm>
            <a:off x="6877075" y="2537127"/>
            <a:ext cx="2103437" cy="822325"/>
            <a:chOff x="4174" y="1642"/>
            <a:chExt cx="1325" cy="518"/>
          </a:xfrm>
          <a:solidFill>
            <a:srgbClr val="FFFFC2"/>
          </a:solidFill>
        </p:grpSpPr>
        <p:sp>
          <p:nvSpPr>
            <p:cNvPr id="21" name="Text Box 11">
              <a:extLst>
                <a:ext uri="{FF2B5EF4-FFF2-40B4-BE49-F238E27FC236}">
                  <a16:creationId xmlns:a16="http://schemas.microsoft.com/office/drawing/2014/main" id="{FC19C3D3-A7DF-A44C-864A-DAE8C746D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642"/>
              <a:ext cx="891" cy="332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folHlink"/>
                  </a:solidFill>
                </a:rPr>
                <a:t>Void method.</a:t>
              </a:r>
            </a:p>
            <a:p>
              <a:r>
                <a:rPr lang="en-US" sz="1400" dirty="0">
                  <a:solidFill>
                    <a:schemeClr val="folHlink"/>
                  </a:solidFill>
                </a:rPr>
                <a:t>No parameters.</a:t>
              </a:r>
            </a:p>
          </p:txBody>
        </p:sp>
        <p:sp>
          <p:nvSpPr>
            <p:cNvPr id="22" name="Line 12">
              <a:extLst>
                <a:ext uri="{FF2B5EF4-FFF2-40B4-BE49-F238E27FC236}">
                  <a16:creationId xmlns:a16="http://schemas.microsoft.com/office/drawing/2014/main" id="{E2BB10FC-7509-5C4A-ABF8-702AF5D26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74" y="1732"/>
              <a:ext cx="434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">
              <a:extLst>
                <a:ext uri="{FF2B5EF4-FFF2-40B4-BE49-F238E27FC236}">
                  <a16:creationId xmlns:a16="http://schemas.microsoft.com/office/drawing/2014/main" id="{963C2F9F-3D0A-2D40-B180-7DD75BFAF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4" y="1976"/>
              <a:ext cx="0" cy="184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29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6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6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6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6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6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69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69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69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6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69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6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69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6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6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6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0" grpId="0" animBg="1"/>
      <p:bldP spid="636931" grpId="0" animBg="1"/>
      <p:bldP spid="636932" grpId="0" animBg="1"/>
      <p:bldP spid="6369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CF-8994-F048-8089-320AFC4B6DD1}" type="slidenum">
              <a:rPr lang="en-US"/>
              <a:pPr/>
              <a:t>17</a:t>
            </a:fld>
            <a:endParaRPr lang="en-US"/>
          </a:p>
        </p:txBody>
      </p:sp>
      <p:sp>
        <p:nvSpPr>
          <p:cNvPr id="637954" name="Rectangle 2"/>
          <p:cNvSpPr>
            <a:spLocks noChangeArrowheads="1"/>
          </p:cNvSpPr>
          <p:nvPr/>
        </p:nvSpPr>
        <p:spPr bwMode="auto">
          <a:xfrm>
            <a:off x="520700" y="2148854"/>
            <a:ext cx="3932238" cy="173734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a Pascal Function (Static Method)</a:t>
            </a:r>
            <a:endParaRPr lang="en-US" i="1" dirty="0"/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520700" y="1236958"/>
            <a:ext cx="414337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n1 + n2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  add :=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2F759A15-801E-2E46-9564-5EE388F7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784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83CAD135-75BA-2741-B37F-35F3B53C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702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9F85FDA3-3656-F945-B13E-299EE7BF7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21" y="2742450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0DDCA4EE-8EE9-5546-A803-02DFDAAD4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348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20477-73DA-C44C-9E0A-928C66A30FBC}"/>
              </a:ext>
            </a:extLst>
          </p:cNvPr>
          <p:cNvSpPr/>
          <p:nvPr/>
        </p:nvSpPr>
        <p:spPr bwMode="auto">
          <a:xfrm>
            <a:off x="3840488" y="6248400"/>
            <a:ext cx="1737341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746625" y="1192508"/>
            <a:ext cx="3514104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private static add(II)I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n1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1 is n2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2 is s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3 is add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istore_2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istore_3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ireturn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</p:spTree>
    <p:extLst>
      <p:ext uri="{BB962C8B-B14F-4D97-AF65-F5344CB8AC3E}">
        <p14:creationId xmlns:p14="http://schemas.microsoft.com/office/powerpoint/2010/main" val="126958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79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79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795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795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795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795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795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3795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3795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7907-0743-7642-AD83-C765E7F957C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38978" name="Rectangle 2"/>
          <p:cNvSpPr>
            <a:spLocks noChangeArrowheads="1"/>
          </p:cNvSpPr>
          <p:nvPr/>
        </p:nvSpPr>
        <p:spPr bwMode="auto">
          <a:xfrm>
            <a:off x="457200" y="4292600"/>
            <a:ext cx="2103438" cy="7223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Call a Static Function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35275" y="4343055"/>
            <a:ext cx="5943600" cy="17376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C00000"/>
                </a:solidFill>
                <a:latin typeface="Courier New" charset="0"/>
              </a:rPr>
              <a:t>putstatic</a:t>
            </a:r>
            <a:r>
              <a:rPr lang="en-US" sz="2000" dirty="0"/>
              <a:t> with </a:t>
            </a:r>
            <a:r>
              <a:rPr lang="en-US" sz="2000" dirty="0">
                <a:solidFill>
                  <a:srgbClr val="000000"/>
                </a:solidFill>
              </a:rPr>
              <a:t>a fully qualified field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name and type signature to pop a value off the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operand stack and store it into a static field. </a:t>
            </a:r>
          </a:p>
          <a:p>
            <a:pPr lvl="3">
              <a:lnSpc>
                <a:spcPct val="80000"/>
              </a:lnSpc>
            </a:pPr>
            <a:endParaRPr lang="en-US" sz="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invokestatic</a:t>
            </a:r>
            <a:r>
              <a:rPr lang="en-US" sz="2000" dirty="0"/>
              <a:t> with a fully-qualified </a:t>
            </a:r>
            <a:br>
              <a:rPr lang="en-US" sz="2000" dirty="0"/>
            </a:br>
            <a:r>
              <a:rPr lang="en-US" sz="2000" dirty="0"/>
              <a:t>method name and a type signature </a:t>
            </a:r>
            <a:br>
              <a:rPr lang="en-US" sz="2000" dirty="0"/>
            </a:br>
            <a:r>
              <a:rPr lang="en-US" sz="2000" dirty="0"/>
              <a:t>to call a static method.</a:t>
            </a:r>
          </a:p>
        </p:txBody>
      </p:sp>
      <p:sp>
        <p:nvSpPr>
          <p:cNvPr id="638981" name="Text Box 5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sum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, j)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8982" name="Text Box 6"/>
          <p:cNvSpPr txBox="1">
            <a:spLocks noChangeArrowheads="1"/>
          </p:cNvSpPr>
          <p:nvPr/>
        </p:nvSpPr>
        <p:spPr bwMode="auto">
          <a:xfrm>
            <a:off x="4572000" y="12636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8983" name="Text Box 7"/>
          <p:cNvSpPr txBox="1">
            <a:spLocks noChangeArrowheads="1"/>
          </p:cNvSpPr>
          <p:nvPr/>
        </p:nvSpPr>
        <p:spPr bwMode="auto">
          <a:xfrm>
            <a:off x="4357688" y="1325563"/>
            <a:ext cx="464742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.method public static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main</a:t>
            </a:r>
            <a:r>
              <a:rPr lang="en-US" sz="1200" b="1" dirty="0">
                <a:latin typeface="Courier New" charset="0"/>
              </a:rPr>
              <a:t>([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/String;)V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10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20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Adder/j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invokestatic</a:t>
            </a:r>
            <a:r>
              <a:rPr lang="en-US" sz="1200" b="1" dirty="0">
                <a:latin typeface="Courier New" charset="0"/>
              </a:rPr>
              <a:t> Adder/add(II)I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Adder/sum I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...</a:t>
            </a:r>
          </a:p>
        </p:txBody>
      </p:sp>
      <p:sp>
        <p:nvSpPr>
          <p:cNvPr id="638984" name="Text Box 8"/>
          <p:cNvSpPr txBox="1">
            <a:spLocks noChangeArrowheads="1"/>
          </p:cNvSpPr>
          <p:nvPr/>
        </p:nvSpPr>
        <p:spPr bwMode="auto">
          <a:xfrm>
            <a:off x="6882125" y="3481726"/>
            <a:ext cx="210185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 function call leaves its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return value at the top of the</a:t>
            </a:r>
          </a:p>
          <a:p>
            <a:r>
              <a:rPr lang="en-US" sz="1200" u="sng" dirty="0">
                <a:solidFill>
                  <a:srgbClr val="0033CC"/>
                </a:solidFill>
              </a:rPr>
              <a:t>operand stack of the caller</a:t>
            </a:r>
            <a:r>
              <a:rPr lang="en-US" sz="12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2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8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8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8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8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8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89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89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89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89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89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8" grpId="0" animBg="1"/>
      <p:bldP spid="6389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0D41-0190-F348-A13E-8210CC674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Assignment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07E7-27CB-B54E-BCD4-F097F7C8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Pascal-to-C++ converter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FD265-DEAA-7642-B569-FF7E334F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F2188-190B-204B-BF08-256C8999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JVM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A23CE-2068-3348-8E3E-732D6517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5" descr="177075 fg1502">
            <a:extLst>
              <a:ext uri="{FF2B5EF4-FFF2-40B4-BE49-F238E27FC236}">
                <a16:creationId xmlns:a16="http://schemas.microsoft.com/office/drawing/2014/main" id="{AAE47D7A-6088-2940-BFE6-DD67C2F2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325563"/>
            <a:ext cx="530383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9DA25AF-6325-5048-AA9C-367ADFB5F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8" y="1295401"/>
            <a:ext cx="3200400" cy="27736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 kern="0"/>
              <a:t>The runtime stack contains stack frames.</a:t>
            </a:r>
          </a:p>
          <a:p>
            <a:pPr lvl="4" eaLnBrk="1" hangingPunct="1">
              <a:lnSpc>
                <a:spcPct val="90000"/>
              </a:lnSpc>
            </a:pPr>
            <a:endParaRPr lang="en-US" sz="400" kern="0"/>
          </a:p>
          <a:p>
            <a:pPr lvl="4" eaLnBrk="1" hangingPunct="1">
              <a:lnSpc>
                <a:spcPct val="90000"/>
              </a:lnSpc>
            </a:pPr>
            <a:endParaRPr lang="en-US" sz="600" kern="0"/>
          </a:p>
          <a:p>
            <a:pPr eaLnBrk="1" hangingPunct="1">
              <a:lnSpc>
                <a:spcPct val="90000"/>
              </a:lnSpc>
            </a:pPr>
            <a:r>
              <a:rPr lang="en-US" sz="2000" kern="0"/>
              <a:t>Each stack frame contains:</a:t>
            </a:r>
          </a:p>
          <a:p>
            <a:pPr lvl="4" eaLnBrk="1" hangingPunct="1">
              <a:lnSpc>
                <a:spcPct val="90000"/>
              </a:lnSpc>
            </a:pPr>
            <a:endParaRPr lang="en-US" sz="400" kern="0"/>
          </a:p>
          <a:p>
            <a:pPr lvl="1" eaLnBrk="1" hangingPunct="1">
              <a:lnSpc>
                <a:spcPct val="90000"/>
              </a:lnSpc>
            </a:pPr>
            <a:r>
              <a:rPr lang="en-US" sz="1800" kern="0"/>
              <a:t>local variables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kern="0"/>
              <a:t>operand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kern="0"/>
              <a:t>program counter (PC)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84281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175E-9459-1043-8D59-385D3ACF4D65}" type="slidenum">
              <a:rPr lang="en-US"/>
              <a:pPr/>
              <a:t>4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Statement Code Template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1004888"/>
          </a:xfrm>
        </p:spPr>
        <p:txBody>
          <a:bodyPr/>
          <a:lstStyle/>
          <a:p>
            <a:r>
              <a:rPr lang="en-US" dirty="0"/>
              <a:t>The code template for an assignment statement to a </a:t>
            </a:r>
            <a:r>
              <a:rPr lang="en-US" u="sng" dirty="0"/>
              <a:t>local variable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&lt;variable&gt; := &lt;expression&gt;</a:t>
            </a:r>
          </a:p>
        </p:txBody>
      </p:sp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3657600" y="2239963"/>
            <a:ext cx="1828800" cy="10715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3840163" y="2384425"/>
            <a:ext cx="1463675" cy="495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code for</a:t>
            </a:r>
            <a:br>
              <a:rPr lang="en-US"/>
            </a:br>
            <a:r>
              <a:rPr lang="en-US"/>
              <a:t>&lt;expression&gt;</a:t>
            </a:r>
            <a:endParaRPr lang="en-US" i="1" baseline="-25000"/>
          </a:p>
        </p:txBody>
      </p:sp>
      <p:sp>
        <p:nvSpPr>
          <p:cNvPr id="596999" name="Text Box 7"/>
          <p:cNvSpPr txBox="1">
            <a:spLocks noChangeArrowheads="1"/>
          </p:cNvSpPr>
          <p:nvPr/>
        </p:nvSpPr>
        <p:spPr bwMode="auto">
          <a:xfrm>
            <a:off x="3903663" y="2879725"/>
            <a:ext cx="14094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err="1">
                <a:solidFill>
                  <a:srgbClr val="B23C00"/>
                </a:solidFill>
                <a:latin typeface="Times New Roman" charset="0"/>
              </a:rPr>
              <a:t>x</a:t>
            </a:r>
            <a:r>
              <a:rPr lang="en-US" sz="2000" b="1" dirty="0" err="1">
                <a:latin typeface="Courier New" charset="0"/>
              </a:rPr>
              <a:t>store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i="1" dirty="0">
                <a:latin typeface="Times New Roman" charset="0"/>
              </a:rPr>
              <a:t>n</a:t>
            </a:r>
          </a:p>
        </p:txBody>
      </p:sp>
      <p:sp>
        <p:nvSpPr>
          <p:cNvPr id="597000" name="Text Box 8"/>
          <p:cNvSpPr txBox="1">
            <a:spLocks noChangeArrowheads="1"/>
          </p:cNvSpPr>
          <p:nvPr/>
        </p:nvSpPr>
        <p:spPr bwMode="auto">
          <a:xfrm>
            <a:off x="3200400" y="3429000"/>
            <a:ext cx="32003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Where </a:t>
            </a:r>
            <a:r>
              <a:rPr lang="en-US" sz="2000" b="1" i="1" dirty="0">
                <a:solidFill>
                  <a:srgbClr val="B23C00"/>
                </a:solidFill>
                <a:latin typeface="Times New Roman" charset="0"/>
              </a:rPr>
              <a:t>x</a:t>
            </a:r>
            <a:r>
              <a:rPr lang="en-US" sz="2000" dirty="0"/>
              <a:t> is </a:t>
            </a:r>
            <a:r>
              <a:rPr lang="en-US" sz="2000" b="1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</a:rPr>
              <a:t>l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</a:rPr>
              <a:t>f</a:t>
            </a:r>
            <a:r>
              <a:rPr lang="en-US" sz="2000" dirty="0"/>
              <a:t>, or 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</a:rPr>
              <a:t>d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dirty="0"/>
              <a:t>depending on the </a:t>
            </a:r>
            <a:r>
              <a:rPr lang="en-US" sz="2000" u="sng" dirty="0"/>
              <a:t>datatype</a:t>
            </a:r>
            <a:r>
              <a:rPr lang="en-US" sz="2000" dirty="0"/>
              <a:t> of the computed value of &lt;expression&gt;.</a:t>
            </a:r>
          </a:p>
        </p:txBody>
      </p:sp>
      <p:sp>
        <p:nvSpPr>
          <p:cNvPr id="597001" name="Rectangle 9"/>
          <p:cNvSpPr>
            <a:spLocks noChangeArrowheads="1"/>
          </p:cNvSpPr>
          <p:nvPr/>
        </p:nvSpPr>
        <p:spPr bwMode="auto">
          <a:xfrm>
            <a:off x="457200" y="4892024"/>
            <a:ext cx="8229600" cy="137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You can generate a shortcut store instruction such as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istore_3</a:t>
            </a:r>
            <a:r>
              <a:rPr lang="en-US" sz="2800" dirty="0"/>
              <a:t> (3 is a slot number) whenever possible.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CCC4B2-2C95-2F40-B07D-66119C1C18D3}"/>
              </a:ext>
            </a:extLst>
          </p:cNvPr>
          <p:cNvSpPr txBox="1"/>
          <p:nvPr/>
        </p:nvSpPr>
        <p:spPr>
          <a:xfrm>
            <a:off x="5892447" y="2401242"/>
            <a:ext cx="23038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Leaves the computed value</a:t>
            </a:r>
          </a:p>
          <a:p>
            <a:r>
              <a:rPr lang="en-US" sz="1200" dirty="0">
                <a:solidFill>
                  <a:srgbClr val="0033CC"/>
                </a:solidFill>
              </a:rPr>
              <a:t>at the top of the operand stack.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DE62E6-7A86-D84A-BA40-1D2C56548244}"/>
              </a:ext>
            </a:extLst>
          </p:cNvPr>
          <p:cNvCxnSpPr>
            <a:stCxn id="2" idx="1"/>
            <a:endCxn id="596997" idx="3"/>
          </p:cNvCxnSpPr>
          <p:nvPr/>
        </p:nvCxnSpPr>
        <p:spPr bwMode="auto">
          <a:xfrm flipH="1">
            <a:off x="5303838" y="2632075"/>
            <a:ext cx="58860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35A13B8E-443B-3948-B60D-0A4B727F4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89" y="2218209"/>
            <a:ext cx="1477653" cy="1723142"/>
          </a:xfrm>
          <a:prstGeom prst="rect">
            <a:avLst/>
          </a:prstGeom>
        </p:spPr>
      </p:pic>
      <p:sp>
        <p:nvSpPr>
          <p:cNvPr id="15" name="Text Box 36">
            <a:extLst>
              <a:ext uri="{FF2B5EF4-FFF2-40B4-BE49-F238E27FC236}">
                <a16:creationId xmlns:a16="http://schemas.microsoft.com/office/drawing/2014/main" id="{D286AE18-C053-D143-897E-5D5BA94A3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60" y="4043279"/>
            <a:ext cx="170271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Byte, </a:t>
            </a:r>
            <a:r>
              <a:rPr lang="en-US" sz="1000" dirty="0" err="1">
                <a:solidFill>
                  <a:srgbClr val="0033CC"/>
                </a:solidFill>
              </a:rPr>
              <a:t>boolean</a:t>
            </a:r>
            <a:r>
              <a:rPr lang="en-US" sz="1000" dirty="0">
                <a:solidFill>
                  <a:srgbClr val="0033CC"/>
                </a:solidFill>
              </a:rPr>
              <a:t>, char, and </a:t>
            </a:r>
            <a:br>
              <a:rPr lang="en-US" sz="1000" dirty="0">
                <a:solidFill>
                  <a:srgbClr val="0033CC"/>
                </a:solidFill>
              </a:rPr>
            </a:br>
            <a:r>
              <a:rPr lang="en-US" sz="1000" dirty="0">
                <a:solidFill>
                  <a:srgbClr val="0033CC"/>
                </a:solidFill>
              </a:rPr>
              <a:t>short are treated as </a:t>
            </a:r>
            <a:r>
              <a:rPr lang="en-US" sz="1000" dirty="0" err="1">
                <a:solidFill>
                  <a:srgbClr val="0033CC"/>
                </a:solidFill>
              </a:rPr>
              <a:t>ints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br>
              <a:rPr lang="en-US" sz="1000" dirty="0">
                <a:solidFill>
                  <a:srgbClr val="0033CC"/>
                </a:solidFill>
              </a:rPr>
            </a:br>
            <a:r>
              <a:rPr lang="en-US" sz="1000" dirty="0">
                <a:solidFill>
                  <a:srgbClr val="0033CC"/>
                </a:solidFill>
              </a:rPr>
              <a:t>on the operand stack and </a:t>
            </a:r>
            <a:br>
              <a:rPr lang="en-US" sz="1000" dirty="0">
                <a:solidFill>
                  <a:srgbClr val="0033CC"/>
                </a:solidFill>
              </a:rPr>
            </a:br>
            <a:r>
              <a:rPr lang="en-US" sz="1000" dirty="0">
                <a:solidFill>
                  <a:srgbClr val="0033CC"/>
                </a:solidFill>
              </a:rPr>
              <a:t>in the local variables array.</a:t>
            </a:r>
          </a:p>
        </p:txBody>
      </p:sp>
    </p:spTree>
    <p:extLst>
      <p:ext uri="{BB962C8B-B14F-4D97-AF65-F5344CB8AC3E}">
        <p14:creationId xmlns:p14="http://schemas.microsoft.com/office/powerpoint/2010/main" val="375501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C52A-9652-4A4D-B1BD-DEAB8F5E4AC9}" type="slidenum">
              <a:rPr lang="en-US"/>
              <a:pPr/>
              <a:t>5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Compare Integer Values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4"/>
            <a:ext cx="8412163" cy="1829120"/>
          </a:xfrm>
        </p:spPr>
        <p:txBody>
          <a:bodyPr/>
          <a:lstStyle/>
          <a:p>
            <a:r>
              <a:rPr lang="en-US" dirty="0"/>
              <a:t>Jasmin has a set of instructions each of which </a:t>
            </a:r>
            <a:br>
              <a:rPr lang="en-US" dirty="0"/>
            </a:br>
            <a:r>
              <a:rPr lang="en-US" u="sng" dirty="0"/>
              <a:t>pops off the top two integer values</a:t>
            </a:r>
            <a:r>
              <a:rPr lang="en-US" dirty="0"/>
              <a:t> from the operand stack, compare them,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89872" name="Group 48"/>
          <p:cNvGraphicFramePr>
            <a:graphicFrameLocks noGrp="1"/>
          </p:cNvGraphicFramePr>
          <p:nvPr>
            <p:ph sz="half" idx="2"/>
          </p:nvPr>
        </p:nvGraphicFramePr>
        <p:xfrm>
          <a:off x="1646238" y="3154683"/>
          <a:ext cx="5761037" cy="2407920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==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!=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BF66F8-4909-2149-8EE2-3563E4996B6D}"/>
              </a:ext>
            </a:extLst>
          </p:cNvPr>
          <p:cNvSpPr txBox="1"/>
          <p:nvPr/>
        </p:nvSpPr>
        <p:spPr>
          <a:xfrm>
            <a:off x="3017537" y="5709791"/>
            <a:ext cx="389510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Notation</a:t>
            </a:r>
          </a:p>
          <a:p>
            <a:r>
              <a:rPr lang="en-US" dirty="0">
                <a:solidFill>
                  <a:srgbClr val="0033CC"/>
                </a:solidFill>
              </a:rPr>
              <a:t>[TOS] is the value at the top of the stack.</a:t>
            </a:r>
          </a:p>
          <a:p>
            <a:r>
              <a:rPr lang="en-US" dirty="0">
                <a:solidFill>
                  <a:srgbClr val="0033CC"/>
                </a:solidFill>
              </a:rPr>
              <a:t>[TOS-1] is the value just under the one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at the top of the stack.</a:t>
            </a:r>
          </a:p>
        </p:txBody>
      </p:sp>
    </p:spTree>
    <p:extLst>
      <p:ext uri="{BB962C8B-B14F-4D97-AF65-F5344CB8AC3E}">
        <p14:creationId xmlns:p14="http://schemas.microsoft.com/office/powerpoint/2010/main" val="397097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DBE4-4E6E-B041-8782-B6EB585FEE6D}" type="slidenum">
              <a:rPr lang="en-US"/>
              <a:pPr/>
              <a:t>6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Compare Integer Values,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3"/>
            <a:ext cx="8320994" cy="4754562"/>
          </a:xfrm>
        </p:spPr>
        <p:txBody>
          <a:bodyPr/>
          <a:lstStyle/>
          <a:p>
            <a:r>
              <a:rPr lang="en-US" dirty="0"/>
              <a:t>You can also pop off only the </a:t>
            </a:r>
            <a:r>
              <a:rPr lang="en-US" u="sng" dirty="0"/>
              <a:t>single integer value</a:t>
            </a:r>
            <a:r>
              <a:rPr lang="en-US" dirty="0"/>
              <a:t> at the top of the operand stack, compare it to 0,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The top value is </a:t>
            </a:r>
            <a:r>
              <a:rPr lang="en-US" u="sng" dirty="0"/>
              <a:t>popped off</a:t>
            </a:r>
            <a:r>
              <a:rPr lang="en-US" dirty="0"/>
              <a:t> the stack.</a:t>
            </a:r>
          </a:p>
        </p:txBody>
      </p:sp>
      <p:graphicFrame>
        <p:nvGraphicFramePr>
          <p:cNvPr id="591915" name="Group 43"/>
          <p:cNvGraphicFramePr>
            <a:graphicFrameLocks noGrp="1"/>
          </p:cNvGraphicFramePr>
          <p:nvPr>
            <p:ph sz="half" idx="2"/>
          </p:nvPr>
        </p:nvGraphicFramePr>
        <p:xfrm>
          <a:off x="2468563" y="2788927"/>
          <a:ext cx="4297362" cy="2407920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!=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[TOS] &lt;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&lt;=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95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366C-57B0-904E-909D-9403360AA03F}" type="slidenum">
              <a:rPr lang="en-US"/>
              <a:pPr/>
              <a:t>7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IF</a:t>
            </a:r>
            <a:r>
              <a:rPr lang="en-US"/>
              <a:t> Statement Code Templates</a:t>
            </a:r>
          </a:p>
        </p:txBody>
      </p:sp>
      <p:pic>
        <p:nvPicPr>
          <p:cNvPr id="602130" name="Picture 18" descr="177075 fg18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137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213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160838"/>
            <a:ext cx="4206875" cy="1920875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dirty="0"/>
              <a:t>The code that evaluates the </a:t>
            </a:r>
            <a:r>
              <a:rPr lang="en-US" sz="2000" u="sng" dirty="0" err="1"/>
              <a:t>boolean</a:t>
            </a:r>
            <a:r>
              <a:rPr lang="en-US" sz="2000" u="sng" dirty="0"/>
              <a:t> expression</a:t>
            </a:r>
            <a:r>
              <a:rPr lang="en-US" sz="2000" dirty="0"/>
              <a:t> leaves either </a:t>
            </a:r>
            <a:r>
              <a:rPr lang="en-US" sz="2000" u="sng" dirty="0"/>
              <a:t>0 (false)</a:t>
            </a:r>
            <a:r>
              <a:rPr lang="en-US" sz="2000" dirty="0"/>
              <a:t> or </a:t>
            </a:r>
            <a:r>
              <a:rPr lang="en-US" sz="2000" u="sng" dirty="0"/>
              <a:t>1 (true)</a:t>
            </a:r>
            <a:r>
              <a:rPr lang="en-US" sz="2000" dirty="0"/>
              <a:t> on top of the operand stack.</a:t>
            </a:r>
          </a:p>
          <a:p>
            <a:pPr lvl="1"/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ifeq</a:t>
            </a:r>
            <a:r>
              <a:rPr lang="en-US" sz="1800" dirty="0"/>
              <a:t> branches if [TOS] is 0</a:t>
            </a:r>
            <a:br>
              <a:rPr lang="en-US" sz="1800" dirty="0">
                <a:solidFill>
                  <a:srgbClr val="B23C00"/>
                </a:solidFill>
              </a:rPr>
            </a:br>
            <a:r>
              <a:rPr lang="en-US" sz="1800" dirty="0"/>
              <a:t>(the expression is </a:t>
            </a:r>
            <a:r>
              <a:rPr lang="en-US" sz="1800" u="sng" dirty="0"/>
              <a:t>false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13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8" name="Text Box 6"/>
          <p:cNvSpPr txBox="1">
            <a:spLocks noChangeArrowheads="1"/>
          </p:cNvSpPr>
          <p:nvPr/>
        </p:nvSpPr>
        <p:spPr bwMode="auto">
          <a:xfrm>
            <a:off x="4389122" y="320074"/>
            <a:ext cx="4032048" cy="63401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/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I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/j I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if_icmplt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L002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iconst_0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goto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L003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L002: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iconst_1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L003: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ifeq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	L001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sipush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300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/t I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L001: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/j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if_icmpeq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L005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iconst_0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L006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L005: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iconst_1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L006: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ifeq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L007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sipush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200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/t I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L004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L007:</a:t>
            </a:r>
          </a:p>
          <a:p>
            <a:r>
              <a:rPr lang="en-US" sz="1400" b="1" dirty="0"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6600CC"/>
                </a:solidFill>
                <a:latin typeface="Courier New" charset="0"/>
              </a:rPr>
              <a:t>sipush</a:t>
            </a:r>
            <a:r>
              <a:rPr lang="en-US" sz="1400" b="1" dirty="0">
                <a:solidFill>
                  <a:srgbClr val="6600CC"/>
                </a:solidFill>
                <a:latin typeface="Courier New" charset="0"/>
              </a:rPr>
              <a:t>	200</a:t>
            </a:r>
          </a:p>
          <a:p>
            <a:r>
              <a:rPr lang="en-US" sz="1400" b="1" dirty="0">
                <a:solidFill>
                  <a:srgbClr val="6600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6600CC"/>
                </a:solidFill>
                <a:latin typeface="Courier New" charset="0"/>
              </a:rPr>
              <a:t>ineg</a:t>
            </a:r>
            <a:endParaRPr lang="en-US" sz="1400" b="1" dirty="0">
              <a:solidFill>
                <a:srgbClr val="6600CC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rgbClr val="6600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6600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6600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6600CC"/>
                </a:solidFill>
                <a:latin typeface="Courier New" charset="0"/>
              </a:rPr>
              <a:t>iftest</a:t>
            </a:r>
            <a:r>
              <a:rPr lang="en-US" sz="1400" b="1" dirty="0">
                <a:solidFill>
                  <a:srgbClr val="6600CC"/>
                </a:solidFill>
                <a:latin typeface="Courier New" charset="0"/>
              </a:rPr>
              <a:t>/f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L004: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AFA4-D320-E14A-A1AD-98481CC93857}" type="slidenum">
              <a:rPr lang="en-US"/>
              <a:pPr/>
              <a:t>8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Example: </a:t>
            </a:r>
            <a:r>
              <a:rPr lang="en-US" sz="2800" b="1" dirty="0">
                <a:latin typeface="Courier New" charset="0"/>
              </a:rPr>
              <a:t>IF</a:t>
            </a:r>
            <a:r>
              <a:rPr lang="en-US" sz="2800" dirty="0"/>
              <a:t> Statement</a:t>
            </a:r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365125" y="1373188"/>
            <a:ext cx="3606800" cy="3025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PROGRAM </a:t>
            </a:r>
            <a:r>
              <a:rPr lang="en-US" b="1" dirty="0" err="1">
                <a:latin typeface="Courier New" charset="0"/>
              </a:rPr>
              <a:t>IfTest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VAR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 j, t, f : integer;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BEGIN {IF statements}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    IF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&lt; j</a:t>
            </a:r>
            <a:r>
              <a:rPr lang="en-US" b="1" dirty="0">
                <a:latin typeface="Courier New" charset="0"/>
              </a:rPr>
              <a:t> THEN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 := 300</a:t>
            </a:r>
            <a:r>
              <a:rPr lang="en-US" b="1" dirty="0">
                <a:latin typeface="Courier New" charset="0"/>
              </a:rPr>
              <a:t>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IF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= j</a:t>
            </a:r>
            <a:r>
              <a:rPr lang="en-US" b="1" dirty="0">
                <a:latin typeface="Courier New" charset="0"/>
              </a:rPr>
              <a:t> THEN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 := 200</a:t>
            </a:r>
          </a:p>
          <a:p>
            <a:r>
              <a:rPr lang="en-US" b="1" dirty="0">
                <a:latin typeface="Courier New" charset="0"/>
              </a:rPr>
              <a:t>             ELSE </a:t>
            </a:r>
            <a:r>
              <a:rPr lang="en-US" b="1" dirty="0">
                <a:solidFill>
                  <a:srgbClr val="6600CC"/>
                </a:solidFill>
                <a:latin typeface="Courier New" charset="0"/>
              </a:rPr>
              <a:t>f := -200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END.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66171" y="6263609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EDD75E-3F6B-D949-99D3-7FA313E95DCA}"/>
              </a:ext>
            </a:extLst>
          </p:cNvPr>
          <p:cNvSpPr txBox="1"/>
          <p:nvPr/>
        </p:nvSpPr>
        <p:spPr>
          <a:xfrm>
            <a:off x="992562" y="4617707"/>
            <a:ext cx="235192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Variables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, j, t, f</a:t>
            </a:r>
          </a:p>
          <a:p>
            <a:r>
              <a:rPr lang="en-US" dirty="0">
                <a:solidFill>
                  <a:srgbClr val="0033CC"/>
                </a:solidFill>
              </a:rPr>
              <a:t>are </a:t>
            </a:r>
            <a:r>
              <a:rPr lang="en-US" u="sng" dirty="0">
                <a:solidFill>
                  <a:srgbClr val="0033CC"/>
                </a:solidFill>
              </a:rPr>
              <a:t>program variables</a:t>
            </a:r>
          </a:p>
          <a:p>
            <a:r>
              <a:rPr lang="en-US" dirty="0">
                <a:solidFill>
                  <a:srgbClr val="0033CC"/>
                </a:solidFill>
              </a:rPr>
              <a:t>and so the Jasmin code</a:t>
            </a:r>
          </a:p>
          <a:p>
            <a:r>
              <a:rPr lang="en-US" dirty="0">
                <a:solidFill>
                  <a:srgbClr val="0033CC"/>
                </a:solidFill>
              </a:rPr>
              <a:t>uses their names. </a:t>
            </a:r>
          </a:p>
        </p:txBody>
      </p:sp>
    </p:spTree>
    <p:extLst>
      <p:ext uri="{BB962C8B-B14F-4D97-AF65-F5344CB8AC3E}">
        <p14:creationId xmlns:p14="http://schemas.microsoft.com/office/powerpoint/2010/main" val="41262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7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7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7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7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7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7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7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7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74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7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74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74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74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74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74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74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74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74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74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747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747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747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747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747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747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747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7478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84BC-FC06-5640-B1FA-08CCC581AF52}" type="slidenum">
              <a:rPr lang="en-US"/>
              <a:pPr/>
              <a:t>9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321675" cy="655637"/>
          </a:xfrm>
        </p:spPr>
        <p:txBody>
          <a:bodyPr/>
          <a:lstStyle/>
          <a:p>
            <a:r>
              <a:rPr lang="en-US"/>
              <a:t>Looping Statement Code Template</a:t>
            </a:r>
          </a:p>
        </p:txBody>
      </p:sp>
      <p:sp>
        <p:nvSpPr>
          <p:cNvPr id="603155" name="Rectangle 19"/>
          <p:cNvSpPr>
            <a:spLocks noChangeArrowheads="1"/>
          </p:cNvSpPr>
          <p:nvPr/>
        </p:nvSpPr>
        <p:spPr bwMode="auto">
          <a:xfrm>
            <a:off x="3200400" y="3667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03154" name="Picture 18" descr="177075 fg18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1417638"/>
            <a:ext cx="4608512" cy="4662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315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5668963" y="1325563"/>
            <a:ext cx="3017837" cy="4938712"/>
          </a:xfrm>
          <a:noFill/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dirty="0"/>
              <a:t>The code that evaluates the </a:t>
            </a:r>
            <a:r>
              <a:rPr lang="en-US" sz="2000" dirty="0" err="1"/>
              <a:t>boolean</a:t>
            </a:r>
            <a:r>
              <a:rPr lang="en-US" sz="2000" dirty="0"/>
              <a:t> expression leaves either </a:t>
            </a:r>
            <a:br>
              <a:rPr lang="en-US" sz="2000" dirty="0"/>
            </a:br>
            <a:r>
              <a:rPr lang="en-US" sz="2000" u="sng" dirty="0"/>
              <a:t>0 (false)</a:t>
            </a:r>
            <a:r>
              <a:rPr lang="en-US" sz="2000" dirty="0"/>
              <a:t> or </a:t>
            </a:r>
            <a:r>
              <a:rPr lang="en-US" sz="2000" u="sng" dirty="0"/>
              <a:t>1 (true) </a:t>
            </a:r>
            <a:r>
              <a:rPr lang="en-US" sz="2000" dirty="0"/>
              <a:t>on top of the operand stack.</a:t>
            </a:r>
          </a:p>
          <a:p>
            <a:pPr lvl="1"/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ifne</a:t>
            </a:r>
            <a:r>
              <a:rPr lang="en-US" sz="1800" dirty="0"/>
              <a:t> branches if [TOS] is </a:t>
            </a:r>
            <a:r>
              <a:rPr lang="en-US" sz="1800" u="sng" dirty="0"/>
              <a:t>not 0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(the expression value is </a:t>
            </a:r>
            <a:r>
              <a:rPr lang="en-US" sz="1800" u="sng" dirty="0"/>
              <a:t>true</a:t>
            </a:r>
            <a:r>
              <a:rPr lang="en-US" sz="1800" dirty="0"/>
              <a:t>)</a:t>
            </a:r>
          </a:p>
          <a:p>
            <a:pPr lvl="4"/>
            <a:endParaRPr lang="en-US" sz="1200" dirty="0"/>
          </a:p>
          <a:p>
            <a:r>
              <a:rPr lang="en-US" sz="2000" dirty="0"/>
              <a:t>There may or </a:t>
            </a:r>
            <a:br>
              <a:rPr lang="en-US" sz="2000" dirty="0"/>
            </a:br>
            <a:r>
              <a:rPr lang="en-US" sz="2000" dirty="0"/>
              <a:t>may not be any </a:t>
            </a:r>
            <a:br>
              <a:rPr lang="en-US" sz="2000" dirty="0"/>
            </a:br>
            <a:r>
              <a:rPr lang="en-US" sz="2000" dirty="0"/>
              <a:t>code before or </a:t>
            </a:r>
            <a:br>
              <a:rPr lang="en-US" sz="2000" dirty="0"/>
            </a:br>
            <a:r>
              <a:rPr lang="en-US" sz="2000" dirty="0"/>
              <a:t>after the test.</a:t>
            </a:r>
          </a:p>
        </p:txBody>
      </p:sp>
    </p:spTree>
    <p:extLst>
      <p:ext uri="{BB962C8B-B14F-4D97-AF65-F5344CB8AC3E}">
        <p14:creationId xmlns:p14="http://schemas.microsoft.com/office/powerpoint/2010/main" val="304854972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40874</TotalTime>
  <Words>2202</Words>
  <Application>Microsoft Macintosh PowerPoint</Application>
  <PresentationFormat>On-screen Show (4:3)</PresentationFormat>
  <Paragraphs>461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Quadrant</vt:lpstr>
      <vt:lpstr>CMPE 152: Compiler Design April 6 Class Meeting</vt:lpstr>
      <vt:lpstr>Discuss Assignment #5</vt:lpstr>
      <vt:lpstr>Reminder: JVM Architecture</vt:lpstr>
      <vt:lpstr>Assignment Statement Code Template</vt:lpstr>
      <vt:lpstr>Reminder: Compare Integer Values</vt:lpstr>
      <vt:lpstr>Reminder: Compare Integer Values, cont’d</vt:lpstr>
      <vt:lpstr>IF Statement Code Templates</vt:lpstr>
      <vt:lpstr>Example: IF Statement</vt:lpstr>
      <vt:lpstr>Looping Statement Code Template</vt:lpstr>
      <vt:lpstr>Example: Newton’s Square Root Function</vt:lpstr>
      <vt:lpstr>Example: FOR Statement</vt:lpstr>
      <vt:lpstr>Select Template</vt:lpstr>
      <vt:lpstr>Example: CASE Statement</vt:lpstr>
      <vt:lpstr>Pascal Procedures and Functions</vt:lpstr>
      <vt:lpstr>Procedures and Functions, cont’d</vt:lpstr>
      <vt:lpstr>Code for a Pascal Main Program</vt:lpstr>
      <vt:lpstr>Code for a Pascal Function (Static Method)</vt:lpstr>
      <vt:lpstr>Code to Call a Static Function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464</cp:revision>
  <dcterms:created xsi:type="dcterms:W3CDTF">2008-01-12T03:52:55Z</dcterms:created>
  <dcterms:modified xsi:type="dcterms:W3CDTF">2021-04-07T04:27:45Z</dcterms:modified>
</cp:coreProperties>
</file>