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20"/>
  </p:notesMasterIdLst>
  <p:handoutMasterIdLst>
    <p:handoutMasterId r:id="rId21"/>
  </p:handoutMasterIdLst>
  <p:sldIdLst>
    <p:sldId id="256" r:id="rId2"/>
    <p:sldId id="312" r:id="rId3"/>
    <p:sldId id="313" r:id="rId4"/>
    <p:sldId id="299" r:id="rId5"/>
    <p:sldId id="318" r:id="rId6"/>
    <p:sldId id="294" r:id="rId7"/>
    <p:sldId id="300" r:id="rId8"/>
    <p:sldId id="301" r:id="rId9"/>
    <p:sldId id="257" r:id="rId10"/>
    <p:sldId id="258" r:id="rId11"/>
    <p:sldId id="259" r:id="rId12"/>
    <p:sldId id="260" r:id="rId13"/>
    <p:sldId id="261" r:id="rId14"/>
    <p:sldId id="262" r:id="rId15"/>
    <p:sldId id="263" r:id="rId16"/>
    <p:sldId id="264" r:id="rId17"/>
    <p:sldId id="268" r:id="rId18"/>
    <p:sldId id="269" r:id="rId1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0033CC"/>
    <a:srgbClr val="B23C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439" autoAdjust="0"/>
    <p:restoredTop sz="96327" autoAdjust="0"/>
  </p:normalViewPr>
  <p:slideViewPr>
    <p:cSldViewPr>
      <p:cViewPr varScale="1">
        <p:scale>
          <a:sx n="181" d="100"/>
          <a:sy n="181" d="100"/>
        </p:scale>
        <p:origin x="752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4/6/21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6248400"/>
            <a:ext cx="210343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0008CC9-D4CA-4C49-82E1-6F36B95D5AD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961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April 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April 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3566171" y="6172170"/>
            <a:ext cx="2560292" cy="548634"/>
          </a:xfrm>
          <a:prstGeom prst="rect">
            <a:avLst/>
          </a:prstGeom>
          <a:solidFill>
            <a:srgbClr val="FFFFFF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14E5CA-B46D-7243-9B1C-841536655562}" type="slidenum">
              <a:rPr lang="en-US"/>
              <a:pPr/>
              <a:t>10</a:t>
            </a:fld>
            <a:endParaRPr lang="en-US"/>
          </a:p>
        </p:txBody>
      </p:sp>
      <p:sp>
        <p:nvSpPr>
          <p:cNvPr id="606210" name="Rectangle 2"/>
          <p:cNvSpPr>
            <a:spLocks noChangeArrowheads="1"/>
          </p:cNvSpPr>
          <p:nvPr/>
        </p:nvSpPr>
        <p:spPr bwMode="auto">
          <a:xfrm>
            <a:off x="685800" y="3154363"/>
            <a:ext cx="1189038" cy="5492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Newton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Square Root Function</a:t>
            </a:r>
            <a:endParaRPr lang="en-US" i="1" dirty="0"/>
          </a:p>
        </p:txBody>
      </p:sp>
      <p:sp>
        <p:nvSpPr>
          <p:cNvPr id="606212" name="Oval 4"/>
          <p:cNvSpPr>
            <a:spLocks noChangeArrowheads="1"/>
          </p:cNvSpPr>
          <p:nvPr/>
        </p:nvSpPr>
        <p:spPr bwMode="auto">
          <a:xfrm>
            <a:off x="1831975" y="1417638"/>
            <a:ext cx="182563" cy="182562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606213" name="Oval 5"/>
          <p:cNvSpPr>
            <a:spLocks noChangeArrowheads="1"/>
          </p:cNvSpPr>
          <p:nvPr/>
        </p:nvSpPr>
        <p:spPr bwMode="auto">
          <a:xfrm>
            <a:off x="498475" y="2305050"/>
            <a:ext cx="182563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606214" name="Oval 6"/>
          <p:cNvSpPr>
            <a:spLocks noChangeArrowheads="1"/>
          </p:cNvSpPr>
          <p:nvPr/>
        </p:nvSpPr>
        <p:spPr bwMode="auto">
          <a:xfrm>
            <a:off x="498475" y="2540000"/>
            <a:ext cx="182563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606215" name="Rectangle 7"/>
          <p:cNvSpPr>
            <a:spLocks noChangeArrowheads="1"/>
          </p:cNvSpPr>
          <p:nvPr/>
        </p:nvSpPr>
        <p:spPr bwMode="auto">
          <a:xfrm>
            <a:off x="5010151" y="1201738"/>
            <a:ext cx="2122142" cy="751493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6" name="Rectangle 8"/>
          <p:cNvSpPr>
            <a:spLocks noChangeArrowheads="1"/>
          </p:cNvSpPr>
          <p:nvPr/>
        </p:nvSpPr>
        <p:spPr bwMode="auto">
          <a:xfrm>
            <a:off x="685800" y="5019675"/>
            <a:ext cx="1555750" cy="2381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7" name="Rectangle 9"/>
          <p:cNvSpPr>
            <a:spLocks noChangeArrowheads="1"/>
          </p:cNvSpPr>
          <p:nvPr/>
        </p:nvSpPr>
        <p:spPr bwMode="auto">
          <a:xfrm>
            <a:off x="5013325" y="5739618"/>
            <a:ext cx="2301845" cy="797707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8" name="Rectangle 10"/>
          <p:cNvSpPr>
            <a:spLocks noChangeArrowheads="1"/>
          </p:cNvSpPr>
          <p:nvPr/>
        </p:nvSpPr>
        <p:spPr bwMode="auto">
          <a:xfrm>
            <a:off x="1143000" y="4097338"/>
            <a:ext cx="3017838" cy="476250"/>
          </a:xfrm>
          <a:prstGeom prst="rect">
            <a:avLst/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19" name="Rectangle 11"/>
          <p:cNvSpPr>
            <a:spLocks noChangeArrowheads="1"/>
          </p:cNvSpPr>
          <p:nvPr/>
        </p:nvSpPr>
        <p:spPr bwMode="auto">
          <a:xfrm>
            <a:off x="5013325" y="2096086"/>
            <a:ext cx="2301845" cy="1645920"/>
          </a:xfrm>
          <a:prstGeom prst="rect">
            <a:avLst/>
          </a:prstGeom>
          <a:solidFill>
            <a:srgbClr val="99FF66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0" name="Rectangle 12"/>
          <p:cNvSpPr>
            <a:spLocks noChangeArrowheads="1"/>
          </p:cNvSpPr>
          <p:nvPr/>
        </p:nvSpPr>
        <p:spPr bwMode="auto">
          <a:xfrm>
            <a:off x="1327150" y="4575175"/>
            <a:ext cx="914400" cy="225425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1" name="Rectangle 13"/>
          <p:cNvSpPr>
            <a:spLocks noChangeArrowheads="1"/>
          </p:cNvSpPr>
          <p:nvPr/>
        </p:nvSpPr>
        <p:spPr bwMode="auto">
          <a:xfrm>
            <a:off x="4581525" y="3734972"/>
            <a:ext cx="3922352" cy="1470074"/>
          </a:xfrm>
          <a:prstGeom prst="rect">
            <a:avLst/>
          </a:prstGeom>
          <a:solidFill>
            <a:srgbClr val="FFCC99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2" name="Text Box 14"/>
          <p:cNvSpPr txBox="1">
            <a:spLocks noChangeArrowheads="1"/>
          </p:cNvSpPr>
          <p:nvPr/>
        </p:nvSpPr>
        <p:spPr bwMode="auto">
          <a:xfrm>
            <a:off x="182563" y="1554163"/>
            <a:ext cx="4070350" cy="397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 charset="0"/>
              </a:rPr>
              <a:t>FUNCTION </a:t>
            </a:r>
            <a:r>
              <a:rPr lang="en-US" sz="1500" b="1" dirty="0" err="1">
                <a:latin typeface="Courier New" charset="0"/>
              </a:rPr>
              <a:t>sqrt</a:t>
            </a:r>
            <a:r>
              <a:rPr lang="en-US" sz="1500" b="1" dirty="0">
                <a:latin typeface="Courier New" charset="0"/>
              </a:rPr>
              <a:t>(x : real) : real;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VAR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: integer;</a:t>
            </a:r>
          </a:p>
          <a:p>
            <a:r>
              <a:rPr lang="en-US" sz="1500" b="1" dirty="0">
                <a:latin typeface="Courier New" charset="0"/>
              </a:rPr>
              <a:t>    root : real;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BEGIN</a:t>
            </a: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:= 0;</a:t>
            </a:r>
          </a:p>
          <a:p>
            <a:r>
              <a:rPr lang="en-US" sz="1500" b="1" dirty="0">
                <a:latin typeface="Courier New" charset="0"/>
              </a:rPr>
              <a:t>    root := x;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    REPEAT</a:t>
            </a:r>
          </a:p>
          <a:p>
            <a:r>
              <a:rPr lang="en-US" sz="1500" b="1" dirty="0">
                <a:latin typeface="Courier New" charset="0"/>
              </a:rPr>
              <a:t>        root := (x/root + root)/2;</a:t>
            </a:r>
          </a:p>
          <a:p>
            <a:r>
              <a:rPr lang="en-US" sz="1500" b="1" dirty="0">
                <a:latin typeface="Courier New" charset="0"/>
              </a:rPr>
              <a:t>       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:=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+ 1;</a:t>
            </a:r>
          </a:p>
          <a:p>
            <a:r>
              <a:rPr lang="en-US" sz="1500" b="1" dirty="0">
                <a:latin typeface="Courier New" charset="0"/>
              </a:rPr>
              <a:t>    UNTIL </a:t>
            </a:r>
            <a:r>
              <a:rPr lang="en-US" sz="1500" b="1" dirty="0" err="1">
                <a:latin typeface="Courier New" charset="0"/>
              </a:rPr>
              <a:t>i</a:t>
            </a:r>
            <a:r>
              <a:rPr lang="en-US" sz="1500" b="1" dirty="0">
                <a:latin typeface="Courier New" charset="0"/>
              </a:rPr>
              <a:t> &gt; 10;</a:t>
            </a:r>
          </a:p>
          <a:p>
            <a:endParaRPr lang="en-US" sz="1500" b="1" dirty="0">
              <a:latin typeface="Courier New" charset="0"/>
            </a:endParaRPr>
          </a:p>
          <a:p>
            <a:r>
              <a:rPr lang="en-US" sz="1500" b="1" dirty="0">
                <a:latin typeface="Courier New" charset="0"/>
              </a:rPr>
              <a:t>    </a:t>
            </a:r>
            <a:r>
              <a:rPr lang="en-US" sz="1500" b="1" dirty="0" err="1">
                <a:latin typeface="Courier New" charset="0"/>
              </a:rPr>
              <a:t>sqrt</a:t>
            </a:r>
            <a:r>
              <a:rPr lang="en-US" sz="1500" b="1" dirty="0">
                <a:latin typeface="Courier New" charset="0"/>
              </a:rPr>
              <a:t> := root;</a:t>
            </a:r>
          </a:p>
          <a:p>
            <a:r>
              <a:rPr lang="en-US" sz="1500" b="1" dirty="0">
                <a:latin typeface="Courier New" charset="0"/>
              </a:rPr>
              <a:t>END;</a:t>
            </a:r>
          </a:p>
        </p:txBody>
      </p:sp>
      <p:sp>
        <p:nvSpPr>
          <p:cNvPr id="606223" name="Text Box 15"/>
          <p:cNvSpPr txBox="1">
            <a:spLocks noChangeArrowheads="1"/>
          </p:cNvSpPr>
          <p:nvPr/>
        </p:nvSpPr>
        <p:spPr bwMode="auto">
          <a:xfrm>
            <a:off x="4552950" y="1143000"/>
            <a:ext cx="4297363" cy="54476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    iconst_0</a:t>
            </a:r>
          </a:p>
          <a:p>
            <a:r>
              <a:rPr lang="en-US" sz="1200" b="1" dirty="0">
                <a:latin typeface="Courier New" charset="0"/>
              </a:rPr>
              <a:t>    istore_1   ;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0</a:t>
            </a:r>
          </a:p>
          <a:p>
            <a:r>
              <a:rPr lang="en-US" sz="1200" b="1" dirty="0">
                <a:latin typeface="Courier New" charset="0"/>
              </a:rPr>
              <a:t>    fload_0</a:t>
            </a:r>
          </a:p>
          <a:p>
            <a:r>
              <a:rPr lang="en-US" sz="1200" b="1" dirty="0">
                <a:latin typeface="Courier New" charset="0"/>
              </a:rPr>
              <a:t>    fstore_2   ; root := x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L000:</a:t>
            </a:r>
          </a:p>
          <a:p>
            <a:r>
              <a:rPr lang="en-US" sz="1200" b="1" dirty="0">
                <a:latin typeface="Courier New" charset="0"/>
              </a:rPr>
              <a:t>    fload_0    ; x</a:t>
            </a:r>
          </a:p>
          <a:p>
            <a:r>
              <a:rPr lang="en-US" sz="1200" b="1" dirty="0">
                <a:latin typeface="Courier New" charset="0"/>
              </a:rPr>
              <a:t>    fload_2    ; root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fdiv</a:t>
            </a:r>
            <a:r>
              <a:rPr lang="en-US" sz="1200" b="1" dirty="0">
                <a:latin typeface="Courier New" charset="0"/>
              </a:rPr>
              <a:t>       ; /</a:t>
            </a:r>
          </a:p>
          <a:p>
            <a:r>
              <a:rPr lang="en-US" sz="1200" b="1" dirty="0">
                <a:latin typeface="Courier New" charset="0"/>
              </a:rPr>
              <a:t>    fload_2    ; root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fadd</a:t>
            </a:r>
            <a:r>
              <a:rPr lang="en-US" sz="1200" b="1" dirty="0">
                <a:latin typeface="Courier New" charset="0"/>
              </a:rPr>
              <a:t>       ; +</a:t>
            </a:r>
          </a:p>
          <a:p>
            <a:r>
              <a:rPr lang="en-US" sz="1200" b="1" dirty="0">
                <a:latin typeface="Courier New" charset="0"/>
              </a:rPr>
              <a:t>    fconst_2   ; 2.0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fdiv</a:t>
            </a:r>
            <a:r>
              <a:rPr lang="en-US" sz="1200" b="1" dirty="0">
                <a:latin typeface="Courier New" charset="0"/>
              </a:rPr>
              <a:t>       ; /</a:t>
            </a:r>
          </a:p>
          <a:p>
            <a:r>
              <a:rPr lang="en-US" sz="1200" b="1" dirty="0">
                <a:latin typeface="Courier New" charset="0"/>
              </a:rPr>
              <a:t>    fstore_2   ; ==&gt; root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iinc</a:t>
            </a:r>
            <a:r>
              <a:rPr lang="en-US" sz="1200" b="1" dirty="0">
                <a:latin typeface="Courier New" charset="0"/>
              </a:rPr>
              <a:t> 1 1   ;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+ 1;</a:t>
            </a:r>
          </a:p>
          <a:p>
            <a:r>
              <a:rPr lang="en-US" sz="1200" b="1" dirty="0">
                <a:latin typeface="Courier New" charset="0"/>
              </a:rPr>
              <a:t>    iload_1    ; </a:t>
            </a:r>
            <a:r>
              <a:rPr lang="en-US" sz="1200" b="1" dirty="0" err="1">
                <a:latin typeface="Courier New" charset="0"/>
              </a:rPr>
              <a:t>i</a:t>
            </a:r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10  ; 10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if_icmpgt</a:t>
            </a:r>
            <a:r>
              <a:rPr lang="en-US" sz="1200" b="1" dirty="0">
                <a:latin typeface="Courier New" charset="0"/>
              </a:rPr>
              <a:t> L001  ; if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&gt; 10 </a:t>
            </a:r>
            <a:r>
              <a:rPr lang="en-US" sz="1200" b="1" dirty="0" err="1">
                <a:latin typeface="Courier New" charset="0"/>
              </a:rPr>
              <a:t>goto</a:t>
            </a:r>
            <a:r>
              <a:rPr lang="en-US" sz="1200" b="1" dirty="0">
                <a:latin typeface="Courier New" charset="0"/>
              </a:rPr>
              <a:t> L001</a:t>
            </a:r>
          </a:p>
          <a:p>
            <a:r>
              <a:rPr lang="en-US" sz="1200" b="1" dirty="0">
                <a:latin typeface="Courier New" charset="0"/>
              </a:rPr>
              <a:t>    iconst_0        ; false</a:t>
            </a:r>
            <a:br>
              <a:rPr lang="en-US" sz="1200" b="1" dirty="0">
                <a:latin typeface="Courier New" charset="0"/>
              </a:rPr>
            </a:br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goto</a:t>
            </a:r>
            <a:r>
              <a:rPr lang="en-US" sz="1200" b="1" dirty="0">
                <a:latin typeface="Courier New" charset="0"/>
              </a:rPr>
              <a:t> L002</a:t>
            </a:r>
            <a:br>
              <a:rPr lang="en-US" sz="1200" b="1" dirty="0">
                <a:latin typeface="Courier New" charset="0"/>
              </a:rPr>
            </a:br>
            <a:r>
              <a:rPr lang="en-US" sz="1200" b="1" dirty="0">
                <a:latin typeface="Courier New" charset="0"/>
              </a:rPr>
              <a:t>L001:</a:t>
            </a:r>
          </a:p>
          <a:p>
            <a:r>
              <a:rPr lang="en-US" sz="1200" b="1" dirty="0">
                <a:latin typeface="Courier New" charset="0"/>
              </a:rPr>
              <a:t>    iconst_1        ; true</a:t>
            </a:r>
          </a:p>
          <a:p>
            <a:r>
              <a:rPr lang="en-US" sz="1200" b="1" dirty="0">
                <a:latin typeface="Courier New" charset="0"/>
              </a:rPr>
              <a:t>L002: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ifne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L003  ; if true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L003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L000</a:t>
            </a:r>
          </a:p>
          <a:p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1200" b="1" dirty="0">
                <a:latin typeface="Courier New" charset="0"/>
              </a:rPr>
              <a:t>    fload_2</a:t>
            </a:r>
          </a:p>
          <a:p>
            <a:r>
              <a:rPr lang="en-US" sz="1200" b="1" dirty="0">
                <a:latin typeface="Courier New" charset="0"/>
              </a:rPr>
              <a:t>    fstore_3</a:t>
            </a:r>
          </a:p>
          <a:p>
            <a:r>
              <a:rPr lang="en-US" sz="1200" b="1" dirty="0">
                <a:latin typeface="Courier New" charset="0"/>
              </a:rPr>
              <a:t>    fload_3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freturn</a:t>
            </a:r>
            <a:r>
              <a:rPr lang="en-US" sz="1200" b="1" dirty="0">
                <a:latin typeface="Courier New" charset="0"/>
              </a:rPr>
              <a:t>    ; return root</a:t>
            </a:r>
          </a:p>
        </p:txBody>
      </p:sp>
      <p:sp>
        <p:nvSpPr>
          <p:cNvPr id="606225" name="Rectangle 17"/>
          <p:cNvSpPr>
            <a:spLocks noChangeArrowheads="1"/>
          </p:cNvSpPr>
          <p:nvPr/>
        </p:nvSpPr>
        <p:spPr bwMode="auto">
          <a:xfrm>
            <a:off x="4479925" y="1941341"/>
            <a:ext cx="4165600" cy="3650567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06226" name="Rectangle 18"/>
          <p:cNvSpPr>
            <a:spLocks noChangeArrowheads="1"/>
          </p:cNvSpPr>
          <p:nvPr/>
        </p:nvSpPr>
        <p:spPr bwMode="auto">
          <a:xfrm>
            <a:off x="557213" y="3840163"/>
            <a:ext cx="3725862" cy="1090612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" name="Oval 6">
            <a:extLst>
              <a:ext uri="{FF2B5EF4-FFF2-40B4-BE49-F238E27FC236}">
                <a16:creationId xmlns:a16="http://schemas.microsoft.com/office/drawing/2014/main" id="{33EF582B-9A1E-3348-B1F9-61DCDDE814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112" y="1425615"/>
            <a:ext cx="182563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</p:spTree>
    <p:extLst>
      <p:ext uri="{BB962C8B-B14F-4D97-AF65-F5344CB8AC3E}">
        <p14:creationId xmlns:p14="http://schemas.microsoft.com/office/powerpoint/2010/main" val="349426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6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6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6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6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062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62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62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6062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606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6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062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62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62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62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062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6062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6062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0622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60622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06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06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0622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60622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60622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0622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606223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60622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606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062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0622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6062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606223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6062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606223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 nodeType="clickPar">
                      <p:stCondLst>
                        <p:cond delay="indefinite"/>
                      </p:stCondLst>
                      <p:childTnLst>
                        <p:par>
                          <p:cTn id="1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606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6062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06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06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606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606223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606223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606223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606223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6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606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6210" grpId="0" animBg="1"/>
      <p:bldP spid="606212" grpId="0" animBg="1"/>
      <p:bldP spid="606213" grpId="0" animBg="1"/>
      <p:bldP spid="606214" grpId="0" animBg="1"/>
      <p:bldP spid="606215" grpId="0" animBg="1"/>
      <p:bldP spid="606216" grpId="0" animBg="1"/>
      <p:bldP spid="606217" grpId="0" animBg="1"/>
      <p:bldP spid="606218" grpId="0" animBg="1"/>
      <p:bldP spid="606219" grpId="0" animBg="1"/>
      <p:bldP spid="606220" grpId="0" animBg="1"/>
      <p:bldP spid="606221" grpId="0" animBg="1"/>
      <p:bldP spid="606225" grpId="0" animBg="1"/>
      <p:bldP spid="606226" grpId="0" animBg="1"/>
      <p:bldP spid="21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E6CFB4-F202-FA41-9480-E5567AE8CB51}" type="slidenum">
              <a:rPr lang="en-US"/>
              <a:pPr/>
              <a:t>11</a:t>
            </a:fld>
            <a:endParaRPr lang="en-US"/>
          </a:p>
        </p:txBody>
      </p:sp>
      <p:sp>
        <p:nvSpPr>
          <p:cNvPr id="607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</a:t>
            </a:r>
            <a:r>
              <a:rPr lang="en-US" b="1">
                <a:latin typeface="Courier New" charset="0"/>
              </a:rPr>
              <a:t>FOR</a:t>
            </a:r>
            <a:r>
              <a:rPr lang="en-US"/>
              <a:t> Statement</a:t>
            </a:r>
          </a:p>
        </p:txBody>
      </p:sp>
      <p:sp>
        <p:nvSpPr>
          <p:cNvPr id="607237" name="Text Box 5"/>
          <p:cNvSpPr txBox="1">
            <a:spLocks noChangeArrowheads="1"/>
          </p:cNvSpPr>
          <p:nvPr/>
        </p:nvSpPr>
        <p:spPr bwMode="auto">
          <a:xfrm>
            <a:off x="365125" y="1347788"/>
            <a:ext cx="3606800" cy="327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PROGRAM </a:t>
            </a:r>
            <a:r>
              <a:rPr lang="en-US" b="1" dirty="0" err="1">
                <a:latin typeface="Courier New" charset="0"/>
              </a:rPr>
              <a:t>ForTest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VAR</a:t>
            </a:r>
          </a:p>
          <a:p>
            <a:r>
              <a:rPr lang="en-US" b="1" dirty="0">
                <a:latin typeface="Courier New" charset="0"/>
              </a:rPr>
              <a:t>    j, k, n : integer;</a:t>
            </a:r>
          </a:p>
          <a:p>
            <a:r>
              <a:rPr lang="en-US" b="1" dirty="0">
                <a:latin typeface="Courier New" charset="0"/>
              </a:rPr>
              <a:t>    </a:t>
            </a:r>
          </a:p>
          <a:p>
            <a:r>
              <a:rPr lang="en-US" b="1" dirty="0">
                <a:latin typeface="Courier New" charset="0"/>
              </a:rPr>
              <a:t>BEGIN {FOR statements}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FOR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k := j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TO 5</a:t>
            </a:r>
            <a:r>
              <a:rPr lang="en-US" b="1" dirty="0">
                <a:latin typeface="Courier New" charset="0"/>
              </a:rPr>
              <a:t> DO BEGIN</a:t>
            </a:r>
          </a:p>
          <a:p>
            <a:r>
              <a:rPr lang="en-US" b="1" dirty="0">
                <a:latin typeface="Courier New" charset="0"/>
              </a:rPr>
              <a:t>        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n := k;</a:t>
            </a:r>
          </a:p>
          <a:p>
            <a:r>
              <a:rPr lang="en-US" b="1" dirty="0">
                <a:latin typeface="Courier New" charset="0"/>
              </a:rPr>
              <a:t>    END;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END.</a:t>
            </a:r>
          </a:p>
        </p:txBody>
      </p:sp>
      <p:sp>
        <p:nvSpPr>
          <p:cNvPr id="607238" name="Text Box 6"/>
          <p:cNvSpPr txBox="1">
            <a:spLocks noChangeArrowheads="1"/>
          </p:cNvSpPr>
          <p:nvPr/>
        </p:nvSpPr>
        <p:spPr bwMode="auto">
          <a:xfrm>
            <a:off x="4572000" y="1306513"/>
            <a:ext cx="4097338" cy="477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/j I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/k I</a:t>
            </a:r>
          </a:p>
          <a:p>
            <a:r>
              <a:rPr lang="en-US" sz="1400" b="1" dirty="0">
                <a:latin typeface="Courier New" charset="0"/>
              </a:rPr>
              <a:t>L001: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/k I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iconst_5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if_icmpgt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L003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iconst_0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L004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L003: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iconst_1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L004: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chemeClr val="folHlink"/>
                </a:solidFill>
                <a:latin typeface="Courier New" charset="0"/>
              </a:rPr>
              <a:t>ifne</a:t>
            </a:r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	L002</a:t>
            </a:r>
          </a:p>
          <a:p>
            <a:endParaRPr lang="en-US" sz="14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/k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fortest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/n I</a:t>
            </a:r>
          </a:p>
          <a:p>
            <a:endParaRPr lang="en-US" sz="1400" b="1" dirty="0">
              <a:solidFill>
                <a:srgbClr val="008000"/>
              </a:solidFill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getstatic</a:t>
            </a:r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fortest</a:t>
            </a:r>
            <a:r>
              <a:rPr lang="en-US" sz="1400" b="1" dirty="0">
                <a:latin typeface="Courier New" charset="0"/>
              </a:rPr>
              <a:t>/k I</a:t>
            </a:r>
          </a:p>
          <a:p>
            <a:r>
              <a:rPr lang="en-US" sz="1400" b="1" dirty="0">
                <a:latin typeface="Courier New" charset="0"/>
              </a:rPr>
              <a:t>	iconst_1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iadd</a:t>
            </a:r>
            <a:endParaRPr lang="en-US" sz="1400" b="1" dirty="0">
              <a:latin typeface="Courier New" charset="0"/>
            </a:endParaRP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putstatic</a:t>
            </a:r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fortest</a:t>
            </a:r>
            <a:r>
              <a:rPr lang="en-US" sz="1400" b="1" dirty="0">
                <a:latin typeface="Courier New" charset="0"/>
              </a:rPr>
              <a:t>/k I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latin typeface="Courier New" charset="0"/>
              </a:rPr>
              <a:t>goto</a:t>
            </a:r>
            <a:r>
              <a:rPr lang="en-US" sz="1400" b="1" dirty="0">
                <a:latin typeface="Courier New" charset="0"/>
              </a:rPr>
              <a:t>	L001</a:t>
            </a:r>
          </a:p>
          <a:p>
            <a:r>
              <a:rPr lang="en-US" sz="1400" b="1" dirty="0">
                <a:solidFill>
                  <a:schemeClr val="folHlink"/>
                </a:solidFill>
                <a:latin typeface="Courier New" charset="0"/>
              </a:rPr>
              <a:t>L002:</a:t>
            </a:r>
          </a:p>
        </p:txBody>
      </p:sp>
      <p:sp>
        <p:nvSpPr>
          <p:cNvPr id="607239" name="Text Box 7"/>
          <p:cNvSpPr txBox="1">
            <a:spLocks noChangeArrowheads="1"/>
          </p:cNvSpPr>
          <p:nvPr/>
        </p:nvSpPr>
        <p:spPr bwMode="auto">
          <a:xfrm>
            <a:off x="695988" y="4787900"/>
            <a:ext cx="3605474" cy="738664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400" dirty="0">
                <a:solidFill>
                  <a:srgbClr val="0033CC"/>
                </a:solidFill>
              </a:rPr>
              <a:t>Remember that </a:t>
            </a:r>
            <a:r>
              <a:rPr lang="en-US" sz="1400" u="sng" dirty="0">
                <a:solidFill>
                  <a:srgbClr val="0033CC"/>
                </a:solidFill>
              </a:rPr>
              <a:t>program variables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are translated into </a:t>
            </a:r>
            <a:r>
              <a:rPr lang="en-US" sz="1400" u="sng" dirty="0">
                <a:solidFill>
                  <a:srgbClr val="0033CC"/>
                </a:solidFill>
              </a:rPr>
              <a:t>Jasmin static fields</a:t>
            </a:r>
            <a:r>
              <a:rPr lang="en-US" sz="1400" dirty="0">
                <a:solidFill>
                  <a:srgbClr val="0033CC"/>
                </a:solidFill>
              </a:rPr>
              <a:t>,</a:t>
            </a:r>
          </a:p>
          <a:p>
            <a:pPr algn="ctr"/>
            <a:r>
              <a:rPr lang="en-US" sz="1400" dirty="0">
                <a:solidFill>
                  <a:srgbClr val="0033CC"/>
                </a:solidFill>
              </a:rPr>
              <a:t>and so they have names, not slot numbers.</a:t>
            </a:r>
          </a:p>
        </p:txBody>
      </p:sp>
      <p:sp>
        <p:nvSpPr>
          <p:cNvPr id="607240" name="Text Box 8"/>
          <p:cNvSpPr txBox="1">
            <a:spLocks noChangeArrowheads="1"/>
          </p:cNvSpPr>
          <p:nvPr/>
        </p:nvSpPr>
        <p:spPr bwMode="auto">
          <a:xfrm>
            <a:off x="7223125" y="2727325"/>
            <a:ext cx="1358064" cy="1200329"/>
          </a:xfrm>
          <a:prstGeom prst="rect">
            <a:avLst/>
          </a:prstGeom>
          <a:solidFill>
            <a:srgbClr val="FFFFC2"/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B23C00"/>
                </a:solidFill>
              </a:rPr>
              <a:t>This is code</a:t>
            </a:r>
          </a:p>
          <a:p>
            <a:r>
              <a:rPr lang="en-US" sz="1400">
                <a:solidFill>
                  <a:srgbClr val="B23C00"/>
                </a:solidFill>
              </a:rPr>
              <a:t>emitted for a</a:t>
            </a:r>
          </a:p>
          <a:p>
            <a:r>
              <a:rPr lang="en-US" sz="1400">
                <a:solidFill>
                  <a:srgbClr val="B23C00"/>
                </a:solidFill>
              </a:rPr>
              <a:t>general &gt; test.</a:t>
            </a:r>
          </a:p>
          <a:p>
            <a:r>
              <a:rPr lang="en-US" sz="1400">
                <a:solidFill>
                  <a:srgbClr val="B23C00"/>
                </a:solidFill>
              </a:rPr>
              <a:t>It can be much</a:t>
            </a:r>
          </a:p>
          <a:p>
            <a:r>
              <a:rPr lang="en-US" sz="1400">
                <a:solidFill>
                  <a:srgbClr val="B23C00"/>
                </a:solidFill>
              </a:rPr>
              <a:t>improved!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3ADA431-A8B4-8F47-BA58-AA464911EE99}"/>
              </a:ext>
            </a:extLst>
          </p:cNvPr>
          <p:cNvSpPr txBox="1"/>
          <p:nvPr/>
        </p:nvSpPr>
        <p:spPr>
          <a:xfrm>
            <a:off x="6092301" y="6056641"/>
            <a:ext cx="1954381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What is the value of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k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after the loop is done?</a:t>
            </a:r>
          </a:p>
        </p:txBody>
      </p:sp>
    </p:spTree>
    <p:extLst>
      <p:ext uri="{BB962C8B-B14F-4D97-AF65-F5344CB8AC3E}">
        <p14:creationId xmlns:p14="http://schemas.microsoft.com/office/powerpoint/2010/main" val="2365256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72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72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072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6072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72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72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723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072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0723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0723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0723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0723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0723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0723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60723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60723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0723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60723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60723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7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72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072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7240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4C9225-AF66-7243-AD2B-99B7259733E0}" type="slidenum">
              <a:rPr lang="en-US"/>
              <a:pPr/>
              <a:t>12</a:t>
            </a:fld>
            <a:endParaRPr lang="en-US"/>
          </a:p>
        </p:txBody>
      </p:sp>
      <p:sp>
        <p:nvSpPr>
          <p:cNvPr id="618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Select Template</a:t>
            </a:r>
          </a:p>
        </p:txBody>
      </p:sp>
      <p:pic>
        <p:nvPicPr>
          <p:cNvPr id="618500" name="Picture 4" descr="177075 fg18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417638"/>
            <a:ext cx="5394325" cy="4803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995573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919CE8-1E51-8141-A007-D3449D8A5F3A}" type="slidenum">
              <a:rPr lang="en-US"/>
              <a:pPr/>
              <a:t>13</a:t>
            </a:fld>
            <a:endParaRPr lang="en-US"/>
          </a:p>
        </p:txBody>
      </p:sp>
      <p:sp>
        <p:nvSpPr>
          <p:cNvPr id="609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</a:t>
            </a:r>
            <a:r>
              <a:rPr lang="en-US" b="1" dirty="0">
                <a:latin typeface="Courier New" charset="0"/>
              </a:rPr>
              <a:t>CASE</a:t>
            </a:r>
            <a:r>
              <a:rPr lang="en-US" dirty="0"/>
              <a:t> Statement</a:t>
            </a:r>
          </a:p>
        </p:txBody>
      </p:sp>
      <p:sp>
        <p:nvSpPr>
          <p:cNvPr id="609284" name="Text Box 4"/>
          <p:cNvSpPr txBox="1">
            <a:spLocks noChangeArrowheads="1"/>
          </p:cNvSpPr>
          <p:nvPr/>
        </p:nvSpPr>
        <p:spPr bwMode="auto">
          <a:xfrm>
            <a:off x="1096963" y="1352550"/>
            <a:ext cx="3240087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VAR i, j : integer;</a:t>
            </a:r>
          </a:p>
          <a:p>
            <a:r>
              <a:rPr lang="en-US" b="1">
                <a:latin typeface="Courier New" charset="0"/>
              </a:rPr>
              <a:t>...</a:t>
            </a:r>
          </a:p>
          <a:p>
            <a:r>
              <a:rPr lang="en-US" b="1">
                <a:latin typeface="Courier New" charset="0"/>
              </a:rPr>
              <a:t>CASE </a:t>
            </a:r>
            <a:r>
              <a:rPr lang="en-US" b="1">
                <a:solidFill>
                  <a:srgbClr val="FF00FF"/>
                </a:solidFill>
                <a:latin typeface="Courier New" charset="0"/>
              </a:rPr>
              <a:t>i</a:t>
            </a:r>
            <a:r>
              <a:rPr lang="en-US" b="1">
                <a:latin typeface="Courier New" charset="0"/>
              </a:rPr>
              <a:t> OF</a:t>
            </a:r>
          </a:p>
          <a:p>
            <a:r>
              <a:rPr lang="en-US" b="1">
                <a:latin typeface="Courier New" charset="0"/>
              </a:rPr>
              <a:t>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100,105</a:t>
            </a:r>
            <a:r>
              <a:rPr lang="en-US" b="1">
                <a:latin typeface="Courier New" charset="0"/>
              </a:rPr>
              <a:t>:     j := 1000;</a:t>
            </a:r>
          </a:p>
          <a:p>
            <a:r>
              <a:rPr lang="en-US" b="1">
                <a:latin typeface="Courier New" charset="0"/>
              </a:rPr>
              <a:t>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200,256,282</a:t>
            </a:r>
            <a:r>
              <a:rPr lang="en-US" b="1">
                <a:latin typeface="Courier New" charset="0"/>
              </a:rPr>
              <a:t>: j := 2000;</a:t>
            </a:r>
          </a:p>
          <a:p>
            <a:r>
              <a:rPr lang="en-US" b="1">
                <a:latin typeface="Courier New" charset="0"/>
              </a:rPr>
              <a:t>END</a:t>
            </a:r>
          </a:p>
        </p:txBody>
      </p:sp>
      <p:sp>
        <p:nvSpPr>
          <p:cNvPr id="609285" name="Text Box 5"/>
          <p:cNvSpPr txBox="1">
            <a:spLocks noChangeArrowheads="1"/>
          </p:cNvSpPr>
          <p:nvPr/>
        </p:nvSpPr>
        <p:spPr bwMode="auto">
          <a:xfrm>
            <a:off x="5029200" y="1281113"/>
            <a:ext cx="3240088" cy="449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    </a:t>
            </a:r>
            <a:r>
              <a:rPr lang="en-US" b="1">
                <a:solidFill>
                  <a:srgbClr val="FF00FF"/>
                </a:solidFill>
                <a:latin typeface="Courier New" charset="0"/>
              </a:rPr>
              <a:t>iload_0  ; i</a:t>
            </a:r>
          </a:p>
          <a:p>
            <a:endParaRPr lang="en-US" b="1">
              <a:solidFill>
                <a:srgbClr val="FF00FF"/>
              </a:solidFill>
              <a:latin typeface="Courier New" charset="0"/>
            </a:endParaRPr>
          </a:p>
          <a:p>
            <a:r>
              <a:rPr lang="en-US" b="1">
                <a:latin typeface="Courier New" charset="0"/>
              </a:rPr>
              <a:t>    lookupswitch</a:t>
            </a:r>
          </a:p>
          <a:p>
            <a:r>
              <a:rPr lang="en-US" b="1">
                <a:latin typeface="Courier New" charset="0"/>
              </a:rPr>
              <a:t>    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100: L010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  105: L010</a:t>
            </a:r>
          </a:p>
          <a:p>
            <a:r>
              <a:rPr lang="en-US" b="1">
                <a:latin typeface="Courier New" charset="0"/>
              </a:rPr>
              <a:t>    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200: L020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  256: L020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  282: L020</a:t>
            </a:r>
          </a:p>
          <a:p>
            <a:r>
              <a:rPr lang="en-US" b="1">
                <a:latin typeface="Courier New" charset="0"/>
              </a:rPr>
              <a:t>      default: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L099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L010</a:t>
            </a:r>
            <a:r>
              <a:rPr lang="en-US" b="1">
                <a:latin typeface="Courier New" charset="0"/>
              </a:rPr>
              <a:t>:    </a:t>
            </a:r>
          </a:p>
          <a:p>
            <a:r>
              <a:rPr lang="en-US" b="1">
                <a:latin typeface="Courier New" charset="0"/>
              </a:rPr>
              <a:t>    </a:t>
            </a:r>
            <a:r>
              <a:rPr lang="en-US" b="1">
                <a:solidFill>
                  <a:srgbClr val="0033CC"/>
                </a:solidFill>
                <a:latin typeface="Courier New" charset="0"/>
              </a:rPr>
              <a:t>sipush 1000</a:t>
            </a:r>
          </a:p>
          <a:p>
            <a:r>
              <a:rPr lang="en-US" b="1">
                <a:solidFill>
                  <a:srgbClr val="0033CC"/>
                </a:solidFill>
                <a:latin typeface="Courier New" charset="0"/>
              </a:rPr>
              <a:t>    istore_1  ; j := 1000</a:t>
            </a:r>
          </a:p>
          <a:p>
            <a:r>
              <a:rPr lang="en-US" b="1">
                <a:latin typeface="Courier New" charset="0"/>
              </a:rPr>
              <a:t>    goto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L099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L020</a:t>
            </a:r>
            <a:r>
              <a:rPr lang="en-US" b="1">
                <a:latin typeface="Courier New" charset="0"/>
              </a:rPr>
              <a:t>:    </a:t>
            </a:r>
          </a:p>
          <a:p>
            <a:r>
              <a:rPr lang="en-US" b="1">
                <a:latin typeface="Courier New" charset="0"/>
              </a:rPr>
              <a:t>    </a:t>
            </a:r>
            <a:r>
              <a:rPr lang="en-US" b="1">
                <a:solidFill>
                  <a:schemeClr val="folHlink"/>
                </a:solidFill>
                <a:latin typeface="Courier New" charset="0"/>
              </a:rPr>
              <a:t>sipush 2000</a:t>
            </a:r>
          </a:p>
          <a:p>
            <a:r>
              <a:rPr lang="en-US" b="1">
                <a:solidFill>
                  <a:schemeClr val="folHlink"/>
                </a:solidFill>
                <a:latin typeface="Courier New" charset="0"/>
              </a:rPr>
              <a:t>    istore_1  ; j := 2000</a:t>
            </a:r>
          </a:p>
          <a:p>
            <a:r>
              <a:rPr lang="en-US" b="1">
                <a:latin typeface="Courier New" charset="0"/>
              </a:rPr>
              <a:t>    goto </a:t>
            </a:r>
            <a:r>
              <a:rPr lang="en-US" b="1">
                <a:solidFill>
                  <a:srgbClr val="008000"/>
                </a:solidFill>
                <a:latin typeface="Courier New" charset="0"/>
              </a:rPr>
              <a:t>L099</a:t>
            </a:r>
          </a:p>
          <a:p>
            <a:r>
              <a:rPr lang="en-US" b="1">
                <a:solidFill>
                  <a:srgbClr val="008000"/>
                </a:solidFill>
                <a:latin typeface="Courier New" charset="0"/>
              </a:rPr>
              <a:t>L099:</a:t>
            </a:r>
          </a:p>
        </p:txBody>
      </p:sp>
      <p:sp>
        <p:nvSpPr>
          <p:cNvPr id="609287" name="Oval 7"/>
          <p:cNvSpPr>
            <a:spLocks noChangeArrowheads="1"/>
          </p:cNvSpPr>
          <p:nvPr/>
        </p:nvSpPr>
        <p:spPr bwMode="auto">
          <a:xfrm>
            <a:off x="1646238" y="123507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609288" name="Oval 8"/>
          <p:cNvSpPr>
            <a:spLocks noChangeArrowheads="1"/>
          </p:cNvSpPr>
          <p:nvPr/>
        </p:nvSpPr>
        <p:spPr bwMode="auto">
          <a:xfrm>
            <a:off x="2011363" y="1235075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>
                <a:solidFill>
                  <a:srgbClr val="0033CC"/>
                </a:solidFill>
              </a:rPr>
              <a:t>#1</a:t>
            </a:r>
          </a:p>
        </p:txBody>
      </p:sp>
      <p:pic>
        <p:nvPicPr>
          <p:cNvPr id="609289" name="Picture 9" descr="177075 fg180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3063875"/>
            <a:ext cx="3475038" cy="3094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56287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9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609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092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092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0928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0928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092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092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0928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928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0928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60928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0928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0928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0928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0928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0928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0928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928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0928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9287" grpId="0" animBg="1"/>
      <p:bldP spid="60928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52AA46-8D68-F040-9D81-ED338013FAC6}" type="slidenum">
              <a:rPr lang="en-US"/>
              <a:pPr/>
              <a:t>14</a:t>
            </a:fld>
            <a:endParaRPr lang="en-US"/>
          </a:p>
        </p:txBody>
      </p:sp>
      <p:sp>
        <p:nvSpPr>
          <p:cNvPr id="634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Procedures and Functions</a:t>
            </a:r>
          </a:p>
        </p:txBody>
      </p:sp>
      <p:sp>
        <p:nvSpPr>
          <p:cNvPr id="634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7" y="1234464"/>
            <a:ext cx="8595265" cy="4937706"/>
          </a:xfrm>
        </p:spPr>
        <p:txBody>
          <a:bodyPr/>
          <a:lstStyle/>
          <a:p>
            <a:r>
              <a:rPr lang="en-US" dirty="0"/>
              <a:t>Analogous to </a:t>
            </a:r>
            <a:r>
              <a:rPr lang="en-US" u="sng" dirty="0"/>
              <a:t>Java methods</a:t>
            </a:r>
            <a:r>
              <a:rPr lang="en-US" dirty="0"/>
              <a:t> (functions).</a:t>
            </a:r>
          </a:p>
          <a:p>
            <a:pPr lvl="4"/>
            <a:endParaRPr lang="en-US" dirty="0"/>
          </a:p>
          <a:p>
            <a:r>
              <a:rPr lang="en-US" u="sng" dirty="0"/>
              <a:t>Two major simplifications</a:t>
            </a:r>
            <a:r>
              <a:rPr lang="en-US" dirty="0"/>
              <a:t> for our Pascal compiler: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Standard Pascal is not object-oriented.</a:t>
            </a:r>
          </a:p>
          <a:p>
            <a:pPr lvl="1"/>
            <a:r>
              <a:rPr lang="en-US" dirty="0"/>
              <a:t>Therefore, Pascal procedures and functions are more like the </a:t>
            </a:r>
            <a:r>
              <a:rPr lang="en-US" u="sng" dirty="0"/>
              <a:t>private static methods</a:t>
            </a:r>
            <a:r>
              <a:rPr lang="en-US" dirty="0"/>
              <a:t> of a Java class.</a:t>
            </a:r>
          </a:p>
          <a:p>
            <a:pPr lvl="5"/>
            <a:endParaRPr lang="en-US" dirty="0"/>
          </a:p>
          <a:p>
            <a:r>
              <a:rPr lang="en-US" dirty="0"/>
              <a:t>Java does </a:t>
            </a:r>
            <a:r>
              <a:rPr lang="en-US" u="sng" dirty="0"/>
              <a:t>not</a:t>
            </a:r>
            <a:r>
              <a:rPr lang="en-US" dirty="0"/>
              <a:t> have nested methods.</a:t>
            </a:r>
          </a:p>
          <a:p>
            <a:pPr lvl="5"/>
            <a:endParaRPr lang="en-US" dirty="0"/>
          </a:p>
          <a:p>
            <a:pPr lvl="1"/>
            <a:r>
              <a:rPr lang="en-US" dirty="0"/>
              <a:t>The JVM does not easily implement nested methods.</a:t>
            </a:r>
          </a:p>
          <a:p>
            <a:pPr lvl="1"/>
            <a:r>
              <a:rPr lang="en-US" dirty="0"/>
              <a:t>Therefore, we will compile only </a:t>
            </a:r>
            <a:r>
              <a:rPr lang="en-US" u="sng" dirty="0"/>
              <a:t>top level</a:t>
            </a:r>
            <a:r>
              <a:rPr lang="en-US" dirty="0"/>
              <a:t> (level 1) </a:t>
            </a:r>
            <a:br>
              <a:rPr lang="en-US" dirty="0"/>
            </a:br>
            <a:r>
              <a:rPr lang="en-US" dirty="0"/>
              <a:t>Pascal procedures and functions.</a:t>
            </a:r>
          </a:p>
        </p:txBody>
      </p:sp>
    </p:spTree>
    <p:extLst>
      <p:ext uri="{BB962C8B-B14F-4D97-AF65-F5344CB8AC3E}">
        <p14:creationId xmlns:p14="http://schemas.microsoft.com/office/powerpoint/2010/main" val="299429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4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48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348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21BECE-66B1-C74C-B8E6-B47411DCC309}" type="slidenum">
              <a:rPr lang="en-US"/>
              <a:pPr/>
              <a:t>15</a:t>
            </a:fld>
            <a:endParaRPr lang="en-US"/>
          </a:p>
        </p:txBody>
      </p:sp>
      <p:sp>
        <p:nvSpPr>
          <p:cNvPr id="6359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Procedures and Functions</a:t>
            </a:r>
            <a:r>
              <a:rPr lang="en-US" i="1"/>
              <a:t>, cont</a:t>
            </a:r>
            <a:r>
              <a:rPr lang="ja-JP" altLang="en-US" i="1">
                <a:latin typeface="Arial"/>
              </a:rPr>
              <a:t>’</a:t>
            </a:r>
            <a:r>
              <a:rPr lang="en-US" i="1"/>
              <a:t>d</a:t>
            </a:r>
          </a:p>
        </p:txBody>
      </p:sp>
      <p:sp>
        <p:nvSpPr>
          <p:cNvPr id="635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840163" cy="487363"/>
          </a:xfrm>
        </p:spPr>
        <p:txBody>
          <a:bodyPr/>
          <a:lstStyle/>
          <a:p>
            <a:r>
              <a:rPr lang="en-US" dirty="0"/>
              <a:t>A Pascal program:</a:t>
            </a:r>
          </a:p>
        </p:txBody>
      </p:sp>
      <p:sp>
        <p:nvSpPr>
          <p:cNvPr id="635908" name="Text Box 4"/>
          <p:cNvSpPr txBox="1">
            <a:spLocks noChangeArrowheads="1"/>
          </p:cNvSpPr>
          <p:nvPr/>
        </p:nvSpPr>
        <p:spPr bwMode="auto">
          <a:xfrm>
            <a:off x="457200" y="1965325"/>
            <a:ext cx="3996607" cy="4154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5909" name="Rectangle 5"/>
          <p:cNvSpPr>
            <a:spLocks noChangeArrowheads="1"/>
          </p:cNvSpPr>
          <p:nvPr/>
        </p:nvSpPr>
        <p:spPr bwMode="auto">
          <a:xfrm>
            <a:off x="4297363" y="1295400"/>
            <a:ext cx="4662487" cy="1042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000" dirty="0"/>
              <a:t>The </a:t>
            </a:r>
            <a:r>
              <a:rPr lang="en-US" sz="2000" u="sng" dirty="0"/>
              <a:t>roughly equivalent</a:t>
            </a:r>
            <a:r>
              <a:rPr lang="en-US" sz="2000" dirty="0"/>
              <a:t> Java class: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1800" dirty="0"/>
              <a:t>Fields and methods are </a:t>
            </a:r>
            <a:br>
              <a:rPr lang="en-US" sz="1800" dirty="0"/>
            </a:br>
            <a:r>
              <a:rPr lang="en-US" sz="18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private static</a:t>
            </a:r>
            <a:r>
              <a:rPr lang="en-US" sz="1800" dirty="0"/>
              <a:t>.</a:t>
            </a:r>
          </a:p>
        </p:txBody>
      </p:sp>
      <p:sp>
        <p:nvSpPr>
          <p:cNvPr id="635910" name="Text Box 6"/>
          <p:cNvSpPr txBox="1">
            <a:spLocks noChangeArrowheads="1"/>
          </p:cNvSpPr>
          <p:nvPr/>
        </p:nvSpPr>
        <p:spPr bwMode="auto">
          <a:xfrm>
            <a:off x="4664075" y="2513013"/>
            <a:ext cx="4182555" cy="3600986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public class Adder</a:t>
            </a:r>
          </a:p>
          <a:p>
            <a:r>
              <a:rPr lang="en-US" sz="1200" b="1" dirty="0">
                <a:latin typeface="Courier New" charset="0"/>
              </a:rPr>
              <a:t>{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private static</a:t>
            </a:r>
            <a:r>
              <a:rPr lang="en-US" sz="1200" b="1" dirty="0">
                <a:latin typeface="Courier New" charset="0"/>
              </a:rPr>
              <a:t> int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sum;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private static</a:t>
            </a:r>
            <a:r>
              <a:rPr lang="en-US" sz="1200" b="1" dirty="0">
                <a:latin typeface="Courier New" charset="0"/>
              </a:rPr>
              <a:t> int add(int n1, int n2)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int s 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    return s;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</a:p>
          <a:p>
            <a:r>
              <a:rPr lang="en-US" sz="1200" b="1" dirty="0">
                <a:latin typeface="Courier New" charset="0"/>
              </a:rPr>
              <a:t>   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static</a:t>
            </a:r>
            <a:r>
              <a:rPr lang="en-US" sz="1200" b="1" dirty="0">
                <a:latin typeface="Courier New" charset="0"/>
              </a:rPr>
              <a:t> void main(String </a:t>
            </a:r>
            <a:r>
              <a:rPr lang="en-US" sz="1200" b="1" dirty="0" err="1">
                <a:latin typeface="Courier New" charset="0"/>
              </a:rPr>
              <a:t>args</a:t>
            </a:r>
            <a:r>
              <a:rPr lang="en-US" sz="1200" b="1" dirty="0">
                <a:latin typeface="Courier New" charset="0"/>
              </a:rPr>
              <a:t>[])</a:t>
            </a:r>
          </a:p>
          <a:p>
            <a:r>
              <a:rPr lang="en-US" sz="1200" b="1" dirty="0">
                <a:latin typeface="Courier New" charset="0"/>
              </a:rPr>
              <a:t>    {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= 10;</a:t>
            </a:r>
          </a:p>
          <a:p>
            <a:r>
              <a:rPr lang="en-US" sz="1200" b="1" dirty="0">
                <a:latin typeface="Courier New" charset="0"/>
              </a:rPr>
              <a:t>        j = 20;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</a:p>
          <a:p>
            <a:r>
              <a:rPr lang="en-US" sz="1200" b="1" dirty="0">
                <a:latin typeface="Courier New" charset="0"/>
              </a:rPr>
              <a:t>        sum 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      </a:t>
            </a:r>
            <a:r>
              <a:rPr lang="en-US" sz="1200" b="1" dirty="0" err="1">
                <a:latin typeface="Courier New" charset="0"/>
              </a:rPr>
              <a:t>System.out.println</a:t>
            </a:r>
            <a:r>
              <a:rPr lang="en-US" sz="1200" b="1" dirty="0">
                <a:latin typeface="Courier New" charset="0"/>
              </a:rPr>
              <a:t>("Sum = " + sum);</a:t>
            </a:r>
          </a:p>
          <a:p>
            <a:r>
              <a:rPr lang="en-US" sz="1200" b="1" dirty="0">
                <a:latin typeface="Courier New" charset="0"/>
              </a:rPr>
              <a:t>    }</a:t>
            </a:r>
          </a:p>
          <a:p>
            <a:r>
              <a:rPr lang="en-US" sz="1200" b="1" dirty="0">
                <a:latin typeface="Courier New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881732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5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5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59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5909" grpId="0"/>
      <p:bldP spid="6359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3BF8E-3CE8-9C4B-BE57-13F460B0B2D6}" type="slidenum">
              <a:rPr lang="en-US"/>
              <a:pPr/>
              <a:t>16</a:t>
            </a:fld>
            <a:endParaRPr lang="en-US"/>
          </a:p>
        </p:txBody>
      </p:sp>
      <p:sp>
        <p:nvSpPr>
          <p:cNvPr id="636930" name="Rectangle 2"/>
          <p:cNvSpPr>
            <a:spLocks noChangeArrowheads="1"/>
          </p:cNvSpPr>
          <p:nvPr/>
        </p:nvSpPr>
        <p:spPr bwMode="auto">
          <a:xfrm>
            <a:off x="4572000" y="2514600"/>
            <a:ext cx="4389438" cy="2378075"/>
          </a:xfrm>
          <a:prstGeom prst="rect">
            <a:avLst/>
          </a:prstGeom>
          <a:solidFill>
            <a:srgbClr val="DDDDDD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1" name="Rectangle 3"/>
          <p:cNvSpPr>
            <a:spLocks noChangeArrowheads="1"/>
          </p:cNvSpPr>
          <p:nvPr/>
        </p:nvSpPr>
        <p:spPr bwMode="auto">
          <a:xfrm>
            <a:off x="4572000" y="1870075"/>
            <a:ext cx="2560638" cy="644525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2" name="Rectangle 4"/>
          <p:cNvSpPr>
            <a:spLocks noChangeArrowheads="1"/>
          </p:cNvSpPr>
          <p:nvPr/>
        </p:nvSpPr>
        <p:spPr bwMode="auto">
          <a:xfrm>
            <a:off x="457200" y="1876425"/>
            <a:ext cx="2011363" cy="273050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693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Code for a Pascal Main Program</a:t>
            </a:r>
          </a:p>
        </p:txBody>
      </p:sp>
      <p:sp>
        <p:nvSpPr>
          <p:cNvPr id="636934" name="Text Box 6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</a:t>
            </a:r>
            <a:r>
              <a:rPr lang="en-US" sz="1200" b="1" dirty="0">
                <a:solidFill>
                  <a:srgbClr val="C00000"/>
                </a:solidFill>
                <a:latin typeface="Courier New" charset="0"/>
              </a:rPr>
              <a:t>Adder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6935" name="Text Box 7"/>
          <p:cNvSpPr txBox="1">
            <a:spLocks noChangeArrowheads="1"/>
          </p:cNvSpPr>
          <p:nvPr/>
        </p:nvSpPr>
        <p:spPr bwMode="auto">
          <a:xfrm>
            <a:off x="4479925" y="1291038"/>
            <a:ext cx="4554452" cy="36009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.class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Adder</a:t>
            </a:r>
          </a:p>
          <a:p>
            <a:r>
              <a:rPr lang="en-US" sz="1200" b="1" dirty="0">
                <a:latin typeface="Courier New" charset="0"/>
              </a:rPr>
              <a:t>.super java/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/Object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.private field static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r>
              <a:rPr lang="en-US" sz="1200" b="1" dirty="0">
                <a:latin typeface="Courier New" charset="0"/>
              </a:rPr>
              <a:t>.private field static j I</a:t>
            </a:r>
          </a:p>
          <a:p>
            <a:r>
              <a:rPr lang="en-US" sz="1200" b="1" dirty="0">
                <a:latin typeface="Courier New" charset="0"/>
              </a:rPr>
              <a:t>.private field static sum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.method public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200" b="1" dirty="0">
                <a:latin typeface="Courier New" charset="0"/>
              </a:rPr>
              <a:t>()</a:t>
            </a:r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V</a:t>
            </a:r>
          </a:p>
          <a:p>
            <a:endParaRPr lang="en-US" sz="1200" b="1" dirty="0">
              <a:latin typeface="Courier New" charset="0"/>
            </a:endParaRP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aload_0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invokenonvirtual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 java/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lang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/Object/&lt;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&gt;()V</a:t>
            </a:r>
          </a:p>
          <a:p>
            <a:r>
              <a:rPr lang="en-US" sz="1200" b="1" dirty="0">
                <a:latin typeface="Courier New" charset="0"/>
              </a:rPr>
              <a:t>    return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.limit stack 1</a:t>
            </a:r>
          </a:p>
          <a:p>
            <a:r>
              <a:rPr lang="en-US" sz="1200" b="1" dirty="0">
                <a:latin typeface="Courier New" charset="0"/>
              </a:rPr>
              <a:t>.limit locals 1</a:t>
            </a:r>
          </a:p>
          <a:p>
            <a:r>
              <a:rPr lang="en-US" sz="1200" b="1" dirty="0">
                <a:latin typeface="Courier New" charset="0"/>
              </a:rPr>
              <a:t>.end method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...</a:t>
            </a:r>
          </a:p>
        </p:txBody>
      </p:sp>
      <p:sp>
        <p:nvSpPr>
          <p:cNvPr id="636936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2743200" y="4892024"/>
            <a:ext cx="6126163" cy="1371885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1800" dirty="0"/>
              <a:t>Each Jasmin class must have a </a:t>
            </a:r>
            <a:br>
              <a:rPr lang="en-US" sz="1800" dirty="0"/>
            </a:br>
            <a:r>
              <a:rPr lang="en-US" sz="1800" u="sng" dirty="0"/>
              <a:t>constructor</a:t>
            </a:r>
            <a:r>
              <a:rPr lang="en-US" sz="1800" dirty="0"/>
              <a:t> named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&lt;</a:t>
            </a:r>
            <a:r>
              <a:rPr lang="en-US" sz="1800" b="1" dirty="0" err="1">
                <a:solidFill>
                  <a:schemeClr val="folHlink"/>
                </a:solidFill>
                <a:latin typeface="Courier New" charset="0"/>
              </a:rPr>
              <a:t>init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&gt;</a:t>
            </a:r>
            <a:r>
              <a:rPr lang="en-US" sz="18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The local variable in </a:t>
            </a:r>
            <a:r>
              <a:rPr lang="en-US" sz="1600" dirty="0">
                <a:solidFill>
                  <a:srgbClr val="0033CC"/>
                </a:solidFill>
              </a:rPr>
              <a:t>slot #0</a:t>
            </a:r>
            <a:r>
              <a:rPr lang="en-US" sz="1600" dirty="0"/>
              <a:t> contains the value of </a:t>
            </a:r>
            <a:r>
              <a:rPr lang="ja-JP" altLang="en-US" sz="1600" dirty="0">
                <a:latin typeface="Arial"/>
              </a:rPr>
              <a:t>“</a:t>
            </a:r>
            <a:r>
              <a:rPr lang="en-US" sz="1600" dirty="0">
                <a:solidFill>
                  <a:srgbClr val="0033CC"/>
                </a:solidFill>
              </a:rPr>
              <a:t>this</a:t>
            </a:r>
            <a:r>
              <a:rPr lang="ja-JP" altLang="en-US" sz="1600" dirty="0">
                <a:latin typeface="Arial"/>
              </a:rPr>
              <a:t>”</a:t>
            </a:r>
            <a:r>
              <a:rPr lang="en-US" sz="1600" dirty="0"/>
              <a:t>.</a:t>
            </a:r>
          </a:p>
          <a:p>
            <a:pPr lvl="1">
              <a:lnSpc>
                <a:spcPct val="90000"/>
              </a:lnSpc>
            </a:pPr>
            <a:r>
              <a:rPr lang="en-US" sz="1600" dirty="0"/>
              <a:t>Each constructor must call the </a:t>
            </a:r>
            <a:r>
              <a:rPr lang="en-US" sz="1600" u="sng" dirty="0"/>
              <a:t>superclass constructor</a:t>
            </a:r>
            <a:r>
              <a:rPr lang="en-US" sz="1600" dirty="0"/>
              <a:t>.</a:t>
            </a:r>
          </a:p>
          <a:p>
            <a:pPr lvl="2">
              <a:lnSpc>
                <a:spcPct val="90000"/>
              </a:lnSpc>
            </a:pPr>
            <a:r>
              <a:rPr lang="en-US" sz="1200" dirty="0"/>
              <a:t>The superclass is </a:t>
            </a:r>
            <a:r>
              <a:rPr lang="en-US" sz="12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Object</a:t>
            </a:r>
            <a:r>
              <a:rPr lang="en-US" sz="1200" dirty="0"/>
              <a:t>.</a:t>
            </a:r>
          </a:p>
        </p:txBody>
      </p:sp>
      <p:sp>
        <p:nvSpPr>
          <p:cNvPr id="636937" name="Text Box 9"/>
          <p:cNvSpPr txBox="1">
            <a:spLocks noChangeArrowheads="1"/>
          </p:cNvSpPr>
          <p:nvPr/>
        </p:nvSpPr>
        <p:spPr bwMode="auto">
          <a:xfrm>
            <a:off x="7294563" y="1874838"/>
            <a:ext cx="1209675" cy="527050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>
                <a:solidFill>
                  <a:srgbClr val="0033CC"/>
                </a:solidFill>
              </a:rPr>
              <a:t>Private static</a:t>
            </a:r>
            <a:br>
              <a:rPr lang="en-US" sz="1400">
                <a:solidFill>
                  <a:srgbClr val="0033CC"/>
                </a:solidFill>
              </a:rPr>
            </a:br>
            <a:r>
              <a:rPr lang="en-US" sz="1400">
                <a:solidFill>
                  <a:srgbClr val="0033CC"/>
                </a:solidFill>
              </a:rPr>
              <a:t>class fields.</a:t>
            </a:r>
          </a:p>
        </p:txBody>
      </p:sp>
      <p:grpSp>
        <p:nvGrpSpPr>
          <p:cNvPr id="20" name="Group 10">
            <a:extLst>
              <a:ext uri="{FF2B5EF4-FFF2-40B4-BE49-F238E27FC236}">
                <a16:creationId xmlns:a16="http://schemas.microsoft.com/office/drawing/2014/main" id="{A4D344C4-1A8D-324B-874B-068DD2D0D8FF}"/>
              </a:ext>
            </a:extLst>
          </p:cNvPr>
          <p:cNvGrpSpPr>
            <a:grpSpLocks/>
          </p:cNvGrpSpPr>
          <p:nvPr/>
        </p:nvGrpSpPr>
        <p:grpSpPr bwMode="auto">
          <a:xfrm>
            <a:off x="6877075" y="2537127"/>
            <a:ext cx="2103437" cy="822325"/>
            <a:chOff x="4174" y="1642"/>
            <a:chExt cx="1325" cy="518"/>
          </a:xfrm>
          <a:solidFill>
            <a:srgbClr val="FFFFC2"/>
          </a:solidFill>
        </p:grpSpPr>
        <p:sp>
          <p:nvSpPr>
            <p:cNvPr id="21" name="Text Box 11">
              <a:extLst>
                <a:ext uri="{FF2B5EF4-FFF2-40B4-BE49-F238E27FC236}">
                  <a16:creationId xmlns:a16="http://schemas.microsoft.com/office/drawing/2014/main" id="{FC19C3D3-A7DF-A44C-864A-DAE8C746D04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608" y="1642"/>
              <a:ext cx="891" cy="332"/>
            </a:xfrm>
            <a:prstGeom prst="rect">
              <a:avLst/>
            </a:prstGeom>
            <a:grpFill/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folHlink"/>
                  </a:solidFill>
                </a:rPr>
                <a:t>Void method.</a:t>
              </a:r>
            </a:p>
            <a:p>
              <a:r>
                <a:rPr lang="en-US" sz="1400" dirty="0">
                  <a:solidFill>
                    <a:schemeClr val="folHlink"/>
                  </a:solidFill>
                </a:rPr>
                <a:t>No parameters.</a:t>
              </a:r>
            </a:p>
          </p:txBody>
        </p:sp>
        <p:sp>
          <p:nvSpPr>
            <p:cNvPr id="22" name="Line 12">
              <a:extLst>
                <a:ext uri="{FF2B5EF4-FFF2-40B4-BE49-F238E27FC236}">
                  <a16:creationId xmlns:a16="http://schemas.microsoft.com/office/drawing/2014/main" id="{E2BB10FC-7509-5C4A-ABF8-702AF5D2692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 flipV="1">
              <a:off x="4174" y="1732"/>
              <a:ext cx="434" cy="0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" name="Line 13">
              <a:extLst>
                <a:ext uri="{FF2B5EF4-FFF2-40B4-BE49-F238E27FC236}">
                  <a16:creationId xmlns:a16="http://schemas.microsoft.com/office/drawing/2014/main" id="{963C2F9F-3D0A-2D40-B180-7DD75BFAFE2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414" y="1976"/>
              <a:ext cx="0" cy="184"/>
            </a:xfrm>
            <a:prstGeom prst="line">
              <a:avLst/>
            </a:prstGeom>
            <a:grpFill/>
            <a:ln w="9525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452940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6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36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36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636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6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36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369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369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69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693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693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693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63693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3693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3693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6369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69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693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6369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369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69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3693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6930" grpId="0" animBg="1"/>
      <p:bldP spid="636931" grpId="0" animBg="1"/>
      <p:bldP spid="636932" grpId="0" animBg="1"/>
      <p:bldP spid="6369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B69ACF-8994-F048-8089-320AFC4B6DD1}" type="slidenum">
              <a:rPr lang="en-US"/>
              <a:pPr/>
              <a:t>17</a:t>
            </a:fld>
            <a:endParaRPr lang="en-US"/>
          </a:p>
        </p:txBody>
      </p:sp>
      <p:sp>
        <p:nvSpPr>
          <p:cNvPr id="637954" name="Rectangle 2"/>
          <p:cNvSpPr>
            <a:spLocks noChangeArrowheads="1"/>
          </p:cNvSpPr>
          <p:nvPr/>
        </p:nvSpPr>
        <p:spPr bwMode="auto">
          <a:xfrm>
            <a:off x="520700" y="2148854"/>
            <a:ext cx="3932238" cy="1737341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795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for a Pascal Function (Static Method)</a:t>
            </a:r>
            <a:endParaRPr lang="en-US" i="1" dirty="0"/>
          </a:p>
        </p:txBody>
      </p:sp>
      <p:sp>
        <p:nvSpPr>
          <p:cNvPr id="637958" name="Text Box 6"/>
          <p:cNvSpPr txBox="1">
            <a:spLocks noChangeArrowheads="1"/>
          </p:cNvSpPr>
          <p:nvPr/>
        </p:nvSpPr>
        <p:spPr bwMode="auto">
          <a:xfrm>
            <a:off x="520700" y="1236958"/>
            <a:ext cx="4143375" cy="4154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solidFill>
                  <a:srgbClr val="B23C00"/>
                </a:solidFill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+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n1 + n2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  add := </a:t>
            </a:r>
            <a:r>
              <a:rPr lang="en-US" sz="1200" b="1" dirty="0">
                <a:solidFill>
                  <a:srgbClr val="008000"/>
                </a:solidFill>
                <a:latin typeface="Courier New" charset="0"/>
              </a:rPr>
              <a:t>s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j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sum := add(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j);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12" name="Oval 7">
            <a:extLst>
              <a:ext uri="{FF2B5EF4-FFF2-40B4-BE49-F238E27FC236}">
                <a16:creationId xmlns:a16="http://schemas.microsoft.com/office/drawing/2014/main" id="{2F759A15-801E-2E46-9564-5EE388F76C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4784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#0</a:t>
            </a:r>
          </a:p>
        </p:txBody>
      </p:sp>
      <p:sp>
        <p:nvSpPr>
          <p:cNvPr id="13" name="Oval 8">
            <a:extLst>
              <a:ext uri="{FF2B5EF4-FFF2-40B4-BE49-F238E27FC236}">
                <a16:creationId xmlns:a16="http://schemas.microsoft.com/office/drawing/2014/main" id="{83CAD135-75BA-2741-B37F-35F3B53C5C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88702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#1</a:t>
            </a:r>
          </a:p>
        </p:txBody>
      </p:sp>
      <p:sp>
        <p:nvSpPr>
          <p:cNvPr id="14" name="Oval 8">
            <a:extLst>
              <a:ext uri="{FF2B5EF4-FFF2-40B4-BE49-F238E27FC236}">
                <a16:creationId xmlns:a16="http://schemas.microsoft.com/office/drawing/2014/main" id="{9F85FDA3-3656-F945-B13E-299EE7BF72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621" y="2742450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#2</a:t>
            </a:r>
          </a:p>
        </p:txBody>
      </p:sp>
      <p:sp>
        <p:nvSpPr>
          <p:cNvPr id="15" name="Oval 8">
            <a:extLst>
              <a:ext uri="{FF2B5EF4-FFF2-40B4-BE49-F238E27FC236}">
                <a16:creationId xmlns:a16="http://schemas.microsoft.com/office/drawing/2014/main" id="{0DDCA4EE-8EE9-5546-A803-02DFDAAD4B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9348" y="2013701"/>
            <a:ext cx="182562" cy="182563"/>
          </a:xfrm>
          <a:prstGeom prst="ellipse">
            <a:avLst/>
          </a:prstGeom>
          <a:solidFill>
            <a:srgbClr val="CCFFFF"/>
          </a:solidFill>
          <a:ln w="9525">
            <a:solidFill>
              <a:srgbClr val="0033CC"/>
            </a:solidFill>
            <a:round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 b="1" dirty="0">
                <a:solidFill>
                  <a:srgbClr val="0033CC"/>
                </a:solidFill>
              </a:rPr>
              <a:t>#3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1A20477-73DA-C44C-9E0A-928C66A30FBC}"/>
              </a:ext>
            </a:extLst>
          </p:cNvPr>
          <p:cNvSpPr/>
          <p:nvPr/>
        </p:nvSpPr>
        <p:spPr bwMode="auto">
          <a:xfrm>
            <a:off x="3840488" y="6248400"/>
            <a:ext cx="1737341" cy="380965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637957" name="Text Box 5"/>
          <p:cNvSpPr txBox="1">
            <a:spLocks noChangeArrowheads="1"/>
          </p:cNvSpPr>
          <p:nvPr/>
        </p:nvSpPr>
        <p:spPr bwMode="auto">
          <a:xfrm>
            <a:off x="4746625" y="1192508"/>
            <a:ext cx="3514104" cy="54784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.method private static add(II)I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0 is n1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1 is n2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2 is s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.var 3 is add I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iload_0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iload_1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iadd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istore_2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istore_3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iload_3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ireturn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locals 4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.limit stack 2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.end method</a:t>
            </a:r>
          </a:p>
        </p:txBody>
      </p:sp>
    </p:spTree>
    <p:extLst>
      <p:ext uri="{BB962C8B-B14F-4D97-AF65-F5344CB8AC3E}">
        <p14:creationId xmlns:p14="http://schemas.microsoft.com/office/powerpoint/2010/main" val="1269583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7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37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79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379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379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379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795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63795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63795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3795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3795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3795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3795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3795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63795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63795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63795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63795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63795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3795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795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37957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7954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B87907-0743-7642-AD83-C765E7F957C6}" type="slidenum">
              <a:rPr lang="en-US"/>
              <a:pPr/>
              <a:t>18</a:t>
            </a:fld>
            <a:endParaRPr lang="en-US" dirty="0"/>
          </a:p>
        </p:txBody>
      </p:sp>
      <p:sp>
        <p:nvSpPr>
          <p:cNvPr id="638978" name="Rectangle 2"/>
          <p:cNvSpPr>
            <a:spLocks noChangeArrowheads="1"/>
          </p:cNvSpPr>
          <p:nvPr/>
        </p:nvSpPr>
        <p:spPr bwMode="auto">
          <a:xfrm>
            <a:off x="457200" y="4292600"/>
            <a:ext cx="2103438" cy="722313"/>
          </a:xfrm>
          <a:prstGeom prst="rect">
            <a:avLst/>
          </a:prstGeom>
          <a:solidFill>
            <a:srgbClr val="CCFFFF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38979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to Call a Static Function</a:t>
            </a:r>
          </a:p>
        </p:txBody>
      </p:sp>
      <p:sp>
        <p:nvSpPr>
          <p:cNvPr id="63898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835275" y="4343055"/>
            <a:ext cx="5943600" cy="1737676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C00000"/>
                </a:solidFill>
                <a:latin typeface="Courier New" charset="0"/>
              </a:rPr>
              <a:t>putstatic</a:t>
            </a:r>
            <a:r>
              <a:rPr lang="en-US" sz="2000" dirty="0"/>
              <a:t> with </a:t>
            </a:r>
            <a:r>
              <a:rPr lang="en-US" sz="2000" dirty="0">
                <a:solidFill>
                  <a:srgbClr val="000000"/>
                </a:solidFill>
              </a:rPr>
              <a:t>a fully qualified field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name and type signature to pop a value off the </a:t>
            </a:r>
            <a:br>
              <a:rPr lang="en-US" sz="2000" dirty="0">
                <a:solidFill>
                  <a:srgbClr val="000000"/>
                </a:solidFill>
              </a:rPr>
            </a:br>
            <a:r>
              <a:rPr lang="en-US" sz="2000" dirty="0">
                <a:solidFill>
                  <a:srgbClr val="000000"/>
                </a:solidFill>
              </a:rPr>
              <a:t>operand stack and store it into a static field. </a:t>
            </a:r>
          </a:p>
          <a:p>
            <a:pPr lvl="3">
              <a:lnSpc>
                <a:spcPct val="80000"/>
              </a:lnSpc>
            </a:pPr>
            <a:endParaRPr lang="en-US" sz="800" dirty="0">
              <a:solidFill>
                <a:srgbClr val="000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2000" dirty="0"/>
              <a:t>Use </a:t>
            </a:r>
            <a:r>
              <a:rPr lang="en-US" sz="2000" b="1" dirty="0" err="1">
                <a:solidFill>
                  <a:srgbClr val="008000"/>
                </a:solidFill>
                <a:latin typeface="Courier New" charset="0"/>
              </a:rPr>
              <a:t>invokestatic</a:t>
            </a:r>
            <a:r>
              <a:rPr lang="en-US" sz="2000" dirty="0"/>
              <a:t> with a fully-qualified </a:t>
            </a:r>
            <a:br>
              <a:rPr lang="en-US" sz="2000" dirty="0"/>
            </a:br>
            <a:r>
              <a:rPr lang="en-US" sz="2000" dirty="0"/>
              <a:t>method name and a type signature </a:t>
            </a:r>
            <a:br>
              <a:rPr lang="en-US" sz="2000" dirty="0"/>
            </a:br>
            <a:r>
              <a:rPr lang="en-US" sz="2000" dirty="0"/>
              <a:t>to call a static method.</a:t>
            </a:r>
          </a:p>
        </p:txBody>
      </p:sp>
      <p:sp>
        <p:nvSpPr>
          <p:cNvPr id="638981" name="Text Box 5"/>
          <p:cNvSpPr txBox="1">
            <a:spLocks noChangeArrowheads="1"/>
          </p:cNvSpPr>
          <p:nvPr/>
        </p:nvSpPr>
        <p:spPr bwMode="auto">
          <a:xfrm>
            <a:off x="274638" y="1325563"/>
            <a:ext cx="414337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1200" b="1" dirty="0">
                <a:latin typeface="Courier New" charset="0"/>
              </a:rPr>
              <a:t>PROGRAM ADDER;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VAR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, j, sum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FUNCTION add(n1, n2 : integer)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VAR</a:t>
            </a:r>
          </a:p>
          <a:p>
            <a:r>
              <a:rPr lang="en-US" sz="1200" b="1" dirty="0">
                <a:latin typeface="Courier New" charset="0"/>
              </a:rPr>
              <a:t>    s : integer;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BEGIN</a:t>
            </a:r>
          </a:p>
          <a:p>
            <a:r>
              <a:rPr lang="en-US" sz="1200" b="1" dirty="0">
                <a:latin typeface="Courier New" charset="0"/>
              </a:rPr>
              <a:t>    s := 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+ j + n1 + n2;</a:t>
            </a:r>
          </a:p>
          <a:p>
            <a:r>
              <a:rPr lang="en-US" sz="1200" b="1" dirty="0">
                <a:latin typeface="Courier New" charset="0"/>
              </a:rPr>
              <a:t>    add := s;</a:t>
            </a:r>
          </a:p>
          <a:p>
            <a:r>
              <a:rPr lang="en-US" sz="1200" b="1" dirty="0">
                <a:latin typeface="Courier New" charset="0"/>
              </a:rPr>
              <a:t>  END;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BEGIN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:= 10;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j</a:t>
            </a:r>
            <a:r>
              <a:rPr lang="en-US" sz="1200" b="1" dirty="0">
                <a:latin typeface="Courier New" charset="0"/>
              </a:rPr>
              <a:t> := 20;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>
                <a:solidFill>
                  <a:srgbClr val="0033CC"/>
                </a:solidFill>
                <a:latin typeface="Courier New" charset="0"/>
              </a:rPr>
              <a:t>sum</a:t>
            </a:r>
            <a:r>
              <a:rPr lang="en-US" sz="1200" b="1" dirty="0">
                <a:latin typeface="Courier New" charset="0"/>
              </a:rPr>
              <a:t> :=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add(</a:t>
            </a:r>
            <a:r>
              <a:rPr lang="en-US" sz="1200" b="1" dirty="0" err="1">
                <a:solidFill>
                  <a:schemeClr val="folHlink"/>
                </a:solidFill>
                <a:latin typeface="Courier New" charset="0"/>
              </a:rPr>
              <a:t>i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, j)</a:t>
            </a:r>
            <a:r>
              <a:rPr lang="en-US" sz="1200" b="1" dirty="0">
                <a:latin typeface="Courier New" charset="0"/>
              </a:rPr>
              <a:t>;</a:t>
            </a:r>
          </a:p>
          <a:p>
            <a:r>
              <a:rPr lang="en-US" sz="1200" b="1" dirty="0">
                <a:latin typeface="Courier New" charset="0"/>
              </a:rPr>
              <a:t>  </a:t>
            </a:r>
            <a:r>
              <a:rPr lang="en-US" sz="1200" b="1" dirty="0" err="1">
                <a:latin typeface="Courier New" charset="0"/>
              </a:rPr>
              <a:t>writeln</a:t>
            </a:r>
            <a:r>
              <a:rPr lang="en-US" sz="1200" b="1" dirty="0">
                <a:latin typeface="Courier New" charset="0"/>
              </a:rPr>
              <a:t>('Sum = ', sum)</a:t>
            </a:r>
          </a:p>
          <a:p>
            <a:r>
              <a:rPr lang="en-US" sz="1200" b="1" dirty="0">
                <a:latin typeface="Courier New" charset="0"/>
              </a:rPr>
              <a:t>END.</a:t>
            </a:r>
          </a:p>
        </p:txBody>
      </p:sp>
      <p:sp>
        <p:nvSpPr>
          <p:cNvPr id="638982" name="Text Box 6"/>
          <p:cNvSpPr txBox="1">
            <a:spLocks noChangeArrowheads="1"/>
          </p:cNvSpPr>
          <p:nvPr/>
        </p:nvSpPr>
        <p:spPr bwMode="auto">
          <a:xfrm>
            <a:off x="4572000" y="1263650"/>
            <a:ext cx="1841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638983" name="Text Box 7"/>
          <p:cNvSpPr txBox="1">
            <a:spLocks noChangeArrowheads="1"/>
          </p:cNvSpPr>
          <p:nvPr/>
        </p:nvSpPr>
        <p:spPr bwMode="auto">
          <a:xfrm>
            <a:off x="4357688" y="1325563"/>
            <a:ext cx="4647426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 b="1" dirty="0">
                <a:latin typeface="Courier New" charset="0"/>
              </a:rPr>
              <a:t>.method public static </a:t>
            </a:r>
            <a:r>
              <a:rPr lang="en-US" sz="1200" b="1" dirty="0">
                <a:solidFill>
                  <a:schemeClr val="folHlink"/>
                </a:solidFill>
                <a:latin typeface="Courier New" charset="0"/>
              </a:rPr>
              <a:t>main</a:t>
            </a:r>
            <a:r>
              <a:rPr lang="en-US" sz="1200" b="1" dirty="0">
                <a:latin typeface="Courier New" charset="0"/>
              </a:rPr>
              <a:t>([</a:t>
            </a:r>
            <a:r>
              <a:rPr lang="en-US" sz="1200" b="1" dirty="0" err="1">
                <a:latin typeface="Courier New" charset="0"/>
              </a:rPr>
              <a:t>Ljava</a:t>
            </a:r>
            <a:r>
              <a:rPr lang="en-US" sz="1200" b="1" dirty="0">
                <a:latin typeface="Courier New" charset="0"/>
              </a:rPr>
              <a:t>/</a:t>
            </a:r>
            <a:r>
              <a:rPr lang="en-US" sz="1200" b="1" dirty="0" err="1">
                <a:latin typeface="Courier New" charset="0"/>
              </a:rPr>
              <a:t>lang</a:t>
            </a:r>
            <a:r>
              <a:rPr lang="en-US" sz="1200" b="1" dirty="0">
                <a:latin typeface="Courier New" charset="0"/>
              </a:rPr>
              <a:t>/String;)V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10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</a:t>
            </a:r>
            <a:r>
              <a:rPr lang="en-US" sz="1200" b="1" dirty="0" err="1">
                <a:latin typeface="Courier New" charset="0"/>
              </a:rPr>
              <a:t>i</a:t>
            </a:r>
            <a:r>
              <a:rPr lang="en-US" sz="1200" b="1" dirty="0">
                <a:latin typeface="Courier New" charset="0"/>
              </a:rPr>
              <a:t>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bipush</a:t>
            </a:r>
            <a:r>
              <a:rPr lang="en-US" sz="1200" b="1" dirty="0">
                <a:latin typeface="Courier New" charset="0"/>
              </a:rPr>
              <a:t> 20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C00000"/>
                </a:solidFill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Adder/j I</a:t>
            </a:r>
          </a:p>
          <a:p>
            <a:endParaRPr lang="en-US" sz="1200" b="1" dirty="0">
              <a:latin typeface="Courier New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I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getstatic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Adder/j I</a:t>
            </a: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solidFill>
                  <a:srgbClr val="008000"/>
                </a:solidFill>
                <a:latin typeface="Courier New" charset="0"/>
              </a:rPr>
              <a:t>invokestatic</a:t>
            </a:r>
            <a:r>
              <a:rPr lang="en-US" sz="1200" b="1" dirty="0">
                <a:latin typeface="Courier New" charset="0"/>
              </a:rPr>
              <a:t> Adder/add(II)I</a:t>
            </a:r>
          </a:p>
          <a:p>
            <a:endParaRPr lang="en-US" sz="1200" b="1" dirty="0">
              <a:solidFill>
                <a:schemeClr val="folHlink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</a:t>
            </a:r>
            <a:r>
              <a:rPr lang="en-US" sz="1200" b="1" dirty="0" err="1">
                <a:latin typeface="Courier New" charset="0"/>
              </a:rPr>
              <a:t>putstatic</a:t>
            </a:r>
            <a:r>
              <a:rPr lang="en-US" sz="1200" b="1" dirty="0">
                <a:latin typeface="Courier New" charset="0"/>
              </a:rPr>
              <a:t> Adder/sum I</a:t>
            </a:r>
          </a:p>
          <a:p>
            <a:endParaRPr lang="en-US" sz="1200" b="1" dirty="0">
              <a:solidFill>
                <a:srgbClr val="0033CC"/>
              </a:solidFill>
              <a:latin typeface="Courier New" charset="0"/>
            </a:endParaRPr>
          </a:p>
          <a:p>
            <a:r>
              <a:rPr lang="en-US" sz="1200" b="1" dirty="0">
                <a:latin typeface="Courier New" charset="0"/>
              </a:rPr>
              <a:t>    ...</a:t>
            </a:r>
          </a:p>
        </p:txBody>
      </p:sp>
      <p:sp>
        <p:nvSpPr>
          <p:cNvPr id="638984" name="Text Box 8"/>
          <p:cNvSpPr txBox="1">
            <a:spLocks noChangeArrowheads="1"/>
          </p:cNvSpPr>
          <p:nvPr/>
        </p:nvSpPr>
        <p:spPr bwMode="auto">
          <a:xfrm>
            <a:off x="6882125" y="3481726"/>
            <a:ext cx="2101850" cy="6492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A function call leaves its</a:t>
            </a:r>
          </a:p>
          <a:p>
            <a:r>
              <a:rPr lang="en-US" sz="1200" dirty="0">
                <a:solidFill>
                  <a:srgbClr val="0033CC"/>
                </a:solidFill>
              </a:rPr>
              <a:t>return value at the top of the</a:t>
            </a:r>
          </a:p>
          <a:p>
            <a:r>
              <a:rPr lang="en-US" sz="1200" u="sng" dirty="0">
                <a:solidFill>
                  <a:srgbClr val="0033CC"/>
                </a:solidFill>
              </a:rPr>
              <a:t>operand stack of the caller</a:t>
            </a:r>
            <a:r>
              <a:rPr lang="en-US" sz="1200" dirty="0">
                <a:solidFill>
                  <a:srgbClr val="0033CC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24210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38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38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38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389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389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389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389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638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389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389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6389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3898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3898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8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389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389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8978" grpId="0" animBg="1"/>
      <p:bldP spid="63898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8F0D41-0190-F348-A13E-8210CC6749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Assignment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707E7-27CB-B54E-BCD4-F097F7C82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Pascal-to-C++ converter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BFD265-DEAA-7642-B569-FF7E334F61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261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F2188-190B-204B-BF08-256C899933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JVM Architecture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8A23CE-2068-3348-8E3E-732D651733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5" descr="177075 fg1502">
            <a:extLst>
              <a:ext uri="{FF2B5EF4-FFF2-40B4-BE49-F238E27FC236}">
                <a16:creationId xmlns:a16="http://schemas.microsoft.com/office/drawing/2014/main" id="{AAE47D7A-6088-2940-BFE6-DD67C2F27D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5125" y="1325563"/>
            <a:ext cx="5303838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3">
            <a:extLst>
              <a:ext uri="{FF2B5EF4-FFF2-40B4-BE49-F238E27FC236}">
                <a16:creationId xmlns:a16="http://schemas.microsoft.com/office/drawing/2014/main" id="{69DA25AF-6325-5048-AA9C-367ADFB5F2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61038" y="1295401"/>
            <a:ext cx="3200400" cy="2773672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469900" indent="-469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0000"/>
              <a:buFont typeface="Wingdings" charset="0"/>
              <a:buChar char="o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2400">
                <a:solidFill>
                  <a:schemeClr val="tx1"/>
                </a:solidFill>
                <a:latin typeface="+mn-lt"/>
                <a:ea typeface="+mn-ea"/>
              </a:defRPr>
            </a:lvl2pPr>
            <a:lvl3pPr marL="1377950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charset="0"/>
              <a:buChar char="o"/>
              <a:defRPr sz="2000">
                <a:solidFill>
                  <a:schemeClr val="tx1"/>
                </a:solidFill>
                <a:latin typeface="+mn-lt"/>
                <a:ea typeface="+mn-ea"/>
              </a:defRPr>
            </a:lvl3pPr>
            <a:lvl4pPr marL="1827213" indent="-4381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5000"/>
              <a:buFont typeface="Wingdings" charset="0"/>
              <a:buChar char="n"/>
              <a:defRPr sz="1600">
                <a:solidFill>
                  <a:schemeClr val="tx1"/>
                </a:solidFill>
                <a:latin typeface="+mn-lt"/>
                <a:ea typeface="+mn-ea"/>
              </a:defRPr>
            </a:lvl4pPr>
            <a:lvl5pPr marL="22971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5pPr>
            <a:lvl6pPr marL="27543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6pPr>
            <a:lvl7pPr marL="32115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7pPr>
            <a:lvl8pPr marL="36687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8pPr>
            <a:lvl9pPr marL="4125913" indent="-468313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charset="0"/>
              <a:buChar char="o"/>
              <a:defRPr sz="12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sz="2000" kern="0"/>
              <a:t>The runtime stack contains stack frames.</a:t>
            </a:r>
          </a:p>
          <a:p>
            <a:pPr lvl="4" eaLnBrk="1" hangingPunct="1">
              <a:lnSpc>
                <a:spcPct val="90000"/>
              </a:lnSpc>
            </a:pPr>
            <a:endParaRPr lang="en-US" sz="400" kern="0"/>
          </a:p>
          <a:p>
            <a:pPr lvl="4" eaLnBrk="1" hangingPunct="1">
              <a:lnSpc>
                <a:spcPct val="90000"/>
              </a:lnSpc>
            </a:pPr>
            <a:endParaRPr lang="en-US" sz="600" kern="0"/>
          </a:p>
          <a:p>
            <a:pPr eaLnBrk="1" hangingPunct="1">
              <a:lnSpc>
                <a:spcPct val="90000"/>
              </a:lnSpc>
            </a:pPr>
            <a:r>
              <a:rPr lang="en-US" sz="2000" kern="0"/>
              <a:t>Each stack frame contains:</a:t>
            </a:r>
          </a:p>
          <a:p>
            <a:pPr lvl="4" eaLnBrk="1" hangingPunct="1">
              <a:lnSpc>
                <a:spcPct val="90000"/>
              </a:lnSpc>
            </a:pPr>
            <a:endParaRPr lang="en-US" sz="400" kern="0"/>
          </a:p>
          <a:p>
            <a:pPr lvl="1" eaLnBrk="1" hangingPunct="1">
              <a:lnSpc>
                <a:spcPct val="90000"/>
              </a:lnSpc>
            </a:pPr>
            <a:r>
              <a:rPr lang="en-US" sz="1800" kern="0"/>
              <a:t>local variables array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kern="0"/>
              <a:t>operand stack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1800" kern="0"/>
              <a:t>program counter (PC)</a:t>
            </a:r>
            <a:endParaRPr lang="en-US" sz="1800" kern="0" dirty="0"/>
          </a:p>
        </p:txBody>
      </p:sp>
    </p:spTree>
    <p:extLst>
      <p:ext uri="{BB962C8B-B14F-4D97-AF65-F5344CB8AC3E}">
        <p14:creationId xmlns:p14="http://schemas.microsoft.com/office/powerpoint/2010/main" val="1842812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EA175E-9459-1043-8D59-385D3ACF4D65}" type="slidenum">
              <a:rPr lang="en-US"/>
              <a:pPr/>
              <a:t>4</a:t>
            </a:fld>
            <a:endParaRPr lang="en-US"/>
          </a:p>
        </p:txBody>
      </p:sp>
      <p:sp>
        <p:nvSpPr>
          <p:cNvPr id="596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Assignment Statement Code Template</a:t>
            </a:r>
          </a:p>
        </p:txBody>
      </p:sp>
      <p:sp>
        <p:nvSpPr>
          <p:cNvPr id="596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35075"/>
            <a:ext cx="8229600" cy="1004888"/>
          </a:xfrm>
        </p:spPr>
        <p:txBody>
          <a:bodyPr/>
          <a:lstStyle/>
          <a:p>
            <a:r>
              <a:rPr lang="en-US" dirty="0"/>
              <a:t>The code template for an assignment statement to a </a:t>
            </a:r>
            <a:r>
              <a:rPr lang="en-US" u="sng" dirty="0"/>
              <a:t>local variable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&lt;variable&gt; := &lt;expression&gt;</a:t>
            </a:r>
          </a:p>
        </p:txBody>
      </p:sp>
      <p:sp>
        <p:nvSpPr>
          <p:cNvPr id="596996" name="Rectangle 4"/>
          <p:cNvSpPr>
            <a:spLocks noChangeArrowheads="1"/>
          </p:cNvSpPr>
          <p:nvPr/>
        </p:nvSpPr>
        <p:spPr bwMode="auto">
          <a:xfrm>
            <a:off x="3657600" y="2239963"/>
            <a:ext cx="1828800" cy="1071562"/>
          </a:xfrm>
          <a:prstGeom prst="rect">
            <a:avLst/>
          </a:prstGeom>
          <a:solidFill>
            <a:srgbClr val="DDDDD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96997" name="Rectangle 5"/>
          <p:cNvSpPr>
            <a:spLocks noChangeArrowheads="1"/>
          </p:cNvSpPr>
          <p:nvPr/>
        </p:nvSpPr>
        <p:spPr bwMode="auto">
          <a:xfrm>
            <a:off x="3840163" y="2384425"/>
            <a:ext cx="1463675" cy="495300"/>
          </a:xfrm>
          <a:prstGeom prst="rect">
            <a:avLst/>
          </a:prstGeom>
          <a:solidFill>
            <a:srgbClr val="FF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/>
              <a:t>code for</a:t>
            </a:r>
            <a:br>
              <a:rPr lang="en-US"/>
            </a:br>
            <a:r>
              <a:rPr lang="en-US"/>
              <a:t>&lt;expression&gt;</a:t>
            </a:r>
            <a:endParaRPr lang="en-US" i="1" baseline="-25000"/>
          </a:p>
        </p:txBody>
      </p:sp>
      <p:sp>
        <p:nvSpPr>
          <p:cNvPr id="596999" name="Text Box 7"/>
          <p:cNvSpPr txBox="1">
            <a:spLocks noChangeArrowheads="1"/>
          </p:cNvSpPr>
          <p:nvPr/>
        </p:nvSpPr>
        <p:spPr bwMode="auto">
          <a:xfrm>
            <a:off x="3903663" y="2879725"/>
            <a:ext cx="1409486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 b="1" i="1" dirty="0" err="1">
                <a:solidFill>
                  <a:srgbClr val="B23C00"/>
                </a:solidFill>
                <a:latin typeface="Times New Roman" charset="0"/>
              </a:rPr>
              <a:t>x</a:t>
            </a:r>
            <a:r>
              <a:rPr lang="en-US" sz="2000" b="1" dirty="0" err="1">
                <a:latin typeface="Courier New" charset="0"/>
              </a:rPr>
              <a:t>store</a:t>
            </a:r>
            <a:r>
              <a:rPr lang="en-US" b="1" dirty="0">
                <a:latin typeface="Courier New" charset="0"/>
              </a:rPr>
              <a:t> </a:t>
            </a:r>
            <a:r>
              <a:rPr lang="en-US" b="1" i="1" dirty="0">
                <a:latin typeface="Times New Roman" charset="0"/>
              </a:rPr>
              <a:t>n</a:t>
            </a:r>
          </a:p>
        </p:txBody>
      </p:sp>
      <p:sp>
        <p:nvSpPr>
          <p:cNvPr id="597000" name="Text Box 8"/>
          <p:cNvSpPr txBox="1">
            <a:spLocks noChangeArrowheads="1"/>
          </p:cNvSpPr>
          <p:nvPr/>
        </p:nvSpPr>
        <p:spPr bwMode="auto">
          <a:xfrm>
            <a:off x="3200400" y="3429000"/>
            <a:ext cx="3200380" cy="13234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sz="2000" dirty="0"/>
              <a:t>Where </a:t>
            </a:r>
            <a:r>
              <a:rPr lang="en-US" sz="2000" b="1" i="1" dirty="0">
                <a:solidFill>
                  <a:srgbClr val="B23C00"/>
                </a:solidFill>
                <a:latin typeface="Times New Roman" charset="0"/>
              </a:rPr>
              <a:t>x</a:t>
            </a:r>
            <a:r>
              <a:rPr lang="en-US" sz="2000" dirty="0"/>
              <a:t> is </a:t>
            </a:r>
            <a:r>
              <a:rPr lang="en-US" sz="2000" b="1" dirty="0" err="1">
                <a:solidFill>
                  <a:srgbClr val="C00000"/>
                </a:solidFill>
                <a:latin typeface="Courier New" charset="0"/>
              </a:rPr>
              <a:t>i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</a:rPr>
              <a:t>l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</a:rPr>
              <a:t>f</a:t>
            </a:r>
            <a:r>
              <a:rPr lang="en-US" sz="2000" dirty="0"/>
              <a:t>, or </a:t>
            </a:r>
            <a:r>
              <a:rPr lang="en-US" sz="2000" b="1" dirty="0">
                <a:solidFill>
                  <a:srgbClr val="C00000"/>
                </a:solidFill>
                <a:latin typeface="Courier New" charset="0"/>
              </a:rPr>
              <a:t>d</a:t>
            </a:r>
            <a:r>
              <a:rPr lang="en-US" sz="2000" b="1" dirty="0">
                <a:latin typeface="Courier New" charset="0"/>
              </a:rPr>
              <a:t> </a:t>
            </a:r>
            <a:r>
              <a:rPr lang="en-US" sz="2000" dirty="0"/>
              <a:t>depending on the </a:t>
            </a:r>
            <a:r>
              <a:rPr lang="en-US" sz="2000" u="sng" dirty="0"/>
              <a:t>datatype</a:t>
            </a:r>
            <a:r>
              <a:rPr lang="en-US" sz="2000" dirty="0"/>
              <a:t> of the computed value of &lt;expression&gt;.</a:t>
            </a:r>
          </a:p>
        </p:txBody>
      </p:sp>
      <p:sp>
        <p:nvSpPr>
          <p:cNvPr id="597001" name="Rectangle 9"/>
          <p:cNvSpPr>
            <a:spLocks noChangeArrowheads="1"/>
          </p:cNvSpPr>
          <p:nvPr/>
        </p:nvSpPr>
        <p:spPr bwMode="auto">
          <a:xfrm>
            <a:off x="457200" y="4892024"/>
            <a:ext cx="8229600" cy="13718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You can generate a shortcut store instruction such as </a:t>
            </a:r>
            <a:r>
              <a:rPr lang="en-US" sz="2800" b="1" dirty="0">
                <a:solidFill>
                  <a:srgbClr val="0033CC"/>
                </a:solidFill>
                <a:latin typeface="Courier New" charset="0"/>
              </a:rPr>
              <a:t>istore_3</a:t>
            </a:r>
            <a:r>
              <a:rPr lang="en-US" sz="2800" dirty="0"/>
              <a:t> (3 is a slot number) whenever possible.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3CCC4B2-2C95-2F40-B07D-66119C1C18D3}"/>
              </a:ext>
            </a:extLst>
          </p:cNvPr>
          <p:cNvSpPr txBox="1"/>
          <p:nvPr/>
        </p:nvSpPr>
        <p:spPr>
          <a:xfrm>
            <a:off x="5892447" y="2401242"/>
            <a:ext cx="2303836" cy="461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rgbClr val="0033CC"/>
                </a:solidFill>
              </a:rPr>
              <a:t>Leaves the computed value</a:t>
            </a:r>
          </a:p>
          <a:p>
            <a:r>
              <a:rPr lang="en-US" sz="1200" dirty="0">
                <a:solidFill>
                  <a:srgbClr val="0033CC"/>
                </a:solidFill>
              </a:rPr>
              <a:t>at the top of the operand stack.</a:t>
            </a: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CDE62E6-7A86-D84A-BA40-1D2C56548244}"/>
              </a:ext>
            </a:extLst>
          </p:cNvPr>
          <p:cNvCxnSpPr>
            <a:stCxn id="2" idx="1"/>
            <a:endCxn id="596997" idx="3"/>
          </p:cNvCxnSpPr>
          <p:nvPr/>
        </p:nvCxnSpPr>
        <p:spPr bwMode="auto">
          <a:xfrm flipH="1">
            <a:off x="5303838" y="2632075"/>
            <a:ext cx="588609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rgbClr val="0033CC"/>
            </a:solidFill>
            <a:prstDash val="solid"/>
            <a:round/>
            <a:headEnd type="none" w="med" len="med"/>
            <a:tailEnd type="triangle"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pic>
        <p:nvPicPr>
          <p:cNvPr id="6" name="Picture 5" descr="Table&#10;&#10;Description automatically generated">
            <a:extLst>
              <a:ext uri="{FF2B5EF4-FFF2-40B4-BE49-F238E27FC236}">
                <a16:creationId xmlns:a16="http://schemas.microsoft.com/office/drawing/2014/main" id="{35A13B8E-443B-3948-B60D-0A4B727F44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889" y="2218209"/>
            <a:ext cx="1477653" cy="1723142"/>
          </a:xfrm>
          <a:prstGeom prst="rect">
            <a:avLst/>
          </a:prstGeom>
        </p:spPr>
      </p:pic>
      <p:sp>
        <p:nvSpPr>
          <p:cNvPr id="15" name="Text Box 36">
            <a:extLst>
              <a:ext uri="{FF2B5EF4-FFF2-40B4-BE49-F238E27FC236}">
                <a16:creationId xmlns:a16="http://schemas.microsoft.com/office/drawing/2014/main" id="{D286AE18-C053-D143-897E-5D5BA94A3A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8360" y="4043279"/>
            <a:ext cx="1702710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000" dirty="0">
                <a:solidFill>
                  <a:srgbClr val="0033CC"/>
                </a:solidFill>
              </a:rPr>
              <a:t>Byte, </a:t>
            </a:r>
            <a:r>
              <a:rPr lang="en-US" sz="1000" dirty="0" err="1">
                <a:solidFill>
                  <a:srgbClr val="0033CC"/>
                </a:solidFill>
              </a:rPr>
              <a:t>boolean</a:t>
            </a:r>
            <a:r>
              <a:rPr lang="en-US" sz="1000" dirty="0">
                <a:solidFill>
                  <a:srgbClr val="0033CC"/>
                </a:solidFill>
              </a:rPr>
              <a:t>, char, and </a:t>
            </a:r>
            <a:br>
              <a:rPr lang="en-US" sz="1000" dirty="0">
                <a:solidFill>
                  <a:srgbClr val="0033CC"/>
                </a:solidFill>
              </a:rPr>
            </a:br>
            <a:r>
              <a:rPr lang="en-US" sz="1000" dirty="0">
                <a:solidFill>
                  <a:srgbClr val="0033CC"/>
                </a:solidFill>
              </a:rPr>
              <a:t>short are treated as </a:t>
            </a:r>
            <a:r>
              <a:rPr lang="en-US" sz="1000" dirty="0" err="1">
                <a:solidFill>
                  <a:srgbClr val="0033CC"/>
                </a:solidFill>
              </a:rPr>
              <a:t>ints</a:t>
            </a:r>
            <a:r>
              <a:rPr lang="en-US" sz="1000" dirty="0">
                <a:solidFill>
                  <a:srgbClr val="0033CC"/>
                </a:solidFill>
              </a:rPr>
              <a:t> </a:t>
            </a:r>
            <a:br>
              <a:rPr lang="en-US" sz="1000" dirty="0">
                <a:solidFill>
                  <a:srgbClr val="0033CC"/>
                </a:solidFill>
              </a:rPr>
            </a:br>
            <a:r>
              <a:rPr lang="en-US" sz="1000" dirty="0">
                <a:solidFill>
                  <a:srgbClr val="0033CC"/>
                </a:solidFill>
              </a:rPr>
              <a:t>on the operand stack and </a:t>
            </a:r>
            <a:br>
              <a:rPr lang="en-US" sz="1000" dirty="0">
                <a:solidFill>
                  <a:srgbClr val="0033CC"/>
                </a:solidFill>
              </a:rPr>
            </a:br>
            <a:r>
              <a:rPr lang="en-US" sz="1000" dirty="0">
                <a:solidFill>
                  <a:srgbClr val="0033CC"/>
                </a:solidFill>
              </a:rPr>
              <a:t>in the local variables array.</a:t>
            </a:r>
          </a:p>
        </p:txBody>
      </p:sp>
    </p:spTree>
    <p:extLst>
      <p:ext uri="{BB962C8B-B14F-4D97-AF65-F5344CB8AC3E}">
        <p14:creationId xmlns:p14="http://schemas.microsoft.com/office/powerpoint/2010/main" val="375501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7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7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700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C52A-9652-4A4D-B1BD-DEAB8F5E4AC9}" type="slidenum">
              <a:rPr lang="en-US"/>
              <a:pPr/>
              <a:t>5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Compare Integer Values</a:t>
            </a:r>
          </a:p>
        </p:txBody>
      </p:sp>
      <p:sp>
        <p:nvSpPr>
          <p:cNvPr id="589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4"/>
            <a:ext cx="8412163" cy="1829120"/>
          </a:xfrm>
        </p:spPr>
        <p:txBody>
          <a:bodyPr/>
          <a:lstStyle/>
          <a:p>
            <a:r>
              <a:rPr lang="en-US" dirty="0"/>
              <a:t>Jasmin has a set of instructions each of which </a:t>
            </a:r>
            <a:br>
              <a:rPr lang="en-US" dirty="0"/>
            </a:br>
            <a:r>
              <a:rPr lang="en-US" u="sng" dirty="0"/>
              <a:t>pops off the top two integer values</a:t>
            </a:r>
            <a:r>
              <a:rPr lang="en-US" dirty="0"/>
              <a:t> from the operand stack, compare them,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589872" name="Group 48"/>
          <p:cNvGraphicFramePr>
            <a:graphicFrameLocks noGrp="1"/>
          </p:cNvGraphicFramePr>
          <p:nvPr>
            <p:ph sz="half" idx="2"/>
          </p:nvPr>
        </p:nvGraphicFramePr>
        <p:xfrm>
          <a:off x="1646238" y="3154683"/>
          <a:ext cx="5761037" cy="2407920"/>
        </p:xfrm>
        <a:graphic>
          <a:graphicData uri="http://schemas.openxmlformats.org/drawingml/2006/table">
            <a:tbl>
              <a:tblPr/>
              <a:tblGrid>
                <a:gridCol w="210343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65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6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==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!=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&gt;=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5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6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if_icmple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 [TOS-1] &lt;= [TOS]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10BF66F8-4909-2149-8EE2-3563E4996B6D}"/>
              </a:ext>
            </a:extLst>
          </p:cNvPr>
          <p:cNvSpPr txBox="1"/>
          <p:nvPr/>
        </p:nvSpPr>
        <p:spPr>
          <a:xfrm>
            <a:off x="3017537" y="5709791"/>
            <a:ext cx="3895105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u="sng" dirty="0">
                <a:solidFill>
                  <a:srgbClr val="0033CC"/>
                </a:solidFill>
              </a:rPr>
              <a:t>Notation</a:t>
            </a:r>
          </a:p>
          <a:p>
            <a:r>
              <a:rPr lang="en-US" dirty="0">
                <a:solidFill>
                  <a:srgbClr val="0033CC"/>
                </a:solidFill>
              </a:rPr>
              <a:t>[TOS] is the value at the top of the stack.</a:t>
            </a:r>
          </a:p>
          <a:p>
            <a:r>
              <a:rPr lang="en-US" dirty="0">
                <a:solidFill>
                  <a:srgbClr val="0033CC"/>
                </a:solidFill>
              </a:rPr>
              <a:t>[TOS-1] is the value just under the one </a:t>
            </a:r>
            <a:br>
              <a:rPr lang="en-US" dirty="0">
                <a:solidFill>
                  <a:srgbClr val="0033CC"/>
                </a:solidFill>
              </a:rPr>
            </a:br>
            <a:r>
              <a:rPr lang="en-US" dirty="0">
                <a:solidFill>
                  <a:srgbClr val="0033CC"/>
                </a:solidFill>
              </a:rPr>
              <a:t>at the top of the stack.</a:t>
            </a:r>
          </a:p>
        </p:txBody>
      </p:sp>
    </p:spTree>
    <p:extLst>
      <p:ext uri="{BB962C8B-B14F-4D97-AF65-F5344CB8AC3E}">
        <p14:creationId xmlns:p14="http://schemas.microsoft.com/office/powerpoint/2010/main" val="3970974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8DBE4-4E6E-B041-8782-B6EB585FEE6D}" type="slidenum">
              <a:rPr lang="en-US"/>
              <a:pPr/>
              <a:t>6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Reminder: Compare Integer Values,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5918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3"/>
            <a:ext cx="8320994" cy="4754562"/>
          </a:xfrm>
        </p:spPr>
        <p:txBody>
          <a:bodyPr/>
          <a:lstStyle/>
          <a:p>
            <a:r>
              <a:rPr lang="en-US" dirty="0"/>
              <a:t>You can also pop off only the </a:t>
            </a:r>
            <a:r>
              <a:rPr lang="en-US" u="sng" dirty="0"/>
              <a:t>single integer value</a:t>
            </a:r>
            <a:r>
              <a:rPr lang="en-US" dirty="0"/>
              <a:t> at the top of the operand stack, compare it to 0, and then branch if the comparison is </a:t>
            </a:r>
            <a:r>
              <a:rPr lang="en-US" u="sng" dirty="0"/>
              <a:t>true</a:t>
            </a:r>
            <a:r>
              <a:rPr lang="en-US" dirty="0"/>
              <a:t>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>
              <a:solidFill>
                <a:srgbClr val="B23C00"/>
              </a:solidFill>
            </a:endParaRPr>
          </a:p>
          <a:p>
            <a:r>
              <a:rPr lang="en-US" dirty="0"/>
              <a:t>The top value is </a:t>
            </a:r>
            <a:r>
              <a:rPr lang="en-US" u="sng" dirty="0"/>
              <a:t>popped off</a:t>
            </a:r>
            <a:r>
              <a:rPr lang="en-US" dirty="0"/>
              <a:t> the stack.</a:t>
            </a:r>
          </a:p>
        </p:txBody>
      </p:sp>
      <p:graphicFrame>
        <p:nvGraphicFramePr>
          <p:cNvPr id="591915" name="Group 43"/>
          <p:cNvGraphicFramePr>
            <a:graphicFrameLocks noGrp="1"/>
          </p:cNvGraphicFramePr>
          <p:nvPr>
            <p:ph sz="half" idx="2"/>
          </p:nvPr>
        </p:nvGraphicFramePr>
        <p:xfrm>
          <a:off x="2468563" y="2788927"/>
          <a:ext cx="4297362" cy="2407920"/>
        </p:xfrm>
        <a:graphic>
          <a:graphicData uri="http://schemas.openxmlformats.org/drawingml/2006/table">
            <a:tbl>
              <a:tblPr/>
              <a:tblGrid>
                <a:gridCol w="14319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65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889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Instruction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ifeq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==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ifne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!=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ifge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&gt;=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iflt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 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if [TOS] &lt;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60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charset="0"/>
                          <a:ea typeface="ＭＳ Ｐゴシック" charset="0"/>
                        </a:rPr>
                        <a:t>ifle </a:t>
                      </a:r>
                      <a:r>
                        <a:rPr kumimoji="0" lang="en-US" sz="1600" b="1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0000"/>
                        <a:buFont typeface="Wingdings" charset="0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Branch to </a:t>
                      </a:r>
                      <a:r>
                        <a:rPr kumimoji="0" lang="en-US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charset="0"/>
                          <a:ea typeface="ＭＳ Ｐゴシック" charset="0"/>
                        </a:rPr>
                        <a:t>label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ＭＳ Ｐゴシック" charset="0"/>
                        </a:rPr>
                        <a:t>  if [TOS] &lt;= 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95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AE366C-57B0-904E-909D-9403360AA03F}" type="slidenum">
              <a:rPr lang="en-US"/>
              <a:pPr/>
              <a:t>7</a:t>
            </a:fld>
            <a:endParaRPr lang="en-US"/>
          </a:p>
        </p:txBody>
      </p:sp>
      <p:sp>
        <p:nvSpPr>
          <p:cNvPr id="602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latin typeface="Courier New" charset="0"/>
              </a:rPr>
              <a:t>IF</a:t>
            </a:r>
            <a:r>
              <a:rPr lang="en-US"/>
              <a:t> Statement Code Templates</a:t>
            </a:r>
          </a:p>
        </p:txBody>
      </p:sp>
      <p:pic>
        <p:nvPicPr>
          <p:cNvPr id="602130" name="Picture 18" descr="177075 fg18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417638"/>
            <a:ext cx="8137525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02131" name="Rectangle 19"/>
          <p:cNvSpPr>
            <a:spLocks noGrp="1" noChangeArrowheads="1"/>
          </p:cNvSpPr>
          <p:nvPr>
            <p:ph type="body" idx="1"/>
          </p:nvPr>
        </p:nvSpPr>
        <p:spPr>
          <a:xfrm>
            <a:off x="457200" y="4160838"/>
            <a:ext cx="4206875" cy="1920875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dirty="0"/>
              <a:t>The code that evaluates the </a:t>
            </a:r>
            <a:r>
              <a:rPr lang="en-US" sz="2000" u="sng" dirty="0" err="1"/>
              <a:t>boolean</a:t>
            </a:r>
            <a:r>
              <a:rPr lang="en-US" sz="2000" u="sng" dirty="0"/>
              <a:t> expression</a:t>
            </a:r>
            <a:r>
              <a:rPr lang="en-US" sz="2000" dirty="0"/>
              <a:t> leaves either </a:t>
            </a:r>
            <a:r>
              <a:rPr lang="en-US" sz="2000" u="sng" dirty="0"/>
              <a:t>0 (false)</a:t>
            </a:r>
            <a:r>
              <a:rPr lang="en-US" sz="2000" dirty="0"/>
              <a:t> or </a:t>
            </a:r>
            <a:r>
              <a:rPr lang="en-US" sz="2000" u="sng" dirty="0"/>
              <a:t>1 (true)</a:t>
            </a:r>
            <a:r>
              <a:rPr lang="en-US" sz="2000" dirty="0"/>
              <a:t> on top of the operand stack.</a:t>
            </a:r>
          </a:p>
          <a:p>
            <a:pPr lvl="1"/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ifeq</a:t>
            </a:r>
            <a:r>
              <a:rPr lang="en-US" sz="1800" dirty="0"/>
              <a:t> branches if [TOS] is 0</a:t>
            </a:r>
            <a:br>
              <a:rPr lang="en-US" sz="1800" dirty="0">
                <a:solidFill>
                  <a:srgbClr val="B23C00"/>
                </a:solidFill>
              </a:rPr>
            </a:br>
            <a:r>
              <a:rPr lang="en-US" sz="1800" dirty="0"/>
              <a:t>(the expression is </a:t>
            </a:r>
            <a:r>
              <a:rPr lang="en-US" sz="1800" u="sng" dirty="0"/>
              <a:t>false</a:t>
            </a:r>
            <a:r>
              <a:rPr lang="en-US" sz="18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7913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021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021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478" name="Text Box 6"/>
          <p:cNvSpPr txBox="1">
            <a:spLocks noChangeArrowheads="1"/>
          </p:cNvSpPr>
          <p:nvPr/>
        </p:nvSpPr>
        <p:spPr bwMode="auto">
          <a:xfrm>
            <a:off x="4389122" y="320074"/>
            <a:ext cx="4032048" cy="634019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/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 I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/j I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if_icmplt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L002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iconst_0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L003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L002: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iconst_1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L003: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</a:rPr>
              <a:t>ifeq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	L001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sipush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300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/t I</a:t>
            </a:r>
          </a:p>
          <a:p>
            <a:r>
              <a:rPr lang="en-US" sz="1400" b="1" dirty="0">
                <a:solidFill>
                  <a:srgbClr val="B23C00"/>
                </a:solidFill>
                <a:latin typeface="Courier New" charset="0"/>
              </a:rPr>
              <a:t>L001: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getstatic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/j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if_icmpeq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L005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iconst_0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L006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L005: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iconst_1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L006: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ifeq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L007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sipush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200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33CC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0033CC"/>
                </a:solidFill>
                <a:latin typeface="Courier New" charset="0"/>
              </a:rPr>
              <a:t>/t I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008000"/>
                </a:solidFill>
                <a:latin typeface="Courier New" charset="0"/>
              </a:rPr>
              <a:t>goto</a:t>
            </a:r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	L004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L007:</a:t>
            </a:r>
          </a:p>
          <a:p>
            <a:r>
              <a:rPr lang="en-US" sz="1400" b="1" dirty="0"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sipush</a:t>
            </a:r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200</a:t>
            </a:r>
          </a:p>
          <a:p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ineg</a:t>
            </a:r>
            <a:endParaRPr lang="en-US" sz="1400" b="1" dirty="0">
              <a:solidFill>
                <a:srgbClr val="6600CC"/>
              </a:solidFill>
              <a:latin typeface="Courier New" charset="0"/>
            </a:endParaRPr>
          </a:p>
          <a:p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putstatic</a:t>
            </a:r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	</a:t>
            </a:r>
            <a:r>
              <a:rPr lang="en-US" sz="1400" b="1" dirty="0" err="1">
                <a:solidFill>
                  <a:srgbClr val="6600CC"/>
                </a:solidFill>
                <a:latin typeface="Courier New" charset="0"/>
              </a:rPr>
              <a:t>iftest</a:t>
            </a:r>
            <a:r>
              <a:rPr lang="en-US" sz="1400" b="1" dirty="0">
                <a:solidFill>
                  <a:srgbClr val="6600CC"/>
                </a:solidFill>
                <a:latin typeface="Courier New" charset="0"/>
              </a:rPr>
              <a:t>/f I</a:t>
            </a:r>
          </a:p>
          <a:p>
            <a:r>
              <a:rPr lang="en-US" sz="1400" b="1" dirty="0">
                <a:solidFill>
                  <a:srgbClr val="008000"/>
                </a:solidFill>
                <a:latin typeface="Courier New" charset="0"/>
              </a:rPr>
              <a:t>L004: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9AFA4-D320-E14A-A1AD-98481CC93857}" type="slidenum">
              <a:rPr lang="en-US"/>
              <a:pPr/>
              <a:t>8</a:t>
            </a:fld>
            <a:endParaRPr lang="en-US"/>
          </a:p>
        </p:txBody>
      </p:sp>
      <p:sp>
        <p:nvSpPr>
          <p:cNvPr id="617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sz="2800" dirty="0"/>
              <a:t>Example: </a:t>
            </a:r>
            <a:r>
              <a:rPr lang="en-US" sz="2800" b="1" dirty="0">
                <a:latin typeface="Courier New" charset="0"/>
              </a:rPr>
              <a:t>IF</a:t>
            </a:r>
            <a:r>
              <a:rPr lang="en-US" sz="2800" dirty="0"/>
              <a:t> Statement</a:t>
            </a:r>
          </a:p>
        </p:txBody>
      </p:sp>
      <p:sp>
        <p:nvSpPr>
          <p:cNvPr id="617476" name="Text Box 4"/>
          <p:cNvSpPr txBox="1">
            <a:spLocks noChangeArrowheads="1"/>
          </p:cNvSpPr>
          <p:nvPr/>
        </p:nvSpPr>
        <p:spPr bwMode="auto">
          <a:xfrm>
            <a:off x="365125" y="1373188"/>
            <a:ext cx="3606800" cy="3025775"/>
          </a:xfrm>
          <a:prstGeom prst="rect">
            <a:avLst/>
          </a:prstGeom>
          <a:noFill/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PROGRAM </a:t>
            </a:r>
            <a:r>
              <a:rPr lang="en-US" b="1" dirty="0" err="1">
                <a:latin typeface="Courier New" charset="0"/>
              </a:rPr>
              <a:t>IfTest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VAR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 err="1">
                <a:latin typeface="Courier New" charset="0"/>
              </a:rPr>
              <a:t>i</a:t>
            </a:r>
            <a:r>
              <a:rPr lang="en-US" b="1" dirty="0">
                <a:latin typeface="Courier New" charset="0"/>
              </a:rPr>
              <a:t>, j, t, f : integer;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BEGIN {IF statements}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    IF </a:t>
            </a:r>
            <a:r>
              <a:rPr lang="en-US" b="1" dirty="0" err="1">
                <a:solidFill>
                  <a:srgbClr val="B23C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B23C00"/>
                </a:solidFill>
                <a:latin typeface="Courier New" charset="0"/>
              </a:rPr>
              <a:t> &lt; j</a:t>
            </a:r>
            <a:r>
              <a:rPr lang="en-US" b="1" dirty="0">
                <a:latin typeface="Courier New" charset="0"/>
              </a:rPr>
              <a:t> THEN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 := 300</a:t>
            </a:r>
            <a:r>
              <a:rPr lang="en-US" b="1" dirty="0">
                <a:latin typeface="Courier New" charset="0"/>
              </a:rPr>
              <a:t>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IF </a:t>
            </a:r>
            <a:r>
              <a:rPr lang="en-US" b="1" dirty="0" err="1">
                <a:solidFill>
                  <a:srgbClr val="008000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8000"/>
                </a:solidFill>
                <a:latin typeface="Courier New" charset="0"/>
              </a:rPr>
              <a:t> = j</a:t>
            </a:r>
            <a:r>
              <a:rPr lang="en-US" b="1" dirty="0">
                <a:latin typeface="Courier New" charset="0"/>
              </a:rPr>
              <a:t> THEN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 := 200</a:t>
            </a:r>
          </a:p>
          <a:p>
            <a:r>
              <a:rPr lang="en-US" b="1" dirty="0">
                <a:latin typeface="Courier New" charset="0"/>
              </a:rPr>
              <a:t>             ELSE </a:t>
            </a:r>
            <a:r>
              <a:rPr lang="en-US" b="1" dirty="0">
                <a:solidFill>
                  <a:srgbClr val="6600CC"/>
                </a:solidFill>
                <a:latin typeface="Courier New" charset="0"/>
              </a:rPr>
              <a:t>f := -200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...</a:t>
            </a:r>
          </a:p>
          <a:p>
            <a:r>
              <a:rPr lang="en-US" b="1" dirty="0">
                <a:latin typeface="Courier New" charset="0"/>
              </a:rPr>
              <a:t>END.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3566171" y="6263609"/>
            <a:ext cx="914390" cy="274317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4EDD75E-3F6B-D949-99D3-7FA313E95DCA}"/>
              </a:ext>
            </a:extLst>
          </p:cNvPr>
          <p:cNvSpPr txBox="1"/>
          <p:nvPr/>
        </p:nvSpPr>
        <p:spPr>
          <a:xfrm>
            <a:off x="992562" y="4617707"/>
            <a:ext cx="2351926" cy="107721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Variables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, j, t, f</a:t>
            </a:r>
          </a:p>
          <a:p>
            <a:r>
              <a:rPr lang="en-US" dirty="0">
                <a:solidFill>
                  <a:srgbClr val="0033CC"/>
                </a:solidFill>
              </a:rPr>
              <a:t>are </a:t>
            </a:r>
            <a:r>
              <a:rPr lang="en-US" u="sng" dirty="0">
                <a:solidFill>
                  <a:srgbClr val="0033CC"/>
                </a:solidFill>
              </a:rPr>
              <a:t>program variables</a:t>
            </a:r>
          </a:p>
          <a:p>
            <a:r>
              <a:rPr lang="en-US" dirty="0">
                <a:solidFill>
                  <a:srgbClr val="0033CC"/>
                </a:solidFill>
              </a:rPr>
              <a:t>and so the Jasmin code</a:t>
            </a:r>
          </a:p>
          <a:p>
            <a:r>
              <a:rPr lang="en-US" dirty="0">
                <a:solidFill>
                  <a:srgbClr val="0033CC"/>
                </a:solidFill>
              </a:rPr>
              <a:t>uses their names. </a:t>
            </a:r>
          </a:p>
        </p:txBody>
      </p:sp>
    </p:spTree>
    <p:extLst>
      <p:ext uri="{BB962C8B-B14F-4D97-AF65-F5344CB8AC3E}">
        <p14:creationId xmlns:p14="http://schemas.microsoft.com/office/powerpoint/2010/main" val="41262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174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174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174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174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174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174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174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61747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61747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61747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61747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1747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1747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61747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1747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61747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61747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61747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17478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617478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617478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617478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617478">
                                            <p:txEl>
                                              <p:pRg st="24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617478">
                                            <p:txEl>
                                              <p:pRg st="28" end="2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617478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617478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617478">
                                            <p:txEl>
                                              <p:pRg st="25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617478">
                                            <p:txEl>
                                              <p:pRg st="26" end="2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7478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617478">
                                            <p:txEl>
                                              <p:pRg st="27" end="2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1284BC-FC06-5640-B1FA-08CCC581AF52}" type="slidenum">
              <a:rPr lang="en-US"/>
              <a:pPr/>
              <a:t>9</a:t>
            </a:fld>
            <a:endParaRPr lang="en-US"/>
          </a:p>
        </p:txBody>
      </p:sp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411163"/>
            <a:ext cx="8321675" cy="655637"/>
          </a:xfrm>
        </p:spPr>
        <p:txBody>
          <a:bodyPr/>
          <a:lstStyle/>
          <a:p>
            <a:r>
              <a:rPr lang="en-US"/>
              <a:t>Looping Statement Code Template</a:t>
            </a:r>
          </a:p>
        </p:txBody>
      </p:sp>
      <p:sp>
        <p:nvSpPr>
          <p:cNvPr id="603155" name="Rectangle 19"/>
          <p:cNvSpPr>
            <a:spLocks noChangeArrowheads="1"/>
          </p:cNvSpPr>
          <p:nvPr/>
        </p:nvSpPr>
        <p:spPr bwMode="auto">
          <a:xfrm>
            <a:off x="3200400" y="36671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603154" name="Picture 18" descr="177075 fg18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1417638"/>
            <a:ext cx="4608512" cy="466248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03156" name="Rectangle 20"/>
          <p:cNvSpPr>
            <a:spLocks noGrp="1" noChangeArrowheads="1"/>
          </p:cNvSpPr>
          <p:nvPr>
            <p:ph type="body" idx="1"/>
          </p:nvPr>
        </p:nvSpPr>
        <p:spPr>
          <a:xfrm>
            <a:off x="5668963" y="1325563"/>
            <a:ext cx="3017837" cy="4938712"/>
          </a:xfrm>
          <a:noFill/>
          <a:ln/>
          <a:extLst>
            <a:ext uri="{91240B29-F687-4f45-9708-019B960494DF}">
              <a14:hiddenLine xmlns="" xmlns:a14="http://schemas.microsoft.com/office/drawing/2010/main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z="2000" dirty="0"/>
              <a:t>The code that evaluates the </a:t>
            </a:r>
            <a:r>
              <a:rPr lang="en-US" sz="2000" dirty="0" err="1"/>
              <a:t>boolean</a:t>
            </a:r>
            <a:r>
              <a:rPr lang="en-US" sz="2000" dirty="0"/>
              <a:t> expression leaves either </a:t>
            </a:r>
            <a:br>
              <a:rPr lang="en-US" sz="2000" dirty="0"/>
            </a:br>
            <a:r>
              <a:rPr lang="en-US" sz="2000" u="sng" dirty="0"/>
              <a:t>0 (false)</a:t>
            </a:r>
            <a:r>
              <a:rPr lang="en-US" sz="2000" dirty="0"/>
              <a:t> or </a:t>
            </a:r>
            <a:r>
              <a:rPr lang="en-US" sz="2000" u="sng" dirty="0"/>
              <a:t>1 (true) </a:t>
            </a:r>
            <a:r>
              <a:rPr lang="en-US" sz="2000" dirty="0"/>
              <a:t>on top of the operand stack.</a:t>
            </a:r>
          </a:p>
          <a:p>
            <a:pPr lvl="1"/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ifne</a:t>
            </a:r>
            <a:r>
              <a:rPr lang="en-US" sz="1800" dirty="0"/>
              <a:t> branches if [TOS] is </a:t>
            </a:r>
            <a:r>
              <a:rPr lang="en-US" sz="1800" u="sng" dirty="0"/>
              <a:t>not 0</a:t>
            </a:r>
            <a:r>
              <a:rPr lang="en-US" sz="1800" dirty="0"/>
              <a:t> </a:t>
            </a:r>
            <a:br>
              <a:rPr lang="en-US" sz="1800" dirty="0"/>
            </a:br>
            <a:r>
              <a:rPr lang="en-US" sz="1800" dirty="0"/>
              <a:t>(the expression value is </a:t>
            </a:r>
            <a:r>
              <a:rPr lang="en-US" sz="1800" u="sng" dirty="0"/>
              <a:t>true</a:t>
            </a:r>
            <a:r>
              <a:rPr lang="en-US" sz="1800" dirty="0"/>
              <a:t>)</a:t>
            </a:r>
          </a:p>
          <a:p>
            <a:pPr lvl="4"/>
            <a:endParaRPr lang="en-US" sz="1200" dirty="0"/>
          </a:p>
          <a:p>
            <a:r>
              <a:rPr lang="en-US" sz="2000" dirty="0"/>
              <a:t>There may or </a:t>
            </a:r>
            <a:br>
              <a:rPr lang="en-US" sz="2000" dirty="0"/>
            </a:br>
            <a:r>
              <a:rPr lang="en-US" sz="2000" dirty="0"/>
              <a:t>may not be any </a:t>
            </a:r>
            <a:br>
              <a:rPr lang="en-US" sz="2000" dirty="0"/>
            </a:br>
            <a:r>
              <a:rPr lang="en-US" sz="2000" dirty="0"/>
              <a:t>code before or </a:t>
            </a:r>
            <a:br>
              <a:rPr lang="en-US" sz="2000" dirty="0"/>
            </a:br>
            <a:r>
              <a:rPr lang="en-US" sz="2000" dirty="0"/>
              <a:t>after the test.</a:t>
            </a:r>
          </a:p>
        </p:txBody>
      </p:sp>
    </p:spTree>
    <p:extLst>
      <p:ext uri="{BB962C8B-B14F-4D97-AF65-F5344CB8AC3E}">
        <p14:creationId xmlns:p14="http://schemas.microsoft.com/office/powerpoint/2010/main" val="3048549729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40874</TotalTime>
  <Words>2202</Words>
  <Application>Microsoft Macintosh PowerPoint</Application>
  <PresentationFormat>On-screen Show (4:3)</PresentationFormat>
  <Paragraphs>461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Courier New</vt:lpstr>
      <vt:lpstr>Times New Roman</vt:lpstr>
      <vt:lpstr>Wingdings</vt:lpstr>
      <vt:lpstr>Quadrant</vt:lpstr>
      <vt:lpstr>CMPE 152: Compiler Design April 6 Class Meeting</vt:lpstr>
      <vt:lpstr>Discuss Assignment #5</vt:lpstr>
      <vt:lpstr>Reminder: JVM Architecture</vt:lpstr>
      <vt:lpstr>Assignment Statement Code Template</vt:lpstr>
      <vt:lpstr>Reminder: Compare Integer Values</vt:lpstr>
      <vt:lpstr>Reminder: Compare Integer Values, cont’d</vt:lpstr>
      <vt:lpstr>IF Statement Code Templates</vt:lpstr>
      <vt:lpstr>Example: IF Statement</vt:lpstr>
      <vt:lpstr>Looping Statement Code Template</vt:lpstr>
      <vt:lpstr>Example: Newton’s Square Root Function</vt:lpstr>
      <vt:lpstr>Example: FOR Statement</vt:lpstr>
      <vt:lpstr>Select Template</vt:lpstr>
      <vt:lpstr>Example: CASE Statement</vt:lpstr>
      <vt:lpstr>Pascal Procedures and Functions</vt:lpstr>
      <vt:lpstr>Procedures and Functions, cont’d</vt:lpstr>
      <vt:lpstr>Code for a Pascal Main Program</vt:lpstr>
      <vt:lpstr>Code for a Pascal Function (Static Method)</vt:lpstr>
      <vt:lpstr>Code to Call a Static Function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464</cp:revision>
  <dcterms:created xsi:type="dcterms:W3CDTF">2008-01-12T03:52:55Z</dcterms:created>
  <dcterms:modified xsi:type="dcterms:W3CDTF">2021-04-07T04:27:45Z</dcterms:modified>
</cp:coreProperties>
</file>