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1" r:id="rId3"/>
    <p:sldId id="281" r:id="rId4"/>
    <p:sldId id="282" r:id="rId5"/>
    <p:sldId id="283" r:id="rId6"/>
    <p:sldId id="321" r:id="rId7"/>
    <p:sldId id="267" r:id="rId8"/>
    <p:sldId id="285" r:id="rId9"/>
    <p:sldId id="286" r:id="rId10"/>
    <p:sldId id="287" r:id="rId11"/>
    <p:sldId id="288" r:id="rId12"/>
    <p:sldId id="320" r:id="rId13"/>
    <p:sldId id="289" r:id="rId14"/>
    <p:sldId id="290" r:id="rId15"/>
    <p:sldId id="291" r:id="rId16"/>
    <p:sldId id="292" r:id="rId17"/>
    <p:sldId id="273" r:id="rId18"/>
    <p:sldId id="274" r:id="rId19"/>
    <p:sldId id="275" r:id="rId20"/>
    <p:sldId id="318" r:id="rId21"/>
    <p:sldId id="294" r:id="rId22"/>
    <p:sldId id="295" r:id="rId23"/>
    <p:sldId id="280" r:id="rId24"/>
    <p:sldId id="315" r:id="rId25"/>
    <p:sldId id="293" r:id="rId26"/>
    <p:sldId id="316" r:id="rId27"/>
    <p:sldId id="317" r:id="rId28"/>
    <p:sldId id="296" r:id="rId29"/>
    <p:sldId id="297" r:id="rId30"/>
    <p:sldId id="298" r:id="rId31"/>
    <p:sldId id="277" r:id="rId32"/>
    <p:sldId id="278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4" autoAdjust="0"/>
    <p:restoredTop sz="96327" autoAdjust="0"/>
  </p:normalViewPr>
  <p:slideViewPr>
    <p:cSldViewPr>
      <p:cViewPr varScale="1">
        <p:scale>
          <a:sx n="157" d="100"/>
          <a:sy n="157" d="100"/>
        </p:scale>
        <p:origin x="168" y="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61382A0-9D72-BB43-B46C-CFCA4A0D8E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1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008CC9-D4CA-4C49-82E1-6F36B95D5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October 15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2" r:id="rId12"/>
    <p:sldLayoutId id="2147483663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gelfire.com/tx4/cus/jasper/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March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F4E0-C847-634A-B531-5AECD64823C4}" type="slidenum">
              <a:rPr lang="en-US"/>
              <a:pPr/>
              <a:t>10</a:t>
            </a:fld>
            <a:endParaRPr 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</a:p>
        </p:txBody>
      </p:sp>
      <p:pic>
        <p:nvPicPr>
          <p:cNvPr id="707588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7589" name="AutoShape 5"/>
          <p:cNvSpPr>
            <a:spLocks noChangeArrowheads="1"/>
          </p:cNvSpPr>
          <p:nvPr/>
        </p:nvSpPr>
        <p:spPr bwMode="auto">
          <a:xfrm>
            <a:off x="7132638" y="5532438"/>
            <a:ext cx="1371600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50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1B3B-F3DC-5E4B-A1B3-0E55843E8E69}" type="slidenum">
              <a:rPr lang="en-US"/>
              <a:pPr/>
              <a:t>11</a:t>
            </a:fld>
            <a:endParaRPr lang="en-US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85" y="1295401"/>
            <a:ext cx="8138116" cy="8534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main method prologue</a:t>
            </a:r>
            <a:r>
              <a:rPr lang="en-US" dirty="0"/>
              <a:t> initializes the runtime timer.</a:t>
            </a:r>
          </a:p>
          <a:p>
            <a:pPr lvl="4">
              <a:lnSpc>
                <a:spcPct val="90000"/>
              </a:lnSpc>
            </a:pPr>
            <a:endParaRPr lang="en-US" sz="800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8F438EA-F43C-2441-AB5F-B3B8983E0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267" y="1803787"/>
            <a:ext cx="5422500" cy="3636871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549AC2E-C63E-A141-9570-B23F0C4D8DF5}"/>
              </a:ext>
            </a:extLst>
          </p:cNvPr>
          <p:cNvSpPr/>
          <p:nvPr/>
        </p:nvSpPr>
        <p:spPr bwMode="auto">
          <a:xfrm>
            <a:off x="3609505" y="5524492"/>
            <a:ext cx="5212023" cy="64007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2F323D-C73E-634B-953A-1F8A5197AB3C}"/>
              </a:ext>
            </a:extLst>
          </p:cNvPr>
          <p:cNvSpPr txBox="1"/>
          <p:nvPr/>
        </p:nvSpPr>
        <p:spPr>
          <a:xfrm>
            <a:off x="5369771" y="5672045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Main method epilogue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6BFFAF-FB5F-464A-842E-57567BAD6A1F}"/>
              </a:ext>
            </a:extLst>
          </p:cNvPr>
          <p:cNvSpPr txBox="1"/>
          <p:nvPr/>
        </p:nvSpPr>
        <p:spPr>
          <a:xfrm>
            <a:off x="1737391" y="3090446"/>
            <a:ext cx="16530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Boilerplate code</a:t>
            </a:r>
          </a:p>
        </p:txBody>
      </p:sp>
    </p:spTree>
    <p:extLst>
      <p:ext uri="{BB962C8B-B14F-4D97-AF65-F5344CB8AC3E}">
        <p14:creationId xmlns:p14="http://schemas.microsoft.com/office/powerpoint/2010/main" val="40055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3E89-0203-6F47-8838-71DDC944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29BAD-4B29-B046-8D66-D7EC9F59B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6789"/>
            <a:ext cx="8229554" cy="105602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main method epilogue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prints the elapsed run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10ED5-1E92-0D42-8E61-3B0A97F6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07053-A3C5-5D42-9525-2F6BF936343F}"/>
              </a:ext>
            </a:extLst>
          </p:cNvPr>
          <p:cNvSpPr txBox="1"/>
          <p:nvPr/>
        </p:nvSpPr>
        <p:spPr>
          <a:xfrm>
            <a:off x="378361" y="2545306"/>
            <a:ext cx="8387232" cy="34163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java/time/Instant/now()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/time/Instant;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astore_2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aload_1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aload_2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java/time/Duration/between(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Temporal;Ljava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/time/Duration;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java/time/Duration/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()J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lstore_3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java/lang/System/out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"\n[%,d milliseconds execution time.]\n"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java/lang/Object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iconst_0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lload_3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java/lang/Long/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/lang/Long;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java/io/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/lang/String;[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6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7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737F7F7-EE04-1045-81E0-01E03FF668AC}"/>
              </a:ext>
            </a:extLst>
          </p:cNvPr>
          <p:cNvSpPr/>
          <p:nvPr/>
        </p:nvSpPr>
        <p:spPr bwMode="auto">
          <a:xfrm>
            <a:off x="274367" y="2240293"/>
            <a:ext cx="8491226" cy="3840438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0684D-557C-3A4A-B52D-72A36E751D17}"/>
              </a:ext>
            </a:extLst>
          </p:cNvPr>
          <p:cNvSpPr txBox="1"/>
          <p:nvPr/>
        </p:nvSpPr>
        <p:spPr>
          <a:xfrm>
            <a:off x="6124501" y="2294310"/>
            <a:ext cx="2281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Main program epilogue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D1D655-FC84-DE43-9C62-DE3EFE6EC73A}"/>
              </a:ext>
            </a:extLst>
          </p:cNvPr>
          <p:cNvSpPr txBox="1"/>
          <p:nvPr/>
        </p:nvSpPr>
        <p:spPr>
          <a:xfrm>
            <a:off x="5486390" y="3806357"/>
            <a:ext cx="16530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Boilerplate code</a:t>
            </a:r>
          </a:p>
        </p:txBody>
      </p:sp>
    </p:spTree>
    <p:extLst>
      <p:ext uri="{BB962C8B-B14F-4D97-AF65-F5344CB8AC3E}">
        <p14:creationId xmlns:p14="http://schemas.microsoft.com/office/powerpoint/2010/main" val="3332241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6A36-8233-D349-9CA8-52A38F8F084A}" type="slidenum">
              <a:rPr lang="en-US"/>
              <a:pPr/>
              <a:t>13</a:t>
            </a:fld>
            <a:endParaRPr lang="en-US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a Program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To load (push) a </a:t>
            </a:r>
            <a:r>
              <a:rPr lang="en-US" u="sng" dirty="0"/>
              <a:t>program variable</a:t>
            </a:r>
            <a:r>
              <a:rPr lang="en-US" u="sng" dirty="0">
                <a:latin typeface="Arial"/>
              </a:rPr>
              <a:t>’</a:t>
            </a:r>
            <a:r>
              <a:rPr lang="en-US" u="sng" dirty="0"/>
              <a:t>s value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onto the operand stack:</a:t>
            </a:r>
            <a:br>
              <a:rPr lang="en-US" dirty="0"/>
            </a:br>
            <a:br>
              <a:rPr lang="en-US" sz="800" dirty="0"/>
            </a:br>
            <a:r>
              <a:rPr lang="en-US" sz="2000" dirty="0">
                <a:latin typeface="Courier New" charset="0"/>
              </a:rPr>
              <a:t>   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program-name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variable-name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type-descriptor</a:t>
            </a:r>
            <a:endParaRPr lang="en-US" dirty="0">
              <a:solidFill>
                <a:srgbClr val="0033CC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Examples:</a:t>
            </a:r>
            <a:br>
              <a:rPr lang="en-US" dirty="0"/>
            </a:br>
            <a:br>
              <a:rPr lang="en-US" sz="800" dirty="0"/>
            </a:br>
            <a:endParaRPr lang="en-US" sz="2000" b="1" dirty="0"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6098" y="2971805"/>
            <a:ext cx="387858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getstatic</a:t>
            </a:r>
            <a:r>
              <a:rPr lang="en-US" sz="2000" b="1" dirty="0">
                <a:latin typeface="Courier New" charset="0"/>
              </a:rPr>
              <a:t>  Test/count I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getstatic</a:t>
            </a:r>
            <a:r>
              <a:rPr lang="en-US" sz="2000" b="1" dirty="0">
                <a:latin typeface="Courier New" charset="0"/>
              </a:rPr>
              <a:t>  Test/radius F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741B38D9-0290-9241-8CEE-E92FE1793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76" y="3886195"/>
            <a:ext cx="3513210" cy="22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6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77D6-9A6F-D742-B59D-33D7A6B92B38}" type="slidenum">
              <a:rPr lang="en-US"/>
              <a:pPr/>
              <a:t>14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 Program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1"/>
            <a:ext cx="8229600" cy="2133599"/>
          </a:xfrm>
        </p:spPr>
        <p:txBody>
          <a:bodyPr/>
          <a:lstStyle/>
          <a:p>
            <a:r>
              <a:rPr lang="en-US" dirty="0"/>
              <a:t>To store (pop) a value from the operand stack </a:t>
            </a:r>
            <a:br>
              <a:rPr lang="en-US" dirty="0"/>
            </a:br>
            <a:r>
              <a:rPr lang="en-US" dirty="0"/>
              <a:t>into a </a:t>
            </a:r>
            <a:r>
              <a:rPr lang="en-US" u="sng" dirty="0"/>
              <a:t>program variable</a:t>
            </a:r>
            <a:r>
              <a:rPr lang="en-US" dirty="0"/>
              <a:t>:</a:t>
            </a:r>
            <a:br>
              <a:rPr lang="en-US" dirty="0"/>
            </a:br>
            <a:br>
              <a:rPr lang="en-US" sz="800" dirty="0"/>
            </a:br>
            <a:r>
              <a:rPr lang="en-US" sz="2000" dirty="0">
                <a:latin typeface="Courier New" charset="0"/>
              </a:rPr>
              <a:t>   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program-name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variable-name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type-descriptor</a:t>
            </a:r>
            <a:endParaRPr lang="en-US" dirty="0">
              <a:solidFill>
                <a:srgbClr val="0033CC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6098" y="2971805"/>
            <a:ext cx="3878586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putstatic</a:t>
            </a:r>
            <a:r>
              <a:rPr lang="en-US" sz="2000" b="1" dirty="0">
                <a:latin typeface="Courier New" charset="0"/>
              </a:rPr>
              <a:t>  Test/count I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putstatic</a:t>
            </a:r>
            <a:r>
              <a:rPr lang="en-US" sz="2000" b="1" dirty="0">
                <a:latin typeface="Courier New" charset="0"/>
              </a:rPr>
              <a:t>  Test/radius F</a:t>
            </a:r>
            <a:endParaRPr lang="en-US" sz="2000" dirty="0"/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7F93E0C7-BEC4-9C4A-9126-70FE4DBA4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76" y="3886195"/>
            <a:ext cx="3513210" cy="22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52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4222-6710-6D47-B8A7-33DF8FCEE978}" type="slidenum">
              <a:rPr lang="en-US"/>
              <a:pPr/>
              <a:t>15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Procedures and Functions</a:t>
            </a:r>
          </a:p>
        </p:txBody>
      </p:sp>
      <p:pic>
        <p:nvPicPr>
          <p:cNvPr id="708612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44" y="132590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8613" name="AutoShape 5"/>
          <p:cNvSpPr>
            <a:spLocks noChangeArrowheads="1"/>
          </p:cNvSpPr>
          <p:nvPr/>
        </p:nvSpPr>
        <p:spPr bwMode="auto">
          <a:xfrm>
            <a:off x="7040853" y="4708525"/>
            <a:ext cx="1188707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13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2641-4198-0042-90AA-0EB10E515058}" type="slidenum">
              <a:rPr lang="en-US"/>
              <a:pPr/>
              <a:t>16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Procedures and Functions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4074" y="1325563"/>
            <a:ext cx="4114801" cy="2011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a </a:t>
            </a:r>
            <a:r>
              <a:rPr lang="en-US" sz="1800" u="sng" dirty="0"/>
              <a:t>private static method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Method signature: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Routine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name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Type descriptors of the formal parameters and return value.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Example:</a:t>
            </a:r>
          </a:p>
        </p:txBody>
      </p:sp>
      <p:pic>
        <p:nvPicPr>
          <p:cNvPr id="613380" name="Picture 4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509713"/>
            <a:ext cx="4086225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5099050" y="3221038"/>
            <a:ext cx="3524585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	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3564884" y="5934661"/>
            <a:ext cx="51219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.method private static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b="1" dirty="0">
                <a:latin typeface="Courier New" charset="0"/>
              </a:rPr>
              <a:t>(IIFFZC[FI)F </a:t>
            </a:r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4754563" y="5502275"/>
            <a:ext cx="356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800" dirty="0"/>
              <a:t>Compiles to:</a:t>
            </a:r>
          </a:p>
        </p:txBody>
      </p:sp>
    </p:spTree>
    <p:extLst>
      <p:ext uri="{BB962C8B-B14F-4D97-AF65-F5344CB8AC3E}">
        <p14:creationId xmlns:p14="http://schemas.microsoft.com/office/powerpoint/2010/main" val="75528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1" grpId="0" animBg="1"/>
      <p:bldP spid="613382" grpId="0" animBg="1"/>
      <p:bldP spid="6133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2B53-AF32-6B49-B7BA-88E0B655C44C}" type="slidenum">
              <a:rPr lang="en-US"/>
              <a:pPr/>
              <a:t>17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Local Variables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8688" y="1143025"/>
            <a:ext cx="3932238" cy="457200"/>
          </a:xfrm>
        </p:spPr>
        <p:txBody>
          <a:bodyPr/>
          <a:lstStyle/>
          <a:p>
            <a:r>
              <a:rPr lang="en-US" dirty="0"/>
              <a:t>Compiles to:</a:t>
            </a: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92075" y="1235075"/>
            <a:ext cx="3524585" cy="332398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VAR</a:t>
            </a:r>
          </a:p>
          <a:p>
            <a:r>
              <a:rPr lang="en-US" sz="1400" b="1" dirty="0">
                <a:latin typeface="Courier New" charset="0"/>
              </a:rPr>
              <a:t>        n : integer;</a:t>
            </a:r>
          </a:p>
          <a:p>
            <a:r>
              <a:rPr lang="en-US" sz="1400" b="1" dirty="0">
                <a:latin typeface="Courier New" charset="0"/>
              </a:rPr>
              <a:t>        z : real;</a:t>
            </a:r>
          </a:p>
          <a:p>
            <a:r>
              <a:rPr lang="en-US" sz="1400" b="1" dirty="0">
                <a:latin typeface="Courier New" charset="0"/>
              </a:rPr>
              <a:t>        w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</a:t>
            </a: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3657600" y="1692275"/>
            <a:ext cx="4386500" cy="28931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.method private static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(IIFFZC[FI)F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5 is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C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0 is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 is j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7 is length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8 is n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4 is p Z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6 is vector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10 is w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2 is x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3 is y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9 is z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11 is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 F</a:t>
            </a:r>
          </a:p>
        </p:txBody>
      </p:sp>
      <p:pic>
        <p:nvPicPr>
          <p:cNvPr id="614407" name="Picture 7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2971800"/>
            <a:ext cx="3044825" cy="319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09" name="Text Box 9"/>
          <p:cNvSpPr txBox="1">
            <a:spLocks noChangeArrowheads="1"/>
          </p:cNvSpPr>
          <p:nvPr/>
        </p:nvSpPr>
        <p:spPr bwMode="auto">
          <a:xfrm>
            <a:off x="548684" y="4727337"/>
            <a:ext cx="474360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Add a local variables array </a:t>
            </a:r>
            <a:r>
              <a:rPr lang="en-US" sz="2000" b="1" dirty="0">
                <a:solidFill>
                  <a:srgbClr val="0033CC"/>
                </a:solidFill>
              </a:rPr>
              <a:t>slot number</a:t>
            </a:r>
            <a:endParaRPr lang="en-US" sz="2000" dirty="0">
              <a:solidFill>
                <a:srgbClr val="0033CC"/>
              </a:solidFill>
            </a:endParaRPr>
          </a:p>
          <a:p>
            <a:r>
              <a:rPr lang="en-US" sz="2000" dirty="0">
                <a:solidFill>
                  <a:srgbClr val="0033CC"/>
                </a:solidFill>
              </a:rPr>
              <a:t>to each variable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sz="2000" dirty="0">
                <a:solidFill>
                  <a:srgbClr val="0033CC"/>
                </a:solidFill>
              </a:rPr>
              <a:t>s symbol table entry.</a:t>
            </a:r>
          </a:p>
        </p:txBody>
      </p:sp>
    </p:spTree>
    <p:extLst>
      <p:ext uri="{BB962C8B-B14F-4D97-AF65-F5344CB8AC3E}">
        <p14:creationId xmlns:p14="http://schemas.microsoft.com/office/powerpoint/2010/main" val="255069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1E93-EA5A-5449-B4DB-24228ADD38B5}" type="slidenum">
              <a:rPr lang="en-US"/>
              <a:pPr/>
              <a:t>18</a:t>
            </a:fld>
            <a:endParaRPr lang="en-US" dirty="0"/>
          </a:p>
        </p:txBody>
      </p:sp>
      <p:pic>
        <p:nvPicPr>
          <p:cNvPr id="615426" name="Picture 2" descr="CS153-08091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17688"/>
            <a:ext cx="5121275" cy="4079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</a:p>
        </p:txBody>
      </p:sp>
      <p:sp>
        <p:nvSpPr>
          <p:cNvPr id="615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03838" y="1295400"/>
            <a:ext cx="3382962" cy="5059648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/>
              <a:t>Recall that in our Pascal interpreter, the expression executor does a </a:t>
            </a:r>
            <a:r>
              <a:rPr lang="en-US" sz="2400" u="sng" dirty="0"/>
              <a:t>postorder traversal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of the expression parse tree in order to </a:t>
            </a:r>
            <a:r>
              <a:rPr lang="en-US" sz="2400" u="sng" dirty="0"/>
              <a:t>execute</a:t>
            </a:r>
            <a:r>
              <a:rPr lang="en-US" sz="2400" dirty="0"/>
              <a:t> the expression.</a:t>
            </a:r>
          </a:p>
          <a:p>
            <a:pPr lvl="1"/>
            <a:r>
              <a:rPr lang="en-US" sz="2000" dirty="0"/>
              <a:t>Pascal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</a:t>
            </a:r>
            <a:r>
              <a:rPr lang="en-US" sz="2000" u="sng" dirty="0"/>
              <a:t>operator precedence rules </a:t>
            </a:r>
            <a:r>
              <a:rPr lang="en-US" sz="2000" dirty="0"/>
              <a:t>are encoded in the </a:t>
            </a:r>
            <a:r>
              <a:rPr lang="en-US" sz="2000" u="sng" dirty="0"/>
              <a:t>structure</a:t>
            </a:r>
            <a:r>
              <a:rPr lang="en-US" sz="2000" dirty="0"/>
              <a:t> of the parse tree.</a:t>
            </a:r>
          </a:p>
        </p:txBody>
      </p:sp>
      <p:sp>
        <p:nvSpPr>
          <p:cNvPr id="615429" name="Text Box 5"/>
          <p:cNvSpPr txBox="1">
            <a:spLocks noChangeArrowheads="1"/>
          </p:cNvSpPr>
          <p:nvPr/>
        </p:nvSpPr>
        <p:spPr bwMode="auto">
          <a:xfrm>
            <a:off x="365125" y="1325563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839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12A3A-7F87-9C44-9997-D16D8D2C27DB}" type="slidenum">
              <a:rPr lang="en-US"/>
              <a:pPr/>
              <a:t>19</a:t>
            </a:fld>
            <a:endParaRPr lang="en-US"/>
          </a:p>
        </p:txBody>
      </p:sp>
      <p:pic>
        <p:nvPicPr>
          <p:cNvPr id="616450" name="Picture 2" descr="CS153-08091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2327275"/>
            <a:ext cx="4479925" cy="3570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  <a:endParaRPr lang="en-US" i="1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compiler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s expression code generator also does a postorder traversal to </a:t>
            </a:r>
            <a:r>
              <a:rPr lang="en-US" sz="2400" u="sng" dirty="0"/>
              <a:t>generate code</a:t>
            </a:r>
            <a:r>
              <a:rPr lang="en-US" sz="2400" dirty="0"/>
              <a:t> for the expression.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Assume that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beta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gamma</a:t>
            </a:r>
            <a:r>
              <a:rPr lang="en-US" sz="2000" dirty="0"/>
              <a:t> are </a:t>
            </a:r>
            <a:r>
              <a:rPr lang="en-US" sz="2000" u="sng" dirty="0"/>
              <a:t>local</a:t>
            </a:r>
            <a:r>
              <a:rPr lang="en-US" sz="2000" dirty="0"/>
              <a:t> real variables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 local variable slot #0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beta</a:t>
            </a:r>
            <a:r>
              <a:rPr lang="en-US" sz="2000" dirty="0">
                <a:sym typeface="Wingdings" charset="0"/>
              </a:rPr>
              <a:t>    local variable slot #1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gamma</a:t>
            </a:r>
            <a:r>
              <a:rPr lang="en-US" sz="2000" dirty="0">
                <a:sym typeface="Wingdings" charset="0"/>
              </a:rPr>
              <a:t>  local variable slot #2</a:t>
            </a:r>
          </a:p>
          <a:p>
            <a:pPr lvl="5">
              <a:lnSpc>
                <a:spcPct val="90000"/>
              </a:lnSpc>
            </a:pPr>
            <a:endParaRPr lang="en-US" sz="800" dirty="0">
              <a:sym typeface="Wingdings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charset="0"/>
              </a:rPr>
              <a:t>Generated code:</a:t>
            </a:r>
            <a:endParaRPr lang="en-US" sz="2000" dirty="0"/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1463675" y="3703638"/>
            <a:ext cx="1497013" cy="25638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i="1" dirty="0"/>
              <a:t>1</a:t>
            </a:r>
            <a:r>
              <a:rPr lang="en-US" sz="1800" b="1" dirty="0">
                <a:latin typeface="Courier New" charset="0"/>
              </a:rPr>
              <a:t> fload_0</a:t>
            </a:r>
          </a:p>
          <a:p>
            <a:r>
              <a:rPr lang="en-US" sz="1200" b="1" i="1" dirty="0"/>
              <a:t>2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3.0</a:t>
            </a:r>
          </a:p>
          <a:p>
            <a:r>
              <a:rPr lang="en-US" sz="1200" b="1" i="1" dirty="0"/>
              <a:t>3</a:t>
            </a:r>
            <a:r>
              <a:rPr lang="en-US" sz="1800" b="1" dirty="0">
                <a:latin typeface="Courier New" charset="0"/>
              </a:rPr>
              <a:t> fload_1</a:t>
            </a:r>
          </a:p>
          <a:p>
            <a:r>
              <a:rPr lang="en-US" sz="1200" b="1" i="1" dirty="0"/>
              <a:t>4</a:t>
            </a:r>
            <a:r>
              <a:rPr lang="en-US" sz="1800" b="1" dirty="0">
                <a:latin typeface="Courier New" charset="0"/>
              </a:rPr>
              <a:t> fload_2</a:t>
            </a:r>
          </a:p>
          <a:p>
            <a:r>
              <a:rPr lang="en-US" sz="1200" b="1" i="1" dirty="0"/>
              <a:t>5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fsub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6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fdiv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7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8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5.0</a:t>
            </a:r>
          </a:p>
          <a:p>
            <a:r>
              <a:rPr lang="en-US" sz="1200" b="1" i="1" dirty="0"/>
              <a:t>9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4023366" y="5927725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23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3390-22BD-AC4B-9ADB-787CD47CFFBF}" type="slidenum">
              <a:rPr lang="en-US"/>
              <a:pPr/>
              <a:t>2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Templates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diagrams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Specify the </a:t>
            </a:r>
            <a:r>
              <a:rPr lang="en-US" u="sng" dirty="0"/>
              <a:t>source language grammar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Help us write the </a:t>
            </a:r>
            <a:r>
              <a:rPr lang="en-US" u="sng" dirty="0"/>
              <a:t>parsers</a:t>
            </a:r>
          </a:p>
          <a:p>
            <a:pPr lvl="1"/>
            <a:endParaRPr lang="en-US" dirty="0"/>
          </a:p>
          <a:p>
            <a:r>
              <a:rPr lang="en-US" dirty="0"/>
              <a:t>Code templates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Specify </a:t>
            </a:r>
            <a:r>
              <a:rPr lang="en-US" u="sng" dirty="0"/>
              <a:t>what object code to generate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Help us write the </a:t>
            </a:r>
            <a:r>
              <a:rPr lang="en-US" u="sng" dirty="0"/>
              <a:t>code emitters</a:t>
            </a:r>
          </a:p>
        </p:txBody>
      </p:sp>
    </p:spTree>
    <p:extLst>
      <p:ext uri="{BB962C8B-B14F-4D97-AF65-F5344CB8AC3E}">
        <p14:creationId xmlns:p14="http://schemas.microsoft.com/office/powerpoint/2010/main" val="203965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20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4"/>
            <a:ext cx="8412163" cy="1829120"/>
          </a:xfrm>
        </p:spPr>
        <p:txBody>
          <a:bodyPr/>
          <a:lstStyle/>
          <a:p>
            <a:r>
              <a:rPr lang="en-US" dirty="0"/>
              <a:t>Jasmin has a set of instructions each of which </a:t>
            </a:r>
            <a:br>
              <a:rPr lang="en-US" dirty="0"/>
            </a:br>
            <a:r>
              <a:rPr lang="en-US" u="sng" dirty="0"/>
              <a:t>pops off the top two integer values</a:t>
            </a:r>
            <a:r>
              <a:rPr lang="en-US" dirty="0"/>
              <a:t> from the operand stack, compare them,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9815028"/>
              </p:ext>
            </p:extLst>
          </p:nvPr>
        </p:nvGraphicFramePr>
        <p:xfrm>
          <a:off x="1646238" y="3154683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0BF66F8-4909-2149-8EE2-3563E4996B6D}"/>
              </a:ext>
            </a:extLst>
          </p:cNvPr>
          <p:cNvSpPr txBox="1"/>
          <p:nvPr/>
        </p:nvSpPr>
        <p:spPr>
          <a:xfrm>
            <a:off x="3017537" y="5709791"/>
            <a:ext cx="389510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Notation</a:t>
            </a:r>
          </a:p>
          <a:p>
            <a:r>
              <a:rPr lang="en-US" dirty="0">
                <a:solidFill>
                  <a:srgbClr val="0033CC"/>
                </a:solidFill>
              </a:rPr>
              <a:t>[TOS] is the value at the top of the stack.</a:t>
            </a:r>
          </a:p>
          <a:p>
            <a:r>
              <a:rPr lang="en-US" dirty="0">
                <a:solidFill>
                  <a:srgbClr val="0033CC"/>
                </a:solidFill>
              </a:rPr>
              <a:t>[TOS-1] is the value just under the one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at the top of the stack.</a:t>
            </a:r>
          </a:p>
        </p:txBody>
      </p:sp>
    </p:spTree>
    <p:extLst>
      <p:ext uri="{BB962C8B-B14F-4D97-AF65-F5344CB8AC3E}">
        <p14:creationId xmlns:p14="http://schemas.microsoft.com/office/powerpoint/2010/main" val="3970974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DBE4-4E6E-B041-8782-B6EB585FEE6D}" type="slidenum">
              <a:rPr lang="en-US"/>
              <a:pPr/>
              <a:t>21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320994" cy="4754562"/>
          </a:xfrm>
        </p:spPr>
        <p:txBody>
          <a:bodyPr/>
          <a:lstStyle/>
          <a:p>
            <a:r>
              <a:rPr lang="en-US" dirty="0"/>
              <a:t>You can also pop off only the </a:t>
            </a:r>
            <a:r>
              <a:rPr lang="en-US" u="sng" dirty="0"/>
              <a:t>single integer value</a:t>
            </a:r>
            <a:r>
              <a:rPr lang="en-US" dirty="0"/>
              <a:t> at the top of the operand stack, compare it to 0,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The top value is </a:t>
            </a:r>
            <a:r>
              <a:rPr lang="en-US" u="sng" dirty="0"/>
              <a:t>popped off</a:t>
            </a:r>
            <a:r>
              <a:rPr lang="en-US" dirty="0"/>
              <a:t> the stack.</a:t>
            </a:r>
          </a:p>
        </p:txBody>
      </p:sp>
      <p:graphicFrame>
        <p:nvGraphicFramePr>
          <p:cNvPr id="591915" name="Group 4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116489"/>
              </p:ext>
            </p:extLst>
          </p:nvPr>
        </p:nvGraphicFramePr>
        <p:xfrm>
          <a:off x="2468563" y="2788927"/>
          <a:ext cx="4297362" cy="2407920"/>
        </p:xfrm>
        <a:graphic>
          <a:graphicData uri="http://schemas.openxmlformats.org/drawingml/2006/table">
            <a:tbl>
              <a:tblPr/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!=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[TOS] &lt;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&lt;=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957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DA75-2381-9844-88F1-DEA9D51ED0A5}" type="slidenum">
              <a:rPr lang="en-US"/>
              <a:pPr/>
              <a:t>22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Values of Other Datatypes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48" y="1223730"/>
            <a:ext cx="8640986" cy="5029145"/>
          </a:xfrm>
        </p:spPr>
        <p:txBody>
          <a:bodyPr/>
          <a:lstStyle/>
          <a:p>
            <a:r>
              <a:rPr lang="en-US" dirty="0"/>
              <a:t>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lcmp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fcmp</a:t>
            </a:r>
            <a:r>
              <a:rPr lang="en-US" dirty="0"/>
              <a:t>,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dcmp</a:t>
            </a:r>
            <a:r>
              <a:rPr lang="en-US" dirty="0"/>
              <a:t> each </a:t>
            </a:r>
            <a:br>
              <a:rPr lang="en-US" dirty="0"/>
            </a:br>
            <a:r>
              <a:rPr lang="en-US" dirty="0"/>
              <a:t>compares two long, float, or double values </a:t>
            </a:r>
            <a:br>
              <a:rPr lang="en-US" dirty="0"/>
            </a:br>
            <a:r>
              <a:rPr lang="en-US" dirty="0"/>
              <a:t>at the top of the operand stack.</a:t>
            </a:r>
          </a:p>
          <a:p>
            <a:pPr lvl="1"/>
            <a:r>
              <a:rPr lang="en-US" dirty="0"/>
              <a:t>Each pops off the </a:t>
            </a:r>
            <a:r>
              <a:rPr lang="en-US" u="sng" dirty="0"/>
              <a:t>top two values</a:t>
            </a:r>
            <a:r>
              <a:rPr lang="en-US" dirty="0"/>
              <a:t>, compares them</a:t>
            </a:r>
            <a:r>
              <a:rPr lang="en-US" u="sng" dirty="0"/>
              <a:t>,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then pushes the integer value -1, 0, or 1 back </a:t>
            </a:r>
            <a:br>
              <a:rPr lang="en-US" dirty="0"/>
            </a:br>
            <a:r>
              <a:rPr lang="en-US" dirty="0"/>
              <a:t>onto the operand stack.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&lt;  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-1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==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0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&gt;</a:t>
            </a:r>
            <a:r>
              <a:rPr lang="en-US" dirty="0"/>
              <a:t>   [TOS], push </a:t>
            </a:r>
            <a:r>
              <a:rPr lang="en-US" dirty="0">
                <a:solidFill>
                  <a:schemeClr val="folHlink"/>
                </a:solidFill>
              </a:rPr>
              <a:t>1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Long and double values each uses two stack elements.</a:t>
            </a:r>
          </a:p>
          <a:p>
            <a:r>
              <a:rPr lang="en-US" dirty="0"/>
              <a:t>Then use 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iflt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ifeq</a:t>
            </a:r>
            <a:r>
              <a:rPr lang="en-US" dirty="0"/>
              <a:t>, 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ifgt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test for the -1, 0, or 1.</a:t>
            </a:r>
          </a:p>
        </p:txBody>
      </p:sp>
    </p:spTree>
    <p:extLst>
      <p:ext uri="{BB962C8B-B14F-4D97-AF65-F5344CB8AC3E}">
        <p14:creationId xmlns:p14="http://schemas.microsoft.com/office/powerpoint/2010/main" val="3331800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395-A12F-254E-989F-41561A1F7F85}" type="slidenum">
              <a:rPr lang="en-US"/>
              <a:pPr/>
              <a:t>23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Would James Gosling Do?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7363"/>
          </a:xfrm>
        </p:spPr>
        <p:txBody>
          <a:bodyPr/>
          <a:lstStyle/>
          <a:p>
            <a:r>
              <a:rPr lang="en-US" dirty="0"/>
              <a:t>What Jasmin code should you generate?</a:t>
            </a:r>
          </a:p>
        </p:txBody>
      </p:sp>
      <p:sp>
        <p:nvSpPr>
          <p:cNvPr id="619527" name="Text Box 7"/>
          <p:cNvSpPr txBox="1">
            <a:spLocks noChangeArrowheads="1"/>
          </p:cNvSpPr>
          <p:nvPr/>
        </p:nvSpPr>
        <p:spPr bwMode="auto">
          <a:xfrm>
            <a:off x="1188757" y="1889491"/>
            <a:ext cx="6306535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class Test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private static float test()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float alpha  =  0; //* slot #0</a:t>
            </a:r>
          </a:p>
          <a:p>
            <a:r>
              <a:rPr lang="en-US" sz="1400" b="1" dirty="0">
                <a:latin typeface="Courier New" charset="0"/>
              </a:rPr>
              <a:t>        float beta   = 10; //* slot</a:t>
            </a:r>
            <a:r>
              <a:rPr lang="en-US" sz="1400" dirty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#1</a:t>
            </a:r>
          </a:p>
          <a:p>
            <a:r>
              <a:rPr lang="en-US" sz="1400" b="1" dirty="0">
                <a:latin typeface="Courier New" charset="0"/>
              </a:rPr>
              <a:t>        float gamma  = 20; //* slot</a:t>
            </a:r>
            <a:r>
              <a:rPr lang="en-US" sz="1400" dirty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#2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  thirty = 30; //* slot</a:t>
            </a:r>
            <a:r>
              <a:rPr lang="en-US" sz="1400" dirty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#3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  forty  = 40; //* slot</a:t>
            </a:r>
            <a:r>
              <a:rPr lang="en-US" sz="1400" dirty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#4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  fifty  = 50; //* slot</a:t>
            </a:r>
            <a:r>
              <a:rPr lang="en-US" sz="1400" dirty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#5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if (forty == fifty)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return alpha + 3/(beta - gamma) + 5;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else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return alpha + thirty/(beta - gamma) + fifty;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E645-5102-4F4D-A4D3-FB4173363F38}"/>
              </a:ext>
            </a:extLst>
          </p:cNvPr>
          <p:cNvSpPr txBox="1"/>
          <p:nvPr/>
        </p:nvSpPr>
        <p:spPr>
          <a:xfrm>
            <a:off x="6309341" y="1721827"/>
            <a:ext cx="9938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639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7CB2-8CAA-6445-A25D-72C15B41D1CA}" type="slidenum">
              <a:rPr lang="en-US"/>
              <a:pPr/>
              <a:t>24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James Gosling Do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a construct in your source language and you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know what Jasmin code to generate for it: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Write the equivalent construct in Java.</a:t>
            </a:r>
          </a:p>
          <a:p>
            <a:pPr lvl="1"/>
            <a:r>
              <a:rPr lang="en-US" dirty="0"/>
              <a:t>Compile the Java into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dirty="0"/>
              <a:t> file.</a:t>
            </a:r>
          </a:p>
          <a:p>
            <a:pPr lvl="1"/>
            <a:r>
              <a:rPr lang="en-US" dirty="0"/>
              <a:t>Run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jasper</a:t>
            </a:r>
            <a:r>
              <a:rPr lang="en-US" dirty="0">
                <a:solidFill>
                  <a:schemeClr val="folHlink"/>
                </a:solidFill>
              </a:rPr>
              <a:t> disassembler </a:t>
            </a:r>
            <a:r>
              <a:rPr lang="en-US" dirty="0"/>
              <a:t>to get an idea </a:t>
            </a:r>
            <a:br>
              <a:rPr lang="en-US" dirty="0"/>
            </a:br>
            <a:r>
              <a:rPr lang="en-US" dirty="0"/>
              <a:t>of what code </a:t>
            </a:r>
            <a:r>
              <a:rPr lang="en-US" u="sng" dirty="0"/>
              <a:t>you</a:t>
            </a:r>
            <a:r>
              <a:rPr lang="en-US" dirty="0"/>
              <a:t> should generate.</a:t>
            </a:r>
          </a:p>
        </p:txBody>
      </p:sp>
    </p:spTree>
    <p:extLst>
      <p:ext uri="{BB962C8B-B14F-4D97-AF65-F5344CB8AC3E}">
        <p14:creationId xmlns:p14="http://schemas.microsoft.com/office/powerpoint/2010/main" val="363288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u="sng" dirty="0"/>
              <a:t>Jasper disassembler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http://www.angelfire.com/tx4/cus/jasper/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It claims to disassemble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.class</a:t>
            </a:r>
            <a:r>
              <a:rPr lang="en-US" dirty="0"/>
              <a:t> files into Jasmin files suitable for the Jasmin assembler.</a:t>
            </a:r>
          </a:p>
          <a:p>
            <a:pPr lvl="1"/>
            <a:r>
              <a:rPr lang="en-US" dirty="0"/>
              <a:t>Jasper is a Java program.</a:t>
            </a:r>
          </a:p>
          <a:p>
            <a:pPr lvl="4"/>
            <a:endParaRPr lang="en-US" dirty="0"/>
          </a:p>
          <a:p>
            <a:r>
              <a:rPr lang="en-US" dirty="0"/>
              <a:t>Google “Java byte code viewer” </a:t>
            </a:r>
            <a:br>
              <a:rPr lang="en-US" dirty="0"/>
            </a:br>
            <a:r>
              <a:rPr lang="en-US" dirty="0"/>
              <a:t>for other disassemblers.</a:t>
            </a:r>
          </a:p>
          <a:p>
            <a:pPr lvl="1"/>
            <a:r>
              <a:rPr lang="en-US" dirty="0"/>
              <a:t>Java comes with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javap</a:t>
            </a:r>
            <a:r>
              <a:rPr lang="en-US" dirty="0"/>
              <a:t>, but its output cannot be assembled by the Jasmin assembler.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96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89F2E-259F-DA4C-AF12-8DD9EC38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05A4C-564F-4A4F-9AA5-AA42AF83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289FB8-AC96-1747-BDF9-6B1704DCCE18}"/>
              </a:ext>
            </a:extLst>
          </p:cNvPr>
          <p:cNvSpPr txBox="1"/>
          <p:nvPr/>
        </p:nvSpPr>
        <p:spPr>
          <a:xfrm>
            <a:off x="317127" y="1196400"/>
            <a:ext cx="528221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                  private static test()F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.limit stack          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.limit locals         6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0 is             alpha F from LABEL0x2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1 is             beta F from LABEL0x5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2 is             gamma F from LABEL0x8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3 is             thirty I from LABEL0xb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4 is             forty I from LABEL0xf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.var 5 is             fifty I from LABEL0x13 to LABEL0x33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5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fconst_0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fstore_0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6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LABEL0x2: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 10.0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fstore_1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7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LABEL0x5: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 20.0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fstore_2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8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LABEL0x8: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30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istore_3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9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LABEL0xb: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40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10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LABEL0xf: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50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5</a:t>
            </a:r>
          </a:p>
        </p:txBody>
      </p:sp>
      <p:pic>
        <p:nvPicPr>
          <p:cNvPr id="9" name="Picture 8" descr="A screenshot of text&#10;&#10;Description automatically generated">
            <a:extLst>
              <a:ext uri="{FF2B5EF4-FFF2-40B4-BE49-F238E27FC236}">
                <a16:creationId xmlns:a16="http://schemas.microsoft.com/office/drawing/2014/main" id="{45544448-66DB-6C42-B94D-F68A0A99D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88" y="2844007"/>
            <a:ext cx="4389072" cy="39632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67E261-6688-A34F-9D57-BDBB4114A455}"/>
              </a:ext>
            </a:extLst>
          </p:cNvPr>
          <p:cNvSpPr txBox="1"/>
          <p:nvPr/>
        </p:nvSpPr>
        <p:spPr>
          <a:xfrm>
            <a:off x="6404743" y="1358484"/>
            <a:ext cx="228205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First</a:t>
            </a:r>
            <a:r>
              <a:rPr lang="en-US" dirty="0"/>
              <a:t>: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Test.java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u="sng" dirty="0"/>
              <a:t>  </a:t>
            </a:r>
          </a:p>
          <a:p>
            <a:r>
              <a:rPr lang="en-US" u="sng" dirty="0"/>
              <a:t>Then</a:t>
            </a:r>
            <a:r>
              <a:rPr lang="en-US" dirty="0"/>
              <a:t>: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jasper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Test.class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81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8DD8F-29ED-B24E-B149-EE39F42E4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50A5C-A20E-5D46-B7FD-98624019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1749D-C877-044B-B823-E40FBC4702C4}"/>
              </a:ext>
            </a:extLst>
          </p:cNvPr>
          <p:cNvSpPr txBox="1"/>
          <p:nvPr/>
        </p:nvSpPr>
        <p:spPr>
          <a:xfrm>
            <a:off x="365806" y="1196400"/>
            <a:ext cx="3073277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12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LABEL0x13: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4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5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if_icmpne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LABEL0x26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13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fload_0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 3.0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fload_1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fload_2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fsub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fadd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 5.0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fadd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freturn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.line                 16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LABEL0x26: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fload_0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iload_3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i2f 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fload_1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fload_2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fsub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fdiv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fadd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5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i2f 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fadd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freturn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LABEL0x33: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              </a:t>
            </a:r>
          </a:p>
        </p:txBody>
      </p:sp>
      <p:pic>
        <p:nvPicPr>
          <p:cNvPr id="7" name="Picture 6" descr="A screenshot of text&#10;&#10;Description automatically generated">
            <a:extLst>
              <a:ext uri="{FF2B5EF4-FFF2-40B4-BE49-F238E27FC236}">
                <a16:creationId xmlns:a16="http://schemas.microsoft.com/office/drawing/2014/main" id="{2E05981E-CE40-734D-B2BA-586940150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88" y="1203076"/>
            <a:ext cx="4389072" cy="39632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5DA0E6-FAEC-8C45-B1A1-EF76B52A3C49}"/>
              </a:ext>
            </a:extLst>
          </p:cNvPr>
          <p:cNvSpPr txBox="1"/>
          <p:nvPr/>
        </p:nvSpPr>
        <p:spPr>
          <a:xfrm>
            <a:off x="1649387" y="5989292"/>
            <a:ext cx="722024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A useful alias</a:t>
            </a:r>
            <a:r>
              <a:rPr lang="en-US" dirty="0">
                <a:solidFill>
                  <a:srgbClr val="0033CC"/>
                </a:solidFill>
              </a:rPr>
              <a:t> (put in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bashrc</a:t>
            </a:r>
            <a:r>
              <a:rPr lang="en-US" dirty="0">
                <a:solidFill>
                  <a:srgbClr val="0033CC"/>
                </a:solidFill>
              </a:rPr>
              <a:t>):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alias jasper='java -cp ~/jasper/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jasper.jar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jasper/Jasper'</a:t>
            </a:r>
          </a:p>
        </p:txBody>
      </p:sp>
    </p:spTree>
    <p:extLst>
      <p:ext uri="{BB962C8B-B14F-4D97-AF65-F5344CB8AC3E}">
        <p14:creationId xmlns:p14="http://schemas.microsoft.com/office/powerpoint/2010/main" val="3128997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41FD-2BF4-6042-90B2-BF76E668534C}" type="slidenum">
              <a:rPr lang="en-US"/>
              <a:pPr/>
              <a:t>28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Expression Syntax Diagrams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683" y="4251951"/>
            <a:ext cx="4389117" cy="1555124"/>
          </a:xfrm>
        </p:spPr>
        <p:txBody>
          <a:bodyPr/>
          <a:lstStyle/>
          <a:p>
            <a:r>
              <a:rPr lang="en-US" dirty="0"/>
              <a:t>What code should we generate for a </a:t>
            </a:r>
            <a:r>
              <a:rPr lang="en-US" u="sng" dirty="0"/>
              <a:t>relational expression</a:t>
            </a:r>
            <a:r>
              <a:rPr lang="en-US" dirty="0"/>
              <a:t>?</a:t>
            </a:r>
          </a:p>
        </p:txBody>
      </p:sp>
      <p:pic>
        <p:nvPicPr>
          <p:cNvPr id="588804" name="Picture 4" descr="CS153-08091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235075"/>
            <a:ext cx="4664075" cy="287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8805" name="Picture 5" descr="CS153-080910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4343400"/>
            <a:ext cx="3384550" cy="18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8806" name="Picture 6" descr="CS153-080910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1325563"/>
            <a:ext cx="2849563" cy="19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498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8264-BB43-C04B-B13E-0289923D2469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Expressions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95655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</a:t>
            </a:r>
            <a:r>
              <a:rPr lang="en-US" sz="2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j</a:t>
            </a:r>
            <a:r>
              <a:rPr lang="en-US" sz="2400" dirty="0"/>
              <a:t> are </a:t>
            </a:r>
            <a:r>
              <a:rPr lang="en-US" sz="2400" u="sng" dirty="0"/>
              <a:t>local</a:t>
            </a:r>
            <a:r>
              <a:rPr lang="en-US" sz="2400" dirty="0"/>
              <a:t> integer variables, and that: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</a:t>
            </a:r>
            <a:r>
              <a:rPr lang="en-US" sz="2000" dirty="0"/>
              <a:t> slot #0</a:t>
            </a:r>
            <a:br>
              <a:rPr lang="en-US" sz="2000" dirty="0"/>
            </a:b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j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</a:t>
            </a:r>
            <a:r>
              <a:rPr lang="en-US" sz="2000" dirty="0"/>
              <a:t> slot #1</a:t>
            </a:r>
          </a:p>
          <a:p>
            <a:pPr lvl="3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sz="2400" dirty="0"/>
              <a:t>0 represents false and </a:t>
            </a:r>
            <a:br>
              <a:rPr lang="en-US" sz="2400" dirty="0"/>
            </a:br>
            <a:r>
              <a:rPr lang="en-US" sz="2400" dirty="0"/>
              <a:t>1 represents true.</a:t>
            </a:r>
          </a:p>
          <a:p>
            <a:pPr lvl="5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400" dirty="0"/>
              <a:t>For the expression  </a:t>
            </a:r>
            <a:r>
              <a:rPr lang="en-US" sz="2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 &lt; j </a:t>
            </a:r>
            <a:r>
              <a:rPr lang="en-US" sz="2400" dirty="0"/>
              <a:t>leave either 0 or 1 </a:t>
            </a:r>
            <a:br>
              <a:rPr lang="en-US" sz="2400" dirty="0"/>
            </a:br>
            <a:r>
              <a:rPr lang="en-US" sz="2400" dirty="0"/>
              <a:t>on top of the operand stack:</a:t>
            </a:r>
          </a:p>
        </p:txBody>
      </p:sp>
      <p:sp>
        <p:nvSpPr>
          <p:cNvPr id="594948" name="Text Box 4"/>
          <p:cNvSpPr txBox="1">
            <a:spLocks noChangeArrowheads="1"/>
          </p:cNvSpPr>
          <p:nvPr/>
        </p:nvSpPr>
        <p:spPr bwMode="auto">
          <a:xfrm>
            <a:off x="2390730" y="4212249"/>
            <a:ext cx="6296025" cy="204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iload_0</a:t>
            </a:r>
            <a:r>
              <a:rPr lang="en-US" b="1" dirty="0">
                <a:latin typeface="Courier New" charset="0"/>
              </a:rPr>
              <a:t>         ; push the value of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(slot #0)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iload_1</a:t>
            </a:r>
            <a:r>
              <a:rPr lang="en-US" b="1" dirty="0">
                <a:latin typeface="Courier New" charset="0"/>
              </a:rPr>
              <a:t>         ; push the value of j (slot #1)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if_icmplt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L003</a:t>
            </a:r>
            <a:r>
              <a:rPr lang="en-US" b="1" dirty="0">
                <a:latin typeface="Courier New" charset="0"/>
              </a:rPr>
              <a:t>  ; branch if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j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iconst_0</a:t>
            </a:r>
            <a:r>
              <a:rPr lang="en-US" b="1" dirty="0">
                <a:latin typeface="Courier New" charset="0"/>
              </a:rPr>
              <a:t>        ;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push false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latin typeface="Courier New" charset="0"/>
              </a:rPr>
              <a:t>goto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L004</a:t>
            </a:r>
            <a:r>
              <a:rPr lang="en-US" b="1" dirty="0">
                <a:latin typeface="Courier New" charset="0"/>
              </a:rPr>
              <a:t>       ; go to next statement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L003: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iconst_1</a:t>
            </a:r>
            <a:r>
              <a:rPr lang="en-US" b="1" dirty="0">
                <a:latin typeface="Courier New" charset="0"/>
              </a:rPr>
              <a:t>        ;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push true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L004:</a:t>
            </a:r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274367" y="5263834"/>
            <a:ext cx="2050918" cy="825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Your code generator</a:t>
            </a:r>
          </a:p>
          <a:p>
            <a:r>
              <a:rPr lang="en-US" dirty="0">
                <a:solidFill>
                  <a:srgbClr val="008000"/>
                </a:solidFill>
              </a:rPr>
              <a:t>also needs to </a:t>
            </a:r>
          </a:p>
          <a:p>
            <a:r>
              <a:rPr lang="en-US" u="sng" dirty="0">
                <a:solidFill>
                  <a:srgbClr val="008000"/>
                </a:solidFill>
              </a:rPr>
              <a:t>emit labels</a:t>
            </a:r>
            <a:r>
              <a:rPr lang="en-US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59A90-9BB1-054D-9420-13868C940D78}"/>
              </a:ext>
            </a:extLst>
          </p:cNvPr>
          <p:cNvSpPr txBox="1"/>
          <p:nvPr/>
        </p:nvSpPr>
        <p:spPr>
          <a:xfrm>
            <a:off x="5120634" y="2054899"/>
            <a:ext cx="20441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This is a hack that is</a:t>
            </a:r>
          </a:p>
          <a:p>
            <a:r>
              <a:rPr lang="en-US" dirty="0">
                <a:solidFill>
                  <a:srgbClr val="0033CC"/>
                </a:solidFill>
              </a:rPr>
              <a:t>easy but inefficient.</a:t>
            </a:r>
          </a:p>
        </p:txBody>
      </p:sp>
    </p:spTree>
    <p:extLst>
      <p:ext uri="{BB962C8B-B14F-4D97-AF65-F5344CB8AC3E}">
        <p14:creationId xmlns:p14="http://schemas.microsoft.com/office/powerpoint/2010/main" val="137741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B07C3-E15A-C149-8B2F-A35B40B89E3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 for a Pascal Program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391" y="1295400"/>
            <a:ext cx="3291803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Translate a Pascal program into a </a:t>
            </a:r>
            <a:br>
              <a:rPr lang="en-US" sz="2000" dirty="0"/>
            </a:br>
            <a:r>
              <a:rPr lang="en-US" sz="2000" u="sng" dirty="0"/>
              <a:t>public clas</a:t>
            </a:r>
            <a:r>
              <a:rPr lang="en-US" sz="1800" u="sng" dirty="0"/>
              <a:t>s</a:t>
            </a:r>
            <a:r>
              <a:rPr lang="en-US" sz="1800" dirty="0"/>
              <a:t>.</a:t>
            </a:r>
          </a:p>
          <a:p>
            <a:pPr lvl="4">
              <a:lnSpc>
                <a:spcPct val="90000"/>
              </a:lnSpc>
            </a:pPr>
            <a:endParaRPr lang="en-US" sz="600" dirty="0"/>
          </a:p>
          <a:p>
            <a:pPr>
              <a:lnSpc>
                <a:spcPct val="90000"/>
              </a:lnSpc>
            </a:pPr>
            <a:r>
              <a:rPr lang="en-US" sz="2000" dirty="0"/>
              <a:t>Program variables become </a:t>
            </a:r>
            <a:r>
              <a:rPr lang="en-US" sz="2000" u="sng" dirty="0"/>
              <a:t>class fields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Must have a </a:t>
            </a:r>
            <a:br>
              <a:rPr lang="en-US" sz="2000" dirty="0"/>
            </a:br>
            <a:r>
              <a:rPr lang="en-US" sz="2000" u="sng" dirty="0"/>
              <a:t>default constructor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Each procedure or function becomes a </a:t>
            </a:r>
            <a:r>
              <a:rPr lang="en-US" sz="2000" u="sng" dirty="0"/>
              <a:t>private static method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The main program code becomes the </a:t>
            </a:r>
            <a:r>
              <a:rPr lang="en-US" sz="2000" u="sng" dirty="0"/>
              <a:t>public static </a:t>
            </a:r>
            <a:br>
              <a:rPr lang="en-US" sz="2000" u="sng" dirty="0"/>
            </a:br>
            <a:r>
              <a:rPr lang="en-US" sz="2000" u="sng" dirty="0"/>
              <a:t>main method</a:t>
            </a:r>
            <a:r>
              <a:rPr lang="en-US" sz="2000" dirty="0"/>
              <a:t>.</a:t>
            </a:r>
          </a:p>
        </p:txBody>
      </p:sp>
      <p:pic>
        <p:nvPicPr>
          <p:cNvPr id="604165" name="Picture 5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25563"/>
            <a:ext cx="4938713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622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706-DEAD-114E-9528-74F857966260}" type="slidenum">
              <a:rPr lang="en-US"/>
              <a:pPr/>
              <a:t>30</a:t>
            </a:fld>
            <a:endParaRPr 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Expression Code Template</a:t>
            </a:r>
          </a:p>
        </p:txBody>
      </p:sp>
      <p:sp>
        <p:nvSpPr>
          <p:cNvPr id="595981" name="Rectangle 13"/>
          <p:cNvSpPr>
            <a:spLocks noChangeArrowheads="1"/>
          </p:cNvSpPr>
          <p:nvPr/>
        </p:nvSpPr>
        <p:spPr bwMode="auto">
          <a:xfrm>
            <a:off x="7704138" y="3094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95980" name="Picture 12" descr="177075 fg16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325563"/>
            <a:ext cx="4284662" cy="466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95982" name="Text Box 14"/>
          <p:cNvSpPr txBox="1">
            <a:spLocks noChangeArrowheads="1"/>
          </p:cNvSpPr>
          <p:nvPr/>
        </p:nvSpPr>
        <p:spPr bwMode="auto">
          <a:xfrm>
            <a:off x="4937125" y="1508125"/>
            <a:ext cx="27749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   iload_0</a:t>
            </a:r>
          </a:p>
          <a:p>
            <a:endParaRPr lang="en-US" sz="2000" b="1">
              <a:latin typeface="Courier New" charset="0"/>
            </a:endParaRP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iload_1</a:t>
            </a:r>
          </a:p>
          <a:p>
            <a:endParaRPr lang="en-US" sz="2000" b="1">
              <a:latin typeface="Courier New" charset="0"/>
            </a:endParaRP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if_icmplt L003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iconst_0</a:t>
            </a:r>
          </a:p>
          <a:p>
            <a:r>
              <a:rPr lang="en-US" sz="2000" b="1">
                <a:latin typeface="Courier New" charset="0"/>
              </a:rPr>
              <a:t>   goto L004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L003:</a:t>
            </a:r>
          </a:p>
          <a:p>
            <a:r>
              <a:rPr lang="en-US" sz="2000" b="1">
                <a:latin typeface="Courier New" charset="0"/>
              </a:rPr>
              <a:t>   iconst_1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L004:</a:t>
            </a:r>
          </a:p>
        </p:txBody>
      </p:sp>
    </p:spTree>
    <p:extLst>
      <p:ext uri="{BB962C8B-B14F-4D97-AF65-F5344CB8AC3E}">
        <p14:creationId xmlns:p14="http://schemas.microsoft.com/office/powerpoint/2010/main" val="2262333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F9B7-C437-9048-B3C8-4828D58F4CE7}" type="slidenum">
              <a:rPr lang="en-US"/>
              <a:pPr/>
              <a:t>31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and Store Tips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/>
              <a:t>Write </a:t>
            </a:r>
            <a:r>
              <a:rPr lang="en-US" u="sng" dirty="0"/>
              <a:t>special code emitters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loading (pushing) values onto the operand stack.</a:t>
            </a:r>
          </a:p>
          <a:p>
            <a:pPr lvl="5"/>
            <a:endParaRPr lang="en-US" dirty="0"/>
          </a:p>
          <a:p>
            <a:r>
              <a:rPr lang="en-US" dirty="0"/>
              <a:t>If loading constants:</a:t>
            </a:r>
          </a:p>
          <a:p>
            <a:pPr lvl="1"/>
            <a:r>
              <a:rPr lang="en-US" dirty="0"/>
              <a:t>Determine whether you can emit a shortcut instruction.</a:t>
            </a:r>
          </a:p>
        </p:txBody>
      </p:sp>
    </p:spTree>
    <p:extLst>
      <p:ext uri="{BB962C8B-B14F-4D97-AF65-F5344CB8AC3E}">
        <p14:creationId xmlns:p14="http://schemas.microsoft.com/office/powerpoint/2010/main" val="2913732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F9B7-C437-9048-B3C8-4828D58F4CE7}" type="slidenum">
              <a:rPr lang="en-US"/>
              <a:pPr/>
              <a:t>32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and Store Tips</a:t>
            </a:r>
            <a:r>
              <a:rPr lang="en-US" i="1" dirty="0"/>
              <a:t>, cont’d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u="sng" dirty="0"/>
              <a:t>load</a:t>
            </a:r>
            <a:r>
              <a:rPr lang="en-US" dirty="0"/>
              <a:t> (push) a variable’s value: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Determine whether it’s a </a:t>
            </a:r>
            <a:r>
              <a:rPr lang="en-US" u="sng" dirty="0"/>
              <a:t>program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(emit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dirty="0"/>
              <a:t> instruction with the field name and data type descriptor) or a </a:t>
            </a:r>
            <a:r>
              <a:rPr lang="en-US" u="sng" dirty="0"/>
              <a:t>local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(emit an appropriate load instruction with the slot number).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Determine whether you can emit a shortcut instruction for a local variable.</a:t>
            </a:r>
          </a:p>
          <a:p>
            <a:pPr lvl="6"/>
            <a:endParaRPr lang="en-US" dirty="0"/>
          </a:p>
          <a:p>
            <a:r>
              <a:rPr lang="en-US" dirty="0"/>
              <a:t>Similarly, write special code emitters to </a:t>
            </a:r>
            <a:r>
              <a:rPr lang="en-US" u="sng" dirty="0"/>
              <a:t>store</a:t>
            </a:r>
            <a:r>
              <a:rPr lang="en-US" dirty="0"/>
              <a:t> (pop) a value off the operand stack into a program variable or into a local variable’s slot.</a:t>
            </a:r>
          </a:p>
        </p:txBody>
      </p:sp>
    </p:spTree>
    <p:extLst>
      <p:ext uri="{BB962C8B-B14F-4D97-AF65-F5344CB8AC3E}">
        <p14:creationId xmlns:p14="http://schemas.microsoft.com/office/powerpoint/2010/main" val="24183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B3E-E829-1E4E-BD44-EBCCC9D65DA8}" type="slidenum">
              <a:rPr lang="en-US"/>
              <a:pPr/>
              <a:t>4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 Strategy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We’ll compile a </a:t>
            </a:r>
            <a:r>
              <a:rPr lang="en-US" u="sng" dirty="0"/>
              <a:t>Pascal program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as if it were a </a:t>
            </a:r>
            <a:r>
              <a:rPr lang="en-US" u="sng" dirty="0"/>
              <a:t>public Java class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Pascal program name becomes </a:t>
            </a:r>
            <a:br>
              <a:rPr lang="en-US" dirty="0"/>
            </a:br>
            <a:r>
              <a:rPr lang="en-US" dirty="0"/>
              <a:t>the Java class name.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main program</a:t>
            </a:r>
            <a:r>
              <a:rPr lang="en-US" dirty="0"/>
              <a:t> becomes the </a:t>
            </a:r>
            <a:br>
              <a:rPr lang="en-US" dirty="0"/>
            </a:br>
            <a:r>
              <a:rPr lang="en-US" u="sng" dirty="0"/>
              <a:t>main method</a:t>
            </a:r>
            <a:r>
              <a:rPr lang="en-US" dirty="0"/>
              <a:t> of the Java class.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We’ll compile each </a:t>
            </a:r>
            <a:r>
              <a:rPr lang="en-US" u="sng" dirty="0"/>
              <a:t>program variable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as if it were a </a:t>
            </a:r>
            <a:r>
              <a:rPr lang="en-US" u="sng" dirty="0"/>
              <a:t>field of the Java class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Fields </a:t>
            </a:r>
            <a:r>
              <a:rPr lang="en-US" u="sng" dirty="0"/>
              <a:t>do</a:t>
            </a:r>
            <a:r>
              <a:rPr lang="en-US" dirty="0"/>
              <a:t> have names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a Jasmin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Recall that local variables and parameters </a:t>
            </a:r>
            <a:br>
              <a:rPr lang="en-US" dirty="0"/>
            </a:br>
            <a:r>
              <a:rPr lang="en-US" dirty="0"/>
              <a:t>are referred to only by their slot numbers.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8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B3E-E829-1E4E-BD44-EBCCC9D65DA8}" type="slidenum">
              <a:rPr lang="en-US"/>
              <a:pPr/>
              <a:t>5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Strategy</a:t>
            </a:r>
            <a:r>
              <a:rPr lang="en-US" i="1" dirty="0"/>
              <a:t>, cont’d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We’ll compile each </a:t>
            </a:r>
            <a:r>
              <a:rPr lang="en-US" u="sng" dirty="0"/>
              <a:t>Pascal procedure or function </a:t>
            </a:r>
            <a:r>
              <a:rPr lang="en-US" dirty="0"/>
              <a:t>as if it were a </a:t>
            </a:r>
            <a:r>
              <a:rPr lang="en-US" u="sng" dirty="0"/>
              <a:t>private static method </a:t>
            </a:r>
            <a:br>
              <a:rPr lang="en-US" dirty="0"/>
            </a:br>
            <a:r>
              <a:rPr lang="en-US" dirty="0"/>
              <a:t>of the Java class.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Local variables and formal parameters of the method </a:t>
            </a:r>
            <a:r>
              <a:rPr lang="en-US" u="sng" dirty="0"/>
              <a:t>do not</a:t>
            </a:r>
            <a:r>
              <a:rPr lang="en-US" dirty="0"/>
              <a:t> have names in a Jasmin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Jasmin instructions refer to local variables and parameters by their </a:t>
            </a:r>
            <a:r>
              <a:rPr lang="en-US" u="sng" dirty="0"/>
              <a:t>slot numbers</a:t>
            </a:r>
            <a:r>
              <a:rPr lang="en-US" dirty="0"/>
              <a:t> of the local variables array.</a:t>
            </a:r>
          </a:p>
        </p:txBody>
      </p:sp>
    </p:spTree>
    <p:extLst>
      <p:ext uri="{BB962C8B-B14F-4D97-AF65-F5344CB8AC3E}">
        <p14:creationId xmlns:p14="http://schemas.microsoft.com/office/powerpoint/2010/main" val="264154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FC9B-E877-CB48-8BC8-5CD3718F1FE1}" type="slidenum">
              <a:rPr lang="en-US"/>
              <a:pPr/>
              <a:t>6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Datatype Descriptors</a:t>
            </a:r>
          </a:p>
        </p:txBody>
      </p:sp>
      <p:graphicFrame>
        <p:nvGraphicFramePr>
          <p:cNvPr id="607439" name="Group 2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08943"/>
              </p:ext>
            </p:extLst>
          </p:nvPr>
        </p:nvGraphicFramePr>
        <p:xfrm>
          <a:off x="3237247" y="1325903"/>
          <a:ext cx="3767137" cy="2347915"/>
        </p:xfrm>
        <a:graphic>
          <a:graphicData uri="http://schemas.openxmlformats.org/drawingml/2006/table">
            <a:tbl>
              <a:tblPr/>
              <a:tblGrid>
                <a:gridCol w="157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Scalar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50523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double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265549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7416" name="Group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476192"/>
              </p:ext>
            </p:extLst>
          </p:nvPr>
        </p:nvGraphicFramePr>
        <p:xfrm>
          <a:off x="2926098" y="3855997"/>
          <a:ext cx="4389437" cy="1281113"/>
        </p:xfrm>
        <a:graphic>
          <a:graphicData uri="http://schemas.openxmlformats.org/drawingml/2006/table">
            <a:tbl>
              <a:tblPr/>
              <a:tblGrid>
                <a:gridCol w="2103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java.lang.String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Ljava/lang/String;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java.util.HashMap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Ljava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/util/HashMap;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Newton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LNewton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7361" name="Group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919558"/>
              </p:ext>
            </p:extLst>
          </p:nvPr>
        </p:nvGraphicFramePr>
        <p:xfrm>
          <a:off x="2926098" y="5349219"/>
          <a:ext cx="4389437" cy="1265238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Array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java.lang.String[]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Ljava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/lang/String;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Newton[][]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[[LNewton;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int[][][]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[[[I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5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C9A8-FE0C-4149-ACD2-96E38F7C8BA3}" type="slidenum">
              <a:rPr lang="en-US"/>
              <a:pPr/>
              <a:t>7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</a:t>
            </a:r>
            <a:endParaRPr lang="en-US" i="1" dirty="0"/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2"/>
            <a:ext cx="8321675" cy="38709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 values of a function’s parameters are </a:t>
            </a:r>
            <a:r>
              <a:rPr lang="en-US" u="sng" dirty="0"/>
              <a:t>implicitly assigned</a:t>
            </a:r>
            <a:r>
              <a:rPr lang="en-US" dirty="0"/>
              <a:t> to slots starting with #0.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Example:</a:t>
            </a:r>
          </a:p>
          <a:p>
            <a:pPr lvl="4">
              <a:lnSpc>
                <a:spcPct val="80000"/>
              </a:lnSpc>
            </a:pP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 local slot #0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m</a:t>
            </a:r>
            <a:r>
              <a:rPr lang="en-US" dirty="0">
                <a:sym typeface="Wingdings" charset="0"/>
              </a:rPr>
              <a:t>  local slot #1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x</a:t>
            </a:r>
            <a:r>
              <a:rPr lang="en-US" dirty="0">
                <a:sym typeface="Wingdings" charset="0"/>
              </a:rPr>
              <a:t>  local slot #3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s</a:t>
            </a:r>
            <a:r>
              <a:rPr lang="en-US" dirty="0">
                <a:sym typeface="Wingdings" charset="0"/>
              </a:rPr>
              <a:t>  local slot #4</a:t>
            </a:r>
          </a:p>
          <a:p>
            <a:pPr lvl="4">
              <a:lnSpc>
                <a:spcPct val="80000"/>
              </a:lnSpc>
            </a:pPr>
            <a:endParaRPr lang="en-US" dirty="0">
              <a:sym typeface="Wingdings" charset="0"/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Jasmin function signature: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747" y="2446797"/>
            <a:ext cx="7572506" cy="70788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public static double </a:t>
            </a:r>
            <a:r>
              <a:rPr lang="en-US" sz="2000" b="1" dirty="0" err="1">
                <a:latin typeface="Courier New" charset="0"/>
              </a:rPr>
              <a:t>func</a:t>
            </a:r>
            <a:r>
              <a:rPr lang="en-US" sz="2000" b="1" dirty="0">
                <a:latin typeface="Courier New" charset="0"/>
              </a:rPr>
              <a:t>(int k, long m,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                      float x, String[][] 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948" y="5166341"/>
            <a:ext cx="818685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.method public static </a:t>
            </a:r>
            <a:r>
              <a:rPr lang="en-US" sz="2000" b="1" dirty="0" err="1">
                <a:latin typeface="Courier New" charset="0"/>
              </a:rPr>
              <a:t>func</a:t>
            </a:r>
            <a:r>
              <a:rPr lang="en-US" sz="2000" b="1" dirty="0">
                <a:latin typeface="Courier New" charset="0"/>
              </a:rPr>
              <a:t>(IJF[[</a:t>
            </a:r>
            <a:r>
              <a:rPr lang="en-US" sz="2000" b="1" dirty="0" err="1">
                <a:latin typeface="Courier New" charset="0"/>
              </a:rPr>
              <a:t>Ljava</a:t>
            </a:r>
            <a:r>
              <a:rPr lang="en-US" sz="2000" b="1" dirty="0">
                <a:latin typeface="Courier New" charset="0"/>
              </a:rPr>
              <a:t>/lang/String;)D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58EFD7EE-3B51-894F-BBD0-8C0E9FDF5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584" y="5623536"/>
            <a:ext cx="1897401" cy="12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89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EFAA-B45A-EA49-A7AC-F7E9AED613E5}" type="slidenum">
              <a:rPr lang="en-US"/>
              <a:pPr/>
              <a:t>8</a:t>
            </a:fld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Fields</a:t>
            </a:r>
          </a:p>
        </p:txBody>
      </p:sp>
      <p:pic>
        <p:nvPicPr>
          <p:cNvPr id="709636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9637" name="AutoShape 5"/>
          <p:cNvSpPr>
            <a:spLocks noChangeArrowheads="1"/>
          </p:cNvSpPr>
          <p:nvPr/>
        </p:nvSpPr>
        <p:spPr bwMode="auto">
          <a:xfrm>
            <a:off x="7132638" y="1965325"/>
            <a:ext cx="1371600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3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3A1-2177-9245-ADF7-032E27A9867C}" type="slidenum">
              <a:rPr lang="en-US"/>
              <a:pPr/>
              <a:t>9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Fields</a:t>
            </a:r>
            <a:r>
              <a:rPr lang="en-US" i="1" dirty="0"/>
              <a:t>, cont’d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57811"/>
          </a:xfrm>
        </p:spPr>
        <p:txBody>
          <a:bodyPr/>
          <a:lstStyle/>
          <a:p>
            <a:r>
              <a:rPr lang="en-US" dirty="0"/>
              <a:t>For example:</a:t>
            </a:r>
          </a:p>
        </p:txBody>
      </p:sp>
      <p:sp>
        <p:nvSpPr>
          <p:cNvPr id="606212" name="Text Box 4"/>
          <p:cNvSpPr txBox="1">
            <a:spLocks noChangeArrowheads="1"/>
          </p:cNvSpPr>
          <p:nvPr/>
        </p:nvSpPr>
        <p:spPr bwMode="auto">
          <a:xfrm>
            <a:off x="1133475" y="1756411"/>
            <a:ext cx="2524125" cy="158115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test;</a:t>
            </a: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 : integer;</a:t>
            </a:r>
          </a:p>
          <a:p>
            <a:r>
              <a:rPr lang="en-US" sz="1400" b="1" dirty="0">
                <a:latin typeface="Courier New" charset="0"/>
              </a:rPr>
              <a:t>    x, y    : real;</a:t>
            </a:r>
          </a:p>
          <a:p>
            <a:r>
              <a:rPr lang="en-US" sz="1400" b="1" dirty="0">
                <a:latin typeface="Courier New" charset="0"/>
              </a:rPr>
              <a:t>    p, q   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     : char;</a:t>
            </a:r>
          </a:p>
          <a:p>
            <a:r>
              <a:rPr lang="en-US" sz="1400" b="1" dirty="0">
                <a:latin typeface="Courier New" charset="0"/>
              </a:rPr>
              <a:t>    index   : 1..10;</a:t>
            </a:r>
          </a:p>
        </p:txBody>
      </p:sp>
      <p:sp>
        <p:nvSpPr>
          <p:cNvPr id="606213" name="Rectangle 5"/>
          <p:cNvSpPr>
            <a:spLocks noChangeArrowheads="1"/>
          </p:cNvSpPr>
          <p:nvPr/>
        </p:nvSpPr>
        <p:spPr bwMode="auto">
          <a:xfrm>
            <a:off x="457200" y="3489641"/>
            <a:ext cx="8229600" cy="48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Compiles to:</a:t>
            </a:r>
          </a:p>
        </p:txBody>
      </p:sp>
      <p:sp>
        <p:nvSpPr>
          <p:cNvPr id="606214" name="Text Box 6"/>
          <p:cNvSpPr txBox="1">
            <a:spLocks noChangeArrowheads="1"/>
          </p:cNvSpPr>
          <p:nvPr/>
        </p:nvSpPr>
        <p:spPr bwMode="auto">
          <a:xfrm>
            <a:off x="1133475" y="4049406"/>
            <a:ext cx="329930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.field private static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C</a:t>
            </a:r>
          </a:p>
          <a:p>
            <a:r>
              <a:rPr lang="en-US" sz="1400" b="1" dirty="0">
                <a:latin typeface="Courier New" charset="0"/>
              </a:rPr>
              <a:t>.field private static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I</a:t>
            </a:r>
          </a:p>
          <a:p>
            <a:r>
              <a:rPr lang="en-US" sz="1400" b="1" dirty="0">
                <a:latin typeface="Courier New" charset="0"/>
              </a:rPr>
              <a:t>.field private static index I</a:t>
            </a:r>
          </a:p>
          <a:p>
            <a:r>
              <a:rPr lang="en-US" sz="1400" b="1" dirty="0">
                <a:latin typeface="Courier New" charset="0"/>
              </a:rPr>
              <a:t>.field private static j I</a:t>
            </a:r>
          </a:p>
          <a:p>
            <a:r>
              <a:rPr lang="en-US" sz="1400" b="1" dirty="0">
                <a:latin typeface="Courier New" charset="0"/>
              </a:rPr>
              <a:t>.field private static k I</a:t>
            </a:r>
          </a:p>
          <a:p>
            <a:r>
              <a:rPr lang="en-US" sz="1400" b="1" dirty="0">
                <a:latin typeface="Courier New" charset="0"/>
              </a:rPr>
              <a:t>.field private static p Z</a:t>
            </a:r>
          </a:p>
          <a:p>
            <a:r>
              <a:rPr lang="en-US" sz="1400" b="1" dirty="0">
                <a:latin typeface="Courier New" charset="0"/>
              </a:rPr>
              <a:t>.field private static q Z</a:t>
            </a:r>
          </a:p>
          <a:p>
            <a:r>
              <a:rPr lang="en-US" sz="1400" b="1" dirty="0">
                <a:latin typeface="Courier New" charset="0"/>
              </a:rPr>
              <a:t>.field private static x F</a:t>
            </a:r>
          </a:p>
          <a:p>
            <a:r>
              <a:rPr lang="en-US" sz="1400" b="1" dirty="0">
                <a:latin typeface="Courier New" charset="0"/>
              </a:rPr>
              <a:t>.field private static y F </a:t>
            </a:r>
          </a:p>
        </p:txBody>
      </p:sp>
      <p:grpSp>
        <p:nvGrpSpPr>
          <p:cNvPr id="606216" name="Group 8"/>
          <p:cNvGrpSpPr>
            <a:grpSpLocks/>
          </p:cNvGrpSpPr>
          <p:nvPr/>
        </p:nvGrpSpPr>
        <p:grpSpPr bwMode="auto">
          <a:xfrm>
            <a:off x="3840488" y="2239964"/>
            <a:ext cx="2749551" cy="1096963"/>
            <a:chOff x="2534" y="1411"/>
            <a:chExt cx="1732" cy="691"/>
          </a:xfrm>
        </p:grpSpPr>
        <p:sp>
          <p:nvSpPr>
            <p:cNvPr id="606217" name="AutoShape 9"/>
            <p:cNvSpPr>
              <a:spLocks/>
            </p:cNvSpPr>
            <p:nvPr/>
          </p:nvSpPr>
          <p:spPr bwMode="auto">
            <a:xfrm>
              <a:off x="2534" y="1411"/>
              <a:ext cx="116" cy="691"/>
            </a:xfrm>
            <a:prstGeom prst="rightBrace">
              <a:avLst>
                <a:gd name="adj1" fmla="val 57902"/>
                <a:gd name="adj2" fmla="val 50000"/>
              </a:avLst>
            </a:prstGeom>
            <a:noFill/>
            <a:ln w="38100">
              <a:solidFill>
                <a:srgbClr val="B23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B23C00"/>
                </a:solidFill>
              </a:endParaRPr>
            </a:p>
          </p:txBody>
        </p:sp>
        <p:sp>
          <p:nvSpPr>
            <p:cNvPr id="606218" name="Text Box 10"/>
            <p:cNvSpPr txBox="1">
              <a:spLocks noChangeArrowheads="1"/>
            </p:cNvSpPr>
            <p:nvPr/>
          </p:nvSpPr>
          <p:spPr bwMode="auto">
            <a:xfrm>
              <a:off x="2650" y="1659"/>
              <a:ext cx="16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B23C00"/>
                  </a:solidFill>
                </a:rPr>
                <a:t>Pascal </a:t>
              </a:r>
              <a:r>
                <a:rPr lang="en-US" u="sng" dirty="0">
                  <a:solidFill>
                    <a:srgbClr val="B23C00"/>
                  </a:solidFill>
                </a:rPr>
                <a:t>program variables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85276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38585</TotalTime>
  <Words>2687</Words>
  <Application>Microsoft Macintosh PowerPoint</Application>
  <PresentationFormat>On-screen Show (4:3)</PresentationFormat>
  <Paragraphs>456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Times New Roman</vt:lpstr>
      <vt:lpstr>Wingdings</vt:lpstr>
      <vt:lpstr>Quadrant</vt:lpstr>
      <vt:lpstr>CMPE 152: Compiler Design March 25 Class Meeting</vt:lpstr>
      <vt:lpstr>Code Templates</vt:lpstr>
      <vt:lpstr>Code Template for a Pascal Program</vt:lpstr>
      <vt:lpstr>Compilation Strategy</vt:lpstr>
      <vt:lpstr>Compilation Strategy, cont’d</vt:lpstr>
      <vt:lpstr>Jasmin Datatype Descriptors</vt:lpstr>
      <vt:lpstr>Local Variables</vt:lpstr>
      <vt:lpstr>Program Fields</vt:lpstr>
      <vt:lpstr>Program Fields, cont’d</vt:lpstr>
      <vt:lpstr>Code Template for the Main Method, cont’d</vt:lpstr>
      <vt:lpstr>Code Template for the Main Method, cont’d</vt:lpstr>
      <vt:lpstr>Code Template for the Main Method, cont’d</vt:lpstr>
      <vt:lpstr>Loading a Program Variable’s Value</vt:lpstr>
      <vt:lpstr>Storing a Program Variable’s Value</vt:lpstr>
      <vt:lpstr>Code for Procedures and Functions</vt:lpstr>
      <vt:lpstr>Code for Procedures and Functions</vt:lpstr>
      <vt:lpstr>Compiling Local Variables</vt:lpstr>
      <vt:lpstr>Generating Code for Expressions</vt:lpstr>
      <vt:lpstr>Generating Code for Expressions</vt:lpstr>
      <vt:lpstr>Compare Integer Values</vt:lpstr>
      <vt:lpstr>Compare Integer Values, cont’d</vt:lpstr>
      <vt:lpstr>Compare Values of Other Datatypes</vt:lpstr>
      <vt:lpstr>What Would James Gosling Do?</vt:lpstr>
      <vt:lpstr>What Would James Gosling Do, cont’d</vt:lpstr>
      <vt:lpstr>Jasper</vt:lpstr>
      <vt:lpstr>Jasper, cont’d</vt:lpstr>
      <vt:lpstr>Jasper, cont’d</vt:lpstr>
      <vt:lpstr>Expression Syntax Diagrams</vt:lpstr>
      <vt:lpstr>Relational Expressions</vt:lpstr>
      <vt:lpstr>Relational Expression Code Template</vt:lpstr>
      <vt:lpstr>Load and Store Tips</vt:lpstr>
      <vt:lpstr>Load and Store Tips,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451</cp:revision>
  <dcterms:created xsi:type="dcterms:W3CDTF">2008-01-12T03:52:55Z</dcterms:created>
  <dcterms:modified xsi:type="dcterms:W3CDTF">2021-03-25T08:21:21Z</dcterms:modified>
</cp:coreProperties>
</file>