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6"/>
  </p:notesMasterIdLst>
  <p:handoutMasterIdLst>
    <p:handoutMasterId r:id="rId37"/>
  </p:handoutMasterIdLst>
  <p:sldIdLst>
    <p:sldId id="256" r:id="rId2"/>
    <p:sldId id="312" r:id="rId3"/>
    <p:sldId id="313" r:id="rId4"/>
    <p:sldId id="314" r:id="rId5"/>
    <p:sldId id="315" r:id="rId6"/>
    <p:sldId id="268" r:id="rId7"/>
    <p:sldId id="269" r:id="rId8"/>
    <p:sldId id="270" r:id="rId9"/>
    <p:sldId id="271" r:id="rId10"/>
    <p:sldId id="272" r:id="rId11"/>
    <p:sldId id="273" r:id="rId12"/>
    <p:sldId id="274" r:id="rId13"/>
    <p:sldId id="275" r:id="rId14"/>
    <p:sldId id="276" r:id="rId15"/>
    <p:sldId id="277" r:id="rId16"/>
    <p:sldId id="278" r:id="rId17"/>
    <p:sldId id="279" r:id="rId18"/>
    <p:sldId id="307" r:id="rId19"/>
    <p:sldId id="260" r:id="rId20"/>
    <p:sldId id="261" r:id="rId21"/>
    <p:sldId id="262" r:id="rId22"/>
    <p:sldId id="263" r:id="rId23"/>
    <p:sldId id="264" r:id="rId24"/>
    <p:sldId id="265" r:id="rId25"/>
    <p:sldId id="266" r:id="rId26"/>
    <p:sldId id="267" r:id="rId27"/>
    <p:sldId id="308" r:id="rId28"/>
    <p:sldId id="309" r:id="rId29"/>
    <p:sldId id="310" r:id="rId30"/>
    <p:sldId id="311" r:id="rId31"/>
    <p:sldId id="281" r:id="rId32"/>
    <p:sldId id="282" r:id="rId33"/>
    <p:sldId id="283" r:id="rId34"/>
    <p:sldId id="284" r:id="rId35"/>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000"/>
    <a:srgbClr val="B23C00"/>
    <a:srgbClr val="F2E5D0"/>
    <a:srgbClr val="DEF0F2"/>
    <a:srgbClr val="464646"/>
    <a:srgbClr val="8F0000"/>
    <a:srgbClr val="CC99FF"/>
    <a:srgbClr val="99FF66"/>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44" autoAdjust="0"/>
    <p:restoredTop sz="96327" autoAdjust="0"/>
  </p:normalViewPr>
  <p:slideViewPr>
    <p:cSldViewPr>
      <p:cViewPr varScale="1">
        <p:scale>
          <a:sx n="167" d="100"/>
          <a:sy n="167" d="100"/>
        </p:scale>
        <p:origin x="176" y="37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81BEC4D-AF1D-B244-858F-FC7BB69AC3F2}" type="datetimeFigureOut">
              <a:rPr lang="en-US" smtClean="0"/>
              <a:t>3/23/21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17C8AE-DEBD-E641-93E8-ED065F7FB8AC}" type="slidenum">
              <a:rPr lang="en-US" smtClean="0"/>
              <a:t>‹#›</a:t>
            </a:fld>
            <a:endParaRPr lang="en-US"/>
          </a:p>
        </p:txBody>
      </p:sp>
    </p:spTree>
    <p:extLst>
      <p:ext uri="{BB962C8B-B14F-4D97-AF65-F5344CB8AC3E}">
        <p14:creationId xmlns:p14="http://schemas.microsoft.com/office/powerpoint/2010/main" val="13917049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5E68D8E-92B9-6647-9C13-3186C5B51462}" type="slidenum">
              <a:rPr lang="en-US"/>
              <a:pPr/>
              <a:t>‹#›</a:t>
            </a:fld>
            <a:endParaRPr lang="en-US"/>
          </a:p>
        </p:txBody>
      </p:sp>
    </p:spTree>
    <p:extLst>
      <p:ext uri="{BB962C8B-B14F-4D97-AF65-F5344CB8AC3E}">
        <p14:creationId xmlns:p14="http://schemas.microsoft.com/office/powerpoint/2010/main" val="208035277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E68D8E-92B9-6647-9C13-3186C5B51462}" type="slidenum">
              <a:rPr lang="en-US" smtClean="0"/>
              <a:pPr/>
              <a:t>17</a:t>
            </a:fld>
            <a:endParaRPr lang="en-US"/>
          </a:p>
        </p:txBody>
      </p:sp>
    </p:spTree>
    <p:extLst>
      <p:ext uri="{BB962C8B-B14F-4D97-AF65-F5344CB8AC3E}">
        <p14:creationId xmlns:p14="http://schemas.microsoft.com/office/powerpoint/2010/main" val="2355614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sp>
        <p:nvSpPr>
          <p:cNvPr id="30725" name="Rectangle 5"/>
          <p:cNvSpPr>
            <a:spLocks noGrp="1" noChangeArrowheads="1"/>
          </p:cNvSpPr>
          <p:nvPr>
            <p:ph type="dt" sz="half" idx="2"/>
          </p:nvPr>
        </p:nvSpPr>
        <p:spPr>
          <a:xfrm>
            <a:off x="457200" y="6248400"/>
            <a:ext cx="2133600" cy="457200"/>
          </a:xfrm>
          <a:prstGeom prst="rect">
            <a:avLst/>
          </a:prstGeom>
        </p:spPr>
        <p:txBody>
          <a:bodyPr/>
          <a:lstStyle>
            <a:lvl1pPr>
              <a:defRPr/>
            </a:lvl1pPr>
          </a:lstStyle>
          <a:p>
            <a:endParaRPr lang="en-US"/>
          </a:p>
        </p:txBody>
      </p:sp>
      <p:sp>
        <p:nvSpPr>
          <p:cNvPr id="30726" name="Rectangle 6"/>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lang="en-US"/>
          </a:p>
        </p:txBody>
      </p:sp>
      <p:sp>
        <p:nvSpPr>
          <p:cNvPr id="30727" name="Rectangle 7"/>
          <p:cNvSpPr>
            <a:spLocks noGrp="1" noChangeArrowheads="1"/>
          </p:cNvSpPr>
          <p:nvPr>
            <p:ph type="sldNum" sz="quarter" idx="4"/>
          </p:nvPr>
        </p:nvSpPr>
        <p:spPr>
          <a:xfrm>
            <a:off x="6553200" y="6248400"/>
            <a:ext cx="2133600" cy="457200"/>
          </a:xfrm>
        </p:spPr>
        <p:txBody>
          <a:bodyPr/>
          <a:lstStyle>
            <a:lvl1pPr>
              <a:defRPr sz="1000" b="1"/>
            </a:lvl1pPr>
          </a:lstStyle>
          <a:p>
            <a:fld id="{91E6F249-8D10-7240-A07E-F66CEC252905}" type="slidenum">
              <a:rPr lang="en-US"/>
              <a:pPr/>
              <a:t>‹#›</a:t>
            </a:fld>
            <a:endParaRPr lang="en-US"/>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FDA5FC-E46B-9C44-BC74-948B74CFAE7B}" type="slidenum">
              <a:rPr lang="en-US"/>
              <a:pPr/>
              <a:t>‹#›</a:t>
            </a:fld>
            <a:endParaRPr lang="en-US"/>
          </a:p>
        </p:txBody>
      </p:sp>
    </p:spTree>
    <p:extLst>
      <p:ext uri="{BB962C8B-B14F-4D97-AF65-F5344CB8AC3E}">
        <p14:creationId xmlns:p14="http://schemas.microsoft.com/office/powerpoint/2010/main" val="219067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1163"/>
            <a:ext cx="2057400" cy="5719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11163"/>
            <a:ext cx="6019800" cy="5719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1E3472-7C7E-B14E-BFC5-D45A5C34A3D1}" type="slidenum">
              <a:rPr lang="en-US"/>
              <a:pPr/>
              <a:t>‹#›</a:t>
            </a:fld>
            <a:endParaRPr lang="en-US"/>
          </a:p>
        </p:txBody>
      </p:sp>
    </p:spTree>
    <p:extLst>
      <p:ext uri="{BB962C8B-B14F-4D97-AF65-F5344CB8AC3E}">
        <p14:creationId xmlns:p14="http://schemas.microsoft.com/office/powerpoint/2010/main" val="1542890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a:t>Click to edit Master title style</a:t>
            </a:r>
          </a:p>
        </p:txBody>
      </p:sp>
      <p:sp>
        <p:nvSpPr>
          <p:cNvPr id="3" name="Text Placeholder 2"/>
          <p:cNvSpPr>
            <a:spLocks noGrp="1"/>
          </p:cNvSpPr>
          <p:nvPr>
            <p:ph type="body" sz="half" idx="1"/>
          </p:nvPr>
        </p:nvSpPr>
        <p:spPr>
          <a:xfrm>
            <a:off x="457200" y="1295400"/>
            <a:ext cx="4038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14400" y="6248400"/>
            <a:ext cx="2103438"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30008CC9-D4CA-4C49-82E1-6F36B95D5AD3}" type="slidenum">
              <a:rPr lang="en-US"/>
              <a:pPr/>
              <a:t>‹#›</a:t>
            </a:fld>
            <a:endParaRPr lang="en-US"/>
          </a:p>
        </p:txBody>
      </p:sp>
    </p:spTree>
    <p:extLst>
      <p:ext uri="{BB962C8B-B14F-4D97-AF65-F5344CB8AC3E}">
        <p14:creationId xmlns:p14="http://schemas.microsoft.com/office/powerpoint/2010/main" val="3424759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a:t>Click to edit Master title style</a:t>
            </a:r>
          </a:p>
        </p:txBody>
      </p:sp>
      <p:sp>
        <p:nvSpPr>
          <p:cNvPr id="3" name="Table Placeholder 2"/>
          <p:cNvSpPr>
            <a:spLocks noGrp="1"/>
          </p:cNvSpPr>
          <p:nvPr>
            <p:ph type="tbl" idx="1"/>
          </p:nvPr>
        </p:nvSpPr>
        <p:spPr>
          <a:xfrm>
            <a:off x="457200" y="1295400"/>
            <a:ext cx="8229600" cy="4835525"/>
          </a:xfrm>
        </p:spPr>
        <p:txBody>
          <a:bodyPr/>
          <a:lstStyle/>
          <a:p>
            <a:endParaRPr lang="en-US"/>
          </a:p>
        </p:txBody>
      </p:sp>
      <p:sp>
        <p:nvSpPr>
          <p:cNvPr id="4" name="Date Placeholder 3"/>
          <p:cNvSpPr>
            <a:spLocks noGrp="1"/>
          </p:cNvSpPr>
          <p:nvPr>
            <p:ph type="dt" sz="half" idx="10"/>
          </p:nvPr>
        </p:nvSpPr>
        <p:spPr>
          <a:xfrm>
            <a:off x="914400" y="6248400"/>
            <a:ext cx="2103438"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961382A0-9D72-BB43-B46C-CFCA4A0D8E38}" type="slidenum">
              <a:rPr lang="en-US"/>
              <a:pPr/>
              <a:t>‹#›</a:t>
            </a:fld>
            <a:endParaRPr lang="en-US"/>
          </a:p>
        </p:txBody>
      </p:sp>
    </p:spTree>
    <p:extLst>
      <p:ext uri="{BB962C8B-B14F-4D97-AF65-F5344CB8AC3E}">
        <p14:creationId xmlns:p14="http://schemas.microsoft.com/office/powerpoint/2010/main" val="188141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41431D7-A35E-FE4C-978D-A4C1DB31A328}" type="slidenum">
              <a:rPr lang="en-US"/>
              <a:pPr/>
              <a:t>‹#›</a:t>
            </a:fld>
            <a:endParaRPr lang="en-US"/>
          </a:p>
        </p:txBody>
      </p:sp>
    </p:spTree>
    <p:extLst>
      <p:ext uri="{BB962C8B-B14F-4D97-AF65-F5344CB8AC3E}">
        <p14:creationId xmlns:p14="http://schemas.microsoft.com/office/powerpoint/2010/main" val="354358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FED62B2D-F854-104A-9535-9A504E5923E0}" type="slidenum">
              <a:rPr lang="en-US"/>
              <a:pPr/>
              <a:t>‹#›</a:t>
            </a:fld>
            <a:endParaRPr lang="en-US"/>
          </a:p>
        </p:txBody>
      </p:sp>
    </p:spTree>
    <p:extLst>
      <p:ext uri="{BB962C8B-B14F-4D97-AF65-F5344CB8AC3E}">
        <p14:creationId xmlns:p14="http://schemas.microsoft.com/office/powerpoint/2010/main" val="388404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D3FEEA-E4EA-8B48-84AC-27AA886F7D9E}" type="slidenum">
              <a:rPr lang="en-US"/>
              <a:pPr/>
              <a:t>‹#›</a:t>
            </a:fld>
            <a:endParaRPr lang="en-US"/>
          </a:p>
        </p:txBody>
      </p:sp>
    </p:spTree>
    <p:extLst>
      <p:ext uri="{BB962C8B-B14F-4D97-AF65-F5344CB8AC3E}">
        <p14:creationId xmlns:p14="http://schemas.microsoft.com/office/powerpoint/2010/main" val="4253908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0F6CE3A-7281-7642-9900-6E16427813B2}" type="slidenum">
              <a:rPr lang="en-US"/>
              <a:pPr/>
              <a:t>‹#›</a:t>
            </a:fld>
            <a:endParaRPr lang="en-US"/>
          </a:p>
        </p:txBody>
      </p:sp>
    </p:spTree>
    <p:extLst>
      <p:ext uri="{BB962C8B-B14F-4D97-AF65-F5344CB8AC3E}">
        <p14:creationId xmlns:p14="http://schemas.microsoft.com/office/powerpoint/2010/main" val="1458862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E4CDA5C-119F-CC4B-9649-ABA59C0C102C}" type="slidenum">
              <a:rPr lang="en-US"/>
              <a:pPr/>
              <a:t>‹#›</a:t>
            </a:fld>
            <a:endParaRPr lang="en-US"/>
          </a:p>
        </p:txBody>
      </p:sp>
    </p:spTree>
    <p:extLst>
      <p:ext uri="{BB962C8B-B14F-4D97-AF65-F5344CB8AC3E}">
        <p14:creationId xmlns:p14="http://schemas.microsoft.com/office/powerpoint/2010/main" val="375163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50CE1F-3703-B242-8AD0-B0AC82B28EE7}" type="slidenum">
              <a:rPr lang="en-US"/>
              <a:pPr/>
              <a:t>‹#›</a:t>
            </a:fld>
            <a:endParaRPr lang="en-US"/>
          </a:p>
        </p:txBody>
      </p:sp>
    </p:spTree>
    <p:extLst>
      <p:ext uri="{BB962C8B-B14F-4D97-AF65-F5344CB8AC3E}">
        <p14:creationId xmlns:p14="http://schemas.microsoft.com/office/powerpoint/2010/main" val="44920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2074743-FE56-7945-B44C-593C2BC7280A}" type="slidenum">
              <a:rPr lang="en-US"/>
              <a:pPr/>
              <a:t>‹#›</a:t>
            </a:fld>
            <a:endParaRPr lang="en-US"/>
          </a:p>
        </p:txBody>
      </p:sp>
    </p:spTree>
    <p:extLst>
      <p:ext uri="{BB962C8B-B14F-4D97-AF65-F5344CB8AC3E}">
        <p14:creationId xmlns:p14="http://schemas.microsoft.com/office/powerpoint/2010/main" val="86668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6963" y="6248400"/>
            <a:ext cx="2103437"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382963" y="6248400"/>
            <a:ext cx="2636837"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A885C50-577F-4141-9922-FD2248DB00C4}" type="slidenum">
              <a:rPr lang="en-US"/>
              <a:pPr/>
              <a:t>‹#›</a:t>
            </a:fld>
            <a:endParaRPr lang="en-US"/>
          </a:p>
        </p:txBody>
      </p:sp>
    </p:spTree>
    <p:extLst>
      <p:ext uri="{BB962C8B-B14F-4D97-AF65-F5344CB8AC3E}">
        <p14:creationId xmlns:p14="http://schemas.microsoft.com/office/powerpoint/2010/main" val="406855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8046682" y="6248400"/>
            <a:ext cx="640118"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F516B7F-12E3-114E-9B55-66756E9F7A1D}"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extBox 13"/>
          <p:cNvSpPr txBox="1"/>
          <p:nvPr userDrawn="1"/>
        </p:nvSpPr>
        <p:spPr>
          <a:xfrm>
            <a:off x="1097318" y="6263609"/>
            <a:ext cx="1800493" cy="400110"/>
          </a:xfrm>
          <a:prstGeom prst="rect">
            <a:avLst/>
          </a:prstGeom>
          <a:noFill/>
        </p:spPr>
        <p:txBody>
          <a:bodyPr wrap="none" rtlCol="0">
            <a:spAutoFit/>
          </a:bodyPr>
          <a:lstStyle/>
          <a:p>
            <a:r>
              <a:rPr lang="en-US" sz="1000" dirty="0"/>
              <a:t>Computer</a:t>
            </a:r>
            <a:r>
              <a:rPr lang="en-US" sz="1000" baseline="0" dirty="0"/>
              <a:t> Engineering Dept.</a:t>
            </a:r>
          </a:p>
          <a:p>
            <a:r>
              <a:rPr lang="en-US" sz="1000" baseline="0" dirty="0"/>
              <a:t>Spring 2021: March 23</a:t>
            </a:r>
            <a:endParaRPr lang="en-US" sz="1000" dirty="0"/>
          </a:p>
        </p:txBody>
      </p:sp>
      <p:sp>
        <p:nvSpPr>
          <p:cNvPr id="15" name="TextBox 14"/>
          <p:cNvSpPr txBox="1"/>
          <p:nvPr userDrawn="1"/>
        </p:nvSpPr>
        <p:spPr>
          <a:xfrm>
            <a:off x="3801926" y="6263609"/>
            <a:ext cx="1818126" cy="400110"/>
          </a:xfrm>
          <a:prstGeom prst="rect">
            <a:avLst/>
          </a:prstGeom>
          <a:noFill/>
        </p:spPr>
        <p:txBody>
          <a:bodyPr wrap="none" rtlCol="0">
            <a:spAutoFit/>
          </a:bodyPr>
          <a:lstStyle/>
          <a:p>
            <a:pPr algn="ctr"/>
            <a:r>
              <a:rPr lang="en-US" sz="1000"/>
              <a:t>CMPE</a:t>
            </a:r>
            <a:r>
              <a:rPr lang="en-US" sz="1000" baseline="0"/>
              <a:t> 152</a:t>
            </a:r>
            <a:r>
              <a:rPr lang="en-US" sz="1000"/>
              <a:t>: Compiler </a:t>
            </a:r>
            <a:r>
              <a:rPr lang="en-US" sz="1000" baseline="0"/>
              <a:t>Design</a:t>
            </a:r>
            <a:br>
              <a:rPr lang="en-US" sz="1000" baseline="0"/>
            </a:br>
            <a:r>
              <a:rPr lang="en-US" sz="1000" baseline="0"/>
              <a:t>© R. Mak</a:t>
            </a:r>
            <a:endParaRPr lang="en-US" sz="1000"/>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jasmin.sourceforge.net/"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docs.oracle.com/javase/specs/jvms/se7/html/jvms-6.html"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200" dirty="0"/>
              <a:t>CMPE 152: Compiler Design</a:t>
            </a:r>
            <a:br>
              <a:rPr lang="en-US" sz="3600" dirty="0"/>
            </a:br>
            <a:r>
              <a:rPr lang="en-US" sz="2400" dirty="0"/>
              <a:t>March 23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Engineering</a:t>
            </a:r>
            <a:br>
              <a:rPr lang="en-US" dirty="0"/>
            </a:br>
            <a:r>
              <a:rPr lang="en-US" dirty="0"/>
              <a:t>San Jose State University</a:t>
            </a:r>
            <a:br>
              <a:rPr lang="en-US" dirty="0"/>
            </a:br>
            <a:br>
              <a:rPr lang="en-US" sz="1200" dirty="0"/>
            </a:br>
            <a:r>
              <a:rPr lang="en-US" dirty="0"/>
              <a:t>Spring 2021</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3" name="Picture 5" descr="sjsu_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fld id="{91E6F249-8D10-7240-A07E-F66CEC252905}" type="slidenum">
              <a:rPr lang="en-US" smtClean="0"/>
              <a:pPr/>
              <a:t>1</a:t>
            </a:fld>
            <a:endParaRPr lang="en-US"/>
          </a:p>
        </p:txBody>
      </p:sp>
      <p:pic>
        <p:nvPicPr>
          <p:cNvPr id="7" name="Picture 6" descr="Screen Shot 2015-08-23 at 4.03.00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526CB72-BA33-FF4A-BCB4-6571D634FB3A}" type="slidenum">
              <a:rPr lang="en-US"/>
              <a:pPr/>
              <a:t>10</a:t>
            </a:fld>
            <a:endParaRPr lang="en-US"/>
          </a:p>
        </p:txBody>
      </p:sp>
      <p:sp>
        <p:nvSpPr>
          <p:cNvPr id="553986" name="Rectangle 2"/>
          <p:cNvSpPr>
            <a:spLocks noGrp="1" noChangeArrowheads="1"/>
          </p:cNvSpPr>
          <p:nvPr>
            <p:ph type="title"/>
          </p:nvPr>
        </p:nvSpPr>
        <p:spPr/>
        <p:txBody>
          <a:bodyPr/>
          <a:lstStyle/>
          <a:p>
            <a:r>
              <a:rPr lang="en-US" dirty="0"/>
              <a:t>Target Machines</a:t>
            </a:r>
            <a:r>
              <a:rPr lang="en-US" i="1" dirty="0"/>
              <a:t>, cont’d</a:t>
            </a:r>
          </a:p>
        </p:txBody>
      </p:sp>
      <p:sp>
        <p:nvSpPr>
          <p:cNvPr id="553987" name="Rectangle 3"/>
          <p:cNvSpPr>
            <a:spLocks noGrp="1" noChangeArrowheads="1"/>
          </p:cNvSpPr>
          <p:nvPr>
            <p:ph type="body" idx="1"/>
          </p:nvPr>
        </p:nvSpPr>
        <p:spPr>
          <a:xfrm>
            <a:off x="365806" y="1325903"/>
            <a:ext cx="8412433" cy="4846267"/>
          </a:xfrm>
          <a:ln/>
          <a:extLst>
            <a:ext uri="{91240B29-F687-4f45-9708-019B960494DF}">
              <a14:hiddenLine xmlns:a14="http://schemas.microsoft.com/office/drawing/2010/main" xmlns="" w="9525">
                <a:solidFill>
                  <a:srgbClr val="0033CC"/>
                </a:solidFill>
                <a:miter lim="800000"/>
                <a:headEnd/>
                <a:tailEnd/>
              </a14:hiddenLine>
            </a:ext>
          </a:extLst>
        </p:spPr>
        <p:txBody>
          <a:bodyPr/>
          <a:lstStyle/>
          <a:p>
            <a:pPr>
              <a:lnSpc>
                <a:spcPct val="90000"/>
              </a:lnSpc>
            </a:pPr>
            <a:r>
              <a:rPr lang="en-US" sz="2800" dirty="0">
                <a:solidFill>
                  <a:srgbClr val="000000"/>
                </a:solidFill>
              </a:rPr>
              <a:t>No matter what language the source program was originally written in, once it</a:t>
            </a:r>
            <a:r>
              <a:rPr lang="en-US" sz="2800" dirty="0">
                <a:solidFill>
                  <a:srgbClr val="000000"/>
                </a:solidFill>
                <a:latin typeface="Arial"/>
              </a:rPr>
              <a:t>’</a:t>
            </a:r>
            <a:r>
              <a:rPr lang="en-US" sz="2800" dirty="0">
                <a:solidFill>
                  <a:srgbClr val="000000"/>
                </a:solidFill>
              </a:rPr>
              <a:t>s been compiled into a </a:t>
            </a:r>
            <a:r>
              <a:rPr lang="en-US" sz="2800" b="1" dirty="0">
                <a:solidFill>
                  <a:srgbClr val="0033CC"/>
                </a:solidFill>
                <a:latin typeface="Courier New" charset="0"/>
              </a:rPr>
              <a:t>.class</a:t>
            </a:r>
            <a:r>
              <a:rPr lang="en-US" sz="2800" dirty="0">
                <a:solidFill>
                  <a:schemeClr val="folHlink"/>
                </a:solidFill>
              </a:rPr>
              <a:t> </a:t>
            </a:r>
            <a:r>
              <a:rPr lang="en-US" sz="2800" dirty="0">
                <a:solidFill>
                  <a:srgbClr val="000000"/>
                </a:solidFill>
              </a:rPr>
              <a:t>file, </a:t>
            </a:r>
            <a:r>
              <a:rPr lang="en-US" u="sng" dirty="0"/>
              <a:t>the JVM will be able to load and execute it</a:t>
            </a:r>
            <a:r>
              <a:rPr lang="en-US" sz="2800" dirty="0">
                <a:solidFill>
                  <a:srgbClr val="000000"/>
                </a:solidFill>
              </a:rPr>
              <a:t>.</a:t>
            </a:r>
          </a:p>
          <a:p>
            <a:pPr lvl="4">
              <a:lnSpc>
                <a:spcPct val="90000"/>
              </a:lnSpc>
            </a:pPr>
            <a:endParaRPr lang="en-US" sz="1600" dirty="0">
              <a:solidFill>
                <a:schemeClr val="folHlink"/>
              </a:solidFill>
            </a:endParaRPr>
          </a:p>
          <a:p>
            <a:pPr>
              <a:lnSpc>
                <a:spcPct val="90000"/>
              </a:lnSpc>
            </a:pPr>
            <a:r>
              <a:rPr lang="en-US" sz="2800" dirty="0"/>
              <a:t>The JVM runs on a wide variety </a:t>
            </a:r>
            <a:br>
              <a:rPr lang="en-US" sz="2800" dirty="0"/>
            </a:br>
            <a:r>
              <a:rPr lang="en-US" sz="2800" dirty="0"/>
              <a:t>of hardware platforms.</a:t>
            </a:r>
          </a:p>
        </p:txBody>
      </p:sp>
    </p:spTree>
    <p:extLst>
      <p:ext uri="{BB962C8B-B14F-4D97-AF65-F5344CB8AC3E}">
        <p14:creationId xmlns:p14="http://schemas.microsoft.com/office/powerpoint/2010/main" val="81164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C67ADB6-387B-714F-9EAA-AD7FA383FD28}" type="slidenum">
              <a:rPr lang="en-US"/>
              <a:pPr/>
              <a:t>11</a:t>
            </a:fld>
            <a:endParaRPr lang="en-US"/>
          </a:p>
        </p:txBody>
      </p:sp>
      <p:sp>
        <p:nvSpPr>
          <p:cNvPr id="576514" name="Rectangle 2"/>
          <p:cNvSpPr>
            <a:spLocks noGrp="1" noChangeArrowheads="1"/>
          </p:cNvSpPr>
          <p:nvPr>
            <p:ph type="title"/>
          </p:nvPr>
        </p:nvSpPr>
        <p:spPr/>
        <p:txBody>
          <a:bodyPr/>
          <a:lstStyle/>
          <a:p>
            <a:r>
              <a:rPr lang="en-US"/>
              <a:t>Java Virtual Machine (JVM) Architecture</a:t>
            </a:r>
          </a:p>
        </p:txBody>
      </p:sp>
      <p:sp>
        <p:nvSpPr>
          <p:cNvPr id="576515" name="Rectangle 3"/>
          <p:cNvSpPr>
            <a:spLocks noGrp="1" noChangeArrowheads="1"/>
          </p:cNvSpPr>
          <p:nvPr>
            <p:ph type="body" idx="1"/>
          </p:nvPr>
        </p:nvSpPr>
        <p:spPr>
          <a:xfrm>
            <a:off x="5486400" y="1295400"/>
            <a:ext cx="3565525" cy="5059363"/>
          </a:xfrm>
        </p:spPr>
        <p:txBody>
          <a:bodyPr/>
          <a:lstStyle/>
          <a:p>
            <a:pPr>
              <a:lnSpc>
                <a:spcPct val="90000"/>
              </a:lnSpc>
            </a:pPr>
            <a:r>
              <a:rPr lang="en-US" sz="2000" dirty="0"/>
              <a:t>Java stack</a:t>
            </a:r>
          </a:p>
          <a:p>
            <a:pPr lvl="1">
              <a:lnSpc>
                <a:spcPct val="90000"/>
              </a:lnSpc>
            </a:pPr>
            <a:r>
              <a:rPr lang="en-US" sz="1800" dirty="0"/>
              <a:t>runtime stack</a:t>
            </a:r>
          </a:p>
          <a:p>
            <a:pPr lvl="3">
              <a:lnSpc>
                <a:spcPct val="90000"/>
              </a:lnSpc>
            </a:pPr>
            <a:endParaRPr lang="en-US" sz="1400" dirty="0"/>
          </a:p>
          <a:p>
            <a:pPr>
              <a:lnSpc>
                <a:spcPct val="90000"/>
              </a:lnSpc>
            </a:pPr>
            <a:r>
              <a:rPr lang="en-US" sz="2000" dirty="0"/>
              <a:t>Heap area</a:t>
            </a:r>
          </a:p>
          <a:p>
            <a:pPr lvl="1">
              <a:lnSpc>
                <a:spcPct val="90000"/>
              </a:lnSpc>
            </a:pPr>
            <a:r>
              <a:rPr lang="en-US" sz="1800" dirty="0"/>
              <a:t>dynamically allocated objects</a:t>
            </a:r>
          </a:p>
          <a:p>
            <a:pPr lvl="1">
              <a:lnSpc>
                <a:spcPct val="90000"/>
              </a:lnSpc>
            </a:pPr>
            <a:r>
              <a:rPr lang="en-US" sz="1800" dirty="0"/>
              <a:t>automatic garbage collection</a:t>
            </a:r>
          </a:p>
          <a:p>
            <a:pPr lvl="3">
              <a:lnSpc>
                <a:spcPct val="90000"/>
              </a:lnSpc>
            </a:pPr>
            <a:endParaRPr lang="en-US" sz="1400" dirty="0"/>
          </a:p>
          <a:p>
            <a:pPr>
              <a:lnSpc>
                <a:spcPct val="90000"/>
              </a:lnSpc>
            </a:pPr>
            <a:r>
              <a:rPr lang="en-US" sz="2000" dirty="0"/>
              <a:t>Class area</a:t>
            </a:r>
          </a:p>
          <a:p>
            <a:pPr lvl="1">
              <a:lnSpc>
                <a:spcPct val="90000"/>
              </a:lnSpc>
            </a:pPr>
            <a:r>
              <a:rPr lang="en-US" sz="1800" dirty="0"/>
              <a:t>code for methods</a:t>
            </a:r>
          </a:p>
          <a:p>
            <a:pPr lvl="1">
              <a:lnSpc>
                <a:spcPct val="90000"/>
              </a:lnSpc>
            </a:pPr>
            <a:r>
              <a:rPr lang="en-US" sz="1800" dirty="0"/>
              <a:t>constants pool</a:t>
            </a:r>
          </a:p>
          <a:p>
            <a:pPr lvl="3">
              <a:lnSpc>
                <a:spcPct val="90000"/>
              </a:lnSpc>
            </a:pPr>
            <a:endParaRPr lang="en-US" sz="1400" dirty="0"/>
          </a:p>
          <a:p>
            <a:pPr>
              <a:lnSpc>
                <a:spcPct val="90000"/>
              </a:lnSpc>
            </a:pPr>
            <a:r>
              <a:rPr lang="en-US" sz="2000" dirty="0"/>
              <a:t>Native method stacks</a:t>
            </a:r>
          </a:p>
          <a:p>
            <a:pPr lvl="1">
              <a:lnSpc>
                <a:spcPct val="90000"/>
              </a:lnSpc>
            </a:pPr>
            <a:r>
              <a:rPr lang="en-US" sz="1800" dirty="0"/>
              <a:t>support native methods, e.g., written in C</a:t>
            </a:r>
          </a:p>
          <a:p>
            <a:pPr lvl="1">
              <a:lnSpc>
                <a:spcPct val="90000"/>
              </a:lnSpc>
            </a:pPr>
            <a:r>
              <a:rPr lang="en-US" sz="1800" dirty="0"/>
              <a:t>(not shown)</a:t>
            </a:r>
          </a:p>
        </p:txBody>
      </p:sp>
      <p:pic>
        <p:nvPicPr>
          <p:cNvPr id="576516" name="Picture 4" descr="177075 fg15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638" y="1325563"/>
            <a:ext cx="5121275" cy="4659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95749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D8CF2384-9865-CF4D-9194-5229DAF33F38}" type="slidenum">
              <a:rPr lang="en-US"/>
              <a:pPr/>
              <a:t>12</a:t>
            </a:fld>
            <a:endParaRPr lang="en-US"/>
          </a:p>
        </p:txBody>
      </p:sp>
      <p:sp>
        <p:nvSpPr>
          <p:cNvPr id="577538" name="Rectangle 2"/>
          <p:cNvSpPr>
            <a:spLocks noGrp="1" noChangeArrowheads="1"/>
          </p:cNvSpPr>
          <p:nvPr>
            <p:ph type="title"/>
          </p:nvPr>
        </p:nvSpPr>
        <p:spPr/>
        <p:txBody>
          <a:bodyPr/>
          <a:lstStyle/>
          <a:p>
            <a:r>
              <a:rPr lang="en-US"/>
              <a:t>Java Virtual Machine Architecture, </a:t>
            </a:r>
            <a:r>
              <a:rPr lang="en-US" i="1"/>
              <a:t>cont</a:t>
            </a:r>
            <a:r>
              <a:rPr lang="ja-JP" altLang="en-US" i="1">
                <a:latin typeface="Arial"/>
              </a:rPr>
              <a:t>’</a:t>
            </a:r>
            <a:r>
              <a:rPr lang="en-US" i="1"/>
              <a:t>d</a:t>
            </a:r>
          </a:p>
        </p:txBody>
      </p:sp>
      <p:sp>
        <p:nvSpPr>
          <p:cNvPr id="577539" name="Rectangle 3"/>
          <p:cNvSpPr>
            <a:spLocks noGrp="1" noChangeArrowheads="1"/>
          </p:cNvSpPr>
          <p:nvPr>
            <p:ph type="body" idx="1"/>
          </p:nvPr>
        </p:nvSpPr>
        <p:spPr>
          <a:xfrm>
            <a:off x="5761038" y="1295401"/>
            <a:ext cx="3200400" cy="2773672"/>
          </a:xfrm>
        </p:spPr>
        <p:txBody>
          <a:bodyPr/>
          <a:lstStyle/>
          <a:p>
            <a:pPr>
              <a:lnSpc>
                <a:spcPct val="90000"/>
              </a:lnSpc>
            </a:pPr>
            <a:r>
              <a:rPr lang="en-US" sz="2000" dirty="0"/>
              <a:t>The runtime stack contains stack frames.</a:t>
            </a:r>
          </a:p>
          <a:p>
            <a:pPr lvl="4">
              <a:lnSpc>
                <a:spcPct val="90000"/>
              </a:lnSpc>
            </a:pPr>
            <a:endParaRPr lang="en-US" sz="400" dirty="0"/>
          </a:p>
          <a:p>
            <a:pPr lvl="4">
              <a:lnSpc>
                <a:spcPct val="90000"/>
              </a:lnSpc>
            </a:pPr>
            <a:endParaRPr lang="en-US" sz="600" dirty="0"/>
          </a:p>
          <a:p>
            <a:pPr>
              <a:lnSpc>
                <a:spcPct val="90000"/>
              </a:lnSpc>
            </a:pPr>
            <a:r>
              <a:rPr lang="en-US" sz="2000" dirty="0"/>
              <a:t>Each stack frame contains:</a:t>
            </a:r>
          </a:p>
          <a:p>
            <a:pPr lvl="4">
              <a:lnSpc>
                <a:spcPct val="90000"/>
              </a:lnSpc>
            </a:pPr>
            <a:endParaRPr lang="en-US" sz="400" dirty="0"/>
          </a:p>
          <a:p>
            <a:pPr lvl="1">
              <a:lnSpc>
                <a:spcPct val="90000"/>
              </a:lnSpc>
            </a:pPr>
            <a:r>
              <a:rPr lang="en-US" sz="1800" dirty="0"/>
              <a:t>local variables array</a:t>
            </a:r>
          </a:p>
          <a:p>
            <a:pPr lvl="1">
              <a:lnSpc>
                <a:spcPct val="90000"/>
              </a:lnSpc>
            </a:pPr>
            <a:r>
              <a:rPr lang="en-US" sz="1800" dirty="0"/>
              <a:t>operand stack</a:t>
            </a:r>
          </a:p>
          <a:p>
            <a:pPr lvl="1">
              <a:lnSpc>
                <a:spcPct val="90000"/>
              </a:lnSpc>
            </a:pPr>
            <a:r>
              <a:rPr lang="en-US" sz="1800" dirty="0"/>
              <a:t>program counter (PC)</a:t>
            </a:r>
          </a:p>
        </p:txBody>
      </p:sp>
      <p:pic>
        <p:nvPicPr>
          <p:cNvPr id="577541" name="Picture 5" descr="177075 fg15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5" y="1325563"/>
            <a:ext cx="5303838"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7542" name="Text Box 6"/>
          <p:cNvSpPr txBox="1">
            <a:spLocks noChangeArrowheads="1"/>
          </p:cNvSpPr>
          <p:nvPr/>
        </p:nvSpPr>
        <p:spPr bwMode="auto">
          <a:xfrm>
            <a:off x="5938838" y="4891088"/>
            <a:ext cx="2936875" cy="925512"/>
          </a:xfrm>
          <a:prstGeom prst="rect">
            <a:avLst/>
          </a:prstGeom>
          <a:solidFill>
            <a:schemeClr val="accent1">
              <a:lumMod val="20000"/>
              <a:lumOff val="80000"/>
            </a:schemeClr>
          </a:solidFill>
          <a:ln w="9525">
            <a:solidFill>
              <a:srgbClr val="0432FF"/>
            </a:solidFill>
            <a:miter lim="800000"/>
            <a:headEnd/>
            <a:tailEnd/>
          </a:ln>
          <a:effectLst/>
        </p:spPr>
        <p:txBody>
          <a:bodyPr wrap="none">
            <a:spAutoFit/>
          </a:bodyPr>
          <a:lstStyle/>
          <a:p>
            <a:pPr algn="ctr"/>
            <a:r>
              <a:rPr lang="en-US" sz="1800" dirty="0">
                <a:solidFill>
                  <a:srgbClr val="0033CC"/>
                </a:solidFill>
              </a:rPr>
              <a:t>What is missing in the JVM</a:t>
            </a:r>
          </a:p>
          <a:p>
            <a:pPr algn="ctr"/>
            <a:r>
              <a:rPr lang="en-US" sz="1800" dirty="0">
                <a:solidFill>
                  <a:srgbClr val="0033CC"/>
                </a:solidFill>
              </a:rPr>
              <a:t>that we had in our</a:t>
            </a:r>
          </a:p>
          <a:p>
            <a:pPr algn="ctr"/>
            <a:r>
              <a:rPr lang="en-US" sz="1800" dirty="0">
                <a:solidFill>
                  <a:srgbClr val="0033CC"/>
                </a:solidFill>
              </a:rPr>
              <a:t>Pascal interpreter?</a:t>
            </a:r>
          </a:p>
        </p:txBody>
      </p:sp>
    </p:spTree>
    <p:extLst>
      <p:ext uri="{BB962C8B-B14F-4D97-AF65-F5344CB8AC3E}">
        <p14:creationId xmlns:p14="http://schemas.microsoft.com/office/powerpoint/2010/main" val="330068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7542"/>
                                        </p:tgtEl>
                                        <p:attrNameLst>
                                          <p:attrName>style.visibility</p:attrName>
                                        </p:attrNameLst>
                                      </p:cBhvr>
                                      <p:to>
                                        <p:strVal val="visible"/>
                                      </p:to>
                                    </p:set>
                                    <p:anim calcmode="lin" valueType="num">
                                      <p:cBhvr additive="base">
                                        <p:cTn id="7" dur="500" fill="hold"/>
                                        <p:tgtEl>
                                          <p:spTgt spid="577542"/>
                                        </p:tgtEl>
                                        <p:attrNameLst>
                                          <p:attrName>ppt_x</p:attrName>
                                        </p:attrNameLst>
                                      </p:cBhvr>
                                      <p:tavLst>
                                        <p:tav tm="0">
                                          <p:val>
                                            <p:strVal val="#ppt_x"/>
                                          </p:val>
                                        </p:tav>
                                        <p:tav tm="100000">
                                          <p:val>
                                            <p:strVal val="#ppt_x"/>
                                          </p:val>
                                        </p:tav>
                                      </p:tavLst>
                                    </p:anim>
                                    <p:anim calcmode="lin" valueType="num">
                                      <p:cBhvr additive="base">
                                        <p:cTn id="8" dur="500" fill="hold"/>
                                        <p:tgtEl>
                                          <p:spTgt spid="5775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7B45B3-AFB9-C34C-A007-2CC50E005A85}" type="slidenum">
              <a:rPr lang="en-US"/>
              <a:pPr/>
              <a:t>13</a:t>
            </a:fld>
            <a:endParaRPr lang="en-US"/>
          </a:p>
        </p:txBody>
      </p:sp>
      <p:sp>
        <p:nvSpPr>
          <p:cNvPr id="578562" name="Rectangle 2"/>
          <p:cNvSpPr>
            <a:spLocks noGrp="1" noChangeArrowheads="1"/>
          </p:cNvSpPr>
          <p:nvPr>
            <p:ph type="title"/>
          </p:nvPr>
        </p:nvSpPr>
        <p:spPr/>
        <p:txBody>
          <a:bodyPr/>
          <a:lstStyle/>
          <a:p>
            <a:r>
              <a:rPr lang="en-US" dirty="0"/>
              <a:t>The JVM</a:t>
            </a:r>
            <a:r>
              <a:rPr lang="en-US" dirty="0">
                <a:latin typeface="Arial"/>
              </a:rPr>
              <a:t>’</a:t>
            </a:r>
            <a:r>
              <a:rPr lang="en-US" dirty="0"/>
              <a:t>s Java Runtime Stack</a:t>
            </a:r>
          </a:p>
        </p:txBody>
      </p:sp>
      <p:sp>
        <p:nvSpPr>
          <p:cNvPr id="578563" name="Rectangle 3"/>
          <p:cNvSpPr>
            <a:spLocks noGrp="1" noChangeArrowheads="1"/>
          </p:cNvSpPr>
          <p:nvPr>
            <p:ph type="body" idx="1"/>
          </p:nvPr>
        </p:nvSpPr>
        <p:spPr/>
        <p:txBody>
          <a:bodyPr/>
          <a:lstStyle/>
          <a:p>
            <a:pPr>
              <a:lnSpc>
                <a:spcPct val="90000"/>
              </a:lnSpc>
            </a:pPr>
            <a:r>
              <a:rPr lang="en-US" sz="2800" dirty="0"/>
              <a:t>Each function or procedure call </a:t>
            </a:r>
            <a:br>
              <a:rPr lang="en-US" sz="2800" dirty="0"/>
            </a:br>
            <a:r>
              <a:rPr lang="en-US" sz="2800" dirty="0"/>
              <a:t>pushes a </a:t>
            </a:r>
            <a:r>
              <a:rPr lang="en-US" u="sng" dirty="0"/>
              <a:t>stack frame</a:t>
            </a:r>
            <a:r>
              <a:rPr lang="en-US" sz="2800" dirty="0"/>
              <a:t>.</a:t>
            </a:r>
          </a:p>
          <a:p>
            <a:pPr lvl="4">
              <a:lnSpc>
                <a:spcPct val="90000"/>
              </a:lnSpc>
            </a:pPr>
            <a:endParaRPr lang="en-US" dirty="0"/>
          </a:p>
          <a:p>
            <a:pPr>
              <a:lnSpc>
                <a:spcPct val="90000"/>
              </a:lnSpc>
            </a:pPr>
            <a:r>
              <a:rPr lang="en-US" sz="2800" dirty="0"/>
              <a:t>The stack frame currently on top </a:t>
            </a:r>
            <a:br>
              <a:rPr lang="en-US" sz="2800" dirty="0"/>
            </a:br>
            <a:r>
              <a:rPr lang="en-US" sz="2800" dirty="0"/>
              <a:t>of the runtime stack is the </a:t>
            </a:r>
            <a:br>
              <a:rPr lang="en-US" sz="2800" dirty="0"/>
            </a:br>
            <a:r>
              <a:rPr lang="en-US" u="sng" dirty="0"/>
              <a:t>active stack frame</a:t>
            </a:r>
            <a:r>
              <a:rPr lang="en-US" sz="2800" dirty="0"/>
              <a:t>.</a:t>
            </a:r>
          </a:p>
          <a:p>
            <a:pPr lvl="4">
              <a:lnSpc>
                <a:spcPct val="90000"/>
              </a:lnSpc>
            </a:pPr>
            <a:endParaRPr lang="en-US" dirty="0"/>
          </a:p>
          <a:p>
            <a:pPr>
              <a:lnSpc>
                <a:spcPct val="90000"/>
              </a:lnSpc>
            </a:pPr>
            <a:r>
              <a:rPr lang="en-US" sz="2800" dirty="0"/>
              <a:t>A stack frame is popped off when the function returns, possibly leaving behind a </a:t>
            </a:r>
            <a:r>
              <a:rPr lang="en-US" u="sng" dirty="0"/>
              <a:t>return value </a:t>
            </a:r>
            <a:r>
              <a:rPr lang="en-US" sz="2800" dirty="0"/>
              <a:t>on top of the caller’s operand stack.</a:t>
            </a:r>
          </a:p>
        </p:txBody>
      </p:sp>
    </p:spTree>
    <p:extLst>
      <p:ext uri="{BB962C8B-B14F-4D97-AF65-F5344CB8AC3E}">
        <p14:creationId xmlns:p14="http://schemas.microsoft.com/office/powerpoint/2010/main" val="1663007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C7B45B3-AFB9-C34C-A007-2CC50E005A85}" type="slidenum">
              <a:rPr lang="en-US"/>
              <a:pPr/>
              <a:t>14</a:t>
            </a:fld>
            <a:endParaRPr lang="en-US"/>
          </a:p>
        </p:txBody>
      </p:sp>
      <p:sp>
        <p:nvSpPr>
          <p:cNvPr id="578562" name="Rectangle 2"/>
          <p:cNvSpPr>
            <a:spLocks noGrp="1" noChangeArrowheads="1"/>
          </p:cNvSpPr>
          <p:nvPr>
            <p:ph type="title"/>
          </p:nvPr>
        </p:nvSpPr>
        <p:spPr/>
        <p:txBody>
          <a:bodyPr/>
          <a:lstStyle/>
          <a:p>
            <a:r>
              <a:rPr lang="en-US" dirty="0"/>
              <a:t>Stack Frame Contents</a:t>
            </a:r>
          </a:p>
        </p:txBody>
      </p:sp>
      <p:sp>
        <p:nvSpPr>
          <p:cNvPr id="578563" name="Rectangle 3"/>
          <p:cNvSpPr>
            <a:spLocks noGrp="1" noChangeArrowheads="1"/>
          </p:cNvSpPr>
          <p:nvPr>
            <p:ph type="body" idx="1"/>
          </p:nvPr>
        </p:nvSpPr>
        <p:spPr/>
        <p:txBody>
          <a:bodyPr/>
          <a:lstStyle/>
          <a:p>
            <a:pPr>
              <a:lnSpc>
                <a:spcPct val="90000"/>
              </a:lnSpc>
            </a:pPr>
            <a:r>
              <a:rPr lang="en-US" sz="2800" dirty="0">
                <a:solidFill>
                  <a:schemeClr val="folHlink"/>
                </a:solidFill>
              </a:rPr>
              <a:t>Operand stack</a:t>
            </a:r>
          </a:p>
          <a:p>
            <a:pPr lvl="1">
              <a:lnSpc>
                <a:spcPct val="90000"/>
              </a:lnSpc>
            </a:pPr>
            <a:r>
              <a:rPr lang="en-US" sz="2400" dirty="0"/>
              <a:t>For doing computations.</a:t>
            </a:r>
          </a:p>
          <a:p>
            <a:pPr lvl="4">
              <a:lnSpc>
                <a:spcPct val="90000"/>
              </a:lnSpc>
            </a:pPr>
            <a:endParaRPr lang="en-US" sz="1800" dirty="0"/>
          </a:p>
          <a:p>
            <a:pPr>
              <a:lnSpc>
                <a:spcPct val="90000"/>
              </a:lnSpc>
            </a:pPr>
            <a:r>
              <a:rPr lang="en-US" sz="2800" dirty="0">
                <a:solidFill>
                  <a:schemeClr val="folHlink"/>
                </a:solidFill>
              </a:rPr>
              <a:t>Local variables array</a:t>
            </a:r>
          </a:p>
          <a:p>
            <a:pPr lvl="1">
              <a:lnSpc>
                <a:spcPct val="90000"/>
              </a:lnSpc>
            </a:pPr>
            <a:r>
              <a:rPr lang="en-US" sz="2400" dirty="0"/>
              <a:t>Equivalent to the </a:t>
            </a:r>
            <a:r>
              <a:rPr lang="en-US" dirty="0"/>
              <a:t>memory map</a:t>
            </a:r>
            <a:r>
              <a:rPr lang="en-US" sz="2400" dirty="0"/>
              <a:t> in our </a:t>
            </a:r>
            <a:br>
              <a:rPr lang="en-US" sz="2400" dirty="0"/>
            </a:br>
            <a:r>
              <a:rPr lang="en-US" sz="2400" dirty="0"/>
              <a:t>Pascal interpreter</a:t>
            </a:r>
            <a:r>
              <a:rPr lang="en-US" sz="2400" dirty="0">
                <a:latin typeface="Arial"/>
              </a:rPr>
              <a:t>’</a:t>
            </a:r>
            <a:r>
              <a:rPr lang="en-US" sz="2400" dirty="0"/>
              <a:t>s stack frame.</a:t>
            </a:r>
          </a:p>
          <a:p>
            <a:pPr lvl="4">
              <a:lnSpc>
                <a:spcPct val="90000"/>
              </a:lnSpc>
            </a:pPr>
            <a:endParaRPr lang="en-US" sz="1800" dirty="0"/>
          </a:p>
          <a:p>
            <a:pPr>
              <a:lnSpc>
                <a:spcPct val="90000"/>
              </a:lnSpc>
            </a:pPr>
            <a:r>
              <a:rPr lang="en-US" sz="2800" dirty="0">
                <a:solidFill>
                  <a:schemeClr val="folHlink"/>
                </a:solidFill>
              </a:rPr>
              <a:t>Program counter (PC)</a:t>
            </a:r>
          </a:p>
          <a:p>
            <a:pPr lvl="1">
              <a:lnSpc>
                <a:spcPct val="90000"/>
              </a:lnSpc>
            </a:pPr>
            <a:r>
              <a:rPr lang="en-US" sz="2400" dirty="0"/>
              <a:t>Keeps track of the currently executing instruction.</a:t>
            </a:r>
          </a:p>
          <a:p>
            <a:pPr lvl="1">
              <a:lnSpc>
                <a:spcPct val="90000"/>
              </a:lnSpc>
            </a:pPr>
            <a:r>
              <a:rPr lang="en-US" dirty="0"/>
              <a:t>It’s automatically managed, so we don’t have to worry about this.</a:t>
            </a:r>
            <a:endParaRPr lang="en-US" sz="2400" dirty="0"/>
          </a:p>
        </p:txBody>
      </p:sp>
    </p:spTree>
    <p:extLst>
      <p:ext uri="{BB962C8B-B14F-4D97-AF65-F5344CB8AC3E}">
        <p14:creationId xmlns:p14="http://schemas.microsoft.com/office/powerpoint/2010/main" val="1253438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6C4CFF3-9FEA-1945-A866-EC1E014101F5}" type="slidenum">
              <a:rPr lang="en-US"/>
              <a:pPr/>
              <a:t>15</a:t>
            </a:fld>
            <a:endParaRPr lang="en-US"/>
          </a:p>
        </p:txBody>
      </p:sp>
      <p:sp>
        <p:nvSpPr>
          <p:cNvPr id="555010" name="Rectangle 2"/>
          <p:cNvSpPr>
            <a:spLocks noGrp="1" noChangeArrowheads="1"/>
          </p:cNvSpPr>
          <p:nvPr>
            <p:ph type="title"/>
          </p:nvPr>
        </p:nvSpPr>
        <p:spPr/>
        <p:txBody>
          <a:bodyPr/>
          <a:lstStyle/>
          <a:p>
            <a:r>
              <a:rPr lang="en-US"/>
              <a:t>JVM Instructions</a:t>
            </a:r>
          </a:p>
        </p:txBody>
      </p:sp>
      <p:sp>
        <p:nvSpPr>
          <p:cNvPr id="555011" name="Rectangle 3"/>
          <p:cNvSpPr>
            <a:spLocks noGrp="1" noChangeArrowheads="1"/>
          </p:cNvSpPr>
          <p:nvPr>
            <p:ph type="body" idx="1"/>
          </p:nvPr>
        </p:nvSpPr>
        <p:spPr/>
        <p:txBody>
          <a:bodyPr/>
          <a:lstStyle/>
          <a:p>
            <a:r>
              <a:rPr lang="en-US" sz="2800" dirty="0"/>
              <a:t>Load and store values</a:t>
            </a:r>
          </a:p>
          <a:p>
            <a:r>
              <a:rPr lang="en-US" sz="2800" dirty="0"/>
              <a:t>Arithmetic operations</a:t>
            </a:r>
          </a:p>
          <a:p>
            <a:r>
              <a:rPr lang="en-US" sz="2800" dirty="0"/>
              <a:t>Type conversions</a:t>
            </a:r>
          </a:p>
          <a:p>
            <a:r>
              <a:rPr lang="en-US" sz="2800" dirty="0"/>
              <a:t>Object creation and management</a:t>
            </a:r>
          </a:p>
          <a:p>
            <a:r>
              <a:rPr lang="en-US" sz="2800" dirty="0"/>
              <a:t>Runtime stack management (push/pop values)</a:t>
            </a:r>
          </a:p>
          <a:p>
            <a:r>
              <a:rPr lang="en-US" sz="2800" dirty="0"/>
              <a:t>Branching</a:t>
            </a:r>
          </a:p>
          <a:p>
            <a:r>
              <a:rPr lang="en-US" sz="2800" dirty="0"/>
              <a:t>Function call and return</a:t>
            </a:r>
          </a:p>
          <a:p>
            <a:r>
              <a:rPr lang="en-US" sz="2800" dirty="0"/>
              <a:t>Throwing exceptions</a:t>
            </a:r>
          </a:p>
          <a:p>
            <a:r>
              <a:rPr lang="en-US" sz="2800" dirty="0"/>
              <a:t>Concurrency</a:t>
            </a:r>
          </a:p>
        </p:txBody>
      </p:sp>
    </p:spTree>
    <p:extLst>
      <p:ext uri="{BB962C8B-B14F-4D97-AF65-F5344CB8AC3E}">
        <p14:creationId xmlns:p14="http://schemas.microsoft.com/office/powerpoint/2010/main" val="2580217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8A6B99C-7962-8F42-9699-C8CF1588876A}" type="slidenum">
              <a:rPr lang="en-US"/>
              <a:pPr/>
              <a:t>16</a:t>
            </a:fld>
            <a:endParaRPr lang="en-US"/>
          </a:p>
        </p:txBody>
      </p:sp>
      <p:sp>
        <p:nvSpPr>
          <p:cNvPr id="557058" name="Rectangle 2"/>
          <p:cNvSpPr>
            <a:spLocks noGrp="1" noChangeArrowheads="1"/>
          </p:cNvSpPr>
          <p:nvPr>
            <p:ph type="title"/>
          </p:nvPr>
        </p:nvSpPr>
        <p:spPr/>
        <p:txBody>
          <a:bodyPr/>
          <a:lstStyle/>
          <a:p>
            <a:r>
              <a:rPr lang="en-US"/>
              <a:t>Jasmin Assembler</a:t>
            </a:r>
          </a:p>
        </p:txBody>
      </p:sp>
      <p:sp>
        <p:nvSpPr>
          <p:cNvPr id="557059" name="Rectangle 3"/>
          <p:cNvSpPr>
            <a:spLocks noGrp="1" noChangeArrowheads="1"/>
          </p:cNvSpPr>
          <p:nvPr>
            <p:ph type="body" idx="1"/>
          </p:nvPr>
        </p:nvSpPr>
        <p:spPr/>
        <p:txBody>
          <a:bodyPr/>
          <a:lstStyle/>
          <a:p>
            <a:r>
              <a:rPr lang="en-US" sz="2800" dirty="0"/>
              <a:t>Download from:</a:t>
            </a:r>
          </a:p>
          <a:p>
            <a:pPr lvl="1"/>
            <a:r>
              <a:rPr lang="en-US" sz="2400" dirty="0">
                <a:hlinkClick r:id="rId2"/>
              </a:rPr>
              <a:t>http://jasmin.sourceforge.net/</a:t>
            </a:r>
            <a:endParaRPr lang="en-US" sz="2400" dirty="0"/>
          </a:p>
          <a:p>
            <a:pPr lvl="4"/>
            <a:endParaRPr lang="en-US" sz="1800" dirty="0"/>
          </a:p>
          <a:p>
            <a:r>
              <a:rPr lang="en-US" sz="2800" dirty="0"/>
              <a:t>Site also includes:</a:t>
            </a:r>
          </a:p>
          <a:p>
            <a:pPr lvl="1"/>
            <a:r>
              <a:rPr lang="en-US" sz="2400" dirty="0"/>
              <a:t>User Guide</a:t>
            </a:r>
          </a:p>
          <a:p>
            <a:pPr lvl="1"/>
            <a:r>
              <a:rPr lang="en-US" sz="2400" dirty="0"/>
              <a:t>Instruction set</a:t>
            </a:r>
          </a:p>
          <a:p>
            <a:pPr lvl="1"/>
            <a:r>
              <a:rPr lang="en-US" sz="2400" dirty="0"/>
              <a:t>Sample programs</a:t>
            </a:r>
          </a:p>
        </p:txBody>
      </p:sp>
    </p:spTree>
    <p:extLst>
      <p:ext uri="{BB962C8B-B14F-4D97-AF65-F5344CB8AC3E}">
        <p14:creationId xmlns:p14="http://schemas.microsoft.com/office/powerpoint/2010/main" val="3387233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158EF55-105D-7B4E-AD52-DC1AFD5F7060}" type="slidenum">
              <a:rPr lang="en-US"/>
              <a:pPr/>
              <a:t>17</a:t>
            </a:fld>
            <a:endParaRPr lang="en-US"/>
          </a:p>
        </p:txBody>
      </p:sp>
      <p:sp>
        <p:nvSpPr>
          <p:cNvPr id="556034" name="Rectangle 2"/>
          <p:cNvSpPr>
            <a:spLocks noGrp="1" noChangeArrowheads="1"/>
          </p:cNvSpPr>
          <p:nvPr>
            <p:ph type="title"/>
          </p:nvPr>
        </p:nvSpPr>
        <p:spPr/>
        <p:txBody>
          <a:bodyPr/>
          <a:lstStyle/>
          <a:p>
            <a:r>
              <a:rPr lang="en-US"/>
              <a:t>Example Jasmin Program</a:t>
            </a:r>
          </a:p>
        </p:txBody>
      </p:sp>
      <p:sp>
        <p:nvSpPr>
          <p:cNvPr id="556035" name="Rectangle 3"/>
          <p:cNvSpPr>
            <a:spLocks noGrp="1" noChangeArrowheads="1"/>
          </p:cNvSpPr>
          <p:nvPr>
            <p:ph type="body" idx="1"/>
          </p:nvPr>
        </p:nvSpPr>
        <p:spPr>
          <a:xfrm>
            <a:off x="457200" y="4596152"/>
            <a:ext cx="8229600" cy="1595699"/>
          </a:xfrm>
        </p:spPr>
        <p:txBody>
          <a:bodyPr/>
          <a:lstStyle/>
          <a:p>
            <a:pPr>
              <a:lnSpc>
                <a:spcPct val="90000"/>
              </a:lnSpc>
            </a:pPr>
            <a:r>
              <a:rPr lang="en-US" dirty="0"/>
              <a:t>Assemble:</a:t>
            </a:r>
          </a:p>
          <a:p>
            <a:pPr lvl="1">
              <a:lnSpc>
                <a:spcPct val="90000"/>
              </a:lnSpc>
            </a:pPr>
            <a:r>
              <a:rPr lang="en-US" sz="2000" b="1" dirty="0" err="1">
                <a:solidFill>
                  <a:srgbClr val="0033CC"/>
                </a:solidFill>
                <a:latin typeface="Courier New" charset="0"/>
              </a:rPr>
              <a:t>jasmin</a:t>
            </a:r>
            <a:r>
              <a:rPr lang="en-US" sz="2000" b="1" dirty="0">
                <a:solidFill>
                  <a:srgbClr val="0033CC"/>
                </a:solidFill>
                <a:latin typeface="Courier New" charset="0"/>
              </a:rPr>
              <a:t> </a:t>
            </a:r>
            <a:r>
              <a:rPr lang="en-US" sz="2000" b="1" dirty="0" err="1">
                <a:solidFill>
                  <a:srgbClr val="0033CC"/>
                </a:solidFill>
                <a:latin typeface="Courier New" charset="0"/>
              </a:rPr>
              <a:t>hello.j</a:t>
            </a:r>
            <a:endParaRPr lang="en-US" sz="2000" b="1" dirty="0">
              <a:solidFill>
                <a:srgbClr val="0033CC"/>
              </a:solidFill>
              <a:latin typeface="Courier New" charset="0"/>
            </a:endParaRPr>
          </a:p>
          <a:p>
            <a:pPr>
              <a:lnSpc>
                <a:spcPct val="90000"/>
              </a:lnSpc>
            </a:pPr>
            <a:r>
              <a:rPr lang="en-US" dirty="0"/>
              <a:t>Execute:</a:t>
            </a:r>
          </a:p>
          <a:p>
            <a:pPr lvl="1">
              <a:lnSpc>
                <a:spcPct val="90000"/>
              </a:lnSpc>
            </a:pPr>
            <a:r>
              <a:rPr lang="en-US" sz="2000" b="1" dirty="0">
                <a:solidFill>
                  <a:srgbClr val="0033CC"/>
                </a:solidFill>
                <a:latin typeface="Courier New" charset="0"/>
              </a:rPr>
              <a:t>java </a:t>
            </a:r>
            <a:r>
              <a:rPr lang="en-US" sz="2000" b="1" dirty="0" err="1">
                <a:solidFill>
                  <a:srgbClr val="0033CC"/>
                </a:solidFill>
                <a:latin typeface="Courier New" charset="0"/>
              </a:rPr>
              <a:t>HelloWorld</a:t>
            </a:r>
            <a:endParaRPr lang="en-US" sz="2000" b="1" dirty="0">
              <a:solidFill>
                <a:srgbClr val="0033CC"/>
              </a:solidFill>
              <a:latin typeface="Courier New" charset="0"/>
            </a:endParaRPr>
          </a:p>
        </p:txBody>
      </p:sp>
      <p:sp>
        <p:nvSpPr>
          <p:cNvPr id="556036" name="Text Box 4"/>
          <p:cNvSpPr txBox="1">
            <a:spLocks noChangeArrowheads="1"/>
          </p:cNvSpPr>
          <p:nvPr/>
        </p:nvSpPr>
        <p:spPr bwMode="auto">
          <a:xfrm>
            <a:off x="587375" y="1234124"/>
            <a:ext cx="8007350" cy="3270250"/>
          </a:xfrm>
          <a:prstGeom prst="rect">
            <a:avLst/>
          </a:prstGeom>
          <a:solidFill>
            <a:srgbClr val="F2F2F2"/>
          </a:solidFill>
          <a:ln>
            <a:solidFill>
              <a:srgbClr val="BFBFBF"/>
            </a:solidFill>
          </a:ln>
          <a:effectLst/>
        </p:spPr>
        <p:txBody>
          <a:bodyPr wrap="none">
            <a:spAutoFit/>
          </a:bodyPr>
          <a:lstStyle/>
          <a:p>
            <a:r>
              <a:rPr lang="en-US" b="1" dirty="0">
                <a:latin typeface="Courier New" charset="0"/>
              </a:rPr>
              <a:t>.class public </a:t>
            </a:r>
            <a:r>
              <a:rPr lang="en-US" b="1" dirty="0" err="1">
                <a:solidFill>
                  <a:srgbClr val="B23C00"/>
                </a:solidFill>
                <a:latin typeface="Courier New" charset="0"/>
              </a:rPr>
              <a:t>HelloWorld</a:t>
            </a:r>
            <a:r>
              <a:rPr lang="en-US" b="1" dirty="0">
                <a:latin typeface="Courier New" charset="0"/>
              </a:rPr>
              <a:t> </a:t>
            </a:r>
          </a:p>
          <a:p>
            <a:r>
              <a:rPr lang="en-US" b="1" dirty="0">
                <a:latin typeface="Courier New" charset="0"/>
              </a:rPr>
              <a:t>.super java/</a:t>
            </a:r>
            <a:r>
              <a:rPr lang="en-US" b="1" dirty="0" err="1">
                <a:latin typeface="Courier New" charset="0"/>
              </a:rPr>
              <a:t>lang</a:t>
            </a:r>
            <a:r>
              <a:rPr lang="en-US" b="1" dirty="0">
                <a:latin typeface="Courier New" charset="0"/>
              </a:rPr>
              <a:t>/Object </a:t>
            </a:r>
          </a:p>
          <a:p>
            <a:endParaRPr lang="en-US" b="1" dirty="0">
              <a:latin typeface="Courier New" charset="0"/>
            </a:endParaRPr>
          </a:p>
          <a:p>
            <a:r>
              <a:rPr lang="en-US" b="1" dirty="0">
                <a:latin typeface="Courier New" charset="0"/>
              </a:rPr>
              <a:t>.method public static main([</a:t>
            </a:r>
            <a:r>
              <a:rPr lang="en-US" b="1" dirty="0" err="1">
                <a:latin typeface="Courier New" charset="0"/>
              </a:rPr>
              <a:t>Ljava</a:t>
            </a:r>
            <a:r>
              <a:rPr lang="en-US" b="1" dirty="0">
                <a:latin typeface="Courier New" charset="0"/>
              </a:rPr>
              <a:t>/lang/String;)V</a:t>
            </a:r>
          </a:p>
          <a:p>
            <a:r>
              <a:rPr lang="en-US" b="1" dirty="0">
                <a:latin typeface="Courier New" charset="0"/>
              </a:rPr>
              <a:t>.limit stack  2</a:t>
            </a:r>
          </a:p>
          <a:p>
            <a:r>
              <a:rPr lang="en-US" b="1" dirty="0">
                <a:latin typeface="Courier New" charset="0"/>
              </a:rPr>
              <a:t>.limit locals 1</a:t>
            </a:r>
          </a:p>
          <a:p>
            <a:endParaRPr lang="en-US" b="1" dirty="0">
              <a:latin typeface="Courier New" charset="0"/>
            </a:endParaRPr>
          </a:p>
          <a:p>
            <a:r>
              <a:rPr lang="en-US" b="1" dirty="0">
                <a:latin typeface="Courier New" charset="0"/>
              </a:rPr>
              <a:t>  </a:t>
            </a:r>
            <a:r>
              <a:rPr lang="en-US" b="1" dirty="0" err="1">
                <a:latin typeface="Courier New" charset="0"/>
              </a:rPr>
              <a:t>getstatic</a:t>
            </a:r>
            <a:r>
              <a:rPr lang="en-US" b="1" dirty="0">
                <a:latin typeface="Courier New" charset="0"/>
              </a:rPr>
              <a:t>     java/</a:t>
            </a:r>
            <a:r>
              <a:rPr lang="en-US" b="1" dirty="0" err="1">
                <a:latin typeface="Courier New" charset="0"/>
              </a:rPr>
              <a:t>lang</a:t>
            </a:r>
            <a:r>
              <a:rPr lang="en-US" b="1" dirty="0">
                <a:latin typeface="Courier New" charset="0"/>
              </a:rPr>
              <a:t>/System/out </a:t>
            </a:r>
            <a:r>
              <a:rPr lang="en-US" b="1" dirty="0" err="1">
                <a:latin typeface="Courier New" charset="0"/>
              </a:rPr>
              <a:t>Ljava</a:t>
            </a:r>
            <a:r>
              <a:rPr lang="en-US" b="1" dirty="0">
                <a:latin typeface="Courier New" charset="0"/>
              </a:rPr>
              <a:t>/</a:t>
            </a:r>
            <a:r>
              <a:rPr lang="en-US" b="1" dirty="0" err="1">
                <a:latin typeface="Courier New" charset="0"/>
              </a:rPr>
              <a:t>io</a:t>
            </a:r>
            <a:r>
              <a:rPr lang="en-US" b="1" dirty="0">
                <a:latin typeface="Courier New" charset="0"/>
              </a:rPr>
              <a:t>/</a:t>
            </a:r>
            <a:r>
              <a:rPr lang="en-US" b="1" dirty="0" err="1">
                <a:latin typeface="Courier New" charset="0"/>
              </a:rPr>
              <a:t>PrintStream</a:t>
            </a:r>
            <a:r>
              <a:rPr lang="en-US" b="1" dirty="0">
                <a:latin typeface="Courier New" charset="0"/>
              </a:rPr>
              <a:t>;</a:t>
            </a:r>
          </a:p>
          <a:p>
            <a:r>
              <a:rPr lang="en-US" b="1" dirty="0">
                <a:latin typeface="Courier New" charset="0"/>
              </a:rPr>
              <a:t>  </a:t>
            </a:r>
            <a:r>
              <a:rPr lang="en-US" b="1" dirty="0" err="1">
                <a:latin typeface="Courier New" charset="0"/>
              </a:rPr>
              <a:t>ldc</a:t>
            </a:r>
            <a:r>
              <a:rPr lang="en-US" b="1" dirty="0">
                <a:latin typeface="Courier New" charset="0"/>
              </a:rPr>
              <a:t>           </a:t>
            </a:r>
            <a:r>
              <a:rPr lang="en-US" b="1" dirty="0"/>
              <a:t>"</a:t>
            </a:r>
            <a:r>
              <a:rPr lang="en-US" dirty="0"/>
              <a:t> </a:t>
            </a:r>
            <a:r>
              <a:rPr lang="en-US" b="1" dirty="0">
                <a:latin typeface="Courier New" charset="0"/>
              </a:rPr>
              <a:t>Hello, world!</a:t>
            </a:r>
            <a:r>
              <a:rPr lang="en-US" b="1" dirty="0"/>
              <a:t>"</a:t>
            </a:r>
            <a:endParaRPr lang="en-US" b="1" dirty="0">
              <a:latin typeface="Courier New" charset="0"/>
            </a:endParaRPr>
          </a:p>
          <a:p>
            <a:r>
              <a:rPr lang="en-US" b="1" dirty="0">
                <a:latin typeface="Courier New" charset="0"/>
              </a:rPr>
              <a:t>  </a:t>
            </a:r>
            <a:r>
              <a:rPr lang="en-US" b="1" dirty="0" err="1">
                <a:latin typeface="Courier New" charset="0"/>
              </a:rPr>
              <a:t>invokevirtual</a:t>
            </a:r>
            <a:r>
              <a:rPr lang="en-US" b="1" dirty="0">
                <a:latin typeface="Courier New" charset="0"/>
              </a:rPr>
              <a:t> java/</a:t>
            </a:r>
            <a:r>
              <a:rPr lang="en-US" b="1" dirty="0" err="1">
                <a:latin typeface="Courier New" charset="0"/>
              </a:rPr>
              <a:t>io</a:t>
            </a:r>
            <a:r>
              <a:rPr lang="en-US" b="1" dirty="0">
                <a:latin typeface="Courier New" charset="0"/>
              </a:rPr>
              <a:t>/</a:t>
            </a:r>
            <a:r>
              <a:rPr lang="en-US" b="1" dirty="0" err="1">
                <a:latin typeface="Courier New" charset="0"/>
              </a:rPr>
              <a:t>PrintStream</a:t>
            </a:r>
            <a:r>
              <a:rPr lang="en-US" b="1" dirty="0">
                <a:latin typeface="Courier New" charset="0"/>
              </a:rPr>
              <a:t>/</a:t>
            </a:r>
            <a:r>
              <a:rPr lang="en-US" b="1" dirty="0" err="1">
                <a:latin typeface="Courier New" charset="0"/>
              </a:rPr>
              <a:t>println</a:t>
            </a:r>
            <a:r>
              <a:rPr lang="en-US" b="1" dirty="0">
                <a:latin typeface="Courier New" charset="0"/>
              </a:rPr>
              <a:t>(</a:t>
            </a:r>
            <a:r>
              <a:rPr lang="en-US" b="1" dirty="0" err="1">
                <a:latin typeface="Courier New" charset="0"/>
              </a:rPr>
              <a:t>Ljava</a:t>
            </a:r>
            <a:r>
              <a:rPr lang="en-US" b="1" dirty="0">
                <a:latin typeface="Courier New" charset="0"/>
              </a:rPr>
              <a:t>/</a:t>
            </a:r>
            <a:r>
              <a:rPr lang="en-US" b="1" dirty="0" err="1">
                <a:latin typeface="Courier New" charset="0"/>
              </a:rPr>
              <a:t>lang</a:t>
            </a:r>
            <a:r>
              <a:rPr lang="en-US" b="1" dirty="0">
                <a:latin typeface="Courier New" charset="0"/>
              </a:rPr>
              <a:t>/String;)V</a:t>
            </a:r>
          </a:p>
          <a:p>
            <a:r>
              <a:rPr lang="en-US" b="1" dirty="0">
                <a:latin typeface="Courier New" charset="0"/>
              </a:rPr>
              <a:t>  return</a:t>
            </a:r>
          </a:p>
          <a:p>
            <a:endParaRPr lang="en-US" b="1" dirty="0">
              <a:latin typeface="Courier New" charset="0"/>
            </a:endParaRPr>
          </a:p>
          <a:p>
            <a:r>
              <a:rPr lang="en-US" b="1" dirty="0">
                <a:latin typeface="Courier New" charset="0"/>
              </a:rPr>
              <a:t>.end method </a:t>
            </a:r>
          </a:p>
        </p:txBody>
      </p:sp>
      <p:sp>
        <p:nvSpPr>
          <p:cNvPr id="556037" name="Text Box 5"/>
          <p:cNvSpPr txBox="1">
            <a:spLocks noChangeArrowheads="1"/>
          </p:cNvSpPr>
          <p:nvPr/>
        </p:nvSpPr>
        <p:spPr bwMode="auto">
          <a:xfrm>
            <a:off x="7772365" y="1325903"/>
            <a:ext cx="720770" cy="338554"/>
          </a:xfrm>
          <a:prstGeom prst="rect">
            <a:avLst/>
          </a:prstGeom>
          <a:solidFill>
            <a:srgbClr val="0033CC"/>
          </a:solidFill>
          <a:ln w="9525">
            <a:noFill/>
            <a:miter lim="800000"/>
            <a:headEnd/>
            <a:tailEnd/>
          </a:ln>
          <a:effectLst/>
        </p:spPr>
        <p:txBody>
          <a:bodyPr wrap="none">
            <a:spAutoFit/>
          </a:bodyPr>
          <a:lstStyle/>
          <a:p>
            <a:r>
              <a:rPr lang="en-US">
                <a:solidFill>
                  <a:srgbClr val="FFFF00"/>
                </a:solidFill>
              </a:rPr>
              <a:t>hello.j</a:t>
            </a:r>
            <a:endParaRPr lang="en-US" dirty="0">
              <a:solidFill>
                <a:srgbClr val="FFFF00"/>
              </a:solidFill>
            </a:endParaRPr>
          </a:p>
        </p:txBody>
      </p:sp>
      <p:sp>
        <p:nvSpPr>
          <p:cNvPr id="556038" name="Text Box 6"/>
          <p:cNvSpPr txBox="1">
            <a:spLocks noChangeArrowheads="1"/>
          </p:cNvSpPr>
          <p:nvPr/>
        </p:nvSpPr>
        <p:spPr bwMode="auto">
          <a:xfrm>
            <a:off x="7404858" y="6283629"/>
            <a:ext cx="735013" cy="346075"/>
          </a:xfrm>
          <a:prstGeom prst="rect">
            <a:avLst/>
          </a:prstGeom>
          <a:noFill/>
          <a:ln w="9525">
            <a:solidFill>
              <a:schemeClr val="folHlink"/>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solidFill>
                  <a:schemeClr val="folHlink"/>
                </a:solidFill>
              </a:rPr>
              <a:t>Demo</a:t>
            </a:r>
          </a:p>
        </p:txBody>
      </p:sp>
      <p:grpSp>
        <p:nvGrpSpPr>
          <p:cNvPr id="5" name="Group 4">
            <a:extLst>
              <a:ext uri="{FF2B5EF4-FFF2-40B4-BE49-F238E27FC236}">
                <a16:creationId xmlns:a16="http://schemas.microsoft.com/office/drawing/2014/main" id="{6C4D056C-0CD4-E741-9DCC-E8750B058FCC}"/>
              </a:ext>
            </a:extLst>
          </p:cNvPr>
          <p:cNvGrpSpPr/>
          <p:nvPr/>
        </p:nvGrpSpPr>
        <p:grpSpPr>
          <a:xfrm>
            <a:off x="3797702" y="4771456"/>
            <a:ext cx="5163369" cy="707608"/>
            <a:chOff x="3668375" y="5208655"/>
            <a:chExt cx="5163369" cy="707608"/>
          </a:xfrm>
        </p:grpSpPr>
        <p:sp>
          <p:nvSpPr>
            <p:cNvPr id="2" name="TextBox 1">
              <a:extLst>
                <a:ext uri="{FF2B5EF4-FFF2-40B4-BE49-F238E27FC236}">
                  <a16:creationId xmlns:a16="http://schemas.microsoft.com/office/drawing/2014/main" id="{4565118C-01C7-024B-AC16-2E382FAAFAE4}"/>
                </a:ext>
              </a:extLst>
            </p:cNvPr>
            <p:cNvSpPr txBox="1"/>
            <p:nvPr/>
          </p:nvSpPr>
          <p:spPr>
            <a:xfrm>
              <a:off x="3668375" y="5393043"/>
              <a:ext cx="5163369" cy="523220"/>
            </a:xfrm>
            <a:prstGeom prst="rect">
              <a:avLst/>
            </a:prstGeom>
            <a:solidFill>
              <a:srgbClr val="DEF0F2"/>
            </a:solidFill>
            <a:ln>
              <a:solidFill>
                <a:srgbClr val="0033CC"/>
              </a:solidFill>
            </a:ln>
          </p:spPr>
          <p:txBody>
            <a:bodyPr wrap="square" rtlCol="0">
              <a:spAutoFit/>
            </a:bodyPr>
            <a:lstStyle/>
            <a:p>
              <a:r>
                <a:rPr lang="en-US" sz="1400" b="1" dirty="0">
                  <a:latin typeface="Courier New" panose="02070309020205020404" pitchFamily="49" charset="0"/>
                  <a:cs typeface="Courier New" panose="02070309020205020404" pitchFamily="49" charset="0"/>
                </a:rPr>
                <a:t>#!/bin/bash</a:t>
              </a:r>
            </a:p>
            <a:p>
              <a:r>
                <a:rPr lang="en-US" sz="1400" b="1" dirty="0">
                  <a:latin typeface="Courier New" panose="02070309020205020404" pitchFamily="49" charset="0"/>
                  <a:cs typeface="Courier New" panose="02070309020205020404" pitchFamily="49" charset="0"/>
                </a:rPr>
                <a:t>java -jar /Users/</a:t>
              </a:r>
              <a:r>
                <a:rPr lang="en-US" sz="1400" b="1" dirty="0" err="1">
                  <a:latin typeface="Courier New" panose="02070309020205020404" pitchFamily="49" charset="0"/>
                  <a:cs typeface="Courier New" panose="02070309020205020404" pitchFamily="49" charset="0"/>
                </a:rPr>
                <a:t>rmak</a:t>
              </a:r>
              <a:r>
                <a:rPr lang="en-US" sz="1400" b="1" dirty="0">
                  <a:latin typeface="Courier New" panose="02070309020205020404" pitchFamily="49" charset="0"/>
                  <a:cs typeface="Courier New" panose="02070309020205020404" pitchFamily="49" charset="0"/>
                </a:rPr>
                <a:t>/jasmin-2.4/</a:t>
              </a:r>
              <a:r>
                <a:rPr lang="en-US" sz="1400" b="1" dirty="0" err="1">
                  <a:latin typeface="Courier New" panose="02070309020205020404" pitchFamily="49" charset="0"/>
                  <a:cs typeface="Courier New" panose="02070309020205020404" pitchFamily="49" charset="0"/>
                </a:rPr>
                <a:t>jasmin.jar</a:t>
              </a:r>
              <a:r>
                <a:rPr lang="en-US" sz="1400" b="1" dirty="0">
                  <a:latin typeface="Courier New" panose="02070309020205020404" pitchFamily="49" charset="0"/>
                  <a:cs typeface="Courier New" panose="02070309020205020404" pitchFamily="49" charset="0"/>
                </a:rPr>
                <a:t> $1</a:t>
              </a:r>
            </a:p>
          </p:txBody>
        </p:sp>
        <p:sp>
          <p:nvSpPr>
            <p:cNvPr id="4" name="TextBox 3">
              <a:extLst>
                <a:ext uri="{FF2B5EF4-FFF2-40B4-BE49-F238E27FC236}">
                  <a16:creationId xmlns:a16="http://schemas.microsoft.com/office/drawing/2014/main" id="{311DBF34-C51E-B44F-AF94-F5DD247E39DF}"/>
                </a:ext>
              </a:extLst>
            </p:cNvPr>
            <p:cNvSpPr txBox="1"/>
            <p:nvPr/>
          </p:nvSpPr>
          <p:spPr>
            <a:xfrm>
              <a:off x="7542126" y="5208655"/>
              <a:ext cx="832279" cy="276999"/>
            </a:xfrm>
            <a:prstGeom prst="rect">
              <a:avLst/>
            </a:prstGeom>
            <a:solidFill>
              <a:srgbClr val="0033CC"/>
            </a:solidFill>
          </p:spPr>
          <p:txBody>
            <a:bodyPr wrap="none" rtlCol="0">
              <a:spAutoFit/>
            </a:bodyPr>
            <a:lstStyle/>
            <a:p>
              <a:r>
                <a:rPr lang="en-US" sz="1200" dirty="0" err="1">
                  <a:solidFill>
                    <a:srgbClr val="FFFF00"/>
                  </a:solidFill>
                </a:rPr>
                <a:t>jasmin.sh</a:t>
              </a:r>
              <a:endParaRPr lang="en-US" sz="1200" dirty="0">
                <a:solidFill>
                  <a:srgbClr val="FFFF00"/>
                </a:solidFill>
              </a:endParaRPr>
            </a:p>
          </p:txBody>
        </p:sp>
      </p:grpSp>
    </p:spTree>
    <p:extLst>
      <p:ext uri="{BB962C8B-B14F-4D97-AF65-F5344CB8AC3E}">
        <p14:creationId xmlns:p14="http://schemas.microsoft.com/office/powerpoint/2010/main" val="3134174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BC1E3E-F49E-8440-90FD-991455FCA820}" type="slidenum">
              <a:rPr lang="en-US"/>
              <a:pPr/>
              <a:t>18</a:t>
            </a:fld>
            <a:endParaRPr lang="en-US"/>
          </a:p>
        </p:txBody>
      </p:sp>
      <p:sp>
        <p:nvSpPr>
          <p:cNvPr id="697346" name="Rectangle 2"/>
          <p:cNvSpPr>
            <a:spLocks noGrp="1" noChangeArrowheads="1"/>
          </p:cNvSpPr>
          <p:nvPr>
            <p:ph type="title"/>
          </p:nvPr>
        </p:nvSpPr>
        <p:spPr/>
        <p:txBody>
          <a:bodyPr/>
          <a:lstStyle/>
          <a:p>
            <a:r>
              <a:rPr lang="en-US" dirty="0"/>
              <a:t>Jasmin Assembly Instructions</a:t>
            </a:r>
          </a:p>
        </p:txBody>
      </p:sp>
      <p:sp>
        <p:nvSpPr>
          <p:cNvPr id="697347" name="Rectangle 3"/>
          <p:cNvSpPr>
            <a:spLocks noGrp="1" noChangeArrowheads="1"/>
          </p:cNvSpPr>
          <p:nvPr>
            <p:ph type="body" idx="1"/>
          </p:nvPr>
        </p:nvSpPr>
        <p:spPr>
          <a:xfrm>
            <a:off x="457200" y="1295401"/>
            <a:ext cx="8229600" cy="1402088"/>
          </a:xfrm>
        </p:spPr>
        <p:txBody>
          <a:bodyPr/>
          <a:lstStyle/>
          <a:p>
            <a:r>
              <a:rPr lang="en-US" dirty="0"/>
              <a:t>A Jasmin instruction consists of a </a:t>
            </a:r>
            <a:r>
              <a:rPr lang="en-US" u="sng" dirty="0"/>
              <a:t>mnemonic</a:t>
            </a:r>
            <a:r>
              <a:rPr lang="en-US" dirty="0">
                <a:solidFill>
                  <a:srgbClr val="B23C00"/>
                </a:solidFill>
              </a:rPr>
              <a:t> </a:t>
            </a:r>
            <a:r>
              <a:rPr lang="en-US" dirty="0"/>
              <a:t>optionally followed by arguments.</a:t>
            </a:r>
          </a:p>
          <a:p>
            <a:pPr lvl="1"/>
            <a:r>
              <a:rPr lang="en-US" dirty="0"/>
              <a:t>Example:</a:t>
            </a:r>
          </a:p>
        </p:txBody>
      </p:sp>
      <p:sp>
        <p:nvSpPr>
          <p:cNvPr id="2" name="TextBox 1"/>
          <p:cNvSpPr txBox="1"/>
          <p:nvPr/>
        </p:nvSpPr>
        <p:spPr>
          <a:xfrm>
            <a:off x="826423" y="2788927"/>
            <a:ext cx="7491153" cy="369332"/>
          </a:xfrm>
          <a:prstGeom prst="rect">
            <a:avLst/>
          </a:prstGeom>
          <a:solidFill>
            <a:srgbClr val="F2F2F2"/>
          </a:solidFill>
          <a:ln>
            <a:solidFill>
              <a:srgbClr val="BFBFBF"/>
            </a:solidFill>
          </a:ln>
        </p:spPr>
        <p:txBody>
          <a:bodyPr wrap="none" rtlCol="0">
            <a:spAutoFit/>
          </a:bodyPr>
          <a:lstStyle/>
          <a:p>
            <a:pPr marL="0" lvl="1"/>
            <a:r>
              <a:rPr lang="en-US" sz="1800" b="1" dirty="0" err="1">
                <a:latin typeface="Courier New" charset="0"/>
              </a:rPr>
              <a:t>ldc</a:t>
            </a:r>
            <a:r>
              <a:rPr lang="en-US" sz="1800" b="1" dirty="0">
                <a:latin typeface="Courier New" charset="0"/>
              </a:rPr>
              <a:t> 2    ; Push the constant 2 onto the operand stack</a:t>
            </a:r>
          </a:p>
        </p:txBody>
      </p:sp>
      <p:sp>
        <p:nvSpPr>
          <p:cNvPr id="3" name="TextBox 2">
            <a:extLst>
              <a:ext uri="{FF2B5EF4-FFF2-40B4-BE49-F238E27FC236}">
                <a16:creationId xmlns:a16="http://schemas.microsoft.com/office/drawing/2014/main" id="{DB494641-A305-3542-BEE9-6ACFC3F65198}"/>
              </a:ext>
            </a:extLst>
          </p:cNvPr>
          <p:cNvSpPr txBox="1"/>
          <p:nvPr/>
        </p:nvSpPr>
        <p:spPr>
          <a:xfrm>
            <a:off x="843253" y="3802998"/>
            <a:ext cx="7457491" cy="707886"/>
          </a:xfrm>
          <a:prstGeom prst="rect">
            <a:avLst/>
          </a:prstGeom>
          <a:solidFill>
            <a:schemeClr val="accent1">
              <a:lumMod val="20000"/>
              <a:lumOff val="80000"/>
            </a:schemeClr>
          </a:solidFill>
          <a:ln>
            <a:solidFill>
              <a:srgbClr val="0033CC"/>
            </a:solidFill>
          </a:ln>
        </p:spPr>
        <p:txBody>
          <a:bodyPr wrap="none" rtlCol="0">
            <a:spAutoFit/>
          </a:bodyPr>
          <a:lstStyle/>
          <a:p>
            <a:r>
              <a:rPr lang="en-US" sz="2000" dirty="0">
                <a:solidFill>
                  <a:srgbClr val="0033CC"/>
                </a:solidFill>
              </a:rPr>
              <a:t>Reference: The Java Virtual Machine Instruction Set</a:t>
            </a:r>
            <a:br>
              <a:rPr lang="en-US" sz="2000" dirty="0"/>
            </a:br>
            <a:r>
              <a:rPr lang="en-US" sz="2000" dirty="0">
                <a:hlinkClick r:id="rId2"/>
              </a:rPr>
              <a:t>https://docs.oracle.com/javase/specs/jvms/se7/html/jvms-6.html</a:t>
            </a:r>
            <a:r>
              <a:rPr lang="en-US" sz="2000" dirty="0"/>
              <a:t> </a:t>
            </a:r>
          </a:p>
        </p:txBody>
      </p:sp>
    </p:spTree>
    <p:extLst>
      <p:ext uri="{BB962C8B-B14F-4D97-AF65-F5344CB8AC3E}">
        <p14:creationId xmlns:p14="http://schemas.microsoft.com/office/powerpoint/2010/main" val="1644631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9BC1E3E-F49E-8440-90FD-991455FCA820}" type="slidenum">
              <a:rPr lang="en-US"/>
              <a:pPr/>
              <a:t>19</a:t>
            </a:fld>
            <a:endParaRPr lang="en-US"/>
          </a:p>
        </p:txBody>
      </p:sp>
      <p:sp>
        <p:nvSpPr>
          <p:cNvPr id="697346" name="Rectangle 2"/>
          <p:cNvSpPr>
            <a:spLocks noGrp="1" noChangeArrowheads="1"/>
          </p:cNvSpPr>
          <p:nvPr>
            <p:ph type="title"/>
          </p:nvPr>
        </p:nvSpPr>
        <p:spPr/>
        <p:txBody>
          <a:bodyPr/>
          <a:lstStyle/>
          <a:p>
            <a:r>
              <a:rPr lang="en-US" dirty="0"/>
              <a:t>Jasmin Assembly Instructions</a:t>
            </a:r>
            <a:r>
              <a:rPr lang="en-US" i="1" dirty="0"/>
              <a:t>, cont’d</a:t>
            </a:r>
          </a:p>
        </p:txBody>
      </p:sp>
      <p:sp>
        <p:nvSpPr>
          <p:cNvPr id="697347" name="Rectangle 3"/>
          <p:cNvSpPr>
            <a:spLocks noGrp="1" noChangeArrowheads="1"/>
          </p:cNvSpPr>
          <p:nvPr>
            <p:ph type="body" idx="1"/>
          </p:nvPr>
        </p:nvSpPr>
        <p:spPr>
          <a:xfrm>
            <a:off x="457200" y="1295401"/>
            <a:ext cx="8229600" cy="1402088"/>
          </a:xfrm>
        </p:spPr>
        <p:txBody>
          <a:bodyPr/>
          <a:lstStyle/>
          <a:p>
            <a:r>
              <a:rPr lang="en-US" dirty="0"/>
              <a:t>Some instructions require </a:t>
            </a:r>
            <a:r>
              <a:rPr lang="en-US" u="sng" dirty="0"/>
              <a:t>operands</a:t>
            </a:r>
            <a:r>
              <a:rPr lang="en-US" dirty="0">
                <a:solidFill>
                  <a:srgbClr val="B23C00"/>
                </a:solidFill>
              </a:rPr>
              <a:t> </a:t>
            </a:r>
            <a:br>
              <a:rPr lang="en-US" dirty="0"/>
            </a:br>
            <a:r>
              <a:rPr lang="en-US" dirty="0"/>
              <a:t>on the </a:t>
            </a:r>
            <a:r>
              <a:rPr lang="en-US" u="sng" dirty="0"/>
              <a:t>operand stack</a:t>
            </a:r>
            <a:r>
              <a:rPr lang="en-US" dirty="0"/>
              <a:t>.</a:t>
            </a:r>
          </a:p>
          <a:p>
            <a:pPr lvl="1"/>
            <a:r>
              <a:rPr lang="en-US" dirty="0"/>
              <a:t>Examples:</a:t>
            </a:r>
            <a:endParaRPr lang="en-US" sz="1800" b="1" dirty="0">
              <a:latin typeface="Courier New" charset="0"/>
            </a:endParaRPr>
          </a:p>
        </p:txBody>
      </p:sp>
      <p:sp>
        <p:nvSpPr>
          <p:cNvPr id="3" name="TextBox 2"/>
          <p:cNvSpPr txBox="1"/>
          <p:nvPr/>
        </p:nvSpPr>
        <p:spPr>
          <a:xfrm>
            <a:off x="757493" y="2782669"/>
            <a:ext cx="7766869" cy="923330"/>
          </a:xfrm>
          <a:prstGeom prst="rect">
            <a:avLst/>
          </a:prstGeom>
          <a:solidFill>
            <a:srgbClr val="F2F2F2"/>
          </a:solidFill>
          <a:ln>
            <a:solidFill>
              <a:srgbClr val="BFBFBF"/>
            </a:solidFill>
          </a:ln>
        </p:spPr>
        <p:txBody>
          <a:bodyPr wrap="square" rtlCol="0">
            <a:spAutoFit/>
          </a:bodyPr>
          <a:lstStyle/>
          <a:p>
            <a:pPr marL="0" lvl="1"/>
            <a:r>
              <a:rPr lang="en-US" sz="1800" b="1" dirty="0" err="1">
                <a:solidFill>
                  <a:srgbClr val="000000"/>
                </a:solidFill>
                <a:latin typeface="Courier New" charset="0"/>
              </a:rPr>
              <a:t>iadd</a:t>
            </a:r>
            <a:r>
              <a:rPr lang="en-US" sz="1800" b="1" dirty="0">
                <a:solidFill>
                  <a:srgbClr val="000000"/>
                </a:solidFill>
                <a:latin typeface="Courier New" charset="0"/>
              </a:rPr>
              <a:t>    ; Pop the two integer values on top of the</a:t>
            </a:r>
            <a:br>
              <a:rPr lang="en-US" sz="1800" b="1" dirty="0">
                <a:solidFill>
                  <a:srgbClr val="000000"/>
                </a:solidFill>
                <a:latin typeface="Courier New" charset="0"/>
              </a:rPr>
            </a:br>
            <a:r>
              <a:rPr lang="en-US" sz="1800" b="1" dirty="0">
                <a:solidFill>
                  <a:srgbClr val="000000"/>
                </a:solidFill>
                <a:latin typeface="Courier New" charset="0"/>
              </a:rPr>
              <a:t>        ; operand stack, add them, and push the result</a:t>
            </a:r>
          </a:p>
          <a:p>
            <a:pPr marL="0" lvl="1"/>
            <a:r>
              <a:rPr lang="en-US" sz="1800" b="1" dirty="0">
                <a:solidFill>
                  <a:srgbClr val="000000"/>
                </a:solidFill>
                <a:latin typeface="Courier New" charset="0"/>
              </a:rPr>
              <a:t>        ; back onto the operand stack</a:t>
            </a:r>
          </a:p>
        </p:txBody>
      </p:sp>
      <p:sp>
        <p:nvSpPr>
          <p:cNvPr id="4" name="TextBox 3">
            <a:extLst>
              <a:ext uri="{FF2B5EF4-FFF2-40B4-BE49-F238E27FC236}">
                <a16:creationId xmlns:a16="http://schemas.microsoft.com/office/drawing/2014/main" id="{C1F168A1-1BEA-7E4C-AA85-D7ACEC913186}"/>
              </a:ext>
            </a:extLst>
          </p:cNvPr>
          <p:cNvSpPr txBox="1"/>
          <p:nvPr/>
        </p:nvSpPr>
        <p:spPr>
          <a:xfrm>
            <a:off x="757494" y="3877255"/>
            <a:ext cx="7766870" cy="923330"/>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err="1">
                <a:latin typeface="Courier New" panose="02070309020205020404" pitchFamily="49" charset="0"/>
                <a:cs typeface="Courier New" panose="02070309020205020404" pitchFamily="49" charset="0"/>
              </a:rPr>
              <a:t>if_icmpeq</a:t>
            </a:r>
            <a:r>
              <a:rPr lang="en-US" sz="1800" b="1" dirty="0">
                <a:latin typeface="Courier New" panose="02070309020205020404" pitchFamily="49" charset="0"/>
                <a:cs typeface="Courier New" panose="02070309020205020404" pitchFamily="49" charset="0"/>
              </a:rPr>
              <a:t> L004  ; Pop the two integer values on top of</a:t>
            </a:r>
          </a:p>
          <a:p>
            <a:r>
              <a:rPr lang="en-US" sz="1800" b="1" dirty="0">
                <a:latin typeface="Courier New" panose="02070309020205020404" pitchFamily="49" charset="0"/>
                <a:cs typeface="Courier New" panose="02070309020205020404" pitchFamily="49" charset="0"/>
              </a:rPr>
              <a:t>                ; operand stack, compare them, and then</a:t>
            </a:r>
          </a:p>
          <a:p>
            <a:r>
              <a:rPr lang="en-US" sz="1800" b="1" dirty="0">
                <a:latin typeface="Courier New" panose="02070309020205020404" pitchFamily="49" charset="0"/>
                <a:cs typeface="Courier New" panose="02070309020205020404" pitchFamily="49" charset="0"/>
              </a:rPr>
              <a:t>                ; branch to label L004 if they're equal</a:t>
            </a:r>
          </a:p>
        </p:txBody>
      </p:sp>
    </p:spTree>
    <p:extLst>
      <p:ext uri="{BB962C8B-B14F-4D97-AF65-F5344CB8AC3E}">
        <p14:creationId xmlns:p14="http://schemas.microsoft.com/office/powerpoint/2010/main" val="336750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000F853-FE09-314D-B7E8-68ECA375D6A1}"/>
              </a:ext>
            </a:extLst>
          </p:cNvPr>
          <p:cNvSpPr>
            <a:spLocks noGrp="1"/>
          </p:cNvSpPr>
          <p:nvPr>
            <p:ph type="title"/>
          </p:nvPr>
        </p:nvSpPr>
        <p:spPr/>
        <p:txBody>
          <a:bodyPr/>
          <a:lstStyle/>
          <a:p>
            <a:r>
              <a:rPr lang="en-US" dirty="0"/>
              <a:t>Midterm Solution: Question #1</a:t>
            </a:r>
          </a:p>
        </p:txBody>
      </p:sp>
      <p:sp>
        <p:nvSpPr>
          <p:cNvPr id="4" name="Content Placeholder 3">
            <a:extLst>
              <a:ext uri="{FF2B5EF4-FFF2-40B4-BE49-F238E27FC236}">
                <a16:creationId xmlns:a16="http://schemas.microsoft.com/office/drawing/2014/main" id="{FB20DFC7-8A6D-A947-918B-4CAD91D5CE04}"/>
              </a:ext>
            </a:extLst>
          </p:cNvPr>
          <p:cNvSpPr>
            <a:spLocks noGrp="1"/>
          </p:cNvSpPr>
          <p:nvPr>
            <p:ph idx="1"/>
          </p:nvPr>
        </p:nvSpPr>
        <p:spPr/>
        <p:txBody>
          <a:bodyPr/>
          <a:lstStyle/>
          <a:p>
            <a:r>
              <a:rPr lang="en-US" dirty="0"/>
              <a:t>Briefly explain the purpose of each set of visit functions:</a:t>
            </a:r>
          </a:p>
          <a:p>
            <a:pPr marL="928687" lvl="1" indent="-457200">
              <a:buFont typeface="+mj-lt"/>
              <a:buAutoNum type="alphaLcParenR"/>
            </a:pPr>
            <a:r>
              <a:rPr lang="en-US" sz="2000" dirty="0"/>
              <a:t>Front end: Perform semantic operations -- build the symbol table, do type checking, add additional information to the tree nodes, etc.</a:t>
            </a:r>
          </a:p>
          <a:p>
            <a:pPr marL="928687" lvl="1" indent="-457200">
              <a:buFont typeface="+mj-lt"/>
              <a:buAutoNum type="alphaLcParenR"/>
            </a:pPr>
            <a:r>
              <a:rPr lang="en-US" sz="2000" dirty="0"/>
              <a:t>Interpreter: Execute the source program by using the parse trees and the symbol table entries.</a:t>
            </a:r>
          </a:p>
          <a:p>
            <a:pPr marL="928687" lvl="1" indent="-457200">
              <a:buFont typeface="+mj-lt"/>
              <a:buAutoNum type="alphaLcParenR"/>
            </a:pPr>
            <a:r>
              <a:rPr lang="en-US" sz="2000" dirty="0"/>
              <a:t>Interactive debugger: Same as the interpreter with additional checks for debugger operations.</a:t>
            </a:r>
          </a:p>
          <a:p>
            <a:pPr marL="928687" lvl="1" indent="-457200">
              <a:buFont typeface="+mj-lt"/>
              <a:buAutoNum type="alphaLcParenR"/>
            </a:pPr>
            <a:r>
              <a:rPr lang="en-US" sz="2000" dirty="0"/>
              <a:t>Command interpreter: Execute the debug commands by by using the parse trees.</a:t>
            </a:r>
          </a:p>
          <a:p>
            <a:pPr marL="928687" lvl="1" indent="-457200">
              <a:buFont typeface="+mj-lt"/>
              <a:buAutoNum type="alphaLcParenR"/>
            </a:pPr>
            <a:r>
              <a:rPr lang="en-US" sz="2000" dirty="0"/>
              <a:t>Converter: Convert the source program to an equivalent program in a different language by using the parse trees and the symbol table entries.</a:t>
            </a:r>
          </a:p>
          <a:p>
            <a:pPr marL="928687" lvl="1" indent="-457200">
              <a:buFont typeface="+mj-lt"/>
              <a:buAutoNum type="alphaLcParenR"/>
            </a:pPr>
            <a:endParaRPr lang="en-US" dirty="0"/>
          </a:p>
        </p:txBody>
      </p:sp>
      <p:sp>
        <p:nvSpPr>
          <p:cNvPr id="2" name="Slide Number Placeholder 1">
            <a:extLst>
              <a:ext uri="{FF2B5EF4-FFF2-40B4-BE49-F238E27FC236}">
                <a16:creationId xmlns:a16="http://schemas.microsoft.com/office/drawing/2014/main" id="{CA7C42D6-4D16-3A4C-A295-3C76CE43757A}"/>
              </a:ext>
            </a:extLst>
          </p:cNvPr>
          <p:cNvSpPr>
            <a:spLocks noGrp="1"/>
          </p:cNvSpPr>
          <p:nvPr>
            <p:ph type="sldNum" sz="quarter" idx="12"/>
          </p:nvPr>
        </p:nvSpPr>
        <p:spPr/>
        <p:txBody>
          <a:bodyPr/>
          <a:lstStyle/>
          <a:p>
            <a:fld id="{B41431D7-A35E-FE4C-978D-A4C1DB31A328}" type="slidenum">
              <a:rPr lang="en-US" smtClean="0"/>
              <a:pPr/>
              <a:t>2</a:t>
            </a:fld>
            <a:endParaRPr lang="en-US"/>
          </a:p>
        </p:txBody>
      </p:sp>
    </p:spTree>
    <p:extLst>
      <p:ext uri="{BB962C8B-B14F-4D97-AF65-F5344CB8AC3E}">
        <p14:creationId xmlns:p14="http://schemas.microsoft.com/office/powerpoint/2010/main" val="3496877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6"/>
          <p:cNvSpPr>
            <a:spLocks noGrp="1"/>
          </p:cNvSpPr>
          <p:nvPr>
            <p:ph type="sldNum" sz="quarter" idx="12"/>
          </p:nvPr>
        </p:nvSpPr>
        <p:spPr/>
        <p:txBody>
          <a:bodyPr/>
          <a:lstStyle/>
          <a:p>
            <a:fld id="{05E49D78-5E3C-514F-8024-2DBEA7AEEB44}" type="slidenum">
              <a:rPr lang="en-US"/>
              <a:pPr/>
              <a:t>20</a:t>
            </a:fld>
            <a:endParaRPr lang="en-US" dirty="0"/>
          </a:p>
        </p:txBody>
      </p:sp>
      <p:sp>
        <p:nvSpPr>
          <p:cNvPr id="698370" name="Rectangle 2"/>
          <p:cNvSpPr>
            <a:spLocks noGrp="1" noChangeArrowheads="1"/>
          </p:cNvSpPr>
          <p:nvPr>
            <p:ph type="title"/>
          </p:nvPr>
        </p:nvSpPr>
        <p:spPr/>
        <p:txBody>
          <a:bodyPr/>
          <a:lstStyle/>
          <a:p>
            <a:r>
              <a:rPr lang="en-US" dirty="0"/>
              <a:t>Jasmin Assembly Instructions</a:t>
            </a:r>
            <a:r>
              <a:rPr lang="en-US" i="1" dirty="0"/>
              <a:t>, cont’d</a:t>
            </a:r>
          </a:p>
        </p:txBody>
      </p:sp>
      <p:sp>
        <p:nvSpPr>
          <p:cNvPr id="698371" name="Rectangle 3"/>
          <p:cNvSpPr>
            <a:spLocks noGrp="1" noChangeArrowheads="1"/>
          </p:cNvSpPr>
          <p:nvPr>
            <p:ph type="body" sz="half" idx="1"/>
          </p:nvPr>
        </p:nvSpPr>
        <p:spPr>
          <a:xfrm>
            <a:off x="457200" y="1295400"/>
            <a:ext cx="5851525" cy="4876800"/>
          </a:xfrm>
        </p:spPr>
        <p:txBody>
          <a:bodyPr/>
          <a:lstStyle/>
          <a:p>
            <a:pPr>
              <a:lnSpc>
                <a:spcPct val="80000"/>
              </a:lnSpc>
            </a:pPr>
            <a:r>
              <a:rPr lang="en-US" sz="2400" dirty="0"/>
              <a:t>The JVM (and Jasmin) supports </a:t>
            </a:r>
            <a:br>
              <a:rPr lang="en-US" sz="2400" dirty="0"/>
            </a:br>
            <a:r>
              <a:rPr lang="en-US" sz="2400" u="sng" dirty="0"/>
              <a:t>five basic datatypes</a:t>
            </a:r>
            <a:r>
              <a:rPr lang="en-US" sz="2400" dirty="0"/>
              <a:t>:</a:t>
            </a:r>
          </a:p>
          <a:p>
            <a:pPr lvl="1">
              <a:lnSpc>
                <a:spcPct val="80000"/>
              </a:lnSpc>
            </a:pPr>
            <a:r>
              <a:rPr lang="en-US" sz="2000" dirty="0" err="1"/>
              <a:t>int</a:t>
            </a:r>
            <a:endParaRPr lang="en-US" sz="2000" dirty="0"/>
          </a:p>
          <a:p>
            <a:pPr lvl="1">
              <a:lnSpc>
                <a:spcPct val="80000"/>
              </a:lnSpc>
            </a:pPr>
            <a:r>
              <a:rPr lang="en-US" sz="2000" dirty="0"/>
              <a:t>long</a:t>
            </a:r>
          </a:p>
          <a:p>
            <a:pPr lvl="1">
              <a:lnSpc>
                <a:spcPct val="80000"/>
              </a:lnSpc>
            </a:pPr>
            <a:r>
              <a:rPr lang="en-US" sz="2000" dirty="0"/>
              <a:t>float</a:t>
            </a:r>
          </a:p>
          <a:p>
            <a:pPr lvl="1">
              <a:lnSpc>
                <a:spcPct val="80000"/>
              </a:lnSpc>
            </a:pPr>
            <a:r>
              <a:rPr lang="en-US" sz="2000" dirty="0"/>
              <a:t>double</a:t>
            </a:r>
          </a:p>
          <a:p>
            <a:pPr lvl="1">
              <a:lnSpc>
                <a:spcPct val="80000"/>
              </a:lnSpc>
            </a:pPr>
            <a:r>
              <a:rPr lang="en-US" sz="2000" dirty="0"/>
              <a:t>reference</a:t>
            </a:r>
          </a:p>
          <a:p>
            <a:pPr lvl="4">
              <a:lnSpc>
                <a:spcPct val="80000"/>
              </a:lnSpc>
            </a:pPr>
            <a:endParaRPr lang="en-US" sz="800" dirty="0"/>
          </a:p>
          <a:p>
            <a:pPr>
              <a:lnSpc>
                <a:spcPct val="80000"/>
              </a:lnSpc>
            </a:pPr>
            <a:r>
              <a:rPr lang="en-US" sz="2400" dirty="0"/>
              <a:t>Examples:</a:t>
            </a:r>
            <a:r>
              <a:rPr lang="en-US" sz="700" dirty="0"/>
              <a:t>				</a:t>
            </a:r>
            <a:endParaRPr lang="en-US" sz="1600" b="1" dirty="0">
              <a:latin typeface="Courier New" charset="0"/>
            </a:endParaRPr>
          </a:p>
          <a:p>
            <a:pPr lvl="3">
              <a:lnSpc>
                <a:spcPct val="80000"/>
              </a:lnSpc>
            </a:pPr>
            <a:endParaRPr lang="en-US" sz="1100" dirty="0"/>
          </a:p>
          <a:p>
            <a:pPr>
              <a:lnSpc>
                <a:spcPct val="80000"/>
              </a:lnSpc>
            </a:pPr>
            <a:endParaRPr lang="en-US" sz="2400" dirty="0">
              <a:solidFill>
                <a:srgbClr val="B23C00"/>
              </a:solidFill>
            </a:endParaRPr>
          </a:p>
          <a:p>
            <a:pPr marL="0" indent="0">
              <a:lnSpc>
                <a:spcPct val="80000"/>
              </a:lnSpc>
              <a:buNone/>
            </a:pPr>
            <a:endParaRPr lang="en-US" sz="2400" dirty="0">
              <a:solidFill>
                <a:srgbClr val="B23C00"/>
              </a:solidFill>
            </a:endParaRPr>
          </a:p>
          <a:p>
            <a:pPr>
              <a:lnSpc>
                <a:spcPct val="80000"/>
              </a:lnSpc>
            </a:pPr>
            <a:r>
              <a:rPr lang="en-US" sz="2400" dirty="0">
                <a:latin typeface="+mj-lt"/>
                <a:cs typeface="Courier New" panose="02070309020205020404" pitchFamily="49" charset="0"/>
              </a:rPr>
              <a:t>Long</a:t>
            </a:r>
            <a:r>
              <a:rPr lang="en-US" sz="2400" dirty="0">
                <a:latin typeface="+mj-lt"/>
              </a:rPr>
              <a:t> and </a:t>
            </a:r>
            <a:r>
              <a:rPr lang="en-US" sz="2400" dirty="0">
                <a:latin typeface="+mj-lt"/>
                <a:cs typeface="Courier New" panose="02070309020205020404" pitchFamily="49" charset="0"/>
              </a:rPr>
              <a:t>double</a:t>
            </a:r>
            <a:r>
              <a:rPr lang="en-US" sz="2400" dirty="0">
                <a:latin typeface="+mj-lt"/>
              </a:rPr>
              <a:t> values </a:t>
            </a:r>
            <a:r>
              <a:rPr lang="en-US" sz="2400" dirty="0"/>
              <a:t>each requires </a:t>
            </a:r>
            <a:r>
              <a:rPr lang="en-US" sz="2400" u="sng" dirty="0"/>
              <a:t>two consecutive entries </a:t>
            </a:r>
            <a:br>
              <a:rPr lang="en-US" sz="2400" dirty="0">
                <a:solidFill>
                  <a:srgbClr val="B23C00"/>
                </a:solidFill>
              </a:rPr>
            </a:br>
            <a:r>
              <a:rPr lang="en-US" sz="2400" dirty="0"/>
              <a:t>in the local variables array and </a:t>
            </a:r>
            <a:br>
              <a:rPr lang="en-US" sz="2400" dirty="0"/>
            </a:br>
            <a:r>
              <a:rPr lang="en-US" sz="2400" u="sng" dirty="0"/>
              <a:t>two elements</a:t>
            </a:r>
            <a:r>
              <a:rPr lang="en-US" sz="2400" dirty="0">
                <a:solidFill>
                  <a:srgbClr val="B23C00"/>
                </a:solidFill>
              </a:rPr>
              <a:t> </a:t>
            </a:r>
            <a:r>
              <a:rPr lang="en-US" sz="2400" dirty="0"/>
              <a:t>on the operand stack.</a:t>
            </a:r>
          </a:p>
        </p:txBody>
      </p:sp>
      <p:graphicFrame>
        <p:nvGraphicFramePr>
          <p:cNvPr id="698372" name="Group 4"/>
          <p:cNvGraphicFramePr>
            <a:graphicFrameLocks noGrp="1"/>
          </p:cNvGraphicFramePr>
          <p:nvPr>
            <p:ph sz="half" idx="2"/>
          </p:nvPr>
        </p:nvGraphicFramePr>
        <p:xfrm>
          <a:off x="6126163" y="1325563"/>
          <a:ext cx="2574925" cy="3017520"/>
        </p:xfrm>
        <a:graphic>
          <a:graphicData uri="http://schemas.openxmlformats.org/drawingml/2006/table">
            <a:tbl>
              <a:tblPr/>
              <a:tblGrid>
                <a:gridCol w="782637">
                  <a:extLst>
                    <a:ext uri="{9D8B030D-6E8A-4147-A177-3AD203B41FA5}">
                      <a16:colId xmlns:a16="http://schemas.microsoft.com/office/drawing/2014/main" val="20000"/>
                    </a:ext>
                  </a:extLst>
                </a:gridCol>
                <a:gridCol w="1792288">
                  <a:extLst>
                    <a:ext uri="{9D8B030D-6E8A-4147-A177-3AD203B41FA5}">
                      <a16:colId xmlns:a16="http://schemas.microsoft.com/office/drawing/2014/main" val="20001"/>
                    </a:ext>
                  </a:extLst>
                </a:gridCol>
              </a:tblGrid>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bg1"/>
                          </a:solidFill>
                          <a:effectLst/>
                          <a:latin typeface="Arial" charset="0"/>
                          <a:ea typeface="ＭＳ Ｐゴシック" charset="0"/>
                        </a:rPr>
                        <a:t>Letter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bg1"/>
                          </a:solidFill>
                          <a:effectLst/>
                          <a:latin typeface="Arial" charset="0"/>
                          <a:ea typeface="ＭＳ Ｐゴシック" charset="0"/>
                        </a:rPr>
                        <a:t>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extLst>
                  <a:ext uri="{0D108BD9-81ED-4DB2-BD59-A6C34878D82A}">
                    <a16:rowId xmlns:a16="http://schemas.microsoft.com/office/drawing/2014/main" val="10000"/>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reference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52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byte or boolean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char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double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float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52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int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a:ln>
                            <a:noFill/>
                          </a:ln>
                          <a:solidFill>
                            <a:schemeClr val="tx1"/>
                          </a:solidFill>
                          <a:effectLst/>
                          <a:latin typeface="Arial" charset="0"/>
                          <a:ea typeface="ＭＳ Ｐゴシック" charset="0"/>
                        </a:rPr>
                        <a:t>long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68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1" i="0" u="none" strike="noStrike" cap="none" normalizeH="0" baseline="0">
                          <a:ln>
                            <a:noFill/>
                          </a:ln>
                          <a:solidFill>
                            <a:schemeClr val="tx1"/>
                          </a:solidFill>
                          <a:effectLst/>
                          <a:latin typeface="Courier New" charset="0"/>
                          <a:ea typeface="ＭＳ Ｐゴシック"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600" b="0" i="0" u="none" strike="noStrike" cap="none" normalizeH="0" baseline="0" dirty="0">
                          <a:ln>
                            <a:noFill/>
                          </a:ln>
                          <a:solidFill>
                            <a:schemeClr val="tx1"/>
                          </a:solidFill>
                          <a:effectLst/>
                          <a:latin typeface="Arial" charset="0"/>
                          <a:ea typeface="ＭＳ Ｐゴシック" charset="0"/>
                        </a:rPr>
                        <a:t>short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698404" name="Text Box 36"/>
          <p:cNvSpPr txBox="1">
            <a:spLocks noChangeArrowheads="1"/>
          </p:cNvSpPr>
          <p:nvPr/>
        </p:nvSpPr>
        <p:spPr bwMode="auto">
          <a:xfrm>
            <a:off x="6386683" y="4526268"/>
            <a:ext cx="2300117" cy="954107"/>
          </a:xfrm>
          <a:prstGeom prst="rect">
            <a:avLst/>
          </a:prstGeom>
          <a:solidFill>
            <a:schemeClr val="accent1">
              <a:lumMod val="20000"/>
              <a:lumOff val="80000"/>
            </a:schemeClr>
          </a:solidFill>
          <a:ln>
            <a:solidFill>
              <a:srgbClr val="0033CC"/>
            </a:solidFill>
          </a:ln>
          <a:effectLst/>
        </p:spPr>
        <p:txBody>
          <a:bodyPr wrap="none">
            <a:spAutoFit/>
          </a:bodyPr>
          <a:lstStyle/>
          <a:p>
            <a:r>
              <a:rPr lang="en-US" sz="1400" dirty="0">
                <a:solidFill>
                  <a:srgbClr val="0033CC"/>
                </a:solidFill>
              </a:rPr>
              <a:t>Byte, </a:t>
            </a:r>
            <a:r>
              <a:rPr lang="en-US" sz="1400" dirty="0" err="1">
                <a:solidFill>
                  <a:srgbClr val="0033CC"/>
                </a:solidFill>
              </a:rPr>
              <a:t>boolean</a:t>
            </a:r>
            <a:r>
              <a:rPr lang="en-US" sz="1400" dirty="0">
                <a:solidFill>
                  <a:srgbClr val="0033CC"/>
                </a:solidFill>
              </a:rPr>
              <a:t>, char, and </a:t>
            </a:r>
            <a:br>
              <a:rPr lang="en-US" sz="1400" dirty="0">
                <a:solidFill>
                  <a:srgbClr val="0033CC"/>
                </a:solidFill>
              </a:rPr>
            </a:br>
            <a:r>
              <a:rPr lang="en-US" sz="1400" dirty="0">
                <a:solidFill>
                  <a:srgbClr val="0033CC"/>
                </a:solidFill>
              </a:rPr>
              <a:t>short are treated as </a:t>
            </a:r>
            <a:r>
              <a:rPr lang="en-US" sz="1400" dirty="0" err="1">
                <a:solidFill>
                  <a:srgbClr val="0033CC"/>
                </a:solidFill>
              </a:rPr>
              <a:t>ints</a:t>
            </a:r>
            <a:r>
              <a:rPr lang="en-US" sz="1400" dirty="0">
                <a:solidFill>
                  <a:srgbClr val="0033CC"/>
                </a:solidFill>
              </a:rPr>
              <a:t> </a:t>
            </a:r>
            <a:br>
              <a:rPr lang="en-US" sz="1400" dirty="0">
                <a:solidFill>
                  <a:srgbClr val="0033CC"/>
                </a:solidFill>
              </a:rPr>
            </a:br>
            <a:r>
              <a:rPr lang="en-US" sz="1400" dirty="0">
                <a:solidFill>
                  <a:srgbClr val="0033CC"/>
                </a:solidFill>
              </a:rPr>
              <a:t>on the operand stack and </a:t>
            </a:r>
            <a:br>
              <a:rPr lang="en-US" sz="1400" dirty="0">
                <a:solidFill>
                  <a:srgbClr val="0033CC"/>
                </a:solidFill>
              </a:rPr>
            </a:br>
            <a:r>
              <a:rPr lang="en-US" sz="1400" dirty="0">
                <a:solidFill>
                  <a:srgbClr val="0033CC"/>
                </a:solidFill>
              </a:rPr>
              <a:t>in the local variables array.</a:t>
            </a:r>
          </a:p>
        </p:txBody>
      </p:sp>
      <p:sp>
        <p:nvSpPr>
          <p:cNvPr id="2" name="TextBox 1"/>
          <p:cNvSpPr txBox="1"/>
          <p:nvPr/>
        </p:nvSpPr>
        <p:spPr>
          <a:xfrm>
            <a:off x="1175029" y="4001260"/>
            <a:ext cx="4494239" cy="707886"/>
          </a:xfrm>
          <a:prstGeom prst="rect">
            <a:avLst/>
          </a:prstGeom>
          <a:solidFill>
            <a:schemeClr val="bg1">
              <a:lumMod val="95000"/>
            </a:schemeClr>
          </a:solidFill>
          <a:ln>
            <a:solidFill>
              <a:srgbClr val="BFBFBF"/>
            </a:solidFill>
          </a:ln>
        </p:spPr>
        <p:txBody>
          <a:bodyPr wrap="none" rtlCol="0">
            <a:spAutoFit/>
          </a:bodyPr>
          <a:lstStyle/>
          <a:p>
            <a:r>
              <a:rPr lang="en-US" sz="2000" b="1" dirty="0" err="1">
                <a:solidFill>
                  <a:schemeClr val="folHlink"/>
                </a:solidFill>
                <a:latin typeface="Courier New" charset="0"/>
              </a:rPr>
              <a:t>i</a:t>
            </a:r>
            <a:r>
              <a:rPr lang="en-US" sz="2000" b="1" dirty="0" err="1">
                <a:latin typeface="Courier New" charset="0"/>
              </a:rPr>
              <a:t>sub</a:t>
            </a:r>
            <a:r>
              <a:rPr lang="en-US" sz="2000" b="1" dirty="0">
                <a:latin typeface="Courier New" charset="0"/>
              </a:rPr>
              <a:t>  ; integer subtraction</a:t>
            </a:r>
            <a:br>
              <a:rPr lang="en-US" sz="2000" b="1" dirty="0">
                <a:latin typeface="Courier New" charset="0"/>
              </a:rPr>
            </a:br>
            <a:r>
              <a:rPr lang="en-US" sz="2000" b="1" dirty="0" err="1">
                <a:solidFill>
                  <a:schemeClr val="folHlink"/>
                </a:solidFill>
                <a:latin typeface="Courier New" charset="0"/>
              </a:rPr>
              <a:t>f</a:t>
            </a:r>
            <a:r>
              <a:rPr lang="en-US" sz="2000" b="1" dirty="0" err="1">
                <a:latin typeface="Courier New" charset="0"/>
              </a:rPr>
              <a:t>mul</a:t>
            </a:r>
            <a:r>
              <a:rPr lang="en-US" sz="2000" b="1" dirty="0">
                <a:latin typeface="Courier New" charset="0"/>
              </a:rPr>
              <a:t>  ; float multiplication</a:t>
            </a:r>
            <a:endParaRPr lang="en-US" sz="2000" dirty="0"/>
          </a:p>
        </p:txBody>
      </p:sp>
    </p:spTree>
    <p:extLst>
      <p:ext uri="{BB962C8B-B14F-4D97-AF65-F5344CB8AC3E}">
        <p14:creationId xmlns:p14="http://schemas.microsoft.com/office/powerpoint/2010/main" val="3268173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98371">
                                            <p:txEl>
                                              <p:pRg st="11" end="11"/>
                                            </p:txEl>
                                          </p:spTgt>
                                        </p:tgtEl>
                                        <p:attrNameLst>
                                          <p:attrName>style.visibility</p:attrName>
                                        </p:attrNameLst>
                                      </p:cBhvr>
                                      <p:to>
                                        <p:strVal val="visible"/>
                                      </p:to>
                                    </p:set>
                                    <p:animEffect transition="in" filter="fade">
                                      <p:cBhvr>
                                        <p:cTn id="7" dur="500"/>
                                        <p:tgtEl>
                                          <p:spTgt spid="69837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1F613F1-5074-214E-9A22-B27BA9CD0B2D}" type="slidenum">
              <a:rPr lang="en-US"/>
              <a:pPr/>
              <a:t>21</a:t>
            </a:fld>
            <a:endParaRPr lang="en-US"/>
          </a:p>
        </p:txBody>
      </p:sp>
      <p:sp>
        <p:nvSpPr>
          <p:cNvPr id="699394" name="Rectangle 2"/>
          <p:cNvSpPr>
            <a:spLocks noGrp="1" noChangeArrowheads="1"/>
          </p:cNvSpPr>
          <p:nvPr>
            <p:ph type="title"/>
          </p:nvPr>
        </p:nvSpPr>
        <p:spPr/>
        <p:txBody>
          <a:bodyPr/>
          <a:lstStyle/>
          <a:p>
            <a:r>
              <a:rPr lang="en-US"/>
              <a:t>Loading Constants onto the Operand Stack</a:t>
            </a:r>
          </a:p>
        </p:txBody>
      </p:sp>
      <p:sp>
        <p:nvSpPr>
          <p:cNvPr id="699395" name="Rectangle 3"/>
          <p:cNvSpPr>
            <a:spLocks noGrp="1" noChangeArrowheads="1"/>
          </p:cNvSpPr>
          <p:nvPr>
            <p:ph type="body" idx="1"/>
          </p:nvPr>
        </p:nvSpPr>
        <p:spPr>
          <a:xfrm>
            <a:off x="457200" y="1295400"/>
            <a:ext cx="8412433" cy="2956551"/>
          </a:xfrm>
          <a:ln/>
          <a:extLst>
            <a:ext uri="{91240B29-F687-4f45-9708-019B960494DF}">
              <a14:hiddenLine xmlns:a14="http://schemas.microsoft.com/office/drawing/2010/main" xmlns="" w="9525">
                <a:solidFill>
                  <a:schemeClr val="folHlink"/>
                </a:solidFill>
                <a:miter lim="800000"/>
                <a:headEnd/>
                <a:tailEnd/>
              </a14:hiddenLine>
            </a:ext>
          </a:extLst>
        </p:spPr>
        <p:txBody>
          <a:bodyPr/>
          <a:lstStyle/>
          <a:p>
            <a:r>
              <a:rPr lang="en-US" dirty="0"/>
              <a:t>Use the instructions </a:t>
            </a:r>
            <a:r>
              <a:rPr lang="en-US" b="1" dirty="0" err="1">
                <a:solidFill>
                  <a:srgbClr val="0033CC"/>
                </a:solidFill>
                <a:latin typeface="Courier New" charset="0"/>
              </a:rPr>
              <a:t>ldc</a:t>
            </a:r>
            <a:r>
              <a:rPr lang="en-US" dirty="0"/>
              <a:t> and </a:t>
            </a:r>
            <a:r>
              <a:rPr lang="en-US" b="1" dirty="0">
                <a:solidFill>
                  <a:srgbClr val="0033CC"/>
                </a:solidFill>
                <a:latin typeface="Courier New" charset="0"/>
              </a:rPr>
              <a:t>ldc2_w</a:t>
            </a:r>
            <a:r>
              <a:rPr lang="en-US" dirty="0"/>
              <a:t> </a:t>
            </a:r>
            <a:br>
              <a:rPr lang="en-US" dirty="0"/>
            </a:br>
            <a:r>
              <a:rPr lang="en-US" dirty="0"/>
              <a:t>(load constant and load double-word constant) </a:t>
            </a:r>
            <a:br>
              <a:rPr lang="en-US" dirty="0"/>
            </a:br>
            <a:r>
              <a:rPr lang="en-US" dirty="0"/>
              <a:t>to push </a:t>
            </a:r>
            <a:r>
              <a:rPr lang="en-US" u="sng" dirty="0"/>
              <a:t>constant values</a:t>
            </a:r>
            <a:r>
              <a:rPr lang="en-US" dirty="0"/>
              <a:t> onto the </a:t>
            </a:r>
            <a:r>
              <a:rPr lang="en-US" u="sng" dirty="0"/>
              <a:t>operand stack </a:t>
            </a:r>
            <a:r>
              <a:rPr lang="en-US" dirty="0"/>
              <a:t>of the active stack frame (the one currently </a:t>
            </a:r>
            <a:br>
              <a:rPr lang="en-US" dirty="0"/>
            </a:br>
            <a:r>
              <a:rPr lang="en-US" dirty="0"/>
              <a:t>on top of the runtime stack).</a:t>
            </a:r>
            <a:endParaRPr lang="en-US" dirty="0">
              <a:solidFill>
                <a:srgbClr val="B23C00"/>
              </a:solidFill>
            </a:endParaRPr>
          </a:p>
          <a:p>
            <a:pPr lvl="4"/>
            <a:endParaRPr lang="en-US" dirty="0"/>
          </a:p>
          <a:p>
            <a:pPr lvl="1"/>
            <a:r>
              <a:rPr lang="en-US" dirty="0"/>
              <a:t>Examples:</a:t>
            </a:r>
            <a:endParaRPr lang="en-US" b="1" dirty="0">
              <a:latin typeface="Courier New" charset="0"/>
            </a:endParaRPr>
          </a:p>
        </p:txBody>
      </p:sp>
      <p:sp>
        <p:nvSpPr>
          <p:cNvPr id="2" name="TextBox 1"/>
          <p:cNvSpPr txBox="1"/>
          <p:nvPr/>
        </p:nvSpPr>
        <p:spPr>
          <a:xfrm>
            <a:off x="3291854" y="3703317"/>
            <a:ext cx="3878586" cy="1938992"/>
          </a:xfrm>
          <a:prstGeom prst="rect">
            <a:avLst/>
          </a:prstGeom>
          <a:solidFill>
            <a:srgbClr val="F2F2F2"/>
          </a:solidFill>
          <a:ln>
            <a:solidFill>
              <a:srgbClr val="BFBFBF"/>
            </a:solidFill>
          </a:ln>
        </p:spPr>
        <p:txBody>
          <a:bodyPr wrap="none" rtlCol="0">
            <a:spAutoFit/>
          </a:bodyPr>
          <a:lstStyle/>
          <a:p>
            <a:r>
              <a:rPr lang="en-US" sz="2000" b="1" dirty="0" err="1">
                <a:latin typeface="Courier New" charset="0"/>
              </a:rPr>
              <a:t>ldc</a:t>
            </a:r>
            <a:r>
              <a:rPr lang="en-US" sz="2000" b="1" dirty="0">
                <a:latin typeface="Courier New" charset="0"/>
              </a:rPr>
              <a:t>     2</a:t>
            </a:r>
            <a:br>
              <a:rPr lang="en-US" sz="2000" dirty="0"/>
            </a:br>
            <a:r>
              <a:rPr lang="en-US" sz="2000" b="1" dirty="0" err="1">
                <a:latin typeface="Courier New" charset="0"/>
              </a:rPr>
              <a:t>ldc</a:t>
            </a:r>
            <a:r>
              <a:rPr lang="en-US" sz="2000" b="1" dirty="0">
                <a:latin typeface="Courier New" charset="0"/>
              </a:rPr>
              <a:t>     "Hello, world”</a:t>
            </a:r>
            <a:br>
              <a:rPr lang="en-US" sz="2000" b="1" dirty="0">
                <a:latin typeface="Courier New" charset="0"/>
              </a:rPr>
            </a:br>
            <a:r>
              <a:rPr lang="en-US" sz="2000" b="1" dirty="0" err="1">
                <a:latin typeface="Courier New" charset="0"/>
              </a:rPr>
              <a:t>ldc</a:t>
            </a:r>
            <a:r>
              <a:rPr lang="en-US" sz="2000" b="1" dirty="0">
                <a:latin typeface="Courier New" charset="0"/>
              </a:rPr>
              <a:t>     1.0</a:t>
            </a:r>
            <a:br>
              <a:rPr lang="en-US" sz="2000" b="1" dirty="0">
                <a:latin typeface="Courier New" charset="0"/>
              </a:rPr>
            </a:br>
            <a:r>
              <a:rPr lang="en-US" sz="2000" b="1" dirty="0">
                <a:latin typeface="Courier New" charset="0"/>
              </a:rPr>
              <a:t>ldc2_w  1234567890L</a:t>
            </a:r>
            <a:br>
              <a:rPr lang="en-US" sz="2000" b="1" dirty="0">
                <a:latin typeface="Courier New" charset="0"/>
              </a:rPr>
            </a:br>
            <a:r>
              <a:rPr lang="en-US" sz="2000" b="1" dirty="0">
                <a:latin typeface="Courier New" charset="0"/>
              </a:rPr>
              <a:t>ldc2_w  2.7182818284D</a:t>
            </a:r>
            <a:br>
              <a:rPr lang="en-US" sz="2000" b="1" dirty="0">
                <a:latin typeface="Courier New" charset="0"/>
              </a:rPr>
            </a:br>
            <a:r>
              <a:rPr lang="en-US" sz="2000" b="1" dirty="0" err="1">
                <a:latin typeface="Courier New" charset="0"/>
              </a:rPr>
              <a:t>aconst_null</a:t>
            </a:r>
            <a:r>
              <a:rPr lang="en-US" sz="2000" b="1" dirty="0">
                <a:latin typeface="Courier New" charset="0"/>
              </a:rPr>
              <a:t>  ; push null</a:t>
            </a:r>
            <a:endParaRPr lang="en-US" sz="2000" dirty="0"/>
          </a:p>
        </p:txBody>
      </p:sp>
    </p:spTree>
    <p:extLst>
      <p:ext uri="{BB962C8B-B14F-4D97-AF65-F5344CB8AC3E}">
        <p14:creationId xmlns:p14="http://schemas.microsoft.com/office/powerpoint/2010/main" val="3794749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683B6C9-B5F1-3446-A55D-46DDEA56E085}" type="slidenum">
              <a:rPr lang="en-US"/>
              <a:pPr/>
              <a:t>22</a:t>
            </a:fld>
            <a:endParaRPr lang="en-US"/>
          </a:p>
        </p:txBody>
      </p:sp>
      <p:sp>
        <p:nvSpPr>
          <p:cNvPr id="700418" name="Rectangle 2"/>
          <p:cNvSpPr>
            <a:spLocks noGrp="1" noChangeArrowheads="1"/>
          </p:cNvSpPr>
          <p:nvPr>
            <p:ph type="title"/>
          </p:nvPr>
        </p:nvSpPr>
        <p:spPr/>
        <p:txBody>
          <a:bodyPr/>
          <a:lstStyle/>
          <a:p>
            <a:r>
              <a:rPr lang="en-US" dirty="0"/>
              <a:t>Shortcuts for Loading Constants</a:t>
            </a:r>
            <a:endParaRPr lang="en-US" i="1" dirty="0"/>
          </a:p>
        </p:txBody>
      </p:sp>
      <p:sp>
        <p:nvSpPr>
          <p:cNvPr id="700419" name="Rectangle 3"/>
          <p:cNvSpPr>
            <a:spLocks noGrp="1" noChangeArrowheads="1"/>
          </p:cNvSpPr>
          <p:nvPr>
            <p:ph type="body" idx="1"/>
          </p:nvPr>
        </p:nvSpPr>
        <p:spPr>
          <a:xfrm>
            <a:off x="365125" y="1295400"/>
            <a:ext cx="8504238" cy="4835525"/>
          </a:xfrm>
        </p:spPr>
        <p:txBody>
          <a:bodyPr/>
          <a:lstStyle/>
          <a:p>
            <a:r>
              <a:rPr lang="en-US" u="sng" dirty="0"/>
              <a:t>Special shortcuts</a:t>
            </a:r>
            <a:r>
              <a:rPr lang="en-US" dirty="0">
                <a:solidFill>
                  <a:srgbClr val="B23C00"/>
                </a:solidFill>
              </a:rPr>
              <a:t> </a:t>
            </a:r>
            <a:r>
              <a:rPr lang="en-US" dirty="0"/>
              <a:t>for loading certain </a:t>
            </a:r>
            <a:br>
              <a:rPr lang="en-US" dirty="0"/>
            </a:br>
            <a:r>
              <a:rPr lang="en-US" dirty="0"/>
              <a:t>small values of constant </a:t>
            </a:r>
            <a:r>
              <a:rPr lang="en-US" i="1" dirty="0">
                <a:latin typeface="Times New Roman" charset="0"/>
              </a:rPr>
              <a:t>x</a:t>
            </a:r>
            <a:r>
              <a:rPr lang="en-US" dirty="0"/>
              <a:t>:</a:t>
            </a:r>
            <a:br>
              <a:rPr lang="en-US" dirty="0"/>
            </a:br>
            <a:r>
              <a:rPr lang="en-US" sz="800" dirty="0"/>
              <a:t>  </a:t>
            </a:r>
            <a:br>
              <a:rPr lang="en-US" sz="800" dirty="0"/>
            </a:br>
            <a:r>
              <a:rPr lang="en-US" sz="2000" b="1" dirty="0">
                <a:latin typeface="Courier New" charset="0"/>
              </a:rPr>
              <a:t>  iconst_m1  ; Push </a:t>
            </a:r>
            <a:r>
              <a:rPr lang="en-US" sz="2000" b="1" dirty="0" err="1">
                <a:latin typeface="Courier New" charset="0"/>
              </a:rPr>
              <a:t>int</a:t>
            </a:r>
            <a:r>
              <a:rPr lang="en-US" sz="2000" b="1" dirty="0">
                <a:latin typeface="Courier New" charset="0"/>
              </a:rPr>
              <a:t> -1</a:t>
            </a:r>
            <a:br>
              <a:rPr lang="en-US" sz="2000" b="1" dirty="0">
                <a:latin typeface="Courier New" charset="0"/>
              </a:rPr>
            </a:br>
            <a:r>
              <a:rPr lang="en-US" sz="2000" b="1" dirty="0">
                <a:latin typeface="Courier New" charset="0"/>
              </a:rPr>
              <a:t>  </a:t>
            </a:r>
            <a:r>
              <a:rPr lang="en-US" sz="2000" b="1" dirty="0" err="1">
                <a:latin typeface="Courier New" charset="0"/>
              </a:rPr>
              <a:t>iconst_</a:t>
            </a:r>
            <a:r>
              <a:rPr lang="en-US" sz="2000" b="1" i="1" dirty="0" err="1">
                <a:latin typeface="Times New Roman" charset="0"/>
              </a:rPr>
              <a:t>x</a:t>
            </a:r>
            <a:r>
              <a:rPr lang="en-US" sz="2000" b="1" dirty="0">
                <a:latin typeface="Courier New" charset="0"/>
              </a:rPr>
              <a:t>   ; Push </a:t>
            </a:r>
            <a:r>
              <a:rPr lang="en-US" sz="2000" b="1" dirty="0" err="1">
                <a:latin typeface="Courier New" charset="0"/>
              </a:rPr>
              <a:t>int</a:t>
            </a:r>
            <a:r>
              <a:rPr lang="en-US" sz="2000" b="1" dirty="0">
                <a:latin typeface="Courier New" charset="0"/>
              </a:rPr>
              <a:t> </a:t>
            </a:r>
            <a:r>
              <a:rPr lang="en-US" sz="2000" b="1" i="1" dirty="0">
                <a:latin typeface="Times New Roman" charset="0"/>
              </a:rPr>
              <a:t>x</a:t>
            </a:r>
            <a:r>
              <a:rPr lang="en-US" sz="2000" b="1" dirty="0">
                <a:latin typeface="Courier New" charset="0"/>
              </a:rPr>
              <a:t>, </a:t>
            </a:r>
            <a:r>
              <a:rPr lang="en-US" sz="2000" b="1" i="1" dirty="0">
                <a:latin typeface="Times New Roman" charset="0"/>
              </a:rPr>
              <a:t>x</a:t>
            </a:r>
            <a:r>
              <a:rPr lang="en-US" sz="2000" b="1" dirty="0">
                <a:latin typeface="Courier New" charset="0"/>
              </a:rPr>
              <a:t> = 0, 1, 2, 3, 4, or 5</a:t>
            </a:r>
            <a:br>
              <a:rPr lang="en-US" sz="2000" b="1" dirty="0">
                <a:latin typeface="Courier New" charset="0"/>
              </a:rPr>
            </a:br>
            <a:r>
              <a:rPr lang="en-US" sz="2000" b="1" dirty="0">
                <a:latin typeface="Courier New" charset="0"/>
              </a:rPr>
              <a:t>  </a:t>
            </a:r>
            <a:r>
              <a:rPr lang="en-US" sz="2000" b="1" dirty="0" err="1">
                <a:latin typeface="Courier New" charset="0"/>
              </a:rPr>
              <a:t>lconst_</a:t>
            </a:r>
            <a:r>
              <a:rPr lang="en-US" sz="2000" b="1" i="1" dirty="0" err="1">
                <a:latin typeface="Times New Roman" charset="0"/>
              </a:rPr>
              <a:t>x</a:t>
            </a:r>
            <a:r>
              <a:rPr lang="en-US" sz="2000" b="1" dirty="0">
                <a:latin typeface="Courier New" charset="0"/>
              </a:rPr>
              <a:t>   ; Push long </a:t>
            </a:r>
            <a:r>
              <a:rPr lang="en-US" sz="2000" b="1" i="1" dirty="0">
                <a:latin typeface="Times New Roman" charset="0"/>
              </a:rPr>
              <a:t>x</a:t>
            </a:r>
            <a:r>
              <a:rPr lang="en-US" sz="2000" b="1" dirty="0">
                <a:latin typeface="Courier New" charset="0"/>
              </a:rPr>
              <a:t>, </a:t>
            </a:r>
            <a:r>
              <a:rPr lang="en-US" sz="2000" b="1" i="1" dirty="0">
                <a:latin typeface="Times New Roman" charset="0"/>
              </a:rPr>
              <a:t>x</a:t>
            </a:r>
            <a:r>
              <a:rPr lang="en-US" sz="2000" b="1" dirty="0">
                <a:latin typeface="Courier New" charset="0"/>
              </a:rPr>
              <a:t> = 0 or 1</a:t>
            </a:r>
            <a:br>
              <a:rPr lang="en-US" sz="2000" b="1" dirty="0">
                <a:latin typeface="Courier New" charset="0"/>
              </a:rPr>
            </a:br>
            <a:r>
              <a:rPr lang="en-US" sz="2000" b="1" dirty="0">
                <a:latin typeface="Courier New" charset="0"/>
              </a:rPr>
              <a:t>  </a:t>
            </a:r>
            <a:r>
              <a:rPr lang="en-US" sz="2000" b="1" dirty="0" err="1">
                <a:latin typeface="Courier New" charset="0"/>
              </a:rPr>
              <a:t>fconst_</a:t>
            </a:r>
            <a:r>
              <a:rPr lang="en-US" sz="2000" b="1" i="1" dirty="0" err="1">
                <a:latin typeface="Times New Roman" charset="0"/>
              </a:rPr>
              <a:t>x</a:t>
            </a:r>
            <a:r>
              <a:rPr lang="en-US" sz="2000" b="1" dirty="0">
                <a:latin typeface="Courier New" charset="0"/>
              </a:rPr>
              <a:t>   ; Push float </a:t>
            </a:r>
            <a:r>
              <a:rPr lang="en-US" sz="2000" b="1" i="1" dirty="0">
                <a:latin typeface="Times New Roman" charset="0"/>
              </a:rPr>
              <a:t>x</a:t>
            </a:r>
            <a:r>
              <a:rPr lang="en-US" sz="2000" b="1" dirty="0">
                <a:latin typeface="Courier New" charset="0"/>
              </a:rPr>
              <a:t>, </a:t>
            </a:r>
            <a:r>
              <a:rPr lang="en-US" sz="2000" b="1" i="1" dirty="0">
                <a:latin typeface="Times New Roman" charset="0"/>
              </a:rPr>
              <a:t>x</a:t>
            </a:r>
            <a:r>
              <a:rPr lang="en-US" sz="2000" b="1" dirty="0">
                <a:latin typeface="Courier New" charset="0"/>
              </a:rPr>
              <a:t> = 0, 1, or 2</a:t>
            </a:r>
            <a:br>
              <a:rPr lang="en-US" sz="2000" b="1" dirty="0">
                <a:latin typeface="Courier New" charset="0"/>
              </a:rPr>
            </a:br>
            <a:r>
              <a:rPr lang="en-US" sz="2000" b="1" dirty="0">
                <a:latin typeface="Courier New" charset="0"/>
              </a:rPr>
              <a:t>  </a:t>
            </a:r>
            <a:r>
              <a:rPr lang="en-US" sz="2000" b="1" dirty="0" err="1">
                <a:latin typeface="Courier New" charset="0"/>
              </a:rPr>
              <a:t>dconst_</a:t>
            </a:r>
            <a:r>
              <a:rPr lang="en-US" sz="2000" b="1" i="1" dirty="0" err="1">
                <a:latin typeface="Times New Roman" charset="0"/>
              </a:rPr>
              <a:t>x</a:t>
            </a:r>
            <a:r>
              <a:rPr lang="en-US" sz="2000" b="1" dirty="0">
                <a:latin typeface="Courier New" charset="0"/>
              </a:rPr>
              <a:t>   ; Push double </a:t>
            </a:r>
            <a:r>
              <a:rPr lang="en-US" sz="2000" b="1" i="1" dirty="0">
                <a:latin typeface="Times New Roman" charset="0"/>
              </a:rPr>
              <a:t>x</a:t>
            </a:r>
            <a:r>
              <a:rPr lang="en-US" sz="2000" b="1" dirty="0">
                <a:latin typeface="Courier New" charset="0"/>
              </a:rPr>
              <a:t>, </a:t>
            </a:r>
            <a:r>
              <a:rPr lang="en-US" sz="2000" b="1" i="1" dirty="0">
                <a:latin typeface="Times New Roman" charset="0"/>
              </a:rPr>
              <a:t>x</a:t>
            </a:r>
            <a:r>
              <a:rPr lang="en-US" sz="2000" b="1" dirty="0">
                <a:latin typeface="Courier New" charset="0"/>
              </a:rPr>
              <a:t> = 0 or 1</a:t>
            </a:r>
            <a:br>
              <a:rPr lang="en-US" sz="2000" b="1" dirty="0">
                <a:latin typeface="Courier New" charset="0"/>
              </a:rPr>
            </a:br>
            <a:br>
              <a:rPr lang="en-US" sz="2000" b="1" dirty="0">
                <a:latin typeface="Courier New" charset="0"/>
              </a:rPr>
            </a:br>
            <a:r>
              <a:rPr lang="en-US" sz="2000" b="1" dirty="0">
                <a:latin typeface="Courier New" charset="0"/>
              </a:rPr>
              <a:t>  </a:t>
            </a:r>
            <a:r>
              <a:rPr lang="en-US" sz="2000" b="1" dirty="0" err="1">
                <a:latin typeface="Courier New" charset="0"/>
              </a:rPr>
              <a:t>bipush</a:t>
            </a:r>
            <a:r>
              <a:rPr lang="en-US" sz="2000" b="1" dirty="0">
                <a:latin typeface="Courier New" charset="0"/>
              </a:rPr>
              <a:t> </a:t>
            </a:r>
            <a:r>
              <a:rPr lang="en-US" sz="2000" b="1" i="1" dirty="0">
                <a:latin typeface="Times New Roman" charset="0"/>
              </a:rPr>
              <a:t>x</a:t>
            </a:r>
            <a:r>
              <a:rPr lang="en-US" sz="2000" b="1" dirty="0">
                <a:latin typeface="Courier New" charset="0"/>
              </a:rPr>
              <a:t>   ; Push byte </a:t>
            </a:r>
            <a:r>
              <a:rPr lang="en-US" sz="2000" b="1" i="1" dirty="0">
                <a:latin typeface="Times New Roman" charset="0"/>
              </a:rPr>
              <a:t>x</a:t>
            </a:r>
            <a:r>
              <a:rPr lang="en-US" sz="2000" b="1" dirty="0">
                <a:latin typeface="Courier New" charset="0"/>
              </a:rPr>
              <a:t>, -128 &lt;= </a:t>
            </a:r>
            <a:r>
              <a:rPr lang="en-US" sz="2000" b="1" i="1" dirty="0">
                <a:latin typeface="Times New Roman" charset="0"/>
              </a:rPr>
              <a:t>x </a:t>
            </a:r>
            <a:r>
              <a:rPr lang="en-US" sz="2000" b="1" dirty="0">
                <a:latin typeface="Courier New" charset="0"/>
              </a:rPr>
              <a:t>&lt;= 127</a:t>
            </a:r>
            <a:br>
              <a:rPr lang="en-US" sz="2000" b="1" dirty="0">
                <a:latin typeface="Courier New" charset="0"/>
              </a:rPr>
            </a:br>
            <a:r>
              <a:rPr lang="en-US" sz="2000" b="1" dirty="0">
                <a:latin typeface="Courier New" charset="0"/>
              </a:rPr>
              <a:t>  </a:t>
            </a:r>
            <a:r>
              <a:rPr lang="en-US" sz="2000" b="1" dirty="0" err="1">
                <a:latin typeface="Courier New" charset="0"/>
              </a:rPr>
              <a:t>sipush</a:t>
            </a:r>
            <a:r>
              <a:rPr lang="en-US" sz="2000" b="1" dirty="0">
                <a:latin typeface="Courier New" charset="0"/>
              </a:rPr>
              <a:t> </a:t>
            </a:r>
            <a:r>
              <a:rPr lang="en-US" sz="2000" b="1" i="1" dirty="0">
                <a:latin typeface="Times New Roman" charset="0"/>
              </a:rPr>
              <a:t>x</a:t>
            </a:r>
            <a:r>
              <a:rPr lang="en-US" sz="2000" b="1" dirty="0">
                <a:latin typeface="Courier New" charset="0"/>
              </a:rPr>
              <a:t>   ; Push short </a:t>
            </a:r>
            <a:r>
              <a:rPr lang="en-US" sz="2000" b="1" i="1" dirty="0">
                <a:latin typeface="Times New Roman" charset="0"/>
              </a:rPr>
              <a:t>x</a:t>
            </a:r>
            <a:r>
              <a:rPr lang="en-US" sz="2000" b="1" dirty="0">
                <a:latin typeface="Courier New" charset="0"/>
              </a:rPr>
              <a:t>, -32,768 &lt;= </a:t>
            </a:r>
            <a:r>
              <a:rPr lang="en-US" sz="2000" b="1" i="1" dirty="0">
                <a:latin typeface="Times New Roman" charset="0"/>
              </a:rPr>
              <a:t>x</a:t>
            </a:r>
            <a:r>
              <a:rPr lang="en-US" sz="2000" b="1" dirty="0">
                <a:latin typeface="Courier New" charset="0"/>
              </a:rPr>
              <a:t> &lt;= 32,767</a:t>
            </a:r>
          </a:p>
          <a:p>
            <a:pPr lvl="4"/>
            <a:endParaRPr lang="en-US" sz="400" b="1" dirty="0">
              <a:latin typeface="Courier New" charset="0"/>
            </a:endParaRPr>
          </a:p>
          <a:p>
            <a:r>
              <a:rPr lang="en-US" dirty="0"/>
              <a:t>Shortcut instructions take up </a:t>
            </a:r>
            <a:r>
              <a:rPr lang="en-US" u="sng" dirty="0"/>
              <a:t>less memory</a:t>
            </a:r>
            <a:r>
              <a:rPr lang="en-US" dirty="0"/>
              <a:t> </a:t>
            </a:r>
            <a:br>
              <a:rPr lang="en-US" dirty="0"/>
            </a:br>
            <a:r>
              <a:rPr lang="en-US" dirty="0"/>
              <a:t>and can </a:t>
            </a:r>
            <a:r>
              <a:rPr lang="en-US" u="sng" dirty="0"/>
              <a:t>execute faster</a:t>
            </a:r>
            <a:r>
              <a:rPr lang="en-US" dirty="0"/>
              <a:t>.</a:t>
            </a:r>
          </a:p>
        </p:txBody>
      </p:sp>
    </p:spTree>
    <p:extLst>
      <p:ext uri="{BB962C8B-B14F-4D97-AF65-F5344CB8AC3E}">
        <p14:creationId xmlns:p14="http://schemas.microsoft.com/office/powerpoint/2010/main" val="3818140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F4B8C23-D223-8844-898B-CFE4F120B576}" type="slidenum">
              <a:rPr lang="en-US"/>
              <a:pPr/>
              <a:t>23</a:t>
            </a:fld>
            <a:endParaRPr lang="en-US"/>
          </a:p>
        </p:txBody>
      </p:sp>
      <p:sp>
        <p:nvSpPr>
          <p:cNvPr id="701442" name="Rectangle 2"/>
          <p:cNvSpPr>
            <a:spLocks noGrp="1" noChangeArrowheads="1"/>
          </p:cNvSpPr>
          <p:nvPr>
            <p:ph type="title"/>
          </p:nvPr>
        </p:nvSpPr>
        <p:spPr/>
        <p:txBody>
          <a:bodyPr/>
          <a:lstStyle/>
          <a:p>
            <a:r>
              <a:rPr lang="en-US"/>
              <a:t>Local Variables</a:t>
            </a:r>
          </a:p>
        </p:txBody>
      </p:sp>
      <p:sp>
        <p:nvSpPr>
          <p:cNvPr id="701443" name="Rectangle 3"/>
          <p:cNvSpPr>
            <a:spLocks noGrp="1" noChangeArrowheads="1"/>
          </p:cNvSpPr>
          <p:nvPr>
            <p:ph type="body" idx="1"/>
          </p:nvPr>
        </p:nvSpPr>
        <p:spPr>
          <a:xfrm>
            <a:off x="457199" y="1295400"/>
            <a:ext cx="8412433" cy="2956551"/>
          </a:xfrm>
        </p:spPr>
        <p:txBody>
          <a:bodyPr/>
          <a:lstStyle/>
          <a:p>
            <a:r>
              <a:rPr lang="en-US" u="sng" dirty="0"/>
              <a:t>Local variables do not have names in Jasmin</a:t>
            </a:r>
            <a:r>
              <a:rPr lang="en-US" dirty="0">
                <a:solidFill>
                  <a:srgbClr val="B23C00"/>
                </a:solidFill>
              </a:rPr>
              <a:t>.</a:t>
            </a:r>
          </a:p>
          <a:p>
            <a:pPr lvl="1"/>
            <a:r>
              <a:rPr lang="en-US" dirty="0"/>
              <a:t>Fields of a class </a:t>
            </a:r>
            <a:r>
              <a:rPr lang="en-US" u="sng" dirty="0"/>
              <a:t>do</a:t>
            </a:r>
            <a:r>
              <a:rPr lang="en-US" dirty="0"/>
              <a:t> have names, as we</a:t>
            </a:r>
            <a:r>
              <a:rPr lang="en-US" dirty="0">
                <a:latin typeface="Arial"/>
              </a:rPr>
              <a:t>’</a:t>
            </a:r>
            <a:r>
              <a:rPr lang="en-US" dirty="0"/>
              <a:t>ll see later.</a:t>
            </a:r>
          </a:p>
          <a:p>
            <a:pPr lvl="4"/>
            <a:endParaRPr lang="en-US" dirty="0"/>
          </a:p>
          <a:p>
            <a:r>
              <a:rPr lang="en-US" dirty="0"/>
              <a:t>Refer to a local variable by its </a:t>
            </a:r>
            <a:r>
              <a:rPr lang="en-US" u="sng" dirty="0"/>
              <a:t>slot number </a:t>
            </a:r>
            <a:br>
              <a:rPr lang="en-US" dirty="0"/>
            </a:br>
            <a:r>
              <a:rPr lang="en-US" dirty="0"/>
              <a:t>in the </a:t>
            </a:r>
            <a:r>
              <a:rPr lang="en-US" u="sng" dirty="0"/>
              <a:t>local variables array</a:t>
            </a:r>
            <a:r>
              <a:rPr lang="en-US" dirty="0"/>
              <a:t> of the active stack frame.</a:t>
            </a:r>
          </a:p>
          <a:p>
            <a:pPr lvl="1"/>
            <a:r>
              <a:rPr lang="en-US" dirty="0"/>
              <a:t>Example:</a:t>
            </a:r>
            <a:endParaRPr lang="en-US" sz="1800" b="1" dirty="0">
              <a:solidFill>
                <a:srgbClr val="0033CC"/>
              </a:solidFill>
              <a:latin typeface="Courier New" charset="0"/>
            </a:endParaRPr>
          </a:p>
        </p:txBody>
      </p:sp>
      <p:sp>
        <p:nvSpPr>
          <p:cNvPr id="2" name="TextBox 1"/>
          <p:cNvSpPr txBox="1"/>
          <p:nvPr/>
        </p:nvSpPr>
        <p:spPr>
          <a:xfrm>
            <a:off x="862703" y="4410567"/>
            <a:ext cx="7418593" cy="400110"/>
          </a:xfrm>
          <a:prstGeom prst="rect">
            <a:avLst/>
          </a:prstGeom>
          <a:solidFill>
            <a:schemeClr val="bg1">
              <a:lumMod val="95000"/>
            </a:schemeClr>
          </a:solidFill>
          <a:ln>
            <a:solidFill>
              <a:srgbClr val="BFBFBF"/>
            </a:solidFill>
          </a:ln>
        </p:spPr>
        <p:txBody>
          <a:bodyPr wrap="none" rtlCol="0">
            <a:spAutoFit/>
          </a:bodyPr>
          <a:lstStyle/>
          <a:p>
            <a:pPr marL="0" lvl="1"/>
            <a:r>
              <a:rPr lang="en-US" sz="2000" b="1" dirty="0" err="1">
                <a:latin typeface="Courier New" charset="0"/>
              </a:rPr>
              <a:t>iload</a:t>
            </a:r>
            <a:r>
              <a:rPr lang="en-US" sz="2000" b="1" dirty="0">
                <a:latin typeface="Courier New" charset="0"/>
              </a:rPr>
              <a:t> </a:t>
            </a:r>
            <a:r>
              <a:rPr lang="en-US" sz="2000" b="1" dirty="0">
                <a:solidFill>
                  <a:srgbClr val="B23C00"/>
                </a:solidFill>
                <a:latin typeface="Courier New" charset="0"/>
              </a:rPr>
              <a:t>5</a:t>
            </a:r>
            <a:r>
              <a:rPr lang="en-US" sz="2000" b="1" dirty="0">
                <a:latin typeface="Courier New" charset="0"/>
              </a:rPr>
              <a:t>  ; Push the </a:t>
            </a:r>
            <a:r>
              <a:rPr lang="en-US" sz="2000" b="1" dirty="0" err="1">
                <a:latin typeface="Courier New" charset="0"/>
              </a:rPr>
              <a:t>int</a:t>
            </a:r>
            <a:r>
              <a:rPr lang="en-US" sz="2000" b="1" dirty="0">
                <a:latin typeface="Courier New" charset="0"/>
              </a:rPr>
              <a:t> value in </a:t>
            </a:r>
            <a:r>
              <a:rPr lang="en-US" sz="2000" b="1" dirty="0">
                <a:solidFill>
                  <a:srgbClr val="B23C00"/>
                </a:solidFill>
                <a:latin typeface="Courier New" charset="0"/>
              </a:rPr>
              <a:t>local slot #5</a:t>
            </a:r>
          </a:p>
        </p:txBody>
      </p:sp>
    </p:spTree>
    <p:extLst>
      <p:ext uri="{BB962C8B-B14F-4D97-AF65-F5344CB8AC3E}">
        <p14:creationId xmlns:p14="http://schemas.microsoft.com/office/powerpoint/2010/main" val="276249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F4B8C23-D223-8844-898B-CFE4F120B576}" type="slidenum">
              <a:rPr lang="en-US"/>
              <a:pPr/>
              <a:t>24</a:t>
            </a:fld>
            <a:endParaRPr lang="en-US"/>
          </a:p>
        </p:txBody>
      </p:sp>
      <p:sp>
        <p:nvSpPr>
          <p:cNvPr id="701442" name="Rectangle 2"/>
          <p:cNvSpPr>
            <a:spLocks noGrp="1" noChangeArrowheads="1"/>
          </p:cNvSpPr>
          <p:nvPr>
            <p:ph type="title"/>
          </p:nvPr>
        </p:nvSpPr>
        <p:spPr/>
        <p:txBody>
          <a:bodyPr/>
          <a:lstStyle/>
          <a:p>
            <a:r>
              <a:rPr lang="en-US" dirty="0"/>
              <a:t>Local Variables</a:t>
            </a:r>
            <a:r>
              <a:rPr lang="en-US" i="1" dirty="0"/>
              <a:t>, cont’d</a:t>
            </a:r>
          </a:p>
        </p:txBody>
      </p:sp>
      <p:sp>
        <p:nvSpPr>
          <p:cNvPr id="701443" name="Rectangle 3"/>
          <p:cNvSpPr>
            <a:spLocks noGrp="1" noChangeArrowheads="1"/>
          </p:cNvSpPr>
          <p:nvPr>
            <p:ph type="body" idx="1"/>
          </p:nvPr>
        </p:nvSpPr>
        <p:spPr>
          <a:xfrm>
            <a:off x="457199" y="1295401"/>
            <a:ext cx="8412433" cy="2133600"/>
          </a:xfrm>
        </p:spPr>
        <p:txBody>
          <a:bodyPr/>
          <a:lstStyle/>
          <a:p>
            <a:r>
              <a:rPr lang="en-US" dirty="0"/>
              <a:t>Since each long and double value requires </a:t>
            </a:r>
            <a:br>
              <a:rPr lang="en-US" dirty="0"/>
            </a:br>
            <a:r>
              <a:rPr lang="en-US" u="sng" dirty="0"/>
              <a:t>two consecutive slots</a:t>
            </a:r>
            <a:r>
              <a:rPr lang="en-US" dirty="0"/>
              <a:t>, refer to the value using the </a:t>
            </a:r>
            <a:r>
              <a:rPr lang="en-US" u="sng" dirty="0"/>
              <a:t>lower slot number</a:t>
            </a:r>
            <a:r>
              <a:rPr lang="en-US" dirty="0"/>
              <a:t>.</a:t>
            </a:r>
          </a:p>
          <a:p>
            <a:pPr lvl="4"/>
            <a:endParaRPr lang="en-US" dirty="0"/>
          </a:p>
          <a:p>
            <a:pPr lvl="1"/>
            <a:r>
              <a:rPr lang="en-US" dirty="0"/>
              <a:t>Example:</a:t>
            </a:r>
            <a:endParaRPr lang="en-US" sz="1800" b="1" dirty="0">
              <a:solidFill>
                <a:srgbClr val="0033CC"/>
              </a:solidFill>
              <a:latin typeface="Courier New" charset="0"/>
            </a:endParaRPr>
          </a:p>
        </p:txBody>
      </p:sp>
      <p:sp>
        <p:nvSpPr>
          <p:cNvPr id="2" name="TextBox 1"/>
          <p:cNvSpPr txBox="1"/>
          <p:nvPr/>
        </p:nvSpPr>
        <p:spPr>
          <a:xfrm>
            <a:off x="731562" y="3520439"/>
            <a:ext cx="8032968" cy="1015663"/>
          </a:xfrm>
          <a:prstGeom prst="rect">
            <a:avLst/>
          </a:prstGeom>
          <a:solidFill>
            <a:srgbClr val="F2F2F2"/>
          </a:solidFill>
          <a:ln>
            <a:solidFill>
              <a:srgbClr val="BFBFBF"/>
            </a:solidFill>
          </a:ln>
        </p:spPr>
        <p:txBody>
          <a:bodyPr wrap="none" rtlCol="0">
            <a:spAutoFit/>
          </a:bodyPr>
          <a:lstStyle/>
          <a:p>
            <a:pPr marL="0" lvl="1"/>
            <a:r>
              <a:rPr lang="en-US" sz="2000" b="1" dirty="0" err="1">
                <a:latin typeface="Courier New" charset="0"/>
              </a:rPr>
              <a:t>lstore</a:t>
            </a:r>
            <a:r>
              <a:rPr lang="en-US" sz="2000" b="1" dirty="0">
                <a:latin typeface="Courier New" charset="0"/>
              </a:rPr>
              <a:t> </a:t>
            </a:r>
            <a:r>
              <a:rPr lang="en-US" sz="2000" b="1" dirty="0">
                <a:solidFill>
                  <a:srgbClr val="B23C00"/>
                </a:solidFill>
                <a:latin typeface="Courier New" charset="0"/>
              </a:rPr>
              <a:t>3</a:t>
            </a:r>
            <a:r>
              <a:rPr lang="en-US" sz="2000" b="1" dirty="0">
                <a:latin typeface="Courier New" charset="0"/>
              </a:rPr>
              <a:t>  ; Pop the long value</a:t>
            </a:r>
            <a:br>
              <a:rPr lang="en-US" sz="2000" b="1" dirty="0">
                <a:latin typeface="Courier New" charset="0"/>
              </a:rPr>
            </a:br>
            <a:r>
              <a:rPr lang="en-US" sz="2000" b="1" dirty="0">
                <a:latin typeface="Courier New" charset="0"/>
              </a:rPr>
              <a:t>          ; from the top two stack elements </a:t>
            </a:r>
            <a:br>
              <a:rPr lang="en-US" sz="2000" b="1" dirty="0">
                <a:latin typeface="Courier New" charset="0"/>
              </a:rPr>
            </a:br>
            <a:r>
              <a:rPr lang="en-US" sz="2000" b="1" dirty="0">
                <a:solidFill>
                  <a:srgbClr val="B23C00"/>
                </a:solidFill>
                <a:latin typeface="Courier New" charset="0"/>
              </a:rPr>
              <a:t>          </a:t>
            </a:r>
            <a:r>
              <a:rPr lang="en-US" sz="2000" b="1" dirty="0">
                <a:latin typeface="Courier New" charset="0"/>
              </a:rPr>
              <a:t>; and store it into </a:t>
            </a:r>
            <a:r>
              <a:rPr lang="en-US" sz="2000" b="1" dirty="0">
                <a:solidFill>
                  <a:srgbClr val="B23C00"/>
                </a:solidFill>
                <a:latin typeface="Courier New" charset="0"/>
              </a:rPr>
              <a:t>local slots #3 and #4</a:t>
            </a:r>
          </a:p>
        </p:txBody>
      </p:sp>
    </p:spTree>
    <p:extLst>
      <p:ext uri="{BB962C8B-B14F-4D97-AF65-F5344CB8AC3E}">
        <p14:creationId xmlns:p14="http://schemas.microsoft.com/office/powerpoint/2010/main" val="2564422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283C9A8-FE0C-4149-ACD2-96E38F7C8BA3}" type="slidenum">
              <a:rPr lang="en-US"/>
              <a:pPr/>
              <a:t>25</a:t>
            </a:fld>
            <a:endParaRPr lang="en-US"/>
          </a:p>
        </p:txBody>
      </p:sp>
      <p:sp>
        <p:nvSpPr>
          <p:cNvPr id="702466" name="Rectangle 2"/>
          <p:cNvSpPr>
            <a:spLocks noGrp="1" noChangeArrowheads="1"/>
          </p:cNvSpPr>
          <p:nvPr>
            <p:ph type="title"/>
          </p:nvPr>
        </p:nvSpPr>
        <p:spPr/>
        <p:txBody>
          <a:bodyPr/>
          <a:lstStyle/>
          <a:p>
            <a:r>
              <a:rPr lang="en-US" dirty="0"/>
              <a:t>Local Variables</a:t>
            </a:r>
            <a:r>
              <a:rPr lang="en-US" i="1" dirty="0"/>
              <a:t>, cont’d</a:t>
            </a:r>
          </a:p>
        </p:txBody>
      </p:sp>
      <p:sp>
        <p:nvSpPr>
          <p:cNvPr id="702467" name="Rectangle 3"/>
          <p:cNvSpPr>
            <a:spLocks noGrp="1" noChangeArrowheads="1"/>
          </p:cNvSpPr>
          <p:nvPr>
            <p:ph type="body" idx="1"/>
          </p:nvPr>
        </p:nvSpPr>
        <p:spPr>
          <a:xfrm>
            <a:off x="457200" y="1295401"/>
            <a:ext cx="8321675" cy="1767844"/>
          </a:xfrm>
        </p:spPr>
        <p:txBody>
          <a:bodyPr/>
          <a:lstStyle/>
          <a:p>
            <a:pPr>
              <a:lnSpc>
                <a:spcPct val="80000"/>
              </a:lnSpc>
            </a:pPr>
            <a:r>
              <a:rPr lang="en-US" u="sng" dirty="0"/>
              <a:t>Do not confuse constant values </a:t>
            </a:r>
            <a:br>
              <a:rPr lang="en-US" u="sng" dirty="0"/>
            </a:br>
            <a:r>
              <a:rPr lang="en-US" u="sng" dirty="0"/>
              <a:t>with slot numbers</a:t>
            </a:r>
            <a:r>
              <a:rPr lang="en-US" dirty="0"/>
              <a:t>!</a:t>
            </a:r>
            <a:endParaRPr lang="en-US" u="sng" dirty="0"/>
          </a:p>
          <a:p>
            <a:pPr lvl="4">
              <a:lnSpc>
                <a:spcPct val="80000"/>
              </a:lnSpc>
            </a:pPr>
            <a:endParaRPr lang="en-US" dirty="0"/>
          </a:p>
          <a:p>
            <a:pPr lvl="1">
              <a:lnSpc>
                <a:spcPct val="80000"/>
              </a:lnSpc>
            </a:pPr>
            <a:r>
              <a:rPr lang="en-US" dirty="0"/>
              <a:t>It depends on the instruction.</a:t>
            </a:r>
          </a:p>
          <a:p>
            <a:pPr lvl="1">
              <a:lnSpc>
                <a:spcPct val="80000"/>
              </a:lnSpc>
            </a:pPr>
            <a:r>
              <a:rPr lang="en-US" dirty="0"/>
              <a:t>Examples:</a:t>
            </a:r>
            <a:endParaRPr lang="en-US" sz="1200" b="1" dirty="0">
              <a:latin typeface="Courier New" charset="0"/>
            </a:endParaRPr>
          </a:p>
        </p:txBody>
      </p:sp>
      <p:sp>
        <p:nvSpPr>
          <p:cNvPr id="2" name="TextBox 1"/>
          <p:cNvSpPr txBox="1"/>
          <p:nvPr/>
        </p:nvSpPr>
        <p:spPr>
          <a:xfrm>
            <a:off x="1118288" y="3154683"/>
            <a:ext cx="7109639" cy="600164"/>
          </a:xfrm>
          <a:prstGeom prst="rect">
            <a:avLst/>
          </a:prstGeom>
          <a:solidFill>
            <a:srgbClr val="F2F2F2"/>
          </a:solidFill>
          <a:ln>
            <a:solidFill>
              <a:schemeClr val="bg1">
                <a:lumMod val="75000"/>
              </a:schemeClr>
            </a:solidFill>
          </a:ln>
        </p:spPr>
        <p:txBody>
          <a:bodyPr wrap="none" rtlCol="0">
            <a:spAutoFit/>
          </a:bodyPr>
          <a:lstStyle/>
          <a:p>
            <a:pPr marL="0" lvl="1">
              <a:lnSpc>
                <a:spcPct val="80000"/>
              </a:lnSpc>
            </a:pPr>
            <a:r>
              <a:rPr lang="en-US" sz="2000" b="1" dirty="0" err="1">
                <a:latin typeface="Courier New" charset="0"/>
              </a:rPr>
              <a:t>bipush</a:t>
            </a:r>
            <a:r>
              <a:rPr lang="en-US" sz="2000" b="1" dirty="0">
                <a:latin typeface="Courier New" charset="0"/>
              </a:rPr>
              <a:t> </a:t>
            </a:r>
            <a:r>
              <a:rPr lang="en-US" sz="2000" b="1" dirty="0">
                <a:solidFill>
                  <a:srgbClr val="B23C00"/>
                </a:solidFill>
                <a:latin typeface="Courier New" charset="0"/>
              </a:rPr>
              <a:t>14</a:t>
            </a:r>
            <a:r>
              <a:rPr lang="en-US" sz="2000" b="1" dirty="0">
                <a:latin typeface="Courier New" charset="0"/>
              </a:rPr>
              <a:t>  ; push the </a:t>
            </a:r>
            <a:r>
              <a:rPr lang="en-US" sz="2000" b="1" dirty="0">
                <a:solidFill>
                  <a:schemeClr val="folHlink"/>
                </a:solidFill>
                <a:latin typeface="Courier New" charset="0"/>
              </a:rPr>
              <a:t>constant value 14</a:t>
            </a:r>
            <a:br>
              <a:rPr lang="en-US" sz="2000" b="1" dirty="0">
                <a:latin typeface="Courier New" charset="0"/>
              </a:rPr>
            </a:br>
            <a:r>
              <a:rPr lang="en-US" sz="2000" b="1" dirty="0" err="1">
                <a:latin typeface="Courier New" charset="0"/>
              </a:rPr>
              <a:t>iload</a:t>
            </a:r>
            <a:r>
              <a:rPr lang="en-US" sz="2000" b="1" dirty="0">
                <a:latin typeface="Courier New" charset="0"/>
              </a:rPr>
              <a:t>  </a:t>
            </a:r>
            <a:r>
              <a:rPr lang="en-US" sz="2000" b="1" dirty="0">
                <a:solidFill>
                  <a:srgbClr val="B23C00"/>
                </a:solidFill>
                <a:latin typeface="Courier New" charset="0"/>
              </a:rPr>
              <a:t>14</a:t>
            </a:r>
            <a:r>
              <a:rPr lang="en-US" sz="2000" b="1" dirty="0">
                <a:latin typeface="Courier New" charset="0"/>
              </a:rPr>
              <a:t>  ; push the </a:t>
            </a:r>
            <a:r>
              <a:rPr lang="en-US" sz="2000" b="1" dirty="0">
                <a:solidFill>
                  <a:schemeClr val="folHlink"/>
                </a:solidFill>
                <a:latin typeface="Courier New" charset="0"/>
              </a:rPr>
              <a:t>value in local slot #14</a:t>
            </a:r>
          </a:p>
        </p:txBody>
      </p:sp>
    </p:spTree>
    <p:extLst>
      <p:ext uri="{BB962C8B-B14F-4D97-AF65-F5344CB8AC3E}">
        <p14:creationId xmlns:p14="http://schemas.microsoft.com/office/powerpoint/2010/main" val="3716592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283C9A8-FE0C-4149-ACD2-96E38F7C8BA3}" type="slidenum">
              <a:rPr lang="en-US"/>
              <a:pPr/>
              <a:t>26</a:t>
            </a:fld>
            <a:endParaRPr lang="en-US"/>
          </a:p>
        </p:txBody>
      </p:sp>
      <p:sp>
        <p:nvSpPr>
          <p:cNvPr id="702466" name="Rectangle 2"/>
          <p:cNvSpPr>
            <a:spLocks noGrp="1" noChangeArrowheads="1"/>
          </p:cNvSpPr>
          <p:nvPr>
            <p:ph type="title"/>
          </p:nvPr>
        </p:nvSpPr>
        <p:spPr/>
        <p:txBody>
          <a:bodyPr/>
          <a:lstStyle/>
          <a:p>
            <a:r>
              <a:rPr lang="en-US" dirty="0"/>
              <a:t>Local Variables</a:t>
            </a:r>
            <a:r>
              <a:rPr lang="en-US" i="1" dirty="0"/>
              <a:t>, cont’d</a:t>
            </a:r>
          </a:p>
        </p:txBody>
      </p:sp>
      <p:sp>
        <p:nvSpPr>
          <p:cNvPr id="702467" name="Rectangle 3"/>
          <p:cNvSpPr>
            <a:spLocks noGrp="1" noChangeArrowheads="1"/>
          </p:cNvSpPr>
          <p:nvPr>
            <p:ph type="body" idx="1"/>
          </p:nvPr>
        </p:nvSpPr>
        <p:spPr>
          <a:xfrm>
            <a:off x="457200" y="1295402"/>
            <a:ext cx="8321675" cy="3870940"/>
          </a:xfrm>
        </p:spPr>
        <p:txBody>
          <a:bodyPr/>
          <a:lstStyle/>
          <a:p>
            <a:pPr>
              <a:lnSpc>
                <a:spcPct val="80000"/>
              </a:lnSpc>
            </a:pPr>
            <a:r>
              <a:rPr lang="en-US" dirty="0"/>
              <a:t>The values of a function’s parameters are </a:t>
            </a:r>
            <a:r>
              <a:rPr lang="en-US" u="sng" dirty="0"/>
              <a:t>implicitly assigned</a:t>
            </a:r>
            <a:r>
              <a:rPr lang="en-US" dirty="0"/>
              <a:t> to slots starting with #0.</a:t>
            </a:r>
          </a:p>
          <a:p>
            <a:pPr lvl="1">
              <a:lnSpc>
                <a:spcPct val="80000"/>
              </a:lnSpc>
            </a:pPr>
            <a:r>
              <a:rPr lang="en-US" dirty="0"/>
              <a:t>Example:</a:t>
            </a:r>
          </a:p>
          <a:p>
            <a:pPr lvl="4">
              <a:lnSpc>
                <a:spcPct val="80000"/>
              </a:lnSpc>
            </a:pPr>
            <a:endParaRPr lang="en-US" sz="1200" b="1" dirty="0">
              <a:solidFill>
                <a:schemeClr val="folHlink"/>
              </a:solidFill>
              <a:latin typeface="Courier New" charset="0"/>
            </a:endParaRPr>
          </a:p>
          <a:p>
            <a:pPr lvl="1">
              <a:lnSpc>
                <a:spcPct val="80000"/>
              </a:lnSpc>
            </a:pPr>
            <a:endParaRPr lang="en-US" b="1" dirty="0">
              <a:solidFill>
                <a:srgbClr val="0033CC"/>
              </a:solidFill>
              <a:latin typeface="Courier New" charset="0"/>
            </a:endParaRPr>
          </a:p>
          <a:p>
            <a:pPr lvl="1">
              <a:lnSpc>
                <a:spcPct val="80000"/>
              </a:lnSpc>
            </a:pPr>
            <a:endParaRPr lang="en-US" b="1" dirty="0">
              <a:solidFill>
                <a:srgbClr val="0033CC"/>
              </a:solidFill>
              <a:latin typeface="Courier New" charset="0"/>
            </a:endParaRPr>
          </a:p>
          <a:p>
            <a:pPr lvl="1">
              <a:lnSpc>
                <a:spcPct val="80000"/>
              </a:lnSpc>
            </a:pPr>
            <a:r>
              <a:rPr lang="en-US" b="1" dirty="0">
                <a:solidFill>
                  <a:srgbClr val="0033CC"/>
                </a:solidFill>
                <a:latin typeface="Courier New" charset="0"/>
              </a:rPr>
              <a:t>k</a:t>
            </a:r>
            <a:r>
              <a:rPr lang="en-US" dirty="0"/>
              <a:t> </a:t>
            </a:r>
            <a:r>
              <a:rPr lang="en-US" dirty="0">
                <a:sym typeface="Wingdings" charset="0"/>
              </a:rPr>
              <a:t> local slot #0</a:t>
            </a:r>
            <a:br>
              <a:rPr lang="en-US" dirty="0">
                <a:sym typeface="Wingdings" charset="0"/>
              </a:rPr>
            </a:br>
            <a:r>
              <a:rPr lang="en-US" b="1" dirty="0">
                <a:solidFill>
                  <a:srgbClr val="0033CC"/>
                </a:solidFill>
                <a:latin typeface="Courier New" charset="0"/>
                <a:sym typeface="Wingdings" charset="0"/>
              </a:rPr>
              <a:t>m</a:t>
            </a:r>
            <a:r>
              <a:rPr lang="en-US" dirty="0">
                <a:sym typeface="Wingdings" charset="0"/>
              </a:rPr>
              <a:t>  local slot #1</a:t>
            </a:r>
            <a:br>
              <a:rPr lang="en-US" dirty="0">
                <a:sym typeface="Wingdings" charset="0"/>
              </a:rPr>
            </a:br>
            <a:r>
              <a:rPr lang="en-US" b="1" dirty="0">
                <a:solidFill>
                  <a:srgbClr val="0033CC"/>
                </a:solidFill>
                <a:latin typeface="Courier New" charset="0"/>
                <a:sym typeface="Wingdings" charset="0"/>
              </a:rPr>
              <a:t>x</a:t>
            </a:r>
            <a:r>
              <a:rPr lang="en-US" dirty="0">
                <a:sym typeface="Wingdings" charset="0"/>
              </a:rPr>
              <a:t>  local slot #3</a:t>
            </a:r>
            <a:br>
              <a:rPr lang="en-US" dirty="0">
                <a:sym typeface="Wingdings" charset="0"/>
              </a:rPr>
            </a:br>
            <a:r>
              <a:rPr lang="en-US" b="1" dirty="0">
                <a:solidFill>
                  <a:srgbClr val="0033CC"/>
                </a:solidFill>
                <a:latin typeface="Courier New" charset="0"/>
                <a:sym typeface="Wingdings" charset="0"/>
              </a:rPr>
              <a:t>s</a:t>
            </a:r>
            <a:r>
              <a:rPr lang="en-US" dirty="0">
                <a:sym typeface="Wingdings" charset="0"/>
              </a:rPr>
              <a:t>  local slot #4</a:t>
            </a:r>
          </a:p>
          <a:p>
            <a:pPr lvl="4">
              <a:lnSpc>
                <a:spcPct val="80000"/>
              </a:lnSpc>
            </a:pPr>
            <a:endParaRPr lang="en-US" dirty="0">
              <a:sym typeface="Wingdings" charset="0"/>
            </a:endParaRPr>
          </a:p>
          <a:p>
            <a:pPr lvl="1">
              <a:lnSpc>
                <a:spcPct val="80000"/>
              </a:lnSpc>
            </a:pPr>
            <a:r>
              <a:rPr lang="en-US" dirty="0"/>
              <a:t>Jasmin function signature:</a:t>
            </a:r>
            <a:endParaRPr lang="en-US" sz="1800" b="1" dirty="0">
              <a:solidFill>
                <a:srgbClr val="0033CC"/>
              </a:solidFill>
              <a:latin typeface="Courier New" charset="0"/>
            </a:endParaRPr>
          </a:p>
        </p:txBody>
      </p:sp>
      <p:sp>
        <p:nvSpPr>
          <p:cNvPr id="702468" name="Text Box 4"/>
          <p:cNvSpPr txBox="1">
            <a:spLocks noChangeArrowheads="1"/>
          </p:cNvSpPr>
          <p:nvPr/>
        </p:nvSpPr>
        <p:spPr bwMode="auto">
          <a:xfrm>
            <a:off x="3973322" y="3851841"/>
            <a:ext cx="3250409" cy="400110"/>
          </a:xfrm>
          <a:prstGeom prst="rect">
            <a:avLst/>
          </a:prstGeom>
          <a:solidFill>
            <a:schemeClr val="accent1">
              <a:lumMod val="20000"/>
              <a:lumOff val="80000"/>
            </a:schemeClr>
          </a:solidFill>
          <a:ln w="9525">
            <a:solidFill>
              <a:srgbClr val="0033CC"/>
            </a:solidFill>
            <a:miter lim="800000"/>
            <a:headEnd/>
            <a:tailEnd/>
          </a:ln>
          <a:effectLst/>
        </p:spPr>
        <p:txBody>
          <a:bodyPr wrap="none">
            <a:spAutoFit/>
          </a:bodyPr>
          <a:lstStyle/>
          <a:p>
            <a:r>
              <a:rPr lang="en-US" sz="2000">
                <a:solidFill>
                  <a:srgbClr val="0033CC"/>
                </a:solidFill>
              </a:rPr>
              <a:t>What happened to slot #2?</a:t>
            </a:r>
          </a:p>
        </p:txBody>
      </p:sp>
      <p:sp>
        <p:nvSpPr>
          <p:cNvPr id="2" name="TextBox 1"/>
          <p:cNvSpPr txBox="1"/>
          <p:nvPr/>
        </p:nvSpPr>
        <p:spPr>
          <a:xfrm>
            <a:off x="785747" y="2446797"/>
            <a:ext cx="7572506" cy="707886"/>
          </a:xfrm>
          <a:prstGeom prst="rect">
            <a:avLst/>
          </a:prstGeom>
          <a:solidFill>
            <a:srgbClr val="F2F2F2"/>
          </a:solidFill>
          <a:ln>
            <a:solidFill>
              <a:schemeClr val="bg1">
                <a:lumMod val="75000"/>
              </a:schemeClr>
            </a:solidFill>
          </a:ln>
        </p:spPr>
        <p:txBody>
          <a:bodyPr wrap="none" rtlCol="0">
            <a:spAutoFit/>
          </a:bodyPr>
          <a:lstStyle/>
          <a:p>
            <a:pPr marL="0" lvl="1"/>
            <a:r>
              <a:rPr lang="en-US" sz="2000" b="1" dirty="0">
                <a:latin typeface="Courier New" charset="0"/>
              </a:rPr>
              <a:t>public static double </a:t>
            </a:r>
            <a:r>
              <a:rPr lang="en-US" sz="2000" b="1" dirty="0" err="1">
                <a:latin typeface="Courier New" charset="0"/>
              </a:rPr>
              <a:t>func</a:t>
            </a:r>
            <a:r>
              <a:rPr lang="en-US" sz="2000" b="1" dirty="0">
                <a:latin typeface="Courier New" charset="0"/>
              </a:rPr>
              <a:t>(int k, long m, </a:t>
            </a:r>
            <a:br>
              <a:rPr lang="en-US" sz="2000" b="1" dirty="0">
                <a:latin typeface="Courier New" charset="0"/>
              </a:rPr>
            </a:br>
            <a:r>
              <a:rPr lang="en-US" sz="2000" b="1" dirty="0">
                <a:latin typeface="Courier New" charset="0"/>
              </a:rPr>
              <a:t>                          float x, String[][] s)</a:t>
            </a:r>
          </a:p>
        </p:txBody>
      </p:sp>
      <p:sp>
        <p:nvSpPr>
          <p:cNvPr id="3" name="TextBox 2"/>
          <p:cNvSpPr txBox="1"/>
          <p:nvPr/>
        </p:nvSpPr>
        <p:spPr>
          <a:xfrm>
            <a:off x="686948" y="5166341"/>
            <a:ext cx="8186857" cy="400110"/>
          </a:xfrm>
          <a:prstGeom prst="rect">
            <a:avLst/>
          </a:prstGeom>
          <a:solidFill>
            <a:schemeClr val="bg1">
              <a:lumMod val="95000"/>
            </a:schemeClr>
          </a:solidFill>
          <a:ln>
            <a:solidFill>
              <a:schemeClr val="bg1">
                <a:lumMod val="75000"/>
              </a:schemeClr>
            </a:solidFill>
          </a:ln>
        </p:spPr>
        <p:txBody>
          <a:bodyPr wrap="none" rtlCol="0">
            <a:spAutoFit/>
          </a:bodyPr>
          <a:lstStyle/>
          <a:p>
            <a:pPr marL="0" lvl="1"/>
            <a:r>
              <a:rPr lang="en-US" sz="2000" b="1" dirty="0">
                <a:latin typeface="Courier New" charset="0"/>
              </a:rPr>
              <a:t>.method public static </a:t>
            </a:r>
            <a:r>
              <a:rPr lang="en-US" sz="2000" b="1" dirty="0" err="1">
                <a:latin typeface="Courier New" charset="0"/>
              </a:rPr>
              <a:t>func</a:t>
            </a:r>
            <a:r>
              <a:rPr lang="en-US" sz="2000" b="1" dirty="0">
                <a:latin typeface="Courier New" charset="0"/>
              </a:rPr>
              <a:t>(IJF[[</a:t>
            </a:r>
            <a:r>
              <a:rPr lang="en-US" sz="2000" b="1" dirty="0" err="1">
                <a:latin typeface="Courier New" charset="0"/>
              </a:rPr>
              <a:t>Ljava</a:t>
            </a:r>
            <a:r>
              <a:rPr lang="en-US" sz="2000" b="1" dirty="0">
                <a:latin typeface="Courier New" charset="0"/>
              </a:rPr>
              <a:t>/lang/String;)D</a:t>
            </a:r>
          </a:p>
        </p:txBody>
      </p:sp>
      <p:pic>
        <p:nvPicPr>
          <p:cNvPr id="9" name="Picture 8" descr="Table&#10;&#10;Description automatically generated">
            <a:extLst>
              <a:ext uri="{FF2B5EF4-FFF2-40B4-BE49-F238E27FC236}">
                <a16:creationId xmlns:a16="http://schemas.microsoft.com/office/drawing/2014/main" id="{58EFD7EE-3B51-894F-BBD0-8C0E9FDF5BE6}"/>
              </a:ext>
            </a:extLst>
          </p:cNvPr>
          <p:cNvPicPr>
            <a:picLocks noChangeAspect="1"/>
          </p:cNvPicPr>
          <p:nvPr/>
        </p:nvPicPr>
        <p:blipFill>
          <a:blip r:embed="rId2"/>
          <a:stretch>
            <a:fillRect/>
          </a:stretch>
        </p:blipFill>
        <p:spPr>
          <a:xfrm>
            <a:off x="5943584" y="5623536"/>
            <a:ext cx="1897401" cy="1212540"/>
          </a:xfrm>
          <a:prstGeom prst="rect">
            <a:avLst/>
          </a:prstGeom>
        </p:spPr>
      </p:pic>
    </p:spTree>
    <p:extLst>
      <p:ext uri="{BB962C8B-B14F-4D97-AF65-F5344CB8AC3E}">
        <p14:creationId xmlns:p14="http://schemas.microsoft.com/office/powerpoint/2010/main" val="288452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02468"/>
                                        </p:tgtEl>
                                        <p:attrNameLst>
                                          <p:attrName>style.visibility</p:attrName>
                                        </p:attrNameLst>
                                      </p:cBhvr>
                                      <p:to>
                                        <p:strVal val="visible"/>
                                      </p:to>
                                    </p:set>
                                    <p:anim calcmode="lin" valueType="num">
                                      <p:cBhvr additive="base">
                                        <p:cTn id="7" dur="500" fill="hold"/>
                                        <p:tgtEl>
                                          <p:spTgt spid="702468"/>
                                        </p:tgtEl>
                                        <p:attrNameLst>
                                          <p:attrName>ppt_x</p:attrName>
                                        </p:attrNameLst>
                                      </p:cBhvr>
                                      <p:tavLst>
                                        <p:tav tm="0">
                                          <p:val>
                                            <p:strVal val="1+#ppt_w/2"/>
                                          </p:val>
                                        </p:tav>
                                        <p:tav tm="100000">
                                          <p:val>
                                            <p:strVal val="#ppt_x"/>
                                          </p:val>
                                        </p:tav>
                                      </p:tavLst>
                                    </p:anim>
                                    <p:anim calcmode="lin" valueType="num">
                                      <p:cBhvr additive="base">
                                        <p:cTn id="8" dur="500" fill="hold"/>
                                        <p:tgtEl>
                                          <p:spTgt spid="70246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02467">
                                            <p:txEl>
                                              <p:pRg st="7" end="7"/>
                                            </p:txEl>
                                          </p:spTgt>
                                        </p:tgtEl>
                                        <p:attrNameLst>
                                          <p:attrName>style.visibility</p:attrName>
                                        </p:attrNameLst>
                                      </p:cBhvr>
                                      <p:to>
                                        <p:strVal val="visible"/>
                                      </p:to>
                                    </p:set>
                                    <p:animEffect transition="in" filter="fade">
                                      <p:cBhvr>
                                        <p:cTn id="13" dur="500"/>
                                        <p:tgtEl>
                                          <p:spTgt spid="702467">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8" grpId="0" animBg="1"/>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75A2304-D85F-C64B-AF31-02D465D8694B}" type="slidenum">
              <a:rPr lang="en-US"/>
              <a:pPr/>
              <a:t>27</a:t>
            </a:fld>
            <a:endParaRPr lang="en-US"/>
          </a:p>
        </p:txBody>
      </p:sp>
      <p:sp>
        <p:nvSpPr>
          <p:cNvPr id="703490" name="Rectangle 2"/>
          <p:cNvSpPr>
            <a:spLocks noGrp="1" noChangeArrowheads="1"/>
          </p:cNvSpPr>
          <p:nvPr>
            <p:ph type="title"/>
          </p:nvPr>
        </p:nvSpPr>
        <p:spPr/>
        <p:txBody>
          <a:bodyPr/>
          <a:lstStyle/>
          <a:p>
            <a:r>
              <a:rPr lang="en-US"/>
              <a:t>Load and Store Instructions</a:t>
            </a:r>
          </a:p>
        </p:txBody>
      </p:sp>
      <p:sp>
        <p:nvSpPr>
          <p:cNvPr id="703491" name="Rectangle 3"/>
          <p:cNvSpPr>
            <a:spLocks noGrp="1" noChangeArrowheads="1"/>
          </p:cNvSpPr>
          <p:nvPr>
            <p:ph type="body" idx="1"/>
          </p:nvPr>
        </p:nvSpPr>
        <p:spPr>
          <a:xfrm>
            <a:off x="457200" y="1234464"/>
            <a:ext cx="8229600" cy="4968209"/>
          </a:xfrm>
        </p:spPr>
        <p:txBody>
          <a:bodyPr/>
          <a:lstStyle/>
          <a:p>
            <a:pPr>
              <a:lnSpc>
                <a:spcPct val="90000"/>
              </a:lnSpc>
            </a:pPr>
            <a:r>
              <a:rPr lang="en-US" dirty="0"/>
              <a:t>In general:</a:t>
            </a:r>
            <a:br>
              <a:rPr lang="en-US" dirty="0"/>
            </a:br>
            <a:r>
              <a:rPr lang="en-US" sz="800" dirty="0"/>
              <a:t>  </a:t>
            </a:r>
            <a:br>
              <a:rPr lang="en-US" sz="1600" b="1" dirty="0">
                <a:latin typeface="Courier New" charset="0"/>
              </a:rPr>
            </a:br>
            <a:r>
              <a:rPr lang="en-US" sz="1800" b="1" dirty="0">
                <a:latin typeface="Courier New" charset="0"/>
              </a:rPr>
              <a:t>  </a:t>
            </a:r>
            <a:r>
              <a:rPr lang="en-US" sz="1800" b="1" dirty="0" err="1">
                <a:latin typeface="Courier New" charset="0"/>
              </a:rPr>
              <a:t>iload</a:t>
            </a:r>
            <a:r>
              <a:rPr lang="en-US" sz="1800" b="1" dirty="0">
                <a:latin typeface="Courier New" charset="0"/>
              </a:rPr>
              <a:t> </a:t>
            </a:r>
            <a:r>
              <a:rPr lang="en-US" sz="1800" b="1" i="1" dirty="0">
                <a:latin typeface="Times New Roman" charset="0"/>
              </a:rPr>
              <a:t>n</a:t>
            </a:r>
            <a:r>
              <a:rPr lang="en-US" sz="1800" b="1" dirty="0">
                <a:latin typeface="Courier New" charset="0"/>
              </a:rPr>
              <a:t>  ; push the </a:t>
            </a:r>
            <a:r>
              <a:rPr lang="en-US" sz="1800" b="1" dirty="0" err="1">
                <a:latin typeface="Courier New" charset="0"/>
              </a:rPr>
              <a:t>int</a:t>
            </a:r>
            <a:r>
              <a:rPr lang="en-US" sz="1800" b="1" dirty="0">
                <a:latin typeface="Courier New" charset="0"/>
              </a:rPr>
              <a:t> value in local slot #</a:t>
            </a:r>
            <a:r>
              <a:rPr lang="en-US" sz="1800" b="1" i="1" dirty="0">
                <a:latin typeface="Times New Roman" charset="0"/>
              </a:rPr>
              <a:t>n</a:t>
            </a:r>
            <a:br>
              <a:rPr lang="en-US" sz="1800" b="1" dirty="0">
                <a:latin typeface="Courier New" charset="0"/>
              </a:rPr>
            </a:br>
            <a:r>
              <a:rPr lang="en-US" sz="1800" b="1" dirty="0">
                <a:latin typeface="Courier New" charset="0"/>
              </a:rPr>
              <a:t>  </a:t>
            </a:r>
            <a:r>
              <a:rPr lang="en-US" sz="1800" b="1" dirty="0" err="1">
                <a:latin typeface="Courier New" charset="0"/>
              </a:rPr>
              <a:t>lload</a:t>
            </a:r>
            <a:r>
              <a:rPr lang="en-US" sz="1800" b="1" dirty="0">
                <a:latin typeface="Courier New" charset="0"/>
              </a:rPr>
              <a:t> </a:t>
            </a:r>
            <a:r>
              <a:rPr lang="en-US" sz="1800" b="1" i="1" dirty="0">
                <a:latin typeface="Times New Roman" charset="0"/>
              </a:rPr>
              <a:t>n</a:t>
            </a:r>
            <a:r>
              <a:rPr lang="en-US" sz="1800" b="1" dirty="0">
                <a:latin typeface="Courier New" charset="0"/>
              </a:rPr>
              <a:t>  ; push the long value in local slot #</a:t>
            </a:r>
            <a:r>
              <a:rPr lang="en-US" sz="1800" b="1" i="1" dirty="0">
                <a:latin typeface="Times New Roman" charset="0"/>
              </a:rPr>
              <a:t>n</a:t>
            </a:r>
            <a:br>
              <a:rPr lang="en-US" sz="1800" b="1" dirty="0">
                <a:latin typeface="Courier New" charset="0"/>
              </a:rPr>
            </a:br>
            <a:r>
              <a:rPr lang="en-US" sz="1800" b="1" dirty="0">
                <a:latin typeface="Courier New" charset="0"/>
              </a:rPr>
              <a:t>  </a:t>
            </a:r>
            <a:r>
              <a:rPr lang="en-US" sz="1800" b="1" dirty="0" err="1">
                <a:latin typeface="Courier New" charset="0"/>
              </a:rPr>
              <a:t>fload</a:t>
            </a:r>
            <a:r>
              <a:rPr lang="en-US" sz="1800" b="1" dirty="0">
                <a:latin typeface="Courier New" charset="0"/>
              </a:rPr>
              <a:t> </a:t>
            </a:r>
            <a:r>
              <a:rPr lang="en-US" sz="1800" b="1" i="1" dirty="0">
                <a:latin typeface="Times New Roman" charset="0"/>
              </a:rPr>
              <a:t>n</a:t>
            </a:r>
            <a:r>
              <a:rPr lang="en-US" sz="1800" b="1" dirty="0">
                <a:latin typeface="Courier New" charset="0"/>
              </a:rPr>
              <a:t>  ; push the float value in local slot #</a:t>
            </a:r>
            <a:r>
              <a:rPr lang="en-US" sz="1800" b="1" i="1" dirty="0">
                <a:latin typeface="Times New Roman" charset="0"/>
              </a:rPr>
              <a:t>n</a:t>
            </a:r>
            <a:br>
              <a:rPr lang="en-US" sz="1800" b="1" dirty="0">
                <a:latin typeface="Courier New" charset="0"/>
              </a:rPr>
            </a:br>
            <a:r>
              <a:rPr lang="en-US" sz="1800" b="1" dirty="0">
                <a:latin typeface="Courier New" charset="0"/>
              </a:rPr>
              <a:t>  </a:t>
            </a:r>
            <a:r>
              <a:rPr lang="en-US" sz="1800" b="1" dirty="0" err="1">
                <a:latin typeface="Courier New" charset="0"/>
              </a:rPr>
              <a:t>dload</a:t>
            </a:r>
            <a:r>
              <a:rPr lang="en-US" sz="1800" b="1" dirty="0">
                <a:latin typeface="Courier New" charset="0"/>
              </a:rPr>
              <a:t> </a:t>
            </a:r>
            <a:r>
              <a:rPr lang="en-US" sz="1800" b="1" i="1" dirty="0">
                <a:latin typeface="Times New Roman" charset="0"/>
              </a:rPr>
              <a:t>n</a:t>
            </a:r>
            <a:r>
              <a:rPr lang="en-US" sz="1800" b="1" dirty="0">
                <a:latin typeface="Courier New" charset="0"/>
              </a:rPr>
              <a:t>  ; push the double value in local slot #</a:t>
            </a:r>
            <a:r>
              <a:rPr lang="en-US" sz="1800" b="1" i="1" dirty="0">
                <a:latin typeface="Times New Roman" charset="0"/>
              </a:rPr>
              <a:t>n</a:t>
            </a:r>
            <a:br>
              <a:rPr lang="en-US" sz="1800" b="1" dirty="0">
                <a:latin typeface="Courier New" charset="0"/>
              </a:rPr>
            </a:br>
            <a:r>
              <a:rPr lang="en-US" sz="1800" b="1" dirty="0">
                <a:latin typeface="Courier New" charset="0"/>
              </a:rPr>
              <a:t>  </a:t>
            </a:r>
            <a:r>
              <a:rPr lang="en-US" sz="1800" b="1" dirty="0" err="1">
                <a:latin typeface="Courier New" charset="0"/>
              </a:rPr>
              <a:t>aload</a:t>
            </a:r>
            <a:r>
              <a:rPr lang="en-US" sz="1800" b="1" dirty="0">
                <a:latin typeface="Courier New" charset="0"/>
              </a:rPr>
              <a:t> </a:t>
            </a:r>
            <a:r>
              <a:rPr lang="en-US" sz="1800" b="1" i="1" dirty="0">
                <a:latin typeface="Times New Roman" charset="0"/>
              </a:rPr>
              <a:t>n</a:t>
            </a:r>
            <a:r>
              <a:rPr lang="en-US" sz="1800" b="1" dirty="0">
                <a:latin typeface="Courier New" charset="0"/>
              </a:rPr>
              <a:t>  ; push the reference in local slot #</a:t>
            </a:r>
            <a:r>
              <a:rPr lang="en-US" sz="1800" b="1" i="1" dirty="0">
                <a:latin typeface="Times New Roman" charset="0"/>
              </a:rPr>
              <a:t>n</a:t>
            </a:r>
            <a:r>
              <a:rPr lang="en-US" sz="1800" b="1" dirty="0">
                <a:latin typeface="Courier New" charset="0"/>
              </a:rPr>
              <a:t> </a:t>
            </a:r>
            <a:br>
              <a:rPr lang="en-US" sz="1800" b="1" dirty="0">
                <a:latin typeface="Courier New" charset="0"/>
              </a:rPr>
            </a:br>
            <a:endParaRPr lang="en-US" sz="1800" b="1" dirty="0">
              <a:latin typeface="Courier New" charset="0"/>
            </a:endParaRPr>
          </a:p>
          <a:p>
            <a:pPr>
              <a:lnSpc>
                <a:spcPct val="90000"/>
              </a:lnSpc>
            </a:pPr>
            <a:r>
              <a:rPr lang="en-US" dirty="0"/>
              <a:t>Shortcut examples </a:t>
            </a:r>
            <a:br>
              <a:rPr lang="en-US" dirty="0"/>
            </a:br>
            <a:r>
              <a:rPr lang="en-US" dirty="0"/>
              <a:t>(for certain small values of slot number </a:t>
            </a:r>
            <a:r>
              <a:rPr lang="en-US" i="1" dirty="0">
                <a:latin typeface="Times New Roman" charset="0"/>
              </a:rPr>
              <a:t>n</a:t>
            </a:r>
            <a:r>
              <a:rPr lang="en-US" dirty="0"/>
              <a:t>):</a:t>
            </a:r>
            <a:br>
              <a:rPr lang="en-US" dirty="0"/>
            </a:br>
            <a:r>
              <a:rPr lang="en-US" sz="800" dirty="0"/>
              <a:t>  </a:t>
            </a:r>
            <a:br>
              <a:rPr lang="en-US" sz="800" dirty="0"/>
            </a:br>
            <a:r>
              <a:rPr lang="en-US" sz="1800" b="1" dirty="0">
                <a:latin typeface="Courier New" charset="0"/>
              </a:rPr>
              <a:t>  iload_0  ; push the </a:t>
            </a:r>
            <a:r>
              <a:rPr lang="en-US" sz="1800" b="1" dirty="0" err="1">
                <a:latin typeface="Courier New" charset="0"/>
              </a:rPr>
              <a:t>int</a:t>
            </a:r>
            <a:r>
              <a:rPr lang="en-US" sz="1800" b="1" dirty="0">
                <a:latin typeface="Courier New" charset="0"/>
              </a:rPr>
              <a:t> value in local slot #0 </a:t>
            </a:r>
            <a:br>
              <a:rPr lang="en-US" sz="1800" b="1" dirty="0">
                <a:latin typeface="Courier New" charset="0"/>
              </a:rPr>
            </a:br>
            <a:r>
              <a:rPr lang="en-US" sz="1800" b="1" dirty="0">
                <a:latin typeface="Courier New" charset="0"/>
              </a:rPr>
              <a:t>  lload_2  ; push the long value in local slot #2 </a:t>
            </a:r>
            <a:br>
              <a:rPr lang="en-US" sz="1800" b="1" dirty="0">
                <a:latin typeface="Courier New" charset="0"/>
              </a:rPr>
            </a:br>
            <a:r>
              <a:rPr lang="en-US" sz="1800" b="1" dirty="0">
                <a:latin typeface="Courier New" charset="0"/>
              </a:rPr>
              <a:t>  fload_1  ; push the float value in local slot #1 </a:t>
            </a:r>
            <a:br>
              <a:rPr lang="en-US" sz="1800" b="1" dirty="0">
                <a:latin typeface="Courier New" charset="0"/>
              </a:rPr>
            </a:br>
            <a:r>
              <a:rPr lang="en-US" sz="1800" b="1" dirty="0">
                <a:latin typeface="Courier New" charset="0"/>
              </a:rPr>
              <a:t>  dload_3  ; push the double value in local slot #3 </a:t>
            </a:r>
            <a:br>
              <a:rPr lang="en-US" sz="1800" b="1" dirty="0">
                <a:latin typeface="Courier New" charset="0"/>
              </a:rPr>
            </a:br>
            <a:r>
              <a:rPr lang="en-US" sz="1800" b="1" dirty="0">
                <a:latin typeface="Courier New" charset="0"/>
              </a:rPr>
              <a:t>  aload_2  ; push the reference in local slot #2 </a:t>
            </a:r>
            <a:br>
              <a:rPr lang="en-US" sz="1800" b="1" dirty="0">
                <a:latin typeface="Courier New" charset="0"/>
              </a:rPr>
            </a:br>
            <a:endParaRPr lang="en-US" sz="1800" b="1" dirty="0">
              <a:latin typeface="Courier New" charset="0"/>
            </a:endParaRPr>
          </a:p>
          <a:p>
            <a:pPr>
              <a:lnSpc>
                <a:spcPct val="90000"/>
              </a:lnSpc>
            </a:pPr>
            <a:r>
              <a:rPr lang="en-US" dirty="0"/>
              <a:t>Store instructions are similar.</a:t>
            </a:r>
          </a:p>
        </p:txBody>
      </p:sp>
    </p:spTree>
    <p:extLst>
      <p:ext uri="{BB962C8B-B14F-4D97-AF65-F5344CB8AC3E}">
        <p14:creationId xmlns:p14="http://schemas.microsoft.com/office/powerpoint/2010/main" val="3680148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E76F038-A128-BD41-B147-18C577332365}" type="slidenum">
              <a:rPr lang="en-US"/>
              <a:pPr/>
              <a:t>28</a:t>
            </a:fld>
            <a:endParaRPr lang="en-US"/>
          </a:p>
        </p:txBody>
      </p:sp>
      <p:sp>
        <p:nvSpPr>
          <p:cNvPr id="704514" name="Rectangle 2"/>
          <p:cNvSpPr>
            <a:spLocks noGrp="1" noChangeArrowheads="1"/>
          </p:cNvSpPr>
          <p:nvPr>
            <p:ph type="title"/>
          </p:nvPr>
        </p:nvSpPr>
        <p:spPr/>
        <p:txBody>
          <a:bodyPr/>
          <a:lstStyle/>
          <a:p>
            <a:r>
              <a:rPr lang="en-US"/>
              <a:t>Arithmetic Instructions</a:t>
            </a:r>
          </a:p>
        </p:txBody>
      </p:sp>
      <p:sp>
        <p:nvSpPr>
          <p:cNvPr id="704515" name="Rectangle 3"/>
          <p:cNvSpPr>
            <a:spLocks noGrp="1" noChangeArrowheads="1"/>
          </p:cNvSpPr>
          <p:nvPr>
            <p:ph type="body" idx="1"/>
          </p:nvPr>
        </p:nvSpPr>
        <p:spPr>
          <a:xfrm>
            <a:off x="457200" y="1295400"/>
            <a:ext cx="3749675" cy="4835525"/>
          </a:xfrm>
        </p:spPr>
        <p:txBody>
          <a:bodyPr/>
          <a:lstStyle/>
          <a:p>
            <a:pPr>
              <a:lnSpc>
                <a:spcPct val="80000"/>
              </a:lnSpc>
            </a:pPr>
            <a:r>
              <a:rPr lang="en-US" sz="2000" dirty="0"/>
              <a:t>Addition</a:t>
            </a:r>
            <a:br>
              <a:rPr lang="en-US" sz="2000" dirty="0"/>
            </a:br>
            <a:br>
              <a:rPr lang="en-US" sz="1600" b="1" dirty="0">
                <a:latin typeface="Courier New" charset="0"/>
              </a:rPr>
            </a:br>
            <a:r>
              <a:rPr lang="en-US" sz="1800" b="1" dirty="0" err="1">
                <a:solidFill>
                  <a:srgbClr val="0033CC"/>
                </a:solidFill>
                <a:latin typeface="Courier New" charset="0"/>
              </a:rPr>
              <a:t>iadd</a:t>
            </a:r>
            <a:r>
              <a:rPr lang="en-US" sz="1800" b="1" dirty="0">
                <a:solidFill>
                  <a:srgbClr val="0033CC"/>
                </a:solidFill>
                <a:latin typeface="Courier New" charset="0"/>
              </a:rPr>
              <a:t> </a:t>
            </a:r>
            <a:r>
              <a:rPr lang="en-US" sz="1800" b="1" dirty="0" err="1">
                <a:solidFill>
                  <a:srgbClr val="0033CC"/>
                </a:solidFill>
                <a:latin typeface="Courier New" charset="0"/>
              </a:rPr>
              <a:t>ladd</a:t>
            </a:r>
            <a:r>
              <a:rPr lang="en-US" sz="1800" b="1" dirty="0">
                <a:solidFill>
                  <a:srgbClr val="0033CC"/>
                </a:solidFill>
                <a:latin typeface="Courier New" charset="0"/>
              </a:rPr>
              <a:t> </a:t>
            </a:r>
            <a:r>
              <a:rPr lang="en-US" sz="1800" b="1" dirty="0" err="1">
                <a:solidFill>
                  <a:srgbClr val="0033CC"/>
                </a:solidFill>
                <a:latin typeface="Courier New" charset="0"/>
              </a:rPr>
              <a:t>fadd</a:t>
            </a:r>
            <a:r>
              <a:rPr lang="en-US" sz="1800" b="1" dirty="0">
                <a:solidFill>
                  <a:srgbClr val="0033CC"/>
                </a:solidFill>
                <a:latin typeface="Courier New" charset="0"/>
              </a:rPr>
              <a:t> </a:t>
            </a:r>
            <a:r>
              <a:rPr lang="en-US" sz="1800" b="1" dirty="0" err="1">
                <a:solidFill>
                  <a:srgbClr val="0033CC"/>
                </a:solidFill>
                <a:latin typeface="Courier New" charset="0"/>
              </a:rPr>
              <a:t>dadd</a:t>
            </a:r>
            <a:br>
              <a:rPr lang="en-US" sz="1800" b="1" dirty="0">
                <a:latin typeface="Courier New" charset="0"/>
              </a:rPr>
            </a:br>
            <a:endParaRPr lang="en-US" sz="2400" dirty="0"/>
          </a:p>
          <a:p>
            <a:pPr>
              <a:lnSpc>
                <a:spcPct val="80000"/>
              </a:lnSpc>
            </a:pPr>
            <a:r>
              <a:rPr lang="en-US" sz="2000" dirty="0"/>
              <a:t>Subtraction</a:t>
            </a:r>
            <a:br>
              <a:rPr lang="en-US" sz="1600" b="1" dirty="0">
                <a:latin typeface="Courier New" charset="0"/>
              </a:rPr>
            </a:br>
            <a:br>
              <a:rPr lang="en-US" sz="1600" b="1" dirty="0">
                <a:latin typeface="Courier New" charset="0"/>
              </a:rPr>
            </a:br>
            <a:r>
              <a:rPr lang="en-US" sz="1800" b="1" dirty="0" err="1">
                <a:solidFill>
                  <a:srgbClr val="0033CC"/>
                </a:solidFill>
                <a:latin typeface="Courier New" charset="0"/>
              </a:rPr>
              <a:t>isub</a:t>
            </a:r>
            <a:r>
              <a:rPr lang="en-US" sz="1800" b="1" dirty="0">
                <a:solidFill>
                  <a:srgbClr val="0033CC"/>
                </a:solidFill>
                <a:latin typeface="Courier New" charset="0"/>
              </a:rPr>
              <a:t> </a:t>
            </a:r>
            <a:r>
              <a:rPr lang="en-US" sz="1800" b="1" dirty="0" err="1">
                <a:solidFill>
                  <a:srgbClr val="0033CC"/>
                </a:solidFill>
                <a:latin typeface="Courier New" charset="0"/>
              </a:rPr>
              <a:t>lsub</a:t>
            </a:r>
            <a:r>
              <a:rPr lang="en-US" sz="1800" b="1" dirty="0">
                <a:solidFill>
                  <a:srgbClr val="0033CC"/>
                </a:solidFill>
                <a:latin typeface="Courier New" charset="0"/>
              </a:rPr>
              <a:t> </a:t>
            </a:r>
            <a:r>
              <a:rPr lang="en-US" sz="1800" b="1" dirty="0" err="1">
                <a:solidFill>
                  <a:srgbClr val="0033CC"/>
                </a:solidFill>
                <a:latin typeface="Courier New" charset="0"/>
              </a:rPr>
              <a:t>fsub</a:t>
            </a:r>
            <a:r>
              <a:rPr lang="en-US" sz="1800" b="1" dirty="0">
                <a:solidFill>
                  <a:srgbClr val="0033CC"/>
                </a:solidFill>
                <a:latin typeface="Courier New" charset="0"/>
              </a:rPr>
              <a:t> </a:t>
            </a:r>
            <a:r>
              <a:rPr lang="en-US" sz="1800" b="1" dirty="0" err="1">
                <a:solidFill>
                  <a:srgbClr val="0033CC"/>
                </a:solidFill>
                <a:latin typeface="Courier New" charset="0"/>
              </a:rPr>
              <a:t>dsub</a:t>
            </a:r>
            <a:br>
              <a:rPr lang="en-US" sz="1800" b="1" dirty="0">
                <a:latin typeface="Courier New" charset="0"/>
              </a:rPr>
            </a:br>
            <a:endParaRPr lang="en-US" sz="2400" dirty="0"/>
          </a:p>
          <a:p>
            <a:pPr>
              <a:lnSpc>
                <a:spcPct val="80000"/>
              </a:lnSpc>
            </a:pPr>
            <a:r>
              <a:rPr lang="en-US" sz="2000" dirty="0"/>
              <a:t>Multiplication</a:t>
            </a:r>
            <a:br>
              <a:rPr lang="en-US" sz="1600" b="1" dirty="0">
                <a:latin typeface="Courier New" charset="0"/>
              </a:rPr>
            </a:br>
            <a:br>
              <a:rPr lang="en-US" sz="1600" b="1" dirty="0">
                <a:latin typeface="Courier New" charset="0"/>
              </a:rPr>
            </a:br>
            <a:r>
              <a:rPr lang="en-US" sz="1800" b="1" dirty="0" err="1">
                <a:solidFill>
                  <a:srgbClr val="0033CC"/>
                </a:solidFill>
                <a:latin typeface="Courier New" charset="0"/>
              </a:rPr>
              <a:t>imul</a:t>
            </a:r>
            <a:r>
              <a:rPr lang="en-US" sz="1800" b="1" dirty="0">
                <a:solidFill>
                  <a:srgbClr val="0033CC"/>
                </a:solidFill>
                <a:latin typeface="Courier New" charset="0"/>
              </a:rPr>
              <a:t> </a:t>
            </a:r>
            <a:r>
              <a:rPr lang="en-US" sz="1800" b="1" dirty="0" err="1">
                <a:solidFill>
                  <a:srgbClr val="0033CC"/>
                </a:solidFill>
                <a:latin typeface="Courier New" charset="0"/>
              </a:rPr>
              <a:t>lmul</a:t>
            </a:r>
            <a:r>
              <a:rPr lang="en-US" sz="1800" b="1" dirty="0">
                <a:solidFill>
                  <a:srgbClr val="0033CC"/>
                </a:solidFill>
                <a:latin typeface="Courier New" charset="0"/>
              </a:rPr>
              <a:t> </a:t>
            </a:r>
            <a:r>
              <a:rPr lang="en-US" sz="1800" b="1" dirty="0" err="1">
                <a:solidFill>
                  <a:srgbClr val="0033CC"/>
                </a:solidFill>
                <a:latin typeface="Courier New" charset="0"/>
              </a:rPr>
              <a:t>fmul</a:t>
            </a:r>
            <a:r>
              <a:rPr lang="en-US" sz="1800" b="1" dirty="0">
                <a:solidFill>
                  <a:srgbClr val="0033CC"/>
                </a:solidFill>
                <a:latin typeface="Courier New" charset="0"/>
              </a:rPr>
              <a:t> </a:t>
            </a:r>
            <a:r>
              <a:rPr lang="en-US" sz="1800" b="1" dirty="0" err="1">
                <a:solidFill>
                  <a:srgbClr val="0033CC"/>
                </a:solidFill>
                <a:latin typeface="Courier New" charset="0"/>
              </a:rPr>
              <a:t>dmul</a:t>
            </a:r>
            <a:br>
              <a:rPr lang="en-US" sz="1800" b="1" dirty="0">
                <a:latin typeface="Courier New" charset="0"/>
              </a:rPr>
            </a:br>
            <a:endParaRPr lang="en-US" sz="2400" dirty="0"/>
          </a:p>
          <a:p>
            <a:pPr>
              <a:lnSpc>
                <a:spcPct val="80000"/>
              </a:lnSpc>
            </a:pPr>
            <a:r>
              <a:rPr lang="en-US" sz="2000" dirty="0"/>
              <a:t>Division and remaindering</a:t>
            </a:r>
            <a:br>
              <a:rPr lang="en-US" sz="1600" b="1" dirty="0">
                <a:latin typeface="Courier New" charset="0"/>
              </a:rPr>
            </a:br>
            <a:br>
              <a:rPr lang="en-US" sz="1600" b="1" dirty="0">
                <a:latin typeface="Courier New" charset="0"/>
              </a:rPr>
            </a:br>
            <a:r>
              <a:rPr lang="en-US" sz="1800" b="1" dirty="0" err="1">
                <a:solidFill>
                  <a:srgbClr val="0033CC"/>
                </a:solidFill>
                <a:latin typeface="Courier New" charset="0"/>
              </a:rPr>
              <a:t>idiv</a:t>
            </a:r>
            <a:r>
              <a:rPr lang="en-US" sz="1800" b="1" dirty="0">
                <a:solidFill>
                  <a:srgbClr val="0033CC"/>
                </a:solidFill>
                <a:latin typeface="Courier New" charset="0"/>
              </a:rPr>
              <a:t> </a:t>
            </a:r>
            <a:r>
              <a:rPr lang="en-US" sz="1800" b="1" dirty="0" err="1">
                <a:solidFill>
                  <a:srgbClr val="0033CC"/>
                </a:solidFill>
                <a:latin typeface="Courier New" charset="0"/>
              </a:rPr>
              <a:t>ldiv</a:t>
            </a:r>
            <a:r>
              <a:rPr lang="en-US" sz="1800" b="1" dirty="0">
                <a:solidFill>
                  <a:srgbClr val="0033CC"/>
                </a:solidFill>
                <a:latin typeface="Courier New" charset="0"/>
              </a:rPr>
              <a:t> </a:t>
            </a:r>
            <a:r>
              <a:rPr lang="en-US" sz="1800" b="1" dirty="0" err="1">
                <a:solidFill>
                  <a:srgbClr val="0033CC"/>
                </a:solidFill>
                <a:latin typeface="Courier New" charset="0"/>
              </a:rPr>
              <a:t>fdiv</a:t>
            </a:r>
            <a:r>
              <a:rPr lang="en-US" sz="1800" b="1" dirty="0">
                <a:solidFill>
                  <a:srgbClr val="0033CC"/>
                </a:solidFill>
                <a:latin typeface="Courier New" charset="0"/>
              </a:rPr>
              <a:t> </a:t>
            </a:r>
            <a:r>
              <a:rPr lang="en-US" sz="1800" b="1" dirty="0" err="1">
                <a:solidFill>
                  <a:srgbClr val="0033CC"/>
                </a:solidFill>
                <a:latin typeface="Courier New" charset="0"/>
              </a:rPr>
              <a:t>ddiv</a:t>
            </a:r>
            <a:br>
              <a:rPr lang="en-US" sz="1800" b="1" dirty="0">
                <a:latin typeface="Courier New" charset="0"/>
              </a:rPr>
            </a:br>
            <a:endParaRPr lang="en-US" sz="2400" dirty="0"/>
          </a:p>
          <a:p>
            <a:pPr>
              <a:lnSpc>
                <a:spcPct val="80000"/>
              </a:lnSpc>
            </a:pPr>
            <a:r>
              <a:rPr lang="en-US" sz="2000" dirty="0"/>
              <a:t>Negation</a:t>
            </a:r>
            <a:br>
              <a:rPr lang="en-US" sz="1600" b="1" dirty="0">
                <a:latin typeface="Courier New" charset="0"/>
              </a:rPr>
            </a:br>
            <a:br>
              <a:rPr lang="en-US" sz="1600" b="1" dirty="0">
                <a:latin typeface="Courier New" charset="0"/>
              </a:rPr>
            </a:br>
            <a:r>
              <a:rPr lang="en-US" sz="1800" b="1" dirty="0" err="1">
                <a:solidFill>
                  <a:srgbClr val="0033CC"/>
                </a:solidFill>
                <a:latin typeface="Courier New" charset="0"/>
              </a:rPr>
              <a:t>ineg</a:t>
            </a:r>
            <a:r>
              <a:rPr lang="en-US" sz="1800" b="1" dirty="0">
                <a:solidFill>
                  <a:srgbClr val="0033CC"/>
                </a:solidFill>
                <a:latin typeface="Courier New" charset="0"/>
              </a:rPr>
              <a:t> </a:t>
            </a:r>
            <a:r>
              <a:rPr lang="en-US" sz="1800" b="1" dirty="0" err="1">
                <a:solidFill>
                  <a:srgbClr val="0033CC"/>
                </a:solidFill>
                <a:latin typeface="Courier New" charset="0"/>
              </a:rPr>
              <a:t>lneg</a:t>
            </a:r>
            <a:r>
              <a:rPr lang="en-US" sz="1800" b="1" dirty="0">
                <a:solidFill>
                  <a:srgbClr val="0033CC"/>
                </a:solidFill>
                <a:latin typeface="Courier New" charset="0"/>
              </a:rPr>
              <a:t> </a:t>
            </a:r>
            <a:r>
              <a:rPr lang="en-US" sz="1800" b="1" dirty="0" err="1">
                <a:solidFill>
                  <a:srgbClr val="0033CC"/>
                </a:solidFill>
                <a:latin typeface="Courier New" charset="0"/>
              </a:rPr>
              <a:t>fneg</a:t>
            </a:r>
            <a:r>
              <a:rPr lang="en-US" sz="1800" b="1" dirty="0">
                <a:solidFill>
                  <a:srgbClr val="0033CC"/>
                </a:solidFill>
                <a:latin typeface="Courier New" charset="0"/>
              </a:rPr>
              <a:t> </a:t>
            </a:r>
            <a:r>
              <a:rPr lang="en-US" sz="1800" b="1" dirty="0" err="1">
                <a:solidFill>
                  <a:srgbClr val="0033CC"/>
                </a:solidFill>
                <a:latin typeface="Courier New" charset="0"/>
              </a:rPr>
              <a:t>dneg</a:t>
            </a:r>
            <a:endParaRPr lang="en-US" sz="1800" b="1" dirty="0">
              <a:solidFill>
                <a:srgbClr val="0033CC"/>
              </a:solidFill>
              <a:latin typeface="Courier New" charset="0"/>
            </a:endParaRPr>
          </a:p>
        </p:txBody>
      </p:sp>
      <p:sp>
        <p:nvSpPr>
          <p:cNvPr id="704516" name="Rectangle 4"/>
          <p:cNvSpPr>
            <a:spLocks noChangeArrowheads="1"/>
          </p:cNvSpPr>
          <p:nvPr/>
        </p:nvSpPr>
        <p:spPr bwMode="auto">
          <a:xfrm>
            <a:off x="4297363" y="1295400"/>
            <a:ext cx="4572000" cy="4784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469900" indent="-469900" eaLnBrk="1" hangingPunct="1">
              <a:spcBef>
                <a:spcPct val="20000"/>
              </a:spcBef>
              <a:buClr>
                <a:schemeClr val="bg2"/>
              </a:buClr>
              <a:buSzPct val="70000"/>
              <a:buFont typeface="Wingdings" charset="0"/>
              <a:buChar char="o"/>
            </a:pPr>
            <a:r>
              <a:rPr lang="en-US" sz="2000" dirty="0"/>
              <a:t>Operands are on top of </a:t>
            </a:r>
            <a:br>
              <a:rPr lang="en-US" sz="2000" dirty="0"/>
            </a:br>
            <a:r>
              <a:rPr lang="en-US" sz="2000" dirty="0"/>
              <a:t>the operand stack.</a:t>
            </a:r>
          </a:p>
          <a:p>
            <a:pPr marL="2297113" lvl="4" indent="-468313" eaLnBrk="1" hangingPunct="1">
              <a:spcBef>
                <a:spcPct val="20000"/>
              </a:spcBef>
              <a:buClr>
                <a:schemeClr val="accent1"/>
              </a:buClr>
              <a:buSzPct val="50000"/>
              <a:buFont typeface="Wingdings" charset="0"/>
              <a:buChar char="o"/>
            </a:pPr>
            <a:endParaRPr lang="en-US" sz="1200" dirty="0"/>
          </a:p>
          <a:p>
            <a:pPr marL="469900" indent="-469900" eaLnBrk="1" hangingPunct="1">
              <a:spcBef>
                <a:spcPct val="20000"/>
              </a:spcBef>
              <a:buClr>
                <a:schemeClr val="bg2"/>
              </a:buClr>
              <a:buSzPct val="70000"/>
              <a:buFont typeface="Wingdings" charset="0"/>
              <a:buChar char="o"/>
            </a:pPr>
            <a:r>
              <a:rPr lang="en-US" sz="2000" dirty="0"/>
              <a:t>Pop off the operands and replace them with the result value.</a:t>
            </a:r>
          </a:p>
          <a:p>
            <a:pPr marL="2297113" lvl="4" indent="-468313" eaLnBrk="1" hangingPunct="1">
              <a:spcBef>
                <a:spcPct val="20000"/>
              </a:spcBef>
              <a:buClr>
                <a:schemeClr val="accent1"/>
              </a:buClr>
              <a:buSzPct val="50000"/>
              <a:buFont typeface="Wingdings" charset="0"/>
              <a:buChar char="o"/>
            </a:pPr>
            <a:endParaRPr lang="en-US" sz="1200" dirty="0"/>
          </a:p>
          <a:p>
            <a:pPr marL="469900" indent="-469900" eaLnBrk="1" hangingPunct="1">
              <a:spcBef>
                <a:spcPct val="20000"/>
              </a:spcBef>
              <a:buClr>
                <a:schemeClr val="bg2"/>
              </a:buClr>
              <a:buSzPct val="70000"/>
              <a:buFont typeface="Wingdings" charset="0"/>
              <a:buChar char="o"/>
            </a:pPr>
            <a:r>
              <a:rPr lang="en-US" sz="2000" dirty="0"/>
              <a:t>Negation has only one operand, the others each has two.</a:t>
            </a:r>
          </a:p>
          <a:p>
            <a:pPr marL="2297113" lvl="4" indent="-468313" eaLnBrk="1" hangingPunct="1">
              <a:spcBef>
                <a:spcPct val="20000"/>
              </a:spcBef>
              <a:buClr>
                <a:schemeClr val="accent1"/>
              </a:buClr>
              <a:buSzPct val="50000"/>
              <a:buFont typeface="Wingdings" charset="0"/>
              <a:buChar char="o"/>
            </a:pPr>
            <a:endParaRPr lang="en-US" sz="1200" dirty="0"/>
          </a:p>
          <a:p>
            <a:pPr marL="469900" indent="-469900" eaLnBrk="1" hangingPunct="1">
              <a:spcBef>
                <a:spcPct val="20000"/>
              </a:spcBef>
              <a:buClr>
                <a:schemeClr val="bg2"/>
              </a:buClr>
              <a:buSzPct val="70000"/>
              <a:buFont typeface="Wingdings" charset="0"/>
              <a:buChar char="o"/>
            </a:pPr>
            <a:r>
              <a:rPr lang="en-US" sz="2000" dirty="0"/>
              <a:t>Int and float operands each takes a single operand stack element.</a:t>
            </a:r>
          </a:p>
          <a:p>
            <a:pPr marL="2297113" lvl="4" indent="-468313" eaLnBrk="1" hangingPunct="1">
              <a:spcBef>
                <a:spcPct val="20000"/>
              </a:spcBef>
              <a:buClr>
                <a:schemeClr val="accent1"/>
              </a:buClr>
              <a:buSzPct val="50000"/>
              <a:buFont typeface="Wingdings" charset="0"/>
              <a:buChar char="o"/>
            </a:pPr>
            <a:endParaRPr lang="en-US" sz="1200" dirty="0"/>
          </a:p>
          <a:p>
            <a:pPr marL="469900" indent="-469900" eaLnBrk="1" hangingPunct="1">
              <a:spcBef>
                <a:spcPct val="20000"/>
              </a:spcBef>
              <a:buClr>
                <a:schemeClr val="bg2"/>
              </a:buClr>
              <a:buSzPct val="70000"/>
              <a:buFont typeface="Wingdings" charset="0"/>
              <a:buChar char="o"/>
            </a:pPr>
            <a:r>
              <a:rPr lang="en-US" sz="2000" dirty="0"/>
              <a:t>Long and double operands each takes two operand stack elements.</a:t>
            </a:r>
            <a:endParaRPr lang="en-US" b="1" dirty="0">
              <a:latin typeface="Courier New" charset="0"/>
            </a:endParaRPr>
          </a:p>
        </p:txBody>
      </p:sp>
    </p:spTree>
    <p:extLst>
      <p:ext uri="{BB962C8B-B14F-4D97-AF65-F5344CB8AC3E}">
        <p14:creationId xmlns:p14="http://schemas.microsoft.com/office/powerpoint/2010/main" val="3059541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CFE60A4C-D681-374B-9732-74AD2AD115FD}" type="slidenum">
              <a:rPr lang="en-US"/>
              <a:pPr/>
              <a:t>29</a:t>
            </a:fld>
            <a:endParaRPr lang="en-US"/>
          </a:p>
        </p:txBody>
      </p:sp>
      <p:sp>
        <p:nvSpPr>
          <p:cNvPr id="705538" name="Rectangle 2"/>
          <p:cNvSpPr>
            <a:spLocks noGrp="1" noChangeArrowheads="1"/>
          </p:cNvSpPr>
          <p:nvPr>
            <p:ph type="title"/>
          </p:nvPr>
        </p:nvSpPr>
        <p:spPr/>
        <p:txBody>
          <a:bodyPr/>
          <a:lstStyle/>
          <a:p>
            <a:r>
              <a:rPr lang="en-US"/>
              <a:t>Other Instructions</a:t>
            </a:r>
          </a:p>
        </p:txBody>
      </p:sp>
      <p:sp>
        <p:nvSpPr>
          <p:cNvPr id="705539" name="Rectangle 3"/>
          <p:cNvSpPr>
            <a:spLocks noGrp="1" noChangeArrowheads="1"/>
          </p:cNvSpPr>
          <p:nvPr>
            <p:ph type="body" idx="1"/>
          </p:nvPr>
        </p:nvSpPr>
        <p:spPr>
          <a:xfrm>
            <a:off x="457200" y="1295400"/>
            <a:ext cx="3931922" cy="4835525"/>
          </a:xfrm>
        </p:spPr>
        <p:txBody>
          <a:bodyPr/>
          <a:lstStyle/>
          <a:p>
            <a:r>
              <a:rPr lang="en-US" dirty="0"/>
              <a:t>Bitwise operations</a:t>
            </a:r>
          </a:p>
          <a:p>
            <a:pPr lvl="1"/>
            <a:r>
              <a:rPr lang="en-US" dirty="0"/>
              <a:t>Left and right shifts</a:t>
            </a:r>
          </a:p>
          <a:p>
            <a:pPr lvl="1"/>
            <a:r>
              <a:rPr lang="en-US" dirty="0"/>
              <a:t>And, or, exclusive or</a:t>
            </a:r>
          </a:p>
          <a:p>
            <a:pPr lvl="4"/>
            <a:endParaRPr lang="en-US" sz="1000" dirty="0"/>
          </a:p>
          <a:p>
            <a:r>
              <a:rPr lang="en-US" dirty="0"/>
              <a:t>Type conversions</a:t>
            </a:r>
          </a:p>
          <a:p>
            <a:pPr lvl="1"/>
            <a:r>
              <a:rPr lang="en-US" dirty="0" err="1"/>
              <a:t>int</a:t>
            </a:r>
            <a:r>
              <a:rPr lang="en-US" dirty="0"/>
              <a:t> </a:t>
            </a:r>
            <a:r>
              <a:rPr lang="en-US" dirty="0">
                <a:sym typeface="Wingdings" charset="0"/>
              </a:rPr>
              <a:t> float</a:t>
            </a:r>
            <a:endParaRPr lang="en-US" dirty="0"/>
          </a:p>
          <a:p>
            <a:pPr lvl="4"/>
            <a:endParaRPr lang="en-US" sz="1000" dirty="0"/>
          </a:p>
          <a:p>
            <a:r>
              <a:rPr lang="en-US" dirty="0"/>
              <a:t>Widening and narrowing</a:t>
            </a:r>
          </a:p>
          <a:p>
            <a:pPr lvl="1"/>
            <a:r>
              <a:rPr lang="en-US" dirty="0" err="1"/>
              <a:t>int</a:t>
            </a:r>
            <a:r>
              <a:rPr lang="en-US" dirty="0"/>
              <a:t> </a:t>
            </a:r>
            <a:r>
              <a:rPr lang="en-US" dirty="0">
                <a:sym typeface="Wingdings" charset="0"/>
              </a:rPr>
              <a:t> long</a:t>
            </a:r>
          </a:p>
          <a:p>
            <a:pPr lvl="1"/>
            <a:r>
              <a:rPr lang="en-US" dirty="0"/>
              <a:t>double </a:t>
            </a:r>
            <a:r>
              <a:rPr lang="en-US" dirty="0">
                <a:sym typeface="Wingdings" charset="0"/>
              </a:rPr>
              <a:t> long</a:t>
            </a:r>
            <a:endParaRPr lang="en-US" dirty="0"/>
          </a:p>
        </p:txBody>
      </p:sp>
      <p:sp>
        <p:nvSpPr>
          <p:cNvPr id="705540" name="Rectangle 4"/>
          <p:cNvSpPr>
            <a:spLocks noChangeArrowheads="1"/>
          </p:cNvSpPr>
          <p:nvPr/>
        </p:nvSpPr>
        <p:spPr bwMode="auto">
          <a:xfrm>
            <a:off x="4937125" y="1295400"/>
            <a:ext cx="4023947" cy="4835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469900" indent="-469900" eaLnBrk="1" hangingPunct="1">
              <a:spcBef>
                <a:spcPct val="20000"/>
              </a:spcBef>
              <a:buClr>
                <a:schemeClr val="bg2"/>
              </a:buClr>
              <a:buSzPct val="70000"/>
              <a:buFont typeface="Wingdings" charset="0"/>
              <a:buChar char="o"/>
            </a:pPr>
            <a:r>
              <a:rPr lang="en-US" sz="2800" dirty="0"/>
              <a:t>Stack manipulations</a:t>
            </a:r>
          </a:p>
          <a:p>
            <a:pPr marL="908050" lvl="1" indent="-436563" eaLnBrk="1" hangingPunct="1">
              <a:spcBef>
                <a:spcPct val="20000"/>
              </a:spcBef>
              <a:buClr>
                <a:schemeClr val="accent2"/>
              </a:buClr>
              <a:buSzPct val="75000"/>
              <a:buFont typeface="Wingdings" charset="0"/>
              <a:buChar char="n"/>
            </a:pPr>
            <a:r>
              <a:rPr lang="en-US" sz="2400" dirty="0"/>
              <a:t>Push and pop</a:t>
            </a:r>
          </a:p>
          <a:p>
            <a:pPr marL="908050" lvl="1" indent="-436563" eaLnBrk="1" hangingPunct="1">
              <a:spcBef>
                <a:spcPct val="20000"/>
              </a:spcBef>
              <a:buClr>
                <a:schemeClr val="accent2"/>
              </a:buClr>
              <a:buSzPct val="75000"/>
              <a:buFont typeface="Wingdings" charset="0"/>
              <a:buChar char="n"/>
            </a:pPr>
            <a:r>
              <a:rPr lang="en-US" sz="2400" dirty="0"/>
              <a:t>Swap and duplicate</a:t>
            </a:r>
          </a:p>
          <a:p>
            <a:pPr marL="2297113" lvl="4" indent="-468313" eaLnBrk="1" hangingPunct="1">
              <a:spcBef>
                <a:spcPct val="20000"/>
              </a:spcBef>
              <a:buClr>
                <a:schemeClr val="accent1"/>
              </a:buClr>
              <a:buSzPct val="50000"/>
              <a:buFont typeface="Wingdings" charset="0"/>
              <a:buChar char="o"/>
            </a:pPr>
            <a:endParaRPr lang="en-US" sz="1000" dirty="0"/>
          </a:p>
          <a:p>
            <a:pPr marL="469900" indent="-469900" eaLnBrk="1" hangingPunct="1">
              <a:spcBef>
                <a:spcPct val="20000"/>
              </a:spcBef>
              <a:buClr>
                <a:schemeClr val="bg2"/>
              </a:buClr>
              <a:buSzPct val="70000"/>
              <a:buFont typeface="Wingdings" charset="0"/>
              <a:buChar char="o"/>
            </a:pPr>
            <a:r>
              <a:rPr lang="en-US" sz="2800" dirty="0"/>
              <a:t>Array operations</a:t>
            </a:r>
          </a:p>
          <a:p>
            <a:pPr marL="908050" lvl="1" indent="-436563" eaLnBrk="1" hangingPunct="1">
              <a:spcBef>
                <a:spcPct val="20000"/>
              </a:spcBef>
              <a:buClr>
                <a:schemeClr val="accent2"/>
              </a:buClr>
              <a:buSzPct val="75000"/>
              <a:buFont typeface="Wingdings" charset="0"/>
              <a:buChar char="n"/>
            </a:pPr>
            <a:r>
              <a:rPr lang="en-US" sz="2400" dirty="0"/>
              <a:t>Allocate array</a:t>
            </a:r>
          </a:p>
          <a:p>
            <a:pPr marL="908050" lvl="1" indent="-436563" eaLnBrk="1" hangingPunct="1">
              <a:spcBef>
                <a:spcPct val="20000"/>
              </a:spcBef>
              <a:buClr>
                <a:schemeClr val="accent2"/>
              </a:buClr>
              <a:buSzPct val="75000"/>
              <a:buFont typeface="Wingdings" charset="0"/>
              <a:buChar char="n"/>
            </a:pPr>
            <a:r>
              <a:rPr lang="en-US" sz="2400" dirty="0"/>
              <a:t>Index element</a:t>
            </a:r>
          </a:p>
          <a:p>
            <a:pPr marL="2297113" lvl="4" indent="-468313" eaLnBrk="1" hangingPunct="1">
              <a:spcBef>
                <a:spcPct val="20000"/>
              </a:spcBef>
              <a:buClr>
                <a:schemeClr val="accent1"/>
              </a:buClr>
              <a:buSzPct val="50000"/>
              <a:buFont typeface="Wingdings" charset="0"/>
              <a:buChar char="o"/>
            </a:pPr>
            <a:endParaRPr lang="en-US" sz="1000" dirty="0"/>
          </a:p>
          <a:p>
            <a:pPr marL="469900" indent="-469900" eaLnBrk="1" hangingPunct="1">
              <a:spcBef>
                <a:spcPct val="20000"/>
              </a:spcBef>
              <a:buClr>
                <a:schemeClr val="bg2"/>
              </a:buClr>
              <a:buSzPct val="70000"/>
              <a:buFont typeface="Wingdings" charset="0"/>
              <a:buChar char="o"/>
            </a:pPr>
            <a:r>
              <a:rPr lang="en-US" sz="2800" dirty="0"/>
              <a:t>Object operations</a:t>
            </a:r>
          </a:p>
          <a:p>
            <a:pPr marL="2297113" lvl="4" indent="-468313" eaLnBrk="1" hangingPunct="1">
              <a:spcBef>
                <a:spcPct val="20000"/>
              </a:spcBef>
              <a:buClr>
                <a:schemeClr val="accent1"/>
              </a:buClr>
              <a:buSzPct val="50000"/>
              <a:buFont typeface="Wingdings" charset="0"/>
              <a:buChar char="o"/>
            </a:pPr>
            <a:endParaRPr lang="en-US" sz="1000" dirty="0"/>
          </a:p>
          <a:p>
            <a:pPr marL="469900" indent="-469900" eaLnBrk="1" hangingPunct="1">
              <a:spcBef>
                <a:spcPct val="20000"/>
              </a:spcBef>
              <a:buClr>
                <a:schemeClr val="bg2"/>
              </a:buClr>
              <a:buSzPct val="70000"/>
              <a:buFont typeface="Wingdings" charset="0"/>
              <a:buChar char="o"/>
            </a:pPr>
            <a:r>
              <a:rPr lang="en-US" sz="2800" dirty="0"/>
              <a:t>Control instructions</a:t>
            </a:r>
          </a:p>
        </p:txBody>
      </p:sp>
    </p:spTree>
    <p:extLst>
      <p:ext uri="{BB962C8B-B14F-4D97-AF65-F5344CB8AC3E}">
        <p14:creationId xmlns:p14="http://schemas.microsoft.com/office/powerpoint/2010/main" val="2606678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8F3EC-D6A4-DF44-AE33-38BEE11A106A}"/>
              </a:ext>
            </a:extLst>
          </p:cNvPr>
          <p:cNvSpPr>
            <a:spLocks noGrp="1"/>
          </p:cNvSpPr>
          <p:nvPr>
            <p:ph type="title"/>
          </p:nvPr>
        </p:nvSpPr>
        <p:spPr/>
        <p:txBody>
          <a:bodyPr/>
          <a:lstStyle/>
          <a:p>
            <a:r>
              <a:rPr lang="en-US" dirty="0"/>
              <a:t>Midterm Solution: Question #2</a:t>
            </a:r>
          </a:p>
        </p:txBody>
      </p:sp>
      <p:sp>
        <p:nvSpPr>
          <p:cNvPr id="3" name="Content Placeholder 2">
            <a:extLst>
              <a:ext uri="{FF2B5EF4-FFF2-40B4-BE49-F238E27FC236}">
                <a16:creationId xmlns:a16="http://schemas.microsoft.com/office/drawing/2014/main" id="{93ADD361-87ED-E744-9501-ABF648183E55}"/>
              </a:ext>
            </a:extLst>
          </p:cNvPr>
          <p:cNvSpPr>
            <a:spLocks noGrp="1"/>
          </p:cNvSpPr>
          <p:nvPr>
            <p:ph idx="1"/>
          </p:nvPr>
        </p:nvSpPr>
        <p:spPr/>
        <p:txBody>
          <a:bodyPr/>
          <a:lstStyle/>
          <a:p>
            <a:r>
              <a:rPr lang="en-US" dirty="0"/>
              <a:t>Explain the benefits the ANTLR-generated base visitor classes provide the compiler developer.</a:t>
            </a:r>
          </a:p>
          <a:p>
            <a:pPr lvl="1"/>
            <a:r>
              <a:rPr lang="en-US" dirty="0"/>
              <a:t>The base visit functions each perform the default action of visiting the parse tree node’s children. Therefore, the developer only needs to override the visit functions that are necessary to perform custom operations at certain nodes. Otherwise, the default action automatically visits children.</a:t>
            </a:r>
          </a:p>
        </p:txBody>
      </p:sp>
      <p:sp>
        <p:nvSpPr>
          <p:cNvPr id="4" name="Slide Number Placeholder 3">
            <a:extLst>
              <a:ext uri="{FF2B5EF4-FFF2-40B4-BE49-F238E27FC236}">
                <a16:creationId xmlns:a16="http://schemas.microsoft.com/office/drawing/2014/main" id="{19EDC3B1-A6D4-1945-A3D0-A1FA43F5757C}"/>
              </a:ext>
            </a:extLst>
          </p:cNvPr>
          <p:cNvSpPr>
            <a:spLocks noGrp="1"/>
          </p:cNvSpPr>
          <p:nvPr>
            <p:ph type="sldNum" sz="quarter" idx="12"/>
          </p:nvPr>
        </p:nvSpPr>
        <p:spPr/>
        <p:txBody>
          <a:bodyPr/>
          <a:lstStyle/>
          <a:p>
            <a:fld id="{FED62B2D-F854-104A-9535-9A504E5923E0}" type="slidenum">
              <a:rPr lang="en-US" smtClean="0"/>
              <a:pPr/>
              <a:t>3</a:t>
            </a:fld>
            <a:endParaRPr lang="en-US"/>
          </a:p>
        </p:txBody>
      </p:sp>
    </p:spTree>
    <p:extLst>
      <p:ext uri="{BB962C8B-B14F-4D97-AF65-F5344CB8AC3E}">
        <p14:creationId xmlns:p14="http://schemas.microsoft.com/office/powerpoint/2010/main" val="2154447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EF03390-22BD-AC4B-9ADB-787CD47CFFBF}" type="slidenum">
              <a:rPr lang="en-US"/>
              <a:pPr/>
              <a:t>30</a:t>
            </a:fld>
            <a:endParaRPr lang="en-US"/>
          </a:p>
        </p:txBody>
      </p:sp>
      <p:sp>
        <p:nvSpPr>
          <p:cNvPr id="603138" name="Rectangle 2"/>
          <p:cNvSpPr>
            <a:spLocks noGrp="1" noChangeArrowheads="1"/>
          </p:cNvSpPr>
          <p:nvPr>
            <p:ph type="title"/>
          </p:nvPr>
        </p:nvSpPr>
        <p:spPr/>
        <p:txBody>
          <a:bodyPr/>
          <a:lstStyle/>
          <a:p>
            <a:r>
              <a:rPr lang="en-US"/>
              <a:t>Code Templates</a:t>
            </a:r>
          </a:p>
        </p:txBody>
      </p:sp>
      <p:sp>
        <p:nvSpPr>
          <p:cNvPr id="603139" name="Rectangle 3"/>
          <p:cNvSpPr>
            <a:spLocks noGrp="1" noChangeArrowheads="1"/>
          </p:cNvSpPr>
          <p:nvPr>
            <p:ph type="body" idx="1"/>
          </p:nvPr>
        </p:nvSpPr>
        <p:spPr/>
        <p:txBody>
          <a:bodyPr/>
          <a:lstStyle/>
          <a:p>
            <a:r>
              <a:rPr lang="en-US" dirty="0"/>
              <a:t>Syntax diagrams</a:t>
            </a:r>
          </a:p>
          <a:p>
            <a:pPr lvl="6"/>
            <a:endParaRPr lang="en-US" dirty="0"/>
          </a:p>
          <a:p>
            <a:pPr lvl="1"/>
            <a:r>
              <a:rPr lang="en-US" dirty="0"/>
              <a:t>Specify the </a:t>
            </a:r>
            <a:r>
              <a:rPr lang="en-US" u="sng" dirty="0"/>
              <a:t>source language grammar</a:t>
            </a:r>
            <a:endParaRPr lang="en-US" u="sng" dirty="0">
              <a:solidFill>
                <a:srgbClr val="B23C00"/>
              </a:solidFill>
            </a:endParaRPr>
          </a:p>
          <a:p>
            <a:pPr lvl="1"/>
            <a:r>
              <a:rPr lang="en-US" dirty="0"/>
              <a:t>Help us write the </a:t>
            </a:r>
            <a:r>
              <a:rPr lang="en-US" u="sng" dirty="0"/>
              <a:t>parsers</a:t>
            </a:r>
          </a:p>
          <a:p>
            <a:pPr lvl="1"/>
            <a:endParaRPr lang="en-US" dirty="0"/>
          </a:p>
          <a:p>
            <a:r>
              <a:rPr lang="en-US" dirty="0"/>
              <a:t>Code templates</a:t>
            </a:r>
          </a:p>
          <a:p>
            <a:pPr lvl="7"/>
            <a:endParaRPr lang="en-US" dirty="0"/>
          </a:p>
          <a:p>
            <a:pPr lvl="1"/>
            <a:r>
              <a:rPr lang="en-US" dirty="0"/>
              <a:t>Specify </a:t>
            </a:r>
            <a:r>
              <a:rPr lang="en-US" u="sng" dirty="0"/>
              <a:t>what object code to generate</a:t>
            </a:r>
            <a:endParaRPr lang="en-US" u="sng" dirty="0">
              <a:solidFill>
                <a:srgbClr val="B23C00"/>
              </a:solidFill>
            </a:endParaRPr>
          </a:p>
          <a:p>
            <a:pPr lvl="1"/>
            <a:r>
              <a:rPr lang="en-US" dirty="0"/>
              <a:t>Help us write the </a:t>
            </a:r>
            <a:r>
              <a:rPr lang="en-US" u="sng" dirty="0"/>
              <a:t>code emitters</a:t>
            </a:r>
          </a:p>
        </p:txBody>
      </p:sp>
    </p:spTree>
    <p:extLst>
      <p:ext uri="{BB962C8B-B14F-4D97-AF65-F5344CB8AC3E}">
        <p14:creationId xmlns:p14="http://schemas.microsoft.com/office/powerpoint/2010/main" val="203965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297B07C3-E15A-C149-8B2F-A35B40B89E30}" type="slidenum">
              <a:rPr lang="en-US"/>
              <a:pPr/>
              <a:t>31</a:t>
            </a:fld>
            <a:endParaRPr lang="en-US" dirty="0"/>
          </a:p>
        </p:txBody>
      </p:sp>
      <p:sp>
        <p:nvSpPr>
          <p:cNvPr id="604162" name="Rectangle 2"/>
          <p:cNvSpPr>
            <a:spLocks noGrp="1" noChangeArrowheads="1"/>
          </p:cNvSpPr>
          <p:nvPr>
            <p:ph type="title"/>
          </p:nvPr>
        </p:nvSpPr>
        <p:spPr/>
        <p:txBody>
          <a:bodyPr/>
          <a:lstStyle/>
          <a:p>
            <a:r>
              <a:rPr lang="en-US"/>
              <a:t>Code Template for a Pascal Program</a:t>
            </a:r>
          </a:p>
        </p:txBody>
      </p:sp>
      <p:sp>
        <p:nvSpPr>
          <p:cNvPr id="604163" name="Rectangle 3"/>
          <p:cNvSpPr>
            <a:spLocks noGrp="1" noChangeArrowheads="1"/>
          </p:cNvSpPr>
          <p:nvPr>
            <p:ph type="body" idx="1"/>
          </p:nvPr>
        </p:nvSpPr>
        <p:spPr>
          <a:xfrm>
            <a:off x="5486391" y="1295400"/>
            <a:ext cx="3291803" cy="4968209"/>
          </a:xfrm>
        </p:spPr>
        <p:txBody>
          <a:bodyPr/>
          <a:lstStyle/>
          <a:p>
            <a:pPr>
              <a:lnSpc>
                <a:spcPct val="90000"/>
              </a:lnSpc>
            </a:pPr>
            <a:r>
              <a:rPr lang="en-US" sz="2000" dirty="0"/>
              <a:t>Translate a Pascal program into a </a:t>
            </a:r>
            <a:br>
              <a:rPr lang="en-US" sz="2000" dirty="0"/>
            </a:br>
            <a:r>
              <a:rPr lang="en-US" sz="2000" u="sng" dirty="0"/>
              <a:t>public clas</a:t>
            </a:r>
            <a:r>
              <a:rPr lang="en-US" sz="1800" u="sng" dirty="0"/>
              <a:t>s</a:t>
            </a:r>
            <a:r>
              <a:rPr lang="en-US" sz="1800" dirty="0"/>
              <a:t>.</a:t>
            </a:r>
          </a:p>
          <a:p>
            <a:pPr lvl="4">
              <a:lnSpc>
                <a:spcPct val="90000"/>
              </a:lnSpc>
            </a:pPr>
            <a:endParaRPr lang="en-US" sz="600" dirty="0"/>
          </a:p>
          <a:p>
            <a:pPr>
              <a:lnSpc>
                <a:spcPct val="90000"/>
              </a:lnSpc>
            </a:pPr>
            <a:r>
              <a:rPr lang="en-US" sz="2000" dirty="0"/>
              <a:t>Program variables become </a:t>
            </a:r>
            <a:r>
              <a:rPr lang="en-US" sz="2000" u="sng" dirty="0"/>
              <a:t>class fields</a:t>
            </a:r>
            <a:r>
              <a:rPr lang="en-US" sz="2000" dirty="0"/>
              <a:t>.</a:t>
            </a:r>
          </a:p>
          <a:p>
            <a:pPr lvl="3">
              <a:lnSpc>
                <a:spcPct val="90000"/>
              </a:lnSpc>
            </a:pPr>
            <a:endParaRPr lang="en-US" sz="1200" dirty="0"/>
          </a:p>
          <a:p>
            <a:pPr>
              <a:lnSpc>
                <a:spcPct val="90000"/>
              </a:lnSpc>
            </a:pPr>
            <a:r>
              <a:rPr lang="en-US" sz="2000" dirty="0"/>
              <a:t>Must have a </a:t>
            </a:r>
            <a:br>
              <a:rPr lang="en-US" sz="2000" dirty="0"/>
            </a:br>
            <a:r>
              <a:rPr lang="en-US" sz="2000" u="sng" dirty="0"/>
              <a:t>default constructor</a:t>
            </a:r>
            <a:r>
              <a:rPr lang="en-US" sz="2000" dirty="0"/>
              <a:t>.</a:t>
            </a:r>
          </a:p>
          <a:p>
            <a:pPr lvl="3">
              <a:lnSpc>
                <a:spcPct val="90000"/>
              </a:lnSpc>
            </a:pPr>
            <a:endParaRPr lang="en-US" sz="1200" dirty="0"/>
          </a:p>
          <a:p>
            <a:pPr>
              <a:lnSpc>
                <a:spcPct val="90000"/>
              </a:lnSpc>
            </a:pPr>
            <a:r>
              <a:rPr lang="en-US" sz="2000" dirty="0"/>
              <a:t>Each procedure or function becomes a </a:t>
            </a:r>
            <a:r>
              <a:rPr lang="en-US" sz="2000" u="sng" dirty="0"/>
              <a:t>private static method</a:t>
            </a:r>
            <a:r>
              <a:rPr lang="en-US" sz="2000" dirty="0"/>
              <a:t>.</a:t>
            </a:r>
          </a:p>
          <a:p>
            <a:pPr lvl="3">
              <a:lnSpc>
                <a:spcPct val="90000"/>
              </a:lnSpc>
            </a:pPr>
            <a:endParaRPr lang="en-US" sz="1200" dirty="0"/>
          </a:p>
          <a:p>
            <a:pPr>
              <a:lnSpc>
                <a:spcPct val="90000"/>
              </a:lnSpc>
            </a:pPr>
            <a:r>
              <a:rPr lang="en-US" sz="2000" dirty="0"/>
              <a:t>The main program code becomes the </a:t>
            </a:r>
            <a:r>
              <a:rPr lang="en-US" sz="2000" u="sng" dirty="0"/>
              <a:t>public static </a:t>
            </a:r>
            <a:br>
              <a:rPr lang="en-US" sz="2000" u="sng" dirty="0"/>
            </a:br>
            <a:r>
              <a:rPr lang="en-US" sz="2000" u="sng" dirty="0"/>
              <a:t>main method</a:t>
            </a:r>
            <a:r>
              <a:rPr lang="en-US" sz="2000" dirty="0"/>
              <a:t>.</a:t>
            </a:r>
          </a:p>
        </p:txBody>
      </p:sp>
      <p:pic>
        <p:nvPicPr>
          <p:cNvPr id="604165" name="Picture 5" descr="177075 fg16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5" y="1325563"/>
            <a:ext cx="4938713" cy="48783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062622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65BB3E-E829-1E4E-BD44-EBCCC9D65DA8}" type="slidenum">
              <a:rPr lang="en-US"/>
              <a:pPr/>
              <a:t>32</a:t>
            </a:fld>
            <a:endParaRPr lang="en-US"/>
          </a:p>
        </p:txBody>
      </p:sp>
      <p:sp>
        <p:nvSpPr>
          <p:cNvPr id="689154" name="Rectangle 2"/>
          <p:cNvSpPr>
            <a:spLocks noGrp="1" noChangeArrowheads="1"/>
          </p:cNvSpPr>
          <p:nvPr>
            <p:ph type="title"/>
          </p:nvPr>
        </p:nvSpPr>
        <p:spPr/>
        <p:txBody>
          <a:bodyPr/>
          <a:lstStyle/>
          <a:p>
            <a:r>
              <a:rPr lang="en-US"/>
              <a:t>Compilation Strategy</a:t>
            </a:r>
          </a:p>
        </p:txBody>
      </p:sp>
      <p:sp>
        <p:nvSpPr>
          <p:cNvPr id="689155" name="Rectangle 3"/>
          <p:cNvSpPr>
            <a:spLocks noGrp="1" noChangeArrowheads="1"/>
          </p:cNvSpPr>
          <p:nvPr>
            <p:ph type="body" idx="1"/>
          </p:nvPr>
        </p:nvSpPr>
        <p:spPr/>
        <p:txBody>
          <a:bodyPr/>
          <a:lstStyle/>
          <a:p>
            <a:pPr>
              <a:lnSpc>
                <a:spcPct val="90000"/>
              </a:lnSpc>
            </a:pPr>
            <a:r>
              <a:rPr lang="en-US" dirty="0"/>
              <a:t>We’ll compile a </a:t>
            </a:r>
            <a:r>
              <a:rPr lang="en-US" u="sng" dirty="0"/>
              <a:t>Pascal program </a:t>
            </a:r>
            <a:br>
              <a:rPr lang="en-US" dirty="0">
                <a:solidFill>
                  <a:srgbClr val="B23C00"/>
                </a:solidFill>
              </a:rPr>
            </a:br>
            <a:r>
              <a:rPr lang="en-US" dirty="0"/>
              <a:t>as if it were a </a:t>
            </a:r>
            <a:r>
              <a:rPr lang="en-US" u="sng" dirty="0"/>
              <a:t>public Java class</a:t>
            </a:r>
            <a:r>
              <a:rPr lang="en-US" dirty="0"/>
              <a:t>.</a:t>
            </a:r>
          </a:p>
          <a:p>
            <a:pPr lvl="1">
              <a:lnSpc>
                <a:spcPct val="90000"/>
              </a:lnSpc>
            </a:pPr>
            <a:r>
              <a:rPr lang="en-US" dirty="0"/>
              <a:t>The Pascal program name becomes </a:t>
            </a:r>
            <a:br>
              <a:rPr lang="en-US" dirty="0"/>
            </a:br>
            <a:r>
              <a:rPr lang="en-US" dirty="0"/>
              <a:t>the Java class name.</a:t>
            </a:r>
          </a:p>
          <a:p>
            <a:pPr lvl="5">
              <a:lnSpc>
                <a:spcPct val="90000"/>
              </a:lnSpc>
            </a:pPr>
            <a:endParaRPr lang="en-US" dirty="0"/>
          </a:p>
          <a:p>
            <a:pPr>
              <a:lnSpc>
                <a:spcPct val="90000"/>
              </a:lnSpc>
            </a:pPr>
            <a:r>
              <a:rPr lang="en-US" dirty="0"/>
              <a:t>The </a:t>
            </a:r>
            <a:r>
              <a:rPr lang="en-US" u="sng" dirty="0"/>
              <a:t>main program</a:t>
            </a:r>
            <a:r>
              <a:rPr lang="en-US" dirty="0"/>
              <a:t> becomes the </a:t>
            </a:r>
            <a:br>
              <a:rPr lang="en-US" dirty="0"/>
            </a:br>
            <a:r>
              <a:rPr lang="en-US" u="sng" dirty="0"/>
              <a:t>main method</a:t>
            </a:r>
            <a:r>
              <a:rPr lang="en-US" dirty="0"/>
              <a:t> of the Java class.</a:t>
            </a:r>
          </a:p>
          <a:p>
            <a:pPr lvl="4">
              <a:lnSpc>
                <a:spcPct val="90000"/>
              </a:lnSpc>
            </a:pPr>
            <a:endParaRPr lang="en-US" dirty="0"/>
          </a:p>
          <a:p>
            <a:pPr>
              <a:lnSpc>
                <a:spcPct val="90000"/>
              </a:lnSpc>
            </a:pPr>
            <a:r>
              <a:rPr lang="en-US" dirty="0"/>
              <a:t>We’ll compile each </a:t>
            </a:r>
            <a:r>
              <a:rPr lang="en-US" u="sng" dirty="0"/>
              <a:t>program variable </a:t>
            </a:r>
            <a:br>
              <a:rPr lang="en-US" dirty="0">
                <a:solidFill>
                  <a:srgbClr val="B23C00"/>
                </a:solidFill>
              </a:rPr>
            </a:br>
            <a:r>
              <a:rPr lang="en-US" dirty="0"/>
              <a:t>as if it were a </a:t>
            </a:r>
            <a:r>
              <a:rPr lang="en-US" u="sng" dirty="0"/>
              <a:t>field of the Java class</a:t>
            </a:r>
            <a:r>
              <a:rPr lang="en-US" dirty="0"/>
              <a:t>.</a:t>
            </a:r>
          </a:p>
          <a:p>
            <a:pPr lvl="1">
              <a:lnSpc>
                <a:spcPct val="90000"/>
              </a:lnSpc>
            </a:pPr>
            <a:r>
              <a:rPr lang="en-US" dirty="0"/>
              <a:t>Fields </a:t>
            </a:r>
            <a:r>
              <a:rPr lang="en-US" u="sng" dirty="0"/>
              <a:t>do</a:t>
            </a:r>
            <a:r>
              <a:rPr lang="en-US" dirty="0"/>
              <a:t> have names</a:t>
            </a:r>
            <a:r>
              <a:rPr lang="en-US" dirty="0">
                <a:solidFill>
                  <a:srgbClr val="B23C00"/>
                </a:solidFill>
              </a:rPr>
              <a:t> </a:t>
            </a:r>
            <a:r>
              <a:rPr lang="en-US" dirty="0"/>
              <a:t>in a Jasmin program.</a:t>
            </a:r>
          </a:p>
          <a:p>
            <a:pPr lvl="1">
              <a:lnSpc>
                <a:spcPct val="90000"/>
              </a:lnSpc>
            </a:pPr>
            <a:r>
              <a:rPr lang="en-US" dirty="0"/>
              <a:t>Recall that local variables and parameters </a:t>
            </a:r>
            <a:br>
              <a:rPr lang="en-US" dirty="0"/>
            </a:br>
            <a:r>
              <a:rPr lang="en-US" dirty="0"/>
              <a:t>are referred to only by their slot numbers.</a:t>
            </a:r>
          </a:p>
          <a:p>
            <a:pPr lvl="3">
              <a:lnSpc>
                <a:spcPct val="90000"/>
              </a:lnSpc>
            </a:pPr>
            <a:endParaRPr lang="en-US" dirty="0"/>
          </a:p>
        </p:txBody>
      </p:sp>
    </p:spTree>
    <p:extLst>
      <p:ext uri="{BB962C8B-B14F-4D97-AF65-F5344CB8AC3E}">
        <p14:creationId xmlns:p14="http://schemas.microsoft.com/office/powerpoint/2010/main" val="2703981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165BB3E-E829-1E4E-BD44-EBCCC9D65DA8}" type="slidenum">
              <a:rPr lang="en-US"/>
              <a:pPr/>
              <a:t>33</a:t>
            </a:fld>
            <a:endParaRPr lang="en-US"/>
          </a:p>
        </p:txBody>
      </p:sp>
      <p:sp>
        <p:nvSpPr>
          <p:cNvPr id="689154" name="Rectangle 2"/>
          <p:cNvSpPr>
            <a:spLocks noGrp="1" noChangeArrowheads="1"/>
          </p:cNvSpPr>
          <p:nvPr>
            <p:ph type="title"/>
          </p:nvPr>
        </p:nvSpPr>
        <p:spPr/>
        <p:txBody>
          <a:bodyPr/>
          <a:lstStyle/>
          <a:p>
            <a:r>
              <a:rPr lang="en-US" dirty="0"/>
              <a:t>Compilation Strategy</a:t>
            </a:r>
            <a:r>
              <a:rPr lang="en-US" i="1" dirty="0"/>
              <a:t>, cont’d</a:t>
            </a:r>
          </a:p>
        </p:txBody>
      </p:sp>
      <p:sp>
        <p:nvSpPr>
          <p:cNvPr id="689155" name="Rectangle 3"/>
          <p:cNvSpPr>
            <a:spLocks noGrp="1" noChangeArrowheads="1"/>
          </p:cNvSpPr>
          <p:nvPr>
            <p:ph type="body" idx="1"/>
          </p:nvPr>
        </p:nvSpPr>
        <p:spPr>
          <a:xfrm>
            <a:off x="457200" y="1295400"/>
            <a:ext cx="8320994" cy="4835525"/>
          </a:xfrm>
        </p:spPr>
        <p:txBody>
          <a:bodyPr/>
          <a:lstStyle/>
          <a:p>
            <a:pPr>
              <a:lnSpc>
                <a:spcPct val="90000"/>
              </a:lnSpc>
            </a:pPr>
            <a:r>
              <a:rPr lang="en-US" dirty="0"/>
              <a:t>We’ll compile each </a:t>
            </a:r>
            <a:r>
              <a:rPr lang="en-US" u="sng" dirty="0"/>
              <a:t>Pascal procedure or function </a:t>
            </a:r>
            <a:r>
              <a:rPr lang="en-US" dirty="0"/>
              <a:t>as if it were a </a:t>
            </a:r>
            <a:r>
              <a:rPr lang="en-US" u="sng" dirty="0"/>
              <a:t>private static method </a:t>
            </a:r>
            <a:br>
              <a:rPr lang="en-US" dirty="0"/>
            </a:br>
            <a:r>
              <a:rPr lang="en-US" dirty="0"/>
              <a:t>of the Java class.</a:t>
            </a:r>
          </a:p>
          <a:p>
            <a:pPr lvl="4">
              <a:lnSpc>
                <a:spcPct val="90000"/>
              </a:lnSpc>
            </a:pPr>
            <a:endParaRPr lang="en-US" dirty="0"/>
          </a:p>
          <a:p>
            <a:pPr>
              <a:lnSpc>
                <a:spcPct val="90000"/>
              </a:lnSpc>
            </a:pPr>
            <a:r>
              <a:rPr lang="en-US" dirty="0"/>
              <a:t>Local variables and formal parameters of the method </a:t>
            </a:r>
            <a:r>
              <a:rPr lang="en-US" u="sng" dirty="0"/>
              <a:t>do not</a:t>
            </a:r>
            <a:r>
              <a:rPr lang="en-US" dirty="0"/>
              <a:t> have names in a Jasmin program.</a:t>
            </a:r>
          </a:p>
          <a:p>
            <a:pPr lvl="1">
              <a:lnSpc>
                <a:spcPct val="90000"/>
              </a:lnSpc>
            </a:pPr>
            <a:r>
              <a:rPr lang="en-US" dirty="0"/>
              <a:t>Jasmin instructions refer to local variables and parameters by their </a:t>
            </a:r>
            <a:r>
              <a:rPr lang="en-US" u="sng" dirty="0"/>
              <a:t>slot numbers</a:t>
            </a:r>
            <a:r>
              <a:rPr lang="en-US" dirty="0"/>
              <a:t> of the local variables array.</a:t>
            </a:r>
          </a:p>
          <a:p>
            <a:pPr lvl="1">
              <a:lnSpc>
                <a:spcPct val="90000"/>
              </a:lnSpc>
            </a:pPr>
            <a:r>
              <a:rPr lang="en-US" dirty="0"/>
              <a:t>The first parameter is automatically assigned </a:t>
            </a:r>
            <a:br>
              <a:rPr lang="en-US" dirty="0"/>
            </a:br>
            <a:r>
              <a:rPr lang="en-US" dirty="0"/>
              <a:t>to slot #0.</a:t>
            </a:r>
          </a:p>
        </p:txBody>
      </p:sp>
    </p:spTree>
    <p:extLst>
      <p:ext uri="{BB962C8B-B14F-4D97-AF65-F5344CB8AC3E}">
        <p14:creationId xmlns:p14="http://schemas.microsoft.com/office/powerpoint/2010/main" val="2641540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laceholder 5"/>
          <p:cNvSpPr>
            <a:spLocks noGrp="1"/>
          </p:cNvSpPr>
          <p:nvPr>
            <p:ph type="sldNum" sz="quarter" idx="12"/>
          </p:nvPr>
        </p:nvSpPr>
        <p:spPr/>
        <p:txBody>
          <a:bodyPr/>
          <a:lstStyle/>
          <a:p>
            <a:fld id="{D749FC9B-E877-CB48-8BC8-5CD3718F1FE1}" type="slidenum">
              <a:rPr lang="en-US"/>
              <a:pPr/>
              <a:t>34</a:t>
            </a:fld>
            <a:endParaRPr lang="en-US"/>
          </a:p>
        </p:txBody>
      </p:sp>
      <p:sp>
        <p:nvSpPr>
          <p:cNvPr id="607234" name="Rectangle 2"/>
          <p:cNvSpPr>
            <a:spLocks noGrp="1" noChangeArrowheads="1"/>
          </p:cNvSpPr>
          <p:nvPr>
            <p:ph type="title"/>
          </p:nvPr>
        </p:nvSpPr>
        <p:spPr/>
        <p:txBody>
          <a:bodyPr/>
          <a:lstStyle/>
          <a:p>
            <a:r>
              <a:rPr lang="en-US" dirty="0"/>
              <a:t>Jasmin Datatype Descriptors</a:t>
            </a:r>
          </a:p>
        </p:txBody>
      </p:sp>
      <p:graphicFrame>
        <p:nvGraphicFramePr>
          <p:cNvPr id="607439" name="Group 207"/>
          <p:cNvGraphicFramePr>
            <a:graphicFrameLocks noGrp="1"/>
          </p:cNvGraphicFramePr>
          <p:nvPr>
            <p:ph idx="1"/>
            <p:extLst>
              <p:ext uri="{D42A27DB-BD31-4B8C-83A1-F6EECF244321}">
                <p14:modId xmlns:p14="http://schemas.microsoft.com/office/powerpoint/2010/main" val="1342989470"/>
              </p:ext>
            </p:extLst>
          </p:nvPr>
        </p:nvGraphicFramePr>
        <p:xfrm>
          <a:off x="3237247" y="1400378"/>
          <a:ext cx="3767137" cy="2347915"/>
        </p:xfrm>
        <a:graphic>
          <a:graphicData uri="http://schemas.openxmlformats.org/drawingml/2006/table">
            <a:tbl>
              <a:tblPr/>
              <a:tblGrid>
                <a:gridCol w="1573212">
                  <a:extLst>
                    <a:ext uri="{9D8B030D-6E8A-4147-A177-3AD203B41FA5}">
                      <a16:colId xmlns:a16="http://schemas.microsoft.com/office/drawing/2014/main" val="20000"/>
                    </a:ext>
                  </a:extLst>
                </a:gridCol>
                <a:gridCol w="2193925">
                  <a:extLst>
                    <a:ext uri="{9D8B030D-6E8A-4147-A177-3AD203B41FA5}">
                      <a16:colId xmlns:a16="http://schemas.microsoft.com/office/drawing/2014/main" val="20001"/>
                    </a:ext>
                  </a:extLst>
                </a:gridCol>
              </a:tblGrid>
              <a:tr h="334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rgbClr val="FFFF00"/>
                          </a:solidFill>
                          <a:effectLst/>
                          <a:latin typeface="Arial" charset="0"/>
                          <a:ea typeface="ＭＳ Ｐゴシック" charset="0"/>
                        </a:rPr>
                        <a:t>Java Scalar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rgbClr val="FFFF00"/>
                          </a:solidFill>
                          <a:effectLst/>
                          <a:latin typeface="Arial" charset="0"/>
                          <a:ea typeface="ＭＳ Ｐゴシック" charset="0"/>
                        </a:rPr>
                        <a:t>Jasmin Type Descriptor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extLst>
                  <a:ext uri="{0D108BD9-81ED-4DB2-BD59-A6C34878D82A}">
                    <a16:rowId xmlns:a16="http://schemas.microsoft.com/office/drawing/2014/main" val="10000"/>
                  </a:ext>
                </a:extLst>
              </a:tr>
              <a:tr h="334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65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J</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9505232"/>
                  </a:ext>
                </a:extLst>
              </a:tr>
              <a:tr h="33655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float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double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2265549"/>
                  </a:ext>
                </a:extLst>
              </a:tr>
              <a:tr h="334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err="1">
                          <a:ln>
                            <a:noFill/>
                          </a:ln>
                          <a:solidFill>
                            <a:schemeClr val="tx1"/>
                          </a:solidFill>
                          <a:effectLst/>
                          <a:latin typeface="Courier New" charset="0"/>
                          <a:ea typeface="ＭＳ Ｐゴシック" charset="0"/>
                        </a:rPr>
                        <a:t>boolean</a:t>
                      </a:r>
                      <a:endParaRPr kumimoji="0" lang="en-US" sz="1400" b="1" i="0" u="none" strike="noStrike" cap="none" normalizeH="0" baseline="0" dirty="0">
                        <a:ln>
                          <a:noFill/>
                        </a:ln>
                        <a:solidFill>
                          <a:schemeClr val="tx1"/>
                        </a:solidFill>
                        <a:effectLst/>
                        <a:latin typeface="Courier New"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char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607416" name="Group 184"/>
          <p:cNvGraphicFramePr>
            <a:graphicFrameLocks noGrp="1"/>
          </p:cNvGraphicFramePr>
          <p:nvPr>
            <p:extLst>
              <p:ext uri="{D42A27DB-BD31-4B8C-83A1-F6EECF244321}">
                <p14:modId xmlns:p14="http://schemas.microsoft.com/office/powerpoint/2010/main" val="2704813962"/>
              </p:ext>
            </p:extLst>
          </p:nvPr>
        </p:nvGraphicFramePr>
        <p:xfrm>
          <a:off x="2926098" y="3930472"/>
          <a:ext cx="4389437" cy="1281113"/>
        </p:xfrm>
        <a:graphic>
          <a:graphicData uri="http://schemas.openxmlformats.org/drawingml/2006/table">
            <a:tbl>
              <a:tblPr/>
              <a:tblGrid>
                <a:gridCol w="2103097">
                  <a:extLst>
                    <a:ext uri="{9D8B030D-6E8A-4147-A177-3AD203B41FA5}">
                      <a16:colId xmlns:a16="http://schemas.microsoft.com/office/drawing/2014/main" val="20000"/>
                    </a:ext>
                  </a:extLst>
                </a:gridCol>
                <a:gridCol w="2286340">
                  <a:extLst>
                    <a:ext uri="{9D8B030D-6E8A-4147-A177-3AD203B41FA5}">
                      <a16:colId xmlns:a16="http://schemas.microsoft.com/office/drawing/2014/main" val="20001"/>
                    </a:ext>
                  </a:extLst>
                </a:gridCol>
              </a:tblGrid>
              <a:tr h="320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rgbClr val="FFFF00"/>
                          </a:solidFill>
                          <a:effectLst/>
                          <a:latin typeface="Arial" charset="0"/>
                          <a:ea typeface="ＭＳ Ｐゴシック" charset="0"/>
                        </a:rPr>
                        <a:t>Java 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rgbClr val="FFFF00"/>
                          </a:solidFill>
                          <a:effectLst/>
                          <a:latin typeface="Arial" charset="0"/>
                          <a:ea typeface="ＭＳ Ｐゴシック" charset="0"/>
                        </a:rPr>
                        <a:t>Jasmin Type Descriptor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extLst>
                  <a:ext uri="{0D108BD9-81ED-4DB2-BD59-A6C34878D82A}">
                    <a16:rowId xmlns:a16="http://schemas.microsoft.com/office/drawing/2014/main" val="10000"/>
                  </a:ext>
                </a:extLst>
              </a:tr>
              <a:tr h="320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java.lang.String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Ljava/lang/String;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90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java.util.HashMap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err="1">
                          <a:ln>
                            <a:noFill/>
                          </a:ln>
                          <a:solidFill>
                            <a:schemeClr val="tx1"/>
                          </a:solidFill>
                          <a:effectLst/>
                          <a:latin typeface="Courier New" charset="0"/>
                          <a:ea typeface="ＭＳ Ｐゴシック" charset="0"/>
                        </a:rPr>
                        <a:t>Ljava</a:t>
                      </a:r>
                      <a:r>
                        <a:rPr kumimoji="0" lang="en-US" sz="1400" b="1" i="0" u="none" strike="noStrike" cap="none" normalizeH="0" baseline="0" dirty="0">
                          <a:ln>
                            <a:noFill/>
                          </a:ln>
                          <a:solidFill>
                            <a:schemeClr val="tx1"/>
                          </a:solidFill>
                          <a:effectLst/>
                          <a:latin typeface="Courier New" charset="0"/>
                          <a:ea typeface="ＭＳ Ｐゴシック" charset="0"/>
                        </a:rPr>
                        <a:t>/util/HashMap;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0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Newton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err="1">
                          <a:ln>
                            <a:noFill/>
                          </a:ln>
                          <a:solidFill>
                            <a:schemeClr val="tx1"/>
                          </a:solidFill>
                          <a:effectLst/>
                          <a:latin typeface="Courier New" charset="0"/>
                          <a:ea typeface="ＭＳ Ｐゴシック" charset="0"/>
                        </a:rPr>
                        <a:t>LNewton</a:t>
                      </a:r>
                      <a:r>
                        <a:rPr kumimoji="0" lang="en-US" sz="1400" b="1" i="0" u="none" strike="noStrike" cap="none" normalizeH="0" baseline="0" dirty="0">
                          <a:ln>
                            <a:noFill/>
                          </a:ln>
                          <a:solidFill>
                            <a:schemeClr val="tx1"/>
                          </a:solidFill>
                          <a:effectLst/>
                          <a:latin typeface="Courier New" charset="0"/>
                          <a:ea typeface="ＭＳ Ｐゴシック"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607361" name="Group 129"/>
          <p:cNvGraphicFramePr>
            <a:graphicFrameLocks noGrp="1"/>
          </p:cNvGraphicFramePr>
          <p:nvPr>
            <p:extLst>
              <p:ext uri="{D42A27DB-BD31-4B8C-83A1-F6EECF244321}">
                <p14:modId xmlns:p14="http://schemas.microsoft.com/office/powerpoint/2010/main" val="3355973621"/>
              </p:ext>
            </p:extLst>
          </p:nvPr>
        </p:nvGraphicFramePr>
        <p:xfrm>
          <a:off x="2926098" y="5440658"/>
          <a:ext cx="4389437" cy="1265238"/>
        </p:xfrm>
        <a:graphic>
          <a:graphicData uri="http://schemas.openxmlformats.org/drawingml/2006/table">
            <a:tbl>
              <a:tblPr/>
              <a:tblGrid>
                <a:gridCol w="2103437">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136830">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rgbClr val="FFFF00"/>
                          </a:solidFill>
                          <a:effectLst/>
                          <a:latin typeface="Arial" charset="0"/>
                          <a:ea typeface="ＭＳ Ｐゴシック" charset="0"/>
                        </a:rPr>
                        <a:t>Java Array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rgbClr val="FFFF00"/>
                          </a:solidFill>
                          <a:effectLst/>
                          <a:latin typeface="Arial" charset="0"/>
                          <a:ea typeface="ＭＳ Ｐゴシック" charset="0"/>
                        </a:rPr>
                        <a:t>Jasmin Type Descriptor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CC"/>
                    </a:solidFill>
                  </a:tcPr>
                </a:tc>
                <a:extLst>
                  <a:ext uri="{0D108BD9-81ED-4DB2-BD59-A6C34878D82A}">
                    <a16:rowId xmlns:a16="http://schemas.microsoft.com/office/drawing/2014/main" val="10000"/>
                  </a:ext>
                </a:extLst>
              </a:tr>
              <a:tr h="320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java.lang.String[]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a:t>
                      </a:r>
                      <a:r>
                        <a:rPr kumimoji="0" lang="en-US" sz="1400" b="1" i="0" u="none" strike="noStrike" cap="none" normalizeH="0" baseline="0" dirty="0" err="1">
                          <a:ln>
                            <a:noFill/>
                          </a:ln>
                          <a:solidFill>
                            <a:schemeClr val="tx1"/>
                          </a:solidFill>
                          <a:effectLst/>
                          <a:latin typeface="Courier New" charset="0"/>
                          <a:ea typeface="ＭＳ Ｐゴシック" charset="0"/>
                        </a:rPr>
                        <a:t>Ljava</a:t>
                      </a:r>
                      <a:r>
                        <a:rPr kumimoji="0" lang="en-US" sz="1400" b="1" i="0" u="none" strike="noStrike" cap="none" normalizeH="0" baseline="0" dirty="0">
                          <a:ln>
                            <a:noFill/>
                          </a:ln>
                          <a:solidFill>
                            <a:schemeClr val="tx1"/>
                          </a:solidFill>
                          <a:effectLst/>
                          <a:latin typeface="Courier New" charset="0"/>
                          <a:ea typeface="ＭＳ Ｐゴシック" charset="0"/>
                        </a:rPr>
                        <a:t>/lang/String;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1908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Newton[][]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[[LNewton;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206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a:ln>
                            <a:noFill/>
                          </a:ln>
                          <a:solidFill>
                            <a:schemeClr val="tx1"/>
                          </a:solidFill>
                          <a:effectLst/>
                          <a:latin typeface="Courier New" charset="0"/>
                          <a:ea typeface="ＭＳ Ｐゴシック" charset="0"/>
                        </a:rPr>
                        <a:t>int[][][]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charset="0"/>
                        <a:buNone/>
                        <a:tabLst/>
                      </a:pPr>
                      <a:r>
                        <a:rPr kumimoji="0" lang="en-US" sz="1400" b="1" i="0" u="none" strike="noStrike" cap="none" normalizeH="0" baseline="0" dirty="0">
                          <a:ln>
                            <a:noFill/>
                          </a:ln>
                          <a:solidFill>
                            <a:schemeClr val="tx1"/>
                          </a:solidFill>
                          <a:effectLst/>
                          <a:latin typeface="Courier New" charset="0"/>
                          <a:ea typeface="ＭＳ Ｐゴシック"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40312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07416"/>
                                        </p:tgtEl>
                                        <p:attrNameLst>
                                          <p:attrName>style.visibility</p:attrName>
                                        </p:attrNameLst>
                                      </p:cBhvr>
                                      <p:to>
                                        <p:strVal val="visible"/>
                                      </p:to>
                                    </p:set>
                                    <p:animEffect transition="in" filter="fade">
                                      <p:cBhvr>
                                        <p:cTn id="7" dur="500"/>
                                        <p:tgtEl>
                                          <p:spTgt spid="6074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07361"/>
                                        </p:tgtEl>
                                        <p:attrNameLst>
                                          <p:attrName>style.visibility</p:attrName>
                                        </p:attrNameLst>
                                      </p:cBhvr>
                                      <p:to>
                                        <p:strVal val="visible"/>
                                      </p:to>
                                    </p:set>
                                    <p:animEffect transition="in" filter="fade">
                                      <p:cBhvr>
                                        <p:cTn id="12" dur="500"/>
                                        <p:tgtEl>
                                          <p:spTgt spid="607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42E2-9CDE-6946-B0C6-1CD119E83335}"/>
              </a:ext>
            </a:extLst>
          </p:cNvPr>
          <p:cNvSpPr>
            <a:spLocks noGrp="1"/>
          </p:cNvSpPr>
          <p:nvPr>
            <p:ph type="title"/>
          </p:nvPr>
        </p:nvSpPr>
        <p:spPr/>
        <p:txBody>
          <a:bodyPr/>
          <a:lstStyle/>
          <a:p>
            <a:r>
              <a:rPr lang="en-US" dirty="0"/>
              <a:t>Midterm Solution: Question #3</a:t>
            </a:r>
          </a:p>
        </p:txBody>
      </p:sp>
      <p:sp>
        <p:nvSpPr>
          <p:cNvPr id="3" name="Content Placeholder 2">
            <a:extLst>
              <a:ext uri="{FF2B5EF4-FFF2-40B4-BE49-F238E27FC236}">
                <a16:creationId xmlns:a16="http://schemas.microsoft.com/office/drawing/2014/main" id="{53ACEEEA-BFCE-5244-9B9F-ECA149F8A33E}"/>
              </a:ext>
            </a:extLst>
          </p:cNvPr>
          <p:cNvSpPr>
            <a:spLocks noGrp="1"/>
          </p:cNvSpPr>
          <p:nvPr>
            <p:ph idx="1"/>
          </p:nvPr>
        </p:nvSpPr>
        <p:spPr/>
        <p:txBody>
          <a:bodyPr/>
          <a:lstStyle/>
          <a:p>
            <a:r>
              <a:rPr lang="en-US" dirty="0"/>
              <a:t>Explain how, during Pass 2, how the front end</a:t>
            </a:r>
          </a:p>
          <a:p>
            <a:pPr marL="928687" lvl="1" indent="-457200">
              <a:buFont typeface="+mj-lt"/>
              <a:buAutoNum type="alphaLcParenR"/>
            </a:pPr>
            <a:r>
              <a:rPr lang="en-US" dirty="0"/>
              <a:t>can determine whether a variable is being incorrectly redeclared in the same scope.</a:t>
            </a:r>
          </a:p>
          <a:p>
            <a:pPr marL="1398587" lvl="2" indent="-457200"/>
            <a:r>
              <a:rPr lang="en-US" dirty="0"/>
              <a:t>If the front end finds the variable name is in the local symbol table (at the top of the symbol table stack), then the variable is being </a:t>
            </a:r>
            <a:r>
              <a:rPr lang="en-US" dirty="0" err="1"/>
              <a:t>redecuared</a:t>
            </a:r>
            <a:r>
              <a:rPr lang="en-US" dirty="0"/>
              <a:t>.</a:t>
            </a:r>
          </a:p>
          <a:p>
            <a:pPr marL="928687" lvl="1" indent="-457200">
              <a:buFont typeface="+mj-lt"/>
              <a:buAutoNum type="alphaLcParenR"/>
            </a:pPr>
            <a:r>
              <a:rPr lang="en-US" dirty="0"/>
              <a:t>can verify that a variable in an expression has been declared, either in the current scope or in an enclosing scope.</a:t>
            </a:r>
          </a:p>
          <a:p>
            <a:pPr marL="1398587" lvl="2" indent="-457200"/>
            <a:r>
              <a:rPr lang="en-US" dirty="0"/>
              <a:t>The front end searches the symbol tables in the symbol table stack from top to bottom (i.e., it searches ever-wider enclosing outer scopes) until it finds the declaration. If it doesn’t find the declaration, the variable is undeclared.</a:t>
            </a:r>
          </a:p>
        </p:txBody>
      </p:sp>
      <p:sp>
        <p:nvSpPr>
          <p:cNvPr id="4" name="Slide Number Placeholder 3">
            <a:extLst>
              <a:ext uri="{FF2B5EF4-FFF2-40B4-BE49-F238E27FC236}">
                <a16:creationId xmlns:a16="http://schemas.microsoft.com/office/drawing/2014/main" id="{B3E596D2-67A4-AA4B-960A-48DCE3E4641B}"/>
              </a:ext>
            </a:extLst>
          </p:cNvPr>
          <p:cNvSpPr>
            <a:spLocks noGrp="1"/>
          </p:cNvSpPr>
          <p:nvPr>
            <p:ph type="sldNum" sz="quarter" idx="12"/>
          </p:nvPr>
        </p:nvSpPr>
        <p:spPr/>
        <p:txBody>
          <a:bodyPr/>
          <a:lstStyle/>
          <a:p>
            <a:fld id="{FED62B2D-F854-104A-9535-9A504E5923E0}" type="slidenum">
              <a:rPr lang="en-US" smtClean="0"/>
              <a:pPr/>
              <a:t>4</a:t>
            </a:fld>
            <a:endParaRPr lang="en-US"/>
          </a:p>
        </p:txBody>
      </p:sp>
    </p:spTree>
    <p:extLst>
      <p:ext uri="{BB962C8B-B14F-4D97-AF65-F5344CB8AC3E}">
        <p14:creationId xmlns:p14="http://schemas.microsoft.com/office/powerpoint/2010/main" val="2648622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E781-7147-4C48-BDB5-59FB537D0F65}"/>
              </a:ext>
            </a:extLst>
          </p:cNvPr>
          <p:cNvSpPr>
            <a:spLocks noGrp="1"/>
          </p:cNvSpPr>
          <p:nvPr>
            <p:ph type="title"/>
          </p:nvPr>
        </p:nvSpPr>
        <p:spPr/>
        <p:txBody>
          <a:bodyPr/>
          <a:lstStyle/>
          <a:p>
            <a:r>
              <a:rPr lang="en-US" dirty="0"/>
              <a:t>Midterm Solution: Question #4</a:t>
            </a:r>
          </a:p>
        </p:txBody>
      </p:sp>
      <p:sp>
        <p:nvSpPr>
          <p:cNvPr id="3" name="Content Placeholder 2">
            <a:extLst>
              <a:ext uri="{FF2B5EF4-FFF2-40B4-BE49-F238E27FC236}">
                <a16:creationId xmlns:a16="http://schemas.microsoft.com/office/drawing/2014/main" id="{1EFAFA0D-441B-5147-AFC9-22AB9F22E8FE}"/>
              </a:ext>
            </a:extLst>
          </p:cNvPr>
          <p:cNvSpPr>
            <a:spLocks noGrp="1"/>
          </p:cNvSpPr>
          <p:nvPr>
            <p:ph idx="1"/>
          </p:nvPr>
        </p:nvSpPr>
        <p:spPr/>
        <p:txBody>
          <a:bodyPr/>
          <a:lstStyle/>
          <a:p>
            <a:r>
              <a:rPr lang="en-US" dirty="0"/>
              <a:t>You want to extend the Pascal language by adding a new LOOP AGAIN statement.</a:t>
            </a:r>
          </a:p>
          <a:p>
            <a:pPr lvl="1"/>
            <a:r>
              <a:rPr lang="en-US" dirty="0"/>
              <a:t>This can be done if the front end builds the same parse tree using LOOP and TEST nodes in the middle tier for any looping statement of the language. Each EXITIF statement results in a TEST node. A LOOP node can have multiple TEST node children.</a:t>
            </a:r>
          </a:p>
          <a:p>
            <a:pPr lvl="1"/>
            <a:r>
              <a:rPr lang="en-US" dirty="0"/>
              <a:t>The back end would treat every LOOP tree the same way regardless of the source statement that generated the tree.</a:t>
            </a:r>
          </a:p>
          <a:p>
            <a:pPr lvl="1"/>
            <a:endParaRPr lang="en-US" dirty="0"/>
          </a:p>
        </p:txBody>
      </p:sp>
      <p:sp>
        <p:nvSpPr>
          <p:cNvPr id="4" name="Slide Number Placeholder 3">
            <a:extLst>
              <a:ext uri="{FF2B5EF4-FFF2-40B4-BE49-F238E27FC236}">
                <a16:creationId xmlns:a16="http://schemas.microsoft.com/office/drawing/2014/main" id="{AEADB65E-0D1A-1C46-9510-2B44F14814D3}"/>
              </a:ext>
            </a:extLst>
          </p:cNvPr>
          <p:cNvSpPr>
            <a:spLocks noGrp="1"/>
          </p:cNvSpPr>
          <p:nvPr>
            <p:ph type="sldNum" sz="quarter" idx="12"/>
          </p:nvPr>
        </p:nvSpPr>
        <p:spPr/>
        <p:txBody>
          <a:bodyPr/>
          <a:lstStyle/>
          <a:p>
            <a:fld id="{FED62B2D-F854-104A-9535-9A504E5923E0}" type="slidenum">
              <a:rPr lang="en-US" smtClean="0"/>
              <a:pPr/>
              <a:t>5</a:t>
            </a:fld>
            <a:endParaRPr lang="en-US"/>
          </a:p>
        </p:txBody>
      </p:sp>
    </p:spTree>
    <p:extLst>
      <p:ext uri="{BB962C8B-B14F-4D97-AF65-F5344CB8AC3E}">
        <p14:creationId xmlns:p14="http://schemas.microsoft.com/office/powerpoint/2010/main" val="317236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98DD1F-7726-134B-9080-E9CA5E0CCDD5}" type="slidenum">
              <a:rPr lang="en-US"/>
              <a:pPr/>
              <a:t>6</a:t>
            </a:fld>
            <a:endParaRPr lang="en-US"/>
          </a:p>
        </p:txBody>
      </p:sp>
      <p:sp>
        <p:nvSpPr>
          <p:cNvPr id="552962" name="Rectangle 2"/>
          <p:cNvSpPr>
            <a:spLocks noGrp="1" noChangeArrowheads="1"/>
          </p:cNvSpPr>
          <p:nvPr>
            <p:ph type="title"/>
          </p:nvPr>
        </p:nvSpPr>
        <p:spPr/>
        <p:txBody>
          <a:bodyPr/>
          <a:lstStyle/>
          <a:p>
            <a:r>
              <a:rPr lang="en-US" dirty="0"/>
              <a:t>Review: Interpreter, Converter, Compiler</a:t>
            </a:r>
          </a:p>
        </p:txBody>
      </p:sp>
      <p:sp>
        <p:nvSpPr>
          <p:cNvPr id="552963" name="Rectangle 3"/>
          <p:cNvSpPr>
            <a:spLocks noGrp="1" noChangeArrowheads="1"/>
          </p:cNvSpPr>
          <p:nvPr>
            <p:ph type="body" idx="1"/>
          </p:nvPr>
        </p:nvSpPr>
        <p:spPr/>
        <p:txBody>
          <a:bodyPr/>
          <a:lstStyle/>
          <a:p>
            <a:r>
              <a:rPr lang="en-US" sz="2800" dirty="0"/>
              <a:t>Same front end </a:t>
            </a:r>
          </a:p>
          <a:p>
            <a:pPr lvl="1"/>
            <a:r>
              <a:rPr lang="en-US" sz="2400" dirty="0"/>
              <a:t>parser, scanner, tokens</a:t>
            </a:r>
          </a:p>
          <a:p>
            <a:pPr lvl="1"/>
            <a:r>
              <a:rPr lang="en-US" sz="2400" dirty="0"/>
              <a:t>one set of visit functions for semantic</a:t>
            </a:r>
            <a:r>
              <a:rPr lang="en-US" dirty="0"/>
              <a:t> operations</a:t>
            </a:r>
            <a:endParaRPr lang="en-US" sz="2400" dirty="0"/>
          </a:p>
          <a:p>
            <a:pPr lvl="4"/>
            <a:endParaRPr lang="en-US" sz="1600" dirty="0"/>
          </a:p>
          <a:p>
            <a:r>
              <a:rPr lang="en-US" sz="2800" dirty="0"/>
              <a:t>Same intermediate tier</a:t>
            </a:r>
          </a:p>
          <a:p>
            <a:pPr lvl="1"/>
            <a:r>
              <a:rPr lang="en-US" sz="2400" dirty="0"/>
              <a:t>symbol tables, parse trees</a:t>
            </a:r>
          </a:p>
          <a:p>
            <a:pPr lvl="4"/>
            <a:endParaRPr lang="en-US" sz="1800" dirty="0"/>
          </a:p>
          <a:p>
            <a:r>
              <a:rPr lang="en-US" sz="2800" dirty="0"/>
              <a:t>Different back end operations</a:t>
            </a:r>
          </a:p>
          <a:p>
            <a:pPr lvl="1"/>
            <a:r>
              <a:rPr lang="en-US" dirty="0"/>
              <a:t>different sets of visit functions</a:t>
            </a:r>
          </a:p>
        </p:txBody>
      </p:sp>
    </p:spTree>
    <p:extLst>
      <p:ext uri="{BB962C8B-B14F-4D97-AF65-F5344CB8AC3E}">
        <p14:creationId xmlns:p14="http://schemas.microsoft.com/office/powerpoint/2010/main" val="188715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98DD1F-7726-134B-9080-E9CA5E0CCDD5}" type="slidenum">
              <a:rPr lang="en-US"/>
              <a:pPr/>
              <a:t>7</a:t>
            </a:fld>
            <a:endParaRPr lang="en-US"/>
          </a:p>
        </p:txBody>
      </p:sp>
      <p:sp>
        <p:nvSpPr>
          <p:cNvPr id="552962" name="Rectangle 2"/>
          <p:cNvSpPr>
            <a:spLocks noGrp="1" noChangeArrowheads="1"/>
          </p:cNvSpPr>
          <p:nvPr>
            <p:ph type="title"/>
          </p:nvPr>
        </p:nvSpPr>
        <p:spPr/>
        <p:txBody>
          <a:bodyPr/>
          <a:lstStyle/>
          <a:p>
            <a:r>
              <a:rPr lang="en-US" dirty="0"/>
              <a:t>Interpreter, Converter, Compiler</a:t>
            </a:r>
            <a:r>
              <a:rPr lang="en-US" i="1" dirty="0"/>
              <a:t>, cont’d</a:t>
            </a:r>
          </a:p>
        </p:txBody>
      </p:sp>
      <p:sp>
        <p:nvSpPr>
          <p:cNvPr id="552963" name="Rectangle 3"/>
          <p:cNvSpPr>
            <a:spLocks noGrp="1" noChangeArrowheads="1"/>
          </p:cNvSpPr>
          <p:nvPr>
            <p:ph type="body" idx="1"/>
          </p:nvPr>
        </p:nvSpPr>
        <p:spPr>
          <a:xfrm>
            <a:off x="457200" y="1295400"/>
            <a:ext cx="8229600" cy="4953000"/>
          </a:xfrm>
        </p:spPr>
        <p:txBody>
          <a:bodyPr/>
          <a:lstStyle/>
          <a:p>
            <a:r>
              <a:rPr lang="en-US" sz="2800" dirty="0">
                <a:solidFill>
                  <a:srgbClr val="B23C00"/>
                </a:solidFill>
              </a:rPr>
              <a:t>Interpreter:</a:t>
            </a:r>
            <a:r>
              <a:rPr lang="en-US" sz="2800" dirty="0"/>
              <a:t> Use the symbol tables and parse trees to </a:t>
            </a:r>
            <a:r>
              <a:rPr lang="en-US" u="sng" dirty="0"/>
              <a:t>execute the source program</a:t>
            </a:r>
            <a:r>
              <a:rPr lang="en-US" sz="2800" dirty="0"/>
              <a:t>.</a:t>
            </a:r>
          </a:p>
          <a:p>
            <a:pPr lvl="1"/>
            <a:r>
              <a:rPr lang="en-US" dirty="0"/>
              <a:t>backend executor</a:t>
            </a:r>
            <a:endParaRPr lang="en-US" sz="1800" dirty="0">
              <a:solidFill>
                <a:schemeClr val="folHlink"/>
              </a:solidFill>
            </a:endParaRPr>
          </a:p>
          <a:p>
            <a:r>
              <a:rPr lang="en-US" dirty="0">
                <a:solidFill>
                  <a:srgbClr val="B23C00"/>
                </a:solidFill>
              </a:rPr>
              <a:t>Converter:</a:t>
            </a:r>
            <a:r>
              <a:rPr lang="en-US" dirty="0"/>
              <a:t> Use the symbol tables and parse trees to generate an </a:t>
            </a:r>
            <a:r>
              <a:rPr lang="en-US" u="sng" dirty="0"/>
              <a:t>object program</a:t>
            </a:r>
            <a:r>
              <a:rPr lang="en-US" dirty="0"/>
              <a:t> written in a </a:t>
            </a:r>
            <a:r>
              <a:rPr lang="en-US" u="sng" dirty="0"/>
              <a:t>different high-level language</a:t>
            </a:r>
            <a:r>
              <a:rPr lang="en-US" dirty="0"/>
              <a:t>.</a:t>
            </a:r>
          </a:p>
          <a:p>
            <a:pPr lvl="1"/>
            <a:r>
              <a:rPr lang="en-US" dirty="0"/>
              <a:t>backend code generator</a:t>
            </a:r>
          </a:p>
          <a:p>
            <a:r>
              <a:rPr lang="en-US" sz="2800" dirty="0">
                <a:solidFill>
                  <a:srgbClr val="B23C00"/>
                </a:solidFill>
              </a:rPr>
              <a:t>Compiler:</a:t>
            </a:r>
            <a:r>
              <a:rPr lang="en-US" sz="2800" dirty="0"/>
              <a:t> Use the symbol tables and parse trees to </a:t>
            </a:r>
            <a:r>
              <a:rPr lang="en-US" dirty="0"/>
              <a:t>generate an </a:t>
            </a:r>
            <a:r>
              <a:rPr lang="en-US" u="sng" dirty="0"/>
              <a:t>object program</a:t>
            </a:r>
            <a:r>
              <a:rPr lang="en-US" sz="2800" dirty="0">
                <a:solidFill>
                  <a:srgbClr val="B23C00"/>
                </a:solidFill>
              </a:rPr>
              <a:t> </a:t>
            </a:r>
            <a:r>
              <a:rPr lang="en-US" sz="2800" dirty="0"/>
              <a:t>written in a </a:t>
            </a:r>
            <a:r>
              <a:rPr lang="en-US" sz="2800" u="sng" dirty="0"/>
              <a:t>low-level language</a:t>
            </a:r>
            <a:r>
              <a:rPr lang="en-US" sz="2800" dirty="0"/>
              <a:t> such as assembly language.</a:t>
            </a:r>
          </a:p>
          <a:p>
            <a:pPr lvl="1"/>
            <a:r>
              <a:rPr lang="en-US" dirty="0"/>
              <a:t>backend code generator</a:t>
            </a:r>
          </a:p>
        </p:txBody>
      </p:sp>
    </p:spTree>
    <p:extLst>
      <p:ext uri="{BB962C8B-B14F-4D97-AF65-F5344CB8AC3E}">
        <p14:creationId xmlns:p14="http://schemas.microsoft.com/office/powerpoint/2010/main" val="38160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2963">
                                            <p:txEl>
                                              <p:pRg st="1" end="1"/>
                                            </p:txEl>
                                          </p:spTgt>
                                        </p:tgtEl>
                                        <p:attrNameLst>
                                          <p:attrName>style.visibility</p:attrName>
                                        </p:attrNameLst>
                                      </p:cBhvr>
                                      <p:to>
                                        <p:strVal val="visible"/>
                                      </p:to>
                                    </p:set>
                                    <p:animEffect transition="in" filter="fade">
                                      <p:cBhvr>
                                        <p:cTn id="7" dur="500"/>
                                        <p:tgtEl>
                                          <p:spTgt spid="5529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52963">
                                            <p:txEl>
                                              <p:pRg st="3" end="3"/>
                                            </p:txEl>
                                          </p:spTgt>
                                        </p:tgtEl>
                                        <p:attrNameLst>
                                          <p:attrName>style.visibility</p:attrName>
                                        </p:attrNameLst>
                                      </p:cBhvr>
                                      <p:to>
                                        <p:strVal val="visible"/>
                                      </p:to>
                                    </p:set>
                                    <p:animEffect transition="in" filter="fade">
                                      <p:cBhvr>
                                        <p:cTn id="12" dur="500"/>
                                        <p:tgtEl>
                                          <p:spTgt spid="55296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52963">
                                            <p:txEl>
                                              <p:pRg st="5" end="5"/>
                                            </p:txEl>
                                          </p:spTgt>
                                        </p:tgtEl>
                                        <p:attrNameLst>
                                          <p:attrName>style.visibility</p:attrName>
                                        </p:attrNameLst>
                                      </p:cBhvr>
                                      <p:to>
                                        <p:strVal val="visible"/>
                                      </p:to>
                                    </p:set>
                                    <p:animEffect transition="in" filter="fade">
                                      <p:cBhvr>
                                        <p:cTn id="17" dur="500"/>
                                        <p:tgtEl>
                                          <p:spTgt spid="552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526CB72-BA33-FF4A-BCB4-6571D634FB3A}" type="slidenum">
              <a:rPr lang="en-US"/>
              <a:pPr/>
              <a:t>8</a:t>
            </a:fld>
            <a:endParaRPr lang="en-US"/>
          </a:p>
        </p:txBody>
      </p:sp>
      <p:sp>
        <p:nvSpPr>
          <p:cNvPr id="553986" name="Rectangle 2"/>
          <p:cNvSpPr>
            <a:spLocks noGrp="1" noChangeArrowheads="1"/>
          </p:cNvSpPr>
          <p:nvPr>
            <p:ph type="title"/>
          </p:nvPr>
        </p:nvSpPr>
        <p:spPr/>
        <p:txBody>
          <a:bodyPr/>
          <a:lstStyle/>
          <a:p>
            <a:r>
              <a:rPr lang="en-US"/>
              <a:t>Target Machines</a:t>
            </a:r>
          </a:p>
        </p:txBody>
      </p:sp>
      <p:sp>
        <p:nvSpPr>
          <p:cNvPr id="553987" name="Rectangle 3"/>
          <p:cNvSpPr>
            <a:spLocks noGrp="1" noChangeArrowheads="1"/>
          </p:cNvSpPr>
          <p:nvPr>
            <p:ph type="body" idx="1"/>
          </p:nvPr>
        </p:nvSpPr>
        <p:spPr>
          <a:xfrm>
            <a:off x="457200" y="1235075"/>
            <a:ext cx="8229600" cy="4937095"/>
          </a:xfrm>
          <a:ln/>
          <a:extLst>
            <a:ext uri="{91240B29-F687-4f45-9708-019B960494DF}">
              <a14:hiddenLine xmlns:a14="http://schemas.microsoft.com/office/drawing/2010/main" xmlns="" w="9525">
                <a:solidFill>
                  <a:srgbClr val="0033CC"/>
                </a:solidFill>
                <a:miter lim="800000"/>
                <a:headEnd/>
                <a:tailEnd/>
              </a14:hiddenLine>
            </a:ext>
          </a:extLst>
        </p:spPr>
        <p:txBody>
          <a:bodyPr/>
          <a:lstStyle/>
          <a:p>
            <a:pPr>
              <a:lnSpc>
                <a:spcPct val="90000"/>
              </a:lnSpc>
            </a:pPr>
            <a:r>
              <a:rPr lang="en-US" sz="2800" dirty="0"/>
              <a:t>A compiler</a:t>
            </a:r>
            <a:r>
              <a:rPr lang="en-US" sz="2800" dirty="0">
                <a:latin typeface="Arial"/>
              </a:rPr>
              <a:t>’</a:t>
            </a:r>
            <a:r>
              <a:rPr lang="en-US" sz="2800" dirty="0"/>
              <a:t>s back</a:t>
            </a:r>
            <a:r>
              <a:rPr lang="en-US" dirty="0"/>
              <a:t>end code generator </a:t>
            </a:r>
            <a:r>
              <a:rPr lang="en-US" sz="2800" dirty="0"/>
              <a:t>produces </a:t>
            </a:r>
            <a:br>
              <a:rPr lang="en-US" sz="2800" dirty="0"/>
            </a:br>
            <a:r>
              <a:rPr lang="en-US" dirty="0"/>
              <a:t>object code </a:t>
            </a:r>
            <a:r>
              <a:rPr lang="en-US" sz="2800" dirty="0"/>
              <a:t>for a </a:t>
            </a:r>
            <a:r>
              <a:rPr lang="en-US" sz="2800" u="sng" dirty="0"/>
              <a:t>target machine</a:t>
            </a:r>
            <a:r>
              <a:rPr lang="en-US" sz="2800" dirty="0"/>
              <a:t>.</a:t>
            </a:r>
          </a:p>
          <a:p>
            <a:pPr lvl="4">
              <a:lnSpc>
                <a:spcPct val="90000"/>
              </a:lnSpc>
            </a:pPr>
            <a:endParaRPr lang="en-US" dirty="0"/>
          </a:p>
          <a:p>
            <a:pPr>
              <a:lnSpc>
                <a:spcPct val="90000"/>
              </a:lnSpc>
            </a:pPr>
            <a:r>
              <a:rPr lang="en-US" dirty="0"/>
              <a:t>Target machine: </a:t>
            </a:r>
            <a:r>
              <a:rPr lang="en-US" u="sng" dirty="0"/>
              <a:t>Java Virtual Machine</a:t>
            </a:r>
            <a:r>
              <a:rPr lang="en-US" dirty="0"/>
              <a:t> </a:t>
            </a:r>
            <a:r>
              <a:rPr lang="en-US" sz="2800" dirty="0"/>
              <a:t>(JVM)</a:t>
            </a:r>
          </a:p>
          <a:p>
            <a:pPr lvl="4">
              <a:lnSpc>
                <a:spcPct val="90000"/>
              </a:lnSpc>
            </a:pPr>
            <a:endParaRPr lang="en-US" dirty="0"/>
          </a:p>
          <a:p>
            <a:pPr>
              <a:lnSpc>
                <a:spcPct val="90000"/>
              </a:lnSpc>
            </a:pPr>
            <a:r>
              <a:rPr lang="en-US" dirty="0"/>
              <a:t>Object language: </a:t>
            </a:r>
            <a:r>
              <a:rPr lang="en-US" u="sng" dirty="0"/>
              <a:t>Jasmin assembly language</a:t>
            </a:r>
            <a:endParaRPr lang="en-US" sz="2800" u="sng" dirty="0">
              <a:solidFill>
                <a:schemeClr val="folHlink"/>
              </a:solidFill>
            </a:endParaRPr>
          </a:p>
          <a:p>
            <a:pPr lvl="4">
              <a:lnSpc>
                <a:spcPct val="90000"/>
              </a:lnSpc>
            </a:pPr>
            <a:endParaRPr lang="en-US" dirty="0"/>
          </a:p>
          <a:p>
            <a:pPr lvl="1">
              <a:lnSpc>
                <a:spcPct val="90000"/>
              </a:lnSpc>
            </a:pPr>
            <a:r>
              <a:rPr lang="en-US" sz="2400" dirty="0"/>
              <a:t>The </a:t>
            </a:r>
            <a:r>
              <a:rPr lang="en-US" sz="2400" u="sng" dirty="0"/>
              <a:t>Jasmin assembler</a:t>
            </a:r>
            <a:r>
              <a:rPr lang="en-US" sz="2400" dirty="0"/>
              <a:t> translates assembly language programs into binary </a:t>
            </a:r>
            <a:r>
              <a:rPr lang="en-US" sz="2400" b="1" dirty="0">
                <a:solidFill>
                  <a:srgbClr val="0033CC"/>
                </a:solidFill>
                <a:latin typeface="Courier New" charset="0"/>
              </a:rPr>
              <a:t>.class</a:t>
            </a:r>
            <a:r>
              <a:rPr lang="en-US" sz="2400" dirty="0"/>
              <a:t> files.</a:t>
            </a:r>
          </a:p>
          <a:p>
            <a:pPr lvl="5">
              <a:lnSpc>
                <a:spcPct val="90000"/>
              </a:lnSpc>
            </a:pPr>
            <a:endParaRPr lang="en-US" sz="1800" dirty="0"/>
          </a:p>
          <a:p>
            <a:pPr lvl="1">
              <a:lnSpc>
                <a:spcPct val="90000"/>
              </a:lnSpc>
            </a:pPr>
            <a:r>
              <a:rPr lang="en-US" sz="2400" dirty="0"/>
              <a:t>The JVM loads and executes </a:t>
            </a:r>
            <a:r>
              <a:rPr lang="en-US" sz="2400" b="1" dirty="0">
                <a:solidFill>
                  <a:srgbClr val="0033CC"/>
                </a:solidFill>
                <a:latin typeface="Courier New" charset="0"/>
              </a:rPr>
              <a:t>.class</a:t>
            </a:r>
            <a:r>
              <a:rPr lang="en-US" sz="2400" dirty="0">
                <a:solidFill>
                  <a:schemeClr val="folHlink"/>
                </a:solidFill>
              </a:rPr>
              <a:t> </a:t>
            </a:r>
            <a:r>
              <a:rPr lang="en-US" sz="2400" dirty="0">
                <a:solidFill>
                  <a:srgbClr val="000000"/>
                </a:solidFill>
              </a:rPr>
              <a:t>files</a:t>
            </a:r>
            <a:r>
              <a:rPr lang="en-US" sz="2400" dirty="0">
                <a:solidFill>
                  <a:schemeClr val="folHlink"/>
                </a:solidFill>
              </a:rPr>
              <a:t>.</a:t>
            </a:r>
          </a:p>
        </p:txBody>
      </p:sp>
    </p:spTree>
    <p:extLst>
      <p:ext uri="{BB962C8B-B14F-4D97-AF65-F5344CB8AC3E}">
        <p14:creationId xmlns:p14="http://schemas.microsoft.com/office/powerpoint/2010/main" val="122923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53987">
                                            <p:txEl>
                                              <p:pRg st="4" end="4"/>
                                            </p:txEl>
                                          </p:spTgt>
                                        </p:tgtEl>
                                        <p:attrNameLst>
                                          <p:attrName>style.visibility</p:attrName>
                                        </p:attrNameLst>
                                      </p:cBhvr>
                                      <p:to>
                                        <p:strVal val="visible"/>
                                      </p:to>
                                    </p:set>
                                    <p:animEffect transition="in" filter="fade">
                                      <p:cBhvr>
                                        <p:cTn id="7" dur="500"/>
                                        <p:tgtEl>
                                          <p:spTgt spid="55398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53987">
                                            <p:txEl>
                                              <p:pRg st="6" end="6"/>
                                            </p:txEl>
                                          </p:spTgt>
                                        </p:tgtEl>
                                        <p:attrNameLst>
                                          <p:attrName>style.visibility</p:attrName>
                                        </p:attrNameLst>
                                      </p:cBhvr>
                                      <p:to>
                                        <p:strVal val="visible"/>
                                      </p:to>
                                    </p:set>
                                    <p:animEffect transition="in" filter="fade">
                                      <p:cBhvr>
                                        <p:cTn id="10" dur="500"/>
                                        <p:tgtEl>
                                          <p:spTgt spid="553987">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53987">
                                            <p:txEl>
                                              <p:pRg st="8" end="8"/>
                                            </p:txEl>
                                          </p:spTgt>
                                        </p:tgtEl>
                                        <p:attrNameLst>
                                          <p:attrName>style.visibility</p:attrName>
                                        </p:attrNameLst>
                                      </p:cBhvr>
                                      <p:to>
                                        <p:strVal val="visible"/>
                                      </p:to>
                                    </p:set>
                                    <p:animEffect transition="in" filter="fade">
                                      <p:cBhvr>
                                        <p:cTn id="13" dur="500"/>
                                        <p:tgtEl>
                                          <p:spTgt spid="5539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526CB72-BA33-FF4A-BCB4-6571D634FB3A}" type="slidenum">
              <a:rPr lang="en-US"/>
              <a:pPr/>
              <a:t>9</a:t>
            </a:fld>
            <a:endParaRPr lang="en-US"/>
          </a:p>
        </p:txBody>
      </p:sp>
      <p:sp>
        <p:nvSpPr>
          <p:cNvPr id="553986" name="Rectangle 2"/>
          <p:cNvSpPr>
            <a:spLocks noGrp="1" noChangeArrowheads="1"/>
          </p:cNvSpPr>
          <p:nvPr>
            <p:ph type="title"/>
          </p:nvPr>
        </p:nvSpPr>
        <p:spPr/>
        <p:txBody>
          <a:bodyPr/>
          <a:lstStyle/>
          <a:p>
            <a:r>
              <a:rPr lang="en-US" dirty="0"/>
              <a:t>Target Machines</a:t>
            </a:r>
            <a:r>
              <a:rPr lang="en-US" i="1" dirty="0"/>
              <a:t>, cont’d</a:t>
            </a:r>
          </a:p>
        </p:txBody>
      </p:sp>
      <p:sp>
        <p:nvSpPr>
          <p:cNvPr id="553987" name="Rectangle 3"/>
          <p:cNvSpPr>
            <a:spLocks noGrp="1" noChangeArrowheads="1"/>
          </p:cNvSpPr>
          <p:nvPr>
            <p:ph type="body" idx="1"/>
          </p:nvPr>
        </p:nvSpPr>
        <p:spPr>
          <a:xfrm>
            <a:off x="365806" y="1325903"/>
            <a:ext cx="8412433" cy="4846267"/>
          </a:xfrm>
          <a:ln/>
          <a:extLst>
            <a:ext uri="{91240B29-F687-4f45-9708-019B960494DF}">
              <a14:hiddenLine xmlns:a14="http://schemas.microsoft.com/office/drawing/2010/main" xmlns="" w="9525">
                <a:solidFill>
                  <a:srgbClr val="0033CC"/>
                </a:solidFill>
                <a:miter lim="800000"/>
                <a:headEnd/>
                <a:tailEnd/>
              </a14:hiddenLine>
            </a:ext>
          </a:extLst>
        </p:spPr>
        <p:txBody>
          <a:bodyPr/>
          <a:lstStyle/>
          <a:p>
            <a:pPr>
              <a:lnSpc>
                <a:spcPct val="90000"/>
              </a:lnSpc>
            </a:pPr>
            <a:r>
              <a:rPr lang="en-US" sz="2800" dirty="0"/>
              <a:t>Instead of using </a:t>
            </a:r>
            <a:r>
              <a:rPr lang="en-US" sz="2800" b="1" dirty="0" err="1">
                <a:solidFill>
                  <a:srgbClr val="0033CC"/>
                </a:solidFill>
                <a:latin typeface="Courier New" panose="02070309020205020404" pitchFamily="49" charset="0"/>
                <a:cs typeface="Courier New" panose="02070309020205020404" pitchFamily="49" charset="0"/>
              </a:rPr>
              <a:t>javac</a:t>
            </a:r>
            <a:r>
              <a:rPr lang="en-US" sz="2800" dirty="0"/>
              <a:t> to compile a source program written in Java into a </a:t>
            </a:r>
            <a:r>
              <a:rPr lang="en-US" sz="2800" b="1" dirty="0">
                <a:solidFill>
                  <a:srgbClr val="0033CC"/>
                </a:solidFill>
                <a:latin typeface="Courier New" charset="0"/>
              </a:rPr>
              <a:t>.class</a:t>
            </a:r>
            <a:r>
              <a:rPr lang="en-US" sz="2800" dirty="0"/>
              <a:t> file ...</a:t>
            </a:r>
          </a:p>
          <a:p>
            <a:pPr lvl="4">
              <a:lnSpc>
                <a:spcPct val="90000"/>
              </a:lnSpc>
            </a:pPr>
            <a:endParaRPr lang="en-US" dirty="0"/>
          </a:p>
          <a:p>
            <a:pPr>
              <a:lnSpc>
                <a:spcPct val="90000"/>
              </a:lnSpc>
            </a:pPr>
            <a:r>
              <a:rPr lang="en-US" sz="2800" dirty="0"/>
              <a:t>Use </a:t>
            </a:r>
            <a:r>
              <a:rPr lang="en-US" u="sng" dirty="0"/>
              <a:t>your compiler</a:t>
            </a:r>
            <a:r>
              <a:rPr lang="en-US" sz="2800" dirty="0"/>
              <a:t> to compile a source program written in your chosen language into a Jasmin </a:t>
            </a:r>
            <a:br>
              <a:rPr lang="en-US" sz="2800" dirty="0"/>
            </a:br>
            <a:r>
              <a:rPr lang="en-US" sz="2800" dirty="0"/>
              <a:t>object program.</a:t>
            </a:r>
          </a:p>
          <a:p>
            <a:pPr lvl="4">
              <a:lnSpc>
                <a:spcPct val="90000"/>
              </a:lnSpc>
            </a:pPr>
            <a:endParaRPr lang="en-US" dirty="0"/>
          </a:p>
          <a:p>
            <a:pPr>
              <a:lnSpc>
                <a:spcPct val="90000"/>
              </a:lnSpc>
            </a:pPr>
            <a:r>
              <a:rPr lang="en-US" sz="2800" dirty="0"/>
              <a:t>Then use the </a:t>
            </a:r>
            <a:r>
              <a:rPr lang="en-US" dirty="0"/>
              <a:t>Jasmin assembler </a:t>
            </a:r>
            <a:br>
              <a:rPr lang="en-US" dirty="0"/>
            </a:br>
            <a:r>
              <a:rPr lang="en-US" sz="2800" dirty="0"/>
              <a:t>to create the </a:t>
            </a:r>
            <a:r>
              <a:rPr lang="en-US" sz="2800" b="1" dirty="0">
                <a:solidFill>
                  <a:srgbClr val="0033CC"/>
                </a:solidFill>
                <a:latin typeface="Courier New" charset="0"/>
              </a:rPr>
              <a:t>.class</a:t>
            </a:r>
            <a:r>
              <a:rPr lang="en-US" sz="2800" dirty="0"/>
              <a:t> file.</a:t>
            </a:r>
          </a:p>
        </p:txBody>
      </p:sp>
    </p:spTree>
    <p:extLst>
      <p:ext uri="{BB962C8B-B14F-4D97-AF65-F5344CB8AC3E}">
        <p14:creationId xmlns:p14="http://schemas.microsoft.com/office/powerpoint/2010/main" val="1314035987"/>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37432</TotalTime>
  <Words>2468</Words>
  <Application>Microsoft Macintosh PowerPoint</Application>
  <PresentationFormat>On-screen Show (4:3)</PresentationFormat>
  <Paragraphs>371</Paragraphs>
  <Slides>34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Courier New</vt:lpstr>
      <vt:lpstr>Times New Roman</vt:lpstr>
      <vt:lpstr>Wingdings</vt:lpstr>
      <vt:lpstr>Quadrant</vt:lpstr>
      <vt:lpstr>CMPE 152: Compiler Design March 23 Class Meeting</vt:lpstr>
      <vt:lpstr>Midterm Solution: Question #1</vt:lpstr>
      <vt:lpstr>Midterm Solution: Question #2</vt:lpstr>
      <vt:lpstr>Midterm Solution: Question #3</vt:lpstr>
      <vt:lpstr>Midterm Solution: Question #4</vt:lpstr>
      <vt:lpstr>Review: Interpreter, Converter, Compiler</vt:lpstr>
      <vt:lpstr>Interpreter, Converter, Compiler, cont’d</vt:lpstr>
      <vt:lpstr>Target Machines</vt:lpstr>
      <vt:lpstr>Target Machines, cont’d</vt:lpstr>
      <vt:lpstr>Target Machines, cont’d</vt:lpstr>
      <vt:lpstr>Java Virtual Machine (JVM) Architecture</vt:lpstr>
      <vt:lpstr>Java Virtual Machine Architecture, cont’d</vt:lpstr>
      <vt:lpstr>The JVM’s Java Runtime Stack</vt:lpstr>
      <vt:lpstr>Stack Frame Contents</vt:lpstr>
      <vt:lpstr>JVM Instructions</vt:lpstr>
      <vt:lpstr>Jasmin Assembler</vt:lpstr>
      <vt:lpstr>Example Jasmin Program</vt:lpstr>
      <vt:lpstr>Jasmin Assembly Instructions</vt:lpstr>
      <vt:lpstr>Jasmin Assembly Instructions, cont’d</vt:lpstr>
      <vt:lpstr>Jasmin Assembly Instructions, cont’d</vt:lpstr>
      <vt:lpstr>Loading Constants onto the Operand Stack</vt:lpstr>
      <vt:lpstr>Shortcuts for Loading Constants</vt:lpstr>
      <vt:lpstr>Local Variables</vt:lpstr>
      <vt:lpstr>Local Variables, cont’d</vt:lpstr>
      <vt:lpstr>Local Variables, cont’d</vt:lpstr>
      <vt:lpstr>Local Variables, cont’d</vt:lpstr>
      <vt:lpstr>Load and Store Instructions</vt:lpstr>
      <vt:lpstr>Arithmetic Instructions</vt:lpstr>
      <vt:lpstr>Other Instructions</vt:lpstr>
      <vt:lpstr>Code Templates</vt:lpstr>
      <vt:lpstr>Code Template for a Pascal Program</vt:lpstr>
      <vt:lpstr>Compilation Strategy</vt:lpstr>
      <vt:lpstr>Compilation Strategy, cont’d</vt:lpstr>
      <vt:lpstr>Jasmin Datatype Descriptors</vt:lpstr>
    </vt:vector>
  </TitlesOfParts>
  <Company>Apropos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153: Concepts of Compiler Design</dc:title>
  <dc:creator>Ronald Mak</dc:creator>
  <cp:lastModifiedBy>Ron Mak</cp:lastModifiedBy>
  <cp:revision>438</cp:revision>
  <dcterms:created xsi:type="dcterms:W3CDTF">2008-01-12T03:52:55Z</dcterms:created>
  <dcterms:modified xsi:type="dcterms:W3CDTF">2021-03-23T08:35:52Z</dcterms:modified>
</cp:coreProperties>
</file>