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3" r:id="rId3"/>
    <p:sldId id="314" r:id="rId4"/>
    <p:sldId id="315" r:id="rId5"/>
    <p:sldId id="316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257" r:id="rId14"/>
    <p:sldId id="258" r:id="rId15"/>
    <p:sldId id="259" r:id="rId16"/>
    <p:sldId id="260" r:id="rId17"/>
    <p:sldId id="309" r:id="rId18"/>
    <p:sldId id="310" r:id="rId19"/>
    <p:sldId id="311" r:id="rId20"/>
    <p:sldId id="31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2" autoAdjust="0"/>
    <p:restoredTop sz="96327" autoAdjust="0"/>
  </p:normalViewPr>
  <p:slideViewPr>
    <p:cSldViewPr>
      <p:cViewPr varScale="1">
        <p:scale>
          <a:sx n="188" d="100"/>
          <a:sy n="188" d="100"/>
        </p:scale>
        <p:origin x="2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March 16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211E-F029-0F41-B2DC-7348F578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 Statement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36140-0174-1044-A149-602B8667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D6BD9E-B1F6-484E-AA08-20278EF145A4}"/>
              </a:ext>
            </a:extLst>
          </p:cNvPr>
          <p:cNvSpPr txBox="1"/>
          <p:nvPr/>
        </p:nvSpPr>
        <p:spPr>
          <a:xfrm>
            <a:off x="129918" y="1336119"/>
            <a:ext cx="8884163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Converter::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visitRepeatStatement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bool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()-&gt;statement().size() &gt; 1;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("do");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("{");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code.indent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code.dedent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needBraces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("}");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code.emitStart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("while (!(");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-&gt;expression()).as&lt;string&gt;());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("));");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BCD26-A9BC-924B-85D5-170C7E661BFB}"/>
              </a:ext>
            </a:extLst>
          </p:cNvPr>
          <p:cNvSpPr txBox="1"/>
          <p:nvPr/>
        </p:nvSpPr>
        <p:spPr>
          <a:xfrm>
            <a:off x="7406609" y="5352603"/>
            <a:ext cx="14621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Converter.cpp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5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A60A-6804-1641-ACD8-3F45ED05D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Assignment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D3F24-4772-D94F-BCF1-CBF5FB15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7CEFE-23A7-4348-BF9A-C014A16BF310}"/>
              </a:ext>
            </a:extLst>
          </p:cNvPr>
          <p:cNvSpPr txBox="1"/>
          <p:nvPr/>
        </p:nvSpPr>
        <p:spPr>
          <a:xfrm>
            <a:off x="291020" y="1403741"/>
            <a:ext cx="8561959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Converter::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PascalParser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()-&gt;variable()).as&lt;string&gt;();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expr =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()-&gt;expression()).as&lt;string&gt;();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= " + expr);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code.emitEnd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(";");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DC21162-27A3-DC4E-9856-6C4D4FC01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86195"/>
            <a:ext cx="8229600" cy="1463024"/>
          </a:xfrm>
        </p:spPr>
        <p:txBody>
          <a:bodyPr/>
          <a:lstStyle/>
          <a:p>
            <a:r>
              <a:rPr lang="en-US" dirty="0"/>
              <a:t>Backend code generation methods.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B429A8-A51D-674D-977A-649F76944CD7}"/>
              </a:ext>
            </a:extLst>
          </p:cNvPr>
          <p:cNvSpPr txBox="1"/>
          <p:nvPr/>
        </p:nvSpPr>
        <p:spPr>
          <a:xfrm>
            <a:off x="2926098" y="4402455"/>
            <a:ext cx="4802918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CodeGenerator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string code)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code;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objectFile.flush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length +=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needLF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D8DFC8-F654-9D4F-92E1-E2817E30B016}"/>
              </a:ext>
            </a:extLst>
          </p:cNvPr>
          <p:cNvSpPr txBox="1"/>
          <p:nvPr/>
        </p:nvSpPr>
        <p:spPr>
          <a:xfrm>
            <a:off x="7224623" y="1234464"/>
            <a:ext cx="146213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Converter.cpp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05B9F-DB5D-354B-96F8-E9B339227A44}"/>
              </a:ext>
            </a:extLst>
          </p:cNvPr>
          <p:cNvSpPr txBox="1"/>
          <p:nvPr/>
        </p:nvSpPr>
        <p:spPr>
          <a:xfrm>
            <a:off x="5577829" y="5833616"/>
            <a:ext cx="19750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CodeGenerator.cpp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835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8CDBF-1A2A-7F46-BA42-5481EA6C8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#5: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0E71-43D7-AE45-A783-307C2BDDB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u="sng" dirty="0"/>
              <a:t>Complete the Pascal </a:t>
            </a:r>
            <a:r>
              <a:rPr lang="en-US" u="sng" dirty="0">
                <a:sym typeface="Wingdings" pitchFamily="2" charset="2"/>
              </a:rPr>
              <a:t> C++</a:t>
            </a:r>
            <a:r>
              <a:rPr lang="en-US" u="sng" dirty="0"/>
              <a:t> converter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statements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/>
              <a:t> statements</a:t>
            </a:r>
          </a:p>
          <a:p>
            <a:pPr lvl="1"/>
            <a:r>
              <a:rPr lang="en-US" dirty="0"/>
              <a:t>procedure calls</a:t>
            </a:r>
          </a:p>
          <a:p>
            <a:pPr lvl="1"/>
            <a:r>
              <a:rPr lang="en-US" dirty="0"/>
              <a:t>function calls</a:t>
            </a:r>
          </a:p>
          <a:p>
            <a:r>
              <a:rPr lang="en-US" dirty="0"/>
              <a:t>Start with the test Pascal programs </a:t>
            </a:r>
            <a:br>
              <a:rPr lang="en-US" dirty="0"/>
            </a:br>
            <a:r>
              <a:rPr lang="en-US" dirty="0"/>
              <a:t>from previous assignments.</a:t>
            </a:r>
          </a:p>
          <a:p>
            <a:pPr lvl="1"/>
            <a:r>
              <a:rPr lang="en-US" dirty="0"/>
              <a:t>More Pascal programs to come!</a:t>
            </a:r>
          </a:p>
          <a:p>
            <a:r>
              <a:rPr lang="en-US" dirty="0"/>
              <a:t>Due Friday, </a:t>
            </a:r>
            <a:r>
              <a:rPr lang="en-US"/>
              <a:t>April 9.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20414-6440-4145-9568-4AA649E4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2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3D54-36F3-5340-8CE3-E4A9FBF3EB06}" type="slidenum">
              <a:rPr lang="en-US"/>
              <a:pPr/>
              <a:t>13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Midterm Review: Question 1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parser builds data structures consisting of </a:t>
            </a:r>
            <a:br>
              <a:rPr lang="en-US" dirty="0"/>
            </a:br>
            <a:r>
              <a:rPr lang="en-US" u="sng" dirty="0"/>
              <a:t>symbol table entry objects</a:t>
            </a:r>
            <a:r>
              <a:rPr lang="en-US" dirty="0"/>
              <a:t> (STEO) </a:t>
            </a:r>
            <a:br>
              <a:rPr lang="en-US" dirty="0"/>
            </a:br>
            <a:r>
              <a:rPr lang="en-US" dirty="0"/>
              <a:t>and </a:t>
            </a:r>
            <a:r>
              <a:rPr lang="en-US" u="sng" dirty="0"/>
              <a:t>type specification objects</a:t>
            </a:r>
            <a:r>
              <a:rPr lang="en-US" dirty="0"/>
              <a:t> (TSO).  </a:t>
            </a:r>
          </a:p>
          <a:p>
            <a:pPr lvl="4">
              <a:lnSpc>
                <a:spcPct val="90000"/>
              </a:lnSpc>
              <a:buFont typeface="Wingdings" charset="0"/>
              <a:buAutoNum type="alphaLcPeriod"/>
            </a:pPr>
            <a:endParaRPr lang="en-US" dirty="0"/>
          </a:p>
          <a:p>
            <a:pPr lvl="1">
              <a:lnSpc>
                <a:spcPct val="90000"/>
              </a:lnSpc>
              <a:buFont typeface="Wingdings" charset="0"/>
              <a:buAutoNum type="alphaLcPeriod"/>
            </a:pPr>
            <a:r>
              <a:rPr lang="en-US" dirty="0"/>
              <a:t>How are these structures used at </a:t>
            </a:r>
            <a:r>
              <a:rPr lang="en-US" u="sng" dirty="0"/>
              <a:t>compile time</a:t>
            </a:r>
            <a:r>
              <a:rPr lang="en-US" dirty="0"/>
              <a:t>? </a:t>
            </a:r>
          </a:p>
          <a:p>
            <a:pPr lvl="6">
              <a:lnSpc>
                <a:spcPct val="90000"/>
              </a:lnSpc>
              <a:buFont typeface="Wingdings" charset="0"/>
              <a:buAutoNum type="alphaLcPeriod"/>
            </a:pPr>
            <a:endParaRPr lang="en-US" dirty="0"/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Store information about locally-declared identifiers.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TSO: Represent type information.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Both: Assign types to variables.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Both: Do type checking in statements and expressions.</a:t>
            </a:r>
          </a:p>
        </p:txBody>
      </p:sp>
    </p:spTree>
    <p:extLst>
      <p:ext uri="{BB962C8B-B14F-4D97-AF65-F5344CB8AC3E}">
        <p14:creationId xmlns:p14="http://schemas.microsoft.com/office/powerpoint/2010/main" val="202197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3D54-36F3-5340-8CE3-E4A9FBF3EB06}" type="slidenum">
              <a:rPr lang="en-US"/>
              <a:pPr/>
              <a:t>14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1</a:t>
            </a:r>
            <a:r>
              <a:rPr lang="en-US" i="1" dirty="0"/>
              <a:t>, cont’d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76800"/>
          </a:xfrm>
        </p:spPr>
        <p:txBody>
          <a:bodyPr/>
          <a:lstStyle/>
          <a:p>
            <a:pPr marL="928687" lvl="1" indent="-457200">
              <a:lnSpc>
                <a:spcPct val="90000"/>
              </a:lnSpc>
              <a:buFont typeface="+mj-lt"/>
              <a:buAutoNum type="alphaLcPeriod" startAt="2"/>
            </a:pPr>
            <a:r>
              <a:rPr lang="en-US" dirty="0"/>
              <a:t>How does the interpreter use these structures 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run time</a:t>
            </a:r>
            <a:r>
              <a:rPr lang="en-US" dirty="0"/>
              <a:t>? </a:t>
            </a:r>
          </a:p>
          <a:p>
            <a:pPr marL="3232150" lvl="6" indent="-457200">
              <a:lnSpc>
                <a:spcPct val="90000"/>
              </a:lnSpc>
              <a:buFont typeface="+mj-lt"/>
              <a:buAutoNum type="alphaLcPeriod" startAt="2"/>
            </a:pPr>
            <a:endParaRPr lang="en-US" dirty="0"/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Create the memory map for each Stack Frame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that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pushed onto the runtime stack.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Get the values of defined and enumeration constants.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TSO: Do runtime range checking for subranges.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TSO: Get the data types of array indexes and elements.</a:t>
            </a:r>
          </a:p>
        </p:txBody>
      </p:sp>
    </p:spTree>
    <p:extLst>
      <p:ext uri="{BB962C8B-B14F-4D97-AF65-F5344CB8AC3E}">
        <p14:creationId xmlns:p14="http://schemas.microsoft.com/office/powerpoint/2010/main" val="40330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E03C-6B31-4946-A8D3-651B517A3121}" type="slidenum">
              <a:rPr lang="en-US"/>
              <a:pPr/>
              <a:t>15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Midterm Review: Question 2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How does the symbol table stack … </a:t>
            </a:r>
            <a:endParaRPr lang="en-US" sz="2000" dirty="0"/>
          </a:p>
          <a:p>
            <a:pPr lvl="4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… allow a variable declared in an enclosing scope to be </a:t>
            </a:r>
            <a:r>
              <a:rPr lang="en-US" dirty="0" err="1"/>
              <a:t>redeclared</a:t>
            </a:r>
            <a:r>
              <a:rPr lang="en-US" dirty="0"/>
              <a:t> in the local scope? </a:t>
            </a:r>
          </a:p>
          <a:p>
            <a:pPr lvl="6">
              <a:lnSpc>
                <a:spcPct val="80000"/>
              </a:lnSpc>
              <a:buFont typeface="Wingdings" charset="0"/>
              <a:buAutoNum type="alphaLcPeriod"/>
            </a:pP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srgbClr val="0033CC"/>
                </a:solidFill>
              </a:rPr>
              <a:t>Push a new symbol table onto the symbol table stack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for the local scope. Enter the variable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name into the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local table.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… prevent a variable already declared in the local scope from being redeclared in the local scope?</a:t>
            </a:r>
          </a:p>
          <a:p>
            <a:pPr lvl="6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 </a:t>
            </a: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First check the local symbol table to see whether the variable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name is already entered into the table.</a:t>
            </a:r>
          </a:p>
        </p:txBody>
      </p:sp>
    </p:spTree>
    <p:extLst>
      <p:ext uri="{BB962C8B-B14F-4D97-AF65-F5344CB8AC3E}">
        <p14:creationId xmlns:p14="http://schemas.microsoft.com/office/powerpoint/2010/main" val="42810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4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E03C-6B31-4946-A8D3-651B517A3121}" type="slidenum">
              <a:rPr lang="en-US"/>
              <a:pPr/>
              <a:t>16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2</a:t>
            </a:r>
            <a:r>
              <a:rPr lang="en-US" i="1" dirty="0"/>
              <a:t>, cont’d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How does the symbol table stack … </a:t>
            </a:r>
            <a:endParaRPr lang="en-US" sz="2000" dirty="0"/>
          </a:p>
          <a:p>
            <a:pPr marL="1828800" lvl="4" indent="0">
              <a:lnSpc>
                <a:spcPct val="80000"/>
              </a:lnSpc>
              <a:buNone/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  <a:buFont typeface="Wingdings" charset="0"/>
              <a:buAutoNum type="alphaLcPeriod" startAt="3"/>
            </a:pPr>
            <a:r>
              <a:rPr lang="en-US" dirty="0"/>
              <a:t>… allow two record types defined in the same procedure to declare fields with the same names?</a:t>
            </a:r>
          </a:p>
          <a:p>
            <a:pPr lvl="4">
              <a:lnSpc>
                <a:spcPct val="80000"/>
              </a:lnSpc>
              <a:buFont typeface="Wingdings" charset="0"/>
              <a:buAutoNum type="alphaLcPeriod" startAt="3"/>
            </a:pPr>
            <a:endParaRPr lang="en-US" dirty="0"/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Push a separate symbol table for each record type onto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 symbol table stack when the parser is parsing the record type specification. Pop it off when the parser is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done parsing the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280337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3EA4-C85A-1841-9990-140C46D30748}" type="slidenum">
              <a:rPr lang="en-US"/>
              <a:pPr/>
              <a:t>17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3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programming languages use parentheses to enclose array subscripts and to enclose arguments to function calls. Suppose Pascal did the same. Consider the assignment statement:</a:t>
            </a:r>
            <a:br>
              <a:rPr lang="en-US" dirty="0"/>
            </a:br>
            <a:br>
              <a:rPr lang="en-US" sz="1200" dirty="0"/>
            </a:br>
            <a:br>
              <a:rPr lang="en-US" dirty="0">
                <a:latin typeface="Courier New" charset="0"/>
              </a:rPr>
            </a:br>
            <a:br>
              <a:rPr lang="en-US" sz="1200" dirty="0"/>
            </a:br>
            <a:r>
              <a:rPr lang="en-US" dirty="0"/>
              <a:t>Describe how the Pascal parser could </a:t>
            </a:r>
            <a:br>
              <a:rPr lang="en-US" dirty="0"/>
            </a:br>
            <a:r>
              <a:rPr lang="en-US" dirty="0"/>
              <a:t>(or could not) determine whether it is parsing a call to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/>
              <a:t> or an access to an element of array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/>
              <a:t>. </a:t>
            </a:r>
          </a:p>
          <a:p>
            <a:pPr lvl="4"/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74A2234-DEC0-0D43-BC0B-18ADB6A0F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425" y="3484562"/>
            <a:ext cx="310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x :=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, 2*j)</a:t>
            </a:r>
            <a:endParaRPr lang="en-US" sz="24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1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F541-C012-D34E-8AC7-06CFFD4CBA26}" type="slidenum">
              <a:rPr lang="en-US"/>
              <a:pPr/>
              <a:t>18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3</a:t>
            </a:r>
            <a:r>
              <a:rPr lang="en-US" i="1" dirty="0"/>
              <a:t>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9475"/>
            <a:ext cx="8229600" cy="3981450"/>
          </a:xfrm>
        </p:spPr>
        <p:txBody>
          <a:bodyPr/>
          <a:lstStyle/>
          <a:p>
            <a:pPr lvl="1"/>
            <a:r>
              <a:rPr lang="en-US" dirty="0">
                <a:solidFill>
                  <a:srgbClr val="0033CC"/>
                </a:solidFill>
              </a:rPr>
              <a:t>By the time the parser is parsing the assignment statement, it would have already parsed the declaration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as either an array or a function. </a:t>
            </a:r>
            <a:br>
              <a:rPr lang="en-US" dirty="0">
                <a:solidFill>
                  <a:srgbClr val="0033CC"/>
                </a:solidFill>
              </a:rPr>
            </a:b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Therefore, when the parser encounters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in the assignment statement, it looks in the symbol table to see how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was declared.</a:t>
            </a: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3021013" y="1508125"/>
            <a:ext cx="310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x :=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, 2*j)</a:t>
            </a:r>
            <a:endParaRPr lang="en-US" sz="24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07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DD44-A47F-2B41-A508-A3950586B77A}" type="slidenum">
              <a:rPr lang="en-US"/>
              <a:pPr/>
              <a:t>19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4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Pascal has an exponentiation operator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</a:t>
            </a:r>
            <a:r>
              <a:rPr lang="en-US" dirty="0"/>
              <a:t>, so that</a:t>
            </a:r>
            <a:r>
              <a:rPr lang="en-US" b="1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n**4</a:t>
            </a:r>
            <a:r>
              <a:rPr lang="en-US" b="1" dirty="0"/>
              <a:t> </a:t>
            </a:r>
            <a:r>
              <a:rPr lang="en-US" dirty="0"/>
              <a:t>represents the mathematical expression </a:t>
            </a:r>
            <a:r>
              <a:rPr lang="en-US" i="1" dirty="0">
                <a:solidFill>
                  <a:schemeClr val="folHlink"/>
                </a:solidFill>
              </a:rPr>
              <a:t>n</a:t>
            </a:r>
            <a:r>
              <a:rPr lang="en-US" baseline="30000" dirty="0">
                <a:solidFill>
                  <a:schemeClr val="folHlink"/>
                </a:solidFill>
              </a:rPr>
              <a:t>4</a:t>
            </a:r>
            <a:r>
              <a:rPr lang="en-US" dirty="0"/>
              <a:t>.</a:t>
            </a:r>
            <a:br>
              <a:rPr lang="en-US" b="1" dirty="0"/>
            </a:br>
            <a:br>
              <a:rPr lang="en-US" sz="1400" b="1" dirty="0"/>
            </a:br>
            <a:r>
              <a:rPr lang="en-US" dirty="0"/>
              <a:t>Exponentiation has a </a:t>
            </a:r>
            <a:r>
              <a:rPr lang="en-US" u="sng" dirty="0"/>
              <a:t>higher operator precedence level</a:t>
            </a:r>
            <a:r>
              <a:rPr lang="en-US" dirty="0"/>
              <a:t> than the multiplicative operators. Therefore,</a:t>
            </a:r>
            <a:r>
              <a:rPr lang="en-US" b="1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*j</a:t>
            </a:r>
            <a:r>
              <a:rPr lang="en-US" b="1" dirty="0"/>
              <a:t> </a:t>
            </a:r>
            <a:r>
              <a:rPr lang="en-US" dirty="0"/>
              <a:t>is evaluated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)*j</a:t>
            </a:r>
            <a:r>
              <a:rPr lang="en-US" dirty="0"/>
              <a:t>. Furthermore, exponentiation is </a:t>
            </a:r>
            <a:r>
              <a:rPr lang="en-US" u="sng" dirty="0"/>
              <a:t>right-associative</a:t>
            </a:r>
            <a:r>
              <a:rPr lang="en-US" dirty="0"/>
              <a:t>, so that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**j**k</a:t>
            </a:r>
            <a:r>
              <a:rPr lang="en-US" dirty="0"/>
              <a:t> is evaluated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**(j**k))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777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3937-C613-CB41-99DA-8E38456D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3593-0E5C-0642-9750-49578C128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simple debugger command language that the user can type at each breakpoint: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pPr lvl="2"/>
            <a:r>
              <a:rPr lang="en-US" dirty="0"/>
              <a:t>Set and display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unbreak</a:t>
            </a:r>
          </a:p>
          <a:p>
            <a:pPr lvl="2"/>
            <a:r>
              <a:rPr lang="en-US" dirty="0"/>
              <a:t>Remove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</a:p>
          <a:p>
            <a:pPr lvl="2"/>
            <a:r>
              <a:rPr lang="en-US" dirty="0"/>
              <a:t>Resume execution of the program until the next breakpoint.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</a:p>
          <a:p>
            <a:pPr lvl="2"/>
            <a:r>
              <a:rPr lang="en-US" dirty="0"/>
              <a:t>Execute the program one statement at a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A0738-D7EC-984A-9944-0F87BD95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96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DD44-A47F-2B41-A508-A3950586B77A}" type="slidenum">
              <a:rPr lang="en-US"/>
              <a:pPr/>
              <a:t>20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4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pPr marL="471487" lvl="1" indent="0">
              <a:buNone/>
            </a:pPr>
            <a:r>
              <a:rPr lang="en-US" sz="2800" dirty="0"/>
              <a:t>What modifications to the </a:t>
            </a:r>
            <a:r>
              <a:rPr lang="en-US" sz="2800" u="sng" dirty="0"/>
              <a:t>expression</a:t>
            </a:r>
            <a:r>
              <a:rPr lang="en-US" sz="2800" dirty="0"/>
              <a:t>, </a:t>
            </a:r>
            <a:r>
              <a:rPr lang="en-US" sz="2800" u="sng" dirty="0"/>
              <a:t>simple</a:t>
            </a:r>
            <a:r>
              <a:rPr lang="en-US" sz="2800" b="1" u="sng" dirty="0"/>
              <a:t> </a:t>
            </a:r>
            <a:r>
              <a:rPr lang="en-US" sz="2800" u="sng" dirty="0"/>
              <a:t>expression</a:t>
            </a:r>
            <a:r>
              <a:rPr lang="en-US" sz="2800" dirty="0"/>
              <a:t>, </a:t>
            </a:r>
            <a:r>
              <a:rPr lang="en-US" sz="2800" u="sng" dirty="0"/>
              <a:t>term</a:t>
            </a:r>
            <a:r>
              <a:rPr lang="en-US" sz="2800" dirty="0"/>
              <a:t>, and </a:t>
            </a:r>
            <a:r>
              <a:rPr lang="en-US" sz="2800" u="sng" dirty="0"/>
              <a:t>factor</a:t>
            </a:r>
            <a:r>
              <a:rPr lang="en-US" sz="2800" dirty="0"/>
              <a:t> grammar rules are required to accommodate the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**</a:t>
            </a:r>
            <a:r>
              <a:rPr lang="en-US" sz="2800" dirty="0"/>
              <a:t> operator?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482D61-2920-7C46-B181-BA3C2490E381}"/>
              </a:ext>
            </a:extLst>
          </p:cNvPr>
          <p:cNvSpPr txBox="1"/>
          <p:nvPr/>
        </p:nvSpPr>
        <p:spPr>
          <a:xfrm>
            <a:off x="1437968" y="2917313"/>
            <a:ext cx="6268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  : power  (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power )* ;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power : factor ( '**'  power )?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138E09-FE7B-5F48-BE28-732FFD51E604}"/>
              </a:ext>
            </a:extLst>
          </p:cNvPr>
          <p:cNvSpPr txBox="1"/>
          <p:nvPr/>
        </p:nvSpPr>
        <p:spPr>
          <a:xfrm>
            <a:off x="996212" y="3976469"/>
            <a:ext cx="7151573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A combination of multiple-choice and short-answer questions.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Use a standard browser to access Canvas.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Open book, notes, laptop, internet.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No communication with anyone else during the exam.</a:t>
            </a:r>
          </a:p>
          <a:p>
            <a:pPr algn="ctr"/>
            <a:r>
              <a:rPr lang="en-US" sz="10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Turn on your camera during the exam.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The exam will be recorded.</a:t>
            </a:r>
          </a:p>
        </p:txBody>
      </p:sp>
    </p:spTree>
    <p:extLst>
      <p:ext uri="{BB962C8B-B14F-4D97-AF65-F5344CB8AC3E}">
        <p14:creationId xmlns:p14="http://schemas.microsoft.com/office/powerpoint/2010/main" val="393385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89D9-86C9-2348-A9A5-A27A9F4D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8E90D-E6AA-524D-BD3B-468F9F65D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  <a:r>
              <a:rPr lang="en-US" i="1" dirty="0"/>
              <a:t>, cont’d</a:t>
            </a:r>
          </a:p>
          <a:p>
            <a:pPr lvl="4"/>
            <a:endParaRPr lang="en-US" i="1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</a:p>
          <a:p>
            <a:pPr lvl="2"/>
            <a:r>
              <a:rPr lang="en-US" dirty="0"/>
              <a:t>Display the current value of a variable.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</a:t>
            </a:r>
          </a:p>
          <a:p>
            <a:pPr lvl="2"/>
            <a:r>
              <a:rPr lang="en-US" dirty="0"/>
              <a:t>Monitor the values of variables.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unwatch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Stop monitoring the values of variables.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lvl="2"/>
            <a:r>
              <a:rPr lang="en-US" dirty="0"/>
              <a:t>Display the current contents of the runtime stack.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lvl="2"/>
            <a:r>
              <a:rPr lang="en-US" dirty="0"/>
              <a:t>Terminate the execution of the source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3FC1A-C895-4E49-977D-3771774A4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446429-EA23-924C-93E0-C180CEB9C9D5}"/>
              </a:ext>
            </a:extLst>
          </p:cNvPr>
          <p:cNvSpPr txBox="1"/>
          <p:nvPr/>
        </p:nvSpPr>
        <p:spPr>
          <a:xfrm>
            <a:off x="7331331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85911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512D8-E2D3-684B-AEB1-40174F29B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the Debugger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794A2-76E9-7C49-85FC-875298BCF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ANTLR to parse the debugger commands.</a:t>
            </a:r>
          </a:p>
          <a:p>
            <a:pPr lvl="1"/>
            <a:r>
              <a:rPr lang="en-US" dirty="0"/>
              <a:t>Create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Commander.g4</a:t>
            </a:r>
            <a:r>
              <a:rPr lang="en-US" dirty="0"/>
              <a:t> grammar file.</a:t>
            </a:r>
          </a:p>
          <a:p>
            <a:pPr lvl="1"/>
            <a:r>
              <a:rPr lang="en-US" dirty="0"/>
              <a:t>In addition to the generated lexer and parser for the source language, also generate the new classes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CommanderLexer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CommanderParser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At each breakpoint, after the user has typed a debugger command,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CommanderLexer</a:t>
            </a:r>
            <a:r>
              <a:rPr lang="en-US" dirty="0"/>
              <a:t> tokenizes the one-line command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CommanderParser</a:t>
            </a:r>
            <a:r>
              <a:rPr lang="en-US" dirty="0"/>
              <a:t> builds a small parse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B458D-3C70-8741-BB11-F93752F5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5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A4EED-21F1-D141-B59C-66AF3BAC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Execute the Debugger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697BE-2A43-D347-8C1C-73877005A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</a:t>
            </a:r>
            <a:r>
              <a:rPr lang="en-US" dirty="0"/>
              <a:t> containing visitor functions that perform debugger actions when visiting the nodes of the command parse tree.</a:t>
            </a:r>
          </a:p>
          <a:p>
            <a:pPr lvl="4"/>
            <a:endParaRPr lang="en-US" dirty="0"/>
          </a:p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</a:t>
            </a:r>
            <a:r>
              <a:rPr lang="en-US" dirty="0"/>
              <a:t> and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Debugger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(the modified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 class) live in the </a:t>
            </a:r>
            <a:br>
              <a:rPr lang="en-US" dirty="0"/>
            </a:br>
            <a:r>
              <a:rPr lang="en-US" dirty="0"/>
              <a:t>new namespace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backend::debugger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New runtime option: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-debug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BA90E-77A9-754D-91DC-5CA5BA7A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1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3C8C5-A35F-B24C-96B6-7E8F5485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Translation!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0E41-F993-834D-B639-C2853F01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Interpreter</a:t>
            </a:r>
          </a:p>
          <a:p>
            <a:pPr lvl="1"/>
            <a:r>
              <a:rPr lang="en-US" dirty="0"/>
              <a:t>Translate a source program written in a high-level language to action (i.e., execute the program)</a:t>
            </a:r>
          </a:p>
          <a:p>
            <a:r>
              <a:rPr lang="en-US" dirty="0"/>
              <a:t>Converter</a:t>
            </a:r>
          </a:p>
          <a:p>
            <a:pPr lvl="1"/>
            <a:r>
              <a:rPr lang="en-US" dirty="0"/>
              <a:t>Translate a source program written in a high-level language to an equivalent program written in a different high-level language</a:t>
            </a:r>
          </a:p>
          <a:p>
            <a:pPr lvl="2"/>
            <a:r>
              <a:rPr lang="en-US" dirty="0"/>
              <a:t>Example: Convert a Pascal program to C++</a:t>
            </a:r>
          </a:p>
          <a:p>
            <a:r>
              <a:rPr lang="en-US" dirty="0"/>
              <a:t>Compiler</a:t>
            </a:r>
          </a:p>
          <a:p>
            <a:pPr lvl="1"/>
            <a:r>
              <a:rPr lang="en-US" dirty="0"/>
              <a:t>Translate a source program written in a high-level language to a low-level language (e.g., assembly)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0AE33-A4D6-D640-A71B-C537FE8C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3D123-5EEF-9D46-90D9-DA650B98C08F}"/>
              </a:ext>
            </a:extLst>
          </p:cNvPr>
          <p:cNvSpPr txBox="1"/>
          <p:nvPr/>
        </p:nvSpPr>
        <p:spPr>
          <a:xfrm>
            <a:off x="2834659" y="2697488"/>
            <a:ext cx="663964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Next!</a:t>
            </a:r>
          </a:p>
        </p:txBody>
      </p:sp>
    </p:spTree>
    <p:extLst>
      <p:ext uri="{BB962C8B-B14F-4D97-AF65-F5344CB8AC3E}">
        <p14:creationId xmlns:p14="http://schemas.microsoft.com/office/powerpoint/2010/main" val="14520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1DFD-78AC-234C-A51B-8574F769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3F81-1542-C04D-81F1-5688F9EBD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u="sng" dirty="0"/>
              <a:t>different set of visit functions</a:t>
            </a:r>
            <a:r>
              <a:rPr lang="en-US" dirty="0"/>
              <a:t> than </a:t>
            </a:r>
            <a:br>
              <a:rPr lang="en-US" dirty="0"/>
            </a:br>
            <a:r>
              <a:rPr lang="en-US" dirty="0"/>
              <a:t>the set for the interpreter’s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Keep the set of visit methods for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64263-90BD-1A4B-A558-C2237B5F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0C1E4E28-9F2E-A447-B9B3-1E60BF46A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16" y="1234464"/>
            <a:ext cx="7313567" cy="362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46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B88B3-6333-8549-957F-910EF9CB3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to a Different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CD33B-3E68-084B-BC2C-425942EC8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Pascal source program </a:t>
            </a:r>
            <a:r>
              <a:rPr lang="en-US" dirty="0">
                <a:sym typeface="Wingdings" pitchFamily="2" charset="2"/>
              </a:rPr>
              <a:t> parse tree</a:t>
            </a:r>
          </a:p>
          <a:p>
            <a:r>
              <a:rPr lang="en-US" dirty="0">
                <a:sym typeface="Wingdings" pitchFamily="2" charset="2"/>
              </a:rPr>
              <a:t>Perform the usual semantic checks.</a:t>
            </a:r>
          </a:p>
          <a:p>
            <a:r>
              <a:rPr lang="en-US" dirty="0">
                <a:sym typeface="Wingdings" pitchFamily="2" charset="2"/>
              </a:rPr>
              <a:t>Then parse tree  C++ program</a:t>
            </a:r>
          </a:p>
          <a:p>
            <a:pPr lvl="4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In the visit methods, instead of performing the action (i.e., executing a statement or evaluating an expression), emit the </a:t>
            </a:r>
            <a:r>
              <a:rPr lang="en-US" u="sng" dirty="0">
                <a:sym typeface="Wingdings" pitchFamily="2" charset="2"/>
              </a:rPr>
              <a:t>equivalent C++ statement or expression</a:t>
            </a:r>
            <a:r>
              <a:rPr lang="en-US" dirty="0">
                <a:sym typeface="Wingdings" pitchFamily="2" charset="2"/>
              </a:rPr>
              <a:t> that will perform that action.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AED7C-16C3-E541-AEF6-135134BF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8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8B6D-5994-9B40-B097-1E9B0846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Pascal’s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81ED-0921-7447-BC45-493C7C3D1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Pascal: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C++: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A6DAD-7FE8-284E-BDB3-BAD38F7A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B0EA51-E41C-F94A-AFCF-A46BB295A2E1}"/>
              </a:ext>
            </a:extLst>
          </p:cNvPr>
          <p:cNvSpPr txBox="1"/>
          <p:nvPr/>
        </p:nvSpPr>
        <p:spPr>
          <a:xfrm>
            <a:off x="2060926" y="1874537"/>
            <a:ext cx="569899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('#', i:1, ': Hello, world!')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UNTIL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7E11E-7507-074C-B5C5-D1737634FBD8}"/>
              </a:ext>
            </a:extLst>
          </p:cNvPr>
          <p:cNvSpPr txBox="1"/>
          <p:nvPr/>
        </p:nvSpPr>
        <p:spPr>
          <a:xfrm>
            <a:off x="1371634" y="3886195"/>
            <a:ext cx="5561138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("#%1d: Hello, world!\n", </a:t>
            </a:r>
            <a:r>
              <a:rPr lang="en-US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5)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65082613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38485</TotalTime>
  <Words>1524</Words>
  <Application>Microsoft Macintosh PowerPoint</Application>
  <PresentationFormat>On-screen Show (4:3)</PresentationFormat>
  <Paragraphs>198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Quadrant</vt:lpstr>
      <vt:lpstr>CMPE 152: Compiler Design March 16 Class Meeting</vt:lpstr>
      <vt:lpstr>Debugger Command Language</vt:lpstr>
      <vt:lpstr>Debugger Command Language</vt:lpstr>
      <vt:lpstr>Parse the Debugger Commands</vt:lpstr>
      <vt:lpstr>Execute the Debugger Commands</vt:lpstr>
      <vt:lpstr>It’s all about Translation!</vt:lpstr>
      <vt:lpstr>Backend Converter</vt:lpstr>
      <vt:lpstr>Conversion to a Different Language</vt:lpstr>
      <vt:lpstr>Convert Pascal’s REPEAT Statement</vt:lpstr>
      <vt:lpstr>Convert Pascal’s REPEAT Statement, cont’d</vt:lpstr>
      <vt:lpstr>Convert Pascal’s Assignment Statement</vt:lpstr>
      <vt:lpstr>Assignment #5: Converter</vt:lpstr>
      <vt:lpstr>Midterm Review: Question 1</vt:lpstr>
      <vt:lpstr>Midterm Review: Question 1, cont’d</vt:lpstr>
      <vt:lpstr>Midterm Review: Question 2</vt:lpstr>
      <vt:lpstr>Midterm Review: Question 2, cont’d</vt:lpstr>
      <vt:lpstr>Midterm Review: Question 3</vt:lpstr>
      <vt:lpstr>Midterm Review: Question 3, cont’d</vt:lpstr>
      <vt:lpstr>Midterm Review: Question 4</vt:lpstr>
      <vt:lpstr>Midterm Review: Question 4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431</cp:revision>
  <dcterms:created xsi:type="dcterms:W3CDTF">2008-01-12T03:52:55Z</dcterms:created>
  <dcterms:modified xsi:type="dcterms:W3CDTF">2021-03-20T04:54:46Z</dcterms:modified>
</cp:coreProperties>
</file>