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56" r:id="rId2"/>
    <p:sldId id="349" r:id="rId3"/>
    <p:sldId id="350" r:id="rId4"/>
    <p:sldId id="293" r:id="rId5"/>
    <p:sldId id="348" r:id="rId6"/>
    <p:sldId id="299" r:id="rId7"/>
    <p:sldId id="300" r:id="rId8"/>
    <p:sldId id="305" r:id="rId9"/>
    <p:sldId id="306" r:id="rId10"/>
    <p:sldId id="307" r:id="rId11"/>
    <p:sldId id="316" r:id="rId12"/>
    <p:sldId id="265" r:id="rId13"/>
    <p:sldId id="266" r:id="rId14"/>
    <p:sldId id="267" r:id="rId15"/>
    <p:sldId id="268" r:id="rId16"/>
    <p:sldId id="355" r:id="rId17"/>
    <p:sldId id="281" r:id="rId18"/>
    <p:sldId id="356" r:id="rId19"/>
    <p:sldId id="357" r:id="rId20"/>
    <p:sldId id="358" r:id="rId21"/>
    <p:sldId id="361" r:id="rId22"/>
    <p:sldId id="359" r:id="rId23"/>
    <p:sldId id="360" r:id="rId24"/>
    <p:sldId id="308" r:id="rId25"/>
    <p:sldId id="362" r:id="rId26"/>
    <p:sldId id="309" r:id="rId27"/>
    <p:sldId id="310" r:id="rId28"/>
    <p:sldId id="311" r:id="rId29"/>
    <p:sldId id="312" r:id="rId30"/>
    <p:sldId id="313" r:id="rId31"/>
    <p:sldId id="314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B23C00"/>
    <a:srgbClr val="F2E5D0"/>
    <a:srgbClr val="DEF0F2"/>
    <a:srgbClr val="464646"/>
    <a:srgbClr val="8F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72" autoAdjust="0"/>
    <p:restoredTop sz="96327" autoAdjust="0"/>
  </p:normalViewPr>
  <p:slideViewPr>
    <p:cSldViewPr>
      <p:cViewPr varScale="1">
        <p:scale>
          <a:sx n="164" d="100"/>
          <a:sy n="164" d="100"/>
        </p:scale>
        <p:origin x="184" y="8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3/10/21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March 11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01926" y="62636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/>
              <a:t>CMPE</a:t>
            </a:r>
            <a:r>
              <a:rPr lang="en-US" sz="1000" baseline="0"/>
              <a:t> 152</a:t>
            </a:r>
            <a:r>
              <a:rPr lang="en-US" sz="1000"/>
              <a:t>: Compiler </a:t>
            </a:r>
            <a:r>
              <a:rPr lang="en-US" sz="1000" baseline="0"/>
              <a:t>Design</a:t>
            </a:r>
            <a:br>
              <a:rPr lang="en-US" sz="1000" baseline="0"/>
            </a:br>
            <a:r>
              <a:rPr lang="en-US" sz="1000" baseline="0"/>
              <a:t>© R. Mak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152: Compiler Design</a:t>
            </a:r>
            <a:br>
              <a:rPr lang="en-US" sz="3600" dirty="0"/>
            </a:br>
            <a:r>
              <a:rPr lang="en-US" sz="2400" dirty="0"/>
              <a:t>March 11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6269-53DD-A84B-86C1-7D3D70EF2213}" type="slidenum">
              <a:rPr lang="en-US"/>
              <a:pPr/>
              <a:t>10</a:t>
            </a:fld>
            <a:endParaRPr lang="en-US"/>
          </a:p>
        </p:txBody>
      </p:sp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832100" y="411163"/>
            <a:ext cx="5854700" cy="655637"/>
          </a:xfrm>
        </p:spPr>
        <p:txBody>
          <a:bodyPr/>
          <a:lstStyle/>
          <a:p>
            <a:r>
              <a:rPr lang="en-US" sz="2400"/>
              <a:t>Runtime Access to Nonlocal Variables</a:t>
            </a:r>
          </a:p>
        </p:txBody>
      </p:sp>
      <p:sp>
        <p:nvSpPr>
          <p:cNvPr id="475139" name="Rectangle 3"/>
          <p:cNvSpPr>
            <a:spLocks noChangeArrowheads="1"/>
          </p:cNvSpPr>
          <p:nvPr/>
        </p:nvSpPr>
        <p:spPr bwMode="auto">
          <a:xfrm>
            <a:off x="3108325" y="1417638"/>
            <a:ext cx="2925763" cy="38417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75140" name="Group 4"/>
          <p:cNvGrpSpPr>
            <a:grpSpLocks/>
          </p:cNvGrpSpPr>
          <p:nvPr/>
        </p:nvGrpSpPr>
        <p:grpSpPr bwMode="auto">
          <a:xfrm>
            <a:off x="3290888" y="4618038"/>
            <a:ext cx="2566987" cy="549275"/>
            <a:chOff x="1843" y="2909"/>
            <a:chExt cx="1617" cy="346"/>
          </a:xfrm>
        </p:grpSpPr>
        <p:sp>
          <p:nvSpPr>
            <p:cNvPr id="475141" name="AutoShape 5"/>
            <p:cNvSpPr>
              <a:spLocks noChangeArrowheads="1"/>
            </p:cNvSpPr>
            <p:nvPr/>
          </p:nvSpPr>
          <p:spPr bwMode="auto">
            <a:xfrm>
              <a:off x="1843" y="2909"/>
              <a:ext cx="1613" cy="34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75142" name="Text Box 6"/>
            <p:cNvSpPr txBox="1">
              <a:spLocks noChangeArrowheads="1"/>
            </p:cNvSpPr>
            <p:nvPr/>
          </p:nvSpPr>
          <p:spPr bwMode="auto">
            <a:xfrm>
              <a:off x="2880" y="2909"/>
              <a:ext cx="580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 dirty="0"/>
                <a:t>SF: main1</a:t>
              </a:r>
            </a:p>
          </p:txBody>
        </p:sp>
        <p:grpSp>
          <p:nvGrpSpPr>
            <p:cNvPr id="475143" name="Group 7"/>
            <p:cNvGrpSpPr>
              <a:grpSpLocks/>
            </p:cNvGrpSpPr>
            <p:nvPr/>
          </p:nvGrpSpPr>
          <p:grpSpPr bwMode="auto">
            <a:xfrm>
              <a:off x="1959" y="2966"/>
              <a:ext cx="405" cy="179"/>
              <a:chOff x="979" y="3485"/>
              <a:chExt cx="405" cy="179"/>
            </a:xfrm>
          </p:grpSpPr>
          <p:sp>
            <p:nvSpPr>
              <p:cNvPr id="475144" name="Text Box 8"/>
              <p:cNvSpPr txBox="1">
                <a:spLocks noChangeArrowheads="1"/>
              </p:cNvSpPr>
              <p:nvPr/>
            </p:nvSpPr>
            <p:spPr bwMode="auto">
              <a:xfrm>
                <a:off x="979" y="3487"/>
                <a:ext cx="17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i</a:t>
                </a:r>
              </a:p>
            </p:txBody>
          </p:sp>
          <p:sp>
            <p:nvSpPr>
              <p:cNvPr id="475145" name="Text Box 9"/>
              <p:cNvSpPr txBox="1">
                <a:spLocks noChangeArrowheads="1"/>
              </p:cNvSpPr>
              <p:nvPr/>
            </p:nvSpPr>
            <p:spPr bwMode="auto">
              <a:xfrm>
                <a:off x="1154" y="3485"/>
                <a:ext cx="230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  <p:grpSp>
          <p:nvGrpSpPr>
            <p:cNvPr id="475146" name="Group 10"/>
            <p:cNvGrpSpPr>
              <a:grpSpLocks/>
            </p:cNvGrpSpPr>
            <p:nvPr/>
          </p:nvGrpSpPr>
          <p:grpSpPr bwMode="auto">
            <a:xfrm>
              <a:off x="2419" y="2966"/>
              <a:ext cx="405" cy="179"/>
              <a:chOff x="979" y="3485"/>
              <a:chExt cx="405" cy="179"/>
            </a:xfrm>
          </p:grpSpPr>
          <p:sp>
            <p:nvSpPr>
              <p:cNvPr id="475147" name="Text Box 11"/>
              <p:cNvSpPr txBox="1">
                <a:spLocks noChangeArrowheads="1"/>
              </p:cNvSpPr>
              <p:nvPr/>
            </p:nvSpPr>
            <p:spPr bwMode="auto">
              <a:xfrm>
                <a:off x="979" y="3487"/>
                <a:ext cx="17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j</a:t>
                </a:r>
              </a:p>
            </p:txBody>
          </p:sp>
          <p:sp>
            <p:nvSpPr>
              <p:cNvPr id="475148" name="Text Box 12"/>
              <p:cNvSpPr txBox="1">
                <a:spLocks noChangeArrowheads="1"/>
              </p:cNvSpPr>
              <p:nvPr/>
            </p:nvSpPr>
            <p:spPr bwMode="auto">
              <a:xfrm>
                <a:off x="1154" y="3485"/>
                <a:ext cx="230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</p:grpSp>
      <p:grpSp>
        <p:nvGrpSpPr>
          <p:cNvPr id="475149" name="Group 13"/>
          <p:cNvGrpSpPr>
            <a:grpSpLocks/>
          </p:cNvGrpSpPr>
          <p:nvPr/>
        </p:nvGrpSpPr>
        <p:grpSpPr bwMode="auto">
          <a:xfrm>
            <a:off x="3290888" y="3154363"/>
            <a:ext cx="2560637" cy="549275"/>
            <a:chOff x="1843" y="1987"/>
            <a:chExt cx="1613" cy="346"/>
          </a:xfrm>
        </p:grpSpPr>
        <p:sp>
          <p:nvSpPr>
            <p:cNvPr id="475150" name="AutoShape 14"/>
            <p:cNvSpPr>
              <a:spLocks noChangeArrowheads="1"/>
            </p:cNvSpPr>
            <p:nvPr/>
          </p:nvSpPr>
          <p:spPr bwMode="auto">
            <a:xfrm>
              <a:off x="1843" y="1987"/>
              <a:ext cx="1613" cy="34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75151" name="Text Box 15"/>
            <p:cNvSpPr txBox="1">
              <a:spLocks noChangeArrowheads="1"/>
            </p:cNvSpPr>
            <p:nvPr/>
          </p:nvSpPr>
          <p:spPr bwMode="auto">
            <a:xfrm>
              <a:off x="2823" y="1987"/>
              <a:ext cx="617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 dirty="0"/>
                <a:t>SF: proc2a</a:t>
              </a:r>
            </a:p>
          </p:txBody>
        </p:sp>
        <p:grpSp>
          <p:nvGrpSpPr>
            <p:cNvPr id="475152" name="Group 16"/>
            <p:cNvGrpSpPr>
              <a:grpSpLocks/>
            </p:cNvGrpSpPr>
            <p:nvPr/>
          </p:nvGrpSpPr>
          <p:grpSpPr bwMode="auto">
            <a:xfrm>
              <a:off x="1959" y="2045"/>
              <a:ext cx="405" cy="179"/>
              <a:chOff x="977" y="3197"/>
              <a:chExt cx="405" cy="179"/>
            </a:xfrm>
          </p:grpSpPr>
          <p:sp>
            <p:nvSpPr>
              <p:cNvPr id="475153" name="Text Box 17"/>
              <p:cNvSpPr txBox="1">
                <a:spLocks noChangeArrowheads="1"/>
              </p:cNvSpPr>
              <p:nvPr/>
            </p:nvSpPr>
            <p:spPr bwMode="auto">
              <a:xfrm>
                <a:off x="977" y="3199"/>
                <a:ext cx="17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m</a:t>
                </a:r>
              </a:p>
            </p:txBody>
          </p:sp>
          <p:sp>
            <p:nvSpPr>
              <p:cNvPr id="475154" name="Text Box 18"/>
              <p:cNvSpPr txBox="1">
                <a:spLocks noChangeArrowheads="1"/>
              </p:cNvSpPr>
              <p:nvPr/>
            </p:nvSpPr>
            <p:spPr bwMode="auto">
              <a:xfrm>
                <a:off x="1152" y="3197"/>
                <a:ext cx="230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</p:grpSp>
      <p:grpSp>
        <p:nvGrpSpPr>
          <p:cNvPr id="475155" name="Group 19"/>
          <p:cNvGrpSpPr>
            <a:grpSpLocks/>
          </p:cNvGrpSpPr>
          <p:nvPr/>
        </p:nvGrpSpPr>
        <p:grpSpPr bwMode="auto">
          <a:xfrm>
            <a:off x="3290888" y="2422525"/>
            <a:ext cx="2560637" cy="549275"/>
            <a:chOff x="1843" y="1526"/>
            <a:chExt cx="1613" cy="346"/>
          </a:xfrm>
        </p:grpSpPr>
        <p:sp>
          <p:nvSpPr>
            <p:cNvPr id="475156" name="AutoShape 20"/>
            <p:cNvSpPr>
              <a:spLocks noChangeArrowheads="1"/>
            </p:cNvSpPr>
            <p:nvPr/>
          </p:nvSpPr>
          <p:spPr bwMode="auto">
            <a:xfrm>
              <a:off x="1843" y="1526"/>
              <a:ext cx="1613" cy="34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75157" name="Text Box 21"/>
            <p:cNvSpPr txBox="1">
              <a:spLocks noChangeArrowheads="1"/>
            </p:cNvSpPr>
            <p:nvPr/>
          </p:nvSpPr>
          <p:spPr bwMode="auto">
            <a:xfrm>
              <a:off x="2823" y="1526"/>
              <a:ext cx="564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 dirty="0"/>
                <a:t>SF: proc3</a:t>
              </a:r>
            </a:p>
          </p:txBody>
        </p:sp>
        <p:grpSp>
          <p:nvGrpSpPr>
            <p:cNvPr id="475158" name="Group 22"/>
            <p:cNvGrpSpPr>
              <a:grpSpLocks/>
            </p:cNvGrpSpPr>
            <p:nvPr/>
          </p:nvGrpSpPr>
          <p:grpSpPr bwMode="auto">
            <a:xfrm>
              <a:off x="1959" y="1584"/>
              <a:ext cx="405" cy="179"/>
              <a:chOff x="977" y="3197"/>
              <a:chExt cx="405" cy="179"/>
            </a:xfrm>
          </p:grpSpPr>
          <p:sp>
            <p:nvSpPr>
              <p:cNvPr id="475159" name="Text Box 23"/>
              <p:cNvSpPr txBox="1">
                <a:spLocks noChangeArrowheads="1"/>
              </p:cNvSpPr>
              <p:nvPr/>
            </p:nvSpPr>
            <p:spPr bwMode="auto">
              <a:xfrm>
                <a:off x="977" y="3199"/>
                <a:ext cx="17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j</a:t>
                </a:r>
              </a:p>
            </p:txBody>
          </p:sp>
          <p:sp>
            <p:nvSpPr>
              <p:cNvPr id="475160" name="Text Box 24"/>
              <p:cNvSpPr txBox="1">
                <a:spLocks noChangeArrowheads="1"/>
              </p:cNvSpPr>
              <p:nvPr/>
            </p:nvSpPr>
            <p:spPr bwMode="auto">
              <a:xfrm>
                <a:off x="1152" y="3197"/>
                <a:ext cx="230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</p:grpSp>
      <p:sp>
        <p:nvSpPr>
          <p:cNvPr id="475161" name="Rectangle 25"/>
          <p:cNvSpPr>
            <a:spLocks noChangeArrowheads="1"/>
          </p:cNvSpPr>
          <p:nvPr/>
        </p:nvSpPr>
        <p:spPr bwMode="auto">
          <a:xfrm>
            <a:off x="182563" y="723900"/>
            <a:ext cx="2651125" cy="5722938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62" name="Rectangle 26"/>
          <p:cNvSpPr>
            <a:spLocks noChangeArrowheads="1"/>
          </p:cNvSpPr>
          <p:nvPr/>
        </p:nvSpPr>
        <p:spPr bwMode="auto">
          <a:xfrm>
            <a:off x="274638" y="1273175"/>
            <a:ext cx="2468562" cy="25590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63" name="Rectangle 27"/>
          <p:cNvSpPr>
            <a:spLocks noChangeArrowheads="1"/>
          </p:cNvSpPr>
          <p:nvPr/>
        </p:nvSpPr>
        <p:spPr bwMode="auto">
          <a:xfrm>
            <a:off x="639763" y="1820863"/>
            <a:ext cx="1920875" cy="914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64" name="Rectangle 28"/>
          <p:cNvSpPr>
            <a:spLocks noChangeArrowheads="1"/>
          </p:cNvSpPr>
          <p:nvPr/>
        </p:nvSpPr>
        <p:spPr bwMode="auto">
          <a:xfrm>
            <a:off x="274638" y="4016375"/>
            <a:ext cx="2468562" cy="128111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65" name="Text Box 29"/>
          <p:cNvSpPr txBox="1">
            <a:spLocks noChangeArrowheads="1"/>
          </p:cNvSpPr>
          <p:nvPr/>
        </p:nvSpPr>
        <p:spPr bwMode="auto">
          <a:xfrm>
            <a:off x="457200" y="695325"/>
            <a:ext cx="2117725" cy="575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>
                <a:latin typeface="Courier New" charset="0"/>
              </a:rPr>
              <a:t>PROGRAM main1;</a:t>
            </a:r>
          </a:p>
          <a:p>
            <a:r>
              <a:rPr lang="en-US" sz="1200" b="1">
                <a:latin typeface="Courier New" charset="0"/>
              </a:rPr>
              <a:t>VAR i, j : integer;</a:t>
            </a:r>
          </a:p>
          <a:p>
            <a:endParaRPr lang="en-US" sz="1200" b="1">
              <a:latin typeface="Courier New" charset="0"/>
            </a:endParaRPr>
          </a:p>
          <a:p>
            <a:r>
              <a:rPr lang="en-US" sz="1200" b="1">
                <a:latin typeface="Courier New" charset="0"/>
              </a:rPr>
              <a:t>PROCEDURE proc2a;</a:t>
            </a:r>
          </a:p>
          <a:p>
            <a:r>
              <a:rPr lang="en-US" sz="1200" b="1">
                <a:latin typeface="Courier New" charset="0"/>
              </a:rPr>
              <a:t>  VAR m : integer;</a:t>
            </a:r>
          </a:p>
          <a:p>
            <a:r>
              <a:rPr lang="en-US" sz="1200" b="1">
                <a:latin typeface="Courier New" charset="0"/>
              </a:rPr>
              <a:t>    </a:t>
            </a:r>
          </a:p>
          <a:p>
            <a:r>
              <a:rPr lang="en-US" sz="1200" b="1">
                <a:latin typeface="Courier New" charset="0"/>
              </a:rPr>
              <a:t>  PROCEDURE proc3;</a:t>
            </a:r>
          </a:p>
          <a:p>
            <a:r>
              <a:rPr lang="en-US" sz="1200" b="1">
                <a:latin typeface="Courier New" charset="0"/>
              </a:rPr>
              <a:t>      VAR j : integer</a:t>
            </a:r>
          </a:p>
          <a:p>
            <a:r>
              <a:rPr lang="en-US" sz="1200" b="1">
                <a:latin typeface="Courier New" charset="0"/>
              </a:rPr>
              <a:t>      BEGIN</a:t>
            </a:r>
          </a:p>
          <a:p>
            <a:r>
              <a:rPr lang="en-US" sz="1200" b="1">
                <a:latin typeface="Courier New" charset="0"/>
              </a:rPr>
              <a:t>        j := i + m;</a:t>
            </a:r>
          </a:p>
          <a:p>
            <a:r>
              <a:rPr lang="en-US" sz="1200" b="1">
                <a:latin typeface="Courier New" charset="0"/>
              </a:rPr>
              <a:t>      END;</a:t>
            </a:r>
          </a:p>
          <a:p>
            <a:endParaRPr lang="en-US" sz="1200" b="1">
              <a:latin typeface="Courier New" charset="0"/>
            </a:endParaRPr>
          </a:p>
          <a:p>
            <a:r>
              <a:rPr lang="en-US" sz="1200" b="1">
                <a:latin typeface="Courier New" charset="0"/>
              </a:rPr>
              <a:t>  BEGIN {proc2a}</a:t>
            </a:r>
          </a:p>
          <a:p>
            <a:r>
              <a:rPr lang="en-US" sz="1200" b="1">
                <a:latin typeface="Courier New" charset="0"/>
              </a:rPr>
              <a:t>    i := 11;</a:t>
            </a:r>
          </a:p>
          <a:p>
            <a:r>
              <a:rPr lang="en-US" sz="1200" b="1">
                <a:latin typeface="Courier New" charset="0"/>
              </a:rPr>
              <a:t>    m := j;</a:t>
            </a:r>
          </a:p>
          <a:p>
            <a:r>
              <a:rPr lang="en-US" sz="1200" b="1">
                <a:latin typeface="Courier New" charset="0"/>
              </a:rPr>
              <a:t>    proc3;</a:t>
            </a:r>
          </a:p>
          <a:p>
            <a:r>
              <a:rPr lang="en-US" sz="1200" b="1">
                <a:latin typeface="Courier New" charset="0"/>
              </a:rPr>
              <a:t>  END;</a:t>
            </a:r>
          </a:p>
          <a:p>
            <a:r>
              <a:rPr lang="en-US" sz="1200" b="1">
                <a:latin typeface="Courier New" charset="0"/>
              </a:rPr>
              <a:t>    </a:t>
            </a:r>
          </a:p>
          <a:p>
            <a:r>
              <a:rPr lang="en-US" sz="1200" b="1">
                <a:latin typeface="Courier New" charset="0"/>
              </a:rPr>
              <a:t>PROCEDURE proc2b;</a:t>
            </a:r>
          </a:p>
          <a:p>
            <a:r>
              <a:rPr lang="en-US" sz="1200" b="1">
                <a:latin typeface="Courier New" charset="0"/>
              </a:rPr>
              <a:t>  VAR j, m : integer;</a:t>
            </a:r>
          </a:p>
          <a:p>
            <a:r>
              <a:rPr lang="en-US" sz="1200" b="1">
                <a:latin typeface="Courier New" charset="0"/>
              </a:rPr>
              <a:t>  BEGIN</a:t>
            </a:r>
          </a:p>
          <a:p>
            <a:r>
              <a:rPr lang="en-US" sz="1200" b="1">
                <a:latin typeface="Courier New" charset="0"/>
              </a:rPr>
              <a:t>    j := 14;</a:t>
            </a:r>
          </a:p>
          <a:p>
            <a:r>
              <a:rPr lang="en-US" sz="1200" b="1">
                <a:latin typeface="Courier New" charset="0"/>
              </a:rPr>
              <a:t>    m := 5;</a:t>
            </a:r>
          </a:p>
          <a:p>
            <a:r>
              <a:rPr lang="en-US" sz="1200" b="1">
                <a:latin typeface="Courier New" charset="0"/>
              </a:rPr>
              <a:t>    proc2a;</a:t>
            </a:r>
          </a:p>
          <a:p>
            <a:r>
              <a:rPr lang="en-US" sz="1200" b="1">
                <a:latin typeface="Courier New" charset="0"/>
              </a:rPr>
              <a:t>  END;</a:t>
            </a:r>
          </a:p>
          <a:p>
            <a:endParaRPr lang="en-US" sz="1200" b="1">
              <a:latin typeface="Courier New" charset="0"/>
            </a:endParaRPr>
          </a:p>
          <a:p>
            <a:r>
              <a:rPr lang="en-US" sz="1200" b="1">
                <a:latin typeface="Courier New" charset="0"/>
              </a:rPr>
              <a:t>BEGIN {main1}</a:t>
            </a:r>
          </a:p>
          <a:p>
            <a:r>
              <a:rPr lang="en-US" sz="1200" b="1">
                <a:latin typeface="Courier New" charset="0"/>
              </a:rPr>
              <a:t>  i := 33;</a:t>
            </a:r>
          </a:p>
          <a:p>
            <a:r>
              <a:rPr lang="en-US" sz="1200" b="1">
                <a:latin typeface="Courier New" charset="0"/>
              </a:rPr>
              <a:t>  j := 55;</a:t>
            </a:r>
          </a:p>
          <a:p>
            <a:r>
              <a:rPr lang="en-US" sz="1200" b="1">
                <a:latin typeface="Courier New" charset="0"/>
              </a:rPr>
              <a:t>  proc2b;</a:t>
            </a:r>
          </a:p>
          <a:p>
            <a:r>
              <a:rPr lang="en-US" sz="1200" b="1">
                <a:latin typeface="Courier New" charset="0"/>
              </a:rPr>
              <a:t>END.</a:t>
            </a:r>
          </a:p>
        </p:txBody>
      </p:sp>
      <p:sp>
        <p:nvSpPr>
          <p:cNvPr id="475166" name="Rectangle 30"/>
          <p:cNvSpPr>
            <a:spLocks noChangeArrowheads="1"/>
          </p:cNvSpPr>
          <p:nvPr/>
        </p:nvSpPr>
        <p:spPr bwMode="auto">
          <a:xfrm>
            <a:off x="7680325" y="2514600"/>
            <a:ext cx="457200" cy="1828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67" name="Rectangle 31"/>
          <p:cNvSpPr>
            <a:spLocks noChangeArrowheads="1"/>
          </p:cNvSpPr>
          <p:nvPr/>
        </p:nvSpPr>
        <p:spPr bwMode="auto">
          <a:xfrm>
            <a:off x="7680325" y="4068763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68" name="Rectangle 32"/>
          <p:cNvSpPr>
            <a:spLocks noChangeArrowheads="1"/>
          </p:cNvSpPr>
          <p:nvPr/>
        </p:nvSpPr>
        <p:spPr bwMode="auto">
          <a:xfrm>
            <a:off x="7680325" y="3794125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69" name="Rectangle 33"/>
          <p:cNvSpPr>
            <a:spLocks noChangeArrowheads="1"/>
          </p:cNvSpPr>
          <p:nvPr/>
        </p:nvSpPr>
        <p:spPr bwMode="auto">
          <a:xfrm>
            <a:off x="7680325" y="3521075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70" name="Text Box 34"/>
          <p:cNvSpPr txBox="1">
            <a:spLocks noChangeArrowheads="1"/>
          </p:cNvSpPr>
          <p:nvPr/>
        </p:nvSpPr>
        <p:spPr bwMode="auto">
          <a:xfrm>
            <a:off x="7394575" y="4373563"/>
            <a:ext cx="11080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RUNTIME</a:t>
            </a:r>
          </a:p>
          <a:p>
            <a:pPr algn="ctr"/>
            <a:r>
              <a:rPr lang="en-US"/>
              <a:t>DISPLAY</a:t>
            </a:r>
          </a:p>
        </p:txBody>
      </p:sp>
      <p:sp>
        <p:nvSpPr>
          <p:cNvPr id="475171" name="Line 35"/>
          <p:cNvSpPr>
            <a:spLocks noChangeShapeType="1"/>
          </p:cNvSpPr>
          <p:nvPr/>
        </p:nvSpPr>
        <p:spPr bwMode="auto">
          <a:xfrm flipH="1">
            <a:off x="5851525" y="4160838"/>
            <a:ext cx="2011363" cy="547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5172" name="Line 36"/>
          <p:cNvSpPr>
            <a:spLocks noChangeShapeType="1"/>
          </p:cNvSpPr>
          <p:nvPr/>
        </p:nvSpPr>
        <p:spPr bwMode="auto">
          <a:xfrm flipH="1">
            <a:off x="5851525" y="3886200"/>
            <a:ext cx="2011363" cy="365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5173" name="Line 37"/>
          <p:cNvSpPr>
            <a:spLocks noChangeShapeType="1"/>
          </p:cNvSpPr>
          <p:nvPr/>
        </p:nvSpPr>
        <p:spPr bwMode="auto">
          <a:xfrm flipH="1" flipV="1">
            <a:off x="5851525" y="2789238"/>
            <a:ext cx="2011363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5174" name="Text Box 38"/>
          <p:cNvSpPr txBox="1">
            <a:spLocks noChangeArrowheads="1"/>
          </p:cNvSpPr>
          <p:nvPr/>
        </p:nvSpPr>
        <p:spPr bwMode="auto">
          <a:xfrm>
            <a:off x="8137525" y="406876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/>
              <a:t>1</a:t>
            </a:r>
          </a:p>
        </p:txBody>
      </p:sp>
      <p:sp>
        <p:nvSpPr>
          <p:cNvPr id="475175" name="Text Box 39"/>
          <p:cNvSpPr txBox="1">
            <a:spLocks noChangeArrowheads="1"/>
          </p:cNvSpPr>
          <p:nvPr/>
        </p:nvSpPr>
        <p:spPr bwMode="auto">
          <a:xfrm>
            <a:off x="8137525" y="379412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/>
              <a:t>2</a:t>
            </a:r>
          </a:p>
        </p:txBody>
      </p:sp>
      <p:sp>
        <p:nvSpPr>
          <p:cNvPr id="475176" name="Text Box 40"/>
          <p:cNvSpPr txBox="1">
            <a:spLocks noChangeArrowheads="1"/>
          </p:cNvSpPr>
          <p:nvPr/>
        </p:nvSpPr>
        <p:spPr bwMode="auto">
          <a:xfrm>
            <a:off x="8137525" y="35210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/>
              <a:t>3</a:t>
            </a:r>
          </a:p>
        </p:txBody>
      </p:sp>
      <p:sp>
        <p:nvSpPr>
          <p:cNvPr id="475177" name="Line 41"/>
          <p:cNvSpPr>
            <a:spLocks noChangeShapeType="1"/>
          </p:cNvSpPr>
          <p:nvPr/>
        </p:nvSpPr>
        <p:spPr bwMode="auto">
          <a:xfrm flipH="1" flipV="1">
            <a:off x="5851525" y="3336925"/>
            <a:ext cx="2011363" cy="549275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75178" name="Group 42"/>
          <p:cNvGrpSpPr>
            <a:grpSpLocks/>
          </p:cNvGrpSpPr>
          <p:nvPr/>
        </p:nvGrpSpPr>
        <p:grpSpPr bwMode="auto">
          <a:xfrm flipH="1">
            <a:off x="2921001" y="3521075"/>
            <a:ext cx="366712" cy="547688"/>
            <a:chOff x="3456" y="2218"/>
            <a:chExt cx="230" cy="345"/>
          </a:xfrm>
        </p:grpSpPr>
        <p:sp>
          <p:nvSpPr>
            <p:cNvPr id="475179" name="Line 43"/>
            <p:cNvSpPr>
              <a:spLocks noChangeShapeType="1"/>
            </p:cNvSpPr>
            <p:nvPr/>
          </p:nvSpPr>
          <p:spPr bwMode="auto">
            <a:xfrm>
              <a:off x="3456" y="2218"/>
              <a:ext cx="230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5180" name="Line 44"/>
            <p:cNvSpPr>
              <a:spLocks noChangeShapeType="1"/>
            </p:cNvSpPr>
            <p:nvPr/>
          </p:nvSpPr>
          <p:spPr bwMode="auto">
            <a:xfrm>
              <a:off x="3686" y="2218"/>
              <a:ext cx="0" cy="345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5181" name="Line 45"/>
            <p:cNvSpPr>
              <a:spLocks noChangeShapeType="1"/>
            </p:cNvSpPr>
            <p:nvPr/>
          </p:nvSpPr>
          <p:spPr bwMode="auto">
            <a:xfrm flipH="1">
              <a:off x="3456" y="2563"/>
              <a:ext cx="230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5182" name="Text Box 46"/>
          <p:cNvSpPr txBox="1">
            <a:spLocks noChangeArrowheads="1"/>
          </p:cNvSpPr>
          <p:nvPr/>
        </p:nvSpPr>
        <p:spPr bwMode="auto">
          <a:xfrm>
            <a:off x="3473450" y="5349875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/>
              <a:t>RUNTIME STACK</a:t>
            </a:r>
          </a:p>
        </p:txBody>
      </p:sp>
      <p:grpSp>
        <p:nvGrpSpPr>
          <p:cNvPr id="475183" name="Group 47"/>
          <p:cNvGrpSpPr>
            <a:grpSpLocks/>
          </p:cNvGrpSpPr>
          <p:nvPr/>
        </p:nvGrpSpPr>
        <p:grpSpPr bwMode="auto">
          <a:xfrm>
            <a:off x="3290888" y="3886200"/>
            <a:ext cx="2560637" cy="549275"/>
            <a:chOff x="2189" y="2448"/>
            <a:chExt cx="1613" cy="346"/>
          </a:xfrm>
        </p:grpSpPr>
        <p:sp>
          <p:nvSpPr>
            <p:cNvPr id="475184" name="AutoShape 48"/>
            <p:cNvSpPr>
              <a:spLocks noChangeArrowheads="1"/>
            </p:cNvSpPr>
            <p:nvPr/>
          </p:nvSpPr>
          <p:spPr bwMode="auto">
            <a:xfrm>
              <a:off x="2189" y="2448"/>
              <a:ext cx="1613" cy="34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75185" name="Text Box 49"/>
            <p:cNvSpPr txBox="1">
              <a:spLocks noChangeArrowheads="1"/>
            </p:cNvSpPr>
            <p:nvPr/>
          </p:nvSpPr>
          <p:spPr bwMode="auto">
            <a:xfrm>
              <a:off x="3169" y="2448"/>
              <a:ext cx="62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 dirty="0"/>
                <a:t>SF: proc2b</a:t>
              </a:r>
            </a:p>
          </p:txBody>
        </p:sp>
        <p:grpSp>
          <p:nvGrpSpPr>
            <p:cNvPr id="475186" name="Group 50"/>
            <p:cNvGrpSpPr>
              <a:grpSpLocks/>
            </p:cNvGrpSpPr>
            <p:nvPr/>
          </p:nvGrpSpPr>
          <p:grpSpPr bwMode="auto">
            <a:xfrm>
              <a:off x="2305" y="2506"/>
              <a:ext cx="405" cy="179"/>
              <a:chOff x="977" y="3197"/>
              <a:chExt cx="405" cy="179"/>
            </a:xfrm>
          </p:grpSpPr>
          <p:sp>
            <p:nvSpPr>
              <p:cNvPr id="475187" name="Text Box 51"/>
              <p:cNvSpPr txBox="1">
                <a:spLocks noChangeArrowheads="1"/>
              </p:cNvSpPr>
              <p:nvPr/>
            </p:nvSpPr>
            <p:spPr bwMode="auto">
              <a:xfrm>
                <a:off x="977" y="3199"/>
                <a:ext cx="17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j</a:t>
                </a:r>
              </a:p>
            </p:txBody>
          </p:sp>
          <p:sp>
            <p:nvSpPr>
              <p:cNvPr id="475188" name="Text Box 52"/>
              <p:cNvSpPr txBox="1">
                <a:spLocks noChangeArrowheads="1"/>
              </p:cNvSpPr>
              <p:nvPr/>
            </p:nvSpPr>
            <p:spPr bwMode="auto">
              <a:xfrm>
                <a:off x="1152" y="3197"/>
                <a:ext cx="230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  <p:sp>
          <p:nvSpPr>
            <p:cNvPr id="475189" name="Rectangle 53"/>
            <p:cNvSpPr>
              <a:spLocks noChangeArrowheads="1"/>
            </p:cNvSpPr>
            <p:nvPr/>
          </p:nvSpPr>
          <p:spPr bwMode="auto">
            <a:xfrm>
              <a:off x="2924" y="2506"/>
              <a:ext cx="231" cy="1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5190" name="Text Box 54"/>
            <p:cNvSpPr txBox="1">
              <a:spLocks noChangeArrowheads="1"/>
            </p:cNvSpPr>
            <p:nvPr/>
          </p:nvSpPr>
          <p:spPr bwMode="auto">
            <a:xfrm>
              <a:off x="2765" y="2506"/>
              <a:ext cx="21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200" b="1"/>
                <a:t>m</a:t>
              </a:r>
            </a:p>
          </p:txBody>
        </p:sp>
      </p:grpSp>
      <p:sp>
        <p:nvSpPr>
          <p:cNvPr id="475191" name="Text Box 55"/>
          <p:cNvSpPr txBox="1">
            <a:spLocks noChangeArrowheads="1"/>
          </p:cNvSpPr>
          <p:nvPr/>
        </p:nvSpPr>
        <p:spPr bwMode="auto">
          <a:xfrm>
            <a:off x="6848622" y="5010150"/>
            <a:ext cx="2020105" cy="830997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folHlink"/>
                </a:solidFill>
              </a:rPr>
              <a:t>The runtime display</a:t>
            </a:r>
          </a:p>
          <a:p>
            <a:r>
              <a:rPr lang="en-US" dirty="0">
                <a:solidFill>
                  <a:schemeClr val="folHlink"/>
                </a:solidFill>
              </a:rPr>
              <a:t>allows </a:t>
            </a:r>
            <a:r>
              <a:rPr lang="en-US" u="sng" dirty="0">
                <a:solidFill>
                  <a:schemeClr val="folHlink"/>
                </a:solidFill>
              </a:rPr>
              <a:t>faster access</a:t>
            </a:r>
          </a:p>
          <a:p>
            <a:r>
              <a:rPr lang="en-US" dirty="0">
                <a:solidFill>
                  <a:schemeClr val="folHlink"/>
                </a:solidFill>
              </a:rPr>
              <a:t>to</a:t>
            </a:r>
            <a:r>
              <a:rPr lang="en-US" b="1" dirty="0">
                <a:solidFill>
                  <a:schemeClr val="folHlink"/>
                </a:solidFill>
              </a:rPr>
              <a:t> </a:t>
            </a:r>
            <a:r>
              <a:rPr lang="en-US" u="sng" dirty="0">
                <a:solidFill>
                  <a:schemeClr val="folHlink"/>
                </a:solidFill>
              </a:rPr>
              <a:t>nonlocal</a:t>
            </a:r>
            <a:r>
              <a:rPr lang="en-US" dirty="0">
                <a:solidFill>
                  <a:schemeClr val="folHlink"/>
                </a:solidFill>
              </a:rPr>
              <a:t> values.</a:t>
            </a:r>
          </a:p>
        </p:txBody>
      </p:sp>
      <p:sp>
        <p:nvSpPr>
          <p:cNvPr id="475192" name="Text Box 56"/>
          <p:cNvSpPr txBox="1">
            <a:spLocks noChangeArrowheads="1"/>
          </p:cNvSpPr>
          <p:nvPr/>
        </p:nvSpPr>
        <p:spPr bwMode="auto">
          <a:xfrm>
            <a:off x="2835275" y="5832475"/>
            <a:ext cx="42352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main1 </a:t>
            </a:r>
            <a:r>
              <a:rPr lang="en-US" b="1" dirty="0">
                <a:latin typeface="Courier New" charset="0"/>
                <a:sym typeface="Wingdings" charset="0"/>
              </a:rPr>
              <a:t>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proc2b</a:t>
            </a:r>
            <a:r>
              <a:rPr lang="en-US" b="1" dirty="0">
                <a:latin typeface="Courier New" charset="0"/>
                <a:sym typeface="Wingdings" charset="0"/>
              </a:rPr>
              <a:t> 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proc2a</a:t>
            </a:r>
            <a:r>
              <a:rPr lang="en-US" b="1" dirty="0">
                <a:latin typeface="Courier New" charset="0"/>
                <a:sym typeface="Wingdings" charset="0"/>
              </a:rPr>
              <a:t>  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sym typeface="Wingdings" charset="0"/>
              </a:rPr>
              <a:t>proc3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04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5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5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75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7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7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7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75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75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47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47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475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47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475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475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39" grpId="0" animBg="1"/>
      <p:bldP spid="475166" grpId="0" animBg="1"/>
      <p:bldP spid="475167" grpId="0" animBg="1"/>
      <p:bldP spid="475167" grpId="1" animBg="1"/>
      <p:bldP spid="475168" grpId="0" animBg="1"/>
      <p:bldP spid="475168" grpId="1" animBg="1"/>
      <p:bldP spid="475169" grpId="0" animBg="1"/>
      <p:bldP spid="475169" grpId="1" animBg="1"/>
      <p:bldP spid="475170" grpId="0"/>
      <p:bldP spid="475171" grpId="0" animBg="1"/>
      <p:bldP spid="475171" grpId="1" animBg="1"/>
      <p:bldP spid="475172" grpId="0" animBg="1"/>
      <p:bldP spid="475172" grpId="1" animBg="1"/>
      <p:bldP spid="475172" grpId="2" animBg="1"/>
      <p:bldP spid="475172" grpId="3" animBg="1"/>
      <p:bldP spid="475173" grpId="0" animBg="1"/>
      <p:bldP spid="475173" grpId="1" animBg="1"/>
      <p:bldP spid="475174" grpId="0"/>
      <p:bldP spid="475174" grpId="1"/>
      <p:bldP spid="475175" grpId="0"/>
      <p:bldP spid="475175" grpId="1"/>
      <p:bldP spid="475176" grpId="0"/>
      <p:bldP spid="475176" grpId="1"/>
      <p:bldP spid="475177" grpId="0" animBg="1"/>
      <p:bldP spid="475177" grpId="1" animBg="1"/>
      <p:bldP spid="475182" grpId="0"/>
      <p:bldP spid="47519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5C87-E17F-1848-83D2-FF43D326C3A9}" type="slidenum">
              <a:rPr lang="en-US"/>
              <a:pPr/>
              <a:t>11</a:t>
            </a:fld>
            <a:endParaRPr lang="en-US"/>
          </a:p>
        </p:txBody>
      </p:sp>
      <p:sp>
        <p:nvSpPr>
          <p:cNvPr id="476162" name="Rectangle 2"/>
          <p:cNvSpPr>
            <a:spLocks noChangeArrowheads="1"/>
          </p:cNvSpPr>
          <p:nvPr/>
        </p:nvSpPr>
        <p:spPr bwMode="auto">
          <a:xfrm>
            <a:off x="433388" y="1417638"/>
            <a:ext cx="2835275" cy="3840162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63" name="Rectangle 3"/>
          <p:cNvSpPr>
            <a:spLocks noChangeArrowheads="1"/>
          </p:cNvSpPr>
          <p:nvPr/>
        </p:nvSpPr>
        <p:spPr bwMode="auto">
          <a:xfrm>
            <a:off x="615950" y="3336925"/>
            <a:ext cx="2468563" cy="1371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64" name="Rectangle 4"/>
          <p:cNvSpPr>
            <a:spLocks noChangeArrowheads="1"/>
          </p:cNvSpPr>
          <p:nvPr/>
        </p:nvSpPr>
        <p:spPr bwMode="auto">
          <a:xfrm>
            <a:off x="615950" y="1874838"/>
            <a:ext cx="2468563" cy="1371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65" name="Rectangle 5"/>
          <p:cNvSpPr>
            <a:spLocks noChangeArrowheads="1"/>
          </p:cNvSpPr>
          <p:nvPr/>
        </p:nvSpPr>
        <p:spPr bwMode="auto">
          <a:xfrm>
            <a:off x="890588" y="3794125"/>
            <a:ext cx="2011362" cy="731838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66" name="Rectangle 6"/>
          <p:cNvSpPr>
            <a:spLocks noChangeArrowheads="1"/>
          </p:cNvSpPr>
          <p:nvPr/>
        </p:nvSpPr>
        <p:spPr bwMode="auto">
          <a:xfrm>
            <a:off x="890588" y="2332038"/>
            <a:ext cx="2011362" cy="73183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Recursive Calls</a:t>
            </a:r>
          </a:p>
        </p:txBody>
      </p:sp>
      <p:sp>
        <p:nvSpPr>
          <p:cNvPr id="476168" name="Text Box 8"/>
          <p:cNvSpPr txBox="1">
            <a:spLocks noChangeArrowheads="1"/>
          </p:cNvSpPr>
          <p:nvPr/>
        </p:nvSpPr>
        <p:spPr bwMode="auto">
          <a:xfrm>
            <a:off x="433388" y="1373188"/>
            <a:ext cx="2506662" cy="302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</a:rPr>
              <a:t>PROGRAM main1</a:t>
            </a:r>
          </a:p>
          <a:p>
            <a:endParaRPr lang="en-US" b="1">
              <a:latin typeface="Courier New" charset="0"/>
            </a:endParaRPr>
          </a:p>
          <a:p>
            <a:r>
              <a:rPr lang="en-US" b="1">
                <a:latin typeface="Courier New" charset="0"/>
              </a:rPr>
              <a:t>  FUNCTION func2</a:t>
            </a:r>
          </a:p>
          <a:p>
            <a:endParaRPr lang="en-US" b="1">
              <a:latin typeface="Courier New" charset="0"/>
            </a:endParaRPr>
          </a:p>
          <a:p>
            <a:r>
              <a:rPr lang="en-US" b="1">
                <a:latin typeface="Courier New" charset="0"/>
              </a:rPr>
              <a:t>    FUNCTION func3</a:t>
            </a:r>
          </a:p>
          <a:p>
            <a:endParaRPr lang="en-US" b="1">
              <a:latin typeface="Courier New" charset="0"/>
            </a:endParaRPr>
          </a:p>
          <a:p>
            <a:endParaRPr lang="en-US" b="1">
              <a:latin typeface="Courier New" charset="0"/>
            </a:endParaRPr>
          </a:p>
          <a:p>
            <a:endParaRPr lang="en-US" b="1">
              <a:latin typeface="Courier New" charset="0"/>
            </a:endParaRPr>
          </a:p>
          <a:p>
            <a:r>
              <a:rPr lang="en-US" b="1">
                <a:latin typeface="Courier New" charset="0"/>
              </a:rPr>
              <a:t>  PROCEDURE proc2</a:t>
            </a:r>
          </a:p>
          <a:p>
            <a:endParaRPr lang="en-US" b="1">
              <a:latin typeface="Courier New" charset="0"/>
            </a:endParaRPr>
          </a:p>
          <a:p>
            <a:r>
              <a:rPr lang="en-US" b="1">
                <a:latin typeface="Courier New" charset="0"/>
              </a:rPr>
              <a:t>    PROCEDURE proc3</a:t>
            </a:r>
          </a:p>
          <a:p>
            <a:endParaRPr lang="en-US" b="1">
              <a:latin typeface="Courier New" charset="0"/>
            </a:endParaRPr>
          </a:p>
        </p:txBody>
      </p:sp>
      <p:sp>
        <p:nvSpPr>
          <p:cNvPr id="476169" name="Rectangle 9"/>
          <p:cNvSpPr>
            <a:spLocks noChangeArrowheads="1"/>
          </p:cNvSpPr>
          <p:nvPr/>
        </p:nvSpPr>
        <p:spPr bwMode="auto">
          <a:xfrm>
            <a:off x="4114800" y="1416050"/>
            <a:ext cx="1828800" cy="3657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70" name="Rectangle 10"/>
          <p:cNvSpPr>
            <a:spLocks noChangeArrowheads="1"/>
          </p:cNvSpPr>
          <p:nvPr/>
        </p:nvSpPr>
        <p:spPr bwMode="auto">
          <a:xfrm>
            <a:off x="7315200" y="1782763"/>
            <a:ext cx="457200" cy="265271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71" name="Text Box 11"/>
          <p:cNvSpPr txBox="1">
            <a:spLocks noChangeArrowheads="1"/>
          </p:cNvSpPr>
          <p:nvPr/>
        </p:nvSpPr>
        <p:spPr bwMode="auto">
          <a:xfrm>
            <a:off x="4114800" y="5103813"/>
            <a:ext cx="1839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RUNTIME STACK</a:t>
            </a:r>
          </a:p>
        </p:txBody>
      </p:sp>
      <p:sp>
        <p:nvSpPr>
          <p:cNvPr id="476172" name="Text Box 12"/>
          <p:cNvSpPr txBox="1">
            <a:spLocks noChangeArrowheads="1"/>
          </p:cNvSpPr>
          <p:nvPr/>
        </p:nvSpPr>
        <p:spPr bwMode="auto">
          <a:xfrm>
            <a:off x="7029450" y="4464050"/>
            <a:ext cx="11080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RUNTIME</a:t>
            </a:r>
          </a:p>
          <a:p>
            <a:pPr algn="ctr"/>
            <a:r>
              <a:rPr lang="en-US"/>
              <a:t>DISPLAY</a:t>
            </a:r>
          </a:p>
        </p:txBody>
      </p:sp>
      <p:sp>
        <p:nvSpPr>
          <p:cNvPr id="476173" name="Rectangle 13"/>
          <p:cNvSpPr>
            <a:spLocks noChangeArrowheads="1"/>
          </p:cNvSpPr>
          <p:nvPr/>
        </p:nvSpPr>
        <p:spPr bwMode="auto">
          <a:xfrm>
            <a:off x="4114800" y="4525963"/>
            <a:ext cx="1828800" cy="549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SF: </a:t>
            </a:r>
            <a:r>
              <a:rPr lang="en-US" dirty="0"/>
              <a:t>main1</a:t>
            </a:r>
          </a:p>
        </p:txBody>
      </p:sp>
      <p:sp>
        <p:nvSpPr>
          <p:cNvPr id="476174" name="Rectangle 14"/>
          <p:cNvSpPr>
            <a:spLocks noChangeArrowheads="1"/>
          </p:cNvSpPr>
          <p:nvPr/>
        </p:nvSpPr>
        <p:spPr bwMode="auto">
          <a:xfrm>
            <a:off x="4114800" y="3978275"/>
            <a:ext cx="1828800" cy="549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SF: proc2</a:t>
            </a:r>
          </a:p>
        </p:txBody>
      </p:sp>
      <p:sp>
        <p:nvSpPr>
          <p:cNvPr id="476175" name="Rectangle 15"/>
          <p:cNvSpPr>
            <a:spLocks noChangeArrowheads="1"/>
          </p:cNvSpPr>
          <p:nvPr/>
        </p:nvSpPr>
        <p:spPr bwMode="auto">
          <a:xfrm>
            <a:off x="4114800" y="3429000"/>
            <a:ext cx="1828800" cy="549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SF: proc3</a:t>
            </a:r>
          </a:p>
        </p:txBody>
      </p:sp>
      <p:sp>
        <p:nvSpPr>
          <p:cNvPr id="476176" name="Rectangle 16"/>
          <p:cNvSpPr>
            <a:spLocks noChangeArrowheads="1"/>
          </p:cNvSpPr>
          <p:nvPr/>
        </p:nvSpPr>
        <p:spPr bwMode="auto">
          <a:xfrm>
            <a:off x="4114800" y="2879725"/>
            <a:ext cx="1828800" cy="549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SF: proc3</a:t>
            </a:r>
          </a:p>
        </p:txBody>
      </p:sp>
      <p:sp>
        <p:nvSpPr>
          <p:cNvPr id="476177" name="Rectangle 17"/>
          <p:cNvSpPr>
            <a:spLocks noChangeArrowheads="1"/>
          </p:cNvSpPr>
          <p:nvPr/>
        </p:nvSpPr>
        <p:spPr bwMode="auto">
          <a:xfrm>
            <a:off x="4114800" y="2332038"/>
            <a:ext cx="1828800" cy="549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SF: func3</a:t>
            </a:r>
          </a:p>
        </p:txBody>
      </p:sp>
      <p:sp>
        <p:nvSpPr>
          <p:cNvPr id="476178" name="Rectangle 18"/>
          <p:cNvSpPr>
            <a:spLocks noChangeArrowheads="1"/>
          </p:cNvSpPr>
          <p:nvPr/>
        </p:nvSpPr>
        <p:spPr bwMode="auto">
          <a:xfrm>
            <a:off x="4114800" y="2879725"/>
            <a:ext cx="1828800" cy="549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SF: func2</a:t>
            </a:r>
          </a:p>
        </p:txBody>
      </p:sp>
      <p:sp>
        <p:nvSpPr>
          <p:cNvPr id="476179" name="Rectangle 19"/>
          <p:cNvSpPr>
            <a:spLocks noChangeArrowheads="1"/>
          </p:cNvSpPr>
          <p:nvPr/>
        </p:nvSpPr>
        <p:spPr bwMode="auto">
          <a:xfrm>
            <a:off x="7315200" y="4160838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80" name="Rectangle 20"/>
          <p:cNvSpPr>
            <a:spLocks noChangeArrowheads="1"/>
          </p:cNvSpPr>
          <p:nvPr/>
        </p:nvSpPr>
        <p:spPr bwMode="auto">
          <a:xfrm>
            <a:off x="7315200" y="3886200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81" name="Rectangle 21"/>
          <p:cNvSpPr>
            <a:spLocks noChangeArrowheads="1"/>
          </p:cNvSpPr>
          <p:nvPr/>
        </p:nvSpPr>
        <p:spPr bwMode="auto">
          <a:xfrm>
            <a:off x="7315200" y="3611563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82" name="Text Box 22"/>
          <p:cNvSpPr txBox="1">
            <a:spLocks noChangeArrowheads="1"/>
          </p:cNvSpPr>
          <p:nvPr/>
        </p:nvSpPr>
        <p:spPr bwMode="auto">
          <a:xfrm>
            <a:off x="7772400" y="4160838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/>
              <a:t>1</a:t>
            </a:r>
          </a:p>
        </p:txBody>
      </p:sp>
      <p:sp>
        <p:nvSpPr>
          <p:cNvPr id="476183" name="Text Box 23"/>
          <p:cNvSpPr txBox="1">
            <a:spLocks noChangeArrowheads="1"/>
          </p:cNvSpPr>
          <p:nvPr/>
        </p:nvSpPr>
        <p:spPr bwMode="auto">
          <a:xfrm>
            <a:off x="7772400" y="38862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/>
              <a:t>2</a:t>
            </a:r>
          </a:p>
        </p:txBody>
      </p:sp>
      <p:sp>
        <p:nvSpPr>
          <p:cNvPr id="476184" name="Text Box 24"/>
          <p:cNvSpPr txBox="1">
            <a:spLocks noChangeArrowheads="1"/>
          </p:cNvSpPr>
          <p:nvPr/>
        </p:nvSpPr>
        <p:spPr bwMode="auto">
          <a:xfrm>
            <a:off x="7772400" y="3611563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/>
              <a:t>3</a:t>
            </a:r>
          </a:p>
        </p:txBody>
      </p:sp>
      <p:sp>
        <p:nvSpPr>
          <p:cNvPr id="476185" name="Text Box 25"/>
          <p:cNvSpPr txBox="1">
            <a:spLocks noChangeArrowheads="1"/>
          </p:cNvSpPr>
          <p:nvPr/>
        </p:nvSpPr>
        <p:spPr bwMode="auto">
          <a:xfrm>
            <a:off x="1457325" y="5622925"/>
            <a:ext cx="795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</a:rPr>
              <a:t>main1</a:t>
            </a:r>
          </a:p>
        </p:txBody>
      </p:sp>
      <p:sp>
        <p:nvSpPr>
          <p:cNvPr id="476186" name="Text Box 26"/>
          <p:cNvSpPr txBox="1">
            <a:spLocks noChangeArrowheads="1"/>
          </p:cNvSpPr>
          <p:nvPr/>
        </p:nvSpPr>
        <p:spPr bwMode="auto">
          <a:xfrm>
            <a:off x="2189163" y="5619750"/>
            <a:ext cx="1135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  <a:sym typeface="Wingdings" charset="0"/>
              </a:rPr>
              <a:t> proc2</a:t>
            </a:r>
            <a:endParaRPr lang="en-US" b="1">
              <a:latin typeface="Courier New" charset="0"/>
            </a:endParaRPr>
          </a:p>
        </p:txBody>
      </p:sp>
      <p:sp>
        <p:nvSpPr>
          <p:cNvPr id="476187" name="Text Box 27"/>
          <p:cNvSpPr txBox="1">
            <a:spLocks noChangeArrowheads="1"/>
          </p:cNvSpPr>
          <p:nvPr/>
        </p:nvSpPr>
        <p:spPr bwMode="auto">
          <a:xfrm>
            <a:off x="3286125" y="5619750"/>
            <a:ext cx="113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  <a:sym typeface="Wingdings" charset="0"/>
              </a:rPr>
              <a:t> proc3</a:t>
            </a:r>
            <a:endParaRPr lang="en-US" b="1">
              <a:latin typeface="Courier New" charset="0"/>
            </a:endParaRPr>
          </a:p>
        </p:txBody>
      </p:sp>
      <p:sp>
        <p:nvSpPr>
          <p:cNvPr id="476188" name="Text Box 28"/>
          <p:cNvSpPr txBox="1">
            <a:spLocks noChangeArrowheads="1"/>
          </p:cNvSpPr>
          <p:nvPr/>
        </p:nvSpPr>
        <p:spPr bwMode="auto">
          <a:xfrm>
            <a:off x="4383088" y="5619750"/>
            <a:ext cx="1135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  <a:sym typeface="Wingdings" charset="0"/>
              </a:rPr>
              <a:t> proc3</a:t>
            </a:r>
            <a:endParaRPr lang="en-US" b="1">
              <a:latin typeface="Courier New" charset="0"/>
            </a:endParaRPr>
          </a:p>
        </p:txBody>
      </p:sp>
      <p:sp>
        <p:nvSpPr>
          <p:cNvPr id="476189" name="Line 29"/>
          <p:cNvSpPr>
            <a:spLocks noChangeShapeType="1"/>
          </p:cNvSpPr>
          <p:nvPr/>
        </p:nvSpPr>
        <p:spPr bwMode="auto">
          <a:xfrm flipH="1">
            <a:off x="5943600" y="4251325"/>
            <a:ext cx="1554163" cy="549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6190" name="Line 30"/>
          <p:cNvSpPr>
            <a:spLocks noChangeShapeType="1"/>
          </p:cNvSpPr>
          <p:nvPr/>
        </p:nvSpPr>
        <p:spPr bwMode="auto">
          <a:xfrm flipH="1">
            <a:off x="5943600" y="4068763"/>
            <a:ext cx="1463675" cy="1825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6191" name="Line 31"/>
          <p:cNvSpPr>
            <a:spLocks noChangeShapeType="1"/>
          </p:cNvSpPr>
          <p:nvPr/>
        </p:nvSpPr>
        <p:spPr bwMode="auto">
          <a:xfrm flipH="1" flipV="1">
            <a:off x="5943600" y="3794125"/>
            <a:ext cx="15541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76192" name="Group 32"/>
          <p:cNvGrpSpPr>
            <a:grpSpLocks/>
          </p:cNvGrpSpPr>
          <p:nvPr/>
        </p:nvGrpSpPr>
        <p:grpSpPr bwMode="auto">
          <a:xfrm flipH="1">
            <a:off x="3931927" y="3246438"/>
            <a:ext cx="182878" cy="365125"/>
            <a:chOff x="3744" y="2390"/>
            <a:chExt cx="230" cy="230"/>
          </a:xfrm>
        </p:grpSpPr>
        <p:sp>
          <p:nvSpPr>
            <p:cNvPr id="476193" name="Line 33"/>
            <p:cNvSpPr>
              <a:spLocks noChangeShapeType="1"/>
            </p:cNvSpPr>
            <p:nvPr/>
          </p:nvSpPr>
          <p:spPr bwMode="auto">
            <a:xfrm>
              <a:off x="3744" y="2390"/>
              <a:ext cx="230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194" name="Line 34"/>
            <p:cNvSpPr>
              <a:spLocks noChangeShapeType="1"/>
            </p:cNvSpPr>
            <p:nvPr/>
          </p:nvSpPr>
          <p:spPr bwMode="auto">
            <a:xfrm>
              <a:off x="3974" y="2390"/>
              <a:ext cx="0" cy="23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195" name="Line 35"/>
            <p:cNvSpPr>
              <a:spLocks noChangeShapeType="1"/>
            </p:cNvSpPr>
            <p:nvPr/>
          </p:nvSpPr>
          <p:spPr bwMode="auto">
            <a:xfrm flipH="1">
              <a:off x="3744" y="2620"/>
              <a:ext cx="230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76197" name="AutoShape 37"/>
          <p:cNvCxnSpPr>
            <a:cxnSpLocks noChangeShapeType="1"/>
            <a:stCxn id="476191" idx="0"/>
            <a:endCxn id="476176" idx="3"/>
          </p:cNvCxnSpPr>
          <p:nvPr/>
        </p:nvCxnSpPr>
        <p:spPr bwMode="auto">
          <a:xfrm rot="16200000" flipV="1">
            <a:off x="6392069" y="2705894"/>
            <a:ext cx="658812" cy="1555750"/>
          </a:xfrm>
          <a:prstGeom prst="curvedConnector4">
            <a:avLst>
              <a:gd name="adj1" fmla="val 100481"/>
              <a:gd name="adj2" fmla="val 59079"/>
            </a:avLst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76198" name="Text Box 38"/>
          <p:cNvSpPr txBox="1">
            <a:spLocks noChangeArrowheads="1"/>
          </p:cNvSpPr>
          <p:nvPr/>
        </p:nvSpPr>
        <p:spPr bwMode="auto">
          <a:xfrm>
            <a:off x="4383088" y="5622925"/>
            <a:ext cx="1135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  <a:sym typeface="Wingdings" charset="0"/>
              </a:rPr>
              <a:t> func2</a:t>
            </a:r>
            <a:endParaRPr lang="en-US" b="1">
              <a:latin typeface="Courier New" charset="0"/>
            </a:endParaRPr>
          </a:p>
        </p:txBody>
      </p:sp>
      <p:grpSp>
        <p:nvGrpSpPr>
          <p:cNvPr id="476199" name="Group 39"/>
          <p:cNvGrpSpPr>
            <a:grpSpLocks/>
          </p:cNvGrpSpPr>
          <p:nvPr/>
        </p:nvGrpSpPr>
        <p:grpSpPr bwMode="auto">
          <a:xfrm flipH="1">
            <a:off x="3749049" y="2697163"/>
            <a:ext cx="365124" cy="914400"/>
            <a:chOff x="3744" y="2390"/>
            <a:chExt cx="230" cy="230"/>
          </a:xfrm>
        </p:grpSpPr>
        <p:sp>
          <p:nvSpPr>
            <p:cNvPr id="476200" name="Line 40"/>
            <p:cNvSpPr>
              <a:spLocks noChangeShapeType="1"/>
            </p:cNvSpPr>
            <p:nvPr/>
          </p:nvSpPr>
          <p:spPr bwMode="auto">
            <a:xfrm>
              <a:off x="3744" y="2390"/>
              <a:ext cx="230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201" name="Line 41"/>
            <p:cNvSpPr>
              <a:spLocks noChangeShapeType="1"/>
            </p:cNvSpPr>
            <p:nvPr/>
          </p:nvSpPr>
          <p:spPr bwMode="auto">
            <a:xfrm>
              <a:off x="3974" y="2390"/>
              <a:ext cx="0" cy="23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202" name="Line 42"/>
            <p:cNvSpPr>
              <a:spLocks noChangeShapeType="1"/>
            </p:cNvSpPr>
            <p:nvPr/>
          </p:nvSpPr>
          <p:spPr bwMode="auto">
            <a:xfrm flipH="1">
              <a:off x="3744" y="2620"/>
              <a:ext cx="230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6203" name="Group 43"/>
          <p:cNvGrpSpPr>
            <a:grpSpLocks/>
          </p:cNvGrpSpPr>
          <p:nvPr/>
        </p:nvGrpSpPr>
        <p:grpSpPr bwMode="auto">
          <a:xfrm flipH="1">
            <a:off x="3931927" y="3246438"/>
            <a:ext cx="182876" cy="822325"/>
            <a:chOff x="3744" y="2390"/>
            <a:chExt cx="230" cy="230"/>
          </a:xfrm>
        </p:grpSpPr>
        <p:sp>
          <p:nvSpPr>
            <p:cNvPr id="476204" name="Line 44"/>
            <p:cNvSpPr>
              <a:spLocks noChangeShapeType="1"/>
            </p:cNvSpPr>
            <p:nvPr/>
          </p:nvSpPr>
          <p:spPr bwMode="auto">
            <a:xfrm>
              <a:off x="3744" y="2390"/>
              <a:ext cx="230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205" name="Line 45"/>
            <p:cNvSpPr>
              <a:spLocks noChangeShapeType="1"/>
            </p:cNvSpPr>
            <p:nvPr/>
          </p:nvSpPr>
          <p:spPr bwMode="auto">
            <a:xfrm>
              <a:off x="3974" y="2390"/>
              <a:ext cx="0" cy="23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206" name="Line 46"/>
            <p:cNvSpPr>
              <a:spLocks noChangeShapeType="1"/>
            </p:cNvSpPr>
            <p:nvPr/>
          </p:nvSpPr>
          <p:spPr bwMode="auto">
            <a:xfrm flipH="1">
              <a:off x="3744" y="2620"/>
              <a:ext cx="230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76207" name="AutoShape 47"/>
          <p:cNvCxnSpPr>
            <a:cxnSpLocks noChangeShapeType="1"/>
            <a:stCxn id="476190" idx="0"/>
            <a:endCxn id="476178" idx="3"/>
          </p:cNvCxnSpPr>
          <p:nvPr/>
        </p:nvCxnSpPr>
        <p:spPr bwMode="auto">
          <a:xfrm rot="5400000" flipH="1">
            <a:off x="6227763" y="2870200"/>
            <a:ext cx="895350" cy="1463675"/>
          </a:xfrm>
          <a:prstGeom prst="curvedConnector2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76208" name="Text Box 48"/>
          <p:cNvSpPr txBox="1">
            <a:spLocks noChangeArrowheads="1"/>
          </p:cNvSpPr>
          <p:nvPr/>
        </p:nvSpPr>
        <p:spPr bwMode="auto">
          <a:xfrm>
            <a:off x="5389563" y="5622925"/>
            <a:ext cx="1135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  <a:sym typeface="Wingdings" charset="0"/>
              </a:rPr>
              <a:t> func3</a:t>
            </a:r>
            <a:endParaRPr lang="en-US" b="1">
              <a:latin typeface="Courier New" charset="0"/>
            </a:endParaRPr>
          </a:p>
        </p:txBody>
      </p:sp>
      <p:cxnSp>
        <p:nvCxnSpPr>
          <p:cNvPr id="476209" name="AutoShape 49"/>
          <p:cNvCxnSpPr>
            <a:cxnSpLocks noChangeShapeType="1"/>
            <a:stCxn id="476191" idx="0"/>
            <a:endCxn id="476177" idx="3"/>
          </p:cNvCxnSpPr>
          <p:nvPr/>
        </p:nvCxnSpPr>
        <p:spPr bwMode="auto">
          <a:xfrm rot="16200000" flipV="1">
            <a:off x="6118225" y="2432050"/>
            <a:ext cx="1206500" cy="1555750"/>
          </a:xfrm>
          <a:prstGeom prst="curvedConnector4">
            <a:avLst>
              <a:gd name="adj1" fmla="val 100130"/>
              <a:gd name="adj2" fmla="val 85306"/>
            </a:avLst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76210" name="Text Box 50"/>
          <p:cNvSpPr txBox="1">
            <a:spLocks noChangeArrowheads="1"/>
          </p:cNvSpPr>
          <p:nvPr/>
        </p:nvSpPr>
        <p:spPr bwMode="auto">
          <a:xfrm>
            <a:off x="6394450" y="5622925"/>
            <a:ext cx="113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  <a:sym typeface="Wingdings" charset="0"/>
              </a:rPr>
              <a:t> proc2</a:t>
            </a:r>
            <a:endParaRPr lang="en-US" b="1">
              <a:latin typeface="Courier New" charset="0"/>
            </a:endParaRPr>
          </a:p>
        </p:txBody>
      </p:sp>
      <p:sp>
        <p:nvSpPr>
          <p:cNvPr id="476211" name="Rectangle 51"/>
          <p:cNvSpPr>
            <a:spLocks noChangeArrowheads="1"/>
          </p:cNvSpPr>
          <p:nvPr/>
        </p:nvSpPr>
        <p:spPr bwMode="auto">
          <a:xfrm>
            <a:off x="4114800" y="1874838"/>
            <a:ext cx="1828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SF: proc2</a:t>
            </a:r>
          </a:p>
        </p:txBody>
      </p:sp>
      <p:grpSp>
        <p:nvGrpSpPr>
          <p:cNvPr id="476212" name="Group 52"/>
          <p:cNvGrpSpPr>
            <a:grpSpLocks/>
          </p:cNvGrpSpPr>
          <p:nvPr/>
        </p:nvGrpSpPr>
        <p:grpSpPr bwMode="auto">
          <a:xfrm flipH="1">
            <a:off x="3931927" y="2241550"/>
            <a:ext cx="182876" cy="730250"/>
            <a:chOff x="3744" y="2390"/>
            <a:chExt cx="230" cy="230"/>
          </a:xfrm>
        </p:grpSpPr>
        <p:sp>
          <p:nvSpPr>
            <p:cNvPr id="476213" name="Line 53"/>
            <p:cNvSpPr>
              <a:spLocks noChangeShapeType="1"/>
            </p:cNvSpPr>
            <p:nvPr/>
          </p:nvSpPr>
          <p:spPr bwMode="auto">
            <a:xfrm>
              <a:off x="3744" y="2390"/>
              <a:ext cx="230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214" name="Line 54"/>
            <p:cNvSpPr>
              <a:spLocks noChangeShapeType="1"/>
            </p:cNvSpPr>
            <p:nvPr/>
          </p:nvSpPr>
          <p:spPr bwMode="auto">
            <a:xfrm>
              <a:off x="3974" y="2390"/>
              <a:ext cx="0" cy="23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215" name="Line 55"/>
            <p:cNvSpPr>
              <a:spLocks noChangeShapeType="1"/>
            </p:cNvSpPr>
            <p:nvPr/>
          </p:nvSpPr>
          <p:spPr bwMode="auto">
            <a:xfrm flipH="1">
              <a:off x="3744" y="2620"/>
              <a:ext cx="230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76216" name="AutoShape 56"/>
          <p:cNvCxnSpPr>
            <a:cxnSpLocks noChangeShapeType="1"/>
          </p:cNvCxnSpPr>
          <p:nvPr/>
        </p:nvCxnSpPr>
        <p:spPr bwMode="auto">
          <a:xfrm rot="5400000" flipH="1">
            <a:off x="5838825" y="2162175"/>
            <a:ext cx="1946275" cy="1736725"/>
          </a:xfrm>
          <a:prstGeom prst="curvedConnector2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2259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73" grpId="0" animBg="1"/>
      <p:bldP spid="476173" grpId="1" animBg="1"/>
      <p:bldP spid="476174" grpId="0" animBg="1"/>
      <p:bldP spid="476174" grpId="1" animBg="1"/>
      <p:bldP spid="476175" grpId="0" animBg="1"/>
      <p:bldP spid="476175" grpId="1" animBg="1"/>
      <p:bldP spid="476176" grpId="0" animBg="1"/>
      <p:bldP spid="476176" grpId="1" animBg="1"/>
      <p:bldP spid="476177" grpId="0" animBg="1"/>
      <p:bldP spid="476177" grpId="1" animBg="1"/>
      <p:bldP spid="476178" grpId="0" animBg="1"/>
      <p:bldP spid="476178" grpId="1" animBg="1"/>
      <p:bldP spid="476179" grpId="0" animBg="1"/>
      <p:bldP spid="476179" grpId="1" animBg="1"/>
      <p:bldP spid="476180" grpId="0" animBg="1"/>
      <p:bldP spid="476180" grpId="1" animBg="1"/>
      <p:bldP spid="476181" grpId="0" animBg="1"/>
      <p:bldP spid="476181" grpId="1" animBg="1"/>
      <p:bldP spid="476182" grpId="0"/>
      <p:bldP spid="476182" grpId="1"/>
      <p:bldP spid="476183" grpId="0"/>
      <p:bldP spid="476183" grpId="1"/>
      <p:bldP spid="476184" grpId="0"/>
      <p:bldP spid="476184" grpId="1"/>
      <p:bldP spid="476185" grpId="0"/>
      <p:bldP spid="476185" grpId="1"/>
      <p:bldP spid="476186" grpId="0"/>
      <p:bldP spid="476186" grpId="1"/>
      <p:bldP spid="476187" grpId="0"/>
      <p:bldP spid="476187" grpId="1"/>
      <p:bldP spid="476188" grpId="0"/>
      <p:bldP spid="476188" grpId="1"/>
      <p:bldP spid="476189" grpId="0" animBg="1"/>
      <p:bldP spid="476189" grpId="1" animBg="1"/>
      <p:bldP spid="476190" grpId="0" animBg="1"/>
      <p:bldP spid="476190" grpId="1" animBg="1"/>
      <p:bldP spid="476190" grpId="2" animBg="1"/>
      <p:bldP spid="476190" grpId="3" animBg="1"/>
      <p:bldP spid="476191" grpId="0" animBg="1"/>
      <p:bldP spid="476191" grpId="1" animBg="1"/>
      <p:bldP spid="476191" grpId="2" animBg="1"/>
      <p:bldP spid="476191" grpId="3" animBg="1"/>
      <p:bldP spid="476191" grpId="4" animBg="1"/>
      <p:bldP spid="476191" grpId="5" animBg="1"/>
      <p:bldP spid="476198" grpId="0"/>
      <p:bldP spid="476198" grpId="1"/>
      <p:bldP spid="476208" grpId="0"/>
      <p:bldP spid="476208" grpId="1"/>
      <p:bldP spid="476210" grpId="0"/>
      <p:bldP spid="476210" grpId="1"/>
      <p:bldP spid="476211" grpId="0" animBg="1"/>
      <p:bldP spid="476211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C912-9AC5-9D41-A7F2-3C72D3DF60E8}" type="slidenum">
              <a:rPr lang="en-US"/>
              <a:pPr/>
              <a:t>12</a:t>
            </a:fld>
            <a:endParaRPr lang="en-US"/>
          </a:p>
        </p:txBody>
      </p:sp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a Stack Frame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7150"/>
            <a:ext cx="8229600" cy="2284728"/>
          </a:xfrm>
        </p:spPr>
        <p:txBody>
          <a:bodyPr/>
          <a:lstStyle/>
          <a:p>
            <a:r>
              <a:rPr lang="en-US" dirty="0"/>
              <a:t>The stack frame for a routine (procedure, function, or the main program) needs one or more </a:t>
            </a:r>
            <a:r>
              <a:rPr lang="en-US" u="sng" dirty="0"/>
              <a:t>data cells</a:t>
            </a:r>
            <a:r>
              <a:rPr lang="en-US" dirty="0"/>
              <a:t> to store the runtime value </a:t>
            </a:r>
            <a:br>
              <a:rPr lang="en-US" dirty="0"/>
            </a:br>
            <a:r>
              <a:rPr lang="en-US" dirty="0"/>
              <a:t>of each of the routine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</a:t>
            </a:r>
            <a:r>
              <a:rPr lang="en-US" u="sng" dirty="0"/>
              <a:t>local variables</a:t>
            </a:r>
            <a:r>
              <a:rPr lang="en-US" dirty="0"/>
              <a:t> and </a:t>
            </a:r>
            <a:r>
              <a:rPr lang="en-US" u="sng" dirty="0"/>
              <a:t>formal parameters</a:t>
            </a:r>
            <a:r>
              <a:rPr lang="en-US" dirty="0"/>
              <a:t>.</a:t>
            </a:r>
          </a:p>
        </p:txBody>
      </p:sp>
      <p:sp>
        <p:nvSpPr>
          <p:cNvPr id="548868" name="Text Box 4"/>
          <p:cNvSpPr txBox="1">
            <a:spLocks noChangeArrowheads="1"/>
          </p:cNvSpPr>
          <p:nvPr/>
        </p:nvSpPr>
        <p:spPr bwMode="auto">
          <a:xfrm>
            <a:off x="274367" y="3696942"/>
            <a:ext cx="4389438" cy="2292350"/>
          </a:xfrm>
          <a:prstGeom prst="rect">
            <a:avLst/>
          </a:prstGeom>
          <a:solidFill>
            <a:srgbClr val="D6FFFF"/>
          </a:solidFill>
          <a:ln>
            <a:solidFill>
              <a:srgbClr val="0033CC"/>
            </a:solidFill>
          </a:ln>
          <a:effectLst/>
        </p:spPr>
        <p:txBody>
          <a:bodyPr>
            <a:spAutoFit/>
          </a:bodyPr>
          <a:lstStyle/>
          <a:p>
            <a:r>
              <a:rPr lang="en-US" sz="1600" b="1" dirty="0">
                <a:latin typeface="Courier New" charset="0"/>
              </a:rPr>
              <a:t>TYPE </a:t>
            </a:r>
            <a:r>
              <a:rPr lang="en-US" sz="1600" b="1" dirty="0" err="1">
                <a:latin typeface="Courier New" charset="0"/>
              </a:rPr>
              <a:t>arr</a:t>
            </a:r>
            <a:r>
              <a:rPr lang="en-US" sz="1600" b="1" dirty="0">
                <a:latin typeface="Courier New" charset="0"/>
              </a:rPr>
              <a:t> = ARRAY[1..3] OF integer;</a:t>
            </a:r>
          </a:p>
          <a:p>
            <a:r>
              <a:rPr lang="en-US" sz="1600" b="1" dirty="0">
                <a:latin typeface="Courier New" charset="0"/>
              </a:rPr>
              <a:t>...</a:t>
            </a:r>
          </a:p>
          <a:p>
            <a:r>
              <a:rPr lang="en-US" sz="1600" b="1" dirty="0">
                <a:latin typeface="Courier New" charset="0"/>
              </a:rPr>
              <a:t>PROCEDURE </a:t>
            </a:r>
            <a:r>
              <a:rPr lang="en-US" sz="1600" b="1" dirty="0" err="1">
                <a:latin typeface="Courier New" charset="0"/>
              </a:rPr>
              <a:t>proc</a:t>
            </a:r>
            <a:r>
              <a:rPr lang="en-US" sz="1600" b="1" dirty="0">
                <a:latin typeface="Courier New" charset="0"/>
              </a:rPr>
              <a:t>(</a:t>
            </a:r>
            <a:r>
              <a:rPr lang="en-US" sz="16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600" b="1" dirty="0">
                <a:latin typeface="Courier New" charset="0"/>
              </a:rPr>
              <a:t>,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600" b="1" dirty="0">
                <a:latin typeface="Courier New" charset="0"/>
              </a:rPr>
              <a:t> : integer; </a:t>
            </a:r>
          </a:p>
          <a:p>
            <a:r>
              <a:rPr lang="en-US" sz="1600" b="1" dirty="0">
                <a:latin typeface="Courier New" charset="0"/>
              </a:rPr>
              <a:t>               VAR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x</a:t>
            </a:r>
            <a:r>
              <a:rPr lang="en-US" sz="1600" b="1" dirty="0">
                <a:latin typeface="Courier New" charset="0"/>
              </a:rPr>
              <a:t>,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y</a:t>
            </a:r>
            <a:r>
              <a:rPr lang="en-US" sz="1600" b="1" dirty="0">
                <a:latin typeface="Courier New" charset="0"/>
              </a:rPr>
              <a:t> : real;</a:t>
            </a:r>
          </a:p>
          <a:p>
            <a:r>
              <a:rPr lang="en-US" sz="1600" b="1" dirty="0">
                <a:latin typeface="Courier New" charset="0"/>
              </a:rPr>
              <a:t>               VAR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a</a:t>
            </a:r>
            <a:r>
              <a:rPr lang="en-US" sz="1600" b="1" dirty="0">
                <a:latin typeface="Courier New" charset="0"/>
              </a:rPr>
              <a:t> : </a:t>
            </a:r>
            <a:r>
              <a:rPr lang="en-US" sz="1600" b="1" dirty="0" err="1">
                <a:latin typeface="Courier New" charset="0"/>
              </a:rPr>
              <a:t>arr</a:t>
            </a:r>
            <a:r>
              <a:rPr lang="en-US" sz="1600" b="1" dirty="0">
                <a:latin typeface="Courier New" charset="0"/>
              </a:rPr>
              <a:t>;</a:t>
            </a:r>
          </a:p>
          <a:p>
            <a:r>
              <a:rPr lang="en-US" sz="1600" b="1" dirty="0">
                <a:latin typeface="Courier New" charset="0"/>
              </a:rPr>
              <a:t>           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b</a:t>
            </a:r>
            <a:r>
              <a:rPr lang="en-US" sz="1600" b="1" dirty="0">
                <a:latin typeface="Courier New" charset="0"/>
              </a:rPr>
              <a:t> : </a:t>
            </a:r>
            <a:r>
              <a:rPr lang="en-US" sz="1600" b="1" dirty="0" err="1">
                <a:latin typeface="Courier New" charset="0"/>
              </a:rPr>
              <a:t>arr</a:t>
            </a:r>
            <a:r>
              <a:rPr lang="en-US" sz="1600" b="1" dirty="0">
                <a:latin typeface="Courier New" charset="0"/>
              </a:rPr>
              <a:t>);</a:t>
            </a:r>
          </a:p>
          <a:p>
            <a:r>
              <a:rPr lang="en-US" sz="1600" b="1" dirty="0">
                <a:latin typeface="Courier New" charset="0"/>
              </a:rPr>
              <a:t>VAR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k</a:t>
            </a:r>
            <a:r>
              <a:rPr lang="en-US" sz="1600" b="1" dirty="0">
                <a:latin typeface="Courier New" charset="0"/>
              </a:rPr>
              <a:t> : integer;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z</a:t>
            </a:r>
            <a:r>
              <a:rPr lang="en-US" sz="1600" b="1" dirty="0">
                <a:latin typeface="Courier New" charset="0"/>
              </a:rPr>
              <a:t> : real;</a:t>
            </a:r>
          </a:p>
        </p:txBody>
      </p:sp>
      <p:sp>
        <p:nvSpPr>
          <p:cNvPr id="548869" name="AutoShape 5"/>
          <p:cNvSpPr>
            <a:spLocks noChangeArrowheads="1"/>
          </p:cNvSpPr>
          <p:nvPr/>
        </p:nvSpPr>
        <p:spPr bwMode="auto">
          <a:xfrm>
            <a:off x="4846638" y="3702666"/>
            <a:ext cx="3840162" cy="146367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70" name="Text Box 6"/>
          <p:cNvSpPr txBox="1">
            <a:spLocks noChangeArrowheads="1"/>
          </p:cNvSpPr>
          <p:nvPr/>
        </p:nvSpPr>
        <p:spPr bwMode="auto">
          <a:xfrm>
            <a:off x="5851525" y="3824903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i</a:t>
            </a:r>
          </a:p>
        </p:txBody>
      </p:sp>
      <p:sp>
        <p:nvSpPr>
          <p:cNvPr id="548871" name="Rectangle 7"/>
          <p:cNvSpPr>
            <a:spLocks noChangeArrowheads="1"/>
          </p:cNvSpPr>
          <p:nvPr/>
        </p:nvSpPr>
        <p:spPr bwMode="auto">
          <a:xfrm>
            <a:off x="6126163" y="388681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72" name="Text Box 8"/>
          <p:cNvSpPr txBox="1">
            <a:spLocks noChangeArrowheads="1"/>
          </p:cNvSpPr>
          <p:nvPr/>
        </p:nvSpPr>
        <p:spPr bwMode="auto">
          <a:xfrm>
            <a:off x="5851525" y="4282103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j</a:t>
            </a:r>
          </a:p>
        </p:txBody>
      </p:sp>
      <p:sp>
        <p:nvSpPr>
          <p:cNvPr id="548873" name="Rectangle 9"/>
          <p:cNvSpPr>
            <a:spLocks noChangeArrowheads="1"/>
          </p:cNvSpPr>
          <p:nvPr/>
        </p:nvSpPr>
        <p:spPr bwMode="auto">
          <a:xfrm>
            <a:off x="6126163" y="434401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74" name="Text Box 10"/>
          <p:cNvSpPr txBox="1">
            <a:spLocks noChangeArrowheads="1"/>
          </p:cNvSpPr>
          <p:nvPr/>
        </p:nvSpPr>
        <p:spPr bwMode="auto">
          <a:xfrm>
            <a:off x="6765925" y="3824903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548875" name="Rectangle 11"/>
          <p:cNvSpPr>
            <a:spLocks noChangeArrowheads="1"/>
          </p:cNvSpPr>
          <p:nvPr/>
        </p:nvSpPr>
        <p:spPr bwMode="auto">
          <a:xfrm>
            <a:off x="7040563" y="388681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76" name="Text Box 12"/>
          <p:cNvSpPr txBox="1">
            <a:spLocks noChangeArrowheads="1"/>
          </p:cNvSpPr>
          <p:nvPr/>
        </p:nvSpPr>
        <p:spPr bwMode="auto">
          <a:xfrm>
            <a:off x="6765925" y="4282103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y</a:t>
            </a:r>
          </a:p>
        </p:txBody>
      </p:sp>
      <p:sp>
        <p:nvSpPr>
          <p:cNvPr id="548877" name="Rectangle 13"/>
          <p:cNvSpPr>
            <a:spLocks noChangeArrowheads="1"/>
          </p:cNvSpPr>
          <p:nvPr/>
        </p:nvSpPr>
        <p:spPr bwMode="auto">
          <a:xfrm>
            <a:off x="7040563" y="434401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78" name="Text Box 14"/>
          <p:cNvSpPr txBox="1">
            <a:spLocks noChangeArrowheads="1"/>
          </p:cNvSpPr>
          <p:nvPr/>
        </p:nvSpPr>
        <p:spPr bwMode="auto">
          <a:xfrm>
            <a:off x="7680325" y="3824903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k</a:t>
            </a:r>
          </a:p>
        </p:txBody>
      </p:sp>
      <p:sp>
        <p:nvSpPr>
          <p:cNvPr id="548879" name="Rectangle 15"/>
          <p:cNvSpPr>
            <a:spLocks noChangeArrowheads="1"/>
          </p:cNvSpPr>
          <p:nvPr/>
        </p:nvSpPr>
        <p:spPr bwMode="auto">
          <a:xfrm>
            <a:off x="7954963" y="388681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80" name="Text Box 16"/>
          <p:cNvSpPr txBox="1">
            <a:spLocks noChangeArrowheads="1"/>
          </p:cNvSpPr>
          <p:nvPr/>
        </p:nvSpPr>
        <p:spPr bwMode="auto">
          <a:xfrm>
            <a:off x="7680325" y="4282103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z</a:t>
            </a:r>
          </a:p>
        </p:txBody>
      </p:sp>
      <p:sp>
        <p:nvSpPr>
          <p:cNvPr id="548881" name="Rectangle 17"/>
          <p:cNvSpPr>
            <a:spLocks noChangeArrowheads="1"/>
          </p:cNvSpPr>
          <p:nvPr/>
        </p:nvSpPr>
        <p:spPr bwMode="auto">
          <a:xfrm>
            <a:off x="7954963" y="434401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82" name="Text Box 18"/>
          <p:cNvSpPr txBox="1">
            <a:spLocks noChangeArrowheads="1"/>
          </p:cNvSpPr>
          <p:nvPr/>
        </p:nvSpPr>
        <p:spPr bwMode="auto">
          <a:xfrm>
            <a:off x="6767513" y="473930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b</a:t>
            </a:r>
          </a:p>
        </p:txBody>
      </p:sp>
      <p:sp>
        <p:nvSpPr>
          <p:cNvPr id="548883" name="Rectangle 19"/>
          <p:cNvSpPr>
            <a:spLocks noChangeArrowheads="1"/>
          </p:cNvSpPr>
          <p:nvPr/>
        </p:nvSpPr>
        <p:spPr bwMode="auto">
          <a:xfrm>
            <a:off x="7042150" y="480121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84" name="Rectangle 20"/>
          <p:cNvSpPr>
            <a:spLocks noChangeArrowheads="1"/>
          </p:cNvSpPr>
          <p:nvPr/>
        </p:nvSpPr>
        <p:spPr bwMode="auto">
          <a:xfrm>
            <a:off x="7499350" y="480121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85" name="Rectangle 21"/>
          <p:cNvSpPr>
            <a:spLocks noChangeArrowheads="1"/>
          </p:cNvSpPr>
          <p:nvPr/>
        </p:nvSpPr>
        <p:spPr bwMode="auto">
          <a:xfrm>
            <a:off x="7956550" y="480121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86" name="Text Box 22"/>
          <p:cNvSpPr txBox="1">
            <a:spLocks noChangeArrowheads="1"/>
          </p:cNvSpPr>
          <p:nvPr/>
        </p:nvSpPr>
        <p:spPr bwMode="auto">
          <a:xfrm>
            <a:off x="4846638" y="3702666"/>
            <a:ext cx="10166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dirty="0"/>
              <a:t>SF: proc</a:t>
            </a:r>
          </a:p>
        </p:txBody>
      </p:sp>
      <p:sp>
        <p:nvSpPr>
          <p:cNvPr id="548887" name="Text Box 23"/>
          <p:cNvSpPr txBox="1">
            <a:spLocks noChangeArrowheads="1"/>
          </p:cNvSpPr>
          <p:nvPr/>
        </p:nvSpPr>
        <p:spPr bwMode="auto">
          <a:xfrm>
            <a:off x="5830888" y="4737716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a</a:t>
            </a:r>
          </a:p>
        </p:txBody>
      </p:sp>
      <p:sp>
        <p:nvSpPr>
          <p:cNvPr id="548888" name="Rectangle 24"/>
          <p:cNvSpPr>
            <a:spLocks noChangeArrowheads="1"/>
          </p:cNvSpPr>
          <p:nvPr/>
        </p:nvSpPr>
        <p:spPr bwMode="auto">
          <a:xfrm>
            <a:off x="6126163" y="4799628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07B184-5E1B-DD4F-9BAE-732AEC30DDFA}"/>
              </a:ext>
            </a:extLst>
          </p:cNvPr>
          <p:cNvSpPr txBox="1"/>
          <p:nvPr/>
        </p:nvSpPr>
        <p:spPr>
          <a:xfrm>
            <a:off x="5572456" y="5278319"/>
            <a:ext cx="1564614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Why only 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single data cell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for array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>
                <a:solidFill>
                  <a:srgbClr val="0033CC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1059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8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48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48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48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48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48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48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48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48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548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48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548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48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4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4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4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48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48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48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69" grpId="0" animBg="1"/>
      <p:bldP spid="548870" grpId="0"/>
      <p:bldP spid="548871" grpId="0" animBg="1"/>
      <p:bldP spid="548872" grpId="0"/>
      <p:bldP spid="548873" grpId="0" animBg="1"/>
      <p:bldP spid="548874" grpId="0"/>
      <p:bldP spid="548875" grpId="0" animBg="1"/>
      <p:bldP spid="548876" grpId="0"/>
      <p:bldP spid="548877" grpId="0" animBg="1"/>
      <p:bldP spid="548878" grpId="0"/>
      <p:bldP spid="548879" grpId="0" animBg="1"/>
      <p:bldP spid="548880" grpId="0"/>
      <p:bldP spid="548881" grpId="0" animBg="1"/>
      <p:bldP spid="548882" grpId="0"/>
      <p:bldP spid="548883" grpId="0" animBg="1"/>
      <p:bldP spid="548884" grpId="0" animBg="1"/>
      <p:bldP spid="548885" grpId="0" animBg="1"/>
      <p:bldP spid="548886" grpId="0"/>
      <p:bldP spid="548887" grpId="0"/>
      <p:bldP spid="548888" grpId="0" animBg="1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586F-9441-CE45-97B6-08F678940AF4}" type="slidenum">
              <a:rPr lang="en-US"/>
              <a:pPr/>
              <a:t>13</a:t>
            </a:fld>
            <a:endParaRPr lang="en-US"/>
          </a:p>
        </p:txBody>
      </p:sp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a Stack Frame</a:t>
            </a:r>
            <a:r>
              <a:rPr lang="en-US" i="1" dirty="0"/>
              <a:t>, cont’d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94756"/>
            <a:ext cx="8229600" cy="228597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Obtain the names and types </a:t>
            </a:r>
            <a:br>
              <a:rPr lang="en-US" dirty="0"/>
            </a:br>
            <a:r>
              <a:rPr lang="en-US" dirty="0"/>
              <a:t>of the local variables and </a:t>
            </a:r>
            <a:br>
              <a:rPr lang="en-US" dirty="0"/>
            </a:br>
            <a:r>
              <a:rPr lang="en-US" dirty="0"/>
              <a:t>formal parameters from </a:t>
            </a:r>
            <a:br>
              <a:rPr lang="en-US" dirty="0"/>
            </a:br>
            <a:r>
              <a:rPr lang="en-US" dirty="0"/>
              <a:t>the routine’s </a:t>
            </a:r>
            <a:r>
              <a:rPr lang="en-US" u="sng" dirty="0"/>
              <a:t>symbol table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</p:txBody>
      </p:sp>
      <p:sp>
        <p:nvSpPr>
          <p:cNvPr id="549892" name="Text Box 4"/>
          <p:cNvSpPr txBox="1">
            <a:spLocks noChangeArrowheads="1"/>
          </p:cNvSpPr>
          <p:nvPr/>
        </p:nvSpPr>
        <p:spPr bwMode="auto">
          <a:xfrm>
            <a:off x="457200" y="1235075"/>
            <a:ext cx="4389438" cy="2292350"/>
          </a:xfrm>
          <a:prstGeom prst="rect">
            <a:avLst/>
          </a:prstGeom>
          <a:solidFill>
            <a:srgbClr val="D6FFFF"/>
          </a:solidFill>
          <a:ln>
            <a:solidFill>
              <a:srgbClr val="0033CC"/>
            </a:solidFill>
          </a:ln>
          <a:effectLst/>
        </p:spPr>
        <p:txBody>
          <a:bodyPr>
            <a:spAutoFit/>
          </a:bodyPr>
          <a:lstStyle/>
          <a:p>
            <a:r>
              <a:rPr lang="en-US" sz="1600" b="1" dirty="0">
                <a:latin typeface="Courier New" charset="0"/>
              </a:rPr>
              <a:t>TYPE </a:t>
            </a:r>
            <a:r>
              <a:rPr lang="en-US" sz="1600" b="1" dirty="0" err="1">
                <a:latin typeface="Courier New" charset="0"/>
              </a:rPr>
              <a:t>arr</a:t>
            </a:r>
            <a:r>
              <a:rPr lang="en-US" sz="1600" b="1" dirty="0">
                <a:latin typeface="Courier New" charset="0"/>
              </a:rPr>
              <a:t> = ARRAY[1..3] OF integer;</a:t>
            </a:r>
          </a:p>
          <a:p>
            <a:r>
              <a:rPr lang="en-US" sz="1600" b="1" dirty="0">
                <a:latin typeface="Courier New" charset="0"/>
              </a:rPr>
              <a:t>...</a:t>
            </a:r>
          </a:p>
          <a:p>
            <a:r>
              <a:rPr lang="en-US" sz="1600" b="1" dirty="0">
                <a:latin typeface="Courier New" charset="0"/>
              </a:rPr>
              <a:t>PROCEDURE </a:t>
            </a:r>
            <a:r>
              <a:rPr lang="en-US" sz="1600" b="1" dirty="0" err="1">
                <a:latin typeface="Courier New" charset="0"/>
              </a:rPr>
              <a:t>proc</a:t>
            </a:r>
            <a:r>
              <a:rPr lang="en-US" sz="1600" b="1" dirty="0">
                <a:latin typeface="Courier New" charset="0"/>
              </a:rPr>
              <a:t>(</a:t>
            </a:r>
            <a:r>
              <a:rPr lang="en-US" sz="16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600" b="1" dirty="0">
                <a:latin typeface="Courier New" charset="0"/>
              </a:rPr>
              <a:t>,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600" b="1" dirty="0">
                <a:latin typeface="Courier New" charset="0"/>
              </a:rPr>
              <a:t> : integer; </a:t>
            </a:r>
          </a:p>
          <a:p>
            <a:r>
              <a:rPr lang="en-US" sz="1600" b="1" dirty="0">
                <a:latin typeface="Courier New" charset="0"/>
              </a:rPr>
              <a:t>               VAR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x</a:t>
            </a:r>
            <a:r>
              <a:rPr lang="en-US" sz="1600" b="1" dirty="0">
                <a:latin typeface="Courier New" charset="0"/>
              </a:rPr>
              <a:t>,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y</a:t>
            </a:r>
            <a:r>
              <a:rPr lang="en-US" sz="1600" b="1" dirty="0">
                <a:latin typeface="Courier New" charset="0"/>
              </a:rPr>
              <a:t> : real;</a:t>
            </a:r>
          </a:p>
          <a:p>
            <a:r>
              <a:rPr lang="en-US" sz="1600" b="1" dirty="0">
                <a:latin typeface="Courier New" charset="0"/>
              </a:rPr>
              <a:t>               VAR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a</a:t>
            </a:r>
            <a:r>
              <a:rPr lang="en-US" sz="1600" b="1" dirty="0">
                <a:latin typeface="Courier New" charset="0"/>
              </a:rPr>
              <a:t> : </a:t>
            </a:r>
            <a:r>
              <a:rPr lang="en-US" sz="1600" b="1" dirty="0" err="1">
                <a:latin typeface="Courier New" charset="0"/>
              </a:rPr>
              <a:t>arr</a:t>
            </a:r>
            <a:r>
              <a:rPr lang="en-US" sz="1600" b="1" dirty="0">
                <a:latin typeface="Courier New" charset="0"/>
              </a:rPr>
              <a:t>;</a:t>
            </a:r>
          </a:p>
          <a:p>
            <a:r>
              <a:rPr lang="en-US" sz="1600" b="1" dirty="0">
                <a:latin typeface="Courier New" charset="0"/>
              </a:rPr>
              <a:t>           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b</a:t>
            </a:r>
            <a:r>
              <a:rPr lang="en-US" sz="1600" b="1" dirty="0">
                <a:latin typeface="Courier New" charset="0"/>
              </a:rPr>
              <a:t> : </a:t>
            </a:r>
            <a:r>
              <a:rPr lang="en-US" sz="1600" b="1" dirty="0" err="1">
                <a:latin typeface="Courier New" charset="0"/>
              </a:rPr>
              <a:t>arr</a:t>
            </a:r>
            <a:r>
              <a:rPr lang="en-US" sz="1600" b="1" dirty="0">
                <a:latin typeface="Courier New" charset="0"/>
              </a:rPr>
              <a:t>);</a:t>
            </a:r>
          </a:p>
          <a:p>
            <a:r>
              <a:rPr lang="en-US" sz="1600" b="1" dirty="0">
                <a:latin typeface="Courier New" charset="0"/>
              </a:rPr>
              <a:t>VAR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k</a:t>
            </a:r>
            <a:r>
              <a:rPr lang="en-US" sz="1600" b="1" dirty="0">
                <a:latin typeface="Courier New" charset="0"/>
              </a:rPr>
              <a:t> : integer;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z</a:t>
            </a:r>
            <a:r>
              <a:rPr lang="en-US" sz="1600" b="1" dirty="0">
                <a:latin typeface="Courier New" charset="0"/>
              </a:rPr>
              <a:t> : real;</a:t>
            </a:r>
          </a:p>
        </p:txBody>
      </p:sp>
      <p:sp>
        <p:nvSpPr>
          <p:cNvPr id="549893" name="AutoShape 5"/>
          <p:cNvSpPr>
            <a:spLocks noChangeArrowheads="1"/>
          </p:cNvSpPr>
          <p:nvPr/>
        </p:nvSpPr>
        <p:spPr bwMode="auto">
          <a:xfrm>
            <a:off x="4938032" y="1325252"/>
            <a:ext cx="3840162" cy="146367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894" name="Text Box 6"/>
          <p:cNvSpPr txBox="1">
            <a:spLocks noChangeArrowheads="1"/>
          </p:cNvSpPr>
          <p:nvPr/>
        </p:nvSpPr>
        <p:spPr bwMode="auto">
          <a:xfrm>
            <a:off x="6033091" y="1454471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i</a:t>
            </a:r>
          </a:p>
        </p:txBody>
      </p:sp>
      <p:sp>
        <p:nvSpPr>
          <p:cNvPr id="549895" name="Rectangle 7"/>
          <p:cNvSpPr>
            <a:spLocks noChangeArrowheads="1"/>
          </p:cNvSpPr>
          <p:nvPr/>
        </p:nvSpPr>
        <p:spPr bwMode="auto">
          <a:xfrm>
            <a:off x="6307729" y="15163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896" name="Text Box 8"/>
          <p:cNvSpPr txBox="1">
            <a:spLocks noChangeArrowheads="1"/>
          </p:cNvSpPr>
          <p:nvPr/>
        </p:nvSpPr>
        <p:spPr bwMode="auto">
          <a:xfrm>
            <a:off x="6033091" y="1911671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j</a:t>
            </a:r>
          </a:p>
        </p:txBody>
      </p:sp>
      <p:sp>
        <p:nvSpPr>
          <p:cNvPr id="549897" name="Rectangle 9"/>
          <p:cNvSpPr>
            <a:spLocks noChangeArrowheads="1"/>
          </p:cNvSpPr>
          <p:nvPr/>
        </p:nvSpPr>
        <p:spPr bwMode="auto">
          <a:xfrm>
            <a:off x="6307729" y="19735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898" name="Text Box 10"/>
          <p:cNvSpPr txBox="1">
            <a:spLocks noChangeArrowheads="1"/>
          </p:cNvSpPr>
          <p:nvPr/>
        </p:nvSpPr>
        <p:spPr bwMode="auto">
          <a:xfrm>
            <a:off x="6947491" y="1454471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549899" name="Rectangle 11"/>
          <p:cNvSpPr>
            <a:spLocks noChangeArrowheads="1"/>
          </p:cNvSpPr>
          <p:nvPr/>
        </p:nvSpPr>
        <p:spPr bwMode="auto">
          <a:xfrm>
            <a:off x="7222129" y="15163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0" name="Text Box 12"/>
          <p:cNvSpPr txBox="1">
            <a:spLocks noChangeArrowheads="1"/>
          </p:cNvSpPr>
          <p:nvPr/>
        </p:nvSpPr>
        <p:spPr bwMode="auto">
          <a:xfrm>
            <a:off x="6947491" y="1911671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y</a:t>
            </a:r>
          </a:p>
        </p:txBody>
      </p:sp>
      <p:sp>
        <p:nvSpPr>
          <p:cNvPr id="549901" name="Rectangle 13"/>
          <p:cNvSpPr>
            <a:spLocks noChangeArrowheads="1"/>
          </p:cNvSpPr>
          <p:nvPr/>
        </p:nvSpPr>
        <p:spPr bwMode="auto">
          <a:xfrm>
            <a:off x="7222129" y="19735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2" name="Text Box 14"/>
          <p:cNvSpPr txBox="1">
            <a:spLocks noChangeArrowheads="1"/>
          </p:cNvSpPr>
          <p:nvPr/>
        </p:nvSpPr>
        <p:spPr bwMode="auto">
          <a:xfrm>
            <a:off x="7861891" y="1454471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k</a:t>
            </a:r>
          </a:p>
        </p:txBody>
      </p:sp>
      <p:sp>
        <p:nvSpPr>
          <p:cNvPr id="549903" name="Rectangle 15"/>
          <p:cNvSpPr>
            <a:spLocks noChangeArrowheads="1"/>
          </p:cNvSpPr>
          <p:nvPr/>
        </p:nvSpPr>
        <p:spPr bwMode="auto">
          <a:xfrm>
            <a:off x="8136529" y="15163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4" name="Text Box 16"/>
          <p:cNvSpPr txBox="1">
            <a:spLocks noChangeArrowheads="1"/>
          </p:cNvSpPr>
          <p:nvPr/>
        </p:nvSpPr>
        <p:spPr bwMode="auto">
          <a:xfrm>
            <a:off x="7861891" y="1911671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z</a:t>
            </a:r>
          </a:p>
        </p:txBody>
      </p:sp>
      <p:sp>
        <p:nvSpPr>
          <p:cNvPr id="549905" name="Rectangle 17"/>
          <p:cNvSpPr>
            <a:spLocks noChangeArrowheads="1"/>
          </p:cNvSpPr>
          <p:nvPr/>
        </p:nvSpPr>
        <p:spPr bwMode="auto">
          <a:xfrm>
            <a:off x="8136529" y="19735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6" name="Text Box 18"/>
          <p:cNvSpPr txBox="1">
            <a:spLocks noChangeArrowheads="1"/>
          </p:cNvSpPr>
          <p:nvPr/>
        </p:nvSpPr>
        <p:spPr bwMode="auto">
          <a:xfrm>
            <a:off x="6949079" y="2368871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b</a:t>
            </a:r>
          </a:p>
        </p:txBody>
      </p:sp>
      <p:sp>
        <p:nvSpPr>
          <p:cNvPr id="549907" name="Rectangle 19"/>
          <p:cNvSpPr>
            <a:spLocks noChangeArrowheads="1"/>
          </p:cNvSpPr>
          <p:nvPr/>
        </p:nvSpPr>
        <p:spPr bwMode="auto">
          <a:xfrm>
            <a:off x="7223716" y="24307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8" name="Rectangle 20"/>
          <p:cNvSpPr>
            <a:spLocks noChangeArrowheads="1"/>
          </p:cNvSpPr>
          <p:nvPr/>
        </p:nvSpPr>
        <p:spPr bwMode="auto">
          <a:xfrm>
            <a:off x="7680916" y="24307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9" name="Rectangle 21"/>
          <p:cNvSpPr>
            <a:spLocks noChangeArrowheads="1"/>
          </p:cNvSpPr>
          <p:nvPr/>
        </p:nvSpPr>
        <p:spPr bwMode="auto">
          <a:xfrm>
            <a:off x="8138116" y="24307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10" name="Text Box 22"/>
          <p:cNvSpPr txBox="1">
            <a:spLocks noChangeArrowheads="1"/>
          </p:cNvSpPr>
          <p:nvPr/>
        </p:nvSpPr>
        <p:spPr bwMode="auto">
          <a:xfrm>
            <a:off x="5028204" y="1332233"/>
            <a:ext cx="10166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dirty="0"/>
              <a:t>SF: proc</a:t>
            </a:r>
          </a:p>
        </p:txBody>
      </p:sp>
      <p:sp>
        <p:nvSpPr>
          <p:cNvPr id="549911" name="Text Box 23"/>
          <p:cNvSpPr txBox="1">
            <a:spLocks noChangeArrowheads="1"/>
          </p:cNvSpPr>
          <p:nvPr/>
        </p:nvSpPr>
        <p:spPr bwMode="auto">
          <a:xfrm>
            <a:off x="6012454" y="236728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a</a:t>
            </a:r>
          </a:p>
        </p:txBody>
      </p:sp>
      <p:sp>
        <p:nvSpPr>
          <p:cNvPr id="549912" name="Rectangle 24"/>
          <p:cNvSpPr>
            <a:spLocks noChangeArrowheads="1"/>
          </p:cNvSpPr>
          <p:nvPr/>
        </p:nvSpPr>
        <p:spPr bwMode="auto">
          <a:xfrm>
            <a:off x="6307729" y="242919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821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586F-9441-CE45-97B6-08F678940AF4}" type="slidenum">
              <a:rPr lang="en-US"/>
              <a:pPr/>
              <a:t>14</a:t>
            </a:fld>
            <a:endParaRPr lang="en-US"/>
          </a:p>
        </p:txBody>
      </p:sp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a Stack Frame</a:t>
            </a:r>
            <a:r>
              <a:rPr lang="en-US" i="1" dirty="0"/>
              <a:t>, cont’d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03318"/>
            <a:ext cx="8229600" cy="237741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Whenever we call a procedure or function: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u="sng" dirty="0"/>
              <a:t>Create</a:t>
            </a:r>
            <a:r>
              <a:rPr lang="en-US" dirty="0"/>
              <a:t> a stack frame.</a:t>
            </a:r>
          </a:p>
          <a:p>
            <a:pPr lvl="1">
              <a:lnSpc>
                <a:spcPct val="90000"/>
              </a:lnSpc>
            </a:pPr>
            <a:r>
              <a:rPr lang="en-US" u="sng" dirty="0"/>
              <a:t>Push</a:t>
            </a:r>
            <a:r>
              <a:rPr lang="en-US" dirty="0"/>
              <a:t> the stack frame onto the runtime stack.</a:t>
            </a:r>
          </a:p>
          <a:p>
            <a:pPr lvl="1">
              <a:lnSpc>
                <a:spcPct val="90000"/>
              </a:lnSpc>
            </a:pPr>
            <a:r>
              <a:rPr lang="en-US" u="sng" dirty="0"/>
              <a:t>Allocate</a:t>
            </a:r>
            <a:r>
              <a:rPr lang="en-US" dirty="0"/>
              <a:t> the memory map of data cells </a:t>
            </a:r>
            <a:br>
              <a:rPr lang="en-US" dirty="0"/>
            </a:br>
            <a:r>
              <a:rPr lang="en-US" dirty="0"/>
              <a:t>based on the symbol table.</a:t>
            </a:r>
            <a:endParaRPr lang="en-US" sz="2400" dirty="0"/>
          </a:p>
        </p:txBody>
      </p:sp>
      <p:sp>
        <p:nvSpPr>
          <p:cNvPr id="549892" name="Text Box 4"/>
          <p:cNvSpPr txBox="1">
            <a:spLocks noChangeArrowheads="1"/>
          </p:cNvSpPr>
          <p:nvPr/>
        </p:nvSpPr>
        <p:spPr bwMode="auto">
          <a:xfrm>
            <a:off x="457200" y="1235075"/>
            <a:ext cx="4389438" cy="2292350"/>
          </a:xfrm>
          <a:prstGeom prst="rect">
            <a:avLst/>
          </a:prstGeom>
          <a:solidFill>
            <a:srgbClr val="D6FFFF"/>
          </a:solidFill>
          <a:ln>
            <a:solidFill>
              <a:srgbClr val="0033CC"/>
            </a:solidFill>
          </a:ln>
          <a:effectLst/>
        </p:spPr>
        <p:txBody>
          <a:bodyPr>
            <a:spAutoFit/>
          </a:bodyPr>
          <a:lstStyle/>
          <a:p>
            <a:r>
              <a:rPr lang="en-US" sz="1600" b="1" dirty="0">
                <a:latin typeface="Courier New" charset="0"/>
              </a:rPr>
              <a:t>TYPE </a:t>
            </a:r>
            <a:r>
              <a:rPr lang="en-US" sz="1600" b="1" dirty="0" err="1">
                <a:latin typeface="Courier New" charset="0"/>
              </a:rPr>
              <a:t>arr</a:t>
            </a:r>
            <a:r>
              <a:rPr lang="en-US" sz="1600" b="1" dirty="0">
                <a:latin typeface="Courier New" charset="0"/>
              </a:rPr>
              <a:t> = ARRAY[1..3] OF integer;</a:t>
            </a:r>
          </a:p>
          <a:p>
            <a:r>
              <a:rPr lang="en-US" sz="1600" b="1" dirty="0">
                <a:latin typeface="Courier New" charset="0"/>
              </a:rPr>
              <a:t>...</a:t>
            </a:r>
          </a:p>
          <a:p>
            <a:r>
              <a:rPr lang="en-US" sz="1600" b="1" dirty="0">
                <a:latin typeface="Courier New" charset="0"/>
              </a:rPr>
              <a:t>PROCEDURE </a:t>
            </a:r>
            <a:r>
              <a:rPr lang="en-US" sz="1600" b="1" dirty="0" err="1">
                <a:latin typeface="Courier New" charset="0"/>
              </a:rPr>
              <a:t>proc</a:t>
            </a:r>
            <a:r>
              <a:rPr lang="en-US" sz="1600" b="1" dirty="0">
                <a:latin typeface="Courier New" charset="0"/>
              </a:rPr>
              <a:t>(</a:t>
            </a:r>
            <a:r>
              <a:rPr lang="en-US" sz="16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600" b="1" dirty="0">
                <a:latin typeface="Courier New" charset="0"/>
              </a:rPr>
              <a:t>,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600" b="1" dirty="0">
                <a:latin typeface="Courier New" charset="0"/>
              </a:rPr>
              <a:t> : integer; </a:t>
            </a:r>
          </a:p>
          <a:p>
            <a:r>
              <a:rPr lang="en-US" sz="1600" b="1" dirty="0">
                <a:latin typeface="Courier New" charset="0"/>
              </a:rPr>
              <a:t>               VAR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x</a:t>
            </a:r>
            <a:r>
              <a:rPr lang="en-US" sz="1600" b="1" dirty="0">
                <a:latin typeface="Courier New" charset="0"/>
              </a:rPr>
              <a:t>,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y</a:t>
            </a:r>
            <a:r>
              <a:rPr lang="en-US" sz="1600" b="1" dirty="0">
                <a:latin typeface="Courier New" charset="0"/>
              </a:rPr>
              <a:t> : real;</a:t>
            </a:r>
          </a:p>
          <a:p>
            <a:r>
              <a:rPr lang="en-US" sz="1600" b="1" dirty="0">
                <a:latin typeface="Courier New" charset="0"/>
              </a:rPr>
              <a:t>               VAR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a</a:t>
            </a:r>
            <a:r>
              <a:rPr lang="en-US" sz="1600" b="1" dirty="0">
                <a:latin typeface="Courier New" charset="0"/>
              </a:rPr>
              <a:t> : </a:t>
            </a:r>
            <a:r>
              <a:rPr lang="en-US" sz="1600" b="1" dirty="0" err="1">
                <a:latin typeface="Courier New" charset="0"/>
              </a:rPr>
              <a:t>arr</a:t>
            </a:r>
            <a:r>
              <a:rPr lang="en-US" sz="1600" b="1" dirty="0">
                <a:latin typeface="Courier New" charset="0"/>
              </a:rPr>
              <a:t>;</a:t>
            </a:r>
          </a:p>
          <a:p>
            <a:r>
              <a:rPr lang="en-US" sz="1600" b="1" dirty="0">
                <a:latin typeface="Courier New" charset="0"/>
              </a:rPr>
              <a:t>           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b</a:t>
            </a:r>
            <a:r>
              <a:rPr lang="en-US" sz="1600" b="1" dirty="0">
                <a:latin typeface="Courier New" charset="0"/>
              </a:rPr>
              <a:t> : </a:t>
            </a:r>
            <a:r>
              <a:rPr lang="en-US" sz="1600" b="1" dirty="0" err="1">
                <a:latin typeface="Courier New" charset="0"/>
              </a:rPr>
              <a:t>arr</a:t>
            </a:r>
            <a:r>
              <a:rPr lang="en-US" sz="1600" b="1" dirty="0">
                <a:latin typeface="Courier New" charset="0"/>
              </a:rPr>
              <a:t>);</a:t>
            </a:r>
          </a:p>
          <a:p>
            <a:r>
              <a:rPr lang="en-US" sz="1600" b="1" dirty="0">
                <a:latin typeface="Courier New" charset="0"/>
              </a:rPr>
              <a:t>VAR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k</a:t>
            </a:r>
            <a:r>
              <a:rPr lang="en-US" sz="1600" b="1" dirty="0">
                <a:latin typeface="Courier New" charset="0"/>
              </a:rPr>
              <a:t> : integer;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z</a:t>
            </a:r>
            <a:r>
              <a:rPr lang="en-US" sz="1600" b="1" dirty="0">
                <a:latin typeface="Courier New" charset="0"/>
              </a:rPr>
              <a:t> : real;</a:t>
            </a:r>
          </a:p>
        </p:txBody>
      </p:sp>
      <p:sp>
        <p:nvSpPr>
          <p:cNvPr id="549893" name="AutoShape 5"/>
          <p:cNvSpPr>
            <a:spLocks noChangeArrowheads="1"/>
          </p:cNvSpPr>
          <p:nvPr/>
        </p:nvSpPr>
        <p:spPr bwMode="auto">
          <a:xfrm>
            <a:off x="4938032" y="1325252"/>
            <a:ext cx="3840162" cy="146367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894" name="Text Box 6"/>
          <p:cNvSpPr txBox="1">
            <a:spLocks noChangeArrowheads="1"/>
          </p:cNvSpPr>
          <p:nvPr/>
        </p:nvSpPr>
        <p:spPr bwMode="auto">
          <a:xfrm>
            <a:off x="6033091" y="1454471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i</a:t>
            </a:r>
          </a:p>
        </p:txBody>
      </p:sp>
      <p:sp>
        <p:nvSpPr>
          <p:cNvPr id="549895" name="Rectangle 7"/>
          <p:cNvSpPr>
            <a:spLocks noChangeArrowheads="1"/>
          </p:cNvSpPr>
          <p:nvPr/>
        </p:nvSpPr>
        <p:spPr bwMode="auto">
          <a:xfrm>
            <a:off x="6307729" y="15163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896" name="Text Box 8"/>
          <p:cNvSpPr txBox="1">
            <a:spLocks noChangeArrowheads="1"/>
          </p:cNvSpPr>
          <p:nvPr/>
        </p:nvSpPr>
        <p:spPr bwMode="auto">
          <a:xfrm>
            <a:off x="6033091" y="1911671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j</a:t>
            </a:r>
          </a:p>
        </p:txBody>
      </p:sp>
      <p:sp>
        <p:nvSpPr>
          <p:cNvPr id="549897" name="Rectangle 9"/>
          <p:cNvSpPr>
            <a:spLocks noChangeArrowheads="1"/>
          </p:cNvSpPr>
          <p:nvPr/>
        </p:nvSpPr>
        <p:spPr bwMode="auto">
          <a:xfrm>
            <a:off x="6307729" y="19735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898" name="Text Box 10"/>
          <p:cNvSpPr txBox="1">
            <a:spLocks noChangeArrowheads="1"/>
          </p:cNvSpPr>
          <p:nvPr/>
        </p:nvSpPr>
        <p:spPr bwMode="auto">
          <a:xfrm>
            <a:off x="6947491" y="1454471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549899" name="Rectangle 11"/>
          <p:cNvSpPr>
            <a:spLocks noChangeArrowheads="1"/>
          </p:cNvSpPr>
          <p:nvPr/>
        </p:nvSpPr>
        <p:spPr bwMode="auto">
          <a:xfrm>
            <a:off x="7222129" y="15163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0" name="Text Box 12"/>
          <p:cNvSpPr txBox="1">
            <a:spLocks noChangeArrowheads="1"/>
          </p:cNvSpPr>
          <p:nvPr/>
        </p:nvSpPr>
        <p:spPr bwMode="auto">
          <a:xfrm>
            <a:off x="6947491" y="1911671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y</a:t>
            </a:r>
          </a:p>
        </p:txBody>
      </p:sp>
      <p:sp>
        <p:nvSpPr>
          <p:cNvPr id="549901" name="Rectangle 13"/>
          <p:cNvSpPr>
            <a:spLocks noChangeArrowheads="1"/>
          </p:cNvSpPr>
          <p:nvPr/>
        </p:nvSpPr>
        <p:spPr bwMode="auto">
          <a:xfrm>
            <a:off x="7222129" y="19735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2" name="Text Box 14"/>
          <p:cNvSpPr txBox="1">
            <a:spLocks noChangeArrowheads="1"/>
          </p:cNvSpPr>
          <p:nvPr/>
        </p:nvSpPr>
        <p:spPr bwMode="auto">
          <a:xfrm>
            <a:off x="7861891" y="1454471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k</a:t>
            </a:r>
          </a:p>
        </p:txBody>
      </p:sp>
      <p:sp>
        <p:nvSpPr>
          <p:cNvPr id="549903" name="Rectangle 15"/>
          <p:cNvSpPr>
            <a:spLocks noChangeArrowheads="1"/>
          </p:cNvSpPr>
          <p:nvPr/>
        </p:nvSpPr>
        <p:spPr bwMode="auto">
          <a:xfrm>
            <a:off x="8136529" y="15163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4" name="Text Box 16"/>
          <p:cNvSpPr txBox="1">
            <a:spLocks noChangeArrowheads="1"/>
          </p:cNvSpPr>
          <p:nvPr/>
        </p:nvSpPr>
        <p:spPr bwMode="auto">
          <a:xfrm>
            <a:off x="7861891" y="1911671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z</a:t>
            </a:r>
          </a:p>
        </p:txBody>
      </p:sp>
      <p:sp>
        <p:nvSpPr>
          <p:cNvPr id="549905" name="Rectangle 17"/>
          <p:cNvSpPr>
            <a:spLocks noChangeArrowheads="1"/>
          </p:cNvSpPr>
          <p:nvPr/>
        </p:nvSpPr>
        <p:spPr bwMode="auto">
          <a:xfrm>
            <a:off x="8136529" y="19735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6" name="Text Box 18"/>
          <p:cNvSpPr txBox="1">
            <a:spLocks noChangeArrowheads="1"/>
          </p:cNvSpPr>
          <p:nvPr/>
        </p:nvSpPr>
        <p:spPr bwMode="auto">
          <a:xfrm>
            <a:off x="6949079" y="2368871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b</a:t>
            </a:r>
          </a:p>
        </p:txBody>
      </p:sp>
      <p:sp>
        <p:nvSpPr>
          <p:cNvPr id="549907" name="Rectangle 19"/>
          <p:cNvSpPr>
            <a:spLocks noChangeArrowheads="1"/>
          </p:cNvSpPr>
          <p:nvPr/>
        </p:nvSpPr>
        <p:spPr bwMode="auto">
          <a:xfrm>
            <a:off x="7223716" y="24307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8" name="Rectangle 20"/>
          <p:cNvSpPr>
            <a:spLocks noChangeArrowheads="1"/>
          </p:cNvSpPr>
          <p:nvPr/>
        </p:nvSpPr>
        <p:spPr bwMode="auto">
          <a:xfrm>
            <a:off x="7680916" y="24307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9" name="Rectangle 21"/>
          <p:cNvSpPr>
            <a:spLocks noChangeArrowheads="1"/>
          </p:cNvSpPr>
          <p:nvPr/>
        </p:nvSpPr>
        <p:spPr bwMode="auto">
          <a:xfrm>
            <a:off x="8138116" y="24307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10" name="Text Box 22"/>
          <p:cNvSpPr txBox="1">
            <a:spLocks noChangeArrowheads="1"/>
          </p:cNvSpPr>
          <p:nvPr/>
        </p:nvSpPr>
        <p:spPr bwMode="auto">
          <a:xfrm>
            <a:off x="5028204" y="1332233"/>
            <a:ext cx="10166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dirty="0"/>
              <a:t>SF: proc</a:t>
            </a:r>
          </a:p>
        </p:txBody>
      </p:sp>
      <p:sp>
        <p:nvSpPr>
          <p:cNvPr id="549911" name="Text Box 23"/>
          <p:cNvSpPr txBox="1">
            <a:spLocks noChangeArrowheads="1"/>
          </p:cNvSpPr>
          <p:nvPr/>
        </p:nvSpPr>
        <p:spPr bwMode="auto">
          <a:xfrm>
            <a:off x="6012454" y="236728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a</a:t>
            </a:r>
          </a:p>
        </p:txBody>
      </p:sp>
      <p:sp>
        <p:nvSpPr>
          <p:cNvPr id="549912" name="Rectangle 24"/>
          <p:cNvSpPr>
            <a:spLocks noChangeArrowheads="1"/>
          </p:cNvSpPr>
          <p:nvPr/>
        </p:nvSpPr>
        <p:spPr bwMode="auto">
          <a:xfrm>
            <a:off x="6307729" y="242919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13" name="Text Box 25"/>
          <p:cNvSpPr txBox="1">
            <a:spLocks noChangeArrowheads="1"/>
          </p:cNvSpPr>
          <p:nvPr/>
        </p:nvSpPr>
        <p:spPr bwMode="auto">
          <a:xfrm>
            <a:off x="6164411" y="5702300"/>
            <a:ext cx="1952778" cy="830997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33CC"/>
                </a:solidFill>
              </a:rPr>
              <a:t>No more storing</a:t>
            </a:r>
          </a:p>
          <a:p>
            <a:pPr algn="ctr"/>
            <a:r>
              <a:rPr lang="en-US">
                <a:solidFill>
                  <a:srgbClr val="0033CC"/>
                </a:solidFill>
              </a:rPr>
              <a:t>runtime values</a:t>
            </a:r>
          </a:p>
          <a:p>
            <a:pPr algn="ctr"/>
            <a:r>
              <a:rPr lang="en-US">
                <a:solidFill>
                  <a:srgbClr val="0033CC"/>
                </a:solidFill>
              </a:rPr>
              <a:t>in the symbol table!</a:t>
            </a:r>
          </a:p>
        </p:txBody>
      </p:sp>
    </p:spTree>
    <p:extLst>
      <p:ext uri="{BB962C8B-B14F-4D97-AF65-F5344CB8AC3E}">
        <p14:creationId xmlns:p14="http://schemas.microsoft.com/office/powerpoint/2010/main" val="838230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2674-34CE-A846-B982-1F334B29B35D}" type="slidenum">
              <a:rPr lang="en-US"/>
              <a:pPr/>
              <a:t>15</a:t>
            </a:fld>
            <a:endParaRPr lang="en-US"/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Passing Parameters During a Call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638" y="5391150"/>
            <a:ext cx="8412162" cy="78105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33CC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000" dirty="0">
                <a:solidFill>
                  <a:srgbClr val="0033CC"/>
                </a:solidFill>
              </a:rPr>
              <a:t>Value parameters:</a:t>
            </a:r>
            <a:r>
              <a:rPr lang="en-US" sz="2000" dirty="0"/>
              <a:t> A </a:t>
            </a:r>
            <a:r>
              <a:rPr lang="en-US" sz="2000" u="sng" dirty="0"/>
              <a:t>copy</a:t>
            </a:r>
            <a:r>
              <a:rPr lang="en-US" sz="2000" dirty="0"/>
              <a:t> of the value is passed.</a:t>
            </a:r>
          </a:p>
          <a:p>
            <a:r>
              <a:rPr lang="en-US" sz="2000" dirty="0">
                <a:solidFill>
                  <a:srgbClr val="B23C00"/>
                </a:solidFill>
              </a:rPr>
              <a:t>VAR parameters:</a:t>
            </a:r>
            <a:r>
              <a:rPr lang="en-US" sz="2000" dirty="0"/>
              <a:t> A </a:t>
            </a:r>
            <a:r>
              <a:rPr lang="en-US" sz="2000" u="sng" dirty="0"/>
              <a:t>reference</a:t>
            </a:r>
            <a:r>
              <a:rPr lang="en-US" sz="2000" dirty="0"/>
              <a:t> to the actual parameter is passed.</a:t>
            </a:r>
          </a:p>
        </p:txBody>
      </p:sp>
      <p:sp>
        <p:nvSpPr>
          <p:cNvPr id="550916" name="Text Box 4"/>
          <p:cNvSpPr txBox="1">
            <a:spLocks noChangeArrowheads="1"/>
          </p:cNvSpPr>
          <p:nvPr/>
        </p:nvSpPr>
        <p:spPr bwMode="auto">
          <a:xfrm>
            <a:off x="365125" y="1233783"/>
            <a:ext cx="4024313" cy="4206875"/>
          </a:xfrm>
          <a:prstGeom prst="rect">
            <a:avLst/>
          </a:prstGeom>
          <a:solidFill>
            <a:srgbClr val="D6FFFF"/>
          </a:solidFill>
          <a:ln>
            <a:solidFill>
              <a:srgbClr val="0033CC"/>
            </a:solidFill>
          </a:ln>
          <a:effectLst/>
        </p:spPr>
        <p:txBody>
          <a:bodyPr>
            <a:spAutoFit/>
          </a:bodyPr>
          <a:lstStyle/>
          <a:p>
            <a:r>
              <a:rPr lang="en-US" sz="1500" b="1" dirty="0">
                <a:latin typeface="Courier New" charset="0"/>
              </a:rPr>
              <a:t>PROGRAM main;</a:t>
            </a:r>
          </a:p>
          <a:p>
            <a:r>
              <a:rPr lang="en-US" sz="1500" b="1" dirty="0">
                <a:latin typeface="Courier New" charset="0"/>
              </a:rPr>
              <a:t>TYPE</a:t>
            </a:r>
          </a:p>
          <a:p>
            <a:r>
              <a:rPr lang="en-US" sz="1500" b="1" dirty="0">
                <a:latin typeface="Courier New" charset="0"/>
              </a:rPr>
              <a:t>  </a:t>
            </a:r>
            <a:r>
              <a:rPr lang="en-US" sz="1500" b="1" dirty="0" err="1">
                <a:latin typeface="Courier New" charset="0"/>
              </a:rPr>
              <a:t>arr</a:t>
            </a:r>
            <a:r>
              <a:rPr lang="en-US" sz="1500" b="1" dirty="0">
                <a:latin typeface="Courier New" charset="0"/>
              </a:rPr>
              <a:t> = ARRAY[1..3] OF integer;</a:t>
            </a:r>
          </a:p>
          <a:p>
            <a:r>
              <a:rPr lang="en-US" sz="1500" b="1" dirty="0">
                <a:latin typeface="Courier New" charset="0"/>
              </a:rPr>
              <a:t>VAR</a:t>
            </a:r>
          </a:p>
          <a:p>
            <a:r>
              <a:rPr lang="en-US" sz="1500" b="1" dirty="0">
                <a:latin typeface="Courier New" charset="0"/>
              </a:rPr>
              <a:t>  index, count : integer;</a:t>
            </a:r>
          </a:p>
          <a:p>
            <a:r>
              <a:rPr lang="en-US" sz="1500" b="1" dirty="0">
                <a:latin typeface="Courier New" charset="0"/>
              </a:rPr>
              <a:t>  epsilon, delta : real;</a:t>
            </a:r>
          </a:p>
          <a:p>
            <a:r>
              <a:rPr lang="en-US" sz="1500" b="1" dirty="0">
                <a:latin typeface="Courier New" charset="0"/>
              </a:rPr>
              <a:t>  triplet : </a:t>
            </a:r>
            <a:r>
              <a:rPr lang="en-US" sz="1500" b="1" dirty="0" err="1">
                <a:latin typeface="Courier New" charset="0"/>
              </a:rPr>
              <a:t>arr</a:t>
            </a:r>
            <a:r>
              <a:rPr lang="en-US" sz="1500" b="1" dirty="0">
                <a:latin typeface="Courier New" charset="0"/>
              </a:rPr>
              <a:t>;</a:t>
            </a:r>
          </a:p>
          <a:p>
            <a:endParaRPr lang="en-US" sz="1500" b="1" dirty="0">
              <a:latin typeface="Courier New" charset="0"/>
            </a:endParaRPr>
          </a:p>
          <a:p>
            <a:r>
              <a:rPr lang="en-US" sz="1500" b="1" dirty="0">
                <a:latin typeface="Courier New" charset="0"/>
              </a:rPr>
              <a:t>PROCEDURE </a:t>
            </a:r>
            <a:r>
              <a:rPr lang="en-US" sz="1500" b="1" dirty="0" err="1">
                <a:latin typeface="Courier New" charset="0"/>
              </a:rPr>
              <a:t>proc</a:t>
            </a:r>
            <a:r>
              <a:rPr lang="en-US" sz="1500" b="1" dirty="0">
                <a:latin typeface="Courier New" charset="0"/>
              </a:rPr>
              <a:t>(</a:t>
            </a:r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500" b="1" dirty="0">
                <a:latin typeface="Courier New" charset="0"/>
              </a:rPr>
              <a:t>, 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500" b="1" dirty="0">
                <a:latin typeface="Courier New" charset="0"/>
              </a:rPr>
              <a:t> : integer; </a:t>
            </a:r>
          </a:p>
          <a:p>
            <a:r>
              <a:rPr lang="en-US" sz="1500" b="1" dirty="0">
                <a:latin typeface="Courier New" charset="0"/>
              </a:rPr>
              <a:t>               VAR </a:t>
            </a:r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x</a:t>
            </a:r>
            <a:r>
              <a:rPr lang="en-US" sz="1500" b="1" dirty="0">
                <a:latin typeface="Courier New" charset="0"/>
              </a:rPr>
              <a:t>, </a:t>
            </a:r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y</a:t>
            </a:r>
            <a:r>
              <a:rPr lang="en-US" sz="1500" b="1" dirty="0">
                <a:latin typeface="Courier New" charset="0"/>
              </a:rPr>
              <a:t> : real;</a:t>
            </a:r>
          </a:p>
          <a:p>
            <a:r>
              <a:rPr lang="en-US" sz="1500" b="1" dirty="0">
                <a:latin typeface="Courier New" charset="0"/>
              </a:rPr>
              <a:t>               VAR a : </a:t>
            </a:r>
            <a:r>
              <a:rPr lang="en-US" sz="1500" b="1" dirty="0" err="1">
                <a:latin typeface="Courier New" charset="0"/>
              </a:rPr>
              <a:t>arr</a:t>
            </a:r>
            <a:r>
              <a:rPr lang="en-US" sz="1500" b="1" dirty="0">
                <a:latin typeface="Courier New" charset="0"/>
              </a:rPr>
              <a:t>;</a:t>
            </a:r>
          </a:p>
          <a:p>
            <a:r>
              <a:rPr lang="en-US" sz="1500" b="1" dirty="0">
                <a:latin typeface="Courier New" charset="0"/>
              </a:rPr>
              <a:t>               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b</a:t>
            </a:r>
            <a:r>
              <a:rPr lang="en-US" sz="1500" b="1" dirty="0">
                <a:latin typeface="Courier New" charset="0"/>
              </a:rPr>
              <a:t> : </a:t>
            </a:r>
            <a:r>
              <a:rPr lang="en-US" sz="1500" b="1" dirty="0" err="1">
                <a:latin typeface="Courier New" charset="0"/>
              </a:rPr>
              <a:t>arr</a:t>
            </a:r>
            <a:r>
              <a:rPr lang="en-US" sz="1500" b="1" dirty="0">
                <a:latin typeface="Courier New" charset="0"/>
              </a:rPr>
              <a:t>);</a:t>
            </a:r>
          </a:p>
          <a:p>
            <a:r>
              <a:rPr lang="en-US" sz="1500" b="1" dirty="0">
                <a:latin typeface="Courier New" charset="0"/>
              </a:rPr>
              <a:t>  ...</a:t>
            </a:r>
          </a:p>
          <a:p>
            <a:r>
              <a:rPr lang="en-US" sz="1500" b="1" dirty="0">
                <a:latin typeface="Courier New" charset="0"/>
              </a:rPr>
              <a:t>BEGIN {main}</a:t>
            </a:r>
          </a:p>
          <a:p>
            <a:r>
              <a:rPr lang="en-US" sz="1500" b="1" dirty="0">
                <a:latin typeface="Courier New" charset="0"/>
              </a:rPr>
              <a:t>  ...</a:t>
            </a:r>
          </a:p>
          <a:p>
            <a:r>
              <a:rPr lang="en-US" sz="1500" b="1" dirty="0">
                <a:latin typeface="Courier New" charset="0"/>
              </a:rPr>
              <a:t>  </a:t>
            </a:r>
            <a:r>
              <a:rPr lang="en-US" sz="1500" b="1" dirty="0" err="1">
                <a:latin typeface="Courier New" charset="0"/>
              </a:rPr>
              <a:t>proc</a:t>
            </a:r>
            <a:r>
              <a:rPr lang="en-US" sz="1500" b="1" dirty="0">
                <a:latin typeface="Courier New" charset="0"/>
              </a:rPr>
              <a:t>(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index + 2</a:t>
            </a:r>
            <a:r>
              <a:rPr lang="en-US" sz="1500" b="1" dirty="0">
                <a:latin typeface="Courier New" charset="0"/>
              </a:rPr>
              <a:t>, 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sz="1500" b="1" dirty="0">
                <a:latin typeface="Courier New" charset="0"/>
              </a:rPr>
              <a:t>, </a:t>
            </a:r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epsilon</a:t>
            </a:r>
            <a:r>
              <a:rPr lang="en-US" sz="1500" b="1" dirty="0">
                <a:latin typeface="Courier New" charset="0"/>
              </a:rPr>
              <a:t>,</a:t>
            </a:r>
          </a:p>
          <a:p>
            <a:r>
              <a:rPr lang="en-US" sz="1500" b="1" dirty="0">
                <a:latin typeface="Courier New" charset="0"/>
              </a:rPr>
              <a:t>       </a:t>
            </a:r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delta</a:t>
            </a:r>
            <a:r>
              <a:rPr lang="en-US" sz="1500" b="1" dirty="0">
                <a:latin typeface="Courier New" charset="0"/>
              </a:rPr>
              <a:t>, </a:t>
            </a:r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triplet</a:t>
            </a:r>
            <a:r>
              <a:rPr lang="en-US" sz="1500" b="1" dirty="0">
                <a:latin typeface="Courier New" charset="0"/>
              </a:rPr>
              <a:t>, 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triplet</a:t>
            </a:r>
            <a:r>
              <a:rPr lang="en-US" sz="1500" b="1" dirty="0">
                <a:latin typeface="Courier New" charset="0"/>
              </a:rPr>
              <a:t>);</a:t>
            </a:r>
          </a:p>
          <a:p>
            <a:r>
              <a:rPr lang="en-US" sz="1500" b="1" dirty="0">
                <a:latin typeface="Courier New" charset="0"/>
              </a:rPr>
              <a:t>END.</a:t>
            </a:r>
          </a:p>
        </p:txBody>
      </p:sp>
      <p:grpSp>
        <p:nvGrpSpPr>
          <p:cNvPr id="550917" name="Group 5"/>
          <p:cNvGrpSpPr>
            <a:grpSpLocks/>
          </p:cNvGrpSpPr>
          <p:nvPr/>
        </p:nvGrpSpPr>
        <p:grpSpPr bwMode="auto">
          <a:xfrm>
            <a:off x="4664075" y="2971800"/>
            <a:ext cx="3840163" cy="1828800"/>
            <a:chOff x="2938" y="1872"/>
            <a:chExt cx="2419" cy="1152"/>
          </a:xfrm>
        </p:grpSpPr>
        <p:sp>
          <p:nvSpPr>
            <p:cNvPr id="550918" name="AutoShape 6"/>
            <p:cNvSpPr>
              <a:spLocks noChangeArrowheads="1"/>
            </p:cNvSpPr>
            <p:nvPr/>
          </p:nvSpPr>
          <p:spPr bwMode="auto">
            <a:xfrm>
              <a:off x="2938" y="1872"/>
              <a:ext cx="2419" cy="1152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919" name="Text Box 7"/>
            <p:cNvSpPr txBox="1">
              <a:spLocks noChangeArrowheads="1"/>
            </p:cNvSpPr>
            <p:nvPr/>
          </p:nvSpPr>
          <p:spPr bwMode="auto">
            <a:xfrm>
              <a:off x="3323" y="1930"/>
              <a:ext cx="42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index</a:t>
              </a:r>
            </a:p>
          </p:txBody>
        </p:sp>
        <p:sp>
          <p:nvSpPr>
            <p:cNvPr id="550920" name="Text Box 8"/>
            <p:cNvSpPr txBox="1">
              <a:spLocks noChangeArrowheads="1"/>
            </p:cNvSpPr>
            <p:nvPr/>
          </p:nvSpPr>
          <p:spPr bwMode="auto">
            <a:xfrm>
              <a:off x="3315" y="2218"/>
              <a:ext cx="4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count</a:t>
              </a:r>
            </a:p>
          </p:txBody>
        </p:sp>
        <p:sp>
          <p:nvSpPr>
            <p:cNvPr id="550921" name="Text Box 9"/>
            <p:cNvSpPr txBox="1">
              <a:spLocks noChangeArrowheads="1"/>
            </p:cNvSpPr>
            <p:nvPr/>
          </p:nvSpPr>
          <p:spPr bwMode="auto">
            <a:xfrm>
              <a:off x="4090" y="1930"/>
              <a:ext cx="52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epsilon</a:t>
              </a:r>
            </a:p>
          </p:txBody>
        </p:sp>
        <p:sp>
          <p:nvSpPr>
            <p:cNvPr id="550922" name="Text Box 10"/>
            <p:cNvSpPr txBox="1">
              <a:spLocks noChangeArrowheads="1"/>
            </p:cNvSpPr>
            <p:nvPr/>
          </p:nvSpPr>
          <p:spPr bwMode="auto">
            <a:xfrm>
              <a:off x="4215" y="2218"/>
              <a:ext cx="39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delta</a:t>
              </a:r>
            </a:p>
          </p:txBody>
        </p:sp>
        <p:grpSp>
          <p:nvGrpSpPr>
            <p:cNvPr id="550923" name="Group 11"/>
            <p:cNvGrpSpPr>
              <a:grpSpLocks/>
            </p:cNvGrpSpPr>
            <p:nvPr/>
          </p:nvGrpSpPr>
          <p:grpSpPr bwMode="auto">
            <a:xfrm>
              <a:off x="3744" y="1969"/>
              <a:ext cx="1152" cy="767"/>
              <a:chOff x="3744" y="1969"/>
              <a:chExt cx="1152" cy="767"/>
            </a:xfrm>
          </p:grpSpPr>
          <p:sp>
            <p:nvSpPr>
              <p:cNvPr id="550924" name="Rectangle 12"/>
              <p:cNvSpPr>
                <a:spLocks noChangeArrowheads="1"/>
              </p:cNvSpPr>
              <p:nvPr/>
            </p:nvSpPr>
            <p:spPr bwMode="auto">
              <a:xfrm>
                <a:off x="3744" y="1969"/>
                <a:ext cx="288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550925" name="Rectangle 13"/>
              <p:cNvSpPr>
                <a:spLocks noChangeArrowheads="1"/>
              </p:cNvSpPr>
              <p:nvPr/>
            </p:nvSpPr>
            <p:spPr bwMode="auto">
              <a:xfrm>
                <a:off x="3744" y="2257"/>
                <a:ext cx="288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550926" name="Rectangle 14"/>
              <p:cNvSpPr>
                <a:spLocks noChangeArrowheads="1"/>
              </p:cNvSpPr>
              <p:nvPr/>
            </p:nvSpPr>
            <p:spPr bwMode="auto">
              <a:xfrm>
                <a:off x="4608" y="1969"/>
                <a:ext cx="288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550927" name="Rectangle 15"/>
              <p:cNvSpPr>
                <a:spLocks noChangeArrowheads="1"/>
              </p:cNvSpPr>
              <p:nvPr/>
            </p:nvSpPr>
            <p:spPr bwMode="auto">
              <a:xfrm>
                <a:off x="4608" y="2257"/>
                <a:ext cx="288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550928" name="Rectangle 16"/>
              <p:cNvSpPr>
                <a:spLocks noChangeArrowheads="1"/>
              </p:cNvSpPr>
              <p:nvPr/>
            </p:nvSpPr>
            <p:spPr bwMode="auto">
              <a:xfrm>
                <a:off x="3744" y="2563"/>
                <a:ext cx="288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550929" name="Rectangle 17"/>
              <p:cNvSpPr>
                <a:spLocks noChangeArrowheads="1"/>
              </p:cNvSpPr>
              <p:nvPr/>
            </p:nvSpPr>
            <p:spPr bwMode="auto">
              <a:xfrm>
                <a:off x="4032" y="2563"/>
                <a:ext cx="288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550930" name="Rectangle 18"/>
              <p:cNvSpPr>
                <a:spLocks noChangeArrowheads="1"/>
              </p:cNvSpPr>
              <p:nvPr/>
            </p:nvSpPr>
            <p:spPr bwMode="auto">
              <a:xfrm>
                <a:off x="4320" y="2563"/>
                <a:ext cx="288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600"/>
              </a:p>
            </p:txBody>
          </p:sp>
        </p:grpSp>
        <p:sp>
          <p:nvSpPr>
            <p:cNvPr id="550931" name="Text Box 19"/>
            <p:cNvSpPr txBox="1">
              <a:spLocks noChangeArrowheads="1"/>
            </p:cNvSpPr>
            <p:nvPr/>
          </p:nvSpPr>
          <p:spPr bwMode="auto">
            <a:xfrm>
              <a:off x="3008" y="2812"/>
              <a:ext cx="6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 dirty="0"/>
                <a:t>SF: main</a:t>
              </a:r>
            </a:p>
          </p:txBody>
        </p:sp>
        <p:sp>
          <p:nvSpPr>
            <p:cNvPr id="550932" name="Text Box 20"/>
            <p:cNvSpPr txBox="1">
              <a:spLocks noChangeArrowheads="1"/>
            </p:cNvSpPr>
            <p:nvPr/>
          </p:nvSpPr>
          <p:spPr bwMode="auto">
            <a:xfrm>
              <a:off x="3315" y="2563"/>
              <a:ext cx="4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triplet</a:t>
              </a:r>
            </a:p>
          </p:txBody>
        </p:sp>
      </p:grpSp>
      <p:sp>
        <p:nvSpPr>
          <p:cNvPr id="550933" name="AutoShape 21"/>
          <p:cNvSpPr>
            <a:spLocks noChangeArrowheads="1"/>
          </p:cNvSpPr>
          <p:nvPr/>
        </p:nvSpPr>
        <p:spPr bwMode="auto">
          <a:xfrm>
            <a:off x="4664075" y="1417638"/>
            <a:ext cx="3840163" cy="146367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0934" name="Text Box 22"/>
          <p:cNvSpPr txBox="1">
            <a:spLocks noChangeArrowheads="1"/>
          </p:cNvSpPr>
          <p:nvPr/>
        </p:nvSpPr>
        <p:spPr bwMode="auto">
          <a:xfrm>
            <a:off x="5668963" y="1539875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33CC"/>
                </a:solidFill>
              </a:rPr>
              <a:t>i</a:t>
            </a:r>
          </a:p>
        </p:txBody>
      </p:sp>
      <p:sp>
        <p:nvSpPr>
          <p:cNvPr id="550935" name="Rectangle 23"/>
          <p:cNvSpPr>
            <a:spLocks noChangeArrowheads="1"/>
          </p:cNvSpPr>
          <p:nvPr/>
        </p:nvSpPr>
        <p:spPr bwMode="auto">
          <a:xfrm>
            <a:off x="5943600" y="1601788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50936" name="Text Box 24"/>
          <p:cNvSpPr txBox="1">
            <a:spLocks noChangeArrowheads="1"/>
          </p:cNvSpPr>
          <p:nvPr/>
        </p:nvSpPr>
        <p:spPr bwMode="auto">
          <a:xfrm>
            <a:off x="5668963" y="1997075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33CC"/>
                </a:solidFill>
              </a:rPr>
              <a:t>j</a:t>
            </a:r>
          </a:p>
        </p:txBody>
      </p:sp>
      <p:sp>
        <p:nvSpPr>
          <p:cNvPr id="550937" name="Rectangle 25"/>
          <p:cNvSpPr>
            <a:spLocks noChangeArrowheads="1"/>
          </p:cNvSpPr>
          <p:nvPr/>
        </p:nvSpPr>
        <p:spPr bwMode="auto">
          <a:xfrm>
            <a:off x="5943600" y="2057400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50938" name="Text Box 26"/>
          <p:cNvSpPr txBox="1">
            <a:spLocks noChangeArrowheads="1"/>
          </p:cNvSpPr>
          <p:nvPr/>
        </p:nvSpPr>
        <p:spPr bwMode="auto">
          <a:xfrm>
            <a:off x="6583363" y="1539875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x</a:t>
            </a:r>
          </a:p>
        </p:txBody>
      </p:sp>
      <p:sp>
        <p:nvSpPr>
          <p:cNvPr id="550939" name="Rectangle 27"/>
          <p:cNvSpPr>
            <a:spLocks noChangeArrowheads="1"/>
          </p:cNvSpPr>
          <p:nvPr/>
        </p:nvSpPr>
        <p:spPr bwMode="auto">
          <a:xfrm>
            <a:off x="6858000" y="1601788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0940" name="Text Box 28"/>
          <p:cNvSpPr txBox="1">
            <a:spLocks noChangeArrowheads="1"/>
          </p:cNvSpPr>
          <p:nvPr/>
        </p:nvSpPr>
        <p:spPr bwMode="auto">
          <a:xfrm>
            <a:off x="6583363" y="1997075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y</a:t>
            </a:r>
          </a:p>
        </p:txBody>
      </p:sp>
      <p:sp>
        <p:nvSpPr>
          <p:cNvPr id="550941" name="Rectangle 29"/>
          <p:cNvSpPr>
            <a:spLocks noChangeArrowheads="1"/>
          </p:cNvSpPr>
          <p:nvPr/>
        </p:nvSpPr>
        <p:spPr bwMode="auto">
          <a:xfrm>
            <a:off x="6858000" y="2058988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0942" name="Text Box 30"/>
          <p:cNvSpPr txBox="1">
            <a:spLocks noChangeArrowheads="1"/>
          </p:cNvSpPr>
          <p:nvPr/>
        </p:nvSpPr>
        <p:spPr bwMode="auto">
          <a:xfrm>
            <a:off x="6584950" y="2454275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33CC"/>
                </a:solidFill>
              </a:rPr>
              <a:t>b</a:t>
            </a:r>
          </a:p>
        </p:txBody>
      </p:sp>
      <p:sp>
        <p:nvSpPr>
          <p:cNvPr id="550943" name="Rectangle 31"/>
          <p:cNvSpPr>
            <a:spLocks noChangeArrowheads="1"/>
          </p:cNvSpPr>
          <p:nvPr/>
        </p:nvSpPr>
        <p:spPr bwMode="auto">
          <a:xfrm>
            <a:off x="6859588" y="2516188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0944" name="Rectangle 32"/>
          <p:cNvSpPr>
            <a:spLocks noChangeArrowheads="1"/>
          </p:cNvSpPr>
          <p:nvPr/>
        </p:nvSpPr>
        <p:spPr bwMode="auto">
          <a:xfrm>
            <a:off x="7316788" y="2516188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0945" name="Rectangle 33"/>
          <p:cNvSpPr>
            <a:spLocks noChangeArrowheads="1"/>
          </p:cNvSpPr>
          <p:nvPr/>
        </p:nvSpPr>
        <p:spPr bwMode="auto">
          <a:xfrm>
            <a:off x="7773988" y="2516188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0946" name="Text Box 34"/>
          <p:cNvSpPr txBox="1">
            <a:spLocks noChangeArrowheads="1"/>
          </p:cNvSpPr>
          <p:nvPr/>
        </p:nvSpPr>
        <p:spPr bwMode="auto">
          <a:xfrm>
            <a:off x="4664075" y="1417638"/>
            <a:ext cx="1041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dirty="0"/>
              <a:t>SF: proc</a:t>
            </a:r>
          </a:p>
        </p:txBody>
      </p:sp>
      <p:sp>
        <p:nvSpPr>
          <p:cNvPr id="550947" name="Text Box 35"/>
          <p:cNvSpPr txBox="1">
            <a:spLocks noChangeArrowheads="1"/>
          </p:cNvSpPr>
          <p:nvPr/>
        </p:nvSpPr>
        <p:spPr bwMode="auto">
          <a:xfrm>
            <a:off x="5646738" y="245268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550948" name="Rectangle 36"/>
          <p:cNvSpPr>
            <a:spLocks noChangeArrowheads="1"/>
          </p:cNvSpPr>
          <p:nvPr/>
        </p:nvSpPr>
        <p:spPr bwMode="auto">
          <a:xfrm>
            <a:off x="5943600" y="2514600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0949" name="Text Box 37"/>
          <p:cNvSpPr txBox="1">
            <a:spLocks noChangeArrowheads="1"/>
          </p:cNvSpPr>
          <p:nvPr/>
        </p:nvSpPr>
        <p:spPr bwMode="auto">
          <a:xfrm>
            <a:off x="5668963" y="4830763"/>
            <a:ext cx="1839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RUNTIME STACK</a:t>
            </a:r>
          </a:p>
        </p:txBody>
      </p:sp>
      <p:sp>
        <p:nvSpPr>
          <p:cNvPr id="550950" name="Rectangle 38"/>
          <p:cNvSpPr>
            <a:spLocks noChangeArrowheads="1"/>
          </p:cNvSpPr>
          <p:nvPr/>
        </p:nvSpPr>
        <p:spPr bwMode="auto">
          <a:xfrm>
            <a:off x="6858000" y="2514600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10</a:t>
            </a:r>
          </a:p>
        </p:txBody>
      </p:sp>
      <p:sp>
        <p:nvSpPr>
          <p:cNvPr id="550951" name="Rectangle 39"/>
          <p:cNvSpPr>
            <a:spLocks noChangeArrowheads="1"/>
          </p:cNvSpPr>
          <p:nvPr/>
        </p:nvSpPr>
        <p:spPr bwMode="auto">
          <a:xfrm>
            <a:off x="5943600" y="1600200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12</a:t>
            </a:r>
          </a:p>
        </p:txBody>
      </p:sp>
      <p:sp>
        <p:nvSpPr>
          <p:cNvPr id="550952" name="Rectangle 40"/>
          <p:cNvSpPr>
            <a:spLocks noChangeArrowheads="1"/>
          </p:cNvSpPr>
          <p:nvPr/>
        </p:nvSpPr>
        <p:spPr bwMode="auto">
          <a:xfrm>
            <a:off x="5943600" y="2057400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84</a:t>
            </a:r>
          </a:p>
        </p:txBody>
      </p:sp>
      <p:sp>
        <p:nvSpPr>
          <p:cNvPr id="550953" name="Rectangle 41"/>
          <p:cNvSpPr>
            <a:spLocks noChangeArrowheads="1"/>
          </p:cNvSpPr>
          <p:nvPr/>
        </p:nvSpPr>
        <p:spPr bwMode="auto">
          <a:xfrm>
            <a:off x="7315200" y="2514600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20</a:t>
            </a:r>
          </a:p>
        </p:txBody>
      </p:sp>
      <p:sp>
        <p:nvSpPr>
          <p:cNvPr id="550954" name="Rectangle 42"/>
          <p:cNvSpPr>
            <a:spLocks noChangeArrowheads="1"/>
          </p:cNvSpPr>
          <p:nvPr/>
        </p:nvSpPr>
        <p:spPr bwMode="auto">
          <a:xfrm>
            <a:off x="7772400" y="2514600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30</a:t>
            </a:r>
          </a:p>
        </p:txBody>
      </p:sp>
      <p:sp>
        <p:nvSpPr>
          <p:cNvPr id="550955" name="Line 43"/>
          <p:cNvSpPr>
            <a:spLocks noChangeShapeType="1"/>
          </p:cNvSpPr>
          <p:nvPr/>
        </p:nvSpPr>
        <p:spPr bwMode="auto">
          <a:xfrm>
            <a:off x="7132638" y="1782763"/>
            <a:ext cx="365125" cy="1371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0956" name="Line 44"/>
          <p:cNvSpPr>
            <a:spLocks noChangeShapeType="1"/>
          </p:cNvSpPr>
          <p:nvPr/>
        </p:nvSpPr>
        <p:spPr bwMode="auto">
          <a:xfrm>
            <a:off x="7040563" y="2239963"/>
            <a:ext cx="366712" cy="1371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0957" name="Oval 45"/>
          <p:cNvSpPr>
            <a:spLocks noChangeArrowheads="1"/>
          </p:cNvSpPr>
          <p:nvPr/>
        </p:nvSpPr>
        <p:spPr bwMode="auto">
          <a:xfrm>
            <a:off x="6126163" y="2606675"/>
            <a:ext cx="92075" cy="9048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50958" name="AutoShape 46"/>
          <p:cNvCxnSpPr>
            <a:cxnSpLocks noChangeShapeType="1"/>
            <a:stCxn id="550957" idx="2"/>
            <a:endCxn id="550928" idx="1"/>
          </p:cNvCxnSpPr>
          <p:nvPr/>
        </p:nvCxnSpPr>
        <p:spPr bwMode="auto">
          <a:xfrm rot="10800000" flipV="1">
            <a:off x="5943600" y="2652713"/>
            <a:ext cx="182563" cy="1554162"/>
          </a:xfrm>
          <a:prstGeom prst="curvedConnector3">
            <a:avLst>
              <a:gd name="adj1" fmla="val 225218"/>
            </a:avLst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50959" name="Group 47"/>
          <p:cNvGrpSpPr>
            <a:grpSpLocks/>
          </p:cNvGrpSpPr>
          <p:nvPr/>
        </p:nvGrpSpPr>
        <p:grpSpPr bwMode="auto">
          <a:xfrm>
            <a:off x="5935663" y="3128963"/>
            <a:ext cx="1828800" cy="1217612"/>
            <a:chOff x="3744" y="1969"/>
            <a:chExt cx="1152" cy="767"/>
          </a:xfrm>
        </p:grpSpPr>
        <p:sp>
          <p:nvSpPr>
            <p:cNvPr id="550960" name="Rectangle 48"/>
            <p:cNvSpPr>
              <a:spLocks noChangeArrowheads="1"/>
            </p:cNvSpPr>
            <p:nvPr/>
          </p:nvSpPr>
          <p:spPr bwMode="auto">
            <a:xfrm>
              <a:off x="3744" y="1969"/>
              <a:ext cx="288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10</a:t>
              </a:r>
            </a:p>
          </p:txBody>
        </p:sp>
        <p:sp>
          <p:nvSpPr>
            <p:cNvPr id="550961" name="Rectangle 49"/>
            <p:cNvSpPr>
              <a:spLocks noChangeArrowheads="1"/>
            </p:cNvSpPr>
            <p:nvPr/>
          </p:nvSpPr>
          <p:spPr bwMode="auto">
            <a:xfrm>
              <a:off x="3744" y="2257"/>
              <a:ext cx="288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84</a:t>
              </a:r>
            </a:p>
          </p:txBody>
        </p:sp>
        <p:sp>
          <p:nvSpPr>
            <p:cNvPr id="550962" name="Rectangle 50"/>
            <p:cNvSpPr>
              <a:spLocks noChangeArrowheads="1"/>
            </p:cNvSpPr>
            <p:nvPr/>
          </p:nvSpPr>
          <p:spPr bwMode="auto">
            <a:xfrm>
              <a:off x="4608" y="1969"/>
              <a:ext cx="288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-3.1</a:t>
              </a:r>
            </a:p>
          </p:txBody>
        </p:sp>
        <p:sp>
          <p:nvSpPr>
            <p:cNvPr id="550963" name="Rectangle 51"/>
            <p:cNvSpPr>
              <a:spLocks noChangeArrowheads="1"/>
            </p:cNvSpPr>
            <p:nvPr/>
          </p:nvSpPr>
          <p:spPr bwMode="auto">
            <a:xfrm>
              <a:off x="4608" y="2257"/>
              <a:ext cx="288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0.07</a:t>
              </a:r>
            </a:p>
          </p:txBody>
        </p:sp>
        <p:sp>
          <p:nvSpPr>
            <p:cNvPr id="550964" name="Rectangle 52"/>
            <p:cNvSpPr>
              <a:spLocks noChangeArrowheads="1"/>
            </p:cNvSpPr>
            <p:nvPr/>
          </p:nvSpPr>
          <p:spPr bwMode="auto">
            <a:xfrm>
              <a:off x="3744" y="2563"/>
              <a:ext cx="288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10</a:t>
              </a:r>
            </a:p>
          </p:txBody>
        </p:sp>
        <p:sp>
          <p:nvSpPr>
            <p:cNvPr id="550965" name="Rectangle 53"/>
            <p:cNvSpPr>
              <a:spLocks noChangeArrowheads="1"/>
            </p:cNvSpPr>
            <p:nvPr/>
          </p:nvSpPr>
          <p:spPr bwMode="auto">
            <a:xfrm>
              <a:off x="4032" y="2563"/>
              <a:ext cx="288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20</a:t>
              </a:r>
            </a:p>
          </p:txBody>
        </p:sp>
        <p:sp>
          <p:nvSpPr>
            <p:cNvPr id="550966" name="Rectangle 54"/>
            <p:cNvSpPr>
              <a:spLocks noChangeArrowheads="1"/>
            </p:cNvSpPr>
            <p:nvPr/>
          </p:nvSpPr>
          <p:spPr bwMode="auto">
            <a:xfrm>
              <a:off x="4320" y="2563"/>
              <a:ext cx="288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30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645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0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0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5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0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0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50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0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50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509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50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50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509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50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50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550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550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550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550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550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550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550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550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550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50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50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933" grpId="0" animBg="1"/>
      <p:bldP spid="550934" grpId="0"/>
      <p:bldP spid="550935" grpId="0" build="allAtOnce" animBg="1"/>
      <p:bldP spid="550936" grpId="0"/>
      <p:bldP spid="550937" grpId="0" build="allAtOnce" animBg="1"/>
      <p:bldP spid="550938" grpId="0"/>
      <p:bldP spid="550939" grpId="0" animBg="1"/>
      <p:bldP spid="550940" grpId="0"/>
      <p:bldP spid="550941" grpId="0" animBg="1"/>
      <p:bldP spid="550942" grpId="0"/>
      <p:bldP spid="550943" grpId="0" animBg="1"/>
      <p:bldP spid="550944" grpId="0" animBg="1"/>
      <p:bldP spid="550945" grpId="0" animBg="1"/>
      <p:bldP spid="550946" grpId="0"/>
      <p:bldP spid="550947" grpId="0"/>
      <p:bldP spid="550948" grpId="0" animBg="1"/>
      <p:bldP spid="550950" grpId="0" animBg="1"/>
      <p:bldP spid="550951" grpId="0" animBg="1"/>
      <p:bldP spid="550952" grpId="0" animBg="1"/>
      <p:bldP spid="550953" grpId="0" animBg="1"/>
      <p:bldP spid="550954" grpId="0" animBg="1"/>
      <p:bldP spid="550955" grpId="0" animBg="1"/>
      <p:bldP spid="55095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C36A5-8A8C-A24C-AE31-4620C79F6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Memory Management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2EFB4-6659-6D49-9EDE-A01BC924F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Runtime management of the source program’s memory while executing the program.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runtime stack to push and pop stack frames</a:t>
            </a:r>
          </a:p>
          <a:p>
            <a:pPr lvl="2"/>
            <a:r>
              <a:rPr lang="en-US" dirty="0"/>
              <a:t>push a stack frame when calling a procedure or function</a:t>
            </a:r>
          </a:p>
          <a:p>
            <a:pPr lvl="2"/>
            <a:r>
              <a:rPr lang="en-US" dirty="0"/>
              <a:t>pop the stack frame when returning</a:t>
            </a:r>
          </a:p>
          <a:p>
            <a:pPr lvl="1"/>
            <a:r>
              <a:rPr lang="en-US" dirty="0"/>
              <a:t>stack frames that contain runtime values of variables</a:t>
            </a:r>
          </a:p>
          <a:p>
            <a:pPr lvl="2"/>
            <a:r>
              <a:rPr lang="en-US" dirty="0"/>
              <a:t>memory maps generated from the routines’ symbol tables</a:t>
            </a:r>
          </a:p>
          <a:p>
            <a:pPr lvl="1"/>
            <a:r>
              <a:rPr lang="en-US" dirty="0"/>
              <a:t>runtime display</a:t>
            </a:r>
          </a:p>
          <a:p>
            <a:pPr lvl="2"/>
            <a:r>
              <a:rPr lang="en-US" dirty="0"/>
              <a:t>point to the topmost stack frame at each nesting level</a:t>
            </a:r>
          </a:p>
          <a:p>
            <a:pPr lvl="1"/>
            <a:r>
              <a:rPr lang="en-US" dirty="0"/>
              <a:t>access to local and nonlocal variables’ values</a:t>
            </a:r>
          </a:p>
          <a:p>
            <a:pPr lvl="2"/>
            <a:r>
              <a:rPr lang="en-US" dirty="0"/>
              <a:t>even during recursive calls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85846E-F2F8-0A43-9EF8-7EB595984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25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18CC-DCE3-9244-811F-F2D6B2F5D655}" type="slidenum">
              <a:rPr lang="en-US"/>
              <a:pPr/>
              <a:t>17</a:t>
            </a:fld>
            <a:endParaRPr lang="en-US"/>
          </a:p>
        </p:txBody>
      </p:sp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Runtime Error Checking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Range error</a:t>
            </a:r>
          </a:p>
          <a:p>
            <a:pPr lvl="1"/>
            <a:r>
              <a:rPr lang="en-US" dirty="0"/>
              <a:t>Assign a value to a variable with a subrange type.</a:t>
            </a:r>
          </a:p>
          <a:p>
            <a:pPr lvl="1"/>
            <a:r>
              <a:rPr lang="en-US" dirty="0"/>
              <a:t>Verify the value is within range</a:t>
            </a:r>
            <a:r>
              <a:rPr lang="en-US" dirty="0">
                <a:solidFill>
                  <a:srgbClr val="B23C00"/>
                </a:solidFill>
              </a:rPr>
              <a:t> </a:t>
            </a:r>
          </a:p>
          <a:p>
            <a:pPr lvl="2"/>
            <a:r>
              <a:rPr lang="en-US" dirty="0"/>
              <a:t>Not less than the minimum value and </a:t>
            </a:r>
            <a:br>
              <a:rPr lang="en-US" dirty="0"/>
            </a:br>
            <a:r>
              <a:rPr lang="en-US" dirty="0"/>
              <a:t>not greater than the maximum value.</a:t>
            </a:r>
          </a:p>
          <a:p>
            <a:pPr lvl="1"/>
            <a:r>
              <a:rPr lang="en-US" dirty="0"/>
              <a:t>The test can be implemented in function 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backend::interpreter::Executor::</a:t>
            </a:r>
            <a:r>
              <a:rPr lang="en-US" sz="2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assignValue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6"/>
            <a:endParaRPr lang="en-US" dirty="0"/>
          </a:p>
          <a:p>
            <a:r>
              <a:rPr lang="en-US" dirty="0"/>
              <a:t>Division by zero error</a:t>
            </a:r>
          </a:p>
          <a:p>
            <a:pPr lvl="1"/>
            <a:r>
              <a:rPr lang="en-US" dirty="0"/>
              <a:t>Before executing a division operation, </a:t>
            </a:r>
            <a:br>
              <a:rPr lang="en-US" dirty="0"/>
            </a:br>
            <a:r>
              <a:rPr lang="en-US" dirty="0"/>
              <a:t>check that the divisor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value is not zero.</a:t>
            </a:r>
          </a:p>
          <a:p>
            <a:pPr lvl="1"/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backend::interpreter::Executor::</a:t>
            </a:r>
            <a:r>
              <a:rPr lang="en-US" sz="2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visitTerm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0764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977C3-EA13-1641-92D4-CB36DBC71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for a Variable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C301C-FF86-2944-8029-37E2CB468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611878"/>
            <a:ext cx="8229600" cy="2519047"/>
          </a:xfrm>
        </p:spPr>
        <p:txBody>
          <a:bodyPr/>
          <a:lstStyle/>
          <a:p>
            <a:r>
              <a:rPr lang="en-US" dirty="0"/>
              <a:t>A variable can be the target (LHS) of an assignment statement.</a:t>
            </a:r>
          </a:p>
          <a:p>
            <a:r>
              <a:rPr lang="en-US" dirty="0"/>
              <a:t>A variable can be part of an expression.</a:t>
            </a:r>
          </a:p>
          <a:p>
            <a:r>
              <a:rPr lang="en-US" dirty="0"/>
              <a:t>A variable can include array subscripts or record fields, or both.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DFB819-5453-124C-AA45-68C775920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854633-FFFB-5043-AECA-F470BD67BCCC}"/>
              </a:ext>
            </a:extLst>
          </p:cNvPr>
          <p:cNvSpPr txBox="1"/>
          <p:nvPr/>
        </p:nvSpPr>
        <p:spPr>
          <a:xfrm>
            <a:off x="231506" y="1320090"/>
            <a:ext cx="8680988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locals [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*entry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]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modifier*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: '['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']' | '.' field ;</a:t>
            </a:r>
          </a:p>
          <a:p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index ( ',' index )* 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: expression ; 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field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locals 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*entry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]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D634D7-2386-5C4E-A290-DBCA579A4870}"/>
              </a:ext>
            </a:extLst>
          </p:cNvPr>
          <p:cNvSpPr txBox="1"/>
          <p:nvPr/>
        </p:nvSpPr>
        <p:spPr>
          <a:xfrm>
            <a:off x="7680926" y="3182138"/>
            <a:ext cx="10839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Pascal.g4</a:t>
            </a:r>
          </a:p>
        </p:txBody>
      </p:sp>
    </p:spTree>
    <p:extLst>
      <p:ext uri="{BB962C8B-B14F-4D97-AF65-F5344CB8AC3E}">
        <p14:creationId xmlns:p14="http://schemas.microsoft.com/office/powerpoint/2010/main" val="3347945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427D2-63C8-DC41-93C7-630225F43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Check a Variable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C34F4-7740-9844-82AC-1A6C72602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 subscript</a:t>
            </a:r>
          </a:p>
          <a:p>
            <a:pPr lvl="1"/>
            <a:r>
              <a:rPr lang="en-US" dirty="0"/>
              <a:t>Is the datatype of the variable an array type?</a:t>
            </a:r>
          </a:p>
          <a:p>
            <a:pPr lvl="1"/>
            <a:r>
              <a:rPr lang="en-US" dirty="0"/>
              <a:t>Is the datatype of the subscript expression compatible with the datatype of the corresponding index type of the array?</a:t>
            </a:r>
          </a:p>
          <a:p>
            <a:pPr lvl="1"/>
            <a:r>
              <a:rPr lang="en-US" dirty="0"/>
              <a:t>Are there too many subscripts?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Record field</a:t>
            </a:r>
          </a:p>
          <a:p>
            <a:pPr lvl="1"/>
            <a:r>
              <a:rPr lang="en-US" dirty="0"/>
              <a:t>Is the datatype of the variable a record type?</a:t>
            </a:r>
          </a:p>
          <a:p>
            <a:pPr lvl="1"/>
            <a:r>
              <a:rPr lang="en-US" dirty="0"/>
              <a:t>Is the field one of the fields of the record type?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9F983-1887-224D-B033-8E4208C1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A6A8A5-8857-9549-97E7-86178CF58447}"/>
              </a:ext>
            </a:extLst>
          </p:cNvPr>
          <p:cNvSpPr txBox="1"/>
          <p:nvPr/>
        </p:nvSpPr>
        <p:spPr>
          <a:xfrm>
            <a:off x="3852464" y="3977634"/>
            <a:ext cx="4507264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33CC"/>
                </a:solidFill>
              </a:rPr>
              <a:t>Pass 2 semantic check</a:t>
            </a:r>
            <a:endParaRPr lang="en-US" dirty="0">
              <a:solidFill>
                <a:srgbClr val="0033CC"/>
              </a:solidFill>
            </a:endParaRPr>
          </a:p>
          <a:p>
            <a:r>
              <a:rPr lang="en-US" dirty="0">
                <a:solidFill>
                  <a:srgbClr val="0033CC"/>
                </a:solidFill>
              </a:rPr>
              <a:t>Frontend 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Semantics</a:t>
            </a:r>
          </a:p>
          <a:p>
            <a:r>
              <a:rPr lang="en-US" dirty="0">
                <a:solidFill>
                  <a:srgbClr val="0033CC"/>
                </a:solidFill>
              </a:rPr>
              <a:t>Method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visitVariable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>
                <a:solidFill>
                  <a:srgbClr val="0033CC"/>
                </a:solidFill>
              </a:rPr>
              <a:t>Private helper function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variableDatatype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60176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A7A50-52C6-9943-936D-4C295762A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Pascal.g4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B7F1E-B806-BF43-A352-DEAB6C281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New additions to our grammar:</a:t>
            </a:r>
          </a:p>
          <a:p>
            <a:pPr lvl="1"/>
            <a:r>
              <a:rPr lang="en-US" dirty="0"/>
              <a:t>Variables with array subscripts and record fields.</a:t>
            </a:r>
          </a:p>
          <a:p>
            <a:pPr lvl="1"/>
            <a:r>
              <a:rPr lang="en-US" dirty="0"/>
              <a:t>Definitions of procedures and functions.</a:t>
            </a:r>
          </a:p>
          <a:p>
            <a:pPr lvl="1"/>
            <a:r>
              <a:rPr lang="en-US" dirty="0"/>
              <a:t>Calls to procedures and functions.</a:t>
            </a:r>
          </a:p>
          <a:p>
            <a:pPr lvl="4"/>
            <a:endParaRPr lang="en-US" dirty="0"/>
          </a:p>
          <a:p>
            <a:r>
              <a:rPr lang="en-US" dirty="0"/>
              <a:t>New semantic checks:</a:t>
            </a:r>
          </a:p>
          <a:p>
            <a:pPr lvl="1"/>
            <a:r>
              <a:rPr lang="en-US" dirty="0"/>
              <a:t>Subscripts and fields match the corresponding </a:t>
            </a:r>
            <a:br>
              <a:rPr lang="en-US" dirty="0"/>
            </a:br>
            <a:r>
              <a:rPr lang="en-US" dirty="0"/>
              <a:t>array and record type definitions.</a:t>
            </a:r>
          </a:p>
          <a:p>
            <a:pPr lvl="1"/>
            <a:r>
              <a:rPr lang="en-US" dirty="0"/>
              <a:t>Call arguments and procedure and function parameters match in number and datatype.</a:t>
            </a:r>
          </a:p>
          <a:p>
            <a:pPr lvl="1"/>
            <a:r>
              <a:rPr lang="en-US" dirty="0"/>
              <a:t>An argument to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/>
              <a:t> (reference) parameter </a:t>
            </a:r>
            <a:br>
              <a:rPr lang="en-US" dirty="0"/>
            </a:br>
            <a:r>
              <a:rPr lang="en-US" dirty="0"/>
              <a:t>can only be a variable.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0CB58D-D56E-AA44-A461-A6AA22CEC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87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15C27-229F-D44E-8777-6597B3CDF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17" y="411163"/>
            <a:ext cx="8991563" cy="655637"/>
          </a:xfrm>
        </p:spPr>
        <p:txBody>
          <a:bodyPr/>
          <a:lstStyle/>
          <a:p>
            <a:r>
              <a:rPr lang="en-US" dirty="0"/>
              <a:t>Grammar for a Procedure or Function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347D4-59D5-E041-A038-395C98A29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F6A224-1DE8-3647-B07C-2343FB7CE88A}"/>
              </a:ext>
            </a:extLst>
          </p:cNvPr>
          <p:cNvSpPr txBox="1"/>
          <p:nvPr/>
        </p:nvSpPr>
        <p:spPr>
          <a:xfrm>
            <a:off x="221010" y="1476598"/>
            <a:ext cx="8701976" cy="30931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routinesPart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: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routineDefinition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 ';'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routineDefinition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)* ;</a:t>
            </a: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routineDefinition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(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procedureHead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functionHead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 ';'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procedureHead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: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PROCEDURE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routineIdentifier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parameters? ;</a:t>
            </a: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functionHead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: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routineIdentifier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parameters? ':'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typeIdentifier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routineIdentifier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locals [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*entry =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]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parameters                : '('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parameterDeclarationsList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')' ;</a:t>
            </a: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parameterDeclarationsList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parameterDeclarations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 ';'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parameterDeclarations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)* ;</a:t>
            </a: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parameterDeclarations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: VAR?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parameterIdentifierList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':'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typeIdentifier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parameterIdentifierList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: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parameterIdentifier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 ','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parameterIdentifier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)* 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parameterIdentifier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locals [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*entry =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]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80A816-C580-DA47-ACF2-86833D173184}"/>
              </a:ext>
            </a:extLst>
          </p:cNvPr>
          <p:cNvSpPr txBox="1"/>
          <p:nvPr/>
        </p:nvSpPr>
        <p:spPr>
          <a:xfrm>
            <a:off x="7680926" y="1307321"/>
            <a:ext cx="10839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Pascal.g4</a:t>
            </a:r>
          </a:p>
        </p:txBody>
      </p:sp>
    </p:spTree>
    <p:extLst>
      <p:ext uri="{BB962C8B-B14F-4D97-AF65-F5344CB8AC3E}">
        <p14:creationId xmlns:p14="http://schemas.microsoft.com/office/powerpoint/2010/main" val="34044890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63BB-4991-C742-9BBF-31B67D56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89" y="411163"/>
            <a:ext cx="8961022" cy="655637"/>
          </a:xfrm>
        </p:spPr>
        <p:txBody>
          <a:bodyPr/>
          <a:lstStyle/>
          <a:p>
            <a:r>
              <a:rPr lang="en-US" dirty="0"/>
              <a:t>Symbol Table Entry of a Procedure or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D127D-B2B4-A84D-A79B-0EF201C84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611878"/>
            <a:ext cx="8229600" cy="2312473"/>
          </a:xfrm>
        </p:spPr>
        <p:txBody>
          <a:bodyPr/>
          <a:lstStyle/>
          <a:p>
            <a:r>
              <a:rPr lang="en-US" dirty="0"/>
              <a:t>The entry includes the routine’s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r>
              <a:rPr lang="en-US" dirty="0"/>
              <a:t>: symbol table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parameters</a:t>
            </a:r>
            <a:r>
              <a:rPr lang="en-US" dirty="0"/>
              <a:t>: list of parameters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subroutines</a:t>
            </a:r>
            <a:r>
              <a:rPr lang="en-US" dirty="0"/>
              <a:t>: list of nested subroutines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executable</a:t>
            </a:r>
            <a:r>
              <a:rPr lang="en-US" dirty="0"/>
              <a:t>: root of the routine’s block subtree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F13C13-2649-6045-BAD6-AF13A4644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92A0D5-B282-EA4E-ADA4-34524DB91DCB}"/>
              </a:ext>
            </a:extLst>
          </p:cNvPr>
          <p:cNvSpPr txBox="1"/>
          <p:nvPr/>
        </p:nvSpPr>
        <p:spPr>
          <a:xfrm>
            <a:off x="900161" y="1280516"/>
            <a:ext cx="7343677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union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EntryInfo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...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struct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Routine code;                        // routine code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                      // routine's symbol table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vector&lt;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*&gt; *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parameters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  // routine's formal parameters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vector&lt;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*&gt; *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subroutines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  // </a:t>
            </a:r>
            <a:r>
              <a:rPr lang="en-US" sz="12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entries of subroutines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Object *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executable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                  // routine's executable code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 routine;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FD8A6D-F584-1F46-BB73-846E1D5E5471}"/>
              </a:ext>
            </a:extLst>
          </p:cNvPr>
          <p:cNvSpPr txBox="1"/>
          <p:nvPr/>
        </p:nvSpPr>
        <p:spPr>
          <a:xfrm>
            <a:off x="6530754" y="3429000"/>
            <a:ext cx="151592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SymtabEntry.h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74BDC2-7530-DF4F-A99A-74C8B5CB8F59}"/>
              </a:ext>
            </a:extLst>
          </p:cNvPr>
          <p:cNvSpPr txBox="1"/>
          <p:nvPr/>
        </p:nvSpPr>
        <p:spPr>
          <a:xfrm>
            <a:off x="2926098" y="5897853"/>
            <a:ext cx="4507264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33CC"/>
                </a:solidFill>
              </a:rPr>
              <a:t>Pass 2 semantic operation</a:t>
            </a:r>
            <a:endParaRPr lang="en-US" dirty="0">
              <a:solidFill>
                <a:srgbClr val="0033CC"/>
              </a:solidFill>
            </a:endParaRPr>
          </a:p>
          <a:p>
            <a:r>
              <a:rPr lang="en-US" dirty="0">
                <a:solidFill>
                  <a:srgbClr val="0033CC"/>
                </a:solidFill>
              </a:rPr>
              <a:t>Frontend 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Semantics</a:t>
            </a:r>
          </a:p>
          <a:p>
            <a:r>
              <a:rPr lang="en-US" dirty="0">
                <a:solidFill>
                  <a:srgbClr val="0033CC"/>
                </a:solidFill>
              </a:rPr>
              <a:t>Method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visitRoutineDefinition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D46A45-F037-F24B-BEE7-B8FCDF19AA67}"/>
              </a:ext>
            </a:extLst>
          </p:cNvPr>
          <p:cNvSpPr txBox="1"/>
          <p:nvPr/>
        </p:nvSpPr>
        <p:spPr>
          <a:xfrm>
            <a:off x="6560649" y="3912889"/>
            <a:ext cx="1544012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A </a:t>
            </a:r>
            <a:r>
              <a:rPr lang="en-US" u="sng" dirty="0">
                <a:solidFill>
                  <a:srgbClr val="0033CC"/>
                </a:solidFill>
              </a:rPr>
              <a:t>routine</a:t>
            </a:r>
            <a:r>
              <a:rPr lang="en-US" dirty="0">
                <a:solidFill>
                  <a:srgbClr val="0033CC"/>
                </a:solidFill>
              </a:rPr>
              <a:t> is a</a:t>
            </a:r>
          </a:p>
          <a:p>
            <a:r>
              <a:rPr lang="en-US" dirty="0">
                <a:solidFill>
                  <a:srgbClr val="0033CC"/>
                </a:solidFill>
              </a:rPr>
              <a:t>procedure,</a:t>
            </a:r>
          </a:p>
          <a:p>
            <a:r>
              <a:rPr lang="en-US" dirty="0">
                <a:solidFill>
                  <a:srgbClr val="0033CC"/>
                </a:solidFill>
              </a:rPr>
              <a:t>function, or the</a:t>
            </a:r>
          </a:p>
          <a:p>
            <a:r>
              <a:rPr lang="en-US" dirty="0">
                <a:solidFill>
                  <a:srgbClr val="0033CC"/>
                </a:solidFill>
              </a:rPr>
              <a:t>main program.</a:t>
            </a:r>
          </a:p>
        </p:txBody>
      </p:sp>
    </p:spTree>
    <p:extLst>
      <p:ext uri="{BB962C8B-B14F-4D97-AF65-F5344CB8AC3E}">
        <p14:creationId xmlns:p14="http://schemas.microsoft.com/office/powerpoint/2010/main" val="19924488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B0B2A-51DA-3D46-ADE2-185D24D0B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for Procedure and Function Calls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72013-425D-FE4D-BEE8-6347BE6FA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E999B-0C95-EF46-8C56-7FCA6B684A2E}"/>
              </a:ext>
            </a:extLst>
          </p:cNvPr>
          <p:cNvSpPr txBox="1"/>
          <p:nvPr/>
        </p:nvSpPr>
        <p:spPr>
          <a:xfrm>
            <a:off x="330071" y="1510858"/>
            <a:ext cx="8483857" cy="42934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procedureCallStatement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procedureName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'('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argumentList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')' 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procedureName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locals [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*entry =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] 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argumentList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argument ( ',' argument )* 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argument     : expression ;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factor              locals [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] 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...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functionCall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#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functionCallFactor</a:t>
            </a:r>
            <a:endParaRPr lang="en-US" sz="13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...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;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functionCall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functionName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'('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argumentList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')' ;</a:t>
            </a: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functionName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locals [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*entry =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]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ABD78A-DF04-654B-9AF8-FCC8C5D48B70}"/>
              </a:ext>
            </a:extLst>
          </p:cNvPr>
          <p:cNvSpPr txBox="1"/>
          <p:nvPr/>
        </p:nvSpPr>
        <p:spPr>
          <a:xfrm>
            <a:off x="7602849" y="1341581"/>
            <a:ext cx="10839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Pascal.g4</a:t>
            </a:r>
          </a:p>
        </p:txBody>
      </p:sp>
    </p:spTree>
    <p:extLst>
      <p:ext uri="{BB962C8B-B14F-4D97-AF65-F5344CB8AC3E}">
        <p14:creationId xmlns:p14="http://schemas.microsoft.com/office/powerpoint/2010/main" val="5968551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0C401-6D5F-694F-9EAE-AC73E8228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Check a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F153B-4E92-3C4D-BD6E-8A43BC9E7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3322307"/>
          </a:xfrm>
        </p:spPr>
        <p:txBody>
          <a:bodyPr/>
          <a:lstStyle/>
          <a:p>
            <a:r>
              <a:rPr lang="en-US" dirty="0"/>
              <a:t>Is it the name of a procedure or function?</a:t>
            </a:r>
          </a:p>
          <a:p>
            <a:pPr lvl="4"/>
            <a:endParaRPr lang="en-US" dirty="0"/>
          </a:p>
          <a:p>
            <a:r>
              <a:rPr lang="en-US" dirty="0"/>
              <a:t>Do the number and datatypes of the call arguments match with the parameters?</a:t>
            </a:r>
          </a:p>
          <a:p>
            <a:pPr lvl="1"/>
            <a:r>
              <a:rPr lang="en-US" dirty="0"/>
              <a:t>Look up the parameters in the symbol table entry </a:t>
            </a:r>
            <a:br>
              <a:rPr lang="en-US" dirty="0"/>
            </a:br>
            <a:r>
              <a:rPr lang="en-US" dirty="0"/>
              <a:t>of the procedure or function name.</a:t>
            </a:r>
          </a:p>
          <a:p>
            <a:pPr lvl="1"/>
            <a:r>
              <a:rPr lang="en-US" dirty="0"/>
              <a:t>If it’s an argument passed by reference, </a:t>
            </a:r>
            <a:br>
              <a:rPr lang="en-US" dirty="0"/>
            </a:br>
            <a:r>
              <a:rPr lang="en-US" dirty="0"/>
              <a:t>is it a variable?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09ED48-25D8-C044-9197-136765784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92C4B4-D669-F140-97F6-DFE75D8697DB}"/>
              </a:ext>
            </a:extLst>
          </p:cNvPr>
          <p:cNvSpPr txBox="1"/>
          <p:nvPr/>
        </p:nvSpPr>
        <p:spPr>
          <a:xfrm>
            <a:off x="502964" y="4800585"/>
            <a:ext cx="8138071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33CC"/>
                </a:solidFill>
              </a:rPr>
              <a:t>Pass 2 semantic check</a:t>
            </a:r>
            <a:endParaRPr lang="en-US" dirty="0">
              <a:solidFill>
                <a:srgbClr val="0033CC"/>
              </a:solidFill>
            </a:endParaRPr>
          </a:p>
          <a:p>
            <a:r>
              <a:rPr lang="en-US" dirty="0">
                <a:solidFill>
                  <a:srgbClr val="0033CC"/>
                </a:solidFill>
              </a:rPr>
              <a:t>Frontend 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Semantics</a:t>
            </a:r>
          </a:p>
          <a:p>
            <a:r>
              <a:rPr lang="en-US" dirty="0">
                <a:solidFill>
                  <a:srgbClr val="0033CC"/>
                </a:solidFill>
              </a:rPr>
              <a:t>Methods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visitProcedureCallStatement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solidFill>
                  <a:srgbClr val="0033CC"/>
                </a:solidFill>
                <a:latin typeface="+mj-lt"/>
                <a:cs typeface="Courier New" panose="02070309020205020404" pitchFamily="49" charset="0"/>
              </a:rPr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visitFunctionCallFactor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>
                <a:solidFill>
                  <a:srgbClr val="0033CC"/>
                </a:solidFill>
              </a:rPr>
              <a:t>Private helper function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checkCallArguments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90306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B573-A869-804C-952B-5D2B92540371}" type="slidenum">
              <a:rPr lang="en-US"/>
              <a:pPr/>
              <a:t>24</a:t>
            </a:fld>
            <a:endParaRPr lang="en-US"/>
          </a:p>
        </p:txBody>
      </p:sp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Interpreter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we can execute entire Pascal programs!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Some missing Pascal features:</a:t>
            </a:r>
          </a:p>
          <a:p>
            <a:pPr lvl="1"/>
            <a:r>
              <a:rPr lang="en-US" dirty="0"/>
              <a:t>pointers</a:t>
            </a:r>
          </a:p>
          <a:p>
            <a:pPr lvl="1"/>
            <a:r>
              <a:rPr lang="en-US" dirty="0"/>
              <a:t>procedure and functions as parameters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en-US" dirty="0"/>
              <a:t> statement</a:t>
            </a:r>
          </a:p>
          <a:p>
            <a:pPr lvl="1"/>
            <a:r>
              <a:rPr lang="en-US" dirty="0"/>
              <a:t>statement labels and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/>
              <a:t> statement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4EC8FF-E1ED-184C-928C-432A730DE147}"/>
              </a:ext>
            </a:extLst>
          </p:cNvPr>
          <p:cNvSpPr txBox="1"/>
          <p:nvPr/>
        </p:nvSpPr>
        <p:spPr>
          <a:xfrm>
            <a:off x="4206355" y="1874537"/>
            <a:ext cx="731290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6956605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7DCA2-E0EE-924E-88FD-1E77E8CC53A8}" type="slidenum">
              <a:rPr lang="en-US"/>
              <a:pPr/>
              <a:t>25</a:t>
            </a:fld>
            <a:endParaRPr lang="en-US"/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Interactive Program Debugger</a:t>
            </a:r>
            <a:endParaRPr lang="en-US" i="1" dirty="0"/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Your interpreter is in </a:t>
            </a:r>
            <a:r>
              <a:rPr lang="en-US" u="sng" dirty="0"/>
              <a:t>complete control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of the source program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</a:t>
            </a:r>
            <a:r>
              <a:rPr lang="en-US" u="sng" dirty="0"/>
              <a:t>execution</a:t>
            </a:r>
            <a:r>
              <a:rPr lang="en-US" dirty="0"/>
              <a:t>.</a:t>
            </a:r>
          </a:p>
          <a:p>
            <a:r>
              <a:rPr lang="en-US" dirty="0"/>
              <a:t>It can be an </a:t>
            </a:r>
            <a:r>
              <a:rPr lang="en-US" u="sng" dirty="0"/>
              <a:t>interactive debugger</a:t>
            </a:r>
            <a:r>
              <a:rPr lang="en-US" dirty="0"/>
              <a:t> where you can:</a:t>
            </a:r>
          </a:p>
          <a:p>
            <a:pPr lvl="1"/>
            <a:r>
              <a:rPr lang="en-US" dirty="0"/>
              <a:t>Stop and then restart program execution</a:t>
            </a:r>
            <a:br>
              <a:rPr lang="en-US" dirty="0"/>
            </a:br>
            <a:r>
              <a:rPr lang="en-US" dirty="0"/>
              <a:t>at any statements.</a:t>
            </a:r>
          </a:p>
          <a:p>
            <a:pPr lvl="1"/>
            <a:r>
              <a:rPr lang="en-US" dirty="0"/>
              <a:t>“Single-step” program execution </a:t>
            </a:r>
            <a:br>
              <a:rPr lang="en-US" dirty="0"/>
            </a:br>
            <a:r>
              <a:rPr lang="en-US" dirty="0"/>
              <a:t>one statement at a time.</a:t>
            </a:r>
          </a:p>
          <a:p>
            <a:pPr lvl="1"/>
            <a:r>
              <a:rPr lang="en-US" dirty="0"/>
              <a:t>Show and modify runtime values of variables.</a:t>
            </a:r>
          </a:p>
          <a:p>
            <a:pPr lvl="1"/>
            <a:r>
              <a:rPr lang="en-US" dirty="0"/>
              <a:t>Monitor the runtime values of variables </a:t>
            </a:r>
            <a:br>
              <a:rPr lang="en-US" dirty="0"/>
            </a:br>
            <a:r>
              <a:rPr lang="en-US" dirty="0"/>
              <a:t>as the values are accessed and changed.</a:t>
            </a:r>
          </a:p>
          <a:p>
            <a:pPr lvl="1"/>
            <a:r>
              <a:rPr lang="en-US" dirty="0"/>
              <a:t>Display the current contents of the runtime stack.</a:t>
            </a:r>
          </a:p>
        </p:txBody>
      </p:sp>
    </p:spTree>
    <p:extLst>
      <p:ext uri="{BB962C8B-B14F-4D97-AF65-F5344CB8AC3E}">
        <p14:creationId xmlns:p14="http://schemas.microsoft.com/office/powerpoint/2010/main" val="280385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3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3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3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3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3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3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6C76-4950-374F-9EAE-D2284D2BDADD}" type="slidenum">
              <a:rPr lang="en-US"/>
              <a:pPr/>
              <a:t>26</a:t>
            </a:fld>
            <a:endParaRPr lang="en-US"/>
          </a:p>
        </p:txBody>
      </p:sp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Machine-Level vs. Source-Level Debugging</a:t>
            </a:r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143025"/>
            <a:ext cx="8778144" cy="5029145"/>
          </a:xfrm>
        </p:spPr>
        <p:txBody>
          <a:bodyPr/>
          <a:lstStyle/>
          <a:p>
            <a:r>
              <a:rPr lang="en-US" dirty="0"/>
              <a:t>Machine level</a:t>
            </a:r>
          </a:p>
          <a:p>
            <a:pPr lvl="1"/>
            <a:r>
              <a:rPr lang="en-US" dirty="0"/>
              <a:t>Low level, close to the machine language.</a:t>
            </a:r>
          </a:p>
          <a:p>
            <a:pPr lvl="1"/>
            <a:r>
              <a:rPr lang="en-US" dirty="0"/>
              <a:t>Execute one machine (or assembly) instruction at a time.</a:t>
            </a:r>
          </a:p>
          <a:p>
            <a:pPr lvl="1"/>
            <a:r>
              <a:rPr lang="en-US" dirty="0"/>
              <a:t>Monitor and set the values of machine registers.</a:t>
            </a:r>
          </a:p>
          <a:p>
            <a:pPr lvl="4"/>
            <a:endParaRPr lang="en-US" dirty="0"/>
          </a:p>
          <a:p>
            <a:r>
              <a:rPr lang="en-US" dirty="0"/>
              <a:t>Source level</a:t>
            </a:r>
          </a:p>
          <a:p>
            <a:pPr lvl="1"/>
            <a:r>
              <a:rPr lang="en-US" dirty="0"/>
              <a:t>AKA: </a:t>
            </a:r>
            <a:r>
              <a:rPr lang="en-US" dirty="0">
                <a:solidFill>
                  <a:srgbClr val="C00000"/>
                </a:solidFill>
              </a:rPr>
              <a:t>symbolic debugger</a:t>
            </a:r>
          </a:p>
          <a:p>
            <a:pPr lvl="1"/>
            <a:r>
              <a:rPr lang="en-US" dirty="0"/>
              <a:t>Debug at the high level of the source language.</a:t>
            </a:r>
          </a:p>
          <a:p>
            <a:pPr lvl="1"/>
            <a:r>
              <a:rPr lang="en-US" dirty="0"/>
              <a:t>Refer to variables by their names in the source program.</a:t>
            </a:r>
          </a:p>
          <a:p>
            <a:pPr lvl="1"/>
            <a:r>
              <a:rPr lang="en-US" dirty="0"/>
              <a:t>Refer to statements by their source line numbers.</a:t>
            </a:r>
          </a:p>
          <a:p>
            <a:pPr lvl="1"/>
            <a:r>
              <a:rPr lang="en-US" dirty="0"/>
              <a:t>Refer to procedures and functions by their names.</a:t>
            </a:r>
          </a:p>
        </p:txBody>
      </p:sp>
    </p:spTree>
    <p:extLst>
      <p:ext uri="{BB962C8B-B14F-4D97-AF65-F5344CB8AC3E}">
        <p14:creationId xmlns:p14="http://schemas.microsoft.com/office/powerpoint/2010/main" val="383541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4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4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4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4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4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4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5F9DA-D46A-D446-9B6C-77742C6C5E64}" type="slidenum">
              <a:rPr lang="en-US"/>
              <a:pPr/>
              <a:t>27</a:t>
            </a:fld>
            <a:endParaRPr lang="en-US"/>
          </a:p>
        </p:txBody>
      </p:sp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Debugger Command-Line Language</a:t>
            </a:r>
            <a:endParaRPr lang="en-US" i="1" dirty="0"/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Breakpoints</a:t>
            </a:r>
            <a:r>
              <a:rPr lang="en-US" dirty="0"/>
              <a:t>: Pause program execution </a:t>
            </a:r>
            <a:br>
              <a:rPr lang="en-US" dirty="0"/>
            </a:br>
            <a:r>
              <a:rPr lang="en-US" dirty="0"/>
              <a:t>at certain statements.</a:t>
            </a:r>
          </a:p>
          <a:p>
            <a:r>
              <a:rPr lang="en-US" u="sng" dirty="0" err="1"/>
              <a:t>Watchpoints</a:t>
            </a:r>
            <a:r>
              <a:rPr lang="en-US" dirty="0"/>
              <a:t>: Monitor the values </a:t>
            </a:r>
            <a:br>
              <a:rPr lang="en-US" dirty="0"/>
            </a:br>
            <a:r>
              <a:rPr lang="en-US" dirty="0"/>
              <a:t>of certain variables.</a:t>
            </a:r>
          </a:p>
          <a:p>
            <a:r>
              <a:rPr lang="en-US" u="sng" dirty="0"/>
              <a:t>Single-step</a:t>
            </a:r>
            <a:r>
              <a:rPr lang="en-US" dirty="0"/>
              <a:t> source program execution statement by statement.</a:t>
            </a:r>
          </a:p>
          <a:p>
            <a:r>
              <a:rPr lang="en-US" u="sng" dirty="0"/>
              <a:t>Show the value</a:t>
            </a:r>
            <a:r>
              <a:rPr lang="en-US" dirty="0"/>
              <a:t> of a variable.</a:t>
            </a:r>
          </a:p>
          <a:p>
            <a:r>
              <a:rPr lang="en-US" u="sng" dirty="0"/>
              <a:t>Display the runtime stack</a:t>
            </a:r>
            <a:r>
              <a:rPr lang="en-US" dirty="0"/>
              <a:t> to show the current values of the local variables and parameters of each routine on the call chain.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9065F5-C098-6649-B82B-2BE6D98797CE}"/>
              </a:ext>
            </a:extLst>
          </p:cNvPr>
          <p:cNvSpPr txBox="1"/>
          <p:nvPr/>
        </p:nvSpPr>
        <p:spPr>
          <a:xfrm>
            <a:off x="6400780" y="6248400"/>
            <a:ext cx="731290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1825291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0ADC1-113A-BC4F-9E82-FC2A67A13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B8EBF-E535-1246-881B-6007E5A5A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 the interpreter’s backend executor.</a:t>
            </a:r>
          </a:p>
          <a:p>
            <a:pPr lvl="4"/>
            <a:endParaRPr lang="en-US" dirty="0"/>
          </a:p>
          <a:p>
            <a:r>
              <a:rPr lang="en-US" dirty="0"/>
              <a:t>Before executing each statement, </a:t>
            </a:r>
            <a:br>
              <a:rPr lang="en-US" dirty="0"/>
            </a:br>
            <a:r>
              <a:rPr lang="en-US" dirty="0"/>
              <a:t>check if the statement is a </a:t>
            </a:r>
            <a:r>
              <a:rPr lang="en-US" dirty="0">
                <a:solidFill>
                  <a:srgbClr val="C00000"/>
                </a:solidFill>
              </a:rPr>
              <a:t>breakpoint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At a breakpoint, the user can type debugger commands to change the behavior of the executor, to display the current values of variables, or to display the contents of the runtime stack.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9B25F8-1668-1A4A-A1EC-2C43D7F6E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7721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0ADC1-113A-BC4F-9E82-FC2A67A13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B8EBF-E535-1246-881B-6007E5A5A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 the interpreter’s backend executor.</a:t>
            </a:r>
          </a:p>
          <a:p>
            <a:pPr lvl="4"/>
            <a:endParaRPr lang="en-US" dirty="0"/>
          </a:p>
          <a:p>
            <a:r>
              <a:rPr lang="en-US" dirty="0"/>
              <a:t>After </a:t>
            </a:r>
            <a:r>
              <a:rPr lang="en-US" u="sng" dirty="0"/>
              <a:t>accessing</a:t>
            </a:r>
            <a:r>
              <a:rPr lang="en-US" dirty="0"/>
              <a:t> a variable’s value, check if </a:t>
            </a:r>
            <a:br>
              <a:rPr lang="en-US" dirty="0"/>
            </a:br>
            <a:r>
              <a:rPr lang="en-US" dirty="0"/>
              <a:t>the variable is a </a:t>
            </a:r>
            <a:r>
              <a:rPr lang="en-US" dirty="0">
                <a:solidFill>
                  <a:srgbClr val="C00000"/>
                </a:solidFill>
              </a:rPr>
              <a:t>watchpoint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If so, display the variable’s value.</a:t>
            </a:r>
          </a:p>
          <a:p>
            <a:pPr lvl="4"/>
            <a:endParaRPr lang="en-US" dirty="0"/>
          </a:p>
          <a:p>
            <a:r>
              <a:rPr lang="en-US" dirty="0"/>
              <a:t>After </a:t>
            </a:r>
            <a:r>
              <a:rPr lang="en-US" u="sng" dirty="0"/>
              <a:t>assigning</a:t>
            </a:r>
            <a:r>
              <a:rPr lang="en-US" dirty="0"/>
              <a:t> a value to a variable, check if the variable is a watchpoint.</a:t>
            </a:r>
          </a:p>
          <a:p>
            <a:pPr lvl="1"/>
            <a:r>
              <a:rPr lang="en-US" dirty="0"/>
              <a:t>If so, display the variable’s new value.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9B25F8-1668-1A4A-A1EC-2C43D7F6E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05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830B2-8433-5A45-9C19-4D06DDD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3: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555FC-8F43-7A45-BBB0-1E3C542E6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 3 of our multipass compiler consists of</a:t>
            </a:r>
            <a:br>
              <a:rPr lang="en-US" dirty="0"/>
            </a:br>
            <a:r>
              <a:rPr lang="en-US" dirty="0"/>
              <a:t>semantic actions:</a:t>
            </a:r>
          </a:p>
          <a:p>
            <a:pPr lvl="4"/>
            <a:endParaRPr lang="en-US" dirty="0"/>
          </a:p>
          <a:p>
            <a:pPr lvl="1"/>
            <a:r>
              <a:rPr lang="en-US" u="sng" dirty="0"/>
              <a:t>interpreter</a:t>
            </a:r>
            <a:r>
              <a:rPr lang="en-US" dirty="0"/>
              <a:t>: Execute the source program.</a:t>
            </a:r>
          </a:p>
          <a:p>
            <a:pPr lvl="4"/>
            <a:endParaRPr lang="en-US" dirty="0"/>
          </a:p>
          <a:p>
            <a:pPr lvl="1"/>
            <a:r>
              <a:rPr lang="en-US" u="sng" dirty="0"/>
              <a:t>converter</a:t>
            </a:r>
            <a:r>
              <a:rPr lang="en-US" dirty="0"/>
              <a:t>: Convert the source program from one high-level programming language to another.</a:t>
            </a:r>
          </a:p>
          <a:p>
            <a:pPr lvl="2"/>
            <a:r>
              <a:rPr lang="en-US" dirty="0"/>
              <a:t>Example: Pascal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Java or C++</a:t>
            </a:r>
          </a:p>
          <a:p>
            <a:pPr lvl="4"/>
            <a:endParaRPr lang="en-US" dirty="0"/>
          </a:p>
          <a:p>
            <a:pPr lvl="1"/>
            <a:r>
              <a:rPr lang="en-US" u="sng" dirty="0"/>
              <a:t>compiler</a:t>
            </a:r>
            <a:r>
              <a:rPr lang="en-US" dirty="0"/>
              <a:t>: Generate low-level object code.</a:t>
            </a:r>
          </a:p>
          <a:p>
            <a:pPr lvl="2"/>
            <a:r>
              <a:rPr lang="en-US" dirty="0"/>
              <a:t>assembly language or machine code</a:t>
            </a:r>
          </a:p>
          <a:p>
            <a:pPr lvl="4"/>
            <a:endParaRPr lang="en-US" dirty="0"/>
          </a:p>
          <a:p>
            <a:r>
              <a:rPr lang="en-US" dirty="0"/>
              <a:t>Requires a different set of visit functions!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9B455-F8BF-524E-9286-0FB4F9AC1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230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63937-C613-CB41-99DA-8E38456D4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Debugger Command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A3593-0E5C-0642-9750-49578C128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a simple debugger command language that the user can type at each breakpoint:</a:t>
            </a:r>
          </a:p>
          <a:p>
            <a:pPr lvl="4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</a:p>
          <a:p>
            <a:pPr lvl="2"/>
            <a:r>
              <a:rPr lang="en-US" dirty="0"/>
              <a:t>Set and display breakpoints using source line numbers.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unbreak</a:t>
            </a:r>
          </a:p>
          <a:p>
            <a:pPr lvl="2"/>
            <a:r>
              <a:rPr lang="en-US" dirty="0"/>
              <a:t>Remove breakpoints using source line numbers.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</a:t>
            </a:r>
          </a:p>
          <a:p>
            <a:pPr lvl="2"/>
            <a:r>
              <a:rPr lang="en-US" dirty="0"/>
              <a:t>Resume execution of the program until the next breakpoint.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</a:p>
          <a:p>
            <a:pPr lvl="2"/>
            <a:r>
              <a:rPr lang="en-US" dirty="0"/>
              <a:t>Execute the program one statement at a time.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3A0738-D7EC-984A-9944-0F87BD958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963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789D9-86C9-2348-A9A5-A27A9F4DB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Debugger Command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8E90D-E6AA-524D-BD3B-468F9F65D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Debugger command language</a:t>
            </a:r>
            <a:r>
              <a:rPr lang="en-US" i="1" dirty="0"/>
              <a:t>, cont’d</a:t>
            </a:r>
          </a:p>
          <a:p>
            <a:pPr lvl="4"/>
            <a:endParaRPr lang="en-US" i="1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</a:t>
            </a:r>
          </a:p>
          <a:p>
            <a:pPr lvl="2"/>
            <a:r>
              <a:rPr lang="en-US" dirty="0"/>
              <a:t>Display the current value of a variable.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watch</a:t>
            </a:r>
          </a:p>
          <a:p>
            <a:pPr lvl="2"/>
            <a:r>
              <a:rPr lang="en-US" dirty="0"/>
              <a:t>Monitor the values of variables.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unwatch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Stop monitoring the values of variables.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</a:p>
          <a:p>
            <a:pPr lvl="2"/>
            <a:r>
              <a:rPr lang="en-US" dirty="0"/>
              <a:t>Display the current contents of the runtime stack.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quit</a:t>
            </a:r>
          </a:p>
          <a:p>
            <a:pPr lvl="2"/>
            <a:r>
              <a:rPr lang="en-US" dirty="0"/>
              <a:t>Terminate the execution of the source program.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3FC1A-C895-4E49-977D-3771774A4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446429-EA23-924C-93E0-C180CEB9C9D5}"/>
              </a:ext>
            </a:extLst>
          </p:cNvPr>
          <p:cNvSpPr txBox="1"/>
          <p:nvPr/>
        </p:nvSpPr>
        <p:spPr>
          <a:xfrm>
            <a:off x="7331331" y="6248400"/>
            <a:ext cx="731290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859115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A2B1-C100-3E4D-959C-5C74A0AAFD3A}" type="slidenum">
              <a:rPr lang="en-US"/>
              <a:pPr/>
              <a:t>4</a:t>
            </a:fld>
            <a:endParaRPr lang="en-US"/>
          </a:p>
        </p:txBody>
      </p:sp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Runtime Memory Management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interpreter must </a:t>
            </a:r>
            <a:r>
              <a:rPr lang="en-US" u="sng" dirty="0"/>
              <a:t>manage the memory </a:t>
            </a:r>
            <a:br>
              <a:rPr lang="en-US" dirty="0"/>
            </a:br>
            <a:r>
              <a:rPr lang="en-US" dirty="0"/>
              <a:t>that the source program uses during run time.</a:t>
            </a:r>
          </a:p>
          <a:p>
            <a:pPr lvl="3"/>
            <a:endParaRPr lang="en-US" dirty="0"/>
          </a:p>
          <a:p>
            <a:r>
              <a:rPr lang="en-US" dirty="0"/>
              <a:t>Up until now, we</a:t>
            </a:r>
            <a:r>
              <a:rPr lang="en-US" altLang="ja-JP" dirty="0">
                <a:latin typeface="Arial"/>
              </a:rPr>
              <a:t>’</a:t>
            </a:r>
            <a:r>
              <a:rPr lang="en-US" dirty="0"/>
              <a:t>ve used the hack of </a:t>
            </a:r>
            <a:br>
              <a:rPr lang="en-US" dirty="0"/>
            </a:br>
            <a:r>
              <a:rPr lang="en-US" dirty="0"/>
              <a:t>storing values computed during run time </a:t>
            </a:r>
            <a:br>
              <a:rPr lang="en-US" dirty="0"/>
            </a:br>
            <a:r>
              <a:rPr lang="en-US" dirty="0"/>
              <a:t>into the symbol table.</a:t>
            </a:r>
          </a:p>
          <a:p>
            <a:pPr lvl="5"/>
            <a:endParaRPr lang="en-US" dirty="0"/>
          </a:p>
          <a:p>
            <a:r>
              <a:rPr lang="en-US" dirty="0"/>
              <a:t>Why is this a bad idea?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This will fail miserably if the source program </a:t>
            </a:r>
            <a:br>
              <a:rPr lang="en-US" dirty="0"/>
            </a:br>
            <a:r>
              <a:rPr lang="en-US" dirty="0"/>
              <a:t>has recursive procedure and function calls.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34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8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8E320-F258-5540-B6AF-CD9AFCE718B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 Table Stack vs. Runtime Stack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320995" cy="4835525"/>
          </a:xfrm>
        </p:spPr>
        <p:txBody>
          <a:bodyPr/>
          <a:lstStyle/>
          <a:p>
            <a:r>
              <a:rPr lang="en-US" dirty="0"/>
              <a:t>The frontend parser builds symbol tables and manages the </a:t>
            </a:r>
            <a:r>
              <a:rPr lang="en-US" u="sng" dirty="0"/>
              <a:t>symbol table stack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as it parses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the source program.</a:t>
            </a:r>
          </a:p>
          <a:p>
            <a:pPr lvl="1"/>
            <a:r>
              <a:rPr lang="en-US" dirty="0"/>
              <a:t>The parser pushes and pops </a:t>
            </a:r>
            <a:r>
              <a:rPr lang="en-US" u="sng" dirty="0"/>
              <a:t>symbol tables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as it </a:t>
            </a:r>
            <a:r>
              <a:rPr lang="en-US" u="sng" dirty="0"/>
              <a:t>enters and exits</a:t>
            </a:r>
            <a:r>
              <a:rPr lang="en-US" dirty="0"/>
              <a:t> nested scopes.</a:t>
            </a:r>
          </a:p>
          <a:p>
            <a:pPr lvl="4"/>
            <a:endParaRPr lang="en-US" dirty="0"/>
          </a:p>
          <a:p>
            <a:r>
              <a:rPr lang="en-US" dirty="0"/>
              <a:t>The backend executor manages the </a:t>
            </a:r>
            <a:br>
              <a:rPr lang="en-US" dirty="0"/>
            </a:br>
            <a:r>
              <a:rPr lang="en-US" u="sng" dirty="0"/>
              <a:t>runtime stack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as it executes the source program.</a:t>
            </a:r>
          </a:p>
          <a:p>
            <a:pPr lvl="1"/>
            <a:r>
              <a:rPr lang="en-US" dirty="0"/>
              <a:t>The executor pushes and pops </a:t>
            </a:r>
            <a:r>
              <a:rPr lang="en-US" u="sng" dirty="0"/>
              <a:t>stack frames</a:t>
            </a:r>
            <a:r>
              <a:rPr lang="en-US" dirty="0"/>
              <a:t> as it </a:t>
            </a:r>
            <a:r>
              <a:rPr lang="en-US" u="sng" dirty="0"/>
              <a:t>calls and returns</a:t>
            </a:r>
            <a:r>
              <a:rPr lang="en-US" dirty="0"/>
              <a:t> from procedures and functions.</a:t>
            </a:r>
          </a:p>
        </p:txBody>
      </p:sp>
      <p:sp>
        <p:nvSpPr>
          <p:cNvPr id="459780" name="Text Box 4"/>
          <p:cNvSpPr txBox="1">
            <a:spLocks noChangeArrowheads="1"/>
          </p:cNvSpPr>
          <p:nvPr/>
        </p:nvSpPr>
        <p:spPr bwMode="auto">
          <a:xfrm>
            <a:off x="3566171" y="5989292"/>
            <a:ext cx="2678113" cy="590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B23C00"/>
                </a:solidFill>
              </a:rPr>
              <a:t>These are similar concepts,</a:t>
            </a:r>
          </a:p>
          <a:p>
            <a:pPr algn="ctr"/>
            <a:r>
              <a:rPr lang="en-US" dirty="0">
                <a:solidFill>
                  <a:srgbClr val="B23C00"/>
                </a:solidFill>
              </a:rPr>
              <a:t>so don</a:t>
            </a:r>
            <a:r>
              <a:rPr lang="en-US" dirty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>
                <a:solidFill>
                  <a:srgbClr val="B23C00"/>
                </a:solidFill>
              </a:rPr>
              <a:t>t confuse them!</a:t>
            </a:r>
          </a:p>
        </p:txBody>
      </p:sp>
    </p:spTree>
    <p:extLst>
      <p:ext uri="{BB962C8B-B14F-4D97-AF65-F5344CB8AC3E}">
        <p14:creationId xmlns:p14="http://schemas.microsoft.com/office/powerpoint/2010/main" val="86387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9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2ECF7-9242-194A-9FCD-D5F92D81AFAD}" type="slidenum">
              <a:rPr lang="en-US"/>
              <a:pPr/>
              <a:t>6</a:t>
            </a:fld>
            <a:endParaRPr lang="en-US"/>
          </a:p>
        </p:txBody>
      </p:sp>
      <p:sp>
        <p:nvSpPr>
          <p:cNvPr id="463874" name="Rectangle 2"/>
          <p:cNvSpPr>
            <a:spLocks noChangeArrowheads="1"/>
          </p:cNvSpPr>
          <p:nvPr/>
        </p:nvSpPr>
        <p:spPr bwMode="auto">
          <a:xfrm>
            <a:off x="274638" y="593725"/>
            <a:ext cx="2559050" cy="585311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75" name="Rectangle 3"/>
          <p:cNvSpPr>
            <a:spLocks noChangeArrowheads="1"/>
          </p:cNvSpPr>
          <p:nvPr/>
        </p:nvSpPr>
        <p:spPr bwMode="auto">
          <a:xfrm>
            <a:off x="365125" y="1235075"/>
            <a:ext cx="2378075" cy="25590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76" name="Rectangle 4"/>
          <p:cNvSpPr>
            <a:spLocks noChangeArrowheads="1"/>
          </p:cNvSpPr>
          <p:nvPr/>
        </p:nvSpPr>
        <p:spPr bwMode="auto">
          <a:xfrm>
            <a:off x="547688" y="1782763"/>
            <a:ext cx="2012950" cy="914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77" name="Rectangle 5"/>
          <p:cNvSpPr>
            <a:spLocks noChangeArrowheads="1"/>
          </p:cNvSpPr>
          <p:nvPr/>
        </p:nvSpPr>
        <p:spPr bwMode="auto">
          <a:xfrm>
            <a:off x="365125" y="3978275"/>
            <a:ext cx="2378075" cy="12795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78" name="Text Box 6"/>
          <p:cNvSpPr txBox="1">
            <a:spLocks noChangeArrowheads="1"/>
          </p:cNvSpPr>
          <p:nvPr/>
        </p:nvSpPr>
        <p:spPr bwMode="auto">
          <a:xfrm>
            <a:off x="457200" y="657225"/>
            <a:ext cx="2117725" cy="575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main1;</a:t>
            </a:r>
          </a:p>
          <a:p>
            <a:r>
              <a:rPr lang="en-US" sz="1200" b="1" dirty="0">
                <a:latin typeface="Courier New" charset="0"/>
              </a:rPr>
              <a:t>VAR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PROCEDURE proc2a;</a:t>
            </a:r>
          </a:p>
          <a:p>
            <a:r>
              <a:rPr lang="en-US" sz="1200" b="1" dirty="0">
                <a:latin typeface="Courier New" charset="0"/>
              </a:rPr>
              <a:t>  VAR m : integer;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PROCEDURE proc3;</a:t>
            </a:r>
          </a:p>
          <a:p>
            <a:r>
              <a:rPr lang="en-US" sz="1200" b="1" dirty="0">
                <a:latin typeface="Courier New" charset="0"/>
              </a:rPr>
              <a:t>      VAR j : integer</a:t>
            </a:r>
          </a:p>
          <a:p>
            <a:r>
              <a:rPr lang="en-US" sz="1200" b="1" dirty="0">
                <a:latin typeface="Courier New" charset="0"/>
              </a:rPr>
              <a:t>      BEGIN</a:t>
            </a:r>
          </a:p>
          <a:p>
            <a:r>
              <a:rPr lang="en-US" sz="1200" b="1" dirty="0">
                <a:latin typeface="Courier New" charset="0"/>
              </a:rPr>
              <a:t>        j :=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m;</a:t>
            </a:r>
          </a:p>
          <a:p>
            <a:r>
              <a:rPr lang="en-US" sz="1200" b="1" dirty="0">
                <a:latin typeface="Courier New" charset="0"/>
              </a:rPr>
              <a:t>    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BEGIN {proc2a}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11;</a:t>
            </a:r>
          </a:p>
          <a:p>
            <a:r>
              <a:rPr lang="en-US" sz="1200" b="1" dirty="0">
                <a:latin typeface="Courier New" charset="0"/>
              </a:rPr>
              <a:t>    m := j;</a:t>
            </a:r>
          </a:p>
          <a:p>
            <a:r>
              <a:rPr lang="en-US" sz="1200" b="1" dirty="0">
                <a:latin typeface="Courier New" charset="0"/>
              </a:rPr>
              <a:t>    proc3;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PROCEDURE proc2b;</a:t>
            </a:r>
          </a:p>
          <a:p>
            <a:r>
              <a:rPr lang="en-US" sz="1200" b="1" dirty="0">
                <a:latin typeface="Courier New" charset="0"/>
              </a:rPr>
              <a:t>  VAR j, m : integer;</a:t>
            </a:r>
          </a:p>
          <a:p>
            <a:r>
              <a:rPr lang="en-US" sz="1200" b="1" dirty="0">
                <a:latin typeface="Courier New" charset="0"/>
              </a:rPr>
              <a:t>  BEGIN</a:t>
            </a:r>
          </a:p>
          <a:p>
            <a:r>
              <a:rPr lang="en-US" sz="1200" b="1" dirty="0">
                <a:latin typeface="Courier New" charset="0"/>
              </a:rPr>
              <a:t>    j := 14;</a:t>
            </a:r>
          </a:p>
          <a:p>
            <a:r>
              <a:rPr lang="en-US" sz="1200" b="1" dirty="0">
                <a:latin typeface="Courier New" charset="0"/>
              </a:rPr>
              <a:t>    m := 5;</a:t>
            </a:r>
          </a:p>
          <a:p>
            <a:r>
              <a:rPr lang="en-US" sz="1200" b="1" dirty="0">
                <a:latin typeface="Courier New" charset="0"/>
              </a:rPr>
              <a:t>    proc2a;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 {main1}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33;</a:t>
            </a:r>
          </a:p>
          <a:p>
            <a:r>
              <a:rPr lang="en-US" sz="1200" b="1" dirty="0">
                <a:latin typeface="Courier New" charset="0"/>
              </a:rPr>
              <a:t>  j := 55;</a:t>
            </a:r>
          </a:p>
          <a:p>
            <a:r>
              <a:rPr lang="en-US" sz="1200" b="1" dirty="0">
                <a:latin typeface="Courier New" charset="0"/>
              </a:rPr>
              <a:t>  proc2b;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463879" name="Rectangle 7"/>
          <p:cNvSpPr>
            <a:spLocks noGrp="1" noChangeArrowheads="1"/>
          </p:cNvSpPr>
          <p:nvPr>
            <p:ph type="title"/>
          </p:nvPr>
        </p:nvSpPr>
        <p:spPr>
          <a:xfrm>
            <a:off x="2832100" y="411163"/>
            <a:ext cx="5854700" cy="655637"/>
          </a:xfrm>
        </p:spPr>
        <p:txBody>
          <a:bodyPr/>
          <a:lstStyle/>
          <a:p>
            <a:r>
              <a:rPr lang="en-US" sz="2400"/>
              <a:t>Runtime Access to Nonlocal Variables</a:t>
            </a:r>
          </a:p>
        </p:txBody>
      </p:sp>
      <p:sp>
        <p:nvSpPr>
          <p:cNvPr id="463880" name="Rectangle 8"/>
          <p:cNvSpPr>
            <a:spLocks noChangeArrowheads="1"/>
          </p:cNvSpPr>
          <p:nvPr/>
        </p:nvSpPr>
        <p:spPr bwMode="auto">
          <a:xfrm>
            <a:off x="2925763" y="1417638"/>
            <a:ext cx="2925762" cy="38417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81" name="Text Box 9"/>
          <p:cNvSpPr txBox="1">
            <a:spLocks noChangeArrowheads="1"/>
          </p:cNvSpPr>
          <p:nvPr/>
        </p:nvSpPr>
        <p:spPr bwMode="auto">
          <a:xfrm>
            <a:off x="3475038" y="5349875"/>
            <a:ext cx="1839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RUNTIME STACK</a:t>
            </a:r>
          </a:p>
        </p:txBody>
      </p:sp>
      <p:grpSp>
        <p:nvGrpSpPr>
          <p:cNvPr id="463882" name="Group 10"/>
          <p:cNvGrpSpPr>
            <a:grpSpLocks/>
          </p:cNvGrpSpPr>
          <p:nvPr/>
        </p:nvGrpSpPr>
        <p:grpSpPr bwMode="auto">
          <a:xfrm>
            <a:off x="3108325" y="4618038"/>
            <a:ext cx="2566988" cy="549275"/>
            <a:chOff x="1843" y="2909"/>
            <a:chExt cx="1617" cy="346"/>
          </a:xfrm>
        </p:grpSpPr>
        <p:sp>
          <p:nvSpPr>
            <p:cNvPr id="463883" name="AutoShape 11"/>
            <p:cNvSpPr>
              <a:spLocks noChangeArrowheads="1"/>
            </p:cNvSpPr>
            <p:nvPr/>
          </p:nvSpPr>
          <p:spPr bwMode="auto">
            <a:xfrm>
              <a:off x="1843" y="2909"/>
              <a:ext cx="1613" cy="34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3884" name="Text Box 12"/>
            <p:cNvSpPr txBox="1">
              <a:spLocks noChangeArrowheads="1"/>
            </p:cNvSpPr>
            <p:nvPr/>
          </p:nvSpPr>
          <p:spPr bwMode="auto">
            <a:xfrm>
              <a:off x="2880" y="2909"/>
              <a:ext cx="580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 dirty="0"/>
                <a:t>SF: main1</a:t>
              </a:r>
            </a:p>
          </p:txBody>
        </p:sp>
        <p:grpSp>
          <p:nvGrpSpPr>
            <p:cNvPr id="463885" name="Group 13"/>
            <p:cNvGrpSpPr>
              <a:grpSpLocks/>
            </p:cNvGrpSpPr>
            <p:nvPr/>
          </p:nvGrpSpPr>
          <p:grpSpPr bwMode="auto">
            <a:xfrm>
              <a:off x="1959" y="2966"/>
              <a:ext cx="405" cy="179"/>
              <a:chOff x="979" y="3485"/>
              <a:chExt cx="405" cy="179"/>
            </a:xfrm>
          </p:grpSpPr>
          <p:sp>
            <p:nvSpPr>
              <p:cNvPr id="463886" name="Text Box 14"/>
              <p:cNvSpPr txBox="1">
                <a:spLocks noChangeArrowheads="1"/>
              </p:cNvSpPr>
              <p:nvPr/>
            </p:nvSpPr>
            <p:spPr bwMode="auto">
              <a:xfrm>
                <a:off x="979" y="3487"/>
                <a:ext cx="17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i</a:t>
                </a:r>
              </a:p>
            </p:txBody>
          </p:sp>
          <p:sp>
            <p:nvSpPr>
              <p:cNvPr id="463887" name="Text Box 15"/>
              <p:cNvSpPr txBox="1">
                <a:spLocks noChangeArrowheads="1"/>
              </p:cNvSpPr>
              <p:nvPr/>
            </p:nvSpPr>
            <p:spPr bwMode="auto">
              <a:xfrm>
                <a:off x="1154" y="3485"/>
                <a:ext cx="230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  <p:grpSp>
          <p:nvGrpSpPr>
            <p:cNvPr id="463888" name="Group 16"/>
            <p:cNvGrpSpPr>
              <a:grpSpLocks/>
            </p:cNvGrpSpPr>
            <p:nvPr/>
          </p:nvGrpSpPr>
          <p:grpSpPr bwMode="auto">
            <a:xfrm>
              <a:off x="2419" y="2966"/>
              <a:ext cx="405" cy="179"/>
              <a:chOff x="979" y="3485"/>
              <a:chExt cx="405" cy="179"/>
            </a:xfrm>
          </p:grpSpPr>
          <p:sp>
            <p:nvSpPr>
              <p:cNvPr id="463889" name="Text Box 17"/>
              <p:cNvSpPr txBox="1">
                <a:spLocks noChangeArrowheads="1"/>
              </p:cNvSpPr>
              <p:nvPr/>
            </p:nvSpPr>
            <p:spPr bwMode="auto">
              <a:xfrm>
                <a:off x="979" y="3487"/>
                <a:ext cx="17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j</a:t>
                </a:r>
              </a:p>
            </p:txBody>
          </p:sp>
          <p:sp>
            <p:nvSpPr>
              <p:cNvPr id="463890" name="Text Box 18"/>
              <p:cNvSpPr txBox="1">
                <a:spLocks noChangeArrowheads="1"/>
              </p:cNvSpPr>
              <p:nvPr/>
            </p:nvSpPr>
            <p:spPr bwMode="auto">
              <a:xfrm>
                <a:off x="1154" y="3485"/>
                <a:ext cx="230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</p:grpSp>
      <p:grpSp>
        <p:nvGrpSpPr>
          <p:cNvPr id="463891" name="Group 19"/>
          <p:cNvGrpSpPr>
            <a:grpSpLocks/>
          </p:cNvGrpSpPr>
          <p:nvPr/>
        </p:nvGrpSpPr>
        <p:grpSpPr bwMode="auto">
          <a:xfrm>
            <a:off x="3108325" y="3154363"/>
            <a:ext cx="2560638" cy="549275"/>
            <a:chOff x="1843" y="1987"/>
            <a:chExt cx="1613" cy="346"/>
          </a:xfrm>
        </p:grpSpPr>
        <p:sp>
          <p:nvSpPr>
            <p:cNvPr id="463892" name="AutoShape 20"/>
            <p:cNvSpPr>
              <a:spLocks noChangeArrowheads="1"/>
            </p:cNvSpPr>
            <p:nvPr/>
          </p:nvSpPr>
          <p:spPr bwMode="auto">
            <a:xfrm>
              <a:off x="1843" y="1987"/>
              <a:ext cx="1613" cy="34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3893" name="Text Box 21"/>
            <p:cNvSpPr txBox="1">
              <a:spLocks noChangeArrowheads="1"/>
            </p:cNvSpPr>
            <p:nvPr/>
          </p:nvSpPr>
          <p:spPr bwMode="auto">
            <a:xfrm>
              <a:off x="2823" y="1987"/>
              <a:ext cx="617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 dirty="0"/>
                <a:t>SF: proc2a</a:t>
              </a:r>
            </a:p>
          </p:txBody>
        </p:sp>
        <p:grpSp>
          <p:nvGrpSpPr>
            <p:cNvPr id="463894" name="Group 22"/>
            <p:cNvGrpSpPr>
              <a:grpSpLocks/>
            </p:cNvGrpSpPr>
            <p:nvPr/>
          </p:nvGrpSpPr>
          <p:grpSpPr bwMode="auto">
            <a:xfrm>
              <a:off x="1959" y="2045"/>
              <a:ext cx="405" cy="179"/>
              <a:chOff x="977" y="3197"/>
              <a:chExt cx="405" cy="179"/>
            </a:xfrm>
          </p:grpSpPr>
          <p:sp>
            <p:nvSpPr>
              <p:cNvPr id="463895" name="Text Box 23"/>
              <p:cNvSpPr txBox="1">
                <a:spLocks noChangeArrowheads="1"/>
              </p:cNvSpPr>
              <p:nvPr/>
            </p:nvSpPr>
            <p:spPr bwMode="auto">
              <a:xfrm>
                <a:off x="977" y="3199"/>
                <a:ext cx="17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m</a:t>
                </a:r>
              </a:p>
            </p:txBody>
          </p:sp>
          <p:sp>
            <p:nvSpPr>
              <p:cNvPr id="463896" name="Text Box 24"/>
              <p:cNvSpPr txBox="1">
                <a:spLocks noChangeArrowheads="1"/>
              </p:cNvSpPr>
              <p:nvPr/>
            </p:nvSpPr>
            <p:spPr bwMode="auto">
              <a:xfrm>
                <a:off x="1152" y="3197"/>
                <a:ext cx="230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</p:grpSp>
      <p:grpSp>
        <p:nvGrpSpPr>
          <p:cNvPr id="463897" name="Group 25"/>
          <p:cNvGrpSpPr>
            <a:grpSpLocks/>
          </p:cNvGrpSpPr>
          <p:nvPr/>
        </p:nvGrpSpPr>
        <p:grpSpPr bwMode="auto">
          <a:xfrm>
            <a:off x="3108325" y="2422525"/>
            <a:ext cx="2560638" cy="549275"/>
            <a:chOff x="1843" y="1526"/>
            <a:chExt cx="1613" cy="346"/>
          </a:xfrm>
        </p:grpSpPr>
        <p:sp>
          <p:nvSpPr>
            <p:cNvPr id="463898" name="AutoShape 26"/>
            <p:cNvSpPr>
              <a:spLocks noChangeArrowheads="1"/>
            </p:cNvSpPr>
            <p:nvPr/>
          </p:nvSpPr>
          <p:spPr bwMode="auto">
            <a:xfrm>
              <a:off x="1843" y="1526"/>
              <a:ext cx="1613" cy="34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3899" name="Text Box 27"/>
            <p:cNvSpPr txBox="1">
              <a:spLocks noChangeArrowheads="1"/>
            </p:cNvSpPr>
            <p:nvPr/>
          </p:nvSpPr>
          <p:spPr bwMode="auto">
            <a:xfrm>
              <a:off x="2823" y="1526"/>
              <a:ext cx="564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 dirty="0"/>
                <a:t>SF: proc3</a:t>
              </a:r>
            </a:p>
          </p:txBody>
        </p:sp>
        <p:grpSp>
          <p:nvGrpSpPr>
            <p:cNvPr id="463900" name="Group 28"/>
            <p:cNvGrpSpPr>
              <a:grpSpLocks/>
            </p:cNvGrpSpPr>
            <p:nvPr/>
          </p:nvGrpSpPr>
          <p:grpSpPr bwMode="auto">
            <a:xfrm>
              <a:off x="1959" y="1584"/>
              <a:ext cx="405" cy="179"/>
              <a:chOff x="977" y="3197"/>
              <a:chExt cx="405" cy="179"/>
            </a:xfrm>
          </p:grpSpPr>
          <p:sp>
            <p:nvSpPr>
              <p:cNvPr id="463901" name="Text Box 29"/>
              <p:cNvSpPr txBox="1">
                <a:spLocks noChangeArrowheads="1"/>
              </p:cNvSpPr>
              <p:nvPr/>
            </p:nvSpPr>
            <p:spPr bwMode="auto">
              <a:xfrm>
                <a:off x="977" y="3199"/>
                <a:ext cx="17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j</a:t>
                </a:r>
              </a:p>
            </p:txBody>
          </p:sp>
          <p:sp>
            <p:nvSpPr>
              <p:cNvPr id="463902" name="Text Box 30"/>
              <p:cNvSpPr txBox="1">
                <a:spLocks noChangeArrowheads="1"/>
              </p:cNvSpPr>
              <p:nvPr/>
            </p:nvSpPr>
            <p:spPr bwMode="auto">
              <a:xfrm>
                <a:off x="1152" y="3197"/>
                <a:ext cx="230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</p:grpSp>
      <p:sp>
        <p:nvSpPr>
          <p:cNvPr id="463903" name="Rectangle 31"/>
          <p:cNvSpPr>
            <a:spLocks noChangeArrowheads="1"/>
          </p:cNvSpPr>
          <p:nvPr/>
        </p:nvSpPr>
        <p:spPr bwMode="auto">
          <a:xfrm>
            <a:off x="627063" y="5626100"/>
            <a:ext cx="914400" cy="401638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904" name="Text Box 32"/>
          <p:cNvSpPr txBox="1">
            <a:spLocks noChangeArrowheads="1"/>
          </p:cNvSpPr>
          <p:nvPr/>
        </p:nvSpPr>
        <p:spPr bwMode="auto">
          <a:xfrm>
            <a:off x="3571875" y="470693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33</a:t>
            </a:r>
          </a:p>
        </p:txBody>
      </p:sp>
      <p:sp>
        <p:nvSpPr>
          <p:cNvPr id="463905" name="Text Box 33"/>
          <p:cNvSpPr txBox="1">
            <a:spLocks noChangeArrowheads="1"/>
          </p:cNvSpPr>
          <p:nvPr/>
        </p:nvSpPr>
        <p:spPr bwMode="auto">
          <a:xfrm>
            <a:off x="4297363" y="4714875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55</a:t>
            </a:r>
          </a:p>
        </p:txBody>
      </p:sp>
      <p:sp>
        <p:nvSpPr>
          <p:cNvPr id="463906" name="Rectangle 34"/>
          <p:cNvSpPr>
            <a:spLocks noChangeArrowheads="1"/>
          </p:cNvSpPr>
          <p:nvPr/>
        </p:nvSpPr>
        <p:spPr bwMode="auto">
          <a:xfrm>
            <a:off x="773113" y="4506913"/>
            <a:ext cx="914400" cy="385762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907" name="Text Box 35"/>
          <p:cNvSpPr txBox="1">
            <a:spLocks noChangeArrowheads="1"/>
          </p:cNvSpPr>
          <p:nvPr/>
        </p:nvSpPr>
        <p:spPr bwMode="auto">
          <a:xfrm>
            <a:off x="3576638" y="470693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11</a:t>
            </a:r>
          </a:p>
        </p:txBody>
      </p:sp>
      <p:sp>
        <p:nvSpPr>
          <p:cNvPr id="463908" name="Rectangle 36"/>
          <p:cNvSpPr>
            <a:spLocks noChangeArrowheads="1"/>
          </p:cNvSpPr>
          <p:nvPr/>
        </p:nvSpPr>
        <p:spPr bwMode="auto">
          <a:xfrm>
            <a:off x="781050" y="3049588"/>
            <a:ext cx="914400" cy="203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909" name="Line 37"/>
          <p:cNvSpPr>
            <a:spLocks noChangeShapeType="1"/>
          </p:cNvSpPr>
          <p:nvPr/>
        </p:nvSpPr>
        <p:spPr bwMode="auto">
          <a:xfrm>
            <a:off x="1719263" y="3219450"/>
            <a:ext cx="1784350" cy="1573213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10" name="Rectangle 38"/>
          <p:cNvSpPr>
            <a:spLocks noChangeArrowheads="1"/>
          </p:cNvSpPr>
          <p:nvPr/>
        </p:nvSpPr>
        <p:spPr bwMode="auto">
          <a:xfrm>
            <a:off x="781050" y="3241675"/>
            <a:ext cx="914400" cy="203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911" name="Text Box 39"/>
          <p:cNvSpPr txBox="1">
            <a:spLocks noChangeArrowheads="1"/>
          </p:cNvSpPr>
          <p:nvPr/>
        </p:nvSpPr>
        <p:spPr bwMode="auto">
          <a:xfrm>
            <a:off x="3578225" y="324961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55</a:t>
            </a:r>
          </a:p>
        </p:txBody>
      </p:sp>
      <p:sp>
        <p:nvSpPr>
          <p:cNvPr id="463912" name="Line 40"/>
          <p:cNvSpPr>
            <a:spLocks noChangeShapeType="1"/>
          </p:cNvSpPr>
          <p:nvPr/>
        </p:nvSpPr>
        <p:spPr bwMode="auto">
          <a:xfrm>
            <a:off x="1703388" y="3357563"/>
            <a:ext cx="1609725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63913" name="Group 41"/>
          <p:cNvGrpSpPr>
            <a:grpSpLocks/>
          </p:cNvGrpSpPr>
          <p:nvPr/>
        </p:nvGrpSpPr>
        <p:grpSpPr bwMode="auto">
          <a:xfrm>
            <a:off x="1543050" y="5018088"/>
            <a:ext cx="2706688" cy="628650"/>
            <a:chOff x="857" y="3161"/>
            <a:chExt cx="1705" cy="396"/>
          </a:xfrm>
        </p:grpSpPr>
        <p:sp>
          <p:nvSpPr>
            <p:cNvPr id="463914" name="Line 42"/>
            <p:cNvSpPr>
              <a:spLocks noChangeShapeType="1"/>
            </p:cNvSpPr>
            <p:nvPr/>
          </p:nvSpPr>
          <p:spPr bwMode="auto">
            <a:xfrm flipV="1">
              <a:off x="857" y="3166"/>
              <a:ext cx="1212" cy="391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915" name="Line 43"/>
            <p:cNvSpPr>
              <a:spLocks noChangeShapeType="1"/>
            </p:cNvSpPr>
            <p:nvPr/>
          </p:nvSpPr>
          <p:spPr bwMode="auto">
            <a:xfrm flipV="1">
              <a:off x="857" y="3161"/>
              <a:ext cx="1705" cy="396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3916" name="Rectangle 44"/>
          <p:cNvSpPr>
            <a:spLocks noChangeArrowheads="1"/>
          </p:cNvSpPr>
          <p:nvPr/>
        </p:nvSpPr>
        <p:spPr bwMode="auto">
          <a:xfrm>
            <a:off x="1198563" y="2327275"/>
            <a:ext cx="1103312" cy="203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917" name="Text Box 45"/>
          <p:cNvSpPr txBox="1">
            <a:spLocks noChangeArrowheads="1"/>
          </p:cNvSpPr>
          <p:nvPr/>
        </p:nvSpPr>
        <p:spPr bwMode="auto">
          <a:xfrm>
            <a:off x="3579813" y="251936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66</a:t>
            </a:r>
          </a:p>
        </p:txBody>
      </p:sp>
      <p:sp>
        <p:nvSpPr>
          <p:cNvPr id="463919" name="Line 47"/>
          <p:cNvSpPr>
            <a:spLocks noChangeShapeType="1"/>
          </p:cNvSpPr>
          <p:nvPr/>
        </p:nvSpPr>
        <p:spPr bwMode="auto">
          <a:xfrm>
            <a:off x="2281238" y="2457450"/>
            <a:ext cx="1076325" cy="168275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20" name="Line 48"/>
          <p:cNvSpPr>
            <a:spLocks noChangeShapeType="1"/>
          </p:cNvSpPr>
          <p:nvPr/>
        </p:nvSpPr>
        <p:spPr bwMode="auto">
          <a:xfrm>
            <a:off x="2287588" y="2471738"/>
            <a:ext cx="1230312" cy="936625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63921" name="Group 49"/>
          <p:cNvGrpSpPr>
            <a:grpSpLocks/>
          </p:cNvGrpSpPr>
          <p:nvPr/>
        </p:nvGrpSpPr>
        <p:grpSpPr bwMode="auto">
          <a:xfrm>
            <a:off x="3108325" y="3886200"/>
            <a:ext cx="2560638" cy="549275"/>
            <a:chOff x="1958" y="2448"/>
            <a:chExt cx="1613" cy="346"/>
          </a:xfrm>
        </p:grpSpPr>
        <p:grpSp>
          <p:nvGrpSpPr>
            <p:cNvPr id="463922" name="Group 50"/>
            <p:cNvGrpSpPr>
              <a:grpSpLocks/>
            </p:cNvGrpSpPr>
            <p:nvPr/>
          </p:nvGrpSpPr>
          <p:grpSpPr bwMode="auto">
            <a:xfrm>
              <a:off x="1958" y="2448"/>
              <a:ext cx="1613" cy="346"/>
              <a:chOff x="1843" y="2448"/>
              <a:chExt cx="1613" cy="346"/>
            </a:xfrm>
          </p:grpSpPr>
          <p:sp>
            <p:nvSpPr>
              <p:cNvPr id="463923" name="AutoShape 51"/>
              <p:cNvSpPr>
                <a:spLocks noChangeArrowheads="1"/>
              </p:cNvSpPr>
              <p:nvPr/>
            </p:nvSpPr>
            <p:spPr bwMode="auto">
              <a:xfrm>
                <a:off x="1843" y="2448"/>
                <a:ext cx="1613" cy="34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463924" name="Text Box 52"/>
              <p:cNvSpPr txBox="1">
                <a:spLocks noChangeArrowheads="1"/>
              </p:cNvSpPr>
              <p:nvPr/>
            </p:nvSpPr>
            <p:spPr bwMode="auto">
              <a:xfrm>
                <a:off x="2823" y="2448"/>
                <a:ext cx="623" cy="1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 dirty="0"/>
                  <a:t>SF: proc2b</a:t>
                </a:r>
              </a:p>
            </p:txBody>
          </p:sp>
          <p:grpSp>
            <p:nvGrpSpPr>
              <p:cNvPr id="463925" name="Group 53"/>
              <p:cNvGrpSpPr>
                <a:grpSpLocks/>
              </p:cNvGrpSpPr>
              <p:nvPr/>
            </p:nvGrpSpPr>
            <p:grpSpPr bwMode="auto">
              <a:xfrm>
                <a:off x="1959" y="2506"/>
                <a:ext cx="405" cy="179"/>
                <a:chOff x="977" y="3197"/>
                <a:chExt cx="405" cy="179"/>
              </a:xfrm>
            </p:grpSpPr>
            <p:sp>
              <p:nvSpPr>
                <p:cNvPr id="463926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977" y="3199"/>
                  <a:ext cx="174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200" b="1">
                      <a:latin typeface="Courier New" charset="0"/>
                    </a:rPr>
                    <a:t>j</a:t>
                  </a:r>
                </a:p>
              </p:txBody>
            </p:sp>
            <p:sp>
              <p:nvSpPr>
                <p:cNvPr id="463927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1152" y="3197"/>
                  <a:ext cx="230" cy="179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200"/>
                    <a:t>    </a:t>
                  </a:r>
                </a:p>
              </p:txBody>
            </p:sp>
          </p:grpSp>
        </p:grpSp>
        <p:grpSp>
          <p:nvGrpSpPr>
            <p:cNvPr id="463928" name="Group 56"/>
            <p:cNvGrpSpPr>
              <a:grpSpLocks/>
            </p:cNvGrpSpPr>
            <p:nvPr/>
          </p:nvGrpSpPr>
          <p:grpSpPr bwMode="auto">
            <a:xfrm>
              <a:off x="2534" y="2505"/>
              <a:ext cx="404" cy="174"/>
              <a:chOff x="2534" y="2505"/>
              <a:chExt cx="404" cy="174"/>
            </a:xfrm>
          </p:grpSpPr>
          <p:sp>
            <p:nvSpPr>
              <p:cNvPr id="463929" name="Rectangle 57"/>
              <p:cNvSpPr>
                <a:spLocks noChangeArrowheads="1"/>
              </p:cNvSpPr>
              <p:nvPr/>
            </p:nvSpPr>
            <p:spPr bwMode="auto">
              <a:xfrm>
                <a:off x="2707" y="2506"/>
                <a:ext cx="231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3930" name="Text Box 58"/>
              <p:cNvSpPr txBox="1">
                <a:spLocks noChangeArrowheads="1"/>
              </p:cNvSpPr>
              <p:nvPr/>
            </p:nvSpPr>
            <p:spPr bwMode="auto">
              <a:xfrm>
                <a:off x="2534" y="2505"/>
                <a:ext cx="17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200"/>
                  <a:t>m</a:t>
                </a:r>
              </a:p>
            </p:txBody>
          </p:sp>
        </p:grpSp>
      </p:grpSp>
      <p:sp>
        <p:nvSpPr>
          <p:cNvPr id="463931" name="Rectangle 59"/>
          <p:cNvSpPr>
            <a:spLocks noGrp="1" noChangeArrowheads="1"/>
          </p:cNvSpPr>
          <p:nvPr>
            <p:ph type="body" idx="1"/>
          </p:nvPr>
        </p:nvSpPr>
        <p:spPr>
          <a:xfrm>
            <a:off x="5943600" y="1295401"/>
            <a:ext cx="3017838" cy="4511014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Each parse tree node for a variable contains a pointer to the variable</a:t>
            </a:r>
            <a:r>
              <a:rPr lang="en-US" sz="1800" dirty="0">
                <a:latin typeface="Arial"/>
              </a:rPr>
              <a:t>’</a:t>
            </a:r>
            <a:r>
              <a:rPr lang="en-US" sz="1800" dirty="0"/>
              <a:t>s symbol table entry.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Each symbol table entry has the variable</a:t>
            </a:r>
            <a:r>
              <a:rPr lang="en-US" sz="1600" dirty="0">
                <a:latin typeface="Arial"/>
              </a:rPr>
              <a:t>’</a:t>
            </a:r>
            <a:r>
              <a:rPr lang="en-US" sz="1600" dirty="0"/>
              <a:t>s </a:t>
            </a:r>
            <a:br>
              <a:rPr lang="en-US" sz="1600" dirty="0"/>
            </a:br>
            <a:r>
              <a:rPr lang="en-US" sz="1600" dirty="0"/>
              <a:t>nesting level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b="1" i="1" dirty="0">
                <a:solidFill>
                  <a:srgbClr val="0033CC"/>
                </a:solidFill>
              </a:rPr>
              <a:t>n</a:t>
            </a:r>
            <a:r>
              <a:rPr lang="en-US" sz="1600" dirty="0"/>
              <a:t>.</a:t>
            </a:r>
          </a:p>
          <a:p>
            <a:pPr lvl="2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To access the value of a variable at nesting level </a:t>
            </a:r>
            <a:r>
              <a:rPr lang="en-US" sz="1800" b="1" i="1" dirty="0">
                <a:solidFill>
                  <a:srgbClr val="0033CC"/>
                </a:solidFill>
              </a:rPr>
              <a:t>n</a:t>
            </a:r>
            <a:r>
              <a:rPr lang="en-US" sz="1800" dirty="0"/>
              <a:t>, the value must come from the </a:t>
            </a:r>
            <a:r>
              <a:rPr lang="en-US" sz="1800" u="sng" dirty="0"/>
              <a:t>topmost stack frame at level </a:t>
            </a:r>
            <a:r>
              <a:rPr lang="en-US" sz="1800" b="1" i="1" u="sng" dirty="0"/>
              <a:t>n</a:t>
            </a:r>
            <a:r>
              <a:rPr lang="en-US" sz="1800" dirty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Search the runtime stack from top to bottom for the topmost stack frame at level </a:t>
            </a:r>
            <a:r>
              <a:rPr lang="en-US" sz="1800" b="1" i="1" dirty="0">
                <a:solidFill>
                  <a:srgbClr val="0033CC"/>
                </a:solidFill>
              </a:rPr>
              <a:t>n</a:t>
            </a:r>
            <a:r>
              <a:rPr lang="en-US" sz="1600" dirty="0"/>
              <a:t>.</a:t>
            </a:r>
          </a:p>
        </p:txBody>
      </p:sp>
      <p:sp>
        <p:nvSpPr>
          <p:cNvPr id="463932" name="Text Box 60"/>
          <p:cNvSpPr txBox="1">
            <a:spLocks noChangeArrowheads="1"/>
          </p:cNvSpPr>
          <p:nvPr/>
        </p:nvSpPr>
        <p:spPr bwMode="auto">
          <a:xfrm>
            <a:off x="2835275" y="5832475"/>
            <a:ext cx="42352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main1 </a:t>
            </a:r>
            <a:r>
              <a:rPr lang="en-US" b="1" dirty="0">
                <a:latin typeface="Courier New" charset="0"/>
                <a:sym typeface="Wingdings" charset="0"/>
              </a:rPr>
              <a:t>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proc2b</a:t>
            </a:r>
            <a:r>
              <a:rPr lang="en-US" b="1" dirty="0">
                <a:latin typeface="Courier New" charset="0"/>
                <a:sym typeface="Wingdings" charset="0"/>
              </a:rPr>
              <a:t> 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proc2a</a:t>
            </a:r>
            <a:r>
              <a:rPr lang="en-US" b="1" dirty="0">
                <a:latin typeface="Courier New" charset="0"/>
                <a:sym typeface="Wingdings" charset="0"/>
              </a:rPr>
              <a:t>  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sym typeface="Wingdings" charset="0"/>
              </a:rPr>
              <a:t>proc3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</p:txBody>
      </p:sp>
      <p:sp>
        <p:nvSpPr>
          <p:cNvPr id="463933" name="Line 61"/>
          <p:cNvSpPr>
            <a:spLocks noChangeShapeType="1"/>
          </p:cNvSpPr>
          <p:nvPr/>
        </p:nvSpPr>
        <p:spPr bwMode="auto">
          <a:xfrm>
            <a:off x="1697038" y="3357563"/>
            <a:ext cx="2544762" cy="1354137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34" name="Line 62"/>
          <p:cNvSpPr>
            <a:spLocks noChangeShapeType="1"/>
          </p:cNvSpPr>
          <p:nvPr/>
        </p:nvSpPr>
        <p:spPr bwMode="auto">
          <a:xfrm>
            <a:off x="2289175" y="2444750"/>
            <a:ext cx="1295400" cy="2208213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35" name="Text Box 63"/>
          <p:cNvSpPr txBox="1">
            <a:spLocks noChangeArrowheads="1"/>
          </p:cNvSpPr>
          <p:nvPr/>
        </p:nvSpPr>
        <p:spPr bwMode="auto">
          <a:xfrm>
            <a:off x="3581400" y="398938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14</a:t>
            </a:r>
          </a:p>
        </p:txBody>
      </p:sp>
      <p:grpSp>
        <p:nvGrpSpPr>
          <p:cNvPr id="463936" name="Group 64"/>
          <p:cNvGrpSpPr>
            <a:grpSpLocks/>
          </p:cNvGrpSpPr>
          <p:nvPr/>
        </p:nvGrpSpPr>
        <p:grpSpPr bwMode="auto">
          <a:xfrm>
            <a:off x="1687513" y="4162425"/>
            <a:ext cx="2609850" cy="438150"/>
            <a:chOff x="1063" y="2622"/>
            <a:chExt cx="1644" cy="276"/>
          </a:xfrm>
        </p:grpSpPr>
        <p:sp>
          <p:nvSpPr>
            <p:cNvPr id="463937" name="Line 65"/>
            <p:cNvSpPr>
              <a:spLocks noChangeShapeType="1"/>
            </p:cNvSpPr>
            <p:nvPr/>
          </p:nvSpPr>
          <p:spPr bwMode="auto">
            <a:xfrm flipV="1">
              <a:off x="1064" y="2622"/>
              <a:ext cx="1046" cy="276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938" name="Line 66"/>
            <p:cNvSpPr>
              <a:spLocks noChangeShapeType="1"/>
            </p:cNvSpPr>
            <p:nvPr/>
          </p:nvSpPr>
          <p:spPr bwMode="auto">
            <a:xfrm flipV="1">
              <a:off x="1063" y="2678"/>
              <a:ext cx="1644" cy="219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3939" name="Text Box 67"/>
          <p:cNvSpPr txBox="1">
            <a:spLocks noChangeArrowheads="1"/>
          </p:cNvSpPr>
          <p:nvPr/>
        </p:nvSpPr>
        <p:spPr bwMode="auto">
          <a:xfrm>
            <a:off x="4337050" y="3989388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521044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3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3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463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463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463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463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463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/>
                                        <p:tgtEl>
                                          <p:spTgt spid="463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463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463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463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463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" presetClass="exit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463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463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463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463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463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463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903" grpId="0" animBg="1"/>
      <p:bldP spid="463903" grpId="1" animBg="1"/>
      <p:bldP spid="463904" grpId="0"/>
      <p:bldP spid="463904" grpId="1"/>
      <p:bldP spid="463904" grpId="2"/>
      <p:bldP spid="463905" grpId="0"/>
      <p:bldP spid="463905" grpId="1"/>
      <p:bldP spid="463906" grpId="0" animBg="1"/>
      <p:bldP spid="463906" grpId="1" animBg="1"/>
      <p:bldP spid="463907" grpId="0"/>
      <p:bldP spid="463907" grpId="1"/>
      <p:bldP spid="463908" grpId="0" animBg="1"/>
      <p:bldP spid="463908" grpId="1" animBg="1"/>
      <p:bldP spid="463909" grpId="0" animBg="1"/>
      <p:bldP spid="463909" grpId="1" animBg="1"/>
      <p:bldP spid="463910" grpId="0" animBg="1"/>
      <p:bldP spid="463910" grpId="1" animBg="1"/>
      <p:bldP spid="463911" grpId="0"/>
      <p:bldP spid="463911" grpId="1"/>
      <p:bldP spid="463912" grpId="0" animBg="1"/>
      <p:bldP spid="463912" grpId="1" animBg="1"/>
      <p:bldP spid="463916" grpId="0" animBg="1"/>
      <p:bldP spid="463916" grpId="1" animBg="1"/>
      <p:bldP spid="463917" grpId="0"/>
      <p:bldP spid="463917" grpId="1"/>
      <p:bldP spid="463919" grpId="0" animBg="1"/>
      <p:bldP spid="463919" grpId="1" animBg="1"/>
      <p:bldP spid="463920" grpId="0" animBg="1"/>
      <p:bldP spid="463920" grpId="1" animBg="1"/>
      <p:bldP spid="463933" grpId="0" animBg="1"/>
      <p:bldP spid="463933" grpId="1" animBg="1"/>
      <p:bldP spid="463934" grpId="0" animBg="1"/>
      <p:bldP spid="463934" grpId="1" animBg="1"/>
      <p:bldP spid="463935" grpId="0"/>
      <p:bldP spid="463935" grpId="1"/>
      <p:bldP spid="463939" grpId="0"/>
      <p:bldP spid="46393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6D79-C47A-6246-B45C-0B7BACC07C9F}" type="slidenum">
              <a:rPr lang="en-US"/>
              <a:pPr/>
              <a:t>7</a:t>
            </a:fld>
            <a:endParaRPr lang="en-US"/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Runtime Display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412163" cy="1036332"/>
          </a:xfrm>
        </p:spPr>
        <p:txBody>
          <a:bodyPr/>
          <a:lstStyle/>
          <a:p>
            <a:r>
              <a:rPr lang="en-US" dirty="0"/>
              <a:t>A vector called the </a:t>
            </a:r>
            <a:r>
              <a:rPr lang="en-US" dirty="0">
                <a:solidFill>
                  <a:srgbClr val="B23C00"/>
                </a:solidFill>
              </a:rPr>
              <a:t>runtime display </a:t>
            </a:r>
            <a:r>
              <a:rPr lang="en-US" dirty="0"/>
              <a:t>makes it easier to access </a:t>
            </a:r>
            <a:r>
              <a:rPr lang="en-US" u="sng" dirty="0"/>
              <a:t>nonlocal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values.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AEE8C8-1028-6A41-A10C-5A7F9E0807B6}"/>
              </a:ext>
            </a:extLst>
          </p:cNvPr>
          <p:cNvSpPr txBox="1"/>
          <p:nvPr/>
        </p:nvSpPr>
        <p:spPr>
          <a:xfrm>
            <a:off x="2078368" y="2424253"/>
            <a:ext cx="4987263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This has nothing to do with video displays!</a:t>
            </a:r>
          </a:p>
        </p:txBody>
      </p:sp>
    </p:spTree>
    <p:extLst>
      <p:ext uri="{BB962C8B-B14F-4D97-AF65-F5344CB8AC3E}">
        <p14:creationId xmlns:p14="http://schemas.microsoft.com/office/powerpoint/2010/main" val="340333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6D79-C47A-6246-B45C-0B7BACC07C9F}" type="slidenum">
              <a:rPr lang="en-US"/>
              <a:pPr/>
              <a:t>8</a:t>
            </a:fld>
            <a:endParaRPr lang="en-US"/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Runtime Display</a:t>
            </a:r>
            <a:r>
              <a:rPr lang="en-US" i="1" dirty="0"/>
              <a:t>, cont’d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03872" cy="4835525"/>
          </a:xfrm>
        </p:spPr>
        <p:txBody>
          <a:bodyPr/>
          <a:lstStyle/>
          <a:p>
            <a:r>
              <a:rPr lang="en-US" dirty="0"/>
              <a:t>Element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i="1" dirty="0"/>
              <a:t>n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the display always points to the</a:t>
            </a:r>
            <a:br>
              <a:rPr lang="en-US" dirty="0"/>
            </a:br>
            <a:r>
              <a:rPr lang="en-US" u="sng" dirty="0"/>
              <a:t>topmost stack frame at scope nesting level </a:t>
            </a:r>
            <a:r>
              <a:rPr lang="en-US" i="1" u="sng" dirty="0"/>
              <a:t>n</a:t>
            </a:r>
            <a:r>
              <a:rPr lang="en-US" u="sng" dirty="0"/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on the runtime stack.</a:t>
            </a:r>
          </a:p>
          <a:p>
            <a:pPr lvl="5"/>
            <a:endParaRPr lang="en-US" dirty="0"/>
          </a:p>
          <a:p>
            <a:r>
              <a:rPr lang="en-US" dirty="0"/>
              <a:t>The display must be </a:t>
            </a:r>
            <a:r>
              <a:rPr lang="en-US" u="sng" dirty="0"/>
              <a:t>updated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as stack frames are pushed onto </a:t>
            </a:r>
            <a:br>
              <a:rPr lang="en-US" dirty="0"/>
            </a:br>
            <a:r>
              <a:rPr lang="en-US" dirty="0"/>
              <a:t>and popped off the runtime stack.</a:t>
            </a:r>
          </a:p>
        </p:txBody>
      </p:sp>
    </p:spTree>
    <p:extLst>
      <p:ext uri="{BB962C8B-B14F-4D97-AF65-F5344CB8AC3E}">
        <p14:creationId xmlns:p14="http://schemas.microsoft.com/office/powerpoint/2010/main" val="2588851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6D79-C47A-6246-B45C-0B7BACC07C9F}" type="slidenum">
              <a:rPr lang="en-US"/>
              <a:pPr/>
              <a:t>9</a:t>
            </a:fld>
            <a:endParaRPr lang="en-US"/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Runtime Display</a:t>
            </a:r>
            <a:r>
              <a:rPr lang="en-US" i="1" dirty="0"/>
              <a:t>, cont’d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03872" cy="4835525"/>
          </a:xfrm>
        </p:spPr>
        <p:txBody>
          <a:bodyPr/>
          <a:lstStyle/>
          <a:p>
            <a:r>
              <a:rPr lang="en-US" dirty="0"/>
              <a:t>Whenever a new stack frame </a:t>
            </a:r>
            <a:br>
              <a:rPr lang="en-US" dirty="0"/>
            </a:br>
            <a:r>
              <a:rPr lang="en-US" dirty="0"/>
              <a:t>at level </a:t>
            </a:r>
            <a:r>
              <a:rPr lang="en-US" i="1" dirty="0"/>
              <a:t>n</a:t>
            </a:r>
            <a:r>
              <a:rPr lang="en-US" dirty="0"/>
              <a:t> is pushed onto the stack, </a:t>
            </a:r>
            <a:br>
              <a:rPr lang="en-US" dirty="0"/>
            </a:br>
            <a:r>
              <a:rPr lang="en-US" dirty="0"/>
              <a:t>it links to the previous topmost </a:t>
            </a:r>
            <a:br>
              <a:rPr lang="en-US" dirty="0"/>
            </a:br>
            <a:r>
              <a:rPr lang="en-US" dirty="0"/>
              <a:t>stack frame at level </a:t>
            </a:r>
            <a:r>
              <a:rPr lang="en-US" i="1" dirty="0"/>
              <a:t>n.</a:t>
            </a:r>
          </a:p>
          <a:p>
            <a:pPr lvl="5"/>
            <a:endParaRPr lang="en-US" i="1" dirty="0"/>
          </a:p>
          <a:p>
            <a:r>
              <a:rPr lang="en-US" dirty="0"/>
              <a:t>This “back link” helps to </a:t>
            </a:r>
            <a:r>
              <a:rPr lang="en-US" u="sng" dirty="0"/>
              <a:t>restore</a:t>
            </a:r>
            <a:r>
              <a:rPr lang="en-US" dirty="0"/>
              <a:t> the runtime stack </a:t>
            </a:r>
            <a:br>
              <a:rPr lang="en-US" dirty="0"/>
            </a:br>
            <a:r>
              <a:rPr lang="en-US" dirty="0"/>
              <a:t>as stack frames are popped off when returning from procedures and functions.</a:t>
            </a:r>
          </a:p>
        </p:txBody>
      </p:sp>
    </p:spTree>
    <p:extLst>
      <p:ext uri="{BB962C8B-B14F-4D97-AF65-F5344CB8AC3E}">
        <p14:creationId xmlns:p14="http://schemas.microsoft.com/office/powerpoint/2010/main" val="3399860084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38324</TotalTime>
  <Words>2721</Words>
  <Application>Microsoft Macintosh PowerPoint</Application>
  <PresentationFormat>On-screen Show (4:3)</PresentationFormat>
  <Paragraphs>547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Courier New</vt:lpstr>
      <vt:lpstr>Times New Roman</vt:lpstr>
      <vt:lpstr>Wingdings</vt:lpstr>
      <vt:lpstr>Quadrant</vt:lpstr>
      <vt:lpstr>CMPE 152: Compiler Design March 11 Class Meeting</vt:lpstr>
      <vt:lpstr>Pascal.g4</vt:lpstr>
      <vt:lpstr>Pass 3: Execution</vt:lpstr>
      <vt:lpstr>Runtime Memory Management</vt:lpstr>
      <vt:lpstr>Symbol Table Stack vs. Runtime Stack</vt:lpstr>
      <vt:lpstr>Runtime Access to Nonlocal Variables</vt:lpstr>
      <vt:lpstr>The Runtime Display</vt:lpstr>
      <vt:lpstr>The Runtime Display, cont’d</vt:lpstr>
      <vt:lpstr>The Runtime Display, cont’d</vt:lpstr>
      <vt:lpstr>Runtime Access to Nonlocal Variables</vt:lpstr>
      <vt:lpstr>Recursive Calls</vt:lpstr>
      <vt:lpstr>Allocating a Stack Frame</vt:lpstr>
      <vt:lpstr>Allocating a Stack Frame, cont’d</vt:lpstr>
      <vt:lpstr>Allocating a Stack Frame, cont’d</vt:lpstr>
      <vt:lpstr>Passing Parameters During a Call</vt:lpstr>
      <vt:lpstr>Runtime Memory Management Features</vt:lpstr>
      <vt:lpstr>Runtime Error Checking</vt:lpstr>
      <vt:lpstr>Grammar for a Variable</vt:lpstr>
      <vt:lpstr>Type Check a Variable</vt:lpstr>
      <vt:lpstr>Grammar for a Procedure or Function Definition</vt:lpstr>
      <vt:lpstr>Symbol Table Entry of a Procedure or Function</vt:lpstr>
      <vt:lpstr>Grammar for Procedure and Function Calls</vt:lpstr>
      <vt:lpstr>Type Check a Call</vt:lpstr>
      <vt:lpstr>Pascal Interpreter</vt:lpstr>
      <vt:lpstr>An Interactive Program Debugger</vt:lpstr>
      <vt:lpstr>Machine-Level vs. Source-Level Debugging</vt:lpstr>
      <vt:lpstr>Simple Debugger Command-Line Language</vt:lpstr>
      <vt:lpstr>Breakpoints</vt:lpstr>
      <vt:lpstr>Watchpoints</vt:lpstr>
      <vt:lpstr>Debugger Command Language</vt:lpstr>
      <vt:lpstr>Debugger Command Language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426</cp:revision>
  <dcterms:created xsi:type="dcterms:W3CDTF">2008-01-12T03:52:55Z</dcterms:created>
  <dcterms:modified xsi:type="dcterms:W3CDTF">2021-03-11T23:00:45Z</dcterms:modified>
</cp:coreProperties>
</file>