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371" r:id="rId3"/>
    <p:sldId id="372" r:id="rId4"/>
    <p:sldId id="386" r:id="rId5"/>
    <p:sldId id="387" r:id="rId6"/>
    <p:sldId id="374" r:id="rId7"/>
    <p:sldId id="379" r:id="rId8"/>
    <p:sldId id="393" r:id="rId9"/>
    <p:sldId id="258" r:id="rId10"/>
    <p:sldId id="392" r:id="rId11"/>
    <p:sldId id="262" r:id="rId12"/>
    <p:sldId id="395" r:id="rId13"/>
    <p:sldId id="396" r:id="rId14"/>
    <p:sldId id="397" r:id="rId15"/>
    <p:sldId id="380" r:id="rId16"/>
    <p:sldId id="381" r:id="rId17"/>
    <p:sldId id="382" r:id="rId18"/>
    <p:sldId id="260" r:id="rId19"/>
    <p:sldId id="264" r:id="rId20"/>
    <p:sldId id="383" r:id="rId21"/>
    <p:sldId id="384" r:id="rId22"/>
    <p:sldId id="385" r:id="rId23"/>
    <p:sldId id="388" r:id="rId24"/>
    <p:sldId id="349" r:id="rId25"/>
    <p:sldId id="350" r:id="rId26"/>
    <p:sldId id="293" r:id="rId27"/>
    <p:sldId id="348" r:id="rId28"/>
    <p:sldId id="295" r:id="rId29"/>
    <p:sldId id="296" r:id="rId30"/>
    <p:sldId id="297" r:id="rId31"/>
    <p:sldId id="298" r:id="rId32"/>
    <p:sldId id="299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8000"/>
    <a:srgbClr val="B23C00"/>
    <a:srgbClr val="F2E5D0"/>
    <a:srgbClr val="DEF0F2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70" autoAdjust="0"/>
    <p:restoredTop sz="86654" autoAdjust="0"/>
  </p:normalViewPr>
  <p:slideViewPr>
    <p:cSldViewPr>
      <p:cViewPr varScale="1">
        <p:scale>
          <a:sx n="160" d="100"/>
          <a:sy n="160" d="100"/>
        </p:scale>
        <p:origin x="3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123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START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19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97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030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March 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March 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83E-DE42-B14D-9F12-E8C5DF5BFDE8}" type="slidenum">
              <a:rPr lang="en-US"/>
              <a:pPr/>
              <a:t>10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</a:t>
            </a:r>
            <a:r>
              <a:rPr lang="en-US" b="1">
                <a:latin typeface="Courier New" charset="0"/>
              </a:rPr>
              <a:t>TypeChecker</a:t>
            </a:r>
            <a:r>
              <a:rPr lang="en-US"/>
              <a:t> 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Static </a:t>
            </a:r>
            <a:r>
              <a:rPr lang="en-US" dirty="0" err="1"/>
              <a:t>boolean</a:t>
            </a:r>
            <a:r>
              <a:rPr lang="en-US" dirty="0"/>
              <a:t> functions for </a:t>
            </a:r>
            <a:r>
              <a:rPr lang="en-US" dirty="0">
                <a:solidFill>
                  <a:srgbClr val="B23C00"/>
                </a:solidFill>
              </a:rPr>
              <a:t>type checking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isIntegerOrReal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isAtLeastOneReal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isChar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areAssignmentCompatible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areComparisonCompatible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9E502B-EC5D-074B-9126-549E79EE745C}"/>
              </a:ext>
            </a:extLst>
          </p:cNvPr>
          <p:cNvSpPr txBox="1"/>
          <p:nvPr/>
        </p:nvSpPr>
        <p:spPr>
          <a:xfrm>
            <a:off x="4663439" y="3337561"/>
            <a:ext cx="401103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intermediate::type::</a:t>
            </a:r>
            <a:r>
              <a:rPr lang="en-US" b="1" dirty="0" err="1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endParaRPr lang="en-US" b="1" dirty="0">
              <a:solidFill>
                <a:srgbClr val="FFFF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469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CCBD1-0B30-C745-B8E2-6D316A35390D}" type="slidenum">
              <a:rPr lang="en-US"/>
              <a:pPr/>
              <a:t>11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and Comparison Compatible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928" y="1295400"/>
            <a:ext cx="8778144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 Pascal, a value is </a:t>
            </a:r>
            <a:r>
              <a:rPr lang="en-US" dirty="0">
                <a:solidFill>
                  <a:srgbClr val="B23C00"/>
                </a:solidFill>
              </a:rPr>
              <a:t>assignment-compatible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with a target variable if: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both have the same type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target is real and the value is integer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are both strings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Two values are </a:t>
            </a:r>
            <a:r>
              <a:rPr lang="en-US" dirty="0">
                <a:solidFill>
                  <a:srgbClr val="B23C00"/>
                </a:solidFill>
              </a:rPr>
              <a:t>comparison-compatible </a:t>
            </a:r>
            <a:br>
              <a:rPr lang="en-US" dirty="0"/>
            </a:br>
            <a:r>
              <a:rPr lang="en-US" dirty="0"/>
              <a:t>(they can be compared with relational operators) if: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both have the same type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one is integer and the other is real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they are both strings</a:t>
            </a:r>
          </a:p>
        </p:txBody>
      </p:sp>
    </p:spTree>
    <p:extLst>
      <p:ext uri="{BB962C8B-B14F-4D97-AF65-F5344CB8AC3E}">
        <p14:creationId xmlns:p14="http://schemas.microsoft.com/office/powerpoint/2010/main" val="385733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2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2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2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2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3E642-7C05-554C-AA15-0C279F8D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CC1A5-0CCF-D243-9482-987F1C89B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the Pass 2 visit of the parse tree to </a:t>
            </a:r>
            <a:r>
              <a:rPr lang="en-US" u="sng" dirty="0"/>
              <a:t>leave useful information</a:t>
            </a:r>
            <a:r>
              <a:rPr lang="en-US" dirty="0"/>
              <a:t> in the tree nodes for use by Pass 3 when the latter pass </a:t>
            </a:r>
            <a:r>
              <a:rPr lang="en-US" u="sng" dirty="0"/>
              <a:t>revisits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parse tree.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Nodes for identifiers: Add an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entry</a:t>
            </a:r>
            <a:r>
              <a:rPr lang="en-US" dirty="0"/>
              <a:t> field </a:t>
            </a:r>
            <a:br>
              <a:rPr lang="en-US" dirty="0"/>
            </a:br>
            <a:r>
              <a:rPr lang="en-US" dirty="0"/>
              <a:t>to point to the </a:t>
            </a:r>
            <a:r>
              <a:rPr lang="en-US" u="sng" dirty="0"/>
              <a:t>symbol table entry</a:t>
            </a:r>
            <a:r>
              <a:rPr lang="en-US" dirty="0"/>
              <a:t> of the identifier.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Nodes where datatype matters: Add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/>
              <a:t> field </a:t>
            </a:r>
            <a:br>
              <a:rPr lang="en-US" dirty="0"/>
            </a:br>
            <a:r>
              <a:rPr lang="en-US" dirty="0"/>
              <a:t>to point to a </a:t>
            </a:r>
            <a:r>
              <a:rPr lang="en-US" u="sng" dirty="0"/>
              <a:t>type specification structure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Nodes for constants: Add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field to hold the </a:t>
            </a:r>
            <a:r>
              <a:rPr lang="en-US" u="sng" dirty="0"/>
              <a:t>constant value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7D84E-CA2B-4B44-8D76-51343AF4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83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85084-DB34-F84B-B279-6AF931E04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Pcl6.g4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611671-D649-6D45-80CB-2E525EB2D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6CCD20-25A8-9C4E-91AC-CAB53A9DBE6E}"/>
              </a:ext>
            </a:extLst>
          </p:cNvPr>
          <p:cNvSpPr txBox="1"/>
          <p:nvPr/>
        </p:nvSpPr>
        <p:spPr>
          <a:xfrm>
            <a:off x="255754" y="1325903"/>
            <a:ext cx="8632491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constant    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Object value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 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sign? ( IDENTIFIER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unsignedNumber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characterConstant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stringConstant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typesPart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  : TYPE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typeDefinitionsList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typeDefinitionsList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 ';'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)* ;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typeDefinition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'=' </a:t>
            </a:r>
            <a:r>
              <a:rPr lang="en-US" sz="1300" b="1" u="sng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typeSpecification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typeSpecification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simpleType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simpleTypespec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arrayType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arrayTypespec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recordType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recordTypespec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4D9913-0E5C-734F-951F-57B516772A5C}"/>
              </a:ext>
            </a:extLst>
          </p:cNvPr>
          <p:cNvSpPr txBox="1"/>
          <p:nvPr/>
        </p:nvSpPr>
        <p:spPr>
          <a:xfrm>
            <a:off x="2606084" y="1600220"/>
            <a:ext cx="576065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Tell ANTLR 4 to add these member variables as </a:t>
            </a:r>
            <a:r>
              <a:rPr lang="en-US" sz="1200" u="sng" dirty="0">
                <a:solidFill>
                  <a:srgbClr val="C00000"/>
                </a:solidFill>
              </a:rPr>
              <a:t>new fields</a:t>
            </a:r>
            <a:r>
              <a:rPr lang="en-US" sz="1200" dirty="0">
                <a:solidFill>
                  <a:srgbClr val="C00000"/>
                </a:solidFill>
              </a:rPr>
              <a:t> in the parse tree node.</a:t>
            </a:r>
          </a:p>
        </p:txBody>
      </p:sp>
    </p:spTree>
    <p:extLst>
      <p:ext uri="{BB962C8B-B14F-4D97-AF65-F5344CB8AC3E}">
        <p14:creationId xmlns:p14="http://schemas.microsoft.com/office/powerpoint/2010/main" val="3751809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E8D4D-3EC0-4A40-BFD3-165E36E5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Pcl6.g4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55C8C-DD8A-144E-8CB7-8E954D414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C1C92F-9DB3-0F4A-87AE-1478B1BE6888}"/>
              </a:ext>
            </a:extLst>
          </p:cNvPr>
          <p:cNvSpPr txBox="1"/>
          <p:nvPr/>
        </p:nvSpPr>
        <p:spPr>
          <a:xfrm>
            <a:off x="206061" y="1417342"/>
            <a:ext cx="8731878" cy="46935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variableIdentifier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  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relOp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)? 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sign? term 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addOp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term)* ;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term        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factor (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mulOp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factor)* ;</a:t>
            </a:r>
            <a:b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      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variable     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number       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characterConstant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stringConstant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NOT factor        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'(' expression ')'   #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parenthesizedFactor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variable            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749B3B-23D8-1147-8844-C9B814744A83}"/>
              </a:ext>
            </a:extLst>
          </p:cNvPr>
          <p:cNvSpPr txBox="1"/>
          <p:nvPr/>
        </p:nvSpPr>
        <p:spPr>
          <a:xfrm>
            <a:off x="7406609" y="6248400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597993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E0FDB-E571-2C4D-8335-E4CC1EFB0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7E532-441D-9B42-BA0B-C3FB204F2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950722"/>
          </a:xfrm>
        </p:spPr>
        <p:txBody>
          <a:bodyPr/>
          <a:lstStyle/>
          <a:p>
            <a:r>
              <a:rPr lang="en-US" dirty="0"/>
              <a:t>Add a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locals</a:t>
            </a:r>
            <a:r>
              <a:rPr lang="en-US" dirty="0"/>
              <a:t> specification to a grammar rule to tell ANTLR to add </a:t>
            </a:r>
            <a:r>
              <a:rPr lang="en-US" u="sng" dirty="0"/>
              <a:t>your fields</a:t>
            </a:r>
            <a:r>
              <a:rPr lang="en-US" dirty="0"/>
              <a:t> to the corresponding context (node) object.</a:t>
            </a:r>
          </a:p>
          <a:p>
            <a:pPr lvl="1"/>
            <a:r>
              <a:rPr lang="en-US" dirty="0"/>
              <a:t>Examples: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 in your visit function, you can access those fields.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72E82-0B67-DE4D-9988-E9ACF0E63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059E57-EA13-E949-92E2-7347C0DE9B30}"/>
              </a:ext>
            </a:extLst>
          </p:cNvPr>
          <p:cNvSpPr txBox="1"/>
          <p:nvPr/>
        </p:nvSpPr>
        <p:spPr>
          <a:xfrm>
            <a:off x="255754" y="3168882"/>
            <a:ext cx="8632491" cy="169277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constantIdentifier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*entry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IDENTIFIER ;</a:t>
            </a:r>
          </a:p>
          <a:p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constant            locals [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*type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Object value = </a:t>
            </a:r>
            <a:r>
              <a:rPr lang="en-US" sz="13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3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]  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sign? ( IDENTIFIER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unsignedNumber</a:t>
            </a:r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characterConstant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3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stringConstant</a:t>
            </a:r>
            <a:endParaRPr lang="en-US" sz="13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3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477632-EE1D-6447-8AC9-233AF88A2D38}"/>
              </a:ext>
            </a:extLst>
          </p:cNvPr>
          <p:cNvSpPr/>
          <p:nvPr/>
        </p:nvSpPr>
        <p:spPr>
          <a:xfrm>
            <a:off x="7781615" y="4692376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Pcl6.g4</a:t>
            </a:r>
          </a:p>
        </p:txBody>
      </p:sp>
    </p:spTree>
    <p:extLst>
      <p:ext uri="{BB962C8B-B14F-4D97-AF65-F5344CB8AC3E}">
        <p14:creationId xmlns:p14="http://schemas.microsoft.com/office/powerpoint/2010/main" val="96575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2B32B-F19B-4B47-AA1D-1BA737686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4502CB-2FFC-7C43-9160-417CCA3F4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ACA341-0227-0749-AA8F-3AED039D37FB}"/>
              </a:ext>
            </a:extLst>
          </p:cNvPr>
          <p:cNvSpPr txBox="1"/>
          <p:nvPr/>
        </p:nvSpPr>
        <p:spPr>
          <a:xfrm>
            <a:off x="666924" y="1325903"/>
            <a:ext cx="7917552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Semantics::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(Pcl6Parser::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-&gt;IDENTIFIER()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string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toLowerCase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-&gt;IDENTIFIER()-&gt;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SymtabEntry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symtabStack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-&gt;lookup(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Kind kind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getKind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if ((kind != CONSTANT) &amp;&amp; (kind != ENUMERATION_CONSTANT))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error.flag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(INVALID_CONSTANT,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-&gt;type 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constantId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-&gt;value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constantId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getValue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appendLineNumber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getStart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getLine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0CD730A-E248-274B-BF9A-62536A55D66A}"/>
              </a:ext>
            </a:extLst>
          </p:cNvPr>
          <p:cNvSpPr/>
          <p:nvPr/>
        </p:nvSpPr>
        <p:spPr>
          <a:xfrm>
            <a:off x="6791413" y="5988718"/>
            <a:ext cx="1529586" cy="338554"/>
          </a:xfrm>
          <a:prstGeom prst="rect">
            <a:avLst/>
          </a:prstGeom>
          <a:solidFill>
            <a:srgbClr val="0033CC"/>
          </a:solidFill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Semantics.cpp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844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D7FC9-FF22-E948-9816-0A698BEAE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Fields for Parse Tree Nodes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B3A6A-66A9-F14C-8FE4-136D0CB21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is for Pass 2 to put what it discovers during its semantic operations into the parse tree in order to make Pass 3 easier.</a:t>
            </a:r>
          </a:p>
          <a:p>
            <a:pPr lvl="1"/>
            <a:r>
              <a:rPr lang="en-US" dirty="0"/>
              <a:t>When Pass 2 looks up a variable in the symbol table, it can put a reference to the symbol table entry in the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VariableContext</a:t>
            </a:r>
            <a:r>
              <a:rPr lang="en-US" dirty="0"/>
              <a:t> tree node.</a:t>
            </a:r>
          </a:p>
          <a:p>
            <a:pPr lvl="1"/>
            <a:r>
              <a:rPr lang="en-US" dirty="0"/>
              <a:t>As part of its type checking, Pass 2 adds </a:t>
            </a:r>
            <a:br>
              <a:rPr lang="en-US" dirty="0"/>
            </a:br>
            <a:r>
              <a:rPr lang="en-US" u="sng" dirty="0"/>
              <a:t>datatype information</a:t>
            </a:r>
            <a:r>
              <a:rPr lang="en-US" dirty="0"/>
              <a:t> to the tree nodes.</a:t>
            </a:r>
          </a:p>
          <a:p>
            <a:pPr lvl="4"/>
            <a:endParaRPr lang="en-US" dirty="0"/>
          </a:p>
          <a:p>
            <a:r>
              <a:rPr lang="en-US" dirty="0"/>
              <a:t>Therefore, Pass 3 will </a:t>
            </a:r>
            <a:r>
              <a:rPr lang="en-US" u="sng" dirty="0"/>
              <a:t>not</a:t>
            </a:r>
            <a:r>
              <a:rPr lang="en-US" dirty="0"/>
              <a:t> have to perform symbol table lookups or type compatibility checks.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711AD-285A-474C-9CDD-9160E755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48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7F83E-DE42-B14D-9F12-E8C5DF5BFDE8}" type="slidenum">
              <a:rPr lang="en-US"/>
              <a:pPr/>
              <a:t>18</a:t>
            </a:fld>
            <a:endParaRPr lang="en-US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</a:t>
            </a:r>
            <a:r>
              <a:rPr lang="en-US" b="1">
                <a:latin typeface="Courier New" charset="0"/>
              </a:rPr>
              <a:t>TypeChecker</a:t>
            </a:r>
            <a:r>
              <a:rPr lang="en-US"/>
              <a:t> 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Static </a:t>
            </a:r>
            <a:r>
              <a:rPr lang="en-US" dirty="0" err="1"/>
              <a:t>boolean</a:t>
            </a:r>
            <a:r>
              <a:rPr lang="en-US" dirty="0"/>
              <a:t> functions for </a:t>
            </a:r>
            <a:r>
              <a:rPr lang="en-US" dirty="0">
                <a:solidFill>
                  <a:srgbClr val="B23C00"/>
                </a:solidFill>
              </a:rPr>
              <a:t>type checking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areBothInteger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isIntegerOrReal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isAtLeastOneReal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areBothBoolean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isChar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isString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areAssignmentCompatible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en-US" sz="2000" b="1" dirty="0" err="1">
                <a:solidFill>
                  <a:srgbClr val="0033CC"/>
                </a:solidFill>
                <a:latin typeface="Courier New" charset="0"/>
              </a:rPr>
              <a:t>areComparisonCompatible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()</a:t>
            </a:r>
            <a:endParaRPr lang="en-US" b="1" dirty="0">
              <a:solidFill>
                <a:srgbClr val="0033CC"/>
              </a:solidFill>
              <a:latin typeface="Courier New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9E502B-EC5D-074B-9126-549E79EE745C}"/>
              </a:ext>
            </a:extLst>
          </p:cNvPr>
          <p:cNvSpPr txBox="1"/>
          <p:nvPr/>
        </p:nvSpPr>
        <p:spPr>
          <a:xfrm>
            <a:off x="4663439" y="3337561"/>
            <a:ext cx="3138873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intermediate::type::</a:t>
            </a:r>
            <a:r>
              <a:rPr lang="en-US" dirty="0" err="1">
                <a:solidFill>
                  <a:srgbClr val="FFFF00"/>
                </a:solidFill>
              </a:rPr>
              <a:t>TypeChecker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806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69EFB-BCA1-464C-B7B8-03FF34345E9F}" type="slidenum">
              <a:rPr lang="en-US"/>
              <a:pPr/>
              <a:t>19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Checking Expressions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Pass 2 must perform type checking of </a:t>
            </a:r>
            <a:br>
              <a:rPr lang="en-US" dirty="0"/>
            </a:br>
            <a:r>
              <a:rPr lang="en-US" dirty="0"/>
              <a:t>every expression as part of its semantic actions.</a:t>
            </a:r>
          </a:p>
          <a:p>
            <a:pPr lvl="3"/>
            <a:endParaRPr lang="en-US" dirty="0"/>
          </a:p>
          <a:p>
            <a:r>
              <a:rPr lang="en-US" dirty="0"/>
              <a:t>It must also type-check the expressions in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dirty="0"/>
              <a:t>, and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 statements to make sure the expressions are Boolean.</a:t>
            </a:r>
          </a:p>
          <a:p>
            <a:pPr lvl="4"/>
            <a:endParaRPr lang="en-US" sz="1050" dirty="0"/>
          </a:p>
          <a:p>
            <a:r>
              <a:rPr lang="en-US" dirty="0"/>
              <a:t>Add type checking to the appropriate </a:t>
            </a:r>
            <a:br>
              <a:rPr lang="en-US" dirty="0"/>
            </a:br>
            <a:r>
              <a:rPr lang="en-US" dirty="0"/>
              <a:t>Pass 2 visit functions.</a:t>
            </a:r>
          </a:p>
          <a:p>
            <a:pPr lvl="5"/>
            <a:endParaRPr lang="en-US" dirty="0"/>
          </a:p>
          <a:p>
            <a:r>
              <a:rPr lang="en-US" dirty="0"/>
              <a:t>Flag type errors similarly to syntax errors.</a:t>
            </a:r>
          </a:p>
        </p:txBody>
      </p:sp>
    </p:spTree>
    <p:extLst>
      <p:ext uri="{BB962C8B-B14F-4D97-AF65-F5344CB8AC3E}">
        <p14:creationId xmlns:p14="http://schemas.microsoft.com/office/powerpoint/2010/main" val="395122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1310-DD97-EA46-B005-4022EA426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Multipass Compilers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B7DA4-0A88-2445-9D60-E5EEF9D8B1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compiler can make multiple passes.</a:t>
            </a:r>
          </a:p>
          <a:p>
            <a:pPr lvl="1"/>
            <a:r>
              <a:rPr lang="en-US" dirty="0"/>
              <a:t>A pass involves going through the source program, either in the original text form or as a parse tree.</a:t>
            </a:r>
          </a:p>
          <a:p>
            <a:pPr lvl="1"/>
            <a:r>
              <a:rPr lang="en-US" dirty="0"/>
              <a:t>During each pass, the compiler performs operations that are relevant to that pass.</a:t>
            </a:r>
          </a:p>
          <a:p>
            <a:pPr marL="2286000" lvl="5" indent="0">
              <a:buNone/>
            </a:pPr>
            <a:endParaRPr lang="en-US" dirty="0"/>
          </a:p>
          <a:p>
            <a:r>
              <a:rPr lang="en-US" dirty="0"/>
              <a:t>Pass 1 (frontend syntax)</a:t>
            </a:r>
          </a:p>
          <a:p>
            <a:pPr lvl="1"/>
            <a:r>
              <a:rPr lang="en-US" dirty="0"/>
              <a:t>Read the original source program text.</a:t>
            </a:r>
          </a:p>
          <a:p>
            <a:pPr lvl="1"/>
            <a:r>
              <a:rPr lang="en-US" dirty="0"/>
              <a:t>Verify that the source program is </a:t>
            </a:r>
            <a:br>
              <a:rPr lang="en-US" dirty="0"/>
            </a:br>
            <a:r>
              <a:rPr lang="en-US" dirty="0"/>
              <a:t>syntactically correct.</a:t>
            </a:r>
          </a:p>
          <a:p>
            <a:pPr lvl="1"/>
            <a:r>
              <a:rPr lang="en-US" dirty="0"/>
              <a:t>Build the parse tree.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50C39F-6AAC-6647-B863-1577FBC4D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B75AA4-41D2-EB4F-B863-FC90C7E9E294}"/>
              </a:ext>
            </a:extLst>
          </p:cNvPr>
          <p:cNvSpPr txBox="1"/>
          <p:nvPr/>
        </p:nvSpPr>
        <p:spPr>
          <a:xfrm>
            <a:off x="6949414" y="3715164"/>
            <a:ext cx="184698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1</a:t>
            </a:r>
          </a:p>
          <a:p>
            <a:r>
              <a:rPr lang="en-US" dirty="0">
                <a:solidFill>
                  <a:srgbClr val="0033CC"/>
                </a:solidFill>
              </a:rPr>
              <a:t>Done by the </a:t>
            </a:r>
          </a:p>
          <a:p>
            <a:r>
              <a:rPr lang="en-US" dirty="0">
                <a:solidFill>
                  <a:srgbClr val="0033CC"/>
                </a:solidFill>
              </a:rPr>
              <a:t>ANTLR-generated</a:t>
            </a:r>
          </a:p>
          <a:p>
            <a:r>
              <a:rPr lang="en-US" dirty="0">
                <a:solidFill>
                  <a:srgbClr val="0033CC"/>
                </a:solidFill>
              </a:rPr>
              <a:t>parser.</a:t>
            </a:r>
          </a:p>
        </p:txBody>
      </p:sp>
    </p:spTree>
    <p:extLst>
      <p:ext uri="{BB962C8B-B14F-4D97-AF65-F5344CB8AC3E}">
        <p14:creationId xmlns:p14="http://schemas.microsoft.com/office/powerpoint/2010/main" val="2021558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DAA87-026A-624E-B49A-4878CCC02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2 Type Checking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24BAA-ED53-1443-9B77-8D1CECF81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212789-620D-1A49-8007-C752BDAB4EF1}"/>
              </a:ext>
            </a:extLst>
          </p:cNvPr>
          <p:cNvSpPr txBox="1"/>
          <p:nvPr/>
        </p:nvSpPr>
        <p:spPr>
          <a:xfrm>
            <a:off x="398421" y="1470340"/>
            <a:ext cx="8347157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Semantics::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visitAssignmentStatement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        Pcl6Parser::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AssignmentStatementContext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Pcl6Parser::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Pcl6Parser::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-&gt;type;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-&gt;expression()-&gt;type;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(!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areAssignmentCompatible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lhsType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rhsType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error.flag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(INCOMPATIBLE_ASSIGNMENT,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14DD25-39CE-764C-BEBA-38A12F567DEF}"/>
              </a:ext>
            </a:extLst>
          </p:cNvPr>
          <p:cNvSpPr txBox="1"/>
          <p:nvPr/>
        </p:nvSpPr>
        <p:spPr>
          <a:xfrm>
            <a:off x="7040853" y="1301063"/>
            <a:ext cx="1529586" cy="338554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Semantics.cpp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144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B585F-4EE9-CC40-AA4B-D5AF3772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2 Type Checking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90ED6-883C-6149-861A-230A56A81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527703-9B1B-4440-9DBF-5925B5DBE99A}"/>
              </a:ext>
            </a:extLst>
          </p:cNvPr>
          <p:cNvSpPr txBox="1"/>
          <p:nvPr/>
        </p:nvSpPr>
        <p:spPr>
          <a:xfrm>
            <a:off x="613224" y="1366571"/>
            <a:ext cx="7917552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Semantics::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visitIfStatement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(Pcl6Parser::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Pcl6Parser::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ExpressionContext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-&gt;expression();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Pcl6Parser::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Pcl6Parser::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FalseStatementContext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Typespec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expr_type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-&gt;type;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(!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isBoolean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expr_type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error.flag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(TYPE_MUST_BE_BOOLEAN,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exprCtx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visit(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falseCtx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076CFF-972C-D844-8CC6-AC0A43489181}"/>
              </a:ext>
            </a:extLst>
          </p:cNvPr>
          <p:cNvSpPr txBox="1"/>
          <p:nvPr/>
        </p:nvSpPr>
        <p:spPr>
          <a:xfrm>
            <a:off x="6791413" y="5403943"/>
            <a:ext cx="1529586" cy="338554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Semantics.cpp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6937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D6C5B-6BEF-444C-BDC7-BB7E4256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2 Type Checking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770DE1-F899-EC47-B9D3-E5F9C5B8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C57C4D-87A1-A34C-9CD7-126185374691}"/>
              </a:ext>
            </a:extLst>
          </p:cNvPr>
          <p:cNvSpPr txBox="1"/>
          <p:nvPr/>
        </p:nvSpPr>
        <p:spPr>
          <a:xfrm>
            <a:off x="1023064" y="1257955"/>
            <a:ext cx="7715574" cy="489364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 Semantics::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visitSimpleExpression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(Pcl6Parser::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else if (op == "+")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Both operands integer ==&gt; integer result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areBothInteger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(termType1, termType2))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termType2 = Predefined::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integerType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Both real operands ==&gt; real result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One real and one integer operand ==&gt; real result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isAtLeastOneReal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(termType1, termType2))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termType2 = Predefined::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realType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// Both operands string ==&gt; string result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TypeChecker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areBothString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(termType1, termType2))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{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if (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hasSign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error.flag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(INVALID_SIGN,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signCtx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termType2 = Predefined::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stringType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DF9BDD-1A07-F943-9E8A-43C571FF1174}"/>
              </a:ext>
            </a:extLst>
          </p:cNvPr>
          <p:cNvSpPr txBox="1"/>
          <p:nvPr/>
        </p:nvSpPr>
        <p:spPr>
          <a:xfrm>
            <a:off x="6675097" y="5982325"/>
            <a:ext cx="1574470" cy="338554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Semantics.java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9110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5F592-0B66-9441-814B-B6099E231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Cross-Reference Listing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F20C0-41C5-FD40-92DB-4C6A57137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CrossReferencer</a:t>
            </a:r>
            <a:r>
              <a:rPr lang="en-US" dirty="0"/>
              <a:t> generates a </a:t>
            </a:r>
            <a:br>
              <a:rPr lang="en-US" dirty="0"/>
            </a:br>
            <a:r>
              <a:rPr lang="en-US" dirty="0"/>
              <a:t>cross-reference listing of the contents </a:t>
            </a:r>
            <a:br>
              <a:rPr lang="en-US" dirty="0"/>
            </a:br>
            <a:r>
              <a:rPr lang="en-US" dirty="0"/>
              <a:t>of each symbol table.</a:t>
            </a:r>
          </a:p>
          <a:p>
            <a:pPr lvl="1"/>
            <a:r>
              <a:rPr lang="en-US" dirty="0"/>
              <a:t>Alphabetical listing of the identifiers.</a:t>
            </a:r>
          </a:p>
          <a:p>
            <a:pPr lvl="1"/>
            <a:r>
              <a:rPr lang="en-US" dirty="0"/>
              <a:t>Source line numbers of where each identifier appears.</a:t>
            </a:r>
          </a:p>
          <a:p>
            <a:pPr lvl="1"/>
            <a:r>
              <a:rPr lang="en-US" u="sng" dirty="0"/>
              <a:t>Detailed datatype information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Package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intermediate.util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4"/>
            <a:endParaRPr lang="en-US" dirty="0"/>
          </a:p>
          <a:p>
            <a:r>
              <a:rPr lang="en-US" dirty="0"/>
              <a:t>Assurance that the symbol tables </a:t>
            </a:r>
            <a:br>
              <a:rPr lang="en-US" dirty="0"/>
            </a:br>
            <a:r>
              <a:rPr lang="en-US" dirty="0"/>
              <a:t>were built correctly!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CD42A7-1B61-7143-A4DA-7CA48472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05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A7A50-52C6-9943-936D-4C295762A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Pascal.g4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B7F1E-B806-BF43-A352-DEAB6C281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New additions to our grammar:</a:t>
            </a:r>
          </a:p>
          <a:p>
            <a:pPr lvl="1"/>
            <a:r>
              <a:rPr lang="en-US" dirty="0"/>
              <a:t>Variables with array subscripts and record fields.</a:t>
            </a:r>
          </a:p>
          <a:p>
            <a:pPr lvl="1"/>
            <a:r>
              <a:rPr lang="en-US" dirty="0"/>
              <a:t>Definitions of procedures and functions.</a:t>
            </a:r>
          </a:p>
          <a:p>
            <a:pPr lvl="1"/>
            <a:r>
              <a:rPr lang="en-US" dirty="0"/>
              <a:t>Calls to procedures and functions.</a:t>
            </a:r>
          </a:p>
          <a:p>
            <a:pPr lvl="4"/>
            <a:endParaRPr lang="en-US" dirty="0"/>
          </a:p>
          <a:p>
            <a:r>
              <a:rPr lang="en-US" dirty="0"/>
              <a:t>New semantic checks:</a:t>
            </a:r>
          </a:p>
          <a:p>
            <a:pPr lvl="1"/>
            <a:r>
              <a:rPr lang="en-US" dirty="0"/>
              <a:t>Subscripts and fields match the corresponding </a:t>
            </a:r>
            <a:br>
              <a:rPr lang="en-US" dirty="0"/>
            </a:br>
            <a:r>
              <a:rPr lang="en-US" dirty="0"/>
              <a:t>array and record type definitions.</a:t>
            </a:r>
          </a:p>
          <a:p>
            <a:pPr lvl="1"/>
            <a:r>
              <a:rPr lang="en-US" dirty="0"/>
              <a:t>Call arguments and procedure and function parameters match in number and datatype.</a:t>
            </a:r>
          </a:p>
          <a:p>
            <a:pPr lvl="1"/>
            <a:r>
              <a:rPr lang="en-US" dirty="0"/>
              <a:t>An argument to a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/>
              <a:t> (reference) parameter </a:t>
            </a:r>
            <a:br>
              <a:rPr lang="en-US" dirty="0"/>
            </a:br>
            <a:r>
              <a:rPr lang="en-US" dirty="0"/>
              <a:t>can only be a variable.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0CB58D-D56E-AA44-A461-A6AA22CEC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16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830B2-8433-5A45-9C19-4D06DDD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3: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555FC-8F43-7A45-BBB0-1E3C542E6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 3 of our multipass compiler consists of</a:t>
            </a:r>
            <a:br>
              <a:rPr lang="en-US" dirty="0"/>
            </a:br>
            <a:r>
              <a:rPr lang="en-US" dirty="0"/>
              <a:t>these semantic actions: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interpreter</a:t>
            </a:r>
            <a:r>
              <a:rPr lang="en-US" dirty="0"/>
              <a:t>: Execute the source program.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converter</a:t>
            </a:r>
            <a:r>
              <a:rPr lang="en-US" dirty="0"/>
              <a:t>: Convert the source program from one high-level programming language to another.</a:t>
            </a:r>
          </a:p>
          <a:p>
            <a:pPr lvl="2"/>
            <a:r>
              <a:rPr lang="en-US" dirty="0"/>
              <a:t>Example: Pascal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Java or C++</a:t>
            </a:r>
          </a:p>
          <a:p>
            <a:pPr lvl="4"/>
            <a:endParaRPr lang="en-US" dirty="0"/>
          </a:p>
          <a:p>
            <a:pPr lvl="1"/>
            <a:r>
              <a:rPr lang="en-US" u="sng" dirty="0"/>
              <a:t>compiler</a:t>
            </a:r>
            <a:r>
              <a:rPr lang="en-US" dirty="0"/>
              <a:t>: Generate low-level object code.</a:t>
            </a:r>
          </a:p>
          <a:p>
            <a:pPr lvl="2"/>
            <a:r>
              <a:rPr lang="en-US" dirty="0"/>
              <a:t>assembly language or machine code</a:t>
            </a:r>
          </a:p>
          <a:p>
            <a:pPr lvl="4"/>
            <a:endParaRPr lang="en-US" dirty="0"/>
          </a:p>
          <a:p>
            <a:r>
              <a:rPr lang="en-US" dirty="0"/>
              <a:t>Each requires a different set of visit functions!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9B455-F8BF-524E-9286-0FB4F9AC1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30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A2B1-C100-3E4D-959C-5C74A0AAFD3A}" type="slidenum">
              <a:rPr lang="en-US"/>
              <a:pPr/>
              <a:t>26</a:t>
            </a:fld>
            <a:endParaRPr lang="en-US"/>
          </a:p>
        </p:txBody>
      </p:sp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Memory Management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interpreter must </a:t>
            </a:r>
            <a:r>
              <a:rPr lang="en-US" u="sng" dirty="0"/>
              <a:t>manage the memory </a:t>
            </a:r>
            <a:br>
              <a:rPr lang="en-US" dirty="0"/>
            </a:br>
            <a:r>
              <a:rPr lang="en-US" dirty="0"/>
              <a:t>that the source program uses during run time.</a:t>
            </a:r>
          </a:p>
          <a:p>
            <a:pPr lvl="3"/>
            <a:endParaRPr lang="en-US" dirty="0"/>
          </a:p>
          <a:p>
            <a:r>
              <a:rPr lang="en-US" dirty="0"/>
              <a:t>Up until now, we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ve used the hack of </a:t>
            </a:r>
            <a:br>
              <a:rPr lang="en-US" dirty="0"/>
            </a:br>
            <a:r>
              <a:rPr lang="en-US" dirty="0"/>
              <a:t>storing values computed during run time </a:t>
            </a:r>
            <a:br>
              <a:rPr lang="en-US" dirty="0"/>
            </a:br>
            <a:r>
              <a:rPr lang="en-US" dirty="0"/>
              <a:t>into the symbol table.</a:t>
            </a:r>
          </a:p>
          <a:p>
            <a:pPr lvl="5"/>
            <a:endParaRPr lang="en-US" dirty="0"/>
          </a:p>
          <a:p>
            <a:r>
              <a:rPr lang="en-US" dirty="0"/>
              <a:t>Why is this a bad idea?</a:t>
            </a:r>
          </a:p>
          <a:p>
            <a:pPr lvl="1"/>
            <a:r>
              <a:rPr lang="en-US" dirty="0"/>
              <a:t>This will fail miserably if the source program </a:t>
            </a:r>
            <a:br>
              <a:rPr lang="en-US" dirty="0"/>
            </a:br>
            <a:r>
              <a:rPr lang="en-US" dirty="0"/>
              <a:t>has </a:t>
            </a:r>
            <a:r>
              <a:rPr lang="en-US" u="sng" dirty="0"/>
              <a:t>recursive</a:t>
            </a:r>
            <a:r>
              <a:rPr lang="en-US" dirty="0"/>
              <a:t> procedure and function calls.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09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8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8E320-F258-5540-B6AF-CD9AFCE718BA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Table Stack vs. Runtime Stack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r>
              <a:rPr lang="en-US" dirty="0"/>
              <a:t>The frontend semantic operations build symbol tables and manage the </a:t>
            </a:r>
            <a:r>
              <a:rPr lang="en-US" u="sng" dirty="0"/>
              <a:t>symbol table stack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as during the semantic pass.</a:t>
            </a:r>
          </a:p>
          <a:p>
            <a:pPr lvl="1"/>
            <a:r>
              <a:rPr lang="en-US" dirty="0"/>
              <a:t>The front end pushes and pops </a:t>
            </a:r>
            <a:r>
              <a:rPr lang="en-US" u="sng" dirty="0"/>
              <a:t>symbol tables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as it </a:t>
            </a:r>
            <a:r>
              <a:rPr lang="en-US" u="sng" dirty="0"/>
              <a:t>enters and exits</a:t>
            </a:r>
            <a:r>
              <a:rPr lang="en-US" dirty="0"/>
              <a:t> nested scopes.</a:t>
            </a:r>
          </a:p>
          <a:p>
            <a:pPr lvl="4"/>
            <a:endParaRPr lang="en-US" dirty="0"/>
          </a:p>
          <a:p>
            <a:r>
              <a:rPr lang="en-US" dirty="0"/>
              <a:t>The backend executor manages the </a:t>
            </a:r>
            <a:br>
              <a:rPr lang="en-US" dirty="0"/>
            </a:br>
            <a:r>
              <a:rPr lang="en-US" u="sng" dirty="0"/>
              <a:t>runtime stack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as it executes the source program.</a:t>
            </a:r>
          </a:p>
          <a:p>
            <a:pPr lvl="1"/>
            <a:r>
              <a:rPr lang="en-US" dirty="0"/>
              <a:t>The executor pushes and pops </a:t>
            </a:r>
            <a:r>
              <a:rPr lang="en-US" u="sng" dirty="0"/>
              <a:t>stack frames</a:t>
            </a:r>
            <a:r>
              <a:rPr lang="en-US" dirty="0"/>
              <a:t> as it </a:t>
            </a:r>
            <a:r>
              <a:rPr lang="en-US" u="sng" dirty="0"/>
              <a:t>calls and returns</a:t>
            </a:r>
            <a:r>
              <a:rPr lang="en-US" dirty="0"/>
              <a:t> from procedures and functions.</a:t>
            </a:r>
          </a:p>
        </p:txBody>
      </p:sp>
      <p:sp>
        <p:nvSpPr>
          <p:cNvPr id="459780" name="Text Box 4"/>
          <p:cNvSpPr txBox="1">
            <a:spLocks noChangeArrowheads="1"/>
          </p:cNvSpPr>
          <p:nvPr/>
        </p:nvSpPr>
        <p:spPr bwMode="auto">
          <a:xfrm>
            <a:off x="3566171" y="5989292"/>
            <a:ext cx="2678113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B23C00"/>
                </a:solidFill>
              </a:rPr>
              <a:t>These are similar concepts,</a:t>
            </a:r>
          </a:p>
          <a:p>
            <a:pPr algn="ctr"/>
            <a:r>
              <a:rPr lang="en-US" dirty="0">
                <a:solidFill>
                  <a:srgbClr val="B23C00"/>
                </a:solidFill>
              </a:rPr>
              <a:t>so don</a:t>
            </a:r>
            <a:r>
              <a:rPr lang="en-US" dirty="0">
                <a:solidFill>
                  <a:srgbClr val="B23C00"/>
                </a:solidFill>
                <a:latin typeface="Arial"/>
              </a:rPr>
              <a:t>’</a:t>
            </a:r>
            <a:r>
              <a:rPr lang="en-US" dirty="0">
                <a:solidFill>
                  <a:srgbClr val="B23C00"/>
                </a:solidFill>
              </a:rPr>
              <a:t>t confuse them!</a:t>
            </a:r>
          </a:p>
        </p:txBody>
      </p:sp>
    </p:spTree>
    <p:extLst>
      <p:ext uri="{BB962C8B-B14F-4D97-AF65-F5344CB8AC3E}">
        <p14:creationId xmlns:p14="http://schemas.microsoft.com/office/powerpoint/2010/main" val="420946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9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9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2365-673F-DE49-B194-5681575FCCF4}" type="slidenum">
              <a:rPr lang="en-US"/>
              <a:pPr/>
              <a:t>28</a:t>
            </a:fld>
            <a:endParaRPr lang="en-US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Stack Frame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stack frame</a:t>
            </a:r>
            <a:r>
              <a:rPr lang="en-US" dirty="0"/>
              <a:t> maintains </a:t>
            </a:r>
            <a:r>
              <a:rPr lang="en-US" u="sng" dirty="0"/>
              <a:t>runtime information</a:t>
            </a:r>
            <a:r>
              <a:rPr lang="en-US" dirty="0"/>
              <a:t> about the </a:t>
            </a:r>
            <a:r>
              <a:rPr lang="en-US" u="sng" dirty="0"/>
              <a:t>currently executing routine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which can be:</a:t>
            </a:r>
            <a:endParaRPr lang="en-US" dirty="0">
              <a:solidFill>
                <a:srgbClr val="B23C00"/>
              </a:solidFill>
            </a:endParaRPr>
          </a:p>
          <a:p>
            <a:pPr lvl="1"/>
            <a:r>
              <a:rPr lang="en-US" dirty="0"/>
              <a:t>a procedure</a:t>
            </a:r>
          </a:p>
          <a:p>
            <a:pPr lvl="1"/>
            <a:r>
              <a:rPr lang="en-US" dirty="0"/>
              <a:t>a function</a:t>
            </a:r>
          </a:p>
          <a:p>
            <a:pPr lvl="1"/>
            <a:r>
              <a:rPr lang="en-US" dirty="0"/>
              <a:t>the main program itself</a:t>
            </a:r>
          </a:p>
        </p:txBody>
      </p:sp>
    </p:spTree>
    <p:extLst>
      <p:ext uri="{BB962C8B-B14F-4D97-AF65-F5344CB8AC3E}">
        <p14:creationId xmlns:p14="http://schemas.microsoft.com/office/powerpoint/2010/main" val="4072990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C2365-673F-DE49-B194-5681575FCCF4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Stack Frames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295400"/>
            <a:ext cx="8229600" cy="4419575"/>
          </a:xfrm>
        </p:spPr>
        <p:txBody>
          <a:bodyPr/>
          <a:lstStyle/>
          <a:p>
            <a:r>
              <a:rPr lang="en-US" dirty="0"/>
              <a:t>A stack frame contains the routine’s</a:t>
            </a:r>
            <a:r>
              <a:rPr lang="en-US" u="sng" dirty="0"/>
              <a:t> </a:t>
            </a:r>
            <a:br>
              <a:rPr lang="en-US" u="sng" dirty="0"/>
            </a:br>
            <a:r>
              <a:rPr lang="en-US" u="sng" dirty="0"/>
              <a:t>local memory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current runtime values of local variables</a:t>
            </a:r>
          </a:p>
          <a:p>
            <a:pPr lvl="1"/>
            <a:r>
              <a:rPr lang="en-US" dirty="0"/>
              <a:t>current runtime values of formal parameters</a:t>
            </a:r>
          </a:p>
          <a:p>
            <a:pPr lvl="6"/>
            <a:endParaRPr lang="en-US" dirty="0">
              <a:solidFill>
                <a:schemeClr val="folHlink"/>
              </a:solidFill>
            </a:endParaRPr>
          </a:p>
          <a:p>
            <a:r>
              <a:rPr lang="en-US" dirty="0"/>
              <a:t>This local memory is a </a:t>
            </a:r>
            <a:r>
              <a:rPr lang="en-US" u="sng" dirty="0"/>
              <a:t>memory map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b="1" dirty="0"/>
              <a:t>Key</a:t>
            </a:r>
            <a:r>
              <a:rPr lang="en-US" dirty="0"/>
              <a:t>: The </a:t>
            </a:r>
            <a:r>
              <a:rPr lang="en-US" u="sng" dirty="0"/>
              <a:t>name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the local variable </a:t>
            </a:r>
            <a:br>
              <a:rPr lang="en-US" dirty="0"/>
            </a:br>
            <a:r>
              <a:rPr lang="en-US" dirty="0"/>
              <a:t>or formal parameter.</a:t>
            </a:r>
          </a:p>
          <a:p>
            <a:pPr lvl="1"/>
            <a:r>
              <a:rPr lang="en-US" b="1" dirty="0"/>
              <a:t>Value</a:t>
            </a:r>
            <a:r>
              <a:rPr lang="en-US" dirty="0"/>
              <a:t>: The </a:t>
            </a:r>
            <a:r>
              <a:rPr lang="en-US" u="sng" dirty="0"/>
              <a:t>current runtime value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of the variable or parameter.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76100" y="5806414"/>
            <a:ext cx="359179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dirty="0">
                <a:solidFill>
                  <a:srgbClr val="0033CC"/>
                </a:solidFill>
              </a:rPr>
              <a:t>Local memory is a hash table!</a:t>
            </a:r>
          </a:p>
        </p:txBody>
      </p:sp>
    </p:spTree>
    <p:extLst>
      <p:ext uri="{BB962C8B-B14F-4D97-AF65-F5344CB8AC3E}">
        <p14:creationId xmlns:p14="http://schemas.microsoft.com/office/powerpoint/2010/main" val="106841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2E28A-203E-9A40-AE99-7C89EFC6D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Multipass Compilers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BA216-FD86-2C4D-9AFC-2EE20C3EF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 2 (frontend semantics)</a:t>
            </a:r>
          </a:p>
          <a:p>
            <a:pPr lvl="1"/>
            <a:r>
              <a:rPr lang="en-US" dirty="0"/>
              <a:t>Visit the parse tree.</a:t>
            </a:r>
          </a:p>
          <a:p>
            <a:pPr lvl="1"/>
            <a:r>
              <a:rPr lang="en-US" dirty="0"/>
              <a:t>Enter identifier and type information </a:t>
            </a:r>
            <a:br>
              <a:rPr lang="en-US" dirty="0"/>
            </a:br>
            <a:r>
              <a:rPr lang="en-US" dirty="0"/>
              <a:t>into the symbol table.</a:t>
            </a:r>
          </a:p>
          <a:p>
            <a:pPr lvl="1"/>
            <a:r>
              <a:rPr lang="en-US" dirty="0"/>
              <a:t>Perform type checking.</a:t>
            </a:r>
          </a:p>
          <a:p>
            <a:pPr lvl="1"/>
            <a:r>
              <a:rPr lang="en-US" u="sng" dirty="0"/>
              <a:t>Add additional information to the parse tree nodes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Pass 3 (backend semantics)</a:t>
            </a:r>
          </a:p>
          <a:p>
            <a:pPr lvl="1"/>
            <a:r>
              <a:rPr lang="en-US" dirty="0"/>
              <a:t>Revisit the parse tree, now with additional information in the tree nodes.</a:t>
            </a:r>
          </a:p>
          <a:p>
            <a:pPr lvl="1"/>
            <a:r>
              <a:rPr lang="en-US" dirty="0"/>
              <a:t>Execute the source program or generate code.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7C366C-C33F-5F46-A24D-F8A1C4DDB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FD0C00-E3F0-7548-A9B0-8F3C24F7F4BA}"/>
              </a:ext>
            </a:extLst>
          </p:cNvPr>
          <p:cNvSpPr txBox="1"/>
          <p:nvPr/>
        </p:nvSpPr>
        <p:spPr>
          <a:xfrm>
            <a:off x="5669268" y="2697488"/>
            <a:ext cx="2468853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2</a:t>
            </a:r>
          </a:p>
          <a:p>
            <a:r>
              <a:rPr lang="en-US" dirty="0">
                <a:solidFill>
                  <a:srgbClr val="0033CC"/>
                </a:solidFill>
              </a:rPr>
              <a:t>Done by one set of overridden visit functions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939F44-A32E-014F-B286-E6761694BC48}"/>
              </a:ext>
            </a:extLst>
          </p:cNvPr>
          <p:cNvSpPr txBox="1"/>
          <p:nvPr/>
        </p:nvSpPr>
        <p:spPr>
          <a:xfrm>
            <a:off x="5669268" y="3940026"/>
            <a:ext cx="333752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Pass 3 (to come)</a:t>
            </a:r>
          </a:p>
          <a:p>
            <a:r>
              <a:rPr lang="en-US" dirty="0">
                <a:solidFill>
                  <a:srgbClr val="0033CC"/>
                </a:solidFill>
              </a:rPr>
              <a:t>Done by another set of overridden</a:t>
            </a:r>
          </a:p>
          <a:p>
            <a:r>
              <a:rPr lang="en-US" dirty="0">
                <a:solidFill>
                  <a:srgbClr val="0033CC"/>
                </a:solidFill>
              </a:rPr>
              <a:t>visit functions</a:t>
            </a:r>
          </a:p>
        </p:txBody>
      </p:sp>
    </p:spTree>
    <p:extLst>
      <p:ext uri="{BB962C8B-B14F-4D97-AF65-F5344CB8AC3E}">
        <p14:creationId xmlns:p14="http://schemas.microsoft.com/office/powerpoint/2010/main" val="133068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0B76C-B5E1-DF4D-BFBD-4C6931A6CB86}" type="slidenum">
              <a:rPr lang="en-US"/>
              <a:pPr/>
              <a:t>30</a:t>
            </a:fld>
            <a:endParaRPr lang="en-US"/>
          </a:p>
        </p:txBody>
      </p:sp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Stack Frames, </a:t>
            </a:r>
            <a:r>
              <a:rPr lang="en-US" i="1" dirty="0" err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1287463" y="1235075"/>
            <a:ext cx="2560637" cy="49371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1377950" y="4251325"/>
            <a:ext cx="2378075" cy="100647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29" name="Rectangle 5"/>
          <p:cNvSpPr>
            <a:spLocks noChangeArrowheads="1"/>
          </p:cNvSpPr>
          <p:nvPr/>
        </p:nvSpPr>
        <p:spPr bwMode="auto">
          <a:xfrm>
            <a:off x="1377950" y="1782763"/>
            <a:ext cx="2378075" cy="2286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0" name="Rectangle 6"/>
          <p:cNvSpPr>
            <a:spLocks noChangeArrowheads="1"/>
          </p:cNvSpPr>
          <p:nvPr/>
        </p:nvSpPr>
        <p:spPr bwMode="auto">
          <a:xfrm>
            <a:off x="1652588" y="2239963"/>
            <a:ext cx="2011362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1" name="Text Box 7"/>
          <p:cNvSpPr txBox="1">
            <a:spLocks noChangeArrowheads="1"/>
          </p:cNvSpPr>
          <p:nvPr/>
        </p:nvSpPr>
        <p:spPr bwMode="auto">
          <a:xfrm>
            <a:off x="1470025" y="1279525"/>
            <a:ext cx="2241550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charset="0"/>
              </a:rPr>
              <a:t>PROGRAM main1;</a:t>
            </a:r>
          </a:p>
          <a:p>
            <a:endParaRPr lang="en-US" sz="1500" b="1">
              <a:latin typeface="Courier New" charset="0"/>
            </a:endParaRPr>
          </a:p>
          <a:p>
            <a:r>
              <a:rPr lang="en-US" sz="1500" b="1">
                <a:latin typeface="Courier New" charset="0"/>
              </a:rPr>
              <a:t>PROCEDURE proc2a;</a:t>
            </a:r>
          </a:p>
          <a:p>
            <a:r>
              <a:rPr lang="en-US" sz="1500" b="1">
                <a:latin typeface="Courier New" charset="0"/>
              </a:rPr>
              <a:t>    </a:t>
            </a:r>
          </a:p>
          <a:p>
            <a:r>
              <a:rPr lang="en-US" sz="1500" b="1">
                <a:latin typeface="Courier New" charset="0"/>
              </a:rPr>
              <a:t>  PROCEDURE proc3;</a:t>
            </a:r>
          </a:p>
          <a:p>
            <a:r>
              <a:rPr lang="en-US" sz="1500" b="1">
                <a:latin typeface="Courier New" charset="0"/>
              </a:rPr>
              <a:t>      BEGIN</a:t>
            </a:r>
          </a:p>
          <a:p>
            <a:r>
              <a:rPr lang="en-US" sz="1500" b="1">
                <a:latin typeface="Courier New" charset="0"/>
              </a:rPr>
              <a:t>        ...</a:t>
            </a:r>
          </a:p>
          <a:p>
            <a:r>
              <a:rPr lang="en-US" sz="1500" b="1">
                <a:latin typeface="Courier New" charset="0"/>
              </a:rPr>
              <a:t>      END;</a:t>
            </a:r>
          </a:p>
          <a:p>
            <a:endParaRPr lang="en-US" sz="1500" b="1">
              <a:latin typeface="Courier New" charset="0"/>
            </a:endParaRPr>
          </a:p>
          <a:p>
            <a:r>
              <a:rPr lang="en-US" sz="1500" b="1">
                <a:latin typeface="Courier New" charset="0"/>
              </a:rPr>
              <a:t>  BEGIN {proc2a}</a:t>
            </a:r>
          </a:p>
          <a:p>
            <a:r>
              <a:rPr lang="en-US" sz="1500" b="1">
                <a:latin typeface="Courier New" charset="0"/>
              </a:rPr>
              <a:t>    proc3;</a:t>
            </a:r>
          </a:p>
          <a:p>
            <a:r>
              <a:rPr lang="en-US" sz="1500" b="1">
                <a:latin typeface="Courier New" charset="0"/>
              </a:rPr>
              <a:t>  END;</a:t>
            </a:r>
          </a:p>
          <a:p>
            <a:r>
              <a:rPr lang="en-US" sz="1500" b="1">
                <a:latin typeface="Courier New" charset="0"/>
              </a:rPr>
              <a:t>    </a:t>
            </a:r>
          </a:p>
          <a:p>
            <a:r>
              <a:rPr lang="en-US" sz="1500" b="1">
                <a:latin typeface="Courier New" charset="0"/>
              </a:rPr>
              <a:t>PROCEDURE proc2b;</a:t>
            </a:r>
          </a:p>
          <a:p>
            <a:r>
              <a:rPr lang="en-US" sz="1500" b="1">
                <a:latin typeface="Courier New" charset="0"/>
              </a:rPr>
              <a:t>  BEGIN</a:t>
            </a:r>
          </a:p>
          <a:p>
            <a:r>
              <a:rPr lang="en-US" sz="1500" b="1">
                <a:latin typeface="Courier New" charset="0"/>
              </a:rPr>
              <a:t>    proc2a;</a:t>
            </a:r>
          </a:p>
          <a:p>
            <a:r>
              <a:rPr lang="en-US" sz="1500" b="1">
                <a:latin typeface="Courier New" charset="0"/>
              </a:rPr>
              <a:t>  END;</a:t>
            </a:r>
          </a:p>
          <a:p>
            <a:endParaRPr lang="en-US" sz="1500" b="1">
              <a:latin typeface="Courier New" charset="0"/>
            </a:endParaRPr>
          </a:p>
          <a:p>
            <a:r>
              <a:rPr lang="en-US" sz="1500" b="1">
                <a:latin typeface="Courier New" charset="0"/>
              </a:rPr>
              <a:t>BEGIN {main1}</a:t>
            </a:r>
          </a:p>
          <a:p>
            <a:r>
              <a:rPr lang="en-US" sz="1500" b="1">
                <a:latin typeface="Courier New" charset="0"/>
              </a:rPr>
              <a:t>  proc2b;</a:t>
            </a:r>
          </a:p>
          <a:p>
            <a:r>
              <a:rPr lang="en-US" sz="1500" b="1">
                <a:latin typeface="Courier New" charset="0"/>
              </a:rPr>
              <a:t>END.</a:t>
            </a:r>
          </a:p>
        </p:txBody>
      </p:sp>
      <p:sp>
        <p:nvSpPr>
          <p:cNvPr id="461832" name="Rectangle 8"/>
          <p:cNvSpPr>
            <a:spLocks noChangeArrowheads="1"/>
          </p:cNvSpPr>
          <p:nvPr/>
        </p:nvSpPr>
        <p:spPr bwMode="auto">
          <a:xfrm>
            <a:off x="3938588" y="1235075"/>
            <a:ext cx="2925762" cy="3841750"/>
          </a:xfrm>
          <a:prstGeom prst="rect">
            <a:avLst/>
          </a:prstGeom>
          <a:solidFill>
            <a:srgbClr val="F8F8F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833" name="AutoShape 9"/>
          <p:cNvSpPr>
            <a:spLocks noChangeArrowheads="1"/>
          </p:cNvSpPr>
          <p:nvPr/>
        </p:nvSpPr>
        <p:spPr bwMode="auto">
          <a:xfrm>
            <a:off x="4121150" y="4435475"/>
            <a:ext cx="2560638" cy="5492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main1</a:t>
            </a:r>
          </a:p>
        </p:txBody>
      </p:sp>
      <p:sp>
        <p:nvSpPr>
          <p:cNvPr id="461834" name="AutoShape 10"/>
          <p:cNvSpPr>
            <a:spLocks noChangeArrowheads="1"/>
          </p:cNvSpPr>
          <p:nvPr/>
        </p:nvSpPr>
        <p:spPr bwMode="auto">
          <a:xfrm>
            <a:off x="4121150" y="3705225"/>
            <a:ext cx="2560638" cy="5492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proc2b</a:t>
            </a:r>
          </a:p>
        </p:txBody>
      </p:sp>
      <p:sp>
        <p:nvSpPr>
          <p:cNvPr id="461835" name="AutoShape 11"/>
          <p:cNvSpPr>
            <a:spLocks noChangeArrowheads="1"/>
          </p:cNvSpPr>
          <p:nvPr/>
        </p:nvSpPr>
        <p:spPr bwMode="auto">
          <a:xfrm>
            <a:off x="4121150" y="2971800"/>
            <a:ext cx="2560638" cy="549275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proc2a</a:t>
            </a:r>
          </a:p>
        </p:txBody>
      </p:sp>
      <p:sp>
        <p:nvSpPr>
          <p:cNvPr id="461836" name="AutoShape 12"/>
          <p:cNvSpPr>
            <a:spLocks noChangeArrowheads="1"/>
          </p:cNvSpPr>
          <p:nvPr/>
        </p:nvSpPr>
        <p:spPr bwMode="auto">
          <a:xfrm>
            <a:off x="4121150" y="2241550"/>
            <a:ext cx="2560638" cy="54927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SF: proc3</a:t>
            </a:r>
          </a:p>
        </p:txBody>
      </p:sp>
      <p:sp>
        <p:nvSpPr>
          <p:cNvPr id="461837" name="Text Box 13"/>
          <p:cNvSpPr txBox="1">
            <a:spLocks noChangeArrowheads="1"/>
          </p:cNvSpPr>
          <p:nvPr/>
        </p:nvSpPr>
        <p:spPr bwMode="auto">
          <a:xfrm>
            <a:off x="4487863" y="5167313"/>
            <a:ext cx="1839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RUNTIME STACK</a:t>
            </a:r>
          </a:p>
        </p:txBody>
      </p:sp>
      <p:sp>
        <p:nvSpPr>
          <p:cNvPr id="461838" name="Text Box 14"/>
          <p:cNvSpPr txBox="1">
            <a:spLocks noChangeArrowheads="1"/>
          </p:cNvSpPr>
          <p:nvPr/>
        </p:nvSpPr>
        <p:spPr bwMode="auto">
          <a:xfrm>
            <a:off x="190500" y="1874838"/>
            <a:ext cx="998538" cy="222885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 this example, the names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of the routines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indicate their</a:t>
            </a:r>
          </a:p>
          <a:p>
            <a:r>
              <a:rPr lang="en-US" sz="1400" dirty="0">
                <a:solidFill>
                  <a:srgbClr val="0033CC"/>
                </a:solidFill>
              </a:rPr>
              <a:t>nesting levels.</a:t>
            </a:r>
          </a:p>
        </p:txBody>
      </p:sp>
      <p:sp>
        <p:nvSpPr>
          <p:cNvPr id="461839" name="Text Box 15"/>
          <p:cNvSpPr txBox="1">
            <a:spLocks noChangeArrowheads="1"/>
          </p:cNvSpPr>
          <p:nvPr/>
        </p:nvSpPr>
        <p:spPr bwMode="auto">
          <a:xfrm>
            <a:off x="7048500" y="2606675"/>
            <a:ext cx="1994457" cy="1631216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</a:rPr>
              <a:t>Call a routine: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Push its stack frame</a:t>
            </a:r>
            <a:br>
              <a:rPr lang="en-US" sz="1400" dirty="0">
                <a:solidFill>
                  <a:srgbClr val="0033CC"/>
                </a:solidFill>
              </a:rPr>
            </a:br>
            <a:r>
              <a:rPr lang="en-US" sz="1400" dirty="0">
                <a:solidFill>
                  <a:srgbClr val="0033CC"/>
                </a:solidFill>
              </a:rPr>
              <a:t>onto the runtime stack.</a:t>
            </a:r>
          </a:p>
          <a:p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b="1" dirty="0">
                <a:solidFill>
                  <a:srgbClr val="0033CC"/>
                </a:solidFill>
              </a:rPr>
              <a:t>Return from a</a:t>
            </a:r>
          </a:p>
          <a:p>
            <a:r>
              <a:rPr lang="en-US" sz="1400" b="1" dirty="0">
                <a:solidFill>
                  <a:srgbClr val="0033CC"/>
                </a:solidFill>
              </a:rPr>
              <a:t>routine:</a:t>
            </a:r>
            <a:r>
              <a:rPr lang="en-US" sz="1400" dirty="0">
                <a:solidFill>
                  <a:srgbClr val="0033CC"/>
                </a:solidFill>
              </a:rPr>
              <a:t> Pop off its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stack frame.</a:t>
            </a:r>
          </a:p>
        </p:txBody>
      </p:sp>
      <p:sp>
        <p:nvSpPr>
          <p:cNvPr id="461840" name="Text Box 16"/>
          <p:cNvSpPr txBox="1">
            <a:spLocks noChangeArrowheads="1"/>
          </p:cNvSpPr>
          <p:nvPr/>
        </p:nvSpPr>
        <p:spPr bwMode="auto">
          <a:xfrm>
            <a:off x="4022725" y="5807075"/>
            <a:ext cx="474157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main1 </a:t>
            </a:r>
            <a:r>
              <a:rPr lang="en-US" sz="1800" b="1" dirty="0">
                <a:latin typeface="Courier New" charset="0"/>
                <a:sym typeface="Wingdings" charset="0"/>
              </a:rPr>
              <a:t>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proc2b</a:t>
            </a:r>
            <a:r>
              <a:rPr lang="en-US" sz="1800" b="1" dirty="0">
                <a:latin typeface="Courier New" charset="0"/>
                <a:sym typeface="Wingdings" charset="0"/>
              </a:rPr>
              <a:t> 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proc2a</a:t>
            </a:r>
            <a:r>
              <a:rPr lang="en-US" sz="1800" b="1" dirty="0">
                <a:latin typeface="Courier New" charset="0"/>
                <a:sym typeface="Wingdings" charset="0"/>
              </a:rPr>
              <a:t>  </a:t>
            </a:r>
            <a:r>
              <a:rPr lang="en-US" sz="1800" b="1" dirty="0">
                <a:solidFill>
                  <a:srgbClr val="008000"/>
                </a:solidFill>
                <a:latin typeface="Courier New" charset="0"/>
                <a:sym typeface="Wingdings" charset="0"/>
              </a:rPr>
              <a:t>proc3</a:t>
            </a:r>
            <a:endParaRPr lang="en-US" sz="1800" b="1" dirty="0">
              <a:solidFill>
                <a:srgbClr val="008000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35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33" grpId="0" animBg="1"/>
      <p:bldP spid="461833" grpId="1" animBg="1"/>
      <p:bldP spid="461834" grpId="0" animBg="1"/>
      <p:bldP spid="461834" grpId="1" animBg="1"/>
      <p:bldP spid="461835" grpId="0" animBg="1"/>
      <p:bldP spid="461835" grpId="1" animBg="1"/>
      <p:bldP spid="461836" grpId="0" animBg="1"/>
      <p:bldP spid="461836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65F6-58B7-9441-ACAE-BD86C86C6C86}" type="slidenum">
              <a:rPr lang="en-US"/>
              <a:pPr/>
              <a:t>31</a:t>
            </a:fld>
            <a:endParaRPr lang="en-US"/>
          </a:p>
        </p:txBody>
      </p:sp>
      <p:grpSp>
        <p:nvGrpSpPr>
          <p:cNvPr id="462850" name="Group 2"/>
          <p:cNvGrpSpPr>
            <a:grpSpLocks/>
          </p:cNvGrpSpPr>
          <p:nvPr/>
        </p:nvGrpSpPr>
        <p:grpSpPr bwMode="auto">
          <a:xfrm>
            <a:off x="274638" y="1782763"/>
            <a:ext cx="2560637" cy="3292475"/>
            <a:chOff x="173" y="1123"/>
            <a:chExt cx="1613" cy="2074"/>
          </a:xfrm>
        </p:grpSpPr>
        <p:sp>
          <p:nvSpPr>
            <p:cNvPr id="462851" name="Rectangle 3"/>
            <p:cNvSpPr>
              <a:spLocks noChangeArrowheads="1"/>
            </p:cNvSpPr>
            <p:nvPr/>
          </p:nvSpPr>
          <p:spPr bwMode="auto">
            <a:xfrm>
              <a:off x="173" y="1123"/>
              <a:ext cx="1613" cy="207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852" name="Rectangle 4"/>
            <p:cNvSpPr>
              <a:spLocks noChangeArrowheads="1"/>
            </p:cNvSpPr>
            <p:nvPr/>
          </p:nvSpPr>
          <p:spPr bwMode="auto">
            <a:xfrm>
              <a:off x="288" y="1584"/>
              <a:ext cx="1382" cy="864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853" name="Text Box 5"/>
            <p:cNvSpPr txBox="1">
              <a:spLocks noChangeArrowheads="1"/>
            </p:cNvSpPr>
            <p:nvPr/>
          </p:nvSpPr>
          <p:spPr bwMode="auto">
            <a:xfrm>
              <a:off x="288" y="1123"/>
              <a:ext cx="1412" cy="20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500" b="1">
                  <a:latin typeface="Courier New" charset="0"/>
                </a:rPr>
                <a:t>PROGRAM main1;</a:t>
              </a:r>
            </a:p>
            <a:p>
              <a:r>
                <a:rPr lang="en-US" sz="1500" b="1">
                  <a:latin typeface="Courier New" charset="0"/>
                </a:rPr>
                <a:t>VAR j : integer;</a:t>
              </a:r>
            </a:p>
            <a:p>
              <a:endParaRPr lang="en-US" sz="1500" b="1">
                <a:latin typeface="Courier New" charset="0"/>
              </a:endParaRPr>
            </a:p>
            <a:p>
              <a:r>
                <a:rPr lang="en-US" sz="1500" b="1">
                  <a:latin typeface="Courier New" charset="0"/>
                </a:rPr>
                <a:t>PROCEDURE proc2b;</a:t>
              </a:r>
            </a:p>
            <a:p>
              <a:r>
                <a:rPr lang="en-US" sz="1500" b="1">
                  <a:latin typeface="Courier New" charset="0"/>
                </a:rPr>
                <a:t>  VAR j : integer;</a:t>
              </a:r>
            </a:p>
            <a:p>
              <a:endParaRPr lang="en-US" sz="1500" b="1">
                <a:latin typeface="Courier New" charset="0"/>
              </a:endParaRPr>
            </a:p>
            <a:p>
              <a:r>
                <a:rPr lang="en-US" sz="1500" b="1">
                  <a:latin typeface="Courier New" charset="0"/>
                </a:rPr>
                <a:t>  BEGIN</a:t>
              </a:r>
            </a:p>
            <a:p>
              <a:r>
                <a:rPr lang="en-US" sz="1500" b="1">
                  <a:latin typeface="Courier New" charset="0"/>
                </a:rPr>
                <a:t>    j := 14;</a:t>
              </a:r>
            </a:p>
            <a:p>
              <a:r>
                <a:rPr lang="en-US" sz="1500" b="1">
                  <a:latin typeface="Courier New" charset="0"/>
                </a:rPr>
                <a:t>  END;</a:t>
              </a:r>
            </a:p>
            <a:p>
              <a:endParaRPr lang="en-US" sz="1500" b="1">
                <a:latin typeface="Courier New" charset="0"/>
              </a:endParaRPr>
            </a:p>
            <a:p>
              <a:r>
                <a:rPr lang="en-US" sz="1500" b="1">
                  <a:latin typeface="Courier New" charset="0"/>
                </a:rPr>
                <a:t>BEGIN {main1}</a:t>
              </a:r>
            </a:p>
            <a:p>
              <a:r>
                <a:rPr lang="en-US" sz="1500" b="1">
                  <a:latin typeface="Courier New" charset="0"/>
                </a:rPr>
                <a:t>  j := 55;</a:t>
              </a:r>
            </a:p>
            <a:p>
              <a:r>
                <a:rPr lang="en-US" sz="1500" b="1">
                  <a:latin typeface="Courier New" charset="0"/>
                </a:rPr>
                <a:t>  proc2b;</a:t>
              </a:r>
            </a:p>
            <a:p>
              <a:r>
                <a:rPr lang="en-US" sz="1500" b="1">
                  <a:latin typeface="Courier New" charset="0"/>
                </a:rPr>
                <a:t>END.</a:t>
              </a:r>
            </a:p>
          </p:txBody>
        </p:sp>
      </p:grpSp>
      <p:sp>
        <p:nvSpPr>
          <p:cNvPr id="462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Runtime Access to Local Variables</a:t>
            </a:r>
          </a:p>
        </p:txBody>
      </p:sp>
      <p:sp>
        <p:nvSpPr>
          <p:cNvPr id="462855" name="Rectangle 7"/>
          <p:cNvSpPr>
            <a:spLocks noChangeArrowheads="1"/>
          </p:cNvSpPr>
          <p:nvPr/>
        </p:nvSpPr>
        <p:spPr bwMode="auto">
          <a:xfrm>
            <a:off x="3108325" y="1417638"/>
            <a:ext cx="2925763" cy="38417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56" name="Text Box 8"/>
          <p:cNvSpPr txBox="1">
            <a:spLocks noChangeArrowheads="1"/>
          </p:cNvSpPr>
          <p:nvPr/>
        </p:nvSpPr>
        <p:spPr bwMode="auto">
          <a:xfrm>
            <a:off x="3657600" y="5349875"/>
            <a:ext cx="1839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RUNTIME STACK</a:t>
            </a:r>
          </a:p>
        </p:txBody>
      </p:sp>
      <p:sp>
        <p:nvSpPr>
          <p:cNvPr id="462857" name="AutoShape 9"/>
          <p:cNvSpPr>
            <a:spLocks noChangeArrowheads="1"/>
          </p:cNvSpPr>
          <p:nvPr/>
        </p:nvSpPr>
        <p:spPr bwMode="auto">
          <a:xfrm>
            <a:off x="3292475" y="4618038"/>
            <a:ext cx="2560638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2858" name="Text Box 10"/>
          <p:cNvSpPr txBox="1">
            <a:spLocks noChangeArrowheads="1"/>
          </p:cNvSpPr>
          <p:nvPr/>
        </p:nvSpPr>
        <p:spPr bwMode="auto">
          <a:xfrm>
            <a:off x="4938713" y="4618038"/>
            <a:ext cx="92044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/>
              <a:t>SF: main1</a:t>
            </a:r>
          </a:p>
        </p:txBody>
      </p:sp>
      <p:sp>
        <p:nvSpPr>
          <p:cNvPr id="462859" name="Text Box 11"/>
          <p:cNvSpPr txBox="1">
            <a:spLocks noChangeArrowheads="1"/>
          </p:cNvSpPr>
          <p:nvPr/>
        </p:nvSpPr>
        <p:spPr bwMode="auto">
          <a:xfrm>
            <a:off x="3476625" y="4711700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latin typeface="Courier New" charset="0"/>
              </a:rPr>
              <a:t>j</a:t>
            </a:r>
          </a:p>
        </p:txBody>
      </p:sp>
      <p:sp>
        <p:nvSpPr>
          <p:cNvPr id="462860" name="Text Box 12"/>
          <p:cNvSpPr txBox="1">
            <a:spLocks noChangeArrowheads="1"/>
          </p:cNvSpPr>
          <p:nvPr/>
        </p:nvSpPr>
        <p:spPr bwMode="auto">
          <a:xfrm>
            <a:off x="3754438" y="4708525"/>
            <a:ext cx="360362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1200"/>
          </a:p>
        </p:txBody>
      </p:sp>
      <p:sp>
        <p:nvSpPr>
          <p:cNvPr id="462861" name="AutoShape 13"/>
          <p:cNvSpPr>
            <a:spLocks noChangeArrowheads="1"/>
          </p:cNvSpPr>
          <p:nvPr/>
        </p:nvSpPr>
        <p:spPr bwMode="auto">
          <a:xfrm>
            <a:off x="3290888" y="3886200"/>
            <a:ext cx="2560637" cy="549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62862" name="Text Box 14"/>
          <p:cNvSpPr txBox="1">
            <a:spLocks noChangeArrowheads="1"/>
          </p:cNvSpPr>
          <p:nvPr/>
        </p:nvSpPr>
        <p:spPr bwMode="auto">
          <a:xfrm>
            <a:off x="4846638" y="3886200"/>
            <a:ext cx="9893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/>
              <a:t>SF: proc2b</a:t>
            </a:r>
          </a:p>
        </p:txBody>
      </p:sp>
      <p:sp>
        <p:nvSpPr>
          <p:cNvPr id="462863" name="Text Box 15"/>
          <p:cNvSpPr txBox="1">
            <a:spLocks noChangeArrowheads="1"/>
          </p:cNvSpPr>
          <p:nvPr/>
        </p:nvSpPr>
        <p:spPr bwMode="auto">
          <a:xfrm>
            <a:off x="3475038" y="3981450"/>
            <a:ext cx="276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>
                <a:latin typeface="Courier New" charset="0"/>
              </a:rPr>
              <a:t>j</a:t>
            </a:r>
          </a:p>
        </p:txBody>
      </p:sp>
      <p:sp>
        <p:nvSpPr>
          <p:cNvPr id="462864" name="Text Box 16"/>
          <p:cNvSpPr txBox="1">
            <a:spLocks noChangeArrowheads="1"/>
          </p:cNvSpPr>
          <p:nvPr/>
        </p:nvSpPr>
        <p:spPr bwMode="auto">
          <a:xfrm>
            <a:off x="3752850" y="3978275"/>
            <a:ext cx="361950" cy="284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1200"/>
          </a:p>
        </p:txBody>
      </p:sp>
      <p:sp>
        <p:nvSpPr>
          <p:cNvPr id="462865" name="Line 17"/>
          <p:cNvSpPr>
            <a:spLocks noChangeShapeType="1"/>
          </p:cNvSpPr>
          <p:nvPr/>
        </p:nvSpPr>
        <p:spPr bwMode="auto">
          <a:xfrm>
            <a:off x="1736725" y="4525963"/>
            <a:ext cx="1814513" cy="31115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66" name="Line 18"/>
          <p:cNvSpPr>
            <a:spLocks noChangeShapeType="1"/>
          </p:cNvSpPr>
          <p:nvPr/>
        </p:nvSpPr>
        <p:spPr bwMode="auto">
          <a:xfrm>
            <a:off x="1920875" y="3611563"/>
            <a:ext cx="1600200" cy="48577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867" name="Text Box 19"/>
          <p:cNvSpPr txBox="1">
            <a:spLocks noChangeArrowheads="1"/>
          </p:cNvSpPr>
          <p:nvPr/>
        </p:nvSpPr>
        <p:spPr bwMode="auto">
          <a:xfrm>
            <a:off x="6400800" y="3429000"/>
            <a:ext cx="2244525" cy="156966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Accessing </a:t>
            </a:r>
            <a:r>
              <a:rPr lang="en-US" u="sng" dirty="0">
                <a:solidFill>
                  <a:srgbClr val="0033CC"/>
                </a:solidFill>
              </a:rPr>
              <a:t>local values</a:t>
            </a:r>
            <a:endParaRPr lang="en-US" b="1" u="sng" dirty="0">
              <a:solidFill>
                <a:srgbClr val="0033CC"/>
              </a:solidFill>
            </a:endParaRPr>
          </a:p>
          <a:p>
            <a:r>
              <a:rPr lang="en-US" dirty="0">
                <a:solidFill>
                  <a:srgbClr val="0033CC"/>
                </a:solidFill>
              </a:rPr>
              <a:t>is simple, because the</a:t>
            </a:r>
          </a:p>
          <a:p>
            <a:r>
              <a:rPr lang="en-US" dirty="0">
                <a:solidFill>
                  <a:srgbClr val="0033CC"/>
                </a:solidFill>
              </a:rPr>
              <a:t>currently executing</a:t>
            </a:r>
          </a:p>
          <a:p>
            <a:r>
              <a:rPr lang="en-US" dirty="0">
                <a:solidFill>
                  <a:srgbClr val="0033CC"/>
                </a:solidFill>
              </a:rPr>
              <a:t>routine</a:t>
            </a:r>
            <a:r>
              <a:rPr lang="en-US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>
                <a:solidFill>
                  <a:srgbClr val="0033CC"/>
                </a:solidFill>
              </a:rPr>
              <a:t>s stack frame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is on top of the </a:t>
            </a:r>
          </a:p>
          <a:p>
            <a:r>
              <a:rPr lang="en-US" dirty="0">
                <a:solidFill>
                  <a:srgbClr val="0033CC"/>
                </a:solidFill>
              </a:rPr>
              <a:t>runtime stack.</a:t>
            </a:r>
          </a:p>
        </p:txBody>
      </p:sp>
      <p:sp>
        <p:nvSpPr>
          <p:cNvPr id="462868" name="Rectangle 20"/>
          <p:cNvSpPr>
            <a:spLocks noChangeArrowheads="1"/>
          </p:cNvSpPr>
          <p:nvPr/>
        </p:nvSpPr>
        <p:spPr bwMode="auto">
          <a:xfrm>
            <a:off x="731838" y="4343400"/>
            <a:ext cx="1004887" cy="274638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69" name="Text Box 21"/>
          <p:cNvSpPr txBox="1">
            <a:spLocks noChangeArrowheads="1"/>
          </p:cNvSpPr>
          <p:nvPr/>
        </p:nvSpPr>
        <p:spPr bwMode="auto">
          <a:xfrm>
            <a:off x="3757613" y="470852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55</a:t>
            </a:r>
          </a:p>
        </p:txBody>
      </p:sp>
      <p:sp>
        <p:nvSpPr>
          <p:cNvPr id="462870" name="Rectangle 22"/>
          <p:cNvSpPr>
            <a:spLocks noChangeArrowheads="1"/>
          </p:cNvSpPr>
          <p:nvPr/>
        </p:nvSpPr>
        <p:spPr bwMode="auto">
          <a:xfrm>
            <a:off x="1006475" y="3429000"/>
            <a:ext cx="914400" cy="274638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2871" name="Text Box 23"/>
          <p:cNvSpPr txBox="1">
            <a:spLocks noChangeArrowheads="1"/>
          </p:cNvSpPr>
          <p:nvPr/>
        </p:nvSpPr>
        <p:spPr bwMode="auto">
          <a:xfrm>
            <a:off x="3757613" y="39782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14</a:t>
            </a:r>
          </a:p>
        </p:txBody>
      </p:sp>
      <p:sp>
        <p:nvSpPr>
          <p:cNvPr id="462872" name="Text Box 24"/>
          <p:cNvSpPr txBox="1">
            <a:spLocks noChangeArrowheads="1"/>
          </p:cNvSpPr>
          <p:nvPr/>
        </p:nvSpPr>
        <p:spPr bwMode="auto">
          <a:xfrm>
            <a:off x="457245" y="5257800"/>
            <a:ext cx="22115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main1 </a:t>
            </a:r>
            <a:r>
              <a:rPr lang="en-US" sz="1800" b="1" dirty="0">
                <a:latin typeface="Courier New" charset="0"/>
                <a:sym typeface="Wingdings" charset="0"/>
              </a:rPr>
              <a:t>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proc2b</a:t>
            </a:r>
            <a:endParaRPr lang="en-US" sz="1800" b="1" dirty="0">
              <a:solidFill>
                <a:srgbClr val="0033CC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49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462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462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462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462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857" grpId="0" animBg="1"/>
      <p:bldP spid="462857" grpId="1" animBg="1"/>
      <p:bldP spid="462858" grpId="0"/>
      <p:bldP spid="462858" grpId="1"/>
      <p:bldP spid="462859" grpId="0"/>
      <p:bldP spid="462859" grpId="1"/>
      <p:bldP spid="462860" grpId="0" animBg="1"/>
      <p:bldP spid="462860" grpId="1" animBg="1"/>
      <p:bldP spid="462861" grpId="0" animBg="1"/>
      <p:bldP spid="462861" grpId="1" animBg="1"/>
      <p:bldP spid="462862" grpId="0"/>
      <p:bldP spid="462862" grpId="1"/>
      <p:bldP spid="462863" grpId="0"/>
      <p:bldP spid="462863" grpId="1"/>
      <p:bldP spid="462864" grpId="0" animBg="1"/>
      <p:bldP spid="462864" grpId="1" animBg="1"/>
      <p:bldP spid="462865" grpId="0" animBg="1"/>
      <p:bldP spid="462865" grpId="1" animBg="1"/>
      <p:bldP spid="462866" grpId="0" animBg="1"/>
      <p:bldP spid="462866" grpId="1" animBg="1"/>
      <p:bldP spid="462868" grpId="0" animBg="1"/>
      <p:bldP spid="462868" grpId="1" animBg="1"/>
      <p:bldP spid="462869" grpId="0"/>
      <p:bldP spid="462869" grpId="1"/>
      <p:bldP spid="462870" grpId="0" animBg="1"/>
      <p:bldP spid="462870" grpId="1" animBg="1"/>
      <p:bldP spid="462871" grpId="0"/>
      <p:bldP spid="462871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2ECF7-9242-194A-9FCD-D5F92D81AFAD}" type="slidenum">
              <a:rPr lang="en-US"/>
              <a:pPr/>
              <a:t>32</a:t>
            </a:fld>
            <a:endParaRPr lang="en-US"/>
          </a:p>
        </p:txBody>
      </p:sp>
      <p:sp>
        <p:nvSpPr>
          <p:cNvPr id="463874" name="Rectangle 2"/>
          <p:cNvSpPr>
            <a:spLocks noChangeArrowheads="1"/>
          </p:cNvSpPr>
          <p:nvPr/>
        </p:nvSpPr>
        <p:spPr bwMode="auto">
          <a:xfrm>
            <a:off x="274638" y="593725"/>
            <a:ext cx="2559050" cy="585311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365125" y="1235075"/>
            <a:ext cx="2378075" cy="25590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6" name="Rectangle 4"/>
          <p:cNvSpPr>
            <a:spLocks noChangeArrowheads="1"/>
          </p:cNvSpPr>
          <p:nvPr/>
        </p:nvSpPr>
        <p:spPr bwMode="auto">
          <a:xfrm>
            <a:off x="547688" y="1782763"/>
            <a:ext cx="2012950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7" name="Rectangle 5"/>
          <p:cNvSpPr>
            <a:spLocks noChangeArrowheads="1"/>
          </p:cNvSpPr>
          <p:nvPr/>
        </p:nvSpPr>
        <p:spPr bwMode="auto">
          <a:xfrm>
            <a:off x="365125" y="3978275"/>
            <a:ext cx="2378075" cy="1279525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78" name="Text Box 6"/>
          <p:cNvSpPr txBox="1">
            <a:spLocks noChangeArrowheads="1"/>
          </p:cNvSpPr>
          <p:nvPr/>
        </p:nvSpPr>
        <p:spPr bwMode="auto">
          <a:xfrm>
            <a:off x="457200" y="657225"/>
            <a:ext cx="2117725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main1;</a:t>
            </a:r>
          </a:p>
          <a:p>
            <a:r>
              <a:rPr lang="en-US" sz="1200" b="1" dirty="0">
                <a:latin typeface="Courier New" charset="0"/>
              </a:rPr>
              <a:t>VAR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PROCEDURE proc2a;</a:t>
            </a:r>
          </a:p>
          <a:p>
            <a:r>
              <a:rPr lang="en-US" sz="1200" b="1" dirty="0">
                <a:latin typeface="Courier New" charset="0"/>
              </a:rPr>
              <a:t>  VAR m : integer;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PROCEDURE proc3;</a:t>
            </a:r>
          </a:p>
          <a:p>
            <a:r>
              <a:rPr lang="en-US" sz="1200" b="1" dirty="0">
                <a:latin typeface="Courier New" charset="0"/>
              </a:rPr>
              <a:t>      VAR j : integer</a:t>
            </a:r>
          </a:p>
          <a:p>
            <a:r>
              <a:rPr lang="en-US" sz="1200" b="1" dirty="0">
                <a:latin typeface="Courier New" charset="0"/>
              </a:rPr>
              <a:t>      BEGIN</a:t>
            </a:r>
          </a:p>
          <a:p>
            <a:r>
              <a:rPr lang="en-US" sz="1200" b="1" dirty="0">
                <a:latin typeface="Courier New" charset="0"/>
              </a:rPr>
              <a:t>        j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m;</a:t>
            </a:r>
          </a:p>
          <a:p>
            <a:r>
              <a:rPr lang="en-US" sz="1200" b="1" dirty="0">
                <a:latin typeface="Courier New" charset="0"/>
              </a:rPr>
              <a:t>    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 {proc2a}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11;</a:t>
            </a:r>
          </a:p>
          <a:p>
            <a:r>
              <a:rPr lang="en-US" sz="1200" b="1" dirty="0">
                <a:latin typeface="Courier New" charset="0"/>
              </a:rPr>
              <a:t>    m := j;</a:t>
            </a:r>
          </a:p>
          <a:p>
            <a:r>
              <a:rPr lang="en-US" sz="1200" b="1" dirty="0">
                <a:latin typeface="Courier New" charset="0"/>
              </a:rPr>
              <a:t>    proc3;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PROCEDURE proc2b;</a:t>
            </a:r>
          </a:p>
          <a:p>
            <a:r>
              <a:rPr lang="en-US" sz="1200" b="1" dirty="0">
                <a:latin typeface="Courier New" charset="0"/>
              </a:rPr>
              <a:t>  VAR j, m : integer;</a:t>
            </a: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j := 14;</a:t>
            </a:r>
          </a:p>
          <a:p>
            <a:r>
              <a:rPr lang="en-US" sz="1200" b="1" dirty="0">
                <a:latin typeface="Courier New" charset="0"/>
              </a:rPr>
              <a:t>    m := 5;</a:t>
            </a:r>
          </a:p>
          <a:p>
            <a:r>
              <a:rPr lang="en-US" sz="1200" b="1" dirty="0">
                <a:latin typeface="Courier New" charset="0"/>
              </a:rPr>
              <a:t>    proc2a;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 {main1}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33;</a:t>
            </a:r>
          </a:p>
          <a:p>
            <a:r>
              <a:rPr lang="en-US" sz="1200" b="1" dirty="0">
                <a:latin typeface="Courier New" charset="0"/>
              </a:rPr>
              <a:t>  j := 55;</a:t>
            </a:r>
          </a:p>
          <a:p>
            <a:r>
              <a:rPr lang="en-US" sz="1200" b="1" dirty="0">
                <a:latin typeface="Courier New" charset="0"/>
              </a:rPr>
              <a:t>  proc2b;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463879" name="Rectangle 7"/>
          <p:cNvSpPr>
            <a:spLocks noGrp="1" noChangeArrowheads="1"/>
          </p:cNvSpPr>
          <p:nvPr>
            <p:ph type="title"/>
          </p:nvPr>
        </p:nvSpPr>
        <p:spPr>
          <a:xfrm>
            <a:off x="2832100" y="411163"/>
            <a:ext cx="5854700" cy="655637"/>
          </a:xfrm>
        </p:spPr>
        <p:txBody>
          <a:bodyPr/>
          <a:lstStyle/>
          <a:p>
            <a:r>
              <a:rPr lang="en-US" sz="2400"/>
              <a:t>Runtime Access to Nonlocal Variables</a:t>
            </a:r>
          </a:p>
        </p:txBody>
      </p:sp>
      <p:sp>
        <p:nvSpPr>
          <p:cNvPr id="463880" name="Rectangle 8"/>
          <p:cNvSpPr>
            <a:spLocks noChangeArrowheads="1"/>
          </p:cNvSpPr>
          <p:nvPr/>
        </p:nvSpPr>
        <p:spPr bwMode="auto">
          <a:xfrm>
            <a:off x="2925763" y="1417638"/>
            <a:ext cx="2925762" cy="38417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881" name="Text Box 9"/>
          <p:cNvSpPr txBox="1">
            <a:spLocks noChangeArrowheads="1"/>
          </p:cNvSpPr>
          <p:nvPr/>
        </p:nvSpPr>
        <p:spPr bwMode="auto">
          <a:xfrm>
            <a:off x="3475038" y="5349875"/>
            <a:ext cx="1839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RUNTIME STACK</a:t>
            </a:r>
          </a:p>
        </p:txBody>
      </p:sp>
      <p:grpSp>
        <p:nvGrpSpPr>
          <p:cNvPr id="463882" name="Group 10"/>
          <p:cNvGrpSpPr>
            <a:grpSpLocks/>
          </p:cNvGrpSpPr>
          <p:nvPr/>
        </p:nvGrpSpPr>
        <p:grpSpPr bwMode="auto">
          <a:xfrm>
            <a:off x="3108325" y="4618038"/>
            <a:ext cx="2566988" cy="549275"/>
            <a:chOff x="1843" y="2909"/>
            <a:chExt cx="1617" cy="346"/>
          </a:xfrm>
        </p:grpSpPr>
        <p:sp>
          <p:nvSpPr>
            <p:cNvPr id="463883" name="AutoShape 11"/>
            <p:cNvSpPr>
              <a:spLocks noChangeArrowheads="1"/>
            </p:cNvSpPr>
            <p:nvPr/>
          </p:nvSpPr>
          <p:spPr bwMode="auto">
            <a:xfrm>
              <a:off x="1843" y="2909"/>
              <a:ext cx="1613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3884" name="Text Box 12"/>
            <p:cNvSpPr txBox="1">
              <a:spLocks noChangeArrowheads="1"/>
            </p:cNvSpPr>
            <p:nvPr/>
          </p:nvSpPr>
          <p:spPr bwMode="auto">
            <a:xfrm>
              <a:off x="2880" y="2909"/>
              <a:ext cx="580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main1</a:t>
              </a:r>
            </a:p>
          </p:txBody>
        </p:sp>
        <p:grpSp>
          <p:nvGrpSpPr>
            <p:cNvPr id="463885" name="Group 13"/>
            <p:cNvGrpSpPr>
              <a:grpSpLocks/>
            </p:cNvGrpSpPr>
            <p:nvPr/>
          </p:nvGrpSpPr>
          <p:grpSpPr bwMode="auto">
            <a:xfrm>
              <a:off x="1959" y="2966"/>
              <a:ext cx="405" cy="179"/>
              <a:chOff x="979" y="3485"/>
              <a:chExt cx="405" cy="179"/>
            </a:xfrm>
          </p:grpSpPr>
          <p:sp>
            <p:nvSpPr>
              <p:cNvPr id="463886" name="Text Box 14"/>
              <p:cNvSpPr txBox="1">
                <a:spLocks noChangeArrowheads="1"/>
              </p:cNvSpPr>
              <p:nvPr/>
            </p:nvSpPr>
            <p:spPr bwMode="auto">
              <a:xfrm>
                <a:off x="979" y="3487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i</a:t>
                </a:r>
              </a:p>
            </p:txBody>
          </p:sp>
          <p:sp>
            <p:nvSpPr>
              <p:cNvPr id="463887" name="Text Box 15"/>
              <p:cNvSpPr txBox="1">
                <a:spLocks noChangeArrowheads="1"/>
              </p:cNvSpPr>
              <p:nvPr/>
            </p:nvSpPr>
            <p:spPr bwMode="auto">
              <a:xfrm>
                <a:off x="1154" y="3485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  <p:grpSp>
          <p:nvGrpSpPr>
            <p:cNvPr id="463888" name="Group 16"/>
            <p:cNvGrpSpPr>
              <a:grpSpLocks/>
            </p:cNvGrpSpPr>
            <p:nvPr/>
          </p:nvGrpSpPr>
          <p:grpSpPr bwMode="auto">
            <a:xfrm>
              <a:off x="2419" y="2966"/>
              <a:ext cx="405" cy="179"/>
              <a:chOff x="979" y="3485"/>
              <a:chExt cx="405" cy="179"/>
            </a:xfrm>
          </p:grpSpPr>
          <p:sp>
            <p:nvSpPr>
              <p:cNvPr id="463889" name="Text Box 17"/>
              <p:cNvSpPr txBox="1">
                <a:spLocks noChangeArrowheads="1"/>
              </p:cNvSpPr>
              <p:nvPr/>
            </p:nvSpPr>
            <p:spPr bwMode="auto">
              <a:xfrm>
                <a:off x="979" y="3487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63890" name="Text Box 18"/>
              <p:cNvSpPr txBox="1">
                <a:spLocks noChangeArrowheads="1"/>
              </p:cNvSpPr>
              <p:nvPr/>
            </p:nvSpPr>
            <p:spPr bwMode="auto">
              <a:xfrm>
                <a:off x="1154" y="3485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grpSp>
        <p:nvGrpSpPr>
          <p:cNvPr id="463891" name="Group 19"/>
          <p:cNvGrpSpPr>
            <a:grpSpLocks/>
          </p:cNvGrpSpPr>
          <p:nvPr/>
        </p:nvGrpSpPr>
        <p:grpSpPr bwMode="auto">
          <a:xfrm>
            <a:off x="3108325" y="3154363"/>
            <a:ext cx="2560638" cy="549275"/>
            <a:chOff x="1843" y="1987"/>
            <a:chExt cx="1613" cy="346"/>
          </a:xfrm>
        </p:grpSpPr>
        <p:sp>
          <p:nvSpPr>
            <p:cNvPr id="463892" name="AutoShape 20"/>
            <p:cNvSpPr>
              <a:spLocks noChangeArrowheads="1"/>
            </p:cNvSpPr>
            <p:nvPr/>
          </p:nvSpPr>
          <p:spPr bwMode="auto">
            <a:xfrm>
              <a:off x="1843" y="1987"/>
              <a:ext cx="1613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3893" name="Text Box 21"/>
            <p:cNvSpPr txBox="1">
              <a:spLocks noChangeArrowheads="1"/>
            </p:cNvSpPr>
            <p:nvPr/>
          </p:nvSpPr>
          <p:spPr bwMode="auto">
            <a:xfrm>
              <a:off x="2823" y="1987"/>
              <a:ext cx="617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proc2a</a:t>
              </a:r>
            </a:p>
          </p:txBody>
        </p:sp>
        <p:grpSp>
          <p:nvGrpSpPr>
            <p:cNvPr id="463894" name="Group 22"/>
            <p:cNvGrpSpPr>
              <a:grpSpLocks/>
            </p:cNvGrpSpPr>
            <p:nvPr/>
          </p:nvGrpSpPr>
          <p:grpSpPr bwMode="auto">
            <a:xfrm>
              <a:off x="1959" y="2045"/>
              <a:ext cx="405" cy="179"/>
              <a:chOff x="977" y="3197"/>
              <a:chExt cx="405" cy="179"/>
            </a:xfrm>
          </p:grpSpPr>
          <p:sp>
            <p:nvSpPr>
              <p:cNvPr id="463895" name="Text Box 23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m</a:t>
                </a:r>
              </a:p>
            </p:txBody>
          </p:sp>
          <p:sp>
            <p:nvSpPr>
              <p:cNvPr id="463896" name="Text Box 24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grpSp>
        <p:nvGrpSpPr>
          <p:cNvPr id="463897" name="Group 25"/>
          <p:cNvGrpSpPr>
            <a:grpSpLocks/>
          </p:cNvGrpSpPr>
          <p:nvPr/>
        </p:nvGrpSpPr>
        <p:grpSpPr bwMode="auto">
          <a:xfrm>
            <a:off x="3108325" y="2422525"/>
            <a:ext cx="2560638" cy="549275"/>
            <a:chOff x="1843" y="1526"/>
            <a:chExt cx="1613" cy="346"/>
          </a:xfrm>
        </p:grpSpPr>
        <p:sp>
          <p:nvSpPr>
            <p:cNvPr id="463898" name="AutoShape 26"/>
            <p:cNvSpPr>
              <a:spLocks noChangeArrowheads="1"/>
            </p:cNvSpPr>
            <p:nvPr/>
          </p:nvSpPr>
          <p:spPr bwMode="auto">
            <a:xfrm>
              <a:off x="1843" y="1526"/>
              <a:ext cx="1613" cy="34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463899" name="Text Box 27"/>
            <p:cNvSpPr txBox="1">
              <a:spLocks noChangeArrowheads="1"/>
            </p:cNvSpPr>
            <p:nvPr/>
          </p:nvSpPr>
          <p:spPr bwMode="auto">
            <a:xfrm>
              <a:off x="2823" y="1526"/>
              <a:ext cx="564" cy="1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 b="1" dirty="0"/>
                <a:t>SF: proc3</a:t>
              </a:r>
            </a:p>
          </p:txBody>
        </p:sp>
        <p:grpSp>
          <p:nvGrpSpPr>
            <p:cNvPr id="463900" name="Group 28"/>
            <p:cNvGrpSpPr>
              <a:grpSpLocks/>
            </p:cNvGrpSpPr>
            <p:nvPr/>
          </p:nvGrpSpPr>
          <p:grpSpPr bwMode="auto">
            <a:xfrm>
              <a:off x="1959" y="1584"/>
              <a:ext cx="405" cy="179"/>
              <a:chOff x="977" y="3197"/>
              <a:chExt cx="405" cy="179"/>
            </a:xfrm>
          </p:grpSpPr>
          <p:sp>
            <p:nvSpPr>
              <p:cNvPr id="463901" name="Text Box 29"/>
              <p:cNvSpPr txBox="1">
                <a:spLocks noChangeArrowheads="1"/>
              </p:cNvSpPr>
              <p:nvPr/>
            </p:nvSpPr>
            <p:spPr bwMode="auto">
              <a:xfrm>
                <a:off x="977" y="3199"/>
                <a:ext cx="17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>
                    <a:latin typeface="Courier New" charset="0"/>
                  </a:rPr>
                  <a:t>j</a:t>
                </a:r>
              </a:p>
            </p:txBody>
          </p:sp>
          <p:sp>
            <p:nvSpPr>
              <p:cNvPr id="463902" name="Text Box 30"/>
              <p:cNvSpPr txBox="1">
                <a:spLocks noChangeArrowheads="1"/>
              </p:cNvSpPr>
              <p:nvPr/>
            </p:nvSpPr>
            <p:spPr bwMode="auto">
              <a:xfrm>
                <a:off x="1152" y="3197"/>
                <a:ext cx="230" cy="17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/>
                  <a:t>    </a:t>
                </a:r>
              </a:p>
            </p:txBody>
          </p:sp>
        </p:grpSp>
      </p:grpSp>
      <p:sp>
        <p:nvSpPr>
          <p:cNvPr id="463903" name="Rectangle 31"/>
          <p:cNvSpPr>
            <a:spLocks noChangeArrowheads="1"/>
          </p:cNvSpPr>
          <p:nvPr/>
        </p:nvSpPr>
        <p:spPr bwMode="auto">
          <a:xfrm>
            <a:off x="627063" y="5626100"/>
            <a:ext cx="914400" cy="401638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04" name="Text Box 32"/>
          <p:cNvSpPr txBox="1">
            <a:spLocks noChangeArrowheads="1"/>
          </p:cNvSpPr>
          <p:nvPr/>
        </p:nvSpPr>
        <p:spPr bwMode="auto">
          <a:xfrm>
            <a:off x="3571875" y="47069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33</a:t>
            </a:r>
          </a:p>
        </p:txBody>
      </p:sp>
      <p:sp>
        <p:nvSpPr>
          <p:cNvPr id="463905" name="Text Box 33"/>
          <p:cNvSpPr txBox="1">
            <a:spLocks noChangeArrowheads="1"/>
          </p:cNvSpPr>
          <p:nvPr/>
        </p:nvSpPr>
        <p:spPr bwMode="auto">
          <a:xfrm>
            <a:off x="4297363" y="47148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55</a:t>
            </a:r>
          </a:p>
        </p:txBody>
      </p:sp>
      <p:sp>
        <p:nvSpPr>
          <p:cNvPr id="463906" name="Rectangle 34"/>
          <p:cNvSpPr>
            <a:spLocks noChangeArrowheads="1"/>
          </p:cNvSpPr>
          <p:nvPr/>
        </p:nvSpPr>
        <p:spPr bwMode="auto">
          <a:xfrm>
            <a:off x="773113" y="4506913"/>
            <a:ext cx="914400" cy="385762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07" name="Text Box 35"/>
          <p:cNvSpPr txBox="1">
            <a:spLocks noChangeArrowheads="1"/>
          </p:cNvSpPr>
          <p:nvPr/>
        </p:nvSpPr>
        <p:spPr bwMode="auto">
          <a:xfrm>
            <a:off x="3576638" y="47069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11</a:t>
            </a:r>
          </a:p>
        </p:txBody>
      </p:sp>
      <p:sp>
        <p:nvSpPr>
          <p:cNvPr id="463908" name="Rectangle 36"/>
          <p:cNvSpPr>
            <a:spLocks noChangeArrowheads="1"/>
          </p:cNvSpPr>
          <p:nvPr/>
        </p:nvSpPr>
        <p:spPr bwMode="auto">
          <a:xfrm>
            <a:off x="781050" y="3049588"/>
            <a:ext cx="914400" cy="203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09" name="Line 37"/>
          <p:cNvSpPr>
            <a:spLocks noChangeShapeType="1"/>
          </p:cNvSpPr>
          <p:nvPr/>
        </p:nvSpPr>
        <p:spPr bwMode="auto">
          <a:xfrm>
            <a:off x="1719263" y="3219450"/>
            <a:ext cx="1784350" cy="1573213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10" name="Rectangle 38"/>
          <p:cNvSpPr>
            <a:spLocks noChangeArrowheads="1"/>
          </p:cNvSpPr>
          <p:nvPr/>
        </p:nvSpPr>
        <p:spPr bwMode="auto">
          <a:xfrm>
            <a:off x="781050" y="3241675"/>
            <a:ext cx="914400" cy="203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11" name="Text Box 39"/>
          <p:cNvSpPr txBox="1">
            <a:spLocks noChangeArrowheads="1"/>
          </p:cNvSpPr>
          <p:nvPr/>
        </p:nvSpPr>
        <p:spPr bwMode="auto">
          <a:xfrm>
            <a:off x="3578225" y="32496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55</a:t>
            </a:r>
          </a:p>
        </p:txBody>
      </p:sp>
      <p:sp>
        <p:nvSpPr>
          <p:cNvPr id="463912" name="Line 40"/>
          <p:cNvSpPr>
            <a:spLocks noChangeShapeType="1"/>
          </p:cNvSpPr>
          <p:nvPr/>
        </p:nvSpPr>
        <p:spPr bwMode="auto">
          <a:xfrm>
            <a:off x="1703388" y="3357563"/>
            <a:ext cx="16097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3913" name="Group 41"/>
          <p:cNvGrpSpPr>
            <a:grpSpLocks/>
          </p:cNvGrpSpPr>
          <p:nvPr/>
        </p:nvGrpSpPr>
        <p:grpSpPr bwMode="auto">
          <a:xfrm>
            <a:off x="1543050" y="5018088"/>
            <a:ext cx="2706688" cy="628650"/>
            <a:chOff x="857" y="3161"/>
            <a:chExt cx="1705" cy="396"/>
          </a:xfrm>
        </p:grpSpPr>
        <p:sp>
          <p:nvSpPr>
            <p:cNvPr id="463914" name="Line 42"/>
            <p:cNvSpPr>
              <a:spLocks noChangeShapeType="1"/>
            </p:cNvSpPr>
            <p:nvPr/>
          </p:nvSpPr>
          <p:spPr bwMode="auto">
            <a:xfrm flipV="1">
              <a:off x="857" y="3166"/>
              <a:ext cx="1212" cy="391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15" name="Line 43"/>
            <p:cNvSpPr>
              <a:spLocks noChangeShapeType="1"/>
            </p:cNvSpPr>
            <p:nvPr/>
          </p:nvSpPr>
          <p:spPr bwMode="auto">
            <a:xfrm flipV="1">
              <a:off x="857" y="3161"/>
              <a:ext cx="1705" cy="39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3916" name="Rectangle 44"/>
          <p:cNvSpPr>
            <a:spLocks noChangeArrowheads="1"/>
          </p:cNvSpPr>
          <p:nvPr/>
        </p:nvSpPr>
        <p:spPr bwMode="auto">
          <a:xfrm>
            <a:off x="1198563" y="2327275"/>
            <a:ext cx="1103312" cy="203200"/>
          </a:xfrm>
          <a:prstGeom prst="rect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3917" name="Text Box 45"/>
          <p:cNvSpPr txBox="1">
            <a:spLocks noChangeArrowheads="1"/>
          </p:cNvSpPr>
          <p:nvPr/>
        </p:nvSpPr>
        <p:spPr bwMode="auto">
          <a:xfrm>
            <a:off x="3579813" y="25193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66</a:t>
            </a:r>
          </a:p>
        </p:txBody>
      </p:sp>
      <p:sp>
        <p:nvSpPr>
          <p:cNvPr id="463919" name="Line 47"/>
          <p:cNvSpPr>
            <a:spLocks noChangeShapeType="1"/>
          </p:cNvSpPr>
          <p:nvPr/>
        </p:nvSpPr>
        <p:spPr bwMode="auto">
          <a:xfrm>
            <a:off x="2281238" y="2457450"/>
            <a:ext cx="1076325" cy="16827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20" name="Line 48"/>
          <p:cNvSpPr>
            <a:spLocks noChangeShapeType="1"/>
          </p:cNvSpPr>
          <p:nvPr/>
        </p:nvSpPr>
        <p:spPr bwMode="auto">
          <a:xfrm>
            <a:off x="2287588" y="2471738"/>
            <a:ext cx="1230312" cy="93662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63921" name="Group 49"/>
          <p:cNvGrpSpPr>
            <a:grpSpLocks/>
          </p:cNvGrpSpPr>
          <p:nvPr/>
        </p:nvGrpSpPr>
        <p:grpSpPr bwMode="auto">
          <a:xfrm>
            <a:off x="3108325" y="3886200"/>
            <a:ext cx="2560638" cy="549275"/>
            <a:chOff x="1958" y="2448"/>
            <a:chExt cx="1613" cy="346"/>
          </a:xfrm>
        </p:grpSpPr>
        <p:grpSp>
          <p:nvGrpSpPr>
            <p:cNvPr id="463922" name="Group 50"/>
            <p:cNvGrpSpPr>
              <a:grpSpLocks/>
            </p:cNvGrpSpPr>
            <p:nvPr/>
          </p:nvGrpSpPr>
          <p:grpSpPr bwMode="auto">
            <a:xfrm>
              <a:off x="1958" y="2448"/>
              <a:ext cx="1613" cy="346"/>
              <a:chOff x="1843" y="2448"/>
              <a:chExt cx="1613" cy="346"/>
            </a:xfrm>
          </p:grpSpPr>
          <p:sp>
            <p:nvSpPr>
              <p:cNvPr id="463923" name="AutoShape 51"/>
              <p:cNvSpPr>
                <a:spLocks noChangeArrowheads="1"/>
              </p:cNvSpPr>
              <p:nvPr/>
            </p:nvSpPr>
            <p:spPr bwMode="auto">
              <a:xfrm>
                <a:off x="1843" y="2448"/>
                <a:ext cx="1613" cy="34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463924" name="Text Box 52"/>
              <p:cNvSpPr txBox="1">
                <a:spLocks noChangeArrowheads="1"/>
              </p:cNvSpPr>
              <p:nvPr/>
            </p:nvSpPr>
            <p:spPr bwMode="auto">
              <a:xfrm>
                <a:off x="2823" y="2448"/>
                <a:ext cx="623" cy="1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200" b="1" dirty="0"/>
                  <a:t>SF: proc2b</a:t>
                </a:r>
              </a:p>
            </p:txBody>
          </p:sp>
          <p:grpSp>
            <p:nvGrpSpPr>
              <p:cNvPr id="463925" name="Group 53"/>
              <p:cNvGrpSpPr>
                <a:grpSpLocks/>
              </p:cNvGrpSpPr>
              <p:nvPr/>
            </p:nvGrpSpPr>
            <p:grpSpPr bwMode="auto">
              <a:xfrm>
                <a:off x="1959" y="2506"/>
                <a:ext cx="405" cy="179"/>
                <a:chOff x="977" y="3197"/>
                <a:chExt cx="405" cy="179"/>
              </a:xfrm>
            </p:grpSpPr>
            <p:sp>
              <p:nvSpPr>
                <p:cNvPr id="463926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977" y="3199"/>
                  <a:ext cx="174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 b="1">
                      <a:latin typeface="Courier New" charset="0"/>
                    </a:rPr>
                    <a:t>j</a:t>
                  </a:r>
                </a:p>
              </p:txBody>
            </p:sp>
            <p:sp>
              <p:nvSpPr>
                <p:cNvPr id="463927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1152" y="3197"/>
                  <a:ext cx="230" cy="179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200"/>
                    <a:t>    </a:t>
                  </a:r>
                </a:p>
              </p:txBody>
            </p:sp>
          </p:grpSp>
        </p:grpSp>
        <p:grpSp>
          <p:nvGrpSpPr>
            <p:cNvPr id="463928" name="Group 56"/>
            <p:cNvGrpSpPr>
              <a:grpSpLocks/>
            </p:cNvGrpSpPr>
            <p:nvPr/>
          </p:nvGrpSpPr>
          <p:grpSpPr bwMode="auto">
            <a:xfrm>
              <a:off x="2534" y="2505"/>
              <a:ext cx="404" cy="174"/>
              <a:chOff x="2534" y="2505"/>
              <a:chExt cx="404" cy="174"/>
            </a:xfrm>
          </p:grpSpPr>
          <p:sp>
            <p:nvSpPr>
              <p:cNvPr id="463929" name="Rectangle 57"/>
              <p:cNvSpPr>
                <a:spLocks noChangeArrowheads="1"/>
              </p:cNvSpPr>
              <p:nvPr/>
            </p:nvSpPr>
            <p:spPr bwMode="auto">
              <a:xfrm>
                <a:off x="2707" y="2506"/>
                <a:ext cx="231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3930" name="Text Box 58"/>
              <p:cNvSpPr txBox="1">
                <a:spLocks noChangeArrowheads="1"/>
              </p:cNvSpPr>
              <p:nvPr/>
            </p:nvSpPr>
            <p:spPr bwMode="auto">
              <a:xfrm>
                <a:off x="2534" y="2505"/>
                <a:ext cx="17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sz="1200"/>
                  <a:t>m</a:t>
                </a:r>
              </a:p>
            </p:txBody>
          </p:sp>
        </p:grpSp>
      </p:grpSp>
      <p:sp>
        <p:nvSpPr>
          <p:cNvPr id="463931" name="Rectangle 59"/>
          <p:cNvSpPr>
            <a:spLocks noGrp="1" noChangeArrowheads="1"/>
          </p:cNvSpPr>
          <p:nvPr>
            <p:ph type="body" idx="1"/>
          </p:nvPr>
        </p:nvSpPr>
        <p:spPr>
          <a:xfrm>
            <a:off x="5943600" y="1295401"/>
            <a:ext cx="3017838" cy="4511014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Each parse tree node for a variable contains a pointer to the variable</a:t>
            </a:r>
            <a:r>
              <a:rPr lang="en-US" sz="1800" dirty="0">
                <a:latin typeface="Arial"/>
              </a:rPr>
              <a:t>’</a:t>
            </a:r>
            <a:r>
              <a:rPr lang="en-US" sz="1800" dirty="0"/>
              <a:t>s symbol table entry.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Each symbol table entry has the variable</a:t>
            </a:r>
            <a:r>
              <a:rPr lang="en-US" sz="1600" dirty="0">
                <a:latin typeface="Arial"/>
              </a:rPr>
              <a:t>’</a:t>
            </a:r>
            <a:r>
              <a:rPr lang="en-US" sz="1600" dirty="0"/>
              <a:t>s </a:t>
            </a:r>
            <a:br>
              <a:rPr lang="en-US" sz="1600" dirty="0"/>
            </a:br>
            <a:r>
              <a:rPr lang="en-US" sz="1600" dirty="0"/>
              <a:t>nesting level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b="1" i="1" dirty="0">
                <a:solidFill>
                  <a:srgbClr val="0033CC"/>
                </a:solidFill>
              </a:rPr>
              <a:t>n</a:t>
            </a:r>
            <a:r>
              <a:rPr lang="en-US" sz="1600" dirty="0"/>
              <a:t>.</a:t>
            </a:r>
          </a:p>
          <a:p>
            <a:pPr lvl="2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To access the value of a variable at nesting level </a:t>
            </a:r>
            <a:r>
              <a:rPr lang="en-US" sz="1800" b="1" i="1" dirty="0">
                <a:solidFill>
                  <a:srgbClr val="0033CC"/>
                </a:solidFill>
              </a:rPr>
              <a:t>n</a:t>
            </a:r>
            <a:r>
              <a:rPr lang="en-US" sz="1800" dirty="0"/>
              <a:t>, the value must come from the </a:t>
            </a:r>
            <a:r>
              <a:rPr lang="en-US" sz="1800" u="sng" dirty="0"/>
              <a:t>topmost stack frame at level </a:t>
            </a:r>
            <a:r>
              <a:rPr lang="en-US" sz="1800" b="1" i="1" u="sng" dirty="0"/>
              <a:t>n</a:t>
            </a:r>
            <a:r>
              <a:rPr lang="en-US" sz="18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Search the runtime stack from top to bottom for the topmost stack frame at level </a:t>
            </a:r>
            <a:r>
              <a:rPr lang="en-US" sz="1800" b="1" i="1" dirty="0">
                <a:solidFill>
                  <a:srgbClr val="0033CC"/>
                </a:solidFill>
              </a:rPr>
              <a:t>n</a:t>
            </a:r>
            <a:r>
              <a:rPr lang="en-US" sz="1600" dirty="0"/>
              <a:t>.</a:t>
            </a:r>
          </a:p>
        </p:txBody>
      </p:sp>
      <p:sp>
        <p:nvSpPr>
          <p:cNvPr id="463932" name="Text Box 60"/>
          <p:cNvSpPr txBox="1">
            <a:spLocks noChangeArrowheads="1"/>
          </p:cNvSpPr>
          <p:nvPr/>
        </p:nvSpPr>
        <p:spPr bwMode="auto">
          <a:xfrm>
            <a:off x="2835275" y="5832475"/>
            <a:ext cx="42352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main1 </a:t>
            </a:r>
            <a:r>
              <a:rPr lang="en-US" b="1" dirty="0">
                <a:latin typeface="Courier New" charset="0"/>
                <a:sym typeface="Wingdings" charset="0"/>
              </a:rPr>
              <a:t>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proc2b</a:t>
            </a:r>
            <a:r>
              <a:rPr lang="en-US" b="1" dirty="0">
                <a:latin typeface="Courier New" charset="0"/>
                <a:sym typeface="Wingdings" charset="0"/>
              </a:rPr>
              <a:t> 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sym typeface="Wingdings" charset="0"/>
              </a:rPr>
              <a:t>proc2a</a:t>
            </a:r>
            <a:r>
              <a:rPr lang="en-US" b="1" dirty="0">
                <a:latin typeface="Courier New" charset="0"/>
                <a:sym typeface="Wingdings" charset="0"/>
              </a:rPr>
              <a:t>  </a:t>
            </a:r>
            <a:r>
              <a:rPr lang="en-US" b="1" dirty="0">
                <a:solidFill>
                  <a:srgbClr val="008000"/>
                </a:solidFill>
                <a:latin typeface="Courier New" charset="0"/>
                <a:sym typeface="Wingdings" charset="0"/>
              </a:rPr>
              <a:t>proc3</a:t>
            </a:r>
            <a:endParaRPr lang="en-US" b="1" dirty="0">
              <a:solidFill>
                <a:srgbClr val="008000"/>
              </a:solidFill>
              <a:latin typeface="Courier New" charset="0"/>
            </a:endParaRPr>
          </a:p>
        </p:txBody>
      </p:sp>
      <p:sp>
        <p:nvSpPr>
          <p:cNvPr id="463933" name="Line 61"/>
          <p:cNvSpPr>
            <a:spLocks noChangeShapeType="1"/>
          </p:cNvSpPr>
          <p:nvPr/>
        </p:nvSpPr>
        <p:spPr bwMode="auto">
          <a:xfrm>
            <a:off x="1697038" y="3357563"/>
            <a:ext cx="2544762" cy="1354137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34" name="Line 62"/>
          <p:cNvSpPr>
            <a:spLocks noChangeShapeType="1"/>
          </p:cNvSpPr>
          <p:nvPr/>
        </p:nvSpPr>
        <p:spPr bwMode="auto">
          <a:xfrm>
            <a:off x="2289175" y="2444750"/>
            <a:ext cx="1295400" cy="2208213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935" name="Text Box 63"/>
          <p:cNvSpPr txBox="1">
            <a:spLocks noChangeArrowheads="1"/>
          </p:cNvSpPr>
          <p:nvPr/>
        </p:nvSpPr>
        <p:spPr bwMode="auto">
          <a:xfrm>
            <a:off x="3581400" y="39893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14</a:t>
            </a:r>
          </a:p>
        </p:txBody>
      </p:sp>
      <p:grpSp>
        <p:nvGrpSpPr>
          <p:cNvPr id="463936" name="Group 64"/>
          <p:cNvGrpSpPr>
            <a:grpSpLocks/>
          </p:cNvGrpSpPr>
          <p:nvPr/>
        </p:nvGrpSpPr>
        <p:grpSpPr bwMode="auto">
          <a:xfrm>
            <a:off x="1687513" y="4162425"/>
            <a:ext cx="2609850" cy="438150"/>
            <a:chOff x="1063" y="2622"/>
            <a:chExt cx="1644" cy="276"/>
          </a:xfrm>
        </p:grpSpPr>
        <p:sp>
          <p:nvSpPr>
            <p:cNvPr id="463937" name="Line 65"/>
            <p:cNvSpPr>
              <a:spLocks noChangeShapeType="1"/>
            </p:cNvSpPr>
            <p:nvPr/>
          </p:nvSpPr>
          <p:spPr bwMode="auto">
            <a:xfrm flipV="1">
              <a:off x="1064" y="2622"/>
              <a:ext cx="1046" cy="276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3938" name="Line 66"/>
            <p:cNvSpPr>
              <a:spLocks noChangeShapeType="1"/>
            </p:cNvSpPr>
            <p:nvPr/>
          </p:nvSpPr>
          <p:spPr bwMode="auto">
            <a:xfrm flipV="1">
              <a:off x="1063" y="2678"/>
              <a:ext cx="1644" cy="219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3939" name="Text Box 67"/>
          <p:cNvSpPr txBox="1">
            <a:spLocks noChangeArrowheads="1"/>
          </p:cNvSpPr>
          <p:nvPr/>
        </p:nvSpPr>
        <p:spPr bwMode="auto">
          <a:xfrm>
            <a:off x="4337050" y="3989388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42139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2" presetClass="exit" presetSubtype="1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903" grpId="0" animBg="1"/>
      <p:bldP spid="463903" grpId="1" animBg="1"/>
      <p:bldP spid="463904" grpId="0"/>
      <p:bldP spid="463904" grpId="1"/>
      <p:bldP spid="463904" grpId="2"/>
      <p:bldP spid="463905" grpId="0"/>
      <p:bldP spid="463905" grpId="1"/>
      <p:bldP spid="463906" grpId="0" animBg="1"/>
      <p:bldP spid="463906" grpId="1" animBg="1"/>
      <p:bldP spid="463907" grpId="0"/>
      <p:bldP spid="463907" grpId="1"/>
      <p:bldP spid="463908" grpId="0" animBg="1"/>
      <p:bldP spid="463908" grpId="1" animBg="1"/>
      <p:bldP spid="463909" grpId="0" animBg="1"/>
      <p:bldP spid="463909" grpId="1" animBg="1"/>
      <p:bldP spid="463910" grpId="0" animBg="1"/>
      <p:bldP spid="463910" grpId="1" animBg="1"/>
      <p:bldP spid="463911" grpId="0"/>
      <p:bldP spid="463911" grpId="1"/>
      <p:bldP spid="463912" grpId="0" animBg="1"/>
      <p:bldP spid="463912" grpId="1" animBg="1"/>
      <p:bldP spid="463916" grpId="0" animBg="1"/>
      <p:bldP spid="463916" grpId="1" animBg="1"/>
      <p:bldP spid="463917" grpId="0"/>
      <p:bldP spid="463917" grpId="1"/>
      <p:bldP spid="463919" grpId="0" animBg="1"/>
      <p:bldP spid="463919" grpId="1" animBg="1"/>
      <p:bldP spid="463920" grpId="0" animBg="1"/>
      <p:bldP spid="463920" grpId="1" animBg="1"/>
      <p:bldP spid="463933" grpId="0" animBg="1"/>
      <p:bldP spid="463933" grpId="1" animBg="1"/>
      <p:bldP spid="463934" grpId="0" animBg="1"/>
      <p:bldP spid="463934" grpId="1" animBg="1"/>
      <p:bldP spid="463935" grpId="0"/>
      <p:bldP spid="463935" grpId="1"/>
      <p:bldP spid="463939" grpId="0"/>
      <p:bldP spid="46393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2C38F-0294-5147-9679-D54BE652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Pcl6 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152A0-A089-7B47-A477-F46FCC5C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F9D69D-F607-9B4D-8B2B-D994338ADFA2}"/>
              </a:ext>
            </a:extLst>
          </p:cNvPr>
          <p:cNvSpPr txBox="1"/>
          <p:nvPr/>
        </p:nvSpPr>
        <p:spPr>
          <a:xfrm>
            <a:off x="1311331" y="1415833"/>
            <a:ext cx="6521337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 1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Check syntax and create the parse tree.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"PASS 1 Syntax: ";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parser.removeErrorListeners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parser.addErrorListener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syntaxErrorHandler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tree::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ParseTree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*tree =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parser.program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syntaxErrorHandler.getCount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("\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nThere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were %d syntax errors.\n",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"Object file not created or modified."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"There were no syntax errors."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7A9F11-FB13-BC46-959F-9F3BFC0F1EA3}"/>
              </a:ext>
            </a:extLst>
          </p:cNvPr>
          <p:cNvSpPr txBox="1"/>
          <p:nvPr/>
        </p:nvSpPr>
        <p:spPr>
          <a:xfrm>
            <a:off x="7089355" y="1246556"/>
            <a:ext cx="97013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Pcl6.cpp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4C36B2-AA97-354B-BE96-D0A8F50A20EF}"/>
              </a:ext>
            </a:extLst>
          </p:cNvPr>
          <p:cNvSpPr txBox="1"/>
          <p:nvPr/>
        </p:nvSpPr>
        <p:spPr>
          <a:xfrm>
            <a:off x="6519761" y="2148854"/>
            <a:ext cx="1846980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1</a:t>
            </a:r>
          </a:p>
          <a:p>
            <a:r>
              <a:rPr lang="en-US" dirty="0">
                <a:solidFill>
                  <a:srgbClr val="0033CC"/>
                </a:solidFill>
              </a:rPr>
              <a:t>Done by the </a:t>
            </a:r>
          </a:p>
          <a:p>
            <a:r>
              <a:rPr lang="en-US" dirty="0">
                <a:solidFill>
                  <a:srgbClr val="0033CC"/>
                </a:solidFill>
              </a:rPr>
              <a:t>ANTLR-generated</a:t>
            </a:r>
          </a:p>
          <a:p>
            <a:r>
              <a:rPr lang="en-US" dirty="0">
                <a:solidFill>
                  <a:srgbClr val="0033CC"/>
                </a:solidFill>
              </a:rPr>
              <a:t>parser.</a:t>
            </a:r>
          </a:p>
        </p:txBody>
      </p:sp>
    </p:spTree>
    <p:extLst>
      <p:ext uri="{BB962C8B-B14F-4D97-AF65-F5344CB8AC3E}">
        <p14:creationId xmlns:p14="http://schemas.microsoft.com/office/powerpoint/2010/main" val="1028752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2C38F-0294-5147-9679-D54BE652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Pcl6 Main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0152A0-A089-7B47-A477-F46FCC5C9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F9D69D-F607-9B4D-8B2B-D994338ADFA2}"/>
              </a:ext>
            </a:extLst>
          </p:cNvPr>
          <p:cNvSpPr txBox="1"/>
          <p:nvPr/>
        </p:nvSpPr>
        <p:spPr>
          <a:xfrm>
            <a:off x="666924" y="1456997"/>
            <a:ext cx="7810151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 2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Create symbol tables and set parse tree node </a:t>
            </a:r>
            <a:r>
              <a:rPr lang="en-US" sz="14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datatypes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"PASS 2 Semantics:"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Semantics *pass2 = new Semantics(mode);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pass2-&gt;visit(tree);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pass2-&gt;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getErrorCount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0)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"There were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error_count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semantic errors."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 Object file not created or modified."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errorCount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 3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Translation.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C55E00-AAF5-F148-917D-E84563B9D85D}"/>
              </a:ext>
            </a:extLst>
          </p:cNvPr>
          <p:cNvSpPr txBox="1"/>
          <p:nvPr/>
        </p:nvSpPr>
        <p:spPr>
          <a:xfrm>
            <a:off x="7223731" y="1287720"/>
            <a:ext cx="101502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Pcl6.java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6A14BB-30A6-9444-9852-CA527EB16473}"/>
              </a:ext>
            </a:extLst>
          </p:cNvPr>
          <p:cNvSpPr txBox="1"/>
          <p:nvPr/>
        </p:nvSpPr>
        <p:spPr>
          <a:xfrm>
            <a:off x="5669268" y="2353744"/>
            <a:ext cx="2468853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2</a:t>
            </a:r>
          </a:p>
          <a:p>
            <a:r>
              <a:rPr lang="en-US" dirty="0">
                <a:solidFill>
                  <a:srgbClr val="0033CC"/>
                </a:solidFill>
              </a:rPr>
              <a:t>Done by one set of overridden visit functions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D486CB-B357-E24A-9703-1D19565A9C49}"/>
              </a:ext>
            </a:extLst>
          </p:cNvPr>
          <p:cNvSpPr txBox="1"/>
          <p:nvPr/>
        </p:nvSpPr>
        <p:spPr>
          <a:xfrm>
            <a:off x="3383293" y="4542331"/>
            <a:ext cx="333752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Pass 3</a:t>
            </a:r>
            <a:r>
              <a:rPr lang="en-US" dirty="0">
                <a:solidFill>
                  <a:srgbClr val="0033CC"/>
                </a:solidFill>
              </a:rPr>
              <a:t> (to come)</a:t>
            </a:r>
          </a:p>
          <a:p>
            <a:r>
              <a:rPr lang="en-US" dirty="0">
                <a:solidFill>
                  <a:srgbClr val="0033CC"/>
                </a:solidFill>
              </a:rPr>
              <a:t>Done by another set of overridden</a:t>
            </a:r>
          </a:p>
          <a:p>
            <a:r>
              <a:rPr lang="en-US" dirty="0">
                <a:solidFill>
                  <a:srgbClr val="0033CC"/>
                </a:solidFill>
              </a:rPr>
              <a:t>visit functions</a:t>
            </a:r>
          </a:p>
        </p:txBody>
      </p:sp>
    </p:spTree>
    <p:extLst>
      <p:ext uri="{BB962C8B-B14F-4D97-AF65-F5344CB8AC3E}">
        <p14:creationId xmlns:p14="http://schemas.microsoft.com/office/powerpoint/2010/main" val="2852654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70DAC-F319-DD4A-A8C7-23D0D1A4C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2 Visit Functions for Type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898B3-10F4-8A48-963D-E97527FAA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 2 visits the parse tree to perform the </a:t>
            </a:r>
            <a:r>
              <a:rPr lang="en-US" u="sng" dirty="0"/>
              <a:t>semantics operations</a:t>
            </a:r>
            <a:r>
              <a:rPr lang="en-US" dirty="0"/>
              <a:t> of building  the type definition structures and enter them into the symbol table.</a:t>
            </a:r>
          </a:p>
          <a:p>
            <a:pPr lvl="1"/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visitTypeDefinition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visitTypeIdentifier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visitSimpleTypespec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visitArrayTypespec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visitRecordTypespec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visitTypeIdentifierTypespec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visitEnumerationTypespec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sz="20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visitSubrangeTypespec</a:t>
            </a:r>
            <a:r>
              <a:rPr lang="en-US" sz="20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3E473-4ED4-B546-9CF0-46B4BE7A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81C505-3276-B142-BC3D-EA29EFB63424}"/>
              </a:ext>
            </a:extLst>
          </p:cNvPr>
          <p:cNvSpPr txBox="1"/>
          <p:nvPr/>
        </p:nvSpPr>
        <p:spPr>
          <a:xfrm>
            <a:off x="5120634" y="3754874"/>
            <a:ext cx="2560292" cy="338554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frontend::Semantics</a:t>
            </a:r>
          </a:p>
        </p:txBody>
      </p:sp>
    </p:spTree>
    <p:extLst>
      <p:ext uri="{BB962C8B-B14F-4D97-AF65-F5344CB8AC3E}">
        <p14:creationId xmlns:p14="http://schemas.microsoft.com/office/powerpoint/2010/main" val="3652722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1A0AE-E992-DC43-92AB-DDE449AD0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FC3E4-9118-CC4E-8420-0D362FC78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Type checking is an important Pass 2 </a:t>
            </a:r>
            <a:r>
              <a:rPr lang="en-US" u="sng" dirty="0"/>
              <a:t>semantics operation </a:t>
            </a:r>
            <a:r>
              <a:rPr lang="en-US" dirty="0"/>
              <a:t>while visiting the parse tree.</a:t>
            </a:r>
          </a:p>
          <a:p>
            <a:pPr lvl="4"/>
            <a:endParaRPr lang="en-US" dirty="0"/>
          </a:p>
          <a:p>
            <a:r>
              <a:rPr lang="en-US" dirty="0"/>
              <a:t>Check for</a:t>
            </a:r>
          </a:p>
          <a:p>
            <a:pPr lvl="1"/>
            <a:r>
              <a:rPr lang="en-US" dirty="0"/>
              <a:t>operands are </a:t>
            </a:r>
            <a:r>
              <a:rPr lang="en-US" dirty="0">
                <a:solidFill>
                  <a:srgbClr val="C00000"/>
                </a:solidFill>
              </a:rPr>
              <a:t>type-compatible</a:t>
            </a:r>
            <a:r>
              <a:rPr lang="en-US" dirty="0"/>
              <a:t> with their operands</a:t>
            </a:r>
          </a:p>
          <a:p>
            <a:pPr lvl="1"/>
            <a:r>
              <a:rPr lang="en-US" dirty="0"/>
              <a:t>values are </a:t>
            </a:r>
            <a:r>
              <a:rPr lang="en-US" dirty="0">
                <a:solidFill>
                  <a:srgbClr val="C00000"/>
                </a:solidFill>
              </a:rPr>
              <a:t>assignment-compatible</a:t>
            </a:r>
            <a:r>
              <a:rPr lang="en-US" dirty="0"/>
              <a:t> with their targets</a:t>
            </a:r>
          </a:p>
          <a:p>
            <a:pPr lvl="1"/>
            <a:r>
              <a:rPr lang="en-US" dirty="0"/>
              <a:t>values are </a:t>
            </a:r>
            <a:r>
              <a:rPr lang="en-US" dirty="0">
                <a:solidFill>
                  <a:srgbClr val="C00000"/>
                </a:solidFill>
              </a:rPr>
              <a:t>comparison-compatible</a:t>
            </a:r>
          </a:p>
          <a:p>
            <a:pPr lvl="4"/>
            <a:endParaRPr lang="en-US" dirty="0"/>
          </a:p>
          <a:p>
            <a:r>
              <a:rPr lang="en-US" dirty="0"/>
              <a:t>Semantic errors</a:t>
            </a:r>
          </a:p>
          <a:p>
            <a:pPr lvl="1"/>
            <a:r>
              <a:rPr lang="en-US" dirty="0"/>
              <a:t>undeclared identifiers</a:t>
            </a:r>
          </a:p>
          <a:p>
            <a:pPr lvl="1"/>
            <a:r>
              <a:rPr lang="en-US" dirty="0"/>
              <a:t>type incompatibility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AB5FF-0837-9140-969A-F62B954C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83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69EFB-BCA1-464C-B7B8-03FF34345E9F}" type="slidenum">
              <a:rPr lang="en-US"/>
              <a:pPr/>
              <a:t>8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Checking Expressions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r>
              <a:rPr lang="en-US" dirty="0"/>
              <a:t>Pass 2 must perform type checking of </a:t>
            </a:r>
            <a:br>
              <a:rPr lang="en-US" dirty="0"/>
            </a:br>
            <a:r>
              <a:rPr lang="en-US" dirty="0"/>
              <a:t>every expression as part of its semantic actions.</a:t>
            </a:r>
          </a:p>
          <a:p>
            <a:pPr lvl="4"/>
            <a:endParaRPr lang="en-US" sz="1050" dirty="0"/>
          </a:p>
          <a:p>
            <a:r>
              <a:rPr lang="en-US" dirty="0"/>
              <a:t>Add type checking to the appropriate </a:t>
            </a:r>
            <a:br>
              <a:rPr lang="en-US" dirty="0"/>
            </a:br>
            <a:r>
              <a:rPr lang="en-US" dirty="0"/>
              <a:t>Pass 2 visit methods.</a:t>
            </a:r>
          </a:p>
          <a:p>
            <a:pPr lvl="5"/>
            <a:endParaRPr lang="en-US" dirty="0"/>
          </a:p>
          <a:p>
            <a:r>
              <a:rPr lang="en-US" dirty="0"/>
              <a:t>Flag type errors similarly to syntax errors.</a:t>
            </a:r>
          </a:p>
        </p:txBody>
      </p:sp>
    </p:spTree>
    <p:extLst>
      <p:ext uri="{BB962C8B-B14F-4D97-AF65-F5344CB8AC3E}">
        <p14:creationId xmlns:p14="http://schemas.microsoft.com/office/powerpoint/2010/main" val="827424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805C1-0C8E-DB4D-AA66-B64DC0E4FE7E}" type="slidenum">
              <a:rPr lang="en-US"/>
              <a:pPr/>
              <a:t>9</a:t>
            </a:fld>
            <a:endParaRPr 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Checking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Ensure that the types of the operands are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type-compatible </a:t>
            </a:r>
            <a:r>
              <a:rPr lang="en-US" dirty="0"/>
              <a:t>with their operator.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You can only perform an integer division </a:t>
            </a:r>
            <a:br>
              <a:rPr lang="en-US" sz="2200" dirty="0"/>
            </a:br>
            <a:r>
              <a:rPr lang="en-US" sz="2200" dirty="0"/>
              <a:t>with the </a:t>
            </a:r>
            <a:r>
              <a:rPr lang="en-US" sz="2200" b="1" dirty="0">
                <a:solidFill>
                  <a:srgbClr val="0033CC"/>
                </a:solidFill>
                <a:latin typeface="Courier New" charset="0"/>
              </a:rPr>
              <a:t>DIV</a:t>
            </a:r>
            <a:r>
              <a:rPr lang="en-US" sz="2200" dirty="0"/>
              <a:t> operator and integer operands.</a:t>
            </a:r>
          </a:p>
          <a:p>
            <a:pPr lvl="8">
              <a:lnSpc>
                <a:spcPct val="90000"/>
              </a:lnSpc>
            </a:pPr>
            <a:endParaRPr lang="en-US" sz="1000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The relational operators </a:t>
            </a:r>
            <a:r>
              <a:rPr lang="en-US" sz="2200" b="1" dirty="0">
                <a:solidFill>
                  <a:srgbClr val="0033CC"/>
                </a:solidFill>
                <a:latin typeface="Courier New" charset="0"/>
              </a:rPr>
              <a:t>AND</a:t>
            </a:r>
            <a:r>
              <a:rPr lang="en-US" sz="2200" dirty="0"/>
              <a:t> and </a:t>
            </a:r>
            <a:r>
              <a:rPr lang="en-US" sz="2200" b="1" dirty="0">
                <a:solidFill>
                  <a:srgbClr val="0033CC"/>
                </a:solidFill>
                <a:latin typeface="Courier New" charset="0"/>
              </a:rPr>
              <a:t>OR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can only be used with </a:t>
            </a:r>
            <a:r>
              <a:rPr lang="en-US" sz="2200" dirty="0" err="1"/>
              <a:t>boolean</a:t>
            </a:r>
            <a:r>
              <a:rPr lang="en-US" sz="2200" dirty="0"/>
              <a:t> operands.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  <a:p>
            <a:pPr>
              <a:lnSpc>
                <a:spcPct val="90000"/>
              </a:lnSpc>
            </a:pPr>
            <a:r>
              <a:rPr lang="en-US" dirty="0"/>
              <a:t>Ensure that a value being assigned </a:t>
            </a:r>
            <a:br>
              <a:rPr lang="en-US" dirty="0"/>
            </a:br>
            <a:r>
              <a:rPr lang="en-US" dirty="0"/>
              <a:t>to a variable is </a:t>
            </a:r>
            <a:r>
              <a:rPr lang="en-US" dirty="0">
                <a:solidFill>
                  <a:srgbClr val="B23C00"/>
                </a:solidFill>
              </a:rPr>
              <a:t>assignment</a:t>
            </a:r>
            <a:r>
              <a:rPr lang="en-US" dirty="0">
                <a:solidFill>
                  <a:schemeClr val="folHlink"/>
                </a:solidFill>
              </a:rPr>
              <a:t>-</a:t>
            </a:r>
            <a:r>
              <a:rPr lang="en-US" dirty="0">
                <a:solidFill>
                  <a:srgbClr val="B23C00"/>
                </a:solidFill>
              </a:rPr>
              <a:t>compatible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with the variable.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200" dirty="0"/>
              <a:t>Example: You cannot assign a string value </a:t>
            </a:r>
            <a:br>
              <a:rPr lang="en-US" sz="2200" dirty="0"/>
            </a:br>
            <a:r>
              <a:rPr lang="en-US" sz="2200" dirty="0"/>
              <a:t>to an integer variable.</a:t>
            </a:r>
          </a:p>
        </p:txBody>
      </p:sp>
    </p:spTree>
    <p:extLst>
      <p:ext uri="{BB962C8B-B14F-4D97-AF65-F5344CB8AC3E}">
        <p14:creationId xmlns:p14="http://schemas.microsoft.com/office/powerpoint/2010/main" val="742341213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36680</TotalTime>
  <Words>3457</Words>
  <Application>Microsoft Macintosh PowerPoint</Application>
  <PresentationFormat>On-screen Show (4:3)</PresentationFormat>
  <Paragraphs>551</Paragraphs>
  <Slides>32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Courier New</vt:lpstr>
      <vt:lpstr>Times New Roman</vt:lpstr>
      <vt:lpstr>Wingdings</vt:lpstr>
      <vt:lpstr>Quadrant</vt:lpstr>
      <vt:lpstr>CMPE 152: Compiler Design March 9 Class Meeting</vt:lpstr>
      <vt:lpstr>Multipass Compilers</vt:lpstr>
      <vt:lpstr>Multipass Compilers, cont’d</vt:lpstr>
      <vt:lpstr>Pcl6 Main</vt:lpstr>
      <vt:lpstr>Pcl6 Main, cont’d</vt:lpstr>
      <vt:lpstr>Pass 2 Visit Functions for Type Definitions</vt:lpstr>
      <vt:lpstr>Type Checking</vt:lpstr>
      <vt:lpstr>Type Checking Expressions</vt:lpstr>
      <vt:lpstr>Type Checking</vt:lpstr>
      <vt:lpstr>Class TypeChecker </vt:lpstr>
      <vt:lpstr>Assignment and Comparison Compatible</vt:lpstr>
      <vt:lpstr>New Fields for Parse Tree Nodes</vt:lpstr>
      <vt:lpstr>Grammar Pcl6.g4</vt:lpstr>
      <vt:lpstr>Grammar Pcl6.g4, cont’d</vt:lpstr>
      <vt:lpstr>New Fields for Parse Tree Nodes, cont’d</vt:lpstr>
      <vt:lpstr>New Fields for Parse Tree Nodes, cont’d</vt:lpstr>
      <vt:lpstr>New Fields for Parse Tree Nodes, cont’d</vt:lpstr>
      <vt:lpstr>Class TypeChecker </vt:lpstr>
      <vt:lpstr>Type Checking Expressions</vt:lpstr>
      <vt:lpstr>Pass 2 Type Checking</vt:lpstr>
      <vt:lpstr>Pass 2 Type Checking, cont’d</vt:lpstr>
      <vt:lpstr>Pass 2 Type Checking, cont’d</vt:lpstr>
      <vt:lpstr>Cross-Reference Listing</vt:lpstr>
      <vt:lpstr>Pascal.g4</vt:lpstr>
      <vt:lpstr>Pass 3: Execution</vt:lpstr>
      <vt:lpstr>Runtime Memory Management</vt:lpstr>
      <vt:lpstr>Symbol Table Stack vs. Runtime Stack</vt:lpstr>
      <vt:lpstr>Runtime Stack Frame</vt:lpstr>
      <vt:lpstr>Runtime Stack Frames, cont’d</vt:lpstr>
      <vt:lpstr>Runtime Stack Frames, cont’d</vt:lpstr>
      <vt:lpstr>Runtime Access to Local Variables</vt:lpstr>
      <vt:lpstr>Runtime Access to Nonlocal Variables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419</cp:revision>
  <dcterms:created xsi:type="dcterms:W3CDTF">2008-01-12T03:52:55Z</dcterms:created>
  <dcterms:modified xsi:type="dcterms:W3CDTF">2021-03-09T06:29:46Z</dcterms:modified>
</cp:coreProperties>
</file>