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75" r:id="rId3"/>
    <p:sldId id="333" r:id="rId4"/>
    <p:sldId id="334" r:id="rId5"/>
    <p:sldId id="335" r:id="rId6"/>
    <p:sldId id="370" r:id="rId7"/>
    <p:sldId id="371" r:id="rId8"/>
    <p:sldId id="372" r:id="rId9"/>
    <p:sldId id="289" r:id="rId10"/>
    <p:sldId id="266" r:id="rId11"/>
    <p:sldId id="285" r:id="rId12"/>
    <p:sldId id="286" r:id="rId13"/>
    <p:sldId id="382" r:id="rId14"/>
    <p:sldId id="383" r:id="rId15"/>
    <p:sldId id="276" r:id="rId16"/>
    <p:sldId id="350" r:id="rId17"/>
    <p:sldId id="278" r:id="rId18"/>
    <p:sldId id="275" r:id="rId19"/>
    <p:sldId id="376" r:id="rId20"/>
    <p:sldId id="377" r:id="rId21"/>
    <p:sldId id="379" r:id="rId22"/>
    <p:sldId id="258" r:id="rId23"/>
    <p:sldId id="262" r:id="rId24"/>
    <p:sldId id="260" r:id="rId25"/>
    <p:sldId id="264" r:id="rId26"/>
    <p:sldId id="374" r:id="rId27"/>
    <p:sldId id="378" r:id="rId28"/>
    <p:sldId id="380" r:id="rId29"/>
    <p:sldId id="381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9" autoAdjust="0"/>
    <p:restoredTop sz="97409" autoAdjust="0"/>
  </p:normalViewPr>
  <p:slideViewPr>
    <p:cSldViewPr>
      <p:cViewPr varScale="1">
        <p:scale>
          <a:sx n="185" d="100"/>
          <a:sy n="185" d="100"/>
        </p:scale>
        <p:origin x="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46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11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6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September 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791173-F4A7-704E-AA23-AE37D73897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9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</a:t>
            </a:r>
            <a:r>
              <a:rPr lang="en-US" sz="1000" baseline="0"/>
              <a:t>: March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March 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1C8A-826C-2E46-8087-C34AC04AE456}" type="slidenum">
              <a:rPr lang="en-US"/>
              <a:pPr/>
              <a:t>10</a:t>
            </a:fld>
            <a:endParaRPr lang="en-US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Specification Attributes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79525" y="2249488"/>
            <a:ext cx="6675438" cy="3740150"/>
            <a:chOff x="1279525" y="2249488"/>
            <a:chExt cx="6675438" cy="3740150"/>
          </a:xfrm>
        </p:grpSpPr>
        <p:sp>
          <p:nvSpPr>
            <p:cNvPr id="331779" name="Rectangle 3"/>
            <p:cNvSpPr>
              <a:spLocks noChangeArrowheads="1"/>
            </p:cNvSpPr>
            <p:nvPr/>
          </p:nvSpPr>
          <p:spPr bwMode="auto">
            <a:xfrm>
              <a:off x="2794000" y="553243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 dirty="0">
                  <a:ea typeface="Times" charset="0"/>
                  <a:cs typeface="Times New Roman" charset="0"/>
                </a:rPr>
                <a:t>A separate </a:t>
              </a:r>
              <a:r>
                <a:rPr lang="en-US" sz="1800" u="sng" dirty="0">
                  <a:ea typeface="Times" charset="0"/>
                  <a:cs typeface="Times New Roman" charset="0"/>
                </a:rPr>
                <a:t>symbol table</a:t>
              </a:r>
              <a:r>
                <a:rPr lang="en-US" sz="1800" dirty="0">
                  <a:solidFill>
                    <a:srgbClr val="B23C00"/>
                  </a:solidFill>
                  <a:ea typeface="Times" charset="0"/>
                  <a:cs typeface="Times New Roman" charset="0"/>
                </a:rPr>
                <a:t> </a:t>
              </a:r>
              <a:r>
                <a:rPr lang="en-US" sz="1800" dirty="0">
                  <a:ea typeface="Times" charset="0"/>
                  <a:cs typeface="Times New Roman" charset="0"/>
                </a:rPr>
                <a:t>for the field identifiers</a:t>
              </a:r>
            </a:p>
          </p:txBody>
        </p:sp>
        <p:sp>
          <p:nvSpPr>
            <p:cNvPr id="331780" name="Rectangle 4"/>
            <p:cNvSpPr>
              <a:spLocks noChangeArrowheads="1"/>
            </p:cNvSpPr>
            <p:nvPr/>
          </p:nvSpPr>
          <p:spPr bwMode="auto">
            <a:xfrm>
              <a:off x="1279525" y="5532438"/>
              <a:ext cx="1514475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 dirty="0">
                  <a:ea typeface="Times" charset="0"/>
                  <a:cs typeface="Times New Roman" charset="0"/>
                </a:rPr>
                <a:t>Record</a:t>
              </a:r>
            </a:p>
          </p:txBody>
        </p:sp>
        <p:sp>
          <p:nvSpPr>
            <p:cNvPr id="331781" name="Rectangle 5"/>
            <p:cNvSpPr>
              <a:spLocks noChangeArrowheads="1"/>
            </p:cNvSpPr>
            <p:nvPr/>
          </p:nvSpPr>
          <p:spPr bwMode="auto">
            <a:xfrm>
              <a:off x="2794000" y="516731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Element count</a:t>
              </a:r>
            </a:p>
          </p:txBody>
        </p:sp>
        <p:sp>
          <p:nvSpPr>
            <p:cNvPr id="331782" name="Rectangle 6"/>
            <p:cNvSpPr>
              <a:spLocks noChangeArrowheads="1"/>
            </p:cNvSpPr>
            <p:nvPr/>
          </p:nvSpPr>
          <p:spPr bwMode="auto">
            <a:xfrm>
              <a:off x="2794000" y="480218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Element type</a:t>
              </a:r>
            </a:p>
          </p:txBody>
        </p:sp>
        <p:sp>
          <p:nvSpPr>
            <p:cNvPr id="331785" name="Rectangle 9"/>
            <p:cNvSpPr>
              <a:spLocks noChangeArrowheads="1"/>
            </p:cNvSpPr>
            <p:nvPr/>
          </p:nvSpPr>
          <p:spPr bwMode="auto">
            <a:xfrm>
              <a:off x="2794000" y="444023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Index type</a:t>
              </a:r>
            </a:p>
          </p:txBody>
        </p:sp>
        <p:sp>
          <p:nvSpPr>
            <p:cNvPr id="331786" name="Rectangle 10"/>
            <p:cNvSpPr>
              <a:spLocks noChangeArrowheads="1"/>
            </p:cNvSpPr>
            <p:nvPr/>
          </p:nvSpPr>
          <p:spPr bwMode="auto">
            <a:xfrm>
              <a:off x="1279525" y="4440238"/>
              <a:ext cx="1514475" cy="154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Array</a:t>
              </a:r>
            </a:p>
          </p:txBody>
        </p:sp>
        <p:sp>
          <p:nvSpPr>
            <p:cNvPr id="331787" name="Rectangle 11"/>
            <p:cNvSpPr>
              <a:spLocks noChangeArrowheads="1"/>
            </p:cNvSpPr>
            <p:nvPr/>
          </p:nvSpPr>
          <p:spPr bwMode="auto">
            <a:xfrm>
              <a:off x="2794000" y="407511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Maximum value</a:t>
              </a:r>
            </a:p>
          </p:txBody>
        </p:sp>
        <p:sp>
          <p:nvSpPr>
            <p:cNvPr id="331788" name="Rectangle 12"/>
            <p:cNvSpPr>
              <a:spLocks noChangeArrowheads="1"/>
            </p:cNvSpPr>
            <p:nvPr/>
          </p:nvSpPr>
          <p:spPr bwMode="auto">
            <a:xfrm>
              <a:off x="2794000" y="370998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Minimum value</a:t>
              </a:r>
            </a:p>
          </p:txBody>
        </p:sp>
        <p:sp>
          <p:nvSpPr>
            <p:cNvPr id="331789" name="Rectangle 13"/>
            <p:cNvSpPr>
              <a:spLocks noChangeArrowheads="1"/>
            </p:cNvSpPr>
            <p:nvPr/>
          </p:nvSpPr>
          <p:spPr bwMode="auto">
            <a:xfrm>
              <a:off x="2794000" y="334486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Base type</a:t>
              </a:r>
            </a:p>
          </p:txBody>
        </p:sp>
        <p:sp>
          <p:nvSpPr>
            <p:cNvPr id="331790" name="Rectangle 14"/>
            <p:cNvSpPr>
              <a:spLocks noChangeArrowheads="1"/>
            </p:cNvSpPr>
            <p:nvPr/>
          </p:nvSpPr>
          <p:spPr bwMode="auto">
            <a:xfrm>
              <a:off x="1279525" y="3344863"/>
              <a:ext cx="151447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Subrange</a:t>
              </a:r>
            </a:p>
          </p:txBody>
        </p:sp>
        <p:sp>
          <p:nvSpPr>
            <p:cNvPr id="331791" name="Rectangle 15"/>
            <p:cNvSpPr>
              <a:spLocks noChangeArrowheads="1"/>
            </p:cNvSpPr>
            <p:nvPr/>
          </p:nvSpPr>
          <p:spPr bwMode="auto">
            <a:xfrm>
              <a:off x="2794000" y="297973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 dirty="0">
                  <a:ea typeface="Times" charset="0"/>
                  <a:cs typeface="Times New Roman" charset="0"/>
                </a:rPr>
                <a:t>List of enumeration constant identifiers</a:t>
              </a:r>
            </a:p>
          </p:txBody>
        </p:sp>
        <p:sp>
          <p:nvSpPr>
            <p:cNvPr id="331792" name="Rectangle 16"/>
            <p:cNvSpPr>
              <a:spLocks noChangeArrowheads="1"/>
            </p:cNvSpPr>
            <p:nvPr/>
          </p:nvSpPr>
          <p:spPr bwMode="auto">
            <a:xfrm>
              <a:off x="1279525" y="2979738"/>
              <a:ext cx="1514475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Enumeration</a:t>
              </a:r>
            </a:p>
          </p:txBody>
        </p:sp>
        <p:sp>
          <p:nvSpPr>
            <p:cNvPr id="331793" name="Rectangle 17"/>
            <p:cNvSpPr>
              <a:spLocks noChangeArrowheads="1"/>
            </p:cNvSpPr>
            <p:nvPr/>
          </p:nvSpPr>
          <p:spPr bwMode="auto">
            <a:xfrm>
              <a:off x="2794000" y="261461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None</a:t>
              </a:r>
            </a:p>
          </p:txBody>
        </p:sp>
        <p:sp>
          <p:nvSpPr>
            <p:cNvPr id="331794" name="Rectangle 18"/>
            <p:cNvSpPr>
              <a:spLocks noChangeArrowheads="1"/>
            </p:cNvSpPr>
            <p:nvPr/>
          </p:nvSpPr>
          <p:spPr bwMode="auto">
            <a:xfrm>
              <a:off x="1279525" y="2614613"/>
              <a:ext cx="1514475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Scalar</a:t>
              </a:r>
            </a:p>
          </p:txBody>
        </p:sp>
        <p:sp>
          <p:nvSpPr>
            <p:cNvPr id="331795" name="Rectangle 19"/>
            <p:cNvSpPr>
              <a:spLocks noChangeArrowheads="1"/>
            </p:cNvSpPr>
            <p:nvPr/>
          </p:nvSpPr>
          <p:spPr bwMode="auto">
            <a:xfrm>
              <a:off x="2794000" y="2249488"/>
              <a:ext cx="5160963" cy="365125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 b="1" dirty="0">
                  <a:solidFill>
                    <a:srgbClr val="FFFFFF"/>
                  </a:solidFill>
                  <a:ea typeface="Times" charset="0"/>
                  <a:cs typeface="Arial" charset="0"/>
                </a:rPr>
                <a:t>Type specification attributes</a:t>
              </a:r>
              <a:endParaRPr lang="en-US" sz="1800" dirty="0">
                <a:ea typeface="Times" charset="0"/>
                <a:cs typeface="Arial" charset="0"/>
              </a:endParaRPr>
            </a:p>
          </p:txBody>
        </p:sp>
        <p:sp>
          <p:nvSpPr>
            <p:cNvPr id="331796" name="Rectangle 20"/>
            <p:cNvSpPr>
              <a:spLocks noChangeArrowheads="1"/>
            </p:cNvSpPr>
            <p:nvPr/>
          </p:nvSpPr>
          <p:spPr bwMode="auto">
            <a:xfrm>
              <a:off x="1279525" y="2249488"/>
              <a:ext cx="1514475" cy="365125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eaLnBrk="1" hangingPunct="1">
                <a:tabLst>
                  <a:tab pos="563563" algn="l"/>
                </a:tabLst>
              </a:pPr>
              <a:r>
                <a:rPr lang="en-US" sz="1800" b="1">
                  <a:solidFill>
                    <a:srgbClr val="FFFFFF"/>
                  </a:solidFill>
                  <a:ea typeface="Times" charset="0"/>
                  <a:cs typeface="Arial" charset="0"/>
                </a:rPr>
                <a:t>Type form</a:t>
              </a:r>
              <a:endParaRPr lang="en-US" sz="1800">
                <a:ea typeface="Times" charset="0"/>
                <a:cs typeface="Arial" charset="0"/>
              </a:endParaRPr>
            </a:p>
          </p:txBody>
        </p:sp>
        <p:sp>
          <p:nvSpPr>
            <p:cNvPr id="331797" name="Line 21"/>
            <p:cNvSpPr>
              <a:spLocks noChangeShapeType="1"/>
            </p:cNvSpPr>
            <p:nvPr/>
          </p:nvSpPr>
          <p:spPr bwMode="auto">
            <a:xfrm>
              <a:off x="1279525" y="224948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798" name="Line 22"/>
            <p:cNvSpPr>
              <a:spLocks noChangeShapeType="1"/>
            </p:cNvSpPr>
            <p:nvPr/>
          </p:nvSpPr>
          <p:spPr bwMode="auto">
            <a:xfrm>
              <a:off x="1279525" y="59896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799" name="Line 23"/>
            <p:cNvSpPr>
              <a:spLocks noChangeShapeType="1"/>
            </p:cNvSpPr>
            <p:nvPr/>
          </p:nvSpPr>
          <p:spPr bwMode="auto">
            <a:xfrm>
              <a:off x="1279525" y="2249488"/>
              <a:ext cx="0" cy="3740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0" name="Line 24"/>
            <p:cNvSpPr>
              <a:spLocks noChangeShapeType="1"/>
            </p:cNvSpPr>
            <p:nvPr/>
          </p:nvSpPr>
          <p:spPr bwMode="auto">
            <a:xfrm>
              <a:off x="7954963" y="2249488"/>
              <a:ext cx="0" cy="3740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1" name="Line 25"/>
            <p:cNvSpPr>
              <a:spLocks noChangeShapeType="1"/>
            </p:cNvSpPr>
            <p:nvPr/>
          </p:nvSpPr>
          <p:spPr bwMode="auto">
            <a:xfrm>
              <a:off x="1279525" y="2614613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2" name="Line 26"/>
            <p:cNvSpPr>
              <a:spLocks noChangeShapeType="1"/>
            </p:cNvSpPr>
            <p:nvPr/>
          </p:nvSpPr>
          <p:spPr bwMode="auto">
            <a:xfrm>
              <a:off x="2794000" y="2249488"/>
              <a:ext cx="0" cy="3740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3" name="Line 27"/>
            <p:cNvSpPr>
              <a:spLocks noChangeShapeType="1"/>
            </p:cNvSpPr>
            <p:nvPr/>
          </p:nvSpPr>
          <p:spPr bwMode="auto">
            <a:xfrm>
              <a:off x="1279525" y="29797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4" name="Line 28"/>
            <p:cNvSpPr>
              <a:spLocks noChangeShapeType="1"/>
            </p:cNvSpPr>
            <p:nvPr/>
          </p:nvSpPr>
          <p:spPr bwMode="auto">
            <a:xfrm>
              <a:off x="1279525" y="3344863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5" name="Line 29"/>
            <p:cNvSpPr>
              <a:spLocks noChangeShapeType="1"/>
            </p:cNvSpPr>
            <p:nvPr/>
          </p:nvSpPr>
          <p:spPr bwMode="auto">
            <a:xfrm>
              <a:off x="1279525" y="44402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6" name="Line 30"/>
            <p:cNvSpPr>
              <a:spLocks noChangeShapeType="1"/>
            </p:cNvSpPr>
            <p:nvPr/>
          </p:nvSpPr>
          <p:spPr bwMode="auto">
            <a:xfrm>
              <a:off x="2794000" y="3709988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7" name="Line 31"/>
            <p:cNvSpPr>
              <a:spLocks noChangeShapeType="1"/>
            </p:cNvSpPr>
            <p:nvPr/>
          </p:nvSpPr>
          <p:spPr bwMode="auto">
            <a:xfrm>
              <a:off x="2794000" y="4075113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8" name="Line 32"/>
            <p:cNvSpPr>
              <a:spLocks noChangeShapeType="1"/>
            </p:cNvSpPr>
            <p:nvPr/>
          </p:nvSpPr>
          <p:spPr bwMode="auto">
            <a:xfrm>
              <a:off x="1279525" y="55324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12" name="Line 36"/>
            <p:cNvSpPr>
              <a:spLocks noChangeShapeType="1"/>
            </p:cNvSpPr>
            <p:nvPr/>
          </p:nvSpPr>
          <p:spPr bwMode="auto">
            <a:xfrm>
              <a:off x="2794000" y="4802188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13" name="Line 37"/>
            <p:cNvSpPr>
              <a:spLocks noChangeShapeType="1"/>
            </p:cNvSpPr>
            <p:nvPr/>
          </p:nvSpPr>
          <p:spPr bwMode="auto">
            <a:xfrm>
              <a:off x="2794000" y="5167313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1814" name="Rectangle 38"/>
          <p:cNvSpPr>
            <a:spLocks noChangeArrowheads="1"/>
          </p:cNvSpPr>
          <p:nvPr/>
        </p:nvSpPr>
        <p:spPr bwMode="auto">
          <a:xfrm>
            <a:off x="457200" y="1295400"/>
            <a:ext cx="8229600" cy="85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Each type specification has certain</a:t>
            </a:r>
            <a:r>
              <a:rPr lang="en-US" sz="2800" dirty="0">
                <a:solidFill>
                  <a:srgbClr val="B23C00"/>
                </a:solidFill>
              </a:rPr>
              <a:t> </a:t>
            </a:r>
            <a:r>
              <a:rPr lang="en-US" sz="2800" u="sng" dirty="0"/>
              <a:t>attributes </a:t>
            </a:r>
            <a:br>
              <a:rPr lang="en-US" sz="2800" dirty="0"/>
            </a:br>
            <a:r>
              <a:rPr lang="en-US" sz="2800" dirty="0"/>
              <a:t>depending on its </a:t>
            </a:r>
            <a:r>
              <a:rPr lang="en-US" sz="2800" u="sng" dirty="0"/>
              <a:t>form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9415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A1E3-F2E5-6742-AC2E-98018A84CB69}" type="slidenum">
              <a:rPr lang="en-US"/>
              <a:pPr/>
              <a:t>11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Review: Type Definitions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457200"/>
          </a:xfrm>
        </p:spPr>
        <p:txBody>
          <a:bodyPr/>
          <a:lstStyle/>
          <a:p>
            <a:r>
              <a:rPr lang="en-US" dirty="0"/>
              <a:t>Sample type definitions:</a:t>
            </a:r>
          </a:p>
        </p:txBody>
      </p:sp>
      <p:sp>
        <p:nvSpPr>
          <p:cNvPr id="390148" name="Text Box 4"/>
          <p:cNvSpPr txBox="1">
            <a:spLocks noChangeArrowheads="1"/>
          </p:cNvSpPr>
          <p:nvPr/>
        </p:nvSpPr>
        <p:spPr bwMode="auto">
          <a:xfrm>
            <a:off x="2532063" y="3130550"/>
            <a:ext cx="4143375" cy="2014538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TYPE</a:t>
            </a:r>
          </a:p>
          <a:p>
            <a:r>
              <a:rPr lang="en-US" sz="1800" b="1" dirty="0">
                <a:latin typeface="Courier New" charset="0"/>
              </a:rPr>
              <a:t>    e = (alpha, beta, gamma);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sr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alpha..beta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ar</a:t>
            </a:r>
            <a:r>
              <a:rPr lang="en-US" sz="1800" b="1" dirty="0">
                <a:latin typeface="Courier New" charset="0"/>
              </a:rPr>
              <a:t> = ARRAY [1..10] OF </a:t>
            </a:r>
            <a:r>
              <a:rPr lang="en-US" sz="1800" b="1" dirty="0" err="1">
                <a:latin typeface="Courier New" charset="0"/>
              </a:rPr>
              <a:t>sr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rec = RECORD</a:t>
            </a:r>
          </a:p>
          <a:p>
            <a:r>
              <a:rPr lang="en-US" sz="1800" b="1" dirty="0">
                <a:latin typeface="Courier New" charset="0"/>
              </a:rPr>
              <a:t>              x, y : integer</a:t>
            </a:r>
          </a:p>
          <a:p>
            <a:r>
              <a:rPr lang="en-US" sz="1800" b="1" dirty="0">
                <a:latin typeface="Courier New" charset="0"/>
              </a:rPr>
              <a:t>          END;</a:t>
            </a:r>
          </a:p>
        </p:txBody>
      </p:sp>
      <p:pic>
        <p:nvPicPr>
          <p:cNvPr id="390149" name="Picture 5" descr="CS153-080924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70" y="1325563"/>
            <a:ext cx="5486340" cy="11340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0150" name="Text Box 6"/>
          <p:cNvSpPr txBox="1">
            <a:spLocks noChangeArrowheads="1"/>
          </p:cNvSpPr>
          <p:nvPr/>
        </p:nvSpPr>
        <p:spPr bwMode="auto">
          <a:xfrm>
            <a:off x="623506" y="5349875"/>
            <a:ext cx="78303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How can we represent </a:t>
            </a:r>
            <a:r>
              <a:rPr lang="en-US" sz="1800" b="1" dirty="0">
                <a:solidFill>
                  <a:srgbClr val="0033CC"/>
                </a:solidFill>
              </a:rPr>
              <a:t>type specification information</a:t>
            </a:r>
            <a:r>
              <a:rPr lang="en-US" sz="1800" dirty="0">
                <a:solidFill>
                  <a:srgbClr val="0033CC"/>
                </a:solidFill>
              </a:rPr>
              <a:t> in our symbol table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and associate the correct type specification with an identifier?</a:t>
            </a:r>
          </a:p>
        </p:txBody>
      </p:sp>
    </p:spTree>
    <p:extLst>
      <p:ext uri="{BB962C8B-B14F-4D97-AF65-F5344CB8AC3E}">
        <p14:creationId xmlns:p14="http://schemas.microsoft.com/office/powerpoint/2010/main" val="3930617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7CB-5D39-EB42-A00E-A622817AC4D9}" type="slidenum">
              <a:rPr lang="en-US"/>
              <a:pPr/>
              <a:t>12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Definition Structures</a:t>
            </a:r>
          </a:p>
        </p:txBody>
      </p:sp>
      <p:pic>
        <p:nvPicPr>
          <p:cNvPr id="391171" name="Picture 3" descr="CS153-080929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508125"/>
            <a:ext cx="8413750" cy="3332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1175" name="Group 7"/>
          <p:cNvGrpSpPr>
            <a:grpSpLocks/>
          </p:cNvGrpSpPr>
          <p:nvPr/>
        </p:nvGrpSpPr>
        <p:grpSpPr bwMode="auto">
          <a:xfrm>
            <a:off x="371476" y="2641600"/>
            <a:ext cx="1943100" cy="889000"/>
            <a:chOff x="304" y="1584"/>
            <a:chExt cx="1224" cy="560"/>
          </a:xfrm>
          <a:solidFill>
            <a:srgbClr val="FFFFC2"/>
          </a:solidFill>
        </p:grpSpPr>
        <p:sp>
          <p:nvSpPr>
            <p:cNvPr id="391176" name="Text Box 8"/>
            <p:cNvSpPr txBox="1">
              <a:spLocks noChangeArrowheads="1"/>
            </p:cNvSpPr>
            <p:nvPr/>
          </p:nvSpPr>
          <p:spPr bwMode="auto">
            <a:xfrm>
              <a:off x="304" y="1814"/>
              <a:ext cx="1224" cy="330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symbol table entry</a:t>
              </a:r>
            </a:p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(class 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charset="0"/>
                </a:rPr>
                <a:t>SymTabEntry</a:t>
              </a:r>
              <a:r>
                <a:rPr lang="en-US" sz="1400" dirty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391177" name="Line 9"/>
            <p:cNvSpPr>
              <a:spLocks noChangeShapeType="1"/>
            </p:cNvSpPr>
            <p:nvPr/>
          </p:nvSpPr>
          <p:spPr bwMode="auto">
            <a:xfrm flipV="1">
              <a:off x="691" y="1584"/>
              <a:ext cx="0" cy="230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grpSp>
        <p:nvGrpSpPr>
          <p:cNvPr id="391178" name="Group 10"/>
          <p:cNvGrpSpPr>
            <a:grpSpLocks/>
          </p:cNvGrpSpPr>
          <p:nvPr/>
        </p:nvGrpSpPr>
        <p:grpSpPr bwMode="auto">
          <a:xfrm>
            <a:off x="3430589" y="1235075"/>
            <a:ext cx="1620838" cy="779463"/>
            <a:chOff x="2161" y="778"/>
            <a:chExt cx="1021" cy="491"/>
          </a:xfrm>
          <a:solidFill>
            <a:srgbClr val="FFFFC2"/>
          </a:solidFill>
        </p:grpSpPr>
        <p:sp>
          <p:nvSpPr>
            <p:cNvPr id="391179" name="Text Box 11"/>
            <p:cNvSpPr txBox="1">
              <a:spLocks noChangeArrowheads="1"/>
            </p:cNvSpPr>
            <p:nvPr/>
          </p:nvSpPr>
          <p:spPr bwMode="auto">
            <a:xfrm>
              <a:off x="2161" y="778"/>
              <a:ext cx="1021" cy="330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type specification</a:t>
              </a:r>
            </a:p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(class 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charset="0"/>
                </a:rPr>
                <a:t>Typespec</a:t>
              </a:r>
              <a:r>
                <a:rPr lang="en-US" sz="1400" dirty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391180" name="Line 12"/>
            <p:cNvSpPr>
              <a:spLocks noChangeShapeType="1"/>
            </p:cNvSpPr>
            <p:nvPr/>
          </p:nvSpPr>
          <p:spPr bwMode="auto">
            <a:xfrm flipH="1">
              <a:off x="2246" y="1111"/>
              <a:ext cx="0" cy="158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grpSp>
        <p:nvGrpSpPr>
          <p:cNvPr id="391181" name="Group 13"/>
          <p:cNvGrpSpPr>
            <a:grpSpLocks/>
          </p:cNvGrpSpPr>
          <p:nvPr/>
        </p:nvGrpSpPr>
        <p:grpSpPr bwMode="auto">
          <a:xfrm>
            <a:off x="91489" y="3042276"/>
            <a:ext cx="3705223" cy="1209675"/>
            <a:chOff x="85" y="1915"/>
            <a:chExt cx="2334" cy="762"/>
          </a:xfrm>
          <a:solidFill>
            <a:srgbClr val="FFFFC2"/>
          </a:solidFill>
        </p:grpSpPr>
        <p:sp>
          <p:nvSpPr>
            <p:cNvPr id="391182" name="Text Box 14"/>
            <p:cNvSpPr txBox="1">
              <a:spLocks noChangeArrowheads="1"/>
            </p:cNvSpPr>
            <p:nvPr/>
          </p:nvSpPr>
          <p:spPr bwMode="auto">
            <a:xfrm>
              <a:off x="85" y="2483"/>
              <a:ext cx="2334" cy="194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vector&lt;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SymtabEntry</a:t>
              </a:r>
              <a:r>
                <a:rPr lang="en-US" sz="14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*&gt; *constants;</a:t>
              </a:r>
            </a:p>
          </p:txBody>
        </p:sp>
        <p:sp>
          <p:nvSpPr>
            <p:cNvPr id="391183" name="Line 15"/>
            <p:cNvSpPr>
              <a:spLocks noChangeShapeType="1"/>
            </p:cNvSpPr>
            <p:nvPr/>
          </p:nvSpPr>
          <p:spPr bwMode="auto">
            <a:xfrm flipV="1">
              <a:off x="1558" y="1915"/>
              <a:ext cx="568" cy="567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grpSp>
        <p:nvGrpSpPr>
          <p:cNvPr id="391184" name="Group 16"/>
          <p:cNvGrpSpPr>
            <a:grpSpLocks/>
          </p:cNvGrpSpPr>
          <p:nvPr/>
        </p:nvGrpSpPr>
        <p:grpSpPr bwMode="auto">
          <a:xfrm>
            <a:off x="5943602" y="1235075"/>
            <a:ext cx="1960563" cy="2011363"/>
            <a:chOff x="3744" y="778"/>
            <a:chExt cx="1235" cy="1267"/>
          </a:xfrm>
          <a:solidFill>
            <a:srgbClr val="FFFFC2"/>
          </a:solidFill>
        </p:grpSpPr>
        <p:sp>
          <p:nvSpPr>
            <p:cNvPr id="391185" name="Text Box 17"/>
            <p:cNvSpPr txBox="1">
              <a:spLocks noChangeArrowheads="1"/>
            </p:cNvSpPr>
            <p:nvPr/>
          </p:nvSpPr>
          <p:spPr bwMode="auto">
            <a:xfrm>
              <a:off x="3744" y="778"/>
              <a:ext cx="1235" cy="34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symbol table entry</a:t>
              </a:r>
            </a:p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(class</a:t>
              </a:r>
              <a:r>
                <a:rPr lang="en-US" dirty="0">
                  <a:solidFill>
                    <a:srgbClr val="0033CC"/>
                  </a:solidFill>
                </a:rPr>
                <a:t> 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charset="0"/>
                </a:rPr>
                <a:t>SymTabEntry</a:t>
              </a:r>
              <a:r>
                <a:rPr lang="en-US" dirty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391186" name="Line 18"/>
            <p:cNvSpPr>
              <a:spLocks noChangeShapeType="1"/>
            </p:cNvSpPr>
            <p:nvPr/>
          </p:nvSpPr>
          <p:spPr bwMode="auto">
            <a:xfrm>
              <a:off x="4174" y="1123"/>
              <a:ext cx="0" cy="922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391187" name="Text Box 19"/>
          <p:cNvSpPr txBox="1">
            <a:spLocks noChangeArrowheads="1"/>
          </p:cNvSpPr>
          <p:nvPr/>
        </p:nvSpPr>
        <p:spPr bwMode="auto">
          <a:xfrm>
            <a:off x="5437906" y="4913138"/>
            <a:ext cx="2928835" cy="138499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Each </a:t>
            </a:r>
            <a:r>
              <a:rPr lang="en-US" sz="1400" b="1" dirty="0">
                <a:solidFill>
                  <a:srgbClr val="0033CC"/>
                </a:solidFill>
              </a:rPr>
              <a:t>symbol table entry</a:t>
            </a:r>
            <a:r>
              <a:rPr lang="en-US" sz="1400" dirty="0">
                <a:solidFill>
                  <a:srgbClr val="0033CC"/>
                </a:solidFill>
              </a:rPr>
              <a:t> has a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pointer to a </a:t>
            </a:r>
            <a:r>
              <a:rPr lang="en-US" sz="1400" b="1" dirty="0">
                <a:solidFill>
                  <a:srgbClr val="0033CC"/>
                </a:solidFill>
              </a:rPr>
              <a:t>type specification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Each type specification of a </a:t>
            </a:r>
          </a:p>
          <a:p>
            <a:r>
              <a:rPr lang="en-US" sz="1400" b="1" dirty="0">
                <a:solidFill>
                  <a:srgbClr val="0033CC"/>
                </a:solidFill>
              </a:rPr>
              <a:t>named type</a:t>
            </a:r>
            <a:r>
              <a:rPr lang="en-US" sz="1400" dirty="0">
                <a:solidFill>
                  <a:srgbClr val="0033CC"/>
                </a:solidFill>
              </a:rPr>
              <a:t> has a pointer to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type identifier</a:t>
            </a:r>
            <a:r>
              <a:rPr lang="en-US" sz="1400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sz="1400" dirty="0">
                <a:solidFill>
                  <a:srgbClr val="0033CC"/>
                </a:solidFill>
              </a:rPr>
              <a:t>s symbol table entry.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B3DB82-7835-A34F-BAFF-1283B412C97F}"/>
              </a:ext>
            </a:extLst>
          </p:cNvPr>
          <p:cNvSpPr txBox="1"/>
          <p:nvPr/>
        </p:nvSpPr>
        <p:spPr>
          <a:xfrm>
            <a:off x="4617193" y="2823142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9F8DA7-AB62-FC44-92A6-2EDEFBFF96FF}"/>
              </a:ext>
            </a:extLst>
          </p:cNvPr>
          <p:cNvSpPr txBox="1"/>
          <p:nvPr/>
        </p:nvSpPr>
        <p:spPr>
          <a:xfrm>
            <a:off x="7904165" y="2823143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263578-89DB-AD4E-AB01-81F81FB0C789}"/>
              </a:ext>
            </a:extLst>
          </p:cNvPr>
          <p:cNvSpPr txBox="1"/>
          <p:nvPr/>
        </p:nvSpPr>
        <p:spPr>
          <a:xfrm>
            <a:off x="3212507" y="2660929"/>
            <a:ext cx="129210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60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constants</a:t>
            </a:r>
            <a:endParaRPr 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2666CF8-CBDA-294F-8190-5AF04930CD9C}"/>
              </a:ext>
            </a:extLst>
          </p:cNvPr>
          <p:cNvSpPr txBox="1"/>
          <p:nvPr/>
        </p:nvSpPr>
        <p:spPr>
          <a:xfrm>
            <a:off x="1459602" y="1919938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E37EA2-437B-8B41-A991-01D538C99E1F}"/>
              </a:ext>
            </a:extLst>
          </p:cNvPr>
          <p:cNvSpPr txBox="1"/>
          <p:nvPr/>
        </p:nvSpPr>
        <p:spPr>
          <a:xfrm>
            <a:off x="1446990" y="1945163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grpSp>
        <p:nvGrpSpPr>
          <p:cNvPr id="38" name="Group 4">
            <a:extLst>
              <a:ext uri="{FF2B5EF4-FFF2-40B4-BE49-F238E27FC236}">
                <a16:creationId xmlns:a16="http://schemas.microsoft.com/office/drawing/2014/main" id="{2D491442-6DE9-DB49-A6B2-1BD9FDC4E680}"/>
              </a:ext>
            </a:extLst>
          </p:cNvPr>
          <p:cNvGrpSpPr>
            <a:grpSpLocks/>
          </p:cNvGrpSpPr>
          <p:nvPr/>
        </p:nvGrpSpPr>
        <p:grpSpPr bwMode="auto">
          <a:xfrm>
            <a:off x="365125" y="2651125"/>
            <a:ext cx="4572000" cy="3597275"/>
            <a:chOff x="230" y="1555"/>
            <a:chExt cx="2880" cy="2266"/>
          </a:xfrm>
        </p:grpSpPr>
        <p:pic>
          <p:nvPicPr>
            <p:cNvPr id="39" name="Picture 5" descr="CS153-080929e">
              <a:extLst>
                <a:ext uri="{FF2B5EF4-FFF2-40B4-BE49-F238E27FC236}">
                  <a16:creationId xmlns:a16="http://schemas.microsoft.com/office/drawing/2014/main" id="{C06BE8A9-E997-B24E-884A-C6A6BA027A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" y="2966"/>
              <a:ext cx="2880" cy="85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Line 6">
              <a:extLst>
                <a:ext uri="{FF2B5EF4-FFF2-40B4-BE49-F238E27FC236}">
                  <a16:creationId xmlns:a16="http://schemas.microsoft.com/office/drawing/2014/main" id="{58D5B851-407B-EB41-AE59-0711002EED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1555"/>
              <a:ext cx="0" cy="16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B23C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142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8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3">
            <a:extLst>
              <a:ext uri="{FF2B5EF4-FFF2-40B4-BE49-F238E27FC236}">
                <a16:creationId xmlns:a16="http://schemas.microsoft.com/office/drawing/2014/main" id="{05A71716-D7E8-9349-B2F7-4E806E2E002C}"/>
              </a:ext>
            </a:extLst>
          </p:cNvPr>
          <p:cNvGrpSpPr>
            <a:grpSpLocks/>
          </p:cNvGrpSpPr>
          <p:nvPr/>
        </p:nvGrpSpPr>
        <p:grpSpPr bwMode="auto">
          <a:xfrm>
            <a:off x="182928" y="3063244"/>
            <a:ext cx="8704262" cy="3124200"/>
            <a:chOff x="219" y="1632"/>
            <a:chExt cx="5483" cy="1968"/>
          </a:xfrm>
        </p:grpSpPr>
        <p:pic>
          <p:nvPicPr>
            <p:cNvPr id="45" name="Picture 4" descr="CS153-080929f">
              <a:extLst>
                <a:ext uri="{FF2B5EF4-FFF2-40B4-BE49-F238E27FC236}">
                  <a16:creationId xmlns:a16="http://schemas.microsoft.com/office/drawing/2014/main" id="{D779EC71-D8DA-A747-B96E-E5E0D1E721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" y="2117"/>
              <a:ext cx="5483" cy="148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Line 5">
              <a:extLst>
                <a:ext uri="{FF2B5EF4-FFF2-40B4-BE49-F238E27FC236}">
                  <a16:creationId xmlns:a16="http://schemas.microsoft.com/office/drawing/2014/main" id="{18AAB7C5-4BFB-364F-B5B4-8E477EB431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8" y="1632"/>
              <a:ext cx="0" cy="8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A156-B394-6F4E-B669-415B6496C1E6}" type="slidenum">
              <a:rPr lang="en-US"/>
              <a:pPr/>
              <a:t>13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Definition Structures</a:t>
            </a:r>
            <a:r>
              <a:rPr lang="en-US" i="1" dirty="0"/>
              <a:t>, cont’d</a:t>
            </a:r>
          </a:p>
        </p:txBody>
      </p:sp>
      <p:sp>
        <p:nvSpPr>
          <p:cNvPr id="392199" name="Text Box 7"/>
          <p:cNvSpPr txBox="1">
            <a:spLocks noChangeArrowheads="1"/>
          </p:cNvSpPr>
          <p:nvPr/>
        </p:nvSpPr>
        <p:spPr bwMode="auto">
          <a:xfrm>
            <a:off x="787359" y="5257780"/>
            <a:ext cx="3236007" cy="40011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Is there an unnamed type?</a:t>
            </a:r>
          </a:p>
        </p:txBody>
      </p:sp>
      <p:sp>
        <p:nvSpPr>
          <p:cNvPr id="392200" name="Text Box 8"/>
          <p:cNvSpPr txBox="1">
            <a:spLocks noChangeArrowheads="1"/>
          </p:cNvSpPr>
          <p:nvPr/>
        </p:nvSpPr>
        <p:spPr bwMode="auto">
          <a:xfrm>
            <a:off x="5394951" y="1374516"/>
            <a:ext cx="3207929" cy="1815882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When it is </a:t>
            </a:r>
            <a:r>
              <a:rPr lang="en-US" b="1" dirty="0">
                <a:solidFill>
                  <a:srgbClr val="0033CC"/>
                </a:solidFill>
              </a:rPr>
              <a:t>parsing declarations</a:t>
            </a:r>
            <a:r>
              <a:rPr lang="en-US" dirty="0">
                <a:solidFill>
                  <a:srgbClr val="0033CC"/>
                </a:solidFill>
              </a:rPr>
              <a:t>,</a:t>
            </a:r>
          </a:p>
          <a:p>
            <a:r>
              <a:rPr lang="en-US" dirty="0">
                <a:solidFill>
                  <a:srgbClr val="0033CC"/>
                </a:solidFill>
              </a:rPr>
              <a:t>the parser builds</a:t>
            </a:r>
          </a:p>
          <a:p>
            <a:r>
              <a:rPr lang="en-US" b="1" dirty="0">
                <a:solidFill>
                  <a:srgbClr val="0033CC"/>
                </a:solidFill>
              </a:rPr>
              <a:t>type specification structures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r>
              <a:rPr lang="en-US" dirty="0">
                <a:solidFill>
                  <a:srgbClr val="0033CC"/>
                </a:solidFill>
              </a:rPr>
              <a:t> </a:t>
            </a:r>
          </a:p>
          <a:p>
            <a:r>
              <a:rPr lang="en-US" dirty="0">
                <a:solidFill>
                  <a:srgbClr val="0033CC"/>
                </a:solidFill>
              </a:rPr>
              <a:t>When it is parsing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>
                <a:solidFill>
                  <a:srgbClr val="0033CC"/>
                </a:solidFill>
              </a:rPr>
              <a:t>executable statements</a:t>
            </a:r>
            <a:r>
              <a:rPr lang="en-US" dirty="0">
                <a:solidFill>
                  <a:srgbClr val="0033CC"/>
                </a:solidFill>
              </a:rPr>
              <a:t>,</a:t>
            </a:r>
          </a:p>
          <a:p>
            <a:r>
              <a:rPr lang="en-US" dirty="0">
                <a:solidFill>
                  <a:srgbClr val="0033CC"/>
                </a:solidFill>
              </a:rPr>
              <a:t>the parser builds </a:t>
            </a:r>
            <a:r>
              <a:rPr lang="en-US" b="1" dirty="0">
                <a:solidFill>
                  <a:srgbClr val="0033CC"/>
                </a:solidFill>
              </a:rPr>
              <a:t>parse trees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  <p:grpSp>
        <p:nvGrpSpPr>
          <p:cNvPr id="26" name="Group 4">
            <a:extLst>
              <a:ext uri="{FF2B5EF4-FFF2-40B4-BE49-F238E27FC236}">
                <a16:creationId xmlns:a16="http://schemas.microsoft.com/office/drawing/2014/main" id="{A3BCAD17-A5FD-7A47-817D-818006159867}"/>
              </a:ext>
            </a:extLst>
          </p:cNvPr>
          <p:cNvGrpSpPr>
            <a:grpSpLocks/>
          </p:cNvGrpSpPr>
          <p:nvPr/>
        </p:nvGrpSpPr>
        <p:grpSpPr bwMode="auto">
          <a:xfrm>
            <a:off x="365806" y="1373847"/>
            <a:ext cx="4572000" cy="1689100"/>
            <a:chOff x="230" y="2757"/>
            <a:chExt cx="2880" cy="1064"/>
          </a:xfrm>
        </p:grpSpPr>
        <p:pic>
          <p:nvPicPr>
            <p:cNvPr id="27" name="Picture 5" descr="CS153-080929e">
              <a:extLst>
                <a:ext uri="{FF2B5EF4-FFF2-40B4-BE49-F238E27FC236}">
                  <a16:creationId xmlns:a16="http://schemas.microsoft.com/office/drawing/2014/main" id="{8E6DC3DE-3563-CE4B-BBAC-B0AAA3A680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" y="2966"/>
              <a:ext cx="2880" cy="85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Line 6">
              <a:extLst>
                <a:ext uri="{FF2B5EF4-FFF2-40B4-BE49-F238E27FC236}">
                  <a16:creationId xmlns:a16="http://schemas.microsoft.com/office/drawing/2014/main" id="{E9DDA848-E50E-204F-9791-D0A666E8BF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757"/>
              <a:ext cx="0" cy="4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B23C00"/>
                </a:solidFill>
              </a:endParaRPr>
            </a:p>
          </p:txBody>
        </p:sp>
      </p:grpSp>
      <p:sp>
        <p:nvSpPr>
          <p:cNvPr id="392198" name="Text Box 6"/>
          <p:cNvSpPr txBox="1">
            <a:spLocks noChangeArrowheads="1"/>
          </p:cNvSpPr>
          <p:nvPr/>
        </p:nvSpPr>
        <p:spPr bwMode="auto">
          <a:xfrm>
            <a:off x="5668963" y="3722998"/>
            <a:ext cx="1514475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Unnamed type</a:t>
            </a:r>
          </a:p>
        </p:txBody>
      </p:sp>
    </p:spTree>
    <p:extLst>
      <p:ext uri="{BB962C8B-B14F-4D97-AF65-F5344CB8AC3E}">
        <p14:creationId xmlns:p14="http://schemas.microsoft.com/office/powerpoint/2010/main" val="88758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9" grpId="0" animBg="1"/>
      <p:bldP spid="3921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218" name="Group 2"/>
          <p:cNvGrpSpPr>
            <a:grpSpLocks/>
          </p:cNvGrpSpPr>
          <p:nvPr/>
        </p:nvGrpSpPr>
        <p:grpSpPr bwMode="auto">
          <a:xfrm>
            <a:off x="182563" y="1235075"/>
            <a:ext cx="8704262" cy="2468563"/>
            <a:chOff x="115" y="778"/>
            <a:chExt cx="5483" cy="1555"/>
          </a:xfrm>
        </p:grpSpPr>
        <p:grpSp>
          <p:nvGrpSpPr>
            <p:cNvPr id="393219" name="Group 3"/>
            <p:cNvGrpSpPr>
              <a:grpSpLocks/>
            </p:cNvGrpSpPr>
            <p:nvPr/>
          </p:nvGrpSpPr>
          <p:grpSpPr bwMode="auto">
            <a:xfrm>
              <a:off x="115" y="850"/>
              <a:ext cx="5483" cy="1483"/>
              <a:chOff x="104" y="792"/>
              <a:chExt cx="5483" cy="1483"/>
            </a:xfrm>
          </p:grpSpPr>
          <p:pic>
            <p:nvPicPr>
              <p:cNvPr id="393220" name="Picture 4" descr="CS153-080929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" y="792"/>
                <a:ext cx="5483" cy="14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3221" name="Rectangle 5"/>
              <p:cNvSpPr>
                <a:spLocks noChangeArrowheads="1"/>
              </p:cNvSpPr>
              <p:nvPr/>
            </p:nvSpPr>
            <p:spPr bwMode="auto">
              <a:xfrm>
                <a:off x="1843" y="950"/>
                <a:ext cx="1267" cy="11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3222" name="Line 6"/>
            <p:cNvSpPr>
              <a:spLocks noChangeShapeType="1"/>
            </p:cNvSpPr>
            <p:nvPr/>
          </p:nvSpPr>
          <p:spPr bwMode="auto">
            <a:xfrm flipV="1">
              <a:off x="1958" y="778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223" name="Text Box 7"/>
            <p:cNvSpPr txBox="1">
              <a:spLocks noChangeArrowheads="1"/>
            </p:cNvSpPr>
            <p:nvPr/>
          </p:nvSpPr>
          <p:spPr bwMode="auto">
            <a:xfrm>
              <a:off x="1936" y="893"/>
              <a:ext cx="105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i="1"/>
                <a:t>ARRAY_ELMT_TYPE</a:t>
              </a:r>
            </a:p>
          </p:txBody>
        </p:sp>
      </p:grpSp>
      <p:grpSp>
        <p:nvGrpSpPr>
          <p:cNvPr id="24" name="Group 9">
            <a:extLst>
              <a:ext uri="{FF2B5EF4-FFF2-40B4-BE49-F238E27FC236}">
                <a16:creationId xmlns:a16="http://schemas.microsoft.com/office/drawing/2014/main" id="{DE57B9CD-0862-D447-928B-7FC50DA81E99}"/>
              </a:ext>
            </a:extLst>
          </p:cNvPr>
          <p:cNvGrpSpPr>
            <a:grpSpLocks/>
          </p:cNvGrpSpPr>
          <p:nvPr/>
        </p:nvGrpSpPr>
        <p:grpSpPr bwMode="auto">
          <a:xfrm>
            <a:off x="92075" y="3533775"/>
            <a:ext cx="6583363" cy="2363788"/>
            <a:chOff x="173" y="2160"/>
            <a:chExt cx="4147" cy="1489"/>
          </a:xfrm>
        </p:grpSpPr>
        <p:pic>
          <p:nvPicPr>
            <p:cNvPr id="26" name="Picture 10" descr="CS153-080929g">
              <a:extLst>
                <a:ext uri="{FF2B5EF4-FFF2-40B4-BE49-F238E27FC236}">
                  <a16:creationId xmlns:a16="http://schemas.microsoft.com/office/drawing/2014/main" id="{764688F8-81DF-C549-B854-189E4C5FCF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" y="2275"/>
              <a:ext cx="3975" cy="137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 Box 11">
              <a:extLst>
                <a:ext uri="{FF2B5EF4-FFF2-40B4-BE49-F238E27FC236}">
                  <a16:creationId xmlns:a16="http://schemas.microsoft.com/office/drawing/2014/main" id="{00A6C88A-6695-6048-9D6E-2DCAE3561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" y="2160"/>
              <a:ext cx="2276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500" b="1" dirty="0">
                  <a:latin typeface="Courier New" charset="0"/>
                </a:rPr>
                <a:t>rec = RECORD </a:t>
              </a:r>
              <a:r>
                <a:rPr lang="en-US" sz="1500" b="1" dirty="0" err="1">
                  <a:latin typeface="Courier New" charset="0"/>
                </a:rPr>
                <a:t>x,y</a:t>
              </a:r>
              <a:r>
                <a:rPr lang="en-US" sz="1500" b="1" dirty="0">
                  <a:latin typeface="Courier New" charset="0"/>
                </a:rPr>
                <a:t> : integer END</a:t>
              </a:r>
            </a:p>
          </p:txBody>
        </p:sp>
      </p:grp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CFB-326C-5143-BB7A-70E5F5671EB0}" type="slidenum">
              <a:rPr lang="en-US"/>
              <a:pPr/>
              <a:t>14</a:t>
            </a:fld>
            <a:endParaRPr lang="en-US"/>
          </a:p>
        </p:txBody>
      </p:sp>
      <p:sp>
        <p:nvSpPr>
          <p:cNvPr id="3932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Definition Structures</a:t>
            </a:r>
            <a:r>
              <a:rPr lang="en-US" i="1" dirty="0"/>
              <a:t>, cont’d</a:t>
            </a:r>
          </a:p>
        </p:txBody>
      </p:sp>
      <p:sp>
        <p:nvSpPr>
          <p:cNvPr id="393228" name="Text Box 12"/>
          <p:cNvSpPr txBox="1">
            <a:spLocks noChangeArrowheads="1"/>
          </p:cNvSpPr>
          <p:nvPr/>
        </p:nvSpPr>
        <p:spPr bwMode="auto">
          <a:xfrm>
            <a:off x="885222" y="4947076"/>
            <a:ext cx="2820003" cy="830997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record type has its own</a:t>
            </a:r>
          </a:p>
          <a:p>
            <a:r>
              <a:rPr lang="en-US" b="1" dirty="0">
                <a:solidFill>
                  <a:srgbClr val="0033CC"/>
                </a:solidFill>
              </a:rPr>
              <a:t>symbol table</a:t>
            </a:r>
            <a:r>
              <a:rPr lang="en-US" dirty="0">
                <a:solidFill>
                  <a:srgbClr val="0033CC"/>
                </a:solidFill>
              </a:rPr>
              <a:t> to contain</a:t>
            </a:r>
          </a:p>
          <a:p>
            <a:r>
              <a:rPr lang="en-US" dirty="0">
                <a:solidFill>
                  <a:srgbClr val="0033CC"/>
                </a:solidFill>
              </a:rPr>
              <a:t>its record field identifiers.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5142C1-3FD9-194F-A920-550E3BC8EF85}"/>
              </a:ext>
            </a:extLst>
          </p:cNvPr>
          <p:cNvSpPr txBox="1"/>
          <p:nvPr/>
        </p:nvSpPr>
        <p:spPr>
          <a:xfrm>
            <a:off x="7156626" y="2969123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9E4238-1994-2644-8E28-5F084B48623E}"/>
              </a:ext>
            </a:extLst>
          </p:cNvPr>
          <p:cNvSpPr txBox="1"/>
          <p:nvPr/>
        </p:nvSpPr>
        <p:spPr>
          <a:xfrm>
            <a:off x="3156477" y="1392553"/>
            <a:ext cx="192828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elementType</a:t>
            </a:r>
            <a:r>
              <a:rPr lang="en-US" sz="1200" dirty="0"/>
              <a:t>                  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072412-198F-1C45-B8E8-5F5D02E2DD64}"/>
              </a:ext>
            </a:extLst>
          </p:cNvPr>
          <p:cNvSpPr txBox="1"/>
          <p:nvPr/>
        </p:nvSpPr>
        <p:spPr>
          <a:xfrm>
            <a:off x="4389122" y="2687657"/>
            <a:ext cx="202178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/>
              <a:t>baseType</a:t>
            </a:r>
            <a:endParaRPr lang="en-US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B521F1-9C59-A242-A61E-C54A31DB01F6}"/>
              </a:ext>
            </a:extLst>
          </p:cNvPr>
          <p:cNvSpPr txBox="1"/>
          <p:nvPr/>
        </p:nvSpPr>
        <p:spPr>
          <a:xfrm>
            <a:off x="3464119" y="1880920"/>
            <a:ext cx="162064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err="1"/>
              <a:t>indexType</a:t>
            </a:r>
            <a:r>
              <a:rPr lang="en-US" sz="1200" dirty="0"/>
              <a:t>                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AA7915-1432-0940-A88E-1E7BBF172212}"/>
              </a:ext>
            </a:extLst>
          </p:cNvPr>
          <p:cNvSpPr txBox="1"/>
          <p:nvPr/>
        </p:nvSpPr>
        <p:spPr>
          <a:xfrm>
            <a:off x="5377366" y="2077222"/>
            <a:ext cx="217815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minValue</a:t>
            </a:r>
            <a:r>
              <a:rPr lang="en-US" sz="1200" dirty="0"/>
              <a:t>: 1</a:t>
            </a:r>
          </a:p>
          <a:p>
            <a:pPr algn="ctr"/>
            <a:r>
              <a:rPr lang="en-US" sz="1200" dirty="0" err="1"/>
              <a:t>maxValue</a:t>
            </a:r>
            <a:r>
              <a:rPr lang="en-US" sz="1200" dirty="0"/>
              <a:t>: 10</a:t>
            </a:r>
          </a:p>
        </p:txBody>
      </p:sp>
    </p:spTree>
    <p:extLst>
      <p:ext uri="{BB962C8B-B14F-4D97-AF65-F5344CB8AC3E}">
        <p14:creationId xmlns:p14="http://schemas.microsoft.com/office/powerpoint/2010/main" val="65961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1175-AE92-0546-955D-18B5679C01BE}" type="slidenum">
              <a:rPr lang="en-US"/>
              <a:pPr/>
              <a:t>15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Array Type</a:t>
            </a:r>
          </a:p>
        </p:txBody>
      </p:sp>
      <p:pic>
        <p:nvPicPr>
          <p:cNvPr id="408579" name="Picture 3" descr="CS153-08092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325563"/>
            <a:ext cx="5984875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8580" name="Picture 4" descr="CS153-080929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3817938"/>
            <a:ext cx="8704262" cy="2354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581" name="Line 5"/>
          <p:cNvSpPr>
            <a:spLocks noChangeShapeType="1"/>
          </p:cNvSpPr>
          <p:nvPr/>
        </p:nvSpPr>
        <p:spPr bwMode="auto">
          <a:xfrm flipV="1">
            <a:off x="2943225" y="3429000"/>
            <a:ext cx="0" cy="898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582" name="Rectangle 6"/>
          <p:cNvSpPr>
            <a:spLocks noChangeArrowheads="1"/>
          </p:cNvSpPr>
          <p:nvPr/>
        </p:nvSpPr>
        <p:spPr bwMode="auto">
          <a:xfrm>
            <a:off x="2433638" y="2789238"/>
            <a:ext cx="1006475" cy="639762"/>
          </a:xfrm>
          <a:prstGeom prst="rect">
            <a:avLst/>
          </a:prstGeom>
          <a:solidFill>
            <a:srgbClr val="77777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4F61C-B3E0-2944-89B4-CE0AE328D925}"/>
              </a:ext>
            </a:extLst>
          </p:cNvPr>
          <p:cNvSpPr txBox="1"/>
          <p:nvPr/>
        </p:nvSpPr>
        <p:spPr>
          <a:xfrm>
            <a:off x="4387712" y="5159343"/>
            <a:ext cx="202178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/>
              <a:t>baseType</a:t>
            </a:r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F242D0-B1D5-8A47-B91D-6A98B9114A86}"/>
              </a:ext>
            </a:extLst>
          </p:cNvPr>
          <p:cNvSpPr txBox="1"/>
          <p:nvPr/>
        </p:nvSpPr>
        <p:spPr>
          <a:xfrm>
            <a:off x="1301086" y="4259324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A76F63-9FC7-8841-A28E-715FE0EE1098}"/>
              </a:ext>
            </a:extLst>
          </p:cNvPr>
          <p:cNvSpPr txBox="1"/>
          <p:nvPr/>
        </p:nvSpPr>
        <p:spPr>
          <a:xfrm>
            <a:off x="7161333" y="5457835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52870D-7C57-6049-9B8A-ABC08434A5F0}"/>
              </a:ext>
            </a:extLst>
          </p:cNvPr>
          <p:cNvSpPr txBox="1"/>
          <p:nvPr/>
        </p:nvSpPr>
        <p:spPr>
          <a:xfrm>
            <a:off x="2960703" y="4046346"/>
            <a:ext cx="192828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elementType</a:t>
            </a:r>
            <a:r>
              <a:rPr lang="en-US" sz="1200" dirty="0"/>
              <a:t>         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636AF6-6DAD-0B43-81D2-D03B68F0BFCA}"/>
              </a:ext>
            </a:extLst>
          </p:cNvPr>
          <p:cNvSpPr txBox="1"/>
          <p:nvPr/>
        </p:nvSpPr>
        <p:spPr>
          <a:xfrm>
            <a:off x="3448064" y="4355012"/>
            <a:ext cx="166218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indexType</a:t>
            </a:r>
            <a:r>
              <a:rPr lang="en-US" sz="1200" dirty="0"/>
              <a:t>               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508330-AF08-C949-B331-908BAF91DE8C}"/>
              </a:ext>
            </a:extLst>
          </p:cNvPr>
          <p:cNvSpPr txBox="1"/>
          <p:nvPr/>
        </p:nvSpPr>
        <p:spPr>
          <a:xfrm>
            <a:off x="5382484" y="4541561"/>
            <a:ext cx="217815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minValue</a:t>
            </a:r>
            <a:r>
              <a:rPr lang="en-US" sz="1200" dirty="0"/>
              <a:t>: 1</a:t>
            </a:r>
          </a:p>
          <a:p>
            <a:pPr algn="ctr"/>
            <a:r>
              <a:rPr lang="en-US" sz="1200" dirty="0" err="1"/>
              <a:t>maxValue</a:t>
            </a:r>
            <a:r>
              <a:rPr lang="en-US" sz="1200" dirty="0"/>
              <a:t>: 10</a:t>
            </a:r>
          </a:p>
        </p:txBody>
      </p:sp>
    </p:spTree>
    <p:extLst>
      <p:ext uri="{BB962C8B-B14F-4D97-AF65-F5344CB8AC3E}">
        <p14:creationId xmlns:p14="http://schemas.microsoft.com/office/powerpoint/2010/main" val="234313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7D2C-676A-9345-BF86-7A92525EC1F6}" type="slidenum">
              <a:rPr lang="en-US"/>
              <a:pPr/>
              <a:t>16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Multidimensional Array</a:t>
            </a:r>
            <a:endParaRPr lang="en-US" i="1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8769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These definitions are all </a:t>
            </a:r>
            <a:r>
              <a:rPr lang="en-US" u="sng" dirty="0"/>
              <a:t>equivalent</a:t>
            </a:r>
            <a:r>
              <a:rPr lang="en-US" dirty="0"/>
              <a:t>:</a:t>
            </a:r>
          </a:p>
        </p:txBody>
      </p:sp>
      <p:sp>
        <p:nvSpPr>
          <p:cNvPr id="409604" name="Text Box 4"/>
          <p:cNvSpPr txBox="1">
            <a:spLocks noChangeArrowheads="1"/>
          </p:cNvSpPr>
          <p:nvPr/>
        </p:nvSpPr>
        <p:spPr bwMode="auto">
          <a:xfrm>
            <a:off x="365124" y="1962150"/>
            <a:ext cx="8047313" cy="230832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square">
            <a:spAutoFit/>
          </a:bodyPr>
          <a:lstStyle/>
          <a:p>
            <a:pPr marL="0" lvl="1"/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dim3 = ARRAY [1..3, '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',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] OF real;</a:t>
            </a:r>
          </a:p>
          <a:p>
            <a:pPr marL="0" lvl="1"/>
            <a:endParaRPr lang="en-US" sz="1800" b="1" dirty="0">
              <a:latin typeface="Courier New" charset="0"/>
            </a:endParaRPr>
          </a:p>
          <a:p>
            <a:pPr marL="0" lvl="1"/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dim3 = ARRAY [1..3] OF ARRAY ['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'] 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                   OF ARRAY [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] OF real;</a:t>
            </a:r>
          </a:p>
          <a:p>
            <a:pPr marL="0" lvl="1"/>
            <a:endParaRPr lang="en-US" sz="1800" b="1" dirty="0">
              <a:latin typeface="Courier New" charset="0"/>
            </a:endParaRPr>
          </a:p>
          <a:p>
            <a:pPr marL="0" lvl="1"/>
            <a:r>
              <a:rPr lang="en-US" sz="1800" b="1" dirty="0">
                <a:solidFill>
                  <a:srgbClr val="6600CC"/>
                </a:solidFill>
                <a:latin typeface="Courier New" charset="0"/>
              </a:rPr>
              <a:t>dim3 = ARRAY [1..3, '</a:t>
            </a:r>
            <a:r>
              <a:rPr lang="en-US" sz="1800" b="1" dirty="0" err="1">
                <a:solidFill>
                  <a:srgbClr val="6600CC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rgbClr val="6600CC"/>
                </a:solidFill>
                <a:latin typeface="Courier New" charset="0"/>
              </a:rPr>
              <a:t>'] OF ARRAY [</a:t>
            </a:r>
            <a:r>
              <a:rPr lang="en-US" sz="1800" b="1" dirty="0" err="1">
                <a:solidFill>
                  <a:srgbClr val="6600CC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rgbClr val="6600CC"/>
                </a:solidFill>
                <a:latin typeface="Courier New" charset="0"/>
              </a:rPr>
              <a:t>] OF real;</a:t>
            </a:r>
          </a:p>
          <a:p>
            <a:pPr marL="0" lvl="1"/>
            <a:endParaRPr lang="en-US" sz="1800" b="1" dirty="0">
              <a:latin typeface="Courier New" charset="0"/>
            </a:endParaRPr>
          </a:p>
          <a:p>
            <a:pPr marL="0" lvl="1"/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dim3 = ARRAY [1..3] OF ARRAY ['</a:t>
            </a:r>
            <a:r>
              <a:rPr lang="en-US" sz="1800" b="1" dirty="0" err="1">
                <a:solidFill>
                  <a:srgbClr val="008000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, </a:t>
            </a:r>
            <a:r>
              <a:rPr lang="en-US" sz="1800" b="1" dirty="0" err="1">
                <a:solidFill>
                  <a:srgbClr val="008000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] OF real;</a:t>
            </a:r>
          </a:p>
        </p:txBody>
      </p:sp>
      <p:sp>
        <p:nvSpPr>
          <p:cNvPr id="409605" name="Rectangle 5"/>
          <p:cNvSpPr>
            <a:spLocks noChangeArrowheads="1"/>
          </p:cNvSpPr>
          <p:nvPr/>
        </p:nvSpPr>
        <p:spPr bwMode="auto">
          <a:xfrm>
            <a:off x="457200" y="4525963"/>
            <a:ext cx="84121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0850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 dirty="0"/>
              <a:t>Therefore, they must all generate </a:t>
            </a:r>
            <a:br>
              <a:rPr lang="en-US" sz="2800" dirty="0"/>
            </a:br>
            <a:r>
              <a:rPr lang="en-US" sz="2800" dirty="0"/>
              <a:t>the </a:t>
            </a:r>
            <a:r>
              <a:rPr lang="en-US" sz="2800" u="sng" dirty="0"/>
              <a:t>same type specification structure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317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9316-B1B0-704E-AB68-AA92EB0AAC43}" type="slidenum">
              <a:rPr lang="en-US"/>
              <a:pPr/>
              <a:t>17</a:t>
            </a:fld>
            <a:endParaRPr lang="en-US"/>
          </a:p>
        </p:txBody>
      </p:sp>
      <p:pic>
        <p:nvPicPr>
          <p:cNvPr id="410626" name="Picture 2" descr="CS153-081001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903" y="1143025"/>
            <a:ext cx="6400800" cy="5491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Multidimensional Array</a:t>
            </a:r>
            <a:endParaRPr lang="en-US" i="1"/>
          </a:p>
        </p:txBody>
      </p:sp>
      <p:grpSp>
        <p:nvGrpSpPr>
          <p:cNvPr id="410628" name="Group 4"/>
          <p:cNvGrpSpPr>
            <a:grpSpLocks/>
          </p:cNvGrpSpPr>
          <p:nvPr/>
        </p:nvGrpSpPr>
        <p:grpSpPr bwMode="auto">
          <a:xfrm>
            <a:off x="549275" y="3521075"/>
            <a:ext cx="2286000" cy="2301875"/>
            <a:chOff x="346" y="2218"/>
            <a:chExt cx="1440" cy="1450"/>
          </a:xfrm>
        </p:grpSpPr>
        <p:sp>
          <p:nvSpPr>
            <p:cNvPr id="410629" name="Text Box 5"/>
            <p:cNvSpPr txBox="1">
              <a:spLocks noChangeArrowheads="1"/>
            </p:cNvSpPr>
            <p:nvPr/>
          </p:nvSpPr>
          <p:spPr bwMode="auto">
            <a:xfrm>
              <a:off x="346" y="2218"/>
              <a:ext cx="919" cy="9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The first two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element types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are </a:t>
              </a:r>
              <a:r>
                <a:rPr lang="en-US" b="1" dirty="0">
                  <a:solidFill>
                    <a:srgbClr val="0033CC"/>
                  </a:solidFill>
                </a:rPr>
                <a:t>arrays</a:t>
              </a:r>
              <a:r>
                <a:rPr lang="en-US" dirty="0">
                  <a:solidFill>
                    <a:srgbClr val="0033CC"/>
                  </a:solidFill>
                </a:rPr>
                <a:t>,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and the third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element type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is </a:t>
              </a:r>
              <a:r>
                <a:rPr lang="en-US" b="1" dirty="0">
                  <a:solidFill>
                    <a:srgbClr val="0033CC"/>
                  </a:solidFill>
                </a:rPr>
                <a:t>real</a:t>
              </a:r>
              <a:r>
                <a:rPr lang="en-US" dirty="0">
                  <a:solidFill>
                    <a:srgbClr val="0033CC"/>
                  </a:solidFill>
                </a:rPr>
                <a:t> scalar.</a:t>
              </a:r>
            </a:p>
          </p:txBody>
        </p:sp>
        <p:sp>
          <p:nvSpPr>
            <p:cNvPr id="410630" name="Line 6"/>
            <p:cNvSpPr>
              <a:spLocks noChangeShapeType="1"/>
            </p:cNvSpPr>
            <p:nvPr/>
          </p:nvSpPr>
          <p:spPr bwMode="auto">
            <a:xfrm>
              <a:off x="1267" y="2390"/>
              <a:ext cx="519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410631" name="Line 7"/>
            <p:cNvSpPr>
              <a:spLocks noChangeShapeType="1"/>
            </p:cNvSpPr>
            <p:nvPr/>
          </p:nvSpPr>
          <p:spPr bwMode="auto">
            <a:xfrm>
              <a:off x="1267" y="3024"/>
              <a:ext cx="519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410632" name="Line 8"/>
            <p:cNvSpPr>
              <a:spLocks noChangeShapeType="1"/>
            </p:cNvSpPr>
            <p:nvPr/>
          </p:nvSpPr>
          <p:spPr bwMode="auto">
            <a:xfrm>
              <a:off x="980" y="3207"/>
              <a:ext cx="768" cy="461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FD0511F-EA77-EA4A-B894-92DAA1FB827A}"/>
              </a:ext>
            </a:extLst>
          </p:cNvPr>
          <p:cNvSpPr txBox="1"/>
          <p:nvPr/>
        </p:nvSpPr>
        <p:spPr>
          <a:xfrm>
            <a:off x="3473556" y="4533141"/>
            <a:ext cx="7315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indexType</a:t>
            </a:r>
            <a:endParaRPr lang="en-US" sz="9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29DA144-67AA-D541-9026-89E03B911AF7}"/>
              </a:ext>
            </a:extLst>
          </p:cNvPr>
          <p:cNvSpPr txBox="1"/>
          <p:nvPr/>
        </p:nvSpPr>
        <p:spPr>
          <a:xfrm>
            <a:off x="7876992" y="5183992"/>
            <a:ext cx="640118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 err="1"/>
              <a:t>typespec</a:t>
            </a:r>
            <a:endParaRPr lang="en-US" sz="7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CB9567-6D25-FF42-ACEE-6FE6F2EFDD8B}"/>
              </a:ext>
            </a:extLst>
          </p:cNvPr>
          <p:cNvSpPr txBox="1"/>
          <p:nvPr/>
        </p:nvSpPr>
        <p:spPr>
          <a:xfrm>
            <a:off x="6720804" y="5205973"/>
            <a:ext cx="640118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 err="1"/>
              <a:t>typespec</a:t>
            </a:r>
            <a:endParaRPr lang="en-US" sz="7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9B7ED0B-1CA7-5A4C-91F9-6AAF79BE431F}"/>
              </a:ext>
            </a:extLst>
          </p:cNvPr>
          <p:cNvSpPr txBox="1"/>
          <p:nvPr/>
        </p:nvSpPr>
        <p:spPr>
          <a:xfrm>
            <a:off x="7671298" y="2624858"/>
            <a:ext cx="457195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 err="1"/>
              <a:t>typespec</a:t>
            </a:r>
            <a:endParaRPr lang="en-US" sz="5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972C2B-4E53-1144-9912-6C7B10157F97}"/>
              </a:ext>
            </a:extLst>
          </p:cNvPr>
          <p:cNvSpPr txBox="1"/>
          <p:nvPr/>
        </p:nvSpPr>
        <p:spPr>
          <a:xfrm>
            <a:off x="7671298" y="3688727"/>
            <a:ext cx="457195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 err="1"/>
              <a:t>typespec</a:t>
            </a:r>
            <a:endParaRPr lang="en-US" sz="5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9AC00A-90FC-6745-93ED-1B1CE6C998EB}"/>
              </a:ext>
            </a:extLst>
          </p:cNvPr>
          <p:cNvSpPr txBox="1"/>
          <p:nvPr/>
        </p:nvSpPr>
        <p:spPr>
          <a:xfrm>
            <a:off x="3476284" y="2406961"/>
            <a:ext cx="7315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indexType</a:t>
            </a:r>
            <a:endParaRPr lang="en-US" sz="9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A51D458-060B-8B46-94E8-F95A43873178}"/>
              </a:ext>
            </a:extLst>
          </p:cNvPr>
          <p:cNvSpPr txBox="1"/>
          <p:nvPr/>
        </p:nvSpPr>
        <p:spPr>
          <a:xfrm>
            <a:off x="5562395" y="4709321"/>
            <a:ext cx="457196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 err="1"/>
              <a:t>typespec</a:t>
            </a:r>
            <a:endParaRPr lang="en-US" sz="5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EE6927-3583-8045-AF9A-4121D0CB3315}"/>
              </a:ext>
            </a:extLst>
          </p:cNvPr>
          <p:cNvSpPr txBox="1"/>
          <p:nvPr/>
        </p:nvSpPr>
        <p:spPr>
          <a:xfrm>
            <a:off x="6091739" y="3477117"/>
            <a:ext cx="7315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baseType</a:t>
            </a:r>
            <a:endParaRPr lang="en-US" sz="9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1D76F4-F7DB-1F4C-8005-DA39540430C9}"/>
              </a:ext>
            </a:extLst>
          </p:cNvPr>
          <p:cNvSpPr txBox="1"/>
          <p:nvPr/>
        </p:nvSpPr>
        <p:spPr>
          <a:xfrm>
            <a:off x="6080165" y="2414287"/>
            <a:ext cx="7315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baseType</a:t>
            </a:r>
            <a:endParaRPr lang="en-US" sz="9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6CE5C59-B365-D547-9A83-FD8A7121ED27}"/>
              </a:ext>
            </a:extLst>
          </p:cNvPr>
          <p:cNvSpPr txBox="1"/>
          <p:nvPr/>
        </p:nvSpPr>
        <p:spPr>
          <a:xfrm>
            <a:off x="3721405" y="5818203"/>
            <a:ext cx="457195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 err="1"/>
              <a:t>typespec</a:t>
            </a:r>
            <a:endParaRPr lang="en-US" sz="5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57D8F8-7004-0842-AE1E-653C7AC8E418}"/>
              </a:ext>
            </a:extLst>
          </p:cNvPr>
          <p:cNvSpPr txBox="1"/>
          <p:nvPr/>
        </p:nvSpPr>
        <p:spPr>
          <a:xfrm>
            <a:off x="3334334" y="2026838"/>
            <a:ext cx="64011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typespec</a:t>
            </a:r>
            <a:endParaRPr lang="en-US" sz="7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B87AE56-0A6D-F04F-A620-486CA6D29764}"/>
              </a:ext>
            </a:extLst>
          </p:cNvPr>
          <p:cNvSpPr txBox="1"/>
          <p:nvPr/>
        </p:nvSpPr>
        <p:spPr>
          <a:xfrm>
            <a:off x="3488573" y="3467282"/>
            <a:ext cx="7315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indexType</a:t>
            </a:r>
            <a:endParaRPr lang="en-US" sz="9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61E15B-A463-CE4A-9A6C-524FE158C31B}"/>
              </a:ext>
            </a:extLst>
          </p:cNvPr>
          <p:cNvSpPr txBox="1"/>
          <p:nvPr/>
        </p:nvSpPr>
        <p:spPr>
          <a:xfrm>
            <a:off x="4937756" y="5899295"/>
            <a:ext cx="914390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constants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AF6046B-8C16-7F44-84A0-80BE4B48D983}"/>
              </a:ext>
            </a:extLst>
          </p:cNvPr>
          <p:cNvSpPr txBox="1"/>
          <p:nvPr/>
        </p:nvSpPr>
        <p:spPr>
          <a:xfrm>
            <a:off x="5029208" y="5773705"/>
            <a:ext cx="91439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constants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2D4A58-AAC4-3441-91C3-13039EEC9A7B}"/>
              </a:ext>
            </a:extLst>
          </p:cNvPr>
          <p:cNvSpPr txBox="1"/>
          <p:nvPr/>
        </p:nvSpPr>
        <p:spPr>
          <a:xfrm>
            <a:off x="5093684" y="5539244"/>
            <a:ext cx="91439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constants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8D52DAE-67A3-1F46-BB0C-A690FB115759}"/>
              </a:ext>
            </a:extLst>
          </p:cNvPr>
          <p:cNvSpPr txBox="1"/>
          <p:nvPr/>
        </p:nvSpPr>
        <p:spPr>
          <a:xfrm>
            <a:off x="3209233" y="3037219"/>
            <a:ext cx="139386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 err="1"/>
              <a:t>elementType</a:t>
            </a:r>
            <a:r>
              <a:rPr lang="en-US" sz="1200" dirty="0"/>
              <a:t>        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1F4426C-C302-9947-9B17-776600A7D88B}"/>
              </a:ext>
            </a:extLst>
          </p:cNvPr>
          <p:cNvSpPr txBox="1"/>
          <p:nvPr/>
        </p:nvSpPr>
        <p:spPr>
          <a:xfrm>
            <a:off x="3203372" y="4109880"/>
            <a:ext cx="139386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 err="1"/>
              <a:t>elementType</a:t>
            </a:r>
            <a:r>
              <a:rPr lang="en-US" sz="1200" dirty="0"/>
              <a:t>        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D1C57E-EFAC-714C-9151-E301836A0CD0}"/>
              </a:ext>
            </a:extLst>
          </p:cNvPr>
          <p:cNvSpPr txBox="1"/>
          <p:nvPr/>
        </p:nvSpPr>
        <p:spPr>
          <a:xfrm>
            <a:off x="3209233" y="5082896"/>
            <a:ext cx="139386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 err="1"/>
              <a:t>elementType</a:t>
            </a:r>
            <a:r>
              <a:rPr lang="en-US" sz="1200" dirty="0"/>
              <a:t>        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7ABFBD2-B56C-5544-A529-D0EC64A54DA3}"/>
              </a:ext>
            </a:extLst>
          </p:cNvPr>
          <p:cNvSpPr/>
          <p:nvPr/>
        </p:nvSpPr>
        <p:spPr bwMode="auto">
          <a:xfrm>
            <a:off x="4364026" y="3698114"/>
            <a:ext cx="1583772" cy="259297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D074F4-14B2-CC43-9CDB-9733E52EE019}"/>
              </a:ext>
            </a:extLst>
          </p:cNvPr>
          <p:cNvSpPr txBox="1"/>
          <p:nvPr/>
        </p:nvSpPr>
        <p:spPr>
          <a:xfrm>
            <a:off x="4730399" y="3658485"/>
            <a:ext cx="914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minValue</a:t>
            </a:r>
            <a:r>
              <a:rPr lang="en-US" sz="800" dirty="0"/>
              <a:t>: 97</a:t>
            </a:r>
          </a:p>
          <a:p>
            <a:pPr algn="ctr"/>
            <a:r>
              <a:rPr lang="en-US" sz="800" dirty="0" err="1"/>
              <a:t>maxValue</a:t>
            </a:r>
            <a:r>
              <a:rPr lang="en-US" sz="800" dirty="0"/>
              <a:t>: 122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C611E08F-855B-574B-B165-0CF0CAF3496E}"/>
              </a:ext>
            </a:extLst>
          </p:cNvPr>
          <p:cNvSpPr/>
          <p:nvPr/>
        </p:nvSpPr>
        <p:spPr bwMode="auto">
          <a:xfrm>
            <a:off x="4364026" y="2631660"/>
            <a:ext cx="1583772" cy="259297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79F46C-62FC-2441-84AC-50F40671FDE4}"/>
              </a:ext>
            </a:extLst>
          </p:cNvPr>
          <p:cNvSpPr txBox="1"/>
          <p:nvPr/>
        </p:nvSpPr>
        <p:spPr>
          <a:xfrm>
            <a:off x="4739187" y="2594580"/>
            <a:ext cx="80360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minValue</a:t>
            </a:r>
            <a:r>
              <a:rPr lang="en-US" sz="800" dirty="0"/>
              <a:t>: 1</a:t>
            </a:r>
          </a:p>
          <a:p>
            <a:pPr algn="ctr"/>
            <a:r>
              <a:rPr lang="en-US" sz="800" dirty="0" err="1"/>
              <a:t>maxValue</a:t>
            </a:r>
            <a:r>
              <a:rPr lang="en-US" sz="800" dirty="0"/>
              <a:t>: 3</a:t>
            </a:r>
          </a:p>
        </p:txBody>
      </p:sp>
    </p:spTree>
    <p:extLst>
      <p:ext uri="{BB962C8B-B14F-4D97-AF65-F5344CB8AC3E}">
        <p14:creationId xmlns:p14="http://schemas.microsoft.com/office/powerpoint/2010/main" val="454804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D410-358D-B94E-9485-3ADB944274FD}" type="slidenum">
              <a:rPr lang="en-US"/>
              <a:pPr/>
              <a:t>18</a:t>
            </a:fld>
            <a:endParaRPr 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Scalar Types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5B48A6-D36E-EA4A-99CD-6039F3607832}"/>
              </a:ext>
            </a:extLst>
          </p:cNvPr>
          <p:cNvSpPr txBox="1"/>
          <p:nvPr/>
        </p:nvSpPr>
        <p:spPr>
          <a:xfrm>
            <a:off x="2651781" y="1227177"/>
            <a:ext cx="4182555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namespace intermediate { namespace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Predefined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Predefined types.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undefinedType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Predefined identifiers.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readlnId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D5349-3892-6549-A1E0-AA39D00548BF}"/>
              </a:ext>
            </a:extLst>
          </p:cNvPr>
          <p:cNvSpPr txBox="1"/>
          <p:nvPr/>
        </p:nvSpPr>
        <p:spPr>
          <a:xfrm>
            <a:off x="5577873" y="6127485"/>
            <a:ext cx="2788868" cy="307777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intermediate::</a:t>
            </a:r>
            <a:r>
              <a:rPr lang="en-US" sz="1400" dirty="0" err="1">
                <a:solidFill>
                  <a:srgbClr val="FFFF00"/>
                </a:solidFill>
              </a:rPr>
              <a:t>symtab</a:t>
            </a:r>
            <a:r>
              <a:rPr lang="en-US" sz="1400" dirty="0">
                <a:solidFill>
                  <a:srgbClr val="FFFF00"/>
                </a:solidFill>
              </a:rPr>
              <a:t>::Predefined</a:t>
            </a:r>
          </a:p>
        </p:txBody>
      </p:sp>
    </p:spTree>
    <p:extLst>
      <p:ext uri="{BB962C8B-B14F-4D97-AF65-F5344CB8AC3E}">
        <p14:creationId xmlns:p14="http://schemas.microsoft.com/office/powerpoint/2010/main" val="2273818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301B-1E56-F04F-AC1B-790B5EF5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Scalar Types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028F2-3C7E-A74E-B473-188E81A5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4B8CA3-74CF-8E4E-B5BA-9733CE163A71}"/>
              </a:ext>
            </a:extLst>
          </p:cNvPr>
          <p:cNvSpPr txBox="1"/>
          <p:nvPr/>
        </p:nvSpPr>
        <p:spPr>
          <a:xfrm>
            <a:off x="1365032" y="1301947"/>
            <a:ext cx="6413935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Predefined::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initializeTypes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Type integer.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enterLocal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("integer", TYPE);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(SCALAR);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Type real.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enterLocal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("real", TYPE);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(SCALAR);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Type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enterLocal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TYPE);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(ENUMERATION);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DF7EFD-F7EF-6D47-864C-76B34204232C}"/>
              </a:ext>
            </a:extLst>
          </p:cNvPr>
          <p:cNvSpPr txBox="1"/>
          <p:nvPr/>
        </p:nvSpPr>
        <p:spPr>
          <a:xfrm>
            <a:off x="5212073" y="5714975"/>
            <a:ext cx="2788868" cy="307777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intermediate::</a:t>
            </a:r>
            <a:r>
              <a:rPr lang="en-US" sz="1400" dirty="0" err="1">
                <a:solidFill>
                  <a:srgbClr val="FFFF00"/>
                </a:solidFill>
              </a:rPr>
              <a:t>symtab</a:t>
            </a:r>
            <a:r>
              <a:rPr lang="en-US" sz="1400" dirty="0">
                <a:solidFill>
                  <a:srgbClr val="FFFF00"/>
                </a:solidFill>
              </a:rPr>
              <a:t>::Predefined</a:t>
            </a:r>
          </a:p>
        </p:txBody>
      </p:sp>
    </p:spTree>
    <p:extLst>
      <p:ext uri="{BB962C8B-B14F-4D97-AF65-F5344CB8AC3E}">
        <p14:creationId xmlns:p14="http://schemas.microsoft.com/office/powerpoint/2010/main" val="257404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8EA0-9B80-FC4B-B832-217289B8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Assignment #4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C7D36-BFD1-E045-8CBB-39FCA0636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visit functions for expressions, 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might not return an object with the datatype that you expect. 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visit()</a:t>
            </a:r>
            <a:r>
              <a:rPr lang="en-US" dirty="0"/>
              <a:t> instead to make a </a:t>
            </a:r>
            <a:r>
              <a:rPr lang="en-US" u="sng" dirty="0"/>
              <a:t>direct visit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In 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visitSimpleExpression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:</a:t>
            </a:r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visitFactor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can return an integer number, a real number, or a string.</a:t>
            </a:r>
          </a:p>
          <a:p>
            <a:pPr lvl="1"/>
            <a:r>
              <a:rPr lang="en-US" dirty="0"/>
              <a:t>Always return a string.</a:t>
            </a:r>
          </a:p>
          <a:p>
            <a:pPr lvl="1"/>
            <a:r>
              <a:rPr lang="en-US" dirty="0"/>
              <a:t>Convert the string to a number to do arithmetic.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B2B3C-2FE1-3E48-BBCD-CB96B90F6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4C6431-3DD7-F847-A8BF-686A3220337E}"/>
              </a:ext>
            </a:extLst>
          </p:cNvPr>
          <p:cNvSpPr txBox="1"/>
          <p:nvPr/>
        </p:nvSpPr>
        <p:spPr>
          <a:xfrm>
            <a:off x="757494" y="3611878"/>
            <a:ext cx="762901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value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-&gt;term()-&gt;factor()-&gt;number());</a:t>
            </a:r>
          </a:p>
        </p:txBody>
      </p:sp>
    </p:spTree>
    <p:extLst>
      <p:ext uri="{BB962C8B-B14F-4D97-AF65-F5344CB8AC3E}">
        <p14:creationId xmlns:p14="http://schemas.microsoft.com/office/powerpoint/2010/main" val="2101072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7C0F-F03E-D340-A84E-3B2D7391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Scalar Types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FA1E7-8048-B54C-9E6C-3AB91E30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6CD59-18CB-474A-8E7E-D02EA94F769B}"/>
              </a:ext>
            </a:extLst>
          </p:cNvPr>
          <p:cNvSpPr txBox="1"/>
          <p:nvPr/>
        </p:nvSpPr>
        <p:spPr>
          <a:xfrm>
            <a:off x="774325" y="1325903"/>
            <a:ext cx="7595349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Predefined::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initializeConstants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Boolean enumeration constant false.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enterLocal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("false", ENUMERATION_CONSTANT);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Boolean enumeration constant true.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enterLocal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("true", ENUMERATION_CONSTANT);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Add false and true to the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enumeration type.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*&gt; *constants = new vector&lt;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*&gt;;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constants-&gt;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constants-&gt;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setEnumerationConstants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(constants);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4D331-2E45-4D4B-9AEA-6B0A30262930}"/>
              </a:ext>
            </a:extLst>
          </p:cNvPr>
          <p:cNvSpPr txBox="1"/>
          <p:nvPr/>
        </p:nvSpPr>
        <p:spPr>
          <a:xfrm>
            <a:off x="5394951" y="5573219"/>
            <a:ext cx="2788868" cy="307777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intermediate::</a:t>
            </a:r>
            <a:r>
              <a:rPr lang="en-US" sz="1400" dirty="0" err="1">
                <a:solidFill>
                  <a:srgbClr val="FFFF00"/>
                </a:solidFill>
              </a:rPr>
              <a:t>symtab</a:t>
            </a:r>
            <a:r>
              <a:rPr lang="en-US" sz="1400" dirty="0">
                <a:solidFill>
                  <a:srgbClr val="FFFF00"/>
                </a:solidFill>
              </a:rPr>
              <a:t>::Predefined</a:t>
            </a:r>
          </a:p>
        </p:txBody>
      </p:sp>
    </p:spTree>
    <p:extLst>
      <p:ext uri="{BB962C8B-B14F-4D97-AF65-F5344CB8AC3E}">
        <p14:creationId xmlns:p14="http://schemas.microsoft.com/office/powerpoint/2010/main" val="2531872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A0AE-E992-DC43-92AB-DDE449AD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FC3E4-9118-CC4E-8420-0D362FC78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Pass 2 semantics operation</a:t>
            </a:r>
            <a:br>
              <a:rPr lang="en-US" dirty="0"/>
            </a:br>
            <a:r>
              <a:rPr lang="en-US" dirty="0"/>
              <a:t>while visiting the parse tree.</a:t>
            </a:r>
          </a:p>
          <a:p>
            <a:pPr lvl="4"/>
            <a:endParaRPr lang="en-US" dirty="0"/>
          </a:p>
          <a:p>
            <a:r>
              <a:rPr lang="en-US" dirty="0"/>
              <a:t>Check for</a:t>
            </a:r>
          </a:p>
          <a:p>
            <a:pPr lvl="1"/>
            <a:r>
              <a:rPr lang="en-US" dirty="0"/>
              <a:t>operands are </a:t>
            </a:r>
            <a:r>
              <a:rPr lang="en-US" dirty="0">
                <a:solidFill>
                  <a:srgbClr val="C00000"/>
                </a:solidFill>
              </a:rPr>
              <a:t>type-compatible</a:t>
            </a:r>
            <a:r>
              <a:rPr lang="en-US" dirty="0"/>
              <a:t> with their operands</a:t>
            </a:r>
          </a:p>
          <a:p>
            <a:pPr lvl="1"/>
            <a:r>
              <a:rPr lang="en-US" dirty="0"/>
              <a:t>values are </a:t>
            </a:r>
            <a:r>
              <a:rPr lang="en-US" dirty="0">
                <a:solidFill>
                  <a:srgbClr val="C00000"/>
                </a:solidFill>
              </a:rPr>
              <a:t>assignment-compatible</a:t>
            </a:r>
            <a:r>
              <a:rPr lang="en-US" dirty="0"/>
              <a:t> with their targets</a:t>
            </a:r>
          </a:p>
          <a:p>
            <a:pPr lvl="1"/>
            <a:r>
              <a:rPr lang="en-US" dirty="0"/>
              <a:t>values are </a:t>
            </a:r>
            <a:r>
              <a:rPr lang="en-US" dirty="0">
                <a:solidFill>
                  <a:srgbClr val="C00000"/>
                </a:solidFill>
              </a:rPr>
              <a:t>comparison-compatible</a:t>
            </a:r>
          </a:p>
          <a:p>
            <a:pPr lvl="4"/>
            <a:endParaRPr lang="en-US" dirty="0"/>
          </a:p>
          <a:p>
            <a:r>
              <a:rPr lang="en-US" dirty="0"/>
              <a:t>Semantic errors</a:t>
            </a:r>
          </a:p>
          <a:p>
            <a:pPr lvl="1"/>
            <a:r>
              <a:rPr lang="en-US" dirty="0"/>
              <a:t>undeclared identifiers</a:t>
            </a:r>
          </a:p>
          <a:p>
            <a:pPr lvl="1"/>
            <a:r>
              <a:rPr lang="en-US" dirty="0"/>
              <a:t>type incompatibility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AB5FF-0837-9140-969A-F62B954C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7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5C1-0C8E-DB4D-AA66-B64DC0E4FE7E}" type="slidenum">
              <a:rPr lang="en-US"/>
              <a:pPr/>
              <a:t>22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Ensure that the types of the operands are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type-compatible </a:t>
            </a:r>
            <a:r>
              <a:rPr lang="en-US" dirty="0"/>
              <a:t>with their operator.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 only perform an integer division </a:t>
            </a:r>
            <a:br>
              <a:rPr lang="en-US" sz="2200" dirty="0"/>
            </a:br>
            <a:r>
              <a:rPr lang="en-US" sz="2200" dirty="0"/>
              <a:t>with the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DIV</a:t>
            </a:r>
            <a:r>
              <a:rPr lang="en-US" sz="2200" dirty="0"/>
              <a:t> operator and integer operands.</a:t>
            </a:r>
          </a:p>
          <a:p>
            <a:pPr lvl="8">
              <a:lnSpc>
                <a:spcPct val="90000"/>
              </a:lnSpc>
            </a:pPr>
            <a:endParaRPr lang="en-US" sz="10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The relational operators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AND</a:t>
            </a:r>
            <a:r>
              <a:rPr lang="en-US" sz="2200" dirty="0"/>
              <a:t> and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OR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can only be used with </a:t>
            </a:r>
            <a:r>
              <a:rPr lang="en-US" sz="2200" dirty="0" err="1"/>
              <a:t>boolean</a:t>
            </a:r>
            <a:r>
              <a:rPr lang="en-US" sz="2200" dirty="0"/>
              <a:t> operands.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dirty="0"/>
              <a:t>Ensure that a value being assigned </a:t>
            </a:r>
            <a:br>
              <a:rPr lang="en-US" dirty="0"/>
            </a:br>
            <a:r>
              <a:rPr lang="en-US" dirty="0"/>
              <a:t>to a variable is </a:t>
            </a:r>
            <a:r>
              <a:rPr lang="en-US" dirty="0">
                <a:solidFill>
                  <a:srgbClr val="B23C00"/>
                </a:solidFill>
              </a:rPr>
              <a:t>assignment</a:t>
            </a:r>
            <a:r>
              <a:rPr lang="en-US" dirty="0">
                <a:solidFill>
                  <a:schemeClr val="folHlink"/>
                </a:solidFill>
              </a:rPr>
              <a:t>-</a:t>
            </a:r>
            <a:r>
              <a:rPr lang="en-US" dirty="0">
                <a:solidFill>
                  <a:srgbClr val="B23C00"/>
                </a:solidFill>
              </a:rPr>
              <a:t>compatible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the variable.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cannot assign a string value </a:t>
            </a:r>
            <a:br>
              <a:rPr lang="en-US" sz="2200" dirty="0"/>
            </a:br>
            <a:r>
              <a:rPr lang="en-US" sz="2200" dirty="0"/>
              <a:t>to an integer variable.</a:t>
            </a:r>
          </a:p>
        </p:txBody>
      </p:sp>
    </p:spTree>
    <p:extLst>
      <p:ext uri="{BB962C8B-B14F-4D97-AF65-F5344CB8AC3E}">
        <p14:creationId xmlns:p14="http://schemas.microsoft.com/office/powerpoint/2010/main" val="4092875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BD1-0B30-C745-B8E2-6D316A35390D}" type="slidenum">
              <a:rPr lang="en-US"/>
              <a:pPr/>
              <a:t>23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and Comparison Compatible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95400"/>
            <a:ext cx="8778144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Pascal, a value is </a:t>
            </a:r>
            <a:r>
              <a:rPr lang="en-US" dirty="0">
                <a:solidFill>
                  <a:srgbClr val="B23C00"/>
                </a:solidFill>
              </a:rPr>
              <a:t>assignment-compatible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a target variable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target is real and the value is integer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Two values are </a:t>
            </a:r>
            <a:r>
              <a:rPr lang="en-US" dirty="0">
                <a:solidFill>
                  <a:srgbClr val="B23C00"/>
                </a:solidFill>
              </a:rPr>
              <a:t>comparison-compatible </a:t>
            </a:r>
            <a:br>
              <a:rPr lang="en-US" dirty="0"/>
            </a:br>
            <a:r>
              <a:rPr lang="en-US" dirty="0"/>
              <a:t>(they can be compared with relational operators)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is integer and the other is real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</p:txBody>
      </p:sp>
    </p:spTree>
    <p:extLst>
      <p:ext uri="{BB962C8B-B14F-4D97-AF65-F5344CB8AC3E}">
        <p14:creationId xmlns:p14="http://schemas.microsoft.com/office/powerpoint/2010/main" val="277499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83E-DE42-B14D-9F12-E8C5DF5BFDE8}" type="slidenum">
              <a:rPr lang="en-US"/>
              <a:pPr/>
              <a:t>24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b="1">
                <a:latin typeface="Courier New" charset="0"/>
              </a:rPr>
              <a:t>TypeChecker</a:t>
            </a:r>
            <a:r>
              <a:rPr lang="en-US"/>
              <a:t> 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Static </a:t>
            </a:r>
            <a:r>
              <a:rPr lang="en-US" dirty="0" err="1"/>
              <a:t>boolean</a:t>
            </a:r>
            <a:r>
              <a:rPr lang="en-US" dirty="0"/>
              <a:t> functions for </a:t>
            </a:r>
            <a:r>
              <a:rPr lang="en-US" dirty="0">
                <a:solidFill>
                  <a:srgbClr val="B23C00"/>
                </a:solidFill>
              </a:rPr>
              <a:t>type checking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isIntegerOrReal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isAtLeastOneReal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isChar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areAssignmentCompatible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areComparisonCompatible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E502B-EC5D-074B-9126-549E79EE745C}"/>
              </a:ext>
            </a:extLst>
          </p:cNvPr>
          <p:cNvSpPr txBox="1"/>
          <p:nvPr/>
        </p:nvSpPr>
        <p:spPr>
          <a:xfrm>
            <a:off x="4663439" y="3337561"/>
            <a:ext cx="30683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intermediate::type::</a:t>
            </a:r>
            <a:r>
              <a:rPr lang="en-US" dirty="0" err="1">
                <a:solidFill>
                  <a:srgbClr val="FFFF00"/>
                </a:solidFill>
              </a:rPr>
              <a:t>TypeChecker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4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69EFB-BCA1-464C-B7B8-03FF34345E9F}" type="slidenum">
              <a:rPr lang="en-US"/>
              <a:pPr/>
              <a:t>25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Checking Expressions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Pass 2 must perform type checking of </a:t>
            </a:r>
            <a:br>
              <a:rPr lang="en-US" dirty="0"/>
            </a:br>
            <a:r>
              <a:rPr lang="en-US" dirty="0"/>
              <a:t>every expression as part of its semantic actions.</a:t>
            </a:r>
          </a:p>
          <a:p>
            <a:pPr lvl="4"/>
            <a:endParaRPr lang="en-US" sz="1050" dirty="0"/>
          </a:p>
          <a:p>
            <a:r>
              <a:rPr lang="en-US" dirty="0"/>
              <a:t>Add type checking to the appropriate </a:t>
            </a:r>
            <a:br>
              <a:rPr lang="en-US" dirty="0"/>
            </a:br>
            <a:r>
              <a:rPr lang="en-US" dirty="0"/>
              <a:t>Pass 2 visit methods.</a:t>
            </a:r>
          </a:p>
          <a:p>
            <a:pPr lvl="5"/>
            <a:endParaRPr lang="en-US" dirty="0"/>
          </a:p>
          <a:p>
            <a:r>
              <a:rPr lang="en-US" dirty="0"/>
              <a:t>Flag type errors similarly to syntax errors.</a:t>
            </a:r>
          </a:p>
        </p:txBody>
      </p:sp>
    </p:spTree>
    <p:extLst>
      <p:ext uri="{BB962C8B-B14F-4D97-AF65-F5344CB8AC3E}">
        <p14:creationId xmlns:p14="http://schemas.microsoft.com/office/powerpoint/2010/main" val="786183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70DAC-F319-DD4A-A8C7-23D0D1A4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Visit Functions for Type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898B3-10F4-8A48-963D-E97527FAA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2 visits the parse tree to build the type definition structures and enter them into the symbol table.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visitTypeDefinition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visitSimpleTypespec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visitArrayTypespec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visitRecordTypespec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visitEnumerationTypespec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visitSubrangeTypespec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3E473-4ED4-B546-9CF0-46B4BE7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48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E642-7C05-554C-AA15-0C279F8D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CC1A5-0CCF-D243-9482-987F1C89B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the Pass 2 visit of the parse tree to leave useful information in the tree nodes for use by Pass 3 when the latter pass </a:t>
            </a:r>
            <a:r>
              <a:rPr lang="en-US" u="sng" dirty="0"/>
              <a:t>revisits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parse tree.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Nodes for identifiers: Add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the </a:t>
            </a:r>
            <a:r>
              <a:rPr lang="en-US" u="sng" dirty="0"/>
              <a:t>symbol table entry</a:t>
            </a:r>
            <a:r>
              <a:rPr lang="en-US" dirty="0"/>
              <a:t> of the identifier.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Nodes where datatype matters: Add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a </a:t>
            </a:r>
            <a:r>
              <a:rPr lang="en-US" u="sng" dirty="0"/>
              <a:t>type specification structure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Nodes for constants: Add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field to hold the </a:t>
            </a:r>
            <a:r>
              <a:rPr lang="en-US" u="sng" dirty="0"/>
              <a:t>constant value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7D84E-CA2B-4B44-8D76-51343AF4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10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5084-DB34-F84B-B279-6AF931E0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Pcl6.g4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11671-D649-6D45-80CB-2E525EB2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CCD20-25A8-9C4E-91AC-CAB53A9DBE6E}"/>
              </a:ext>
            </a:extLst>
          </p:cNvPr>
          <p:cNvSpPr txBox="1"/>
          <p:nvPr/>
        </p:nvSpPr>
        <p:spPr>
          <a:xfrm>
            <a:off x="255754" y="1325903"/>
            <a:ext cx="8632491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constant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Object value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 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( IDENTIFIER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unsignedNumber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typesPart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: TYPE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typeDefinitionsList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typeDefinitionsList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';'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)*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'=' </a:t>
            </a:r>
            <a:r>
              <a:rPr lang="en-US" sz="13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typeSpecification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typeSpecification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simpleType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simpleTypespec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arrayType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arrayTypespec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recordType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recordTypespec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D9913-0E5C-734F-951F-57B516772A5C}"/>
              </a:ext>
            </a:extLst>
          </p:cNvPr>
          <p:cNvSpPr txBox="1"/>
          <p:nvPr/>
        </p:nvSpPr>
        <p:spPr>
          <a:xfrm>
            <a:off x="2606084" y="1600220"/>
            <a:ext cx="576065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Tell ANTLR 4 to add these member variables as </a:t>
            </a:r>
            <a:r>
              <a:rPr lang="en-US" sz="1200" u="sng" dirty="0">
                <a:solidFill>
                  <a:srgbClr val="C00000"/>
                </a:solidFill>
              </a:rPr>
              <a:t>new fields</a:t>
            </a:r>
            <a:r>
              <a:rPr lang="en-US" sz="1200" dirty="0">
                <a:solidFill>
                  <a:srgbClr val="C00000"/>
                </a:solidFill>
              </a:rPr>
              <a:t> in the parse tree node.</a:t>
            </a:r>
          </a:p>
        </p:txBody>
      </p:sp>
    </p:spTree>
    <p:extLst>
      <p:ext uri="{BB962C8B-B14F-4D97-AF65-F5344CB8AC3E}">
        <p14:creationId xmlns:p14="http://schemas.microsoft.com/office/powerpoint/2010/main" val="2932709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E8D4D-3EC0-4A40-BFD3-165E36E5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Pcl6.g4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55C8C-DD8A-144E-8CB7-8E954D414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C1C92F-9DB3-0F4A-87AE-1478B1BE6888}"/>
              </a:ext>
            </a:extLst>
          </p:cNvPr>
          <p:cNvSpPr txBox="1"/>
          <p:nvPr/>
        </p:nvSpPr>
        <p:spPr>
          <a:xfrm>
            <a:off x="206061" y="1417342"/>
            <a:ext cx="8731878" cy="4693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term 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term)* 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term    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factor 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factor)*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  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variable    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number      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NOT factor  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'(' expression ')'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parenthesizedFactor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49B3B-23D8-1147-8844-C9B814744A83}"/>
              </a:ext>
            </a:extLst>
          </p:cNvPr>
          <p:cNvSpPr txBox="1"/>
          <p:nvPr/>
        </p:nvSpPr>
        <p:spPr>
          <a:xfrm>
            <a:off x="7406609" y="6248400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6973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3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Syntax and Semantics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Syntax </a:t>
            </a:r>
            <a:r>
              <a:rPr lang="en-US" dirty="0"/>
              <a:t>refers to the </a:t>
            </a:r>
            <a:r>
              <a:rPr lang="en-US" u="sng" dirty="0"/>
              <a:t>grammar rules</a:t>
            </a:r>
            <a:r>
              <a:rPr lang="en-US" dirty="0"/>
              <a:t> of the</a:t>
            </a:r>
            <a:br>
              <a:rPr lang="en-US" dirty="0"/>
            </a:br>
            <a:r>
              <a:rPr lang="en-US" dirty="0"/>
              <a:t>of a source language.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rules prescribe the </a:t>
            </a:r>
            <a:r>
              <a:rPr lang="en-US" u="sng" dirty="0"/>
              <a:t>proper form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of its programs.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parser “knows” the grammar.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Rules can be described by </a:t>
            </a:r>
            <a:r>
              <a:rPr lang="en-US" u="sng" dirty="0"/>
              <a:t>syntax diagrams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Syntax checking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 this sequence of tokens follow </a:t>
            </a:r>
            <a:br>
              <a:rPr lang="en-US" dirty="0"/>
            </a:br>
            <a:r>
              <a:rPr lang="en-US" dirty="0"/>
              <a:t>the syntax rules?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Performed by the frontend parser.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2848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4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</a:t>
            </a:r>
            <a:r>
              <a:rPr lang="en-US" i="1" dirty="0"/>
              <a:t>, cont’d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Semantics </a:t>
            </a:r>
            <a:r>
              <a:rPr lang="en-US" dirty="0"/>
              <a:t>refers to the </a:t>
            </a:r>
            <a:r>
              <a:rPr lang="en-US" u="sng" dirty="0"/>
              <a:t>meaning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syntactically correct token sequences of the source language.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Certain sequences of tokens constitute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 according to the language’s grammar.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semantics</a:t>
            </a:r>
            <a:r>
              <a:rPr lang="en-US" dirty="0"/>
              <a:t> of the statement determine 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How the interpreter will </a:t>
            </a:r>
            <a:r>
              <a:rPr lang="en-US" u="sng" dirty="0"/>
              <a:t>execute</a:t>
            </a:r>
            <a:r>
              <a:rPr lang="en-US" dirty="0"/>
              <a:t> the statement, or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the compiler or converter will </a:t>
            </a:r>
            <a:r>
              <a:rPr lang="en-US" u="sng" dirty="0"/>
              <a:t>generate object code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the statement.</a:t>
            </a:r>
          </a:p>
        </p:txBody>
      </p:sp>
    </p:spTree>
    <p:extLst>
      <p:ext uri="{BB962C8B-B14F-4D97-AF65-F5344CB8AC3E}">
        <p14:creationId xmlns:p14="http://schemas.microsoft.com/office/powerpoint/2010/main" val="92375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5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778143" cy="4835525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by the frontend parser based on the meanings of statements and expressions: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Building proper </a:t>
            </a:r>
            <a:r>
              <a:rPr lang="en-US" u="sng" dirty="0"/>
              <a:t>parse trees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Building </a:t>
            </a:r>
            <a:r>
              <a:rPr lang="en-US" u="sng" dirty="0"/>
              <a:t>symbol tables</a:t>
            </a:r>
            <a:r>
              <a:rPr lang="en-US" dirty="0"/>
              <a:t>.</a:t>
            </a:r>
          </a:p>
          <a:p>
            <a:pPr lvl="1"/>
            <a:r>
              <a:rPr lang="en-US" u="sng" dirty="0"/>
              <a:t>Type checking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parse trees encode type checking and </a:t>
            </a:r>
            <a:br>
              <a:rPr lang="en-US" dirty="0"/>
            </a:br>
            <a:r>
              <a:rPr lang="en-US" dirty="0"/>
              <a:t>operator precedence in their structures.</a:t>
            </a:r>
          </a:p>
        </p:txBody>
      </p:sp>
    </p:spTree>
    <p:extLst>
      <p:ext uri="{BB962C8B-B14F-4D97-AF65-F5344CB8AC3E}">
        <p14:creationId xmlns:p14="http://schemas.microsoft.com/office/powerpoint/2010/main" val="222376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6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778143" cy="4835525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in the back end: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Interpreter</a:t>
            </a:r>
            <a:r>
              <a:rPr lang="en-US" dirty="0"/>
              <a:t>: The executor </a:t>
            </a:r>
            <a:r>
              <a:rPr lang="en-US" u="sng" dirty="0"/>
              <a:t>runs the program</a:t>
            </a:r>
            <a:r>
              <a:rPr lang="en-US" dirty="0"/>
              <a:t> and performs actions according to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Compiler and converter</a:t>
            </a:r>
            <a:r>
              <a:rPr lang="en-US" dirty="0"/>
              <a:t>: The code generator </a:t>
            </a:r>
            <a:r>
              <a:rPr lang="en-US" u="sng" dirty="0"/>
              <a:t>emits object code</a:t>
            </a:r>
            <a:r>
              <a:rPr lang="en-US" dirty="0"/>
              <a:t> that reflects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</p:txBody>
      </p:sp>
    </p:spTree>
    <p:extLst>
      <p:ext uri="{BB962C8B-B14F-4D97-AF65-F5344CB8AC3E}">
        <p14:creationId xmlns:p14="http://schemas.microsoft.com/office/powerpoint/2010/main" val="166279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1310-DD97-EA46-B005-4022EA426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Multipass Compilers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B7DA4-0A88-2445-9D60-E5EEF9D8B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compiler can make multiple passes.</a:t>
            </a:r>
          </a:p>
          <a:p>
            <a:pPr lvl="1"/>
            <a:r>
              <a:rPr lang="en-US" dirty="0"/>
              <a:t>A pass involves going through the source program, either in the original text form or as a parse tree.</a:t>
            </a:r>
          </a:p>
          <a:p>
            <a:pPr lvl="1"/>
            <a:r>
              <a:rPr lang="en-US" dirty="0"/>
              <a:t>During each pass, the compiler performs operations that are relevant to that pass.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Pass 1 (frontend syntax)</a:t>
            </a:r>
          </a:p>
          <a:p>
            <a:pPr lvl="1"/>
            <a:r>
              <a:rPr lang="en-US" dirty="0"/>
              <a:t>Read the original source program text.</a:t>
            </a:r>
          </a:p>
          <a:p>
            <a:pPr lvl="1"/>
            <a:r>
              <a:rPr lang="en-US" dirty="0"/>
              <a:t>Verify that the source program is </a:t>
            </a:r>
            <a:br>
              <a:rPr lang="en-US" dirty="0"/>
            </a:br>
            <a:r>
              <a:rPr lang="en-US" dirty="0"/>
              <a:t>syntactically correct.</a:t>
            </a:r>
          </a:p>
          <a:p>
            <a:pPr lvl="1"/>
            <a:r>
              <a:rPr lang="en-US" dirty="0"/>
              <a:t>Build the parse tree.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0C39F-6AAC-6647-B863-1577FBC4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63F34F-9123-B141-85C5-2036A698A784}"/>
              </a:ext>
            </a:extLst>
          </p:cNvPr>
          <p:cNvSpPr txBox="1"/>
          <p:nvPr/>
        </p:nvSpPr>
        <p:spPr>
          <a:xfrm>
            <a:off x="5007882" y="3765449"/>
            <a:ext cx="32158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Done by ANTLR-generated code.</a:t>
            </a:r>
          </a:p>
        </p:txBody>
      </p:sp>
    </p:spTree>
    <p:extLst>
      <p:ext uri="{BB962C8B-B14F-4D97-AF65-F5344CB8AC3E}">
        <p14:creationId xmlns:p14="http://schemas.microsoft.com/office/powerpoint/2010/main" val="256411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2E28A-203E-9A40-AE99-7C89EFC6D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Multipass Compilers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BA216-FD86-2C4D-9AFC-2EE20C3EF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2 (frontend semantics)</a:t>
            </a:r>
          </a:p>
          <a:p>
            <a:pPr lvl="1"/>
            <a:r>
              <a:rPr lang="en-US" dirty="0"/>
              <a:t>Visit the parse tree.</a:t>
            </a:r>
          </a:p>
          <a:p>
            <a:pPr lvl="1"/>
            <a:r>
              <a:rPr lang="en-US" dirty="0"/>
              <a:t>Enter identifier and type information </a:t>
            </a:r>
            <a:br>
              <a:rPr lang="en-US" dirty="0"/>
            </a:br>
            <a:r>
              <a:rPr lang="en-US" dirty="0"/>
              <a:t>into the symbol table.</a:t>
            </a:r>
          </a:p>
          <a:p>
            <a:pPr lvl="1"/>
            <a:r>
              <a:rPr lang="en-US" dirty="0"/>
              <a:t>Perform type checking.</a:t>
            </a:r>
          </a:p>
          <a:p>
            <a:pPr lvl="1"/>
            <a:r>
              <a:rPr lang="en-US" dirty="0"/>
              <a:t>Add additional information to the parse tree nodes.</a:t>
            </a:r>
          </a:p>
          <a:p>
            <a:pPr lvl="5"/>
            <a:endParaRPr lang="en-US" dirty="0"/>
          </a:p>
          <a:p>
            <a:r>
              <a:rPr lang="en-US" dirty="0"/>
              <a:t>Pass 3 (backend semantics)</a:t>
            </a:r>
          </a:p>
          <a:p>
            <a:pPr lvl="1"/>
            <a:r>
              <a:rPr lang="en-US" dirty="0"/>
              <a:t>Revisit the parse tree, now with additional information in the tree nodes.</a:t>
            </a:r>
          </a:p>
          <a:p>
            <a:pPr lvl="1"/>
            <a:r>
              <a:rPr lang="en-US" dirty="0"/>
              <a:t>Execute the source program or generate code.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C366C-C33F-5F46-A24D-F8A1C4DD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77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0F3-A7DA-CF49-95E1-BD4913B3CEF8}" type="slidenum">
              <a:rPr lang="en-US"/>
              <a:pPr/>
              <a:t>9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Declarations and the Symbol Table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Identifiers</a:t>
            </a:r>
            <a:r>
              <a:rPr lang="en-US" dirty="0"/>
              <a:t> from Pascal declarations that </a:t>
            </a:r>
            <a:br>
              <a:rPr lang="en-US" dirty="0"/>
            </a:br>
            <a:r>
              <a:rPr lang="en-US" dirty="0"/>
              <a:t>we will enter into a symbol table, names of: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constants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enumeration values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fields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variables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Information from parsing </a:t>
            </a:r>
            <a:r>
              <a:rPr lang="en-US" u="sng" dirty="0"/>
              <a:t>type specifications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array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types</a:t>
            </a:r>
          </a:p>
        </p:txBody>
      </p:sp>
    </p:spTree>
    <p:extLst>
      <p:ext uri="{BB962C8B-B14F-4D97-AF65-F5344CB8AC3E}">
        <p14:creationId xmlns:p14="http://schemas.microsoft.com/office/powerpoint/2010/main" val="206482475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37734</TotalTime>
  <Words>2330</Words>
  <Application>Microsoft Macintosh PowerPoint</Application>
  <PresentationFormat>On-screen Show (4:3)</PresentationFormat>
  <Paragraphs>412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Courier New</vt:lpstr>
      <vt:lpstr>Times New Roman</vt:lpstr>
      <vt:lpstr>Wingdings</vt:lpstr>
      <vt:lpstr>Quadrant</vt:lpstr>
      <vt:lpstr>CMPE 152: Compiler Design March 4 Class Meeting</vt:lpstr>
      <vt:lpstr>More Assignment #4 Tips</vt:lpstr>
      <vt:lpstr>Reminder: Syntax and Semantics</vt:lpstr>
      <vt:lpstr>Syntax and Semantics, cont’d</vt:lpstr>
      <vt:lpstr>Syntax and Semantics, cont’d</vt:lpstr>
      <vt:lpstr>Syntax and Semantics, cont’d</vt:lpstr>
      <vt:lpstr>Multipass Compilers</vt:lpstr>
      <vt:lpstr>Multipass Compilers, cont’d</vt:lpstr>
      <vt:lpstr>Declarations and the Symbol Table</vt:lpstr>
      <vt:lpstr>Type Specification Attributes</vt:lpstr>
      <vt:lpstr>Review: Type Definitions</vt:lpstr>
      <vt:lpstr>Type Definition Structures</vt:lpstr>
      <vt:lpstr>Type Definition Structures, cont’d</vt:lpstr>
      <vt:lpstr>Type Definition Structures, cont’d</vt:lpstr>
      <vt:lpstr>Pascal Array Type</vt:lpstr>
      <vt:lpstr>Pascal Multidimensional Array</vt:lpstr>
      <vt:lpstr>Pascal Multidimensional Array</vt:lpstr>
      <vt:lpstr>Predefined Scalar Types</vt:lpstr>
      <vt:lpstr>Predefined Scalar Types, cont’d</vt:lpstr>
      <vt:lpstr>Predefined Scalar Types, cont’d</vt:lpstr>
      <vt:lpstr>Type Checking</vt:lpstr>
      <vt:lpstr>Type Checking</vt:lpstr>
      <vt:lpstr>Assignment and Comparison Compatible</vt:lpstr>
      <vt:lpstr>Class TypeChecker </vt:lpstr>
      <vt:lpstr>Type Checking Expressions</vt:lpstr>
      <vt:lpstr>Pass 2 Visit Functions for Type Definitions</vt:lpstr>
      <vt:lpstr>New Fields for Parse Tree Nodes</vt:lpstr>
      <vt:lpstr>Grammar Pcl6.g4</vt:lpstr>
      <vt:lpstr>Grammar Pcl6.g4,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420</cp:revision>
  <dcterms:created xsi:type="dcterms:W3CDTF">2008-01-12T03:52:55Z</dcterms:created>
  <dcterms:modified xsi:type="dcterms:W3CDTF">2021-03-05T00:16:11Z</dcterms:modified>
</cp:coreProperties>
</file>