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33"/>
  </p:notesMasterIdLst>
  <p:handoutMasterIdLst>
    <p:handoutMasterId r:id="rId34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320" r:id="rId13"/>
    <p:sldId id="267" r:id="rId14"/>
    <p:sldId id="268" r:id="rId15"/>
    <p:sldId id="304" r:id="rId16"/>
    <p:sldId id="305" r:id="rId17"/>
    <p:sldId id="306" r:id="rId18"/>
    <p:sldId id="307" r:id="rId19"/>
    <p:sldId id="308" r:id="rId20"/>
    <p:sldId id="309" r:id="rId21"/>
    <p:sldId id="312" r:id="rId22"/>
    <p:sldId id="313" r:id="rId23"/>
    <p:sldId id="314" r:id="rId24"/>
    <p:sldId id="315" r:id="rId25"/>
    <p:sldId id="316" r:id="rId26"/>
    <p:sldId id="289" r:id="rId27"/>
    <p:sldId id="317" r:id="rId28"/>
    <p:sldId id="318" r:id="rId29"/>
    <p:sldId id="290" r:id="rId30"/>
    <p:sldId id="291" r:id="rId31"/>
    <p:sldId id="319" r:id="rId3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DEF0F2"/>
    <a:srgbClr val="008000"/>
    <a:srgbClr val="B23C00"/>
    <a:srgbClr val="F2E5D0"/>
    <a:srgbClr val="464646"/>
    <a:srgbClr val="8F0000"/>
    <a:srgbClr val="CC99FF"/>
    <a:srgbClr val="99FF6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061" autoAdjust="0"/>
    <p:restoredTop sz="97791" autoAdjust="0"/>
  </p:normalViewPr>
  <p:slideViewPr>
    <p:cSldViewPr>
      <p:cViewPr varScale="1">
        <p:scale>
          <a:sx n="185" d="100"/>
          <a:sy n="185" d="100"/>
        </p:scale>
        <p:origin x="448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91439" cy="91439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1BEC4D-AF1D-B244-858F-FC7BB69AC3F2}" type="datetimeFigureOut">
              <a:rPr lang="en-US" smtClean="0"/>
              <a:t>2/25/21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17C8AE-DEBD-E641-93E8-ED065F7FB8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7049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27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US"/>
          </a:p>
        </p:txBody>
      </p:sp>
      <p:sp>
        <p:nvSpPr>
          <p:cNvPr id="327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5E68D8E-92B9-6647-9C13-3186C5B5146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035277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381000" y="990600"/>
            <a:ext cx="76200" cy="51054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lang="en-US" sz="2400">
              <a:latin typeface="Times New Roman" charset="0"/>
            </a:endParaRP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1371600"/>
            <a:ext cx="7696200" cy="2057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762000" y="3765550"/>
            <a:ext cx="7696200" cy="2057400"/>
          </a:xfrm>
        </p:spPr>
        <p:txBody>
          <a:bodyPr/>
          <a:lstStyle>
            <a:lvl1pPr marL="0" indent="0">
              <a:buFont typeface="Wingdings" charset="0"/>
              <a:buNone/>
              <a:defRPr sz="2400"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248400"/>
            <a:ext cx="2133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 sz="1000" b="1"/>
            </a:lvl1pPr>
          </a:lstStyle>
          <a:p>
            <a:fld id="{91E6F249-8D10-7240-A07E-F66CEC252905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728" name="Group 8"/>
          <p:cNvGrpSpPr>
            <a:grpSpLocks/>
          </p:cNvGrpSpPr>
          <p:nvPr/>
        </p:nvGrpSpPr>
        <p:grpSpPr bwMode="auto">
          <a:xfrm>
            <a:off x="381000" y="304800"/>
            <a:ext cx="8391525" cy="5791200"/>
            <a:chOff x="240" y="192"/>
            <a:chExt cx="5286" cy="3648"/>
          </a:xfrm>
        </p:grpSpPr>
        <p:sp>
          <p:nvSpPr>
            <p:cNvPr id="30729" name="Rectangle 9"/>
            <p:cNvSpPr>
              <a:spLocks noChangeArrowheads="1"/>
            </p:cNvSpPr>
            <p:nvPr/>
          </p:nvSpPr>
          <p:spPr bwMode="auto">
            <a:xfrm flipV="1">
              <a:off x="5236" y="192"/>
              <a:ext cx="288" cy="2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0" name="Rectangle 10"/>
            <p:cNvSpPr>
              <a:spLocks noChangeArrowheads="1"/>
            </p:cNvSpPr>
            <p:nvPr/>
          </p:nvSpPr>
          <p:spPr bwMode="auto">
            <a:xfrm flipV="1">
              <a:off x="240" y="192"/>
              <a:ext cx="5004" cy="288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1" name="Rectangle 11"/>
            <p:cNvSpPr>
              <a:spLocks noChangeArrowheads="1"/>
            </p:cNvSpPr>
            <p:nvPr/>
          </p:nvSpPr>
          <p:spPr bwMode="auto">
            <a:xfrm flipV="1">
              <a:off x="240" y="480"/>
              <a:ext cx="500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rot="10800000"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2" name="Rectangle 12"/>
            <p:cNvSpPr>
              <a:spLocks noChangeArrowheads="1"/>
            </p:cNvSpPr>
            <p:nvPr/>
          </p:nvSpPr>
          <p:spPr bwMode="auto">
            <a:xfrm flipV="1">
              <a:off x="5242" y="480"/>
              <a:ext cx="282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30733" name="Line 13"/>
            <p:cNvSpPr>
              <a:spLocks noChangeShapeType="1"/>
            </p:cNvSpPr>
            <p:nvPr/>
          </p:nvSpPr>
          <p:spPr bwMode="auto">
            <a:xfrm flipH="1">
              <a:off x="480" y="2256"/>
              <a:ext cx="484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Rectangle 14"/>
            <p:cNvSpPr>
              <a:spLocks noChangeArrowheads="1"/>
            </p:cNvSpPr>
            <p:nvPr/>
          </p:nvSpPr>
          <p:spPr bwMode="auto">
            <a:xfrm>
              <a:off x="240" y="192"/>
              <a:ext cx="5286" cy="3648"/>
            </a:xfrm>
            <a:prstGeom prst="rect">
              <a:avLst/>
            </a:prstGeom>
            <a:noFill/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FDA5FC-E46B-9C44-BC74-948B74CFAE7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75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11163"/>
            <a:ext cx="2057400" cy="5719762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11163"/>
            <a:ext cx="6019800" cy="571976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E3472-7C7E-B14E-BFC5-D45A5C34A3D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890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1431D7-A35E-FE4C-978D-A4C1DB31A32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584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D62B2D-F854-104A-9535-9A504E5923E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4045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D3FEEA-E4EA-8B48-84AC-27AA886F7D9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3908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4835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F6CE3A-7281-7642-9900-6E16427813B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862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4CDA5C-119F-CC4B-9649-ABA59C0C102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16357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50CE1F-3703-B242-8AD0-B0AC82B28EE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0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2074743-FE56-7945-B44C-593C2BC7280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686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96963" y="6248400"/>
            <a:ext cx="21034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382963" y="6248400"/>
            <a:ext cx="2636837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885C50-577F-4141-9922-FD2248DB00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5520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11163"/>
            <a:ext cx="8229600" cy="655637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95400"/>
            <a:ext cx="8229600" cy="4835525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97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46682" y="6248400"/>
            <a:ext cx="640118" cy="457200"/>
          </a:xfrm>
          <a:prstGeom prst="rect">
            <a:avLst/>
          </a:prstGeom>
          <a:noFill/>
          <a:ln>
            <a:noFill/>
          </a:ln>
          <a:effectLst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FF516B7F-12E3-114E-9B55-66756E9F7A1D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29703" name="Group 7"/>
          <p:cNvGrpSpPr>
            <a:grpSpLocks/>
          </p:cNvGrpSpPr>
          <p:nvPr/>
        </p:nvGrpSpPr>
        <p:grpSpPr bwMode="auto">
          <a:xfrm>
            <a:off x="228600" y="0"/>
            <a:ext cx="8686800" cy="1143000"/>
            <a:chOff x="176" y="96"/>
            <a:chExt cx="5472" cy="1008"/>
          </a:xfrm>
        </p:grpSpPr>
        <p:sp>
          <p:nvSpPr>
            <p:cNvPr id="29704" name="Line 8"/>
            <p:cNvSpPr>
              <a:spLocks noChangeShapeType="1"/>
            </p:cNvSpPr>
            <p:nvPr/>
          </p:nvSpPr>
          <p:spPr bwMode="auto">
            <a:xfrm flipH="1">
              <a:off x="288" y="1104"/>
              <a:ext cx="5232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9705" name="Rectangle 9"/>
            <p:cNvSpPr>
              <a:spLocks noChangeArrowheads="1"/>
            </p:cNvSpPr>
            <p:nvPr/>
          </p:nvSpPr>
          <p:spPr bwMode="auto">
            <a:xfrm>
              <a:off x="5504" y="96"/>
              <a:ext cx="144" cy="144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6" name="Rectangle 10"/>
            <p:cNvSpPr>
              <a:spLocks noChangeArrowheads="1"/>
            </p:cNvSpPr>
            <p:nvPr/>
          </p:nvSpPr>
          <p:spPr bwMode="auto">
            <a:xfrm>
              <a:off x="176" y="96"/>
              <a:ext cx="5326" cy="144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7" name="Rectangle 11"/>
            <p:cNvSpPr>
              <a:spLocks noChangeArrowheads="1"/>
            </p:cNvSpPr>
            <p:nvPr/>
          </p:nvSpPr>
          <p:spPr bwMode="auto">
            <a:xfrm>
              <a:off x="176" y="240"/>
              <a:ext cx="5326" cy="88"/>
            </a:xfrm>
            <a:prstGeom prst="rect">
              <a:avLst/>
            </a:prstGeom>
            <a:solidFill>
              <a:schemeClr val="bg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  <p:sp>
          <p:nvSpPr>
            <p:cNvPr id="29708" name="Rectangle 12"/>
            <p:cNvSpPr>
              <a:spLocks noChangeArrowheads="1"/>
            </p:cNvSpPr>
            <p:nvPr/>
          </p:nvSpPr>
          <p:spPr bwMode="auto">
            <a:xfrm>
              <a:off x="5504" y="241"/>
              <a:ext cx="144" cy="86"/>
            </a:xfrm>
            <a:prstGeom prst="rect">
              <a:avLst/>
            </a:prstGeom>
            <a:solidFill>
              <a:schemeClr val="accent2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 eaLnBrk="1" hangingPunct="1"/>
              <a:endParaRPr lang="en-US" sz="2400">
                <a:latin typeface="Times New Roman" charset="0"/>
              </a:endParaRPr>
            </a:p>
          </p:txBody>
        </p:sp>
      </p:grpSp>
      <p:pic>
        <p:nvPicPr>
          <p:cNvPr id="29709" name="Picture 13" descr="SJSU-logo"/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6713" y="6172200"/>
            <a:ext cx="639762" cy="6064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 userDrawn="1"/>
        </p:nvSpPr>
        <p:spPr>
          <a:xfrm>
            <a:off x="1097318" y="6263609"/>
            <a:ext cx="18004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Computer</a:t>
            </a:r>
            <a:r>
              <a:rPr lang="en-US" sz="1000" baseline="0" dirty="0"/>
              <a:t> Engineering Dept.</a:t>
            </a:r>
          </a:p>
          <a:p>
            <a:r>
              <a:rPr lang="en-US" sz="1000" baseline="0" dirty="0"/>
              <a:t>Spring 2021: February 25</a:t>
            </a:r>
            <a:endParaRPr lang="en-US" sz="1000" dirty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3801926" y="6263609"/>
            <a:ext cx="181812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000"/>
              <a:t>CMPE</a:t>
            </a:r>
            <a:r>
              <a:rPr lang="en-US" sz="1000" baseline="0"/>
              <a:t> 152</a:t>
            </a:r>
            <a:r>
              <a:rPr lang="en-US" sz="1000"/>
              <a:t>: Compiler </a:t>
            </a:r>
            <a:r>
              <a:rPr lang="en-US" sz="1000" baseline="0"/>
              <a:t>Design</a:t>
            </a:r>
            <a:br>
              <a:rPr lang="en-US" sz="1000" baseline="0"/>
            </a:br>
            <a:r>
              <a:rPr lang="en-US" sz="1000" baseline="0"/>
              <a:t>© R. Mak</a:t>
            </a:r>
            <a:endParaRPr lang="en-US" sz="10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6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7" r:id="rId8"/>
    <p:sldLayoutId id="2147483658" r:id="rId9"/>
    <p:sldLayoutId id="2147483659" r:id="rId10"/>
    <p:sldLayoutId id="2147483660" r:id="rId11"/>
  </p:sldLayoutIdLst>
  <p:hf hdr="0" ftr="0" dt="0"/>
  <p:txStyles>
    <p:titleStyle>
      <a:lvl1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  <a:ea typeface="ＭＳ Ｐゴシック" charset="0"/>
        </a:defRPr>
      </a:lvl9pPr>
    </p:titleStyle>
    <p:bodyStyle>
      <a:lvl1pPr marL="469900" indent="-469900" algn="l" rtl="0" fontAlgn="base">
        <a:spcBef>
          <a:spcPct val="20000"/>
        </a:spcBef>
        <a:spcAft>
          <a:spcPct val="0"/>
        </a:spcAft>
        <a:buClr>
          <a:schemeClr val="bg2"/>
        </a:buClr>
        <a:buSzPct val="70000"/>
        <a:buFont typeface="Wingdings" charset="0"/>
        <a:buChar char="o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908050" indent="-4365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2400">
          <a:solidFill>
            <a:schemeClr val="tx1"/>
          </a:solidFill>
          <a:latin typeface="+mn-lt"/>
          <a:ea typeface="+mn-ea"/>
        </a:defRPr>
      </a:lvl2pPr>
      <a:lvl3pPr marL="1377950" indent="-468313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charset="0"/>
        <a:buChar char="o"/>
        <a:defRPr sz="2000">
          <a:solidFill>
            <a:schemeClr val="tx1"/>
          </a:solidFill>
          <a:latin typeface="+mn-lt"/>
          <a:ea typeface="+mn-ea"/>
        </a:defRPr>
      </a:lvl3pPr>
      <a:lvl4pPr marL="1827213" indent="-4381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5000"/>
        <a:buFont typeface="Wingdings" charset="0"/>
        <a:buChar char="n"/>
        <a:defRPr sz="1600">
          <a:solidFill>
            <a:schemeClr val="tx1"/>
          </a:solidFill>
          <a:latin typeface="+mn-lt"/>
          <a:ea typeface="+mn-ea"/>
        </a:defRPr>
      </a:lvl4pPr>
      <a:lvl5pPr marL="22971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5pPr>
      <a:lvl6pPr marL="27543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6pPr>
      <a:lvl7pPr marL="32115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7pPr>
      <a:lvl8pPr marL="36687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8pPr>
      <a:lvl9pPr marL="4125913" indent="-468313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charset="0"/>
        <a:buChar char="o"/>
        <a:defRPr sz="1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cs.sjsu.edu/~mak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3200" dirty="0"/>
              <a:t>CMPE 152: Compiler Design</a:t>
            </a:r>
            <a:br>
              <a:rPr lang="en-US" sz="3600" dirty="0"/>
            </a:br>
            <a:r>
              <a:rPr lang="en-US" sz="2400" dirty="0"/>
              <a:t>February 25 Class Meeting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algn="ctr">
              <a:lnSpc>
                <a:spcPct val="90000"/>
              </a:lnSpc>
            </a:pPr>
            <a:r>
              <a:rPr lang="en-US" dirty="0"/>
              <a:t>Department of Computer Engineering</a:t>
            </a:r>
            <a:br>
              <a:rPr lang="en-US" dirty="0"/>
            </a:br>
            <a:r>
              <a:rPr lang="en-US" dirty="0"/>
              <a:t>San Jose State University</a:t>
            </a:r>
            <a:br>
              <a:rPr lang="en-US" dirty="0"/>
            </a:br>
            <a:br>
              <a:rPr lang="en-US" sz="1200" dirty="0"/>
            </a:br>
            <a:r>
              <a:rPr lang="en-US" dirty="0"/>
              <a:t>February 2021</a:t>
            </a:r>
            <a:br>
              <a:rPr lang="en-US" dirty="0"/>
            </a:br>
            <a:r>
              <a:rPr lang="en-US" dirty="0"/>
              <a:t>Instructor: Ron Mak</a:t>
            </a:r>
          </a:p>
          <a:p>
            <a:pPr algn="ctr">
              <a:lnSpc>
                <a:spcPct val="90000"/>
              </a:lnSpc>
            </a:pPr>
            <a:r>
              <a:rPr lang="en-US" dirty="0">
                <a:hlinkClick r:id="rId2"/>
              </a:rPr>
              <a:t>www.cs.sjsu.edu/~mak</a:t>
            </a:r>
            <a:endParaRPr lang="en-US" dirty="0"/>
          </a:p>
        </p:txBody>
      </p:sp>
      <p:pic>
        <p:nvPicPr>
          <p:cNvPr id="2053" name="Picture 5" descr="sjsu_logo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2638" y="4591050"/>
            <a:ext cx="1096962" cy="1031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91E6F249-8D10-7240-A07E-F66CEC252905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6" descr="Screen Shot 2015-08-23 at 4.03.00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40" y="4434828"/>
            <a:ext cx="1013781" cy="137158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0F6A5-F4DE-814C-9E33-9146C79A0B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Pcl4 Visitor Interface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F319E5A-5143-4341-8498-6F7C8BA14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5A6B4-BB19-E747-9AA7-2C6137A0E9AA}"/>
              </a:ext>
            </a:extLst>
          </p:cNvPr>
          <p:cNvSpPr txBox="1"/>
          <p:nvPr/>
        </p:nvSpPr>
        <p:spPr>
          <a:xfrm>
            <a:off x="61791" y="1508781"/>
            <a:ext cx="9020418" cy="347787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Pcl4.g4 by ANTLR 4.8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"antlr4-runtime.h"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"Pcl4Parser.h"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Pcl4Visitor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public antlr4::tree::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AbstractParseTreeVisitor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visitProgramHeader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ProgramHeaderContext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visitProgramParameters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ProgramParametersContext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visitBlock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BlockContext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visitDeclarations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DeclarationsContext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visitCompoundStatement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visitEmptyStatement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EmptyStatementContext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visitStatementList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visitRepeatStatement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*context) = 0;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FD0B9F0-F0A4-8445-9FB0-70DEF9028007}"/>
              </a:ext>
            </a:extLst>
          </p:cNvPr>
          <p:cNvSpPr txBox="1"/>
          <p:nvPr/>
        </p:nvSpPr>
        <p:spPr>
          <a:xfrm>
            <a:off x="7589487" y="1339504"/>
            <a:ext cx="1307730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Pcl4Visitor.h</a:t>
            </a:r>
          </a:p>
        </p:txBody>
      </p:sp>
    </p:spTree>
    <p:extLst>
      <p:ext uri="{BB962C8B-B14F-4D97-AF65-F5344CB8AC3E}">
        <p14:creationId xmlns:p14="http://schemas.microsoft.com/office/powerpoint/2010/main" val="38425387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2F6E4-36C0-6045-9B3C-687D4A65EC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Pcl4 Base Visitor Class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5A3C578-7AF2-714C-A598-E1BE4F2E9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94332EB-58CC-684D-8154-D7CD2A650714}"/>
              </a:ext>
            </a:extLst>
          </p:cNvPr>
          <p:cNvSpPr txBox="1"/>
          <p:nvPr/>
        </p:nvSpPr>
        <p:spPr>
          <a:xfrm>
            <a:off x="228648" y="1464083"/>
            <a:ext cx="8686704" cy="398570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// Generated from Pcl4.g4 by ANTLR 4.8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"antlr4-runtime.h"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#include "Pcl4Visitor.h"</a:t>
            </a:r>
            <a:b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1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 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Pcl4BaseVisitor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public </a:t>
            </a:r>
            <a:r>
              <a:rPr lang="en-US" sz="11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Pcl4Visitor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visitProgramHeader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ProgramHeaderContext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</a:t>
            </a:r>
            <a:r>
              <a:rPr lang="en-US" sz="1100" b="1" dirty="0" err="1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visitProgramParameters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ProgramParametersContext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 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{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return 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visitChildren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1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);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}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    ...</a:t>
            </a:r>
          </a:p>
          <a:p>
            <a:r>
              <a:rPr lang="en-US" sz="1100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B9D3733-9ED4-4542-8AC4-EC0E22F70D16}"/>
              </a:ext>
            </a:extLst>
          </p:cNvPr>
          <p:cNvSpPr txBox="1"/>
          <p:nvPr/>
        </p:nvSpPr>
        <p:spPr>
          <a:xfrm>
            <a:off x="6949414" y="1294806"/>
            <a:ext cx="1774204" cy="338554"/>
          </a:xfrm>
          <a:prstGeom prst="rect">
            <a:avLst/>
          </a:prstGeom>
          <a:solidFill>
            <a:srgbClr val="008000"/>
          </a:solidFill>
          <a:ln>
            <a:solidFill>
              <a:srgbClr val="008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Pcl4BaseVisitor.h</a:t>
            </a:r>
          </a:p>
        </p:txBody>
      </p:sp>
    </p:spTree>
    <p:extLst>
      <p:ext uri="{BB962C8B-B14F-4D97-AF65-F5344CB8AC3E}">
        <p14:creationId xmlns:p14="http://schemas.microsoft.com/office/powerpoint/2010/main" val="30424128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45ABD-E4EF-EE43-BEE7-E621B1E97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Class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Executor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8F1C7F-913E-2442-9C88-F1C7332E29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A3FE15-0B34-3A4C-9B6E-A79C0BC7AF2B}"/>
              </a:ext>
            </a:extLst>
          </p:cNvPr>
          <p:cNvSpPr txBox="1"/>
          <p:nvPr/>
        </p:nvSpPr>
        <p:spPr>
          <a:xfrm>
            <a:off x="295829" y="1503269"/>
            <a:ext cx="8552341" cy="433965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typedef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antlrcpp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::Any Object;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class Executor : public Pcl4BaseVisitor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public: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Executor() {}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virtual ~Executor() {}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visitProgram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visitStatement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visitStatementList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visitCompoundStatement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visitAssignmentStatement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visitRepeatStatement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visitWriteStatement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WriteStatementContext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visitWritelnStatement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WritelnStatementContext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visitExpression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ExpressionContext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visitVariable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Object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visitNumber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(Pcl4Parser::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NumberContext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*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ctx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) override;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// Complete this class!</a:t>
            </a:r>
          </a:p>
          <a:p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};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BDDD524E-AD59-AE4E-AAA1-2C81686B2FDF}"/>
              </a:ext>
            </a:extLst>
          </p:cNvPr>
          <p:cNvSpPr txBox="1"/>
          <p:nvPr/>
        </p:nvSpPr>
        <p:spPr>
          <a:xfrm>
            <a:off x="7469504" y="1333992"/>
            <a:ext cx="115435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FF00"/>
                </a:solidFill>
              </a:rPr>
              <a:t>Executor.h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74520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603D3C-1D85-314A-8ACA-30E36FE20D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#4: Pcl4 Grammar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945096-BE39-8A40-BAE8-49AD51073D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 more Pascal statements </a:t>
            </a:r>
            <a:br>
              <a:rPr lang="en-US" dirty="0"/>
            </a:br>
            <a:r>
              <a:rPr lang="en-US" dirty="0"/>
              <a:t>to the Pcl4 grammar: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WHILE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</a:p>
          <a:p>
            <a:pPr lvl="1"/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CASE</a:t>
            </a:r>
          </a:p>
          <a:p>
            <a:pPr lvl="4"/>
            <a:endParaRPr lang="en-US" dirty="0"/>
          </a:p>
          <a:p>
            <a:r>
              <a:rPr lang="en-US" dirty="0"/>
              <a:t>Use ANTLR to generate a new lexer </a:t>
            </a:r>
            <a:br>
              <a:rPr lang="en-US" dirty="0"/>
            </a:br>
            <a:r>
              <a:rPr lang="en-US" dirty="0"/>
              <a:t>and a new parser for Pcl4.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821AC-94B9-234E-96DF-36162A890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876807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3C934E-D298-8B47-92EE-D8BCA3E755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#4</a:t>
            </a:r>
            <a:r>
              <a:rPr lang="en-US" i="1" dirty="0"/>
              <a:t>, cont’d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D4CE8B-546A-0D43-B69D-15A68937BC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Verify the </a:t>
            </a:r>
            <a:r>
              <a:rPr lang="en-US" u="sng" dirty="0"/>
              <a:t>correctness</a:t>
            </a:r>
            <a:r>
              <a:rPr lang="en-US" dirty="0"/>
              <a:t> of your grammar: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Generate </a:t>
            </a:r>
            <a:r>
              <a:rPr lang="en-US" u="sng" dirty="0"/>
              <a:t>syntax diagrams</a:t>
            </a:r>
            <a:r>
              <a:rPr lang="en-US" dirty="0"/>
              <a:t>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Generate graphical </a:t>
            </a:r>
            <a:r>
              <a:rPr lang="en-US" u="sng" dirty="0"/>
              <a:t>parse trees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from sample source files:</a:t>
            </a: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HelloWorld.txt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Temperature.txt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SquareRootTable.txt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TestWhile.txt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TestIf.txt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TestFor.txt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2"/>
            <a:r>
              <a:rPr lang="en-US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TestCase.txt</a:t>
            </a:r>
            <a:endParaRPr lang="en-US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E8EC26-6B1C-D944-AE0A-4EB8DBAE38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318A197-E8FC-F648-992B-C251BD9CD00E}"/>
              </a:ext>
            </a:extLst>
          </p:cNvPr>
          <p:cNvSpPr txBox="1"/>
          <p:nvPr/>
        </p:nvSpPr>
        <p:spPr>
          <a:xfrm>
            <a:off x="5739192" y="4160512"/>
            <a:ext cx="2257990" cy="584775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dirty="0">
                <a:solidFill>
                  <a:srgbClr val="0033CC"/>
                </a:solidFill>
              </a:rPr>
              <a:t>Team assignment </a:t>
            </a:r>
          </a:p>
          <a:p>
            <a:pPr algn="ctr"/>
            <a:r>
              <a:rPr lang="en-US" dirty="0">
                <a:solidFill>
                  <a:srgbClr val="0033CC"/>
                </a:solidFill>
              </a:rPr>
              <a:t>due Tuesday, March 9.</a:t>
            </a:r>
          </a:p>
        </p:txBody>
      </p:sp>
    </p:spTree>
    <p:extLst>
      <p:ext uri="{BB962C8B-B14F-4D97-AF65-F5344CB8AC3E}">
        <p14:creationId xmlns:p14="http://schemas.microsoft.com/office/powerpoint/2010/main" val="3113510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491317-E1C7-5447-8AB3-F48688064362}" type="slidenum">
              <a:rPr lang="en-US"/>
              <a:pPr/>
              <a:t>15</a:t>
            </a:fld>
            <a:endParaRPr lang="en-US"/>
          </a:p>
        </p:txBody>
      </p:sp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Parsing Declarations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declarations </a:t>
            </a:r>
            <a:r>
              <a:rPr lang="en-US" dirty="0"/>
              <a:t>of a programming language are often the </a:t>
            </a:r>
            <a:r>
              <a:rPr lang="en-US" u="sng" dirty="0"/>
              <a:t>most challenging</a:t>
            </a:r>
            <a:r>
              <a:rPr lang="en-US" dirty="0"/>
              <a:t> to parse.</a:t>
            </a:r>
          </a:p>
          <a:p>
            <a:pPr lvl="4"/>
            <a:endParaRPr lang="en-US" dirty="0"/>
          </a:p>
          <a:p>
            <a:r>
              <a:rPr lang="en-US" dirty="0"/>
              <a:t>Declarations syntax can be difficult.</a:t>
            </a:r>
          </a:p>
          <a:p>
            <a:r>
              <a:rPr lang="en-US" dirty="0"/>
              <a:t>Declarations often include recursive definitions.</a:t>
            </a:r>
          </a:p>
          <a:p>
            <a:r>
              <a:rPr lang="en-US" dirty="0"/>
              <a:t>You must keep of track of diverse information.</a:t>
            </a:r>
          </a:p>
          <a:p>
            <a:r>
              <a:rPr lang="en-US" dirty="0"/>
              <a:t>Many new items to enter into the symbol table.</a:t>
            </a:r>
          </a:p>
        </p:txBody>
      </p:sp>
    </p:spTree>
    <p:extLst>
      <p:ext uri="{BB962C8B-B14F-4D97-AF65-F5344CB8AC3E}">
        <p14:creationId xmlns:p14="http://schemas.microsoft.com/office/powerpoint/2010/main" val="406518168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A223C3-AF95-E243-9008-1BA9FA2740EE}" type="slidenum">
              <a:rPr lang="en-US"/>
              <a:pPr/>
              <a:t>16</a:t>
            </a:fld>
            <a:endParaRPr lang="en-US"/>
          </a:p>
        </p:txBody>
      </p:sp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Declarations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533400" indent="-533400">
              <a:lnSpc>
                <a:spcPct val="90000"/>
              </a:lnSpc>
            </a:pPr>
            <a:r>
              <a:rPr lang="en-US" dirty="0"/>
              <a:t>Classic Pascal declarations consist of 5 parts, </a:t>
            </a:r>
            <a:br>
              <a:rPr lang="en-US" dirty="0"/>
            </a:br>
            <a:r>
              <a:rPr lang="en-US" dirty="0"/>
              <a:t>each optional, but </a:t>
            </a:r>
            <a:r>
              <a:rPr lang="en-US" u="sng" dirty="0"/>
              <a:t>always in this order</a:t>
            </a:r>
            <a:r>
              <a:rPr lang="en-US" dirty="0"/>
              <a:t>: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Label declarations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Constant definitions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Type definitions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Variable declarations</a:t>
            </a:r>
          </a:p>
          <a:p>
            <a:pPr marL="928688" lvl="1" indent="-457200">
              <a:lnSpc>
                <a:spcPct val="90000"/>
              </a:lnSpc>
              <a:buFont typeface="Wingdings" charset="0"/>
              <a:buAutoNum type="arabicPeriod"/>
            </a:pPr>
            <a:r>
              <a:rPr lang="en-US" dirty="0"/>
              <a:t>Procedure and function declarations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 marL="533400" indent="-533400">
              <a:lnSpc>
                <a:spcPct val="90000"/>
              </a:lnSpc>
            </a:pPr>
            <a:r>
              <a:rPr lang="en-US" dirty="0"/>
              <a:t>We will examine 2, 3, and 4 next.</a:t>
            </a:r>
          </a:p>
          <a:p>
            <a:pPr marL="928688" lvl="1" indent="-457200">
              <a:lnSpc>
                <a:spcPct val="90000"/>
              </a:lnSpc>
            </a:pPr>
            <a:r>
              <a:rPr lang="en-US" dirty="0"/>
              <a:t>We</a:t>
            </a:r>
            <a:r>
              <a:rPr lang="en-US" dirty="0">
                <a:latin typeface="Arial"/>
              </a:rPr>
              <a:t>’</a:t>
            </a:r>
            <a:r>
              <a:rPr lang="en-US" dirty="0"/>
              <a:t>ll do procedures and functions </a:t>
            </a:r>
            <a:br>
              <a:rPr lang="en-US" dirty="0"/>
            </a:br>
            <a:r>
              <a:rPr lang="en-US" dirty="0"/>
              <a:t>in a couple of weeks.</a:t>
            </a:r>
          </a:p>
        </p:txBody>
      </p:sp>
    </p:spTree>
    <p:extLst>
      <p:ext uri="{BB962C8B-B14F-4D97-AF65-F5344CB8AC3E}">
        <p14:creationId xmlns:p14="http://schemas.microsoft.com/office/powerpoint/2010/main" val="373900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846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1846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73DA-BEF4-9144-9A02-599569FB280F}" type="slidenum">
              <a:rPr lang="en-US"/>
              <a:pPr/>
              <a:t>17</a:t>
            </a:fld>
            <a:endParaRPr lang="en-US"/>
          </a:p>
        </p:txBody>
      </p:sp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Declarations</a:t>
            </a:r>
            <a:endParaRPr lang="en-US" i="1"/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35024" y="1338199"/>
            <a:ext cx="2925763" cy="4805362"/>
          </a:xfrm>
          <a:ln/>
          <a:extLst>
            <a:ext uri="{91240B29-F687-4f45-9708-019B960494DF}">
              <a14:hiddenLine xmlns:a14="http://schemas.microsoft.com/office/drawing/2010/main" xmlns="" w="9525">
                <a:solidFill>
                  <a:schemeClr val="folHlink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The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CONST</a:t>
            </a:r>
            <a:r>
              <a:rPr lang="en-US" sz="2000" dirty="0"/>
              <a:t>,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TYPE</a:t>
            </a:r>
            <a:r>
              <a:rPr lang="en-US" sz="2000" dirty="0"/>
              <a:t>, and </a:t>
            </a:r>
            <a:r>
              <a:rPr lang="en-US" sz="2000" b="1" dirty="0">
                <a:solidFill>
                  <a:srgbClr val="0033CC"/>
                </a:solidFill>
                <a:latin typeface="Courier New" charset="0"/>
              </a:rPr>
              <a:t>VAR</a:t>
            </a:r>
            <a:r>
              <a:rPr lang="en-US" sz="2000" dirty="0"/>
              <a:t> parts are optional, but they must come in this order.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Note that constants and types are </a:t>
            </a:r>
            <a:r>
              <a:rPr lang="en-US" sz="2000" dirty="0">
                <a:solidFill>
                  <a:srgbClr val="C00000"/>
                </a:solidFill>
              </a:rPr>
              <a:t>defined</a:t>
            </a:r>
            <a:r>
              <a:rPr lang="en-US" sz="2000" dirty="0"/>
              <a:t>, but variables are </a:t>
            </a:r>
            <a:r>
              <a:rPr lang="en-US" sz="2000" dirty="0">
                <a:solidFill>
                  <a:srgbClr val="C00000"/>
                </a:solidFill>
              </a:rPr>
              <a:t>declared</a:t>
            </a:r>
            <a:r>
              <a:rPr lang="en-US" sz="2000" dirty="0"/>
              <a:t>.</a:t>
            </a:r>
          </a:p>
          <a:p>
            <a:pPr lvl="3">
              <a:lnSpc>
                <a:spcPct val="90000"/>
              </a:lnSpc>
            </a:pPr>
            <a:endParaRPr lang="en-US" sz="1200" dirty="0"/>
          </a:p>
          <a:p>
            <a:pPr>
              <a:lnSpc>
                <a:spcPct val="90000"/>
              </a:lnSpc>
            </a:pPr>
            <a:r>
              <a:rPr lang="en-US" sz="2000" dirty="0"/>
              <a:t>Collectively, you refer to all of them as </a:t>
            </a:r>
            <a:r>
              <a:rPr lang="en-US" sz="2000" dirty="0">
                <a:solidFill>
                  <a:srgbClr val="C00000"/>
                </a:solidFill>
              </a:rPr>
              <a:t>declarations</a:t>
            </a:r>
            <a:r>
              <a:rPr lang="en-US" sz="2000" dirty="0"/>
              <a:t>.</a:t>
            </a:r>
          </a:p>
        </p:txBody>
      </p:sp>
      <p:pic>
        <p:nvPicPr>
          <p:cNvPr id="319492" name="Picture 4" descr="CS153-080924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392238"/>
            <a:ext cx="5486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626589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DE27CE-7AB6-7644-B414-29F8385D21FA}" type="slidenum">
              <a:rPr lang="en-US"/>
              <a:pPr/>
              <a:t>18</a:t>
            </a:fld>
            <a:endParaRPr lang="en-US"/>
          </a:p>
        </p:txBody>
      </p:sp>
      <p:sp>
        <p:nvSpPr>
          <p:cNvPr id="320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Constant Definitions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424113"/>
            <a:ext cx="8229600" cy="547687"/>
          </a:xfrm>
        </p:spPr>
        <p:txBody>
          <a:bodyPr/>
          <a:lstStyle/>
          <a:p>
            <a:r>
              <a:rPr lang="en-US" sz="2400" dirty="0"/>
              <a:t>Example constant definition part:</a:t>
            </a:r>
          </a:p>
        </p:txBody>
      </p:sp>
      <p:pic>
        <p:nvPicPr>
          <p:cNvPr id="320516" name="Picture 4" descr="CS153-080924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1325563"/>
            <a:ext cx="4160838" cy="828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0517" name="Text Box 5"/>
          <p:cNvSpPr txBox="1">
            <a:spLocks noChangeArrowheads="1"/>
          </p:cNvSpPr>
          <p:nvPr/>
        </p:nvSpPr>
        <p:spPr bwMode="auto">
          <a:xfrm>
            <a:off x="639763" y="3059113"/>
            <a:ext cx="7885112" cy="1558925"/>
          </a:xfrm>
          <a:prstGeom prst="rect">
            <a:avLst/>
          </a:prstGeom>
          <a:solidFill>
            <a:srgbClr val="F2F2F2"/>
          </a:solidFill>
          <a:ln>
            <a:noFill/>
          </a:ln>
          <a:effectLst/>
        </p:spPr>
        <p:txBody>
          <a:bodyPr wrap="none">
            <a:spAutoFit/>
          </a:bodyPr>
          <a:lstStyle/>
          <a:p>
            <a:r>
              <a:rPr lang="en-US" b="1">
                <a:latin typeface="Courier New" charset="0"/>
              </a:rPr>
              <a:t>CONST</a:t>
            </a:r>
          </a:p>
          <a:p>
            <a:r>
              <a:rPr lang="en-US" b="1">
                <a:latin typeface="Courier New" charset="0"/>
              </a:rPr>
              <a:t>    factor = 8;</a:t>
            </a:r>
          </a:p>
          <a:p>
            <a:r>
              <a:rPr lang="en-US" b="1">
                <a:latin typeface="Courier New" charset="0"/>
              </a:rPr>
              <a:t>    epsilon = 1.0e-6;</a:t>
            </a:r>
          </a:p>
          <a:p>
            <a:r>
              <a:rPr lang="en-US" b="1">
                <a:latin typeface="Courier New" charset="0"/>
              </a:rPr>
              <a:t>    ch = 'x';</a:t>
            </a:r>
          </a:p>
          <a:p>
            <a:r>
              <a:rPr lang="en-US" b="1">
                <a:latin typeface="Courier New" charset="0"/>
              </a:rPr>
              <a:t>    limit = -epsilon;</a:t>
            </a:r>
          </a:p>
          <a:p>
            <a:r>
              <a:rPr lang="en-US" b="1">
                <a:latin typeface="Courier New" charset="0"/>
              </a:rPr>
              <a:t>    message = 'Press the OK button to confirm your selection.';</a:t>
            </a:r>
          </a:p>
        </p:txBody>
      </p:sp>
      <p:sp>
        <p:nvSpPr>
          <p:cNvPr id="320518" name="Rectangle 6"/>
          <p:cNvSpPr>
            <a:spLocks noChangeArrowheads="1"/>
          </p:cNvSpPr>
          <p:nvPr/>
        </p:nvSpPr>
        <p:spPr bwMode="auto">
          <a:xfrm>
            <a:off x="365125" y="4800600"/>
            <a:ext cx="8229600" cy="1189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400" dirty="0"/>
              <a:t>Classic Pascal only allows a </a:t>
            </a:r>
            <a:r>
              <a:rPr lang="en-US" sz="2400" u="sng" dirty="0"/>
              <a:t>constant value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br>
              <a:rPr lang="en-US" sz="2400" dirty="0"/>
            </a:br>
            <a:r>
              <a:rPr lang="en-US" sz="2400" dirty="0"/>
              <a:t>after the </a:t>
            </a:r>
            <a:r>
              <a:rPr lang="en-US" sz="2400" b="1" dirty="0">
                <a:latin typeface="Courier New" charset="0"/>
              </a:rPr>
              <a:t>=</a:t>
            </a:r>
            <a:r>
              <a:rPr lang="en-US" sz="2400" dirty="0"/>
              <a:t> sign.</a:t>
            </a:r>
          </a:p>
          <a:p>
            <a:pPr marL="908050" lvl="1" indent="-436563" eaLnBrk="1" hangingPunct="1">
              <a:spcBef>
                <a:spcPct val="20000"/>
              </a:spcBef>
              <a:buClr>
                <a:schemeClr val="accent2"/>
              </a:buClr>
              <a:buSzPct val="75000"/>
              <a:buFont typeface="Wingdings" charset="0"/>
              <a:buChar char="n"/>
            </a:pPr>
            <a:r>
              <a:rPr lang="en-US" sz="2000" dirty="0"/>
              <a:t>No constant expressions.</a:t>
            </a:r>
          </a:p>
        </p:txBody>
      </p:sp>
    </p:spTree>
    <p:extLst>
      <p:ext uri="{BB962C8B-B14F-4D97-AF65-F5344CB8AC3E}">
        <p14:creationId xmlns:p14="http://schemas.microsoft.com/office/powerpoint/2010/main" val="330645508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F4646-EA22-C14A-BF40-2B808F2CC099}" type="slidenum">
              <a:rPr lang="en-US"/>
              <a:pPr/>
              <a:t>19</a:t>
            </a:fld>
            <a:endParaRPr lang="en-US"/>
          </a:p>
        </p:txBody>
      </p:sp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Pascal Type Definitions</a:t>
            </a:r>
          </a:p>
        </p:txBody>
      </p:sp>
      <p:sp>
        <p:nvSpPr>
          <p:cNvPr id="3215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750406"/>
            <a:ext cx="8229600" cy="1513203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A Pascal </a:t>
            </a:r>
            <a:r>
              <a:rPr lang="en-US" u="sng" dirty="0"/>
              <a:t>simple type</a:t>
            </a:r>
            <a:r>
              <a:rPr lang="en-US" dirty="0"/>
              <a:t> can be: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scalar (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real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boolean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char</a:t>
            </a:r>
            <a:r>
              <a:rPr lang="en-US" dirty="0"/>
              <a:t>)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enumeration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subrange</a:t>
            </a:r>
          </a:p>
        </p:txBody>
      </p:sp>
      <p:pic>
        <p:nvPicPr>
          <p:cNvPr id="321540" name="Picture 4" descr="CS153-080924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5" y="1225550"/>
            <a:ext cx="3841750" cy="79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321541" name="Picture 5" descr="177075 fg0901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913" y="2148854"/>
            <a:ext cx="7313612" cy="251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321544" name="Group 8"/>
          <p:cNvGrpSpPr>
            <a:grpSpLocks/>
          </p:cNvGrpSpPr>
          <p:nvPr/>
        </p:nvGrpSpPr>
        <p:grpSpPr bwMode="auto">
          <a:xfrm>
            <a:off x="7132294" y="5074261"/>
            <a:ext cx="1704976" cy="584200"/>
            <a:chOff x="4493" y="2984"/>
            <a:chExt cx="1074" cy="368"/>
          </a:xfrm>
        </p:grpSpPr>
        <p:sp>
          <p:nvSpPr>
            <p:cNvPr id="321542" name="Text Box 6"/>
            <p:cNvSpPr txBox="1">
              <a:spLocks noChangeArrowheads="1"/>
            </p:cNvSpPr>
            <p:nvPr/>
          </p:nvSpPr>
          <p:spPr bwMode="auto">
            <a:xfrm>
              <a:off x="4674" y="2984"/>
              <a:ext cx="893" cy="368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u="sng" dirty="0">
                  <a:solidFill>
                    <a:srgbClr val="FFFF00"/>
                  </a:solidFill>
                </a:rPr>
                <a:t>Not</a:t>
              </a:r>
              <a:r>
                <a:rPr lang="en-US" dirty="0">
                  <a:solidFill>
                    <a:srgbClr val="FFFF00"/>
                  </a:solidFill>
                </a:rPr>
                <a:t> reserved </a:t>
              </a:r>
            </a:p>
            <a:p>
              <a:r>
                <a:rPr lang="en-US" dirty="0">
                  <a:solidFill>
                    <a:srgbClr val="FFFF00"/>
                  </a:solidFill>
                </a:rPr>
                <a:t>words!</a:t>
              </a:r>
            </a:p>
          </p:txBody>
        </p:sp>
        <p:sp>
          <p:nvSpPr>
            <p:cNvPr id="321543" name="Line 7"/>
            <p:cNvSpPr>
              <a:spLocks noChangeShapeType="1"/>
            </p:cNvSpPr>
            <p:nvPr/>
          </p:nvSpPr>
          <p:spPr bwMode="auto">
            <a:xfrm flipH="1" flipV="1">
              <a:off x="4493" y="3157"/>
              <a:ext cx="230" cy="0"/>
            </a:xfrm>
            <a:prstGeom prst="line">
              <a:avLst/>
            </a:prstGeom>
            <a:noFill/>
            <a:ln w="5715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  <a:ext uri="{AF507438-7753-43e0-B8FC-AC1667EBCBE1}">
                <a14:hiddenEffects xmlns:a14="http://schemas.microsoft.com/office/drawing/2010/main" xmlns="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40459563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9AC43-49B1-A04B-9CE1-8B48A75592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52F296-81D7-AF40-AEAA-6B164CD586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Pcl (“pickle”) is a tiny subset of Pascal.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The subset will grow to be nearly full Pascal </a:t>
            </a:r>
            <a:br>
              <a:rPr lang="en-US" dirty="0"/>
            </a:br>
            <a:r>
              <a:rPr lang="en-US" dirty="0"/>
              <a:t>over the next few weeks (and assignments).</a:t>
            </a:r>
          </a:p>
          <a:p>
            <a:pPr lvl="5"/>
            <a:endParaRPr lang="en-US" dirty="0"/>
          </a:p>
          <a:p>
            <a:r>
              <a:rPr lang="en-US" dirty="0"/>
              <a:t>We will use ANTLR 4 to generate parsers </a:t>
            </a:r>
            <a:br>
              <a:rPr lang="en-US" dirty="0"/>
            </a:br>
            <a:r>
              <a:rPr lang="en-US" dirty="0"/>
              <a:t>and lexers for Pcl.</a:t>
            </a:r>
          </a:p>
          <a:p>
            <a:pPr lvl="4"/>
            <a:endParaRPr lang="en-US" dirty="0"/>
          </a:p>
          <a:p>
            <a:pPr lvl="1"/>
            <a:r>
              <a:rPr lang="en-US" dirty="0"/>
              <a:t>Our first grammar will be named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Pcl4</a:t>
            </a:r>
            <a:r>
              <a:rPr lang="en-US" dirty="0"/>
              <a:t> because </a:t>
            </a:r>
            <a:br>
              <a:rPr lang="en-US" dirty="0"/>
            </a:br>
            <a:r>
              <a:rPr lang="en-US" dirty="0"/>
              <a:t>you’re going to use it for Assignment #4.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EE2FB70-04BF-CC4B-B5E5-9B5669C10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4332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E2DBEA-7F7A-5145-B894-C5E1C0EB5BCD}" type="slidenum">
              <a:rPr lang="en-US"/>
              <a:pPr/>
              <a:t>20</a:t>
            </a:fld>
            <a:endParaRPr lang="en-US"/>
          </a:p>
        </p:txBody>
      </p:sp>
      <p:sp>
        <p:nvSpPr>
          <p:cNvPr id="323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Simple Type Definitions</a:t>
            </a:r>
          </a:p>
        </p:txBody>
      </p:sp>
      <p:sp>
        <p:nvSpPr>
          <p:cNvPr id="323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21675" cy="487363"/>
          </a:xfrm>
        </p:spPr>
        <p:txBody>
          <a:bodyPr/>
          <a:lstStyle/>
          <a:p>
            <a:r>
              <a:rPr lang="en-US" sz="2400" dirty="0"/>
              <a:t>Examples of </a:t>
            </a:r>
            <a:r>
              <a:rPr lang="en-US" sz="2400" u="sng" dirty="0"/>
              <a:t>subrange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and </a:t>
            </a:r>
            <a:r>
              <a:rPr lang="en-US" sz="2400" u="sng" dirty="0"/>
              <a:t>enumeration</a:t>
            </a:r>
            <a:r>
              <a:rPr lang="en-US" sz="2400" dirty="0">
                <a:solidFill>
                  <a:srgbClr val="B23C00"/>
                </a:solidFill>
              </a:rPr>
              <a:t> </a:t>
            </a:r>
            <a:r>
              <a:rPr lang="en-US" sz="2400" dirty="0"/>
              <a:t>type definitions:</a:t>
            </a:r>
          </a:p>
        </p:txBody>
      </p:sp>
      <p:sp>
        <p:nvSpPr>
          <p:cNvPr id="323588" name="Text Box 4"/>
          <p:cNvSpPr txBox="1">
            <a:spLocks noChangeArrowheads="1"/>
          </p:cNvSpPr>
          <p:nvPr/>
        </p:nvSpPr>
        <p:spPr bwMode="auto">
          <a:xfrm>
            <a:off x="457245" y="1922463"/>
            <a:ext cx="8251825" cy="37592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CONST</a:t>
            </a:r>
          </a:p>
          <a:p>
            <a:r>
              <a:rPr lang="en-US" b="1" dirty="0">
                <a:latin typeface="Courier New" charset="0"/>
              </a:rPr>
              <a:t>    factor = 8;</a:t>
            </a:r>
          </a:p>
          <a:p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TYPE</a:t>
            </a:r>
          </a:p>
          <a:p>
            <a:r>
              <a:rPr lang="en-US" b="1" dirty="0">
                <a:latin typeface="Courier New" charset="0"/>
              </a:rPr>
              <a:t>    range1 = 0..factor; {subrange of integer (factor is constant)}</a:t>
            </a:r>
          </a:p>
          <a:p>
            <a:r>
              <a:rPr lang="en-US" b="1" dirty="0">
                <a:latin typeface="Courier New" charset="0"/>
              </a:rPr>
              <a:t>    range2 = '</a:t>
            </a:r>
            <a:r>
              <a:rPr lang="en-US" b="1" dirty="0" err="1">
                <a:latin typeface="Courier New" charset="0"/>
              </a:rPr>
              <a:t>a'..'q</a:t>
            </a:r>
            <a:r>
              <a:rPr lang="en-US" b="1" dirty="0">
                <a:latin typeface="Courier New" charset="0"/>
              </a:rPr>
              <a:t>';  {subrange of char}</a:t>
            </a:r>
          </a:p>
          <a:p>
            <a:r>
              <a:rPr lang="en-US" b="1" dirty="0">
                <a:latin typeface="Courier New" charset="0"/>
              </a:rPr>
              <a:t>    range3 = range1;    {type identifier}</a:t>
            </a:r>
            <a:br>
              <a:rPr lang="en-US" b="1" dirty="0">
                <a:latin typeface="Courier New" charset="0"/>
              </a:rPr>
            </a:b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grades  = (A, B, C, D, F);  {enumeration}</a:t>
            </a:r>
          </a:p>
          <a:p>
            <a:r>
              <a:rPr lang="en-US" b="1" dirty="0">
                <a:latin typeface="Courier New" charset="0"/>
              </a:rPr>
              <a:t>    passing = A..D;             {subrange of enumeration}</a:t>
            </a:r>
            <a:br>
              <a:rPr lang="en-US" b="1" dirty="0">
                <a:latin typeface="Courier New" charset="0"/>
              </a:rPr>
            </a:br>
            <a:endParaRPr lang="en-US" b="1" dirty="0">
              <a:latin typeface="Courier New" charset="0"/>
            </a:endParaRPr>
          </a:p>
          <a:p>
            <a:r>
              <a:rPr lang="en-US" b="1" dirty="0">
                <a:latin typeface="Courier New" charset="0"/>
              </a:rPr>
              <a:t>    week    = (</a:t>
            </a:r>
            <a:r>
              <a:rPr lang="en-US" b="1" dirty="0" err="1">
                <a:latin typeface="Courier New" charset="0"/>
              </a:rPr>
              <a:t>monday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tuesday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wednesday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thursday</a:t>
            </a:r>
            <a:r>
              <a:rPr lang="en-US" b="1" dirty="0">
                <a:latin typeface="Courier New" charset="0"/>
              </a:rPr>
              <a:t>, </a:t>
            </a:r>
            <a:br>
              <a:rPr lang="en-US" b="1" dirty="0">
                <a:latin typeface="Courier New" charset="0"/>
              </a:rPr>
            </a:br>
            <a:r>
              <a:rPr lang="en-US" b="1" dirty="0">
                <a:latin typeface="Courier New" charset="0"/>
              </a:rPr>
              <a:t>               </a:t>
            </a:r>
            <a:r>
              <a:rPr lang="en-US" b="1" dirty="0" err="1">
                <a:latin typeface="Courier New" charset="0"/>
              </a:rPr>
              <a:t>friday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saturday</a:t>
            </a:r>
            <a:r>
              <a:rPr lang="en-US" b="1" dirty="0">
                <a:latin typeface="Courier New" charset="0"/>
              </a:rPr>
              <a:t>, </a:t>
            </a:r>
            <a:r>
              <a:rPr lang="en-US" b="1" dirty="0" err="1">
                <a:latin typeface="Courier New" charset="0"/>
              </a:rPr>
              <a:t>sunday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weekday = </a:t>
            </a:r>
            <a:r>
              <a:rPr lang="en-US" b="1" dirty="0" err="1">
                <a:latin typeface="Courier New" charset="0"/>
              </a:rPr>
              <a:t>monday</a:t>
            </a:r>
            <a:r>
              <a:rPr lang="en-US" b="1" dirty="0">
                <a:latin typeface="Courier New" charset="0"/>
              </a:rPr>
              <a:t>..</a:t>
            </a:r>
            <a:r>
              <a:rPr lang="en-US" b="1" dirty="0" err="1">
                <a:latin typeface="Courier New" charset="0"/>
              </a:rPr>
              <a:t>friday</a:t>
            </a:r>
            <a:r>
              <a:rPr lang="en-US" b="1" dirty="0">
                <a:latin typeface="Courier New" charset="0"/>
              </a:rPr>
              <a:t>;</a:t>
            </a:r>
          </a:p>
          <a:p>
            <a:r>
              <a:rPr lang="en-US" b="1" dirty="0">
                <a:latin typeface="Courier New" charset="0"/>
              </a:rPr>
              <a:t>    weekend = </a:t>
            </a:r>
            <a:r>
              <a:rPr lang="en-US" b="1" dirty="0" err="1">
                <a:latin typeface="Courier New" charset="0"/>
              </a:rPr>
              <a:t>saturday</a:t>
            </a:r>
            <a:r>
              <a:rPr lang="en-US" b="1" dirty="0">
                <a:latin typeface="Courier New" charset="0"/>
              </a:rPr>
              <a:t>..</a:t>
            </a:r>
            <a:r>
              <a:rPr lang="en-US" b="1" dirty="0" err="1">
                <a:latin typeface="Courier New" charset="0"/>
              </a:rPr>
              <a:t>sunday</a:t>
            </a:r>
            <a:r>
              <a:rPr lang="en-US" b="1" dirty="0">
                <a:latin typeface="Courier New" charset="0"/>
              </a:rPr>
              <a:t>; </a:t>
            </a:r>
          </a:p>
        </p:txBody>
      </p:sp>
    </p:spTree>
    <p:extLst>
      <p:ext uri="{BB962C8B-B14F-4D97-AF65-F5344CB8AC3E}">
        <p14:creationId xmlns:p14="http://schemas.microsoft.com/office/powerpoint/2010/main" val="42902264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FCB936-4CA9-1948-9A87-B77628829ACB}" type="slidenum">
              <a:rPr lang="en-US"/>
              <a:pPr/>
              <a:t>21</a:t>
            </a:fld>
            <a:endParaRPr lang="en-US"/>
          </a:p>
        </p:txBody>
      </p:sp>
      <p:sp>
        <p:nvSpPr>
          <p:cNvPr id="326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Array Type Definitions</a:t>
            </a:r>
          </a:p>
        </p:txBody>
      </p:sp>
      <p:sp>
        <p:nvSpPr>
          <p:cNvPr id="326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971805"/>
            <a:ext cx="8503872" cy="3200395"/>
          </a:xfrm>
        </p:spPr>
        <p:txBody>
          <a:bodyPr/>
          <a:lstStyle/>
          <a:p>
            <a:r>
              <a:rPr lang="en-US" dirty="0"/>
              <a:t>An </a:t>
            </a:r>
            <a:r>
              <a:rPr lang="en-US" u="sng" dirty="0"/>
              <a:t>array type specification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has </a:t>
            </a:r>
            <a:br>
              <a:rPr lang="en-US" dirty="0"/>
            </a:br>
            <a:r>
              <a:rPr lang="en-US" dirty="0"/>
              <a:t>an </a:t>
            </a:r>
            <a:r>
              <a:rPr lang="en-US" u="sng" dirty="0"/>
              <a:t>index type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an </a:t>
            </a:r>
            <a:r>
              <a:rPr lang="en-US" u="sng" dirty="0"/>
              <a:t>element type</a:t>
            </a:r>
            <a:r>
              <a:rPr lang="en-US" dirty="0"/>
              <a:t>.</a:t>
            </a:r>
          </a:p>
          <a:p>
            <a:pPr lvl="4"/>
            <a:endParaRPr lang="en-US" sz="1050" dirty="0"/>
          </a:p>
          <a:p>
            <a:r>
              <a:rPr lang="en-US" dirty="0"/>
              <a:t>The </a:t>
            </a:r>
            <a:r>
              <a:rPr lang="en-US" u="sng" dirty="0"/>
              <a:t>index type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must be a simple type </a:t>
            </a:r>
            <a:br>
              <a:rPr lang="en-US" dirty="0"/>
            </a:br>
            <a:r>
              <a:rPr lang="en-US" dirty="0"/>
              <a:t>(subrange or enumeration).</a:t>
            </a:r>
          </a:p>
          <a:p>
            <a:pPr lvl="4"/>
            <a:endParaRPr lang="en-US" sz="1050" dirty="0"/>
          </a:p>
          <a:p>
            <a:r>
              <a:rPr lang="en-US" dirty="0"/>
              <a:t>The </a:t>
            </a:r>
            <a:r>
              <a:rPr lang="en-US" u="sng" dirty="0"/>
              <a:t>element type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can be any type.</a:t>
            </a:r>
          </a:p>
          <a:p>
            <a:pPr lvl="1"/>
            <a:r>
              <a:rPr lang="en-US" dirty="0"/>
              <a:t>Including another array type (</a:t>
            </a:r>
            <a:r>
              <a:rPr lang="en-US" u="sng" dirty="0"/>
              <a:t>multidimensional arrays</a:t>
            </a:r>
            <a:r>
              <a:rPr lang="en-US" dirty="0"/>
              <a:t>).</a:t>
            </a:r>
          </a:p>
        </p:txBody>
      </p:sp>
      <p:pic>
        <p:nvPicPr>
          <p:cNvPr id="326661" name="Picture 5" descr="CS153-08092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50" y="1457325"/>
            <a:ext cx="7531100" cy="142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6662" name="Text Box 6"/>
          <p:cNvSpPr txBox="1">
            <a:spLocks noChangeArrowheads="1"/>
          </p:cNvSpPr>
          <p:nvPr/>
        </p:nvSpPr>
        <p:spPr bwMode="auto">
          <a:xfrm>
            <a:off x="3360738" y="1436688"/>
            <a:ext cx="1119187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index type</a:t>
            </a:r>
          </a:p>
        </p:txBody>
      </p:sp>
      <p:sp>
        <p:nvSpPr>
          <p:cNvPr id="326663" name="Text Box 7"/>
          <p:cNvSpPr txBox="1">
            <a:spLocks noChangeArrowheads="1"/>
          </p:cNvSpPr>
          <p:nvPr/>
        </p:nvSpPr>
        <p:spPr bwMode="auto">
          <a:xfrm>
            <a:off x="6492875" y="1436688"/>
            <a:ext cx="1357313" cy="346075"/>
          </a:xfrm>
          <a:prstGeom prst="rect">
            <a:avLst/>
          </a:prstGeom>
          <a:solidFill>
            <a:srgbClr val="FFFFC2"/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0033CC"/>
                </a:solidFill>
              </a:rPr>
              <a:t>element type</a:t>
            </a:r>
          </a:p>
        </p:txBody>
      </p:sp>
    </p:spTree>
    <p:extLst>
      <p:ext uri="{BB962C8B-B14F-4D97-AF65-F5344CB8AC3E}">
        <p14:creationId xmlns:p14="http://schemas.microsoft.com/office/powerpoint/2010/main" val="979483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6EA91-E56D-5A42-8CB7-826470A342B7}" type="slidenum">
              <a:rPr lang="en-US"/>
              <a:pPr/>
              <a:t>22</a:t>
            </a:fld>
            <a:endParaRPr lang="en-US"/>
          </a:p>
        </p:txBody>
      </p:sp>
      <p:sp>
        <p:nvSpPr>
          <p:cNvPr id="324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Array Type Definitions</a:t>
            </a:r>
            <a:endParaRPr lang="en-US" i="1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487698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Examples of </a:t>
            </a:r>
            <a:r>
              <a:rPr lang="en-US" u="sng" dirty="0"/>
              <a:t>array definitions</a:t>
            </a:r>
            <a:r>
              <a:rPr lang="en-US" dirty="0"/>
              <a:t>.</a:t>
            </a:r>
          </a:p>
        </p:txBody>
      </p:sp>
      <p:sp>
        <p:nvSpPr>
          <p:cNvPr id="324612" name="Text Box 4"/>
          <p:cNvSpPr txBox="1">
            <a:spLocks noChangeArrowheads="1"/>
          </p:cNvSpPr>
          <p:nvPr/>
        </p:nvSpPr>
        <p:spPr bwMode="auto">
          <a:xfrm>
            <a:off x="434975" y="1782763"/>
            <a:ext cx="8374063" cy="180340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b="1" dirty="0">
                <a:latin typeface="Courier New" charset="0"/>
              </a:rPr>
              <a:t>TYPE</a:t>
            </a:r>
            <a:br>
              <a:rPr lang="en-US" b="1" dirty="0">
                <a:latin typeface="Courier New" charset="0"/>
              </a:rPr>
            </a:br>
            <a:r>
              <a:rPr lang="en-US" b="1" dirty="0">
                <a:latin typeface="Courier New" charset="0"/>
              </a:rPr>
              <a:t>    ar1 = ARRAY [grades] OF integer;</a:t>
            </a:r>
          </a:p>
          <a:p>
            <a:r>
              <a:rPr lang="en-US" b="1" dirty="0">
                <a:latin typeface="Courier New" charset="0"/>
              </a:rPr>
              <a:t>    ar2 = ARRAY [(alpha, beta, gamma)] OF range2;</a:t>
            </a:r>
          </a:p>
          <a:p>
            <a:r>
              <a:rPr lang="en-US" b="1" dirty="0">
                <a:latin typeface="Courier New" charset="0"/>
              </a:rPr>
              <a:t>    ar3 = ARRAY [weekday] OF ar2;</a:t>
            </a:r>
          </a:p>
          <a:p>
            <a:r>
              <a:rPr lang="en-US" b="1" dirty="0">
                <a:latin typeface="Courier New" charset="0"/>
              </a:rPr>
              <a:t>    ar4 = ARRAY [range3] OF (foo, bar, </a:t>
            </a:r>
            <a:r>
              <a:rPr lang="en-US" b="1" dirty="0" err="1">
                <a:latin typeface="Courier New" charset="0"/>
              </a:rPr>
              <a:t>baz</a:t>
            </a:r>
            <a:r>
              <a:rPr lang="en-US" b="1" dirty="0">
                <a:latin typeface="Courier New" charset="0"/>
              </a:rPr>
              <a:t>);</a:t>
            </a:r>
          </a:p>
          <a:p>
            <a:r>
              <a:rPr lang="en-US" b="1" dirty="0">
                <a:latin typeface="Courier New" charset="0"/>
              </a:rPr>
              <a:t>    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ar5 = ARRAY [range1] OF ARRAY [range2] OF ARRAY[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c..e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] OF enum2;</a:t>
            </a:r>
          </a:p>
          <a:p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    ar6 = ARRAY [range1, range2, </a:t>
            </a:r>
            <a:r>
              <a:rPr lang="en-US" b="1" dirty="0" err="1">
                <a:solidFill>
                  <a:schemeClr val="folHlink"/>
                </a:solidFill>
                <a:latin typeface="Courier New" charset="0"/>
              </a:rPr>
              <a:t>c..e</a:t>
            </a:r>
            <a:r>
              <a:rPr lang="en-US" b="1" dirty="0">
                <a:solidFill>
                  <a:schemeClr val="folHlink"/>
                </a:solidFill>
                <a:latin typeface="Courier New" charset="0"/>
              </a:rPr>
              <a:t>] OF enum2;</a:t>
            </a:r>
          </a:p>
        </p:txBody>
      </p:sp>
      <p:sp>
        <p:nvSpPr>
          <p:cNvPr id="324615" name="Text Box 7"/>
          <p:cNvSpPr txBox="1">
            <a:spLocks noChangeArrowheads="1"/>
          </p:cNvSpPr>
          <p:nvPr/>
        </p:nvSpPr>
        <p:spPr bwMode="auto">
          <a:xfrm>
            <a:off x="1238212" y="3715130"/>
            <a:ext cx="6707542" cy="70788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en-US" sz="2000" dirty="0">
                <a:solidFill>
                  <a:srgbClr val="0033CC"/>
                </a:solidFill>
              </a:rPr>
              <a:t>Type definitions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ar5</a:t>
            </a:r>
            <a:r>
              <a:rPr lang="en-US" sz="2000" dirty="0">
                <a:solidFill>
                  <a:srgbClr val="0033CC"/>
                </a:solidFill>
              </a:rPr>
              <a:t> and </a:t>
            </a:r>
            <a:r>
              <a:rPr lang="en-US" sz="2000" b="1" dirty="0">
                <a:solidFill>
                  <a:schemeClr val="folHlink"/>
                </a:solidFill>
                <a:latin typeface="Courier New" charset="0"/>
              </a:rPr>
              <a:t>ar6</a:t>
            </a:r>
            <a:r>
              <a:rPr lang="en-US" sz="2000" dirty="0">
                <a:solidFill>
                  <a:srgbClr val="0033CC"/>
                </a:solidFill>
              </a:rPr>
              <a:t> above are </a:t>
            </a:r>
            <a:r>
              <a:rPr lang="en-US" sz="2000" u="sng" dirty="0">
                <a:solidFill>
                  <a:srgbClr val="0033CC"/>
                </a:solidFill>
              </a:rPr>
              <a:t>equivalent ways</a:t>
            </a:r>
            <a:r>
              <a:rPr lang="en-US" sz="2000" dirty="0">
                <a:solidFill>
                  <a:srgbClr val="0033CC"/>
                </a:solidFill>
              </a:rPr>
              <a:t> </a:t>
            </a:r>
            <a:br>
              <a:rPr lang="en-US" sz="2000" dirty="0">
                <a:solidFill>
                  <a:srgbClr val="0033CC"/>
                </a:solidFill>
              </a:rPr>
            </a:br>
            <a:r>
              <a:rPr lang="en-US" sz="2000" dirty="0">
                <a:solidFill>
                  <a:srgbClr val="0033CC"/>
                </a:solidFill>
              </a:rPr>
              <a:t>to define a multidimensional array.</a:t>
            </a:r>
          </a:p>
        </p:txBody>
      </p:sp>
    </p:spTree>
    <p:extLst>
      <p:ext uri="{BB962C8B-B14F-4D97-AF65-F5344CB8AC3E}">
        <p14:creationId xmlns:p14="http://schemas.microsoft.com/office/powerpoint/2010/main" val="4760000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B11C3C-22E0-EE49-9620-D138E9936248}" type="slidenum">
              <a:rPr lang="en-US"/>
              <a:pPr/>
              <a:t>23</a:t>
            </a:fld>
            <a:endParaRPr lang="en-US"/>
          </a:p>
        </p:txBody>
      </p:sp>
      <p:sp>
        <p:nvSpPr>
          <p:cNvPr id="325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Record Type Definitions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166342"/>
            <a:ext cx="8229600" cy="915372"/>
          </a:xfrm>
        </p:spPr>
        <p:txBody>
          <a:bodyPr/>
          <a:lstStyle/>
          <a:p>
            <a:r>
              <a:rPr lang="en-US" dirty="0"/>
              <a:t>A </a:t>
            </a:r>
            <a:r>
              <a:rPr lang="en-US" u="sng" dirty="0"/>
              <a:t>record field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can be any type.</a:t>
            </a:r>
          </a:p>
          <a:p>
            <a:pPr lvl="1"/>
            <a:r>
              <a:rPr lang="en-US" dirty="0"/>
              <a:t>Including another record type (nested records).</a:t>
            </a:r>
          </a:p>
        </p:txBody>
      </p:sp>
      <p:pic>
        <p:nvPicPr>
          <p:cNvPr id="325636" name="Picture 4" descr="CS153-080924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6488" y="1325563"/>
            <a:ext cx="4389437" cy="3752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134328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783DBB-BBA2-E44F-9867-BABBEAC53FD7}" type="slidenum">
              <a:rPr lang="en-US"/>
              <a:pPr/>
              <a:t>24</a:t>
            </a:fld>
            <a:endParaRPr lang="en-US"/>
          </a:p>
        </p:txBody>
      </p:sp>
      <p:sp>
        <p:nvSpPr>
          <p:cNvPr id="327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Record Type Definitions</a:t>
            </a:r>
            <a:endParaRPr lang="en-US" i="1"/>
          </a:p>
        </p:txBody>
      </p:sp>
      <p:sp>
        <p:nvSpPr>
          <p:cNvPr id="3276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Examples of </a:t>
            </a:r>
            <a:r>
              <a:rPr lang="en-US" u="sng" dirty="0"/>
              <a:t>record definitions</a:t>
            </a:r>
            <a:r>
              <a:rPr lang="en-US" sz="2400" dirty="0"/>
              <a:t>:</a:t>
            </a:r>
          </a:p>
        </p:txBody>
      </p:sp>
      <p:sp>
        <p:nvSpPr>
          <p:cNvPr id="327684" name="Text Box 4"/>
          <p:cNvSpPr txBox="1">
            <a:spLocks noChangeArrowheads="1"/>
          </p:cNvSpPr>
          <p:nvPr/>
        </p:nvSpPr>
        <p:spPr bwMode="auto">
          <a:xfrm>
            <a:off x="901700" y="1870075"/>
            <a:ext cx="7526332" cy="369331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TYPE</a:t>
            </a:r>
          </a:p>
          <a:p>
            <a:r>
              <a:rPr lang="en-US" sz="1800" b="1" dirty="0">
                <a:latin typeface="Courier New" charset="0"/>
              </a:rPr>
              <a:t>    rec1 = RECORD</a:t>
            </a:r>
          </a:p>
          <a:p>
            <a:r>
              <a:rPr lang="en-US" sz="1800" b="1" dirty="0">
                <a:latin typeface="Courier New" charset="0"/>
              </a:rPr>
              <a:t>               </a:t>
            </a:r>
            <a:r>
              <a:rPr lang="en-US" sz="1800" b="1" dirty="0" err="1">
                <a:latin typeface="Courier New" charset="0"/>
              </a:rPr>
              <a:t>i</a:t>
            </a:r>
            <a:r>
              <a:rPr lang="en-US" sz="1800" b="1" dirty="0">
                <a:latin typeface="Courier New" charset="0"/>
              </a:rPr>
              <a:t> : integer;</a:t>
            </a:r>
          </a:p>
          <a:p>
            <a:r>
              <a:rPr lang="en-US" sz="1800" b="1" dirty="0">
                <a:latin typeface="Courier New" charset="0"/>
              </a:rPr>
              <a:t>               r : real;</a:t>
            </a:r>
          </a:p>
          <a:p>
            <a:r>
              <a:rPr lang="en-US" sz="1800" b="1" dirty="0">
                <a:latin typeface="Courier New" charset="0"/>
              </a:rPr>
              <a:t>               b1, b2 : </a:t>
            </a:r>
            <a:r>
              <a:rPr lang="en-US" sz="1800" b="1" dirty="0" err="1">
                <a:latin typeface="Courier New" charset="0"/>
              </a:rPr>
              <a:t>boolean</a:t>
            </a:r>
            <a:r>
              <a:rPr lang="en-US" sz="1800" b="1" dirty="0">
                <a:latin typeface="Courier New" charset="0"/>
              </a:rPr>
              <a:t>;</a:t>
            </a:r>
          </a:p>
          <a:p>
            <a:r>
              <a:rPr lang="en-US" sz="1800" b="1" dirty="0">
                <a:latin typeface="Courier New" charset="0"/>
              </a:rPr>
              <a:t>               c : char</a:t>
            </a:r>
          </a:p>
          <a:p>
            <a:r>
              <a:rPr lang="en-US" sz="1800" b="1" dirty="0">
                <a:latin typeface="Courier New" charset="0"/>
              </a:rPr>
              <a:t>           END;</a:t>
            </a:r>
            <a:br>
              <a:rPr lang="en-US" sz="1800" b="1" dirty="0">
                <a:latin typeface="Courier New" charset="0"/>
              </a:rPr>
            </a:br>
            <a:endParaRPr lang="en-US" sz="1800" b="1" dirty="0">
              <a:latin typeface="Courier New" charset="0"/>
            </a:endParaRPr>
          </a:p>
          <a:p>
            <a:r>
              <a:rPr lang="en-US" sz="1800" b="1" dirty="0">
                <a:latin typeface="Courier New" charset="0"/>
              </a:rPr>
              <a:t>    rec2 = RECORD</a:t>
            </a:r>
          </a:p>
          <a:p>
            <a:r>
              <a:rPr lang="en-US" sz="1800" b="1" dirty="0">
                <a:latin typeface="Courier New" charset="0"/>
              </a:rPr>
              <a:t>               ten : integer;</a:t>
            </a:r>
          </a:p>
          <a:p>
            <a:r>
              <a:rPr lang="en-US" sz="1800" b="1" dirty="0">
                <a:latin typeface="Courier New" charset="0"/>
              </a:rPr>
              <a:t>              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r : rec1;</a:t>
            </a:r>
          </a:p>
          <a:p>
            <a:r>
              <a:rPr lang="en-US" sz="1800" b="1" dirty="0">
                <a:latin typeface="Courier New" charset="0"/>
              </a:rPr>
              <a:t>               a1, a2, a3 : ARRAY [range3] OF range2;</a:t>
            </a:r>
          </a:p>
          <a:p>
            <a:r>
              <a:rPr lang="en-US" sz="1800" b="1" dirty="0">
                <a:latin typeface="Courier New" charset="0"/>
              </a:rPr>
              <a:t>           END;</a:t>
            </a:r>
          </a:p>
        </p:txBody>
      </p:sp>
    </p:spTree>
    <p:extLst>
      <p:ext uri="{BB962C8B-B14F-4D97-AF65-F5344CB8AC3E}">
        <p14:creationId xmlns:p14="http://schemas.microsoft.com/office/powerpoint/2010/main" val="38602983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2075CD-5820-E149-977C-0FD4FC39D9E8}" type="slidenum">
              <a:rPr lang="en-US"/>
              <a:pPr/>
              <a:t>25</a:t>
            </a:fld>
            <a:endParaRPr lang="en-US"/>
          </a:p>
        </p:txBody>
      </p:sp>
      <p:sp>
        <p:nvSpPr>
          <p:cNvPr id="3287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Pascal Variable Declarations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944893"/>
          </a:xfrm>
        </p:spPr>
        <p:txBody>
          <a:bodyPr/>
          <a:lstStyle/>
          <a:p>
            <a:r>
              <a:rPr lang="en-US" u="sng" dirty="0"/>
              <a:t>Variable declarations</a:t>
            </a:r>
            <a:r>
              <a:rPr lang="en-US" dirty="0"/>
              <a:t> are syntactically similar </a:t>
            </a:r>
            <a:br>
              <a:rPr lang="en-US" dirty="0"/>
            </a:br>
            <a:r>
              <a:rPr lang="en-US" dirty="0"/>
              <a:t>to record field declarations:</a:t>
            </a:r>
          </a:p>
        </p:txBody>
      </p:sp>
      <p:pic>
        <p:nvPicPr>
          <p:cNvPr id="328708" name="Picture 4" descr="CS153-080924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6738" y="2335533"/>
            <a:ext cx="2928937" cy="819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28709" name="Rectangle 5"/>
          <p:cNvSpPr>
            <a:spLocks noChangeArrowheads="1"/>
          </p:cNvSpPr>
          <p:nvPr/>
        </p:nvSpPr>
        <p:spPr bwMode="auto">
          <a:xfrm>
            <a:off x="457200" y="3154683"/>
            <a:ext cx="8229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Examples:</a:t>
            </a:r>
          </a:p>
        </p:txBody>
      </p:sp>
      <p:sp>
        <p:nvSpPr>
          <p:cNvPr id="328710" name="Text Box 6"/>
          <p:cNvSpPr txBox="1">
            <a:spLocks noChangeArrowheads="1"/>
          </p:cNvSpPr>
          <p:nvPr/>
        </p:nvSpPr>
        <p:spPr bwMode="auto">
          <a:xfrm>
            <a:off x="1268413" y="3730625"/>
            <a:ext cx="6118225" cy="1739900"/>
          </a:xfrm>
          <a:prstGeom prst="rect">
            <a:avLst/>
          </a:prstGeom>
          <a:solidFill>
            <a:srgbClr val="F2F2F2"/>
          </a:solidFill>
          <a:ln>
            <a:solidFill>
              <a:schemeClr val="bg1">
                <a:lumMod val="75000"/>
              </a:schemeClr>
            </a:solidFill>
          </a:ln>
          <a:effectLst/>
        </p:spPr>
        <p:txBody>
          <a:bodyPr wrap="none">
            <a:spAutoFit/>
          </a:bodyPr>
          <a:lstStyle/>
          <a:p>
            <a:r>
              <a:rPr lang="en-US" sz="1800" b="1" dirty="0">
                <a:latin typeface="Courier New" charset="0"/>
              </a:rPr>
              <a:t>VAR</a:t>
            </a:r>
          </a:p>
          <a:p>
            <a:r>
              <a:rPr lang="en-US" sz="1800" b="1" dirty="0">
                <a:latin typeface="Courier New" charset="0"/>
              </a:rPr>
              <a:t>    var1 : integer;</a:t>
            </a:r>
          </a:p>
          <a:p>
            <a:r>
              <a:rPr lang="en-US" sz="1800" b="1" dirty="0">
                <a:latin typeface="Courier New" charset="0"/>
              </a:rPr>
              <a:t>    var2, var3 : range2;</a:t>
            </a:r>
          </a:p>
          <a:p>
            <a:r>
              <a:rPr lang="en-US" sz="1800" b="1" dirty="0">
                <a:latin typeface="Courier New" charset="0"/>
              </a:rPr>
              <a:t>    var4 : ar2</a:t>
            </a:r>
          </a:p>
          <a:p>
            <a:r>
              <a:rPr lang="en-US" sz="1800" b="1" dirty="0">
                <a:latin typeface="Courier New" charset="0"/>
              </a:rPr>
              <a:t>    var5 : rec1;</a:t>
            </a:r>
            <a:br>
              <a:rPr lang="en-US" sz="1800" b="1" dirty="0">
                <a:latin typeface="Courier New" charset="0"/>
              </a:rPr>
            </a:br>
            <a:r>
              <a:rPr lang="en-US" sz="1800" b="1" dirty="0">
                <a:latin typeface="Courier New" charset="0"/>
              </a:rPr>
              <a:t>    direction : </a:t>
            </a:r>
            <a:r>
              <a:rPr lang="en-US" sz="1800" b="1" dirty="0">
                <a:solidFill>
                  <a:srgbClr val="B23C00"/>
                </a:solidFill>
                <a:latin typeface="Courier New" charset="0"/>
              </a:rPr>
              <a:t>(north, south, east, west)</a:t>
            </a:r>
            <a:r>
              <a:rPr lang="en-US" sz="1800" b="1" dirty="0">
                <a:latin typeface="Courier New" charset="0"/>
              </a:rPr>
              <a:t>;</a:t>
            </a:r>
            <a:r>
              <a:rPr lang="en-US" sz="1800" dirty="0"/>
              <a:t> </a:t>
            </a:r>
          </a:p>
        </p:txBody>
      </p:sp>
      <p:sp>
        <p:nvSpPr>
          <p:cNvPr id="328711" name="Rectangle 7"/>
          <p:cNvSpPr>
            <a:spLocks noChangeArrowheads="1"/>
          </p:cNvSpPr>
          <p:nvPr/>
        </p:nvSpPr>
        <p:spPr bwMode="auto">
          <a:xfrm>
            <a:off x="457200" y="5532097"/>
            <a:ext cx="8229600" cy="548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marL="469900" indent="-469900" eaLnBrk="1" hangingPunct="1">
              <a:spcBef>
                <a:spcPct val="20000"/>
              </a:spcBef>
              <a:buClr>
                <a:schemeClr val="bg2"/>
              </a:buClr>
              <a:buSzPct val="70000"/>
              <a:buFont typeface="Wingdings" charset="0"/>
              <a:buChar char="o"/>
            </a:pPr>
            <a:r>
              <a:rPr lang="en-US" sz="2800" dirty="0"/>
              <a:t>Types can be </a:t>
            </a:r>
            <a:r>
              <a:rPr lang="en-US" sz="2800" u="sng" dirty="0"/>
              <a:t>named</a:t>
            </a:r>
            <a:r>
              <a:rPr lang="en-US" sz="2800" dirty="0"/>
              <a:t> or </a:t>
            </a:r>
            <a:r>
              <a:rPr lang="en-US" sz="2800" u="sng" dirty="0"/>
              <a:t>unnamed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8637131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5D70F3-A7DA-CF49-95E1-BD4913B3CEF8}" type="slidenum">
              <a:rPr lang="en-US"/>
              <a:pPr/>
              <a:t>26</a:t>
            </a:fld>
            <a:endParaRPr lang="en-US"/>
          </a:p>
        </p:txBody>
      </p:sp>
      <p:sp>
        <p:nvSpPr>
          <p:cNvPr id="329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Declarations and the Symbol Table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u="sng" dirty="0"/>
              <a:t>Identifiers</a:t>
            </a:r>
            <a:r>
              <a:rPr lang="en-US" dirty="0"/>
              <a:t> from Pascal declarations that </a:t>
            </a:r>
            <a:br>
              <a:rPr lang="en-US" dirty="0"/>
            </a:br>
            <a:r>
              <a:rPr lang="en-US" dirty="0"/>
              <a:t>we will enter into a symbol table, names of: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constants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enumeration values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fields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variables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Information from parsing </a:t>
            </a:r>
            <a:r>
              <a:rPr lang="en-US" u="sng" dirty="0"/>
              <a:t>type specifications</a:t>
            </a:r>
            <a:r>
              <a:rPr lang="en-US" dirty="0"/>
              <a:t>: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simple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array types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record types</a:t>
            </a:r>
          </a:p>
        </p:txBody>
      </p:sp>
    </p:spTree>
    <p:extLst>
      <p:ext uri="{BB962C8B-B14F-4D97-AF65-F5344CB8AC3E}">
        <p14:creationId xmlns:p14="http://schemas.microsoft.com/office/powerpoint/2010/main" val="355673586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F34B-AC0E-4C43-8FB9-182BBDCE9D78}" type="slidenum">
              <a:rPr lang="en-US"/>
              <a:pPr/>
              <a:t>27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Scope and the Symbol Table Stack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The </a:t>
            </a:r>
            <a:r>
              <a:rPr lang="en-US" dirty="0">
                <a:solidFill>
                  <a:srgbClr val="B23C00"/>
                </a:solidFill>
              </a:rPr>
              <a:t>scope</a:t>
            </a:r>
            <a:r>
              <a:rPr lang="en-US" dirty="0"/>
              <a:t> of an identifier is the part of the source program where that identifier can be used.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Everywhere in the program where the </a:t>
            </a:r>
            <a:br>
              <a:rPr lang="en-US" dirty="0"/>
            </a:br>
            <a:r>
              <a:rPr lang="en-US" dirty="0"/>
              <a:t>definition of the identifier is in effect.</a:t>
            </a:r>
          </a:p>
          <a:p>
            <a:pPr lvl="6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A program creates a scope whenever it has identifiers that can only be used in a certain part of the program.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Example: Local variables of a function.</a:t>
            </a:r>
          </a:p>
          <a:p>
            <a:pPr lvl="4"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Scope is closely related to </a:t>
            </a:r>
            <a:r>
              <a:rPr lang="en-US" u="sng" dirty="0"/>
              <a:t>nesting levels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and the </a:t>
            </a:r>
            <a:r>
              <a:rPr lang="en-US" u="sng" dirty="0"/>
              <a:t>symbol table stack</a:t>
            </a:r>
            <a:r>
              <a:rPr lang="en-US" dirty="0"/>
              <a:t>.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365445604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DF34B-AC0E-4C43-8FB9-182BBDCE9D78}" type="slidenum">
              <a:rPr lang="en-US"/>
              <a:pPr/>
              <a:t>28</a:t>
            </a:fld>
            <a:endParaRPr lang="en-US"/>
          </a:p>
        </p:txBody>
      </p:sp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</a:p>
        </p:txBody>
      </p:sp>
      <p:sp>
        <p:nvSpPr>
          <p:cNvPr id="3850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Global scope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Nesting level 0: </a:t>
            </a:r>
            <a:br>
              <a:rPr lang="en-US" dirty="0"/>
            </a:br>
            <a:r>
              <a:rPr lang="en-US" dirty="0"/>
              <a:t>At the bottom of the symbol table stack.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predefined global identifiers such as </a:t>
            </a:r>
            <a:br>
              <a:rPr lang="en-US" dirty="0"/>
            </a:b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integer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real</a:t>
            </a:r>
            <a:r>
              <a:rPr lang="en-US" dirty="0"/>
              <a:t>, </a:t>
            </a:r>
            <a:r>
              <a:rPr lang="en-US" b="1" dirty="0" err="1">
                <a:solidFill>
                  <a:srgbClr val="0033CC"/>
                </a:solidFill>
                <a:latin typeface="Courier New" charset="0"/>
              </a:rPr>
              <a:t>boolean</a:t>
            </a:r>
            <a:r>
              <a:rPr lang="en-US" dirty="0"/>
              <a:t>, </a:t>
            </a:r>
            <a:r>
              <a:rPr lang="en-US" b="1" dirty="0">
                <a:solidFill>
                  <a:srgbClr val="0033CC"/>
                </a:solidFill>
                <a:latin typeface="Courier New" charset="0"/>
              </a:rPr>
              <a:t>char</a:t>
            </a:r>
            <a:r>
              <a:rPr lang="en-US" dirty="0"/>
              <a:t>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  <a:p>
            <a:pPr>
              <a:lnSpc>
                <a:spcPct val="90000"/>
              </a:lnSpc>
            </a:pPr>
            <a:r>
              <a:rPr lang="en-US" dirty="0"/>
              <a:t>Program scope</a:t>
            </a:r>
          </a:p>
          <a:p>
            <a:pPr lvl="5">
              <a:lnSpc>
                <a:spcPct val="90000"/>
              </a:lnSpc>
            </a:pPr>
            <a:endParaRPr lang="en-US" dirty="0">
              <a:solidFill>
                <a:srgbClr val="B23C00"/>
              </a:solidFill>
            </a:endParaRPr>
          </a:p>
          <a:p>
            <a:pPr lvl="1">
              <a:lnSpc>
                <a:spcPct val="90000"/>
              </a:lnSpc>
            </a:pPr>
            <a:r>
              <a:rPr lang="en-US" dirty="0"/>
              <a:t>Nesting level 1: </a:t>
            </a:r>
            <a:br>
              <a:rPr lang="en-US" dirty="0"/>
            </a:br>
            <a:r>
              <a:rPr lang="en-US" dirty="0"/>
              <a:t>One up from the bottom of the stack.</a:t>
            </a:r>
          </a:p>
          <a:p>
            <a:pPr lvl="1">
              <a:lnSpc>
                <a:spcPct val="90000"/>
              </a:lnSpc>
            </a:pPr>
            <a:r>
              <a:rPr lang="en-US" dirty="0"/>
              <a:t>All identifiers declared at the 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“</a:t>
            </a:r>
            <a:r>
              <a:rPr lang="en-US" dirty="0">
                <a:solidFill>
                  <a:srgbClr val="B23C00"/>
                </a:solidFill>
              </a:rPr>
              <a:t>top level</a:t>
            </a:r>
            <a:r>
              <a:rPr lang="ja-JP" altLang="en-US" dirty="0">
                <a:solidFill>
                  <a:srgbClr val="B23C00"/>
                </a:solidFill>
                <a:latin typeface="Arial"/>
              </a:rPr>
              <a:t>”</a:t>
            </a:r>
            <a:r>
              <a:rPr lang="en-US" dirty="0">
                <a:solidFill>
                  <a:srgbClr val="B23C00"/>
                </a:solidFill>
              </a:rPr>
              <a:t> </a:t>
            </a:r>
            <a:br>
              <a:rPr lang="en-US" dirty="0">
                <a:solidFill>
                  <a:srgbClr val="B23C00"/>
                </a:solidFill>
              </a:rPr>
            </a:br>
            <a:r>
              <a:rPr lang="en-US" dirty="0"/>
              <a:t>of a program (not in a procedure or function).</a:t>
            </a:r>
          </a:p>
          <a:p>
            <a:pPr lvl="4">
              <a:lnSpc>
                <a:spcPct val="90000"/>
              </a:lnSpc>
            </a:pP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7275695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5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85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850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850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49BB0-A518-3E4E-B769-2004A2494443}" type="slidenum">
              <a:rPr lang="en-US"/>
              <a:pPr/>
              <a:t>29</a:t>
            </a:fld>
            <a:endParaRPr lang="en-US"/>
          </a:p>
        </p:txBody>
      </p:sp>
      <p:sp>
        <p:nvSpPr>
          <p:cNvPr id="386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</a:p>
        </p:txBody>
      </p:sp>
      <p:sp>
        <p:nvSpPr>
          <p:cNvPr id="386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Record definitions, procedures, and functions </a:t>
            </a:r>
            <a:br>
              <a:rPr lang="en-US" dirty="0"/>
            </a:br>
            <a:r>
              <a:rPr lang="en-US" u="sng" dirty="0"/>
              <a:t>each has a scope</a:t>
            </a:r>
            <a:r>
              <a:rPr lang="en-US" dirty="0"/>
              <a:t>.</a:t>
            </a:r>
          </a:p>
          <a:p>
            <a:pPr lvl="4"/>
            <a:endParaRPr lang="en-US" sz="1050" dirty="0"/>
          </a:p>
          <a:p>
            <a:r>
              <a:rPr lang="en-US" dirty="0"/>
              <a:t>Scopes in a Pascal program are </a:t>
            </a:r>
            <a:r>
              <a:rPr lang="en-US" u="sng" dirty="0"/>
              <a:t>nested</a:t>
            </a:r>
            <a:r>
              <a:rPr lang="en-US" dirty="0"/>
              <a:t>.</a:t>
            </a:r>
          </a:p>
          <a:p>
            <a:pPr lvl="6"/>
            <a:endParaRPr lang="en-US" dirty="0"/>
          </a:p>
          <a:p>
            <a:pPr lvl="1"/>
            <a:r>
              <a:rPr lang="en-US" dirty="0"/>
              <a:t>An identifier can be </a:t>
            </a:r>
            <a:r>
              <a:rPr lang="en-US" u="sng" dirty="0"/>
              <a:t>redefined</a:t>
            </a:r>
            <a:r>
              <a:rPr lang="en-US" dirty="0"/>
              <a:t> within a nested scope.</a:t>
            </a:r>
          </a:p>
          <a:p>
            <a:pPr lvl="1"/>
            <a:r>
              <a:rPr lang="en-US" dirty="0"/>
              <a:t>Within the nested scope, the definition in the nested scope </a:t>
            </a:r>
            <a:r>
              <a:rPr lang="en-US" u="sng" dirty="0"/>
              <a:t>overrides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the definition in an outer scope.</a:t>
            </a:r>
          </a:p>
          <a:p>
            <a:pPr lvl="1"/>
            <a:r>
              <a:rPr lang="en-US" dirty="0"/>
              <a:t>Example: A function can have a local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 which overrides a program variable </a:t>
            </a:r>
            <a:r>
              <a:rPr lang="en-US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x</a:t>
            </a:r>
            <a:r>
              <a:rPr lang="en-US" dirty="0"/>
              <a:t>.</a:t>
            </a:r>
          </a:p>
          <a:p>
            <a:pPr lvl="4"/>
            <a:endParaRPr lang="en-US" sz="1050" dirty="0"/>
          </a:p>
          <a:p>
            <a:r>
              <a:rPr lang="en-US" u="sng" dirty="0"/>
              <a:t>Each scope must have its own symbol table.</a:t>
            </a:r>
          </a:p>
        </p:txBody>
      </p:sp>
    </p:spTree>
    <p:extLst>
      <p:ext uri="{BB962C8B-B14F-4D97-AF65-F5344CB8AC3E}">
        <p14:creationId xmlns:p14="http://schemas.microsoft.com/office/powerpoint/2010/main" val="6118975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7479C2-BE73-504E-B986-B22DE47B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E504D3-A25A-3840-9D60-9AB02E1BCD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CC6E803-6FF9-3647-B888-5CD321204559}"/>
              </a:ext>
            </a:extLst>
          </p:cNvPr>
          <p:cNvSpPr txBox="1"/>
          <p:nvPr/>
        </p:nvSpPr>
        <p:spPr>
          <a:xfrm>
            <a:off x="1042828" y="1417342"/>
            <a:ext cx="7058343" cy="353943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grammar Pcl4;</a:t>
            </a:r>
          </a:p>
          <a:p>
            <a:endParaRPr lang="en-US" sz="1400" b="1" dirty="0">
              <a:solidFill>
                <a:srgbClr val="00800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      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programHeader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block '.'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programHeader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PROGRAM IDENTIFIER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programParameters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';' ;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programParameters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'(' IDENTIFIER ( ',' IDENTIFIER )* ')'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block         : declarations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declarations  :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D3FBE46-051E-C547-A66E-E3FC0E801ED6}"/>
              </a:ext>
            </a:extLst>
          </p:cNvPr>
          <p:cNvSpPr txBox="1"/>
          <p:nvPr/>
        </p:nvSpPr>
        <p:spPr>
          <a:xfrm>
            <a:off x="7040853" y="1248065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CF5C8EB-1336-184E-BDCF-3E2DBDBCFB93}"/>
              </a:ext>
            </a:extLst>
          </p:cNvPr>
          <p:cNvSpPr txBox="1"/>
          <p:nvPr/>
        </p:nvSpPr>
        <p:spPr>
          <a:xfrm>
            <a:off x="3017537" y="2971805"/>
            <a:ext cx="3682355" cy="30777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We’re not quite ready to do declarations yet.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58D3CED-8B3B-4B4B-9822-F73E9E089D52}"/>
              </a:ext>
            </a:extLst>
          </p:cNvPr>
          <p:cNvSpPr txBox="1"/>
          <p:nvPr/>
        </p:nvSpPr>
        <p:spPr>
          <a:xfrm>
            <a:off x="4754878" y="3402884"/>
            <a:ext cx="3996607" cy="2862322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Temperature;</a:t>
            </a:r>
            <a:b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2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('Fahrenheit   Celsius');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65;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REPEAT 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(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- 32)/1.8;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write(fahrenheit:6:0);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(celsius:13:2);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UNTIL </a:t>
            </a:r>
            <a:r>
              <a:rPr lang="en-US" sz="12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101; </a:t>
            </a:r>
          </a:p>
          <a:p>
            <a:r>
              <a:rPr lang="en-US" sz="12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145508520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C10B7F-E11E-8E48-965A-24804198B681}" type="slidenum">
              <a:rPr lang="en-US"/>
              <a:pPr/>
              <a:t>30</a:t>
            </a:fld>
            <a:endParaRPr lang="en-US"/>
          </a:p>
        </p:txBody>
      </p:sp>
      <p:sp>
        <p:nvSpPr>
          <p:cNvPr id="394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94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As the parser parses a program from top to bottom, it enters and exits nested scopes.</a:t>
            </a:r>
          </a:p>
          <a:p>
            <a:pPr lvl="4"/>
            <a:endParaRPr lang="en-US" sz="1050" dirty="0"/>
          </a:p>
          <a:p>
            <a:r>
              <a:rPr lang="en-US" dirty="0"/>
              <a:t>Whenever the parser </a:t>
            </a:r>
            <a:r>
              <a:rPr lang="en-US" u="sng" dirty="0"/>
              <a:t>enters a scope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it must </a:t>
            </a:r>
            <a:r>
              <a:rPr lang="en-US" u="sng" dirty="0"/>
              <a:t>push</a:t>
            </a:r>
            <a:r>
              <a:rPr lang="en-US" dirty="0">
                <a:solidFill>
                  <a:srgbClr val="B23C00"/>
                </a:solidFill>
              </a:rPr>
              <a:t> </a:t>
            </a:r>
            <a:r>
              <a:rPr lang="en-US" dirty="0"/>
              <a:t>that scope</a:t>
            </a:r>
            <a:r>
              <a:rPr lang="en-US" altLang="ja-JP" dirty="0">
                <a:latin typeface="Arial"/>
              </a:rPr>
              <a:t>’</a:t>
            </a:r>
            <a:r>
              <a:rPr lang="en-US" dirty="0"/>
              <a:t>s symbol table </a:t>
            </a:r>
            <a:br>
              <a:rPr lang="en-US" dirty="0"/>
            </a:br>
            <a:r>
              <a:rPr lang="en-US" dirty="0"/>
              <a:t>onto the symbol table stack.</a:t>
            </a:r>
          </a:p>
          <a:p>
            <a:pPr lvl="3"/>
            <a:endParaRPr lang="en-US" sz="1450" dirty="0"/>
          </a:p>
          <a:p>
            <a:r>
              <a:rPr lang="en-US" dirty="0"/>
              <a:t>Whenever the parser </a:t>
            </a:r>
            <a:r>
              <a:rPr lang="en-US" u="sng" dirty="0"/>
              <a:t>exits a scope</a:t>
            </a:r>
            <a:r>
              <a:rPr lang="en-US" dirty="0"/>
              <a:t>, </a:t>
            </a:r>
            <a:br>
              <a:rPr lang="en-US" dirty="0"/>
            </a:br>
            <a:r>
              <a:rPr lang="en-US" dirty="0"/>
              <a:t>it must </a:t>
            </a:r>
            <a:r>
              <a:rPr lang="en-US" u="sng" dirty="0"/>
              <a:t>pop</a:t>
            </a:r>
            <a:r>
              <a:rPr lang="en-US" dirty="0"/>
              <a:t> that scope</a:t>
            </a:r>
            <a:r>
              <a:rPr lang="en-US" altLang="ja-JP" dirty="0"/>
              <a:t>’</a:t>
            </a:r>
            <a:r>
              <a:rPr lang="en-US" dirty="0"/>
              <a:t>s symbol table </a:t>
            </a:r>
            <a:br>
              <a:rPr lang="en-US" dirty="0"/>
            </a:br>
            <a:r>
              <a:rPr lang="en-US" dirty="0"/>
              <a:t>off the stack.</a:t>
            </a:r>
          </a:p>
        </p:txBody>
      </p:sp>
    </p:spTree>
    <p:extLst>
      <p:ext uri="{BB962C8B-B14F-4D97-AF65-F5344CB8AC3E}">
        <p14:creationId xmlns:p14="http://schemas.microsoft.com/office/powerpoint/2010/main" val="306882860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6BDD5-5D8B-3C4B-89D7-4540C450349E}" type="slidenum">
              <a:rPr lang="en-US"/>
              <a:pPr/>
              <a:t>31</a:t>
            </a:fld>
            <a:endParaRPr lang="en-US"/>
          </a:p>
        </p:txBody>
      </p:sp>
      <p:pic>
        <p:nvPicPr>
          <p:cNvPr id="387074" name="Picture 2" descr="CS153-080929b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1691659"/>
            <a:ext cx="8139112" cy="4487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87075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Scope and the Symbol Table Stack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38707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9687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Scope example:</a:t>
            </a:r>
          </a:p>
        </p:txBody>
      </p:sp>
      <p:sp>
        <p:nvSpPr>
          <p:cNvPr id="387077" name="Text Box 5"/>
          <p:cNvSpPr txBox="1">
            <a:spLocks noChangeArrowheads="1"/>
          </p:cNvSpPr>
          <p:nvPr/>
        </p:nvSpPr>
        <p:spPr bwMode="auto">
          <a:xfrm>
            <a:off x="640123" y="4974523"/>
            <a:ext cx="3100052" cy="9233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rgbClr val="0033CC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0033CC"/>
                </a:solidFill>
              </a:rPr>
              <a:t>Note that the program name</a:t>
            </a:r>
          </a:p>
          <a:p>
            <a:r>
              <a:rPr lang="en-US" sz="1800" b="1">
                <a:solidFill>
                  <a:srgbClr val="0033CC"/>
                </a:solidFill>
                <a:latin typeface="Courier New" charset="0"/>
              </a:rPr>
              <a:t>Test</a:t>
            </a:r>
            <a:r>
              <a:rPr lang="en-US" sz="1800">
                <a:solidFill>
                  <a:srgbClr val="0033CC"/>
                </a:solidFill>
              </a:rPr>
              <a:t> is defined in the global</a:t>
            </a:r>
          </a:p>
          <a:p>
            <a:r>
              <a:rPr lang="en-US" sz="1800">
                <a:solidFill>
                  <a:srgbClr val="0033CC"/>
                </a:solidFill>
              </a:rPr>
              <a:t>scope at level 0.</a:t>
            </a:r>
          </a:p>
        </p:txBody>
      </p:sp>
      <p:sp>
        <p:nvSpPr>
          <p:cNvPr id="387078" name="Text Box 6"/>
          <p:cNvSpPr txBox="1">
            <a:spLocks noChangeArrowheads="1"/>
          </p:cNvSpPr>
          <p:nvPr/>
        </p:nvSpPr>
        <p:spPr bwMode="auto">
          <a:xfrm>
            <a:off x="6710363" y="4892675"/>
            <a:ext cx="1976437" cy="3460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Global symbol table</a:t>
            </a:r>
          </a:p>
        </p:txBody>
      </p:sp>
      <p:sp>
        <p:nvSpPr>
          <p:cNvPr id="387079" name="Text Box 7"/>
          <p:cNvSpPr txBox="1">
            <a:spLocks noChangeArrowheads="1"/>
          </p:cNvSpPr>
          <p:nvPr/>
        </p:nvSpPr>
        <p:spPr bwMode="auto">
          <a:xfrm>
            <a:off x="6516688" y="3722688"/>
            <a:ext cx="2170112" cy="346075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bg1"/>
                </a:solidFill>
              </a:rPr>
              <a:t>Program symbol table</a:t>
            </a:r>
          </a:p>
        </p:txBody>
      </p:sp>
    </p:spTree>
    <p:extLst>
      <p:ext uri="{BB962C8B-B14F-4D97-AF65-F5344CB8AC3E}">
        <p14:creationId xmlns:p14="http://schemas.microsoft.com/office/powerpoint/2010/main" val="41956312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83652E-5BBD-6E42-9C81-5A4683D4BB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EC54AC-68DB-5347-8A6B-B334FE1ED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E080678A-EB7D-7340-8F65-4CC325F8CF3D}"/>
              </a:ext>
            </a:extLst>
          </p:cNvPr>
          <p:cNvSpPr txBox="1"/>
          <p:nvPr/>
        </p:nvSpPr>
        <p:spPr>
          <a:xfrm>
            <a:off x="323906" y="1697629"/>
            <a:ext cx="6736139" cy="440120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statement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emptyStatement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compoundStatement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BEGIN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END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emptyStatement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: statement ( ';' statement )*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assignmentStatement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':='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repeatStatement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: REPEAT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statementList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UNTIL expression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variable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rhs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expression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: WRITE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writelnStatement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WRITELN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?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517BB1-738A-F64D-8474-35FBC10D019F}"/>
              </a:ext>
            </a:extLst>
          </p:cNvPr>
          <p:cNvSpPr txBox="1"/>
          <p:nvPr/>
        </p:nvSpPr>
        <p:spPr>
          <a:xfrm>
            <a:off x="6035024" y="5929557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F624136-3F5B-1A40-8B57-60BFED254CEB}"/>
              </a:ext>
            </a:extLst>
          </p:cNvPr>
          <p:cNvSpPr txBox="1"/>
          <p:nvPr/>
        </p:nvSpPr>
        <p:spPr>
          <a:xfrm>
            <a:off x="5577829" y="1297520"/>
            <a:ext cx="3383243" cy="240065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Temperature;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('Fahrenheit   Celsius');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65;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REPEAT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(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- 32)/1.8;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write(fahrenheit:6:0);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(celsius:13:2);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UNTIL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101;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3971758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F99EF-37C6-E049-95D4-FFD4B0802F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6C970C8-98DF-974F-BBB8-FA93ECCE4F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A86C966-B8A5-7D42-8E7A-8F4EE49AB3A0}"/>
              </a:ext>
            </a:extLst>
          </p:cNvPr>
          <p:cNvSpPr txBox="1"/>
          <p:nvPr/>
        </p:nvSpPr>
        <p:spPr>
          <a:xfrm>
            <a:off x="274367" y="1425078"/>
            <a:ext cx="5876930" cy="418576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expression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simpleExpression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sign? term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term)*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term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factor (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factor)*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factor 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variable  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variableExpression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number    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numberExpression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characterFactor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stringFactor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NOT factor        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notFactor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| '(' expression ')'    #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parenthesizedExpression</a:t>
            </a: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variable : IDENTIFIER 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9E9DB2-BA79-6646-A84E-19156D0A524B}"/>
              </a:ext>
            </a:extLst>
          </p:cNvPr>
          <p:cNvSpPr txBox="1"/>
          <p:nvPr/>
        </p:nvSpPr>
        <p:spPr>
          <a:xfrm>
            <a:off x="5144056" y="5431183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2FA7582-4890-0E4E-ACE1-3FEA2B65ECEB}"/>
              </a:ext>
            </a:extLst>
          </p:cNvPr>
          <p:cNvSpPr txBox="1"/>
          <p:nvPr/>
        </p:nvSpPr>
        <p:spPr>
          <a:xfrm>
            <a:off x="5577829" y="1691659"/>
            <a:ext cx="3383243" cy="240065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Temperature;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('Fahrenheit   Celsius');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65;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REPEAT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(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- 32)/1.8;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write(fahrenheit:6:0);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(celsius:13:2);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UNTIL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101;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</p:spTree>
    <p:extLst>
      <p:ext uri="{BB962C8B-B14F-4D97-AF65-F5344CB8AC3E}">
        <p14:creationId xmlns:p14="http://schemas.microsoft.com/office/powerpoint/2010/main" val="2271274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9A7A62-C8E2-B340-87E7-5E502C2A7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E357328-A7D7-F047-956C-A3931180C2CA}"/>
              </a:ext>
            </a:extLst>
          </p:cNvPr>
          <p:cNvSpPr txBox="1"/>
          <p:nvPr/>
        </p:nvSpPr>
        <p:spPr>
          <a:xfrm>
            <a:off x="386793" y="1403741"/>
            <a:ext cx="7273145" cy="400109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relOp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'=' | '&lt;&gt;' | '&lt;' | '&lt;=' | '&gt;' | '&gt;='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addOp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'+' | '-' | OR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mulOp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'*' | '/' | DIV | MOD | AND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'('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')'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writeArgumentListOn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writeArgumentsLn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: '('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')'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writeArgumentListLn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writeArgumentList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(','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)*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writeArgument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: expression (':'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fieldWidth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fieldWidth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: sign?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(':'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decimalPlaces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)? ;</a:t>
            </a:r>
          </a:p>
          <a:p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decimalPlaces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      : 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integerConstant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A : ('a' | 'A')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B : ('b' | 'B')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C : ('c' | 'C')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Z : ('z' | 'Z')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D30E87-70C3-394E-A9C6-685E9FCB28A6}"/>
              </a:ext>
            </a:extLst>
          </p:cNvPr>
          <p:cNvSpPr txBox="1"/>
          <p:nvPr/>
        </p:nvSpPr>
        <p:spPr>
          <a:xfrm>
            <a:off x="3453416" y="4434829"/>
            <a:ext cx="1097268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Why these </a:t>
            </a:r>
          </a:p>
          <a:p>
            <a:r>
              <a:rPr lang="en-US" sz="1400" dirty="0">
                <a:solidFill>
                  <a:srgbClr val="0033CC"/>
                </a:solidFill>
              </a:rPr>
              <a:t>fragments?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2685F1C-7B17-9041-8079-A74533BB342A}"/>
              </a:ext>
            </a:extLst>
          </p:cNvPr>
          <p:cNvSpPr txBox="1"/>
          <p:nvPr/>
        </p:nvSpPr>
        <p:spPr>
          <a:xfrm>
            <a:off x="6675097" y="1234464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41DB995-AABA-C741-96C5-075F820F5CDA}"/>
              </a:ext>
            </a:extLst>
          </p:cNvPr>
          <p:cNvSpPr txBox="1"/>
          <p:nvPr/>
        </p:nvSpPr>
        <p:spPr>
          <a:xfrm>
            <a:off x="5577829" y="4204507"/>
            <a:ext cx="3383243" cy="2400657"/>
          </a:xfrm>
          <a:prstGeom prst="rect">
            <a:avLst/>
          </a:prstGeom>
          <a:solidFill>
            <a:srgbClr val="DEF0F2"/>
          </a:solidFill>
          <a:ln>
            <a:solidFill>
              <a:srgbClr val="0033CC"/>
            </a:solidFill>
          </a:ln>
        </p:spPr>
        <p:txBody>
          <a:bodyPr wrap="square" rtlCol="0">
            <a:spAutoFit/>
          </a:bodyPr>
          <a:lstStyle/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Temperature;</a:t>
            </a:r>
            <a:b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0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('Fahrenheit   Celsius');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65;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REPEAT 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celsius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(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- 32)/1.8;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write(fahrenheit:6:0);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writeln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(celsius:13:2);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:=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+ 1;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UNTIL </a:t>
            </a:r>
            <a:r>
              <a:rPr lang="en-US" sz="10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fahrenheit</a:t>
            </a:r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 = 101; </a:t>
            </a:r>
          </a:p>
          <a:p>
            <a:r>
              <a:rPr lang="en-US" sz="10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522D0-CF4B-5447-AA0B-2044C21FF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5583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B6489-99EB-AA4A-9045-7186159B7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167143B-AB54-0140-B6CF-1394B4204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5E02A03-67B3-B742-84BB-1A47A5A4F3D2}"/>
              </a:ext>
            </a:extLst>
          </p:cNvPr>
          <p:cNvSpPr txBox="1"/>
          <p:nvPr/>
        </p:nvSpPr>
        <p:spPr>
          <a:xfrm>
            <a:off x="2814948" y="1234464"/>
            <a:ext cx="3514104" cy="5047536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PROGRAM   : P R O G R A M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CONST     : C O N S T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TYPE      : T Y P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ARRAY     : A R R A Y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OF        : O F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RECORD    : R E C O R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VAR       : V A R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BEGIN     : B E G I N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END       : E N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DIV       : D I V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MOD       : M O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AND       : A N D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OR        : O R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NOT       : N O T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        : I F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THEN      : T H E N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      : E L S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CASE      : C A S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REPEAT    : R E P E A T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UNTIL     : U N T I L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PROCEDURE : P R O C E D U R 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FUNCTION  : F U N C T I O N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57AECF-B0ED-414C-ACEE-44203EF0DBFD}"/>
              </a:ext>
            </a:extLst>
          </p:cNvPr>
          <p:cNvSpPr txBox="1"/>
          <p:nvPr/>
        </p:nvSpPr>
        <p:spPr>
          <a:xfrm>
            <a:off x="5852429" y="1508781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</p:spTree>
    <p:extLst>
      <p:ext uri="{BB962C8B-B14F-4D97-AF65-F5344CB8AC3E}">
        <p14:creationId xmlns:p14="http://schemas.microsoft.com/office/powerpoint/2010/main" val="10217080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B31758-D535-4844-B1D7-6FB674733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Grammar for Pcl</a:t>
            </a:r>
            <a:r>
              <a:rPr lang="en-US" i="1" dirty="0"/>
              <a:t>, cont’d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CCDFA19-62F9-844C-95A3-FFAD12CCC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76DCD48-844A-F545-8F1B-33A23D572A18}"/>
              </a:ext>
            </a:extLst>
          </p:cNvPr>
          <p:cNvSpPr txBox="1"/>
          <p:nvPr/>
        </p:nvSpPr>
        <p:spPr>
          <a:xfrm>
            <a:off x="989128" y="1508781"/>
            <a:ext cx="7165744" cy="461664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IDENTIFIER : [a-</a:t>
            </a:r>
            <a:r>
              <a:rPr lang="en-US" sz="14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zA</a:t>
            </a:r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-Z][a-zA-Z0-9]*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INTEGER    : [0-9]+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REAL       : INTEGER '.'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| INTEGER ('e' | 'E') ('+' | '-')?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| INTEGER '.' INTEGER ('e' | 'E') ('+' | '-')? INTEGER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;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NEWLINE : '\r'? '\n' -&gt; skip 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WS      : [ \t]+ -&gt; skip ; </a:t>
            </a:r>
            <a:b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</a:br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QUOTE     : '\''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CHARACTER : QUOTE CHARACTER_CHAR QUOTE ;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STRING    : QUOTE STRING_CHAR* QUOTE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CHARACTER_CHAR : ~('\'')   // any non-quote character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                       ;</a:t>
            </a:r>
          </a:p>
          <a:p>
            <a:endParaRPr lang="en-US" sz="14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fragment STRING_CHAR : QUOTE QUOTE  // two consecutive quotes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| ~('\'')      // any non-quote character</a:t>
            </a:r>
          </a:p>
          <a:p>
            <a:r>
              <a:rPr lang="en-US" sz="1400" b="1" dirty="0">
                <a:latin typeface="Courier New" panose="02070309020205020404" pitchFamily="49" charset="0"/>
                <a:cs typeface="Courier New" panose="02070309020205020404" pitchFamily="49" charset="0"/>
              </a:rPr>
              <a:t>                     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4A4E435-DF3C-1A4C-B1B0-AE8169442036}"/>
              </a:ext>
            </a:extLst>
          </p:cNvPr>
          <p:cNvSpPr txBox="1"/>
          <p:nvPr/>
        </p:nvSpPr>
        <p:spPr>
          <a:xfrm>
            <a:off x="7132292" y="1339504"/>
            <a:ext cx="867545" cy="338554"/>
          </a:xfrm>
          <a:prstGeom prst="rect">
            <a:avLst/>
          </a:prstGeom>
          <a:solidFill>
            <a:srgbClr val="0033CC"/>
          </a:solidFill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FF00"/>
                </a:solidFill>
              </a:rPr>
              <a:t>Pcl4.g4</a:t>
            </a:r>
          </a:p>
        </p:txBody>
      </p:sp>
    </p:spTree>
    <p:extLst>
      <p:ext uri="{BB962C8B-B14F-4D97-AF65-F5344CB8AC3E}">
        <p14:creationId xmlns:p14="http://schemas.microsoft.com/office/powerpoint/2010/main" val="12862003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BEB1DE-0F78-674A-85F7-F158A2CEE5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Pcl4 Package Structure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E9687B-67F3-254D-8DF7-20F168210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62B2D-F854-104A-9535-9A504E5923E0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4B24156-5153-DC4D-B6C6-6C269D6B0A49}"/>
              </a:ext>
            </a:extLst>
          </p:cNvPr>
          <p:cNvSpPr txBox="1"/>
          <p:nvPr/>
        </p:nvSpPr>
        <p:spPr>
          <a:xfrm>
            <a:off x="5669268" y="2331732"/>
            <a:ext cx="2284600" cy="52322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ANTLR-generated classes</a:t>
            </a:r>
          </a:p>
          <a:p>
            <a:r>
              <a:rPr lang="en-US" sz="1400" dirty="0">
                <a:solidFill>
                  <a:srgbClr val="0033CC"/>
                </a:solidFill>
              </a:rPr>
              <a:t>are in directory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antlr4</a:t>
            </a:r>
            <a:r>
              <a:rPr lang="en-US" sz="1400" dirty="0">
                <a:solidFill>
                  <a:srgbClr val="0033CC"/>
                </a:solidFill>
              </a:rPr>
              <a:t>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9D91932-35DB-334E-AD6C-9C9931AA0154}"/>
              </a:ext>
            </a:extLst>
          </p:cNvPr>
          <p:cNvSpPr txBox="1"/>
          <p:nvPr/>
        </p:nvSpPr>
        <p:spPr>
          <a:xfrm>
            <a:off x="5669268" y="4119884"/>
            <a:ext cx="2808782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0033CC"/>
            </a:solidFill>
          </a:ln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0033CC"/>
                </a:solidFill>
              </a:rPr>
              <a:t>We now also have namespaces </a:t>
            </a:r>
          </a:p>
          <a:p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intermediate::</a:t>
            </a:r>
            <a:r>
              <a:rPr lang="en-US" sz="1400" b="1" dirty="0" err="1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symtab</a:t>
            </a:r>
            <a:endParaRPr lang="en-US" sz="1400" b="1" dirty="0">
              <a:solidFill>
                <a:srgbClr val="0033CC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and </a:t>
            </a:r>
            <a:r>
              <a:rPr lang="en-US" sz="1400" b="1" dirty="0">
                <a:solidFill>
                  <a:srgbClr val="0033CC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backend::interpreter</a:t>
            </a:r>
            <a:endParaRPr lang="en-US" sz="1400" dirty="0">
              <a:solidFill>
                <a:srgbClr val="0033CC"/>
              </a:solidFill>
            </a:endParaRPr>
          </a:p>
          <a:p>
            <a:r>
              <a:rPr lang="en-US" sz="1400" dirty="0">
                <a:solidFill>
                  <a:srgbClr val="0033CC"/>
                </a:solidFill>
              </a:rPr>
              <a:t>(the directory structure matches).</a:t>
            </a:r>
          </a:p>
        </p:txBody>
      </p:sp>
      <p:pic>
        <p:nvPicPr>
          <p:cNvPr id="14" name="Picture 13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3654F0-9882-B147-BFD1-D74616662DD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45136" y="1187379"/>
            <a:ext cx="2053727" cy="54876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7316890"/>
      </p:ext>
    </p:extLst>
  </p:cSld>
  <p:clrMapOvr>
    <a:masterClrMapping/>
  </p:clrMapOvr>
</p:sld>
</file>

<file path=ppt/theme/theme1.xml><?xml version="1.0" encoding="utf-8"?>
<a:theme xmlns:a="http://schemas.openxmlformats.org/drawingml/2006/main" name="Quadrant">
  <a:themeElements>
    <a:clrScheme name="Quadrant 2">
      <a:dk1>
        <a:srgbClr val="000000"/>
      </a:dk1>
      <a:lt1>
        <a:srgbClr val="FFFFFF"/>
      </a:lt1>
      <a:dk2>
        <a:srgbClr val="420000"/>
      </a:dk2>
      <a:lt2>
        <a:srgbClr val="660000"/>
      </a:lt2>
      <a:accent1>
        <a:srgbClr val="CCCC00"/>
      </a:accent1>
      <a:accent2>
        <a:srgbClr val="999966"/>
      </a:accent2>
      <a:accent3>
        <a:srgbClr val="FFFFFF"/>
      </a:accent3>
      <a:accent4>
        <a:srgbClr val="000000"/>
      </a:accent4>
      <a:accent5>
        <a:srgbClr val="E2E2AA"/>
      </a:accent5>
      <a:accent6>
        <a:srgbClr val="8A8A5C"/>
      </a:accent6>
      <a:hlink>
        <a:srgbClr val="996633"/>
      </a:hlink>
      <a:folHlink>
        <a:srgbClr val="993300"/>
      </a:folHlink>
    </a:clrScheme>
    <a:fontScheme name="Quadrant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0"/>
          </a:defRPr>
        </a:defPPr>
      </a:lstStyle>
    </a:lnDef>
  </a:objectDefaults>
  <a:extraClrSchemeLst>
    <a:extraClrScheme>
      <a:clrScheme name="Quadrant 1">
        <a:dk1>
          <a:srgbClr val="5C5674"/>
        </a:dk1>
        <a:lt1>
          <a:srgbClr val="FFFFFF"/>
        </a:lt1>
        <a:dk2>
          <a:srgbClr val="85986A"/>
        </a:dk2>
        <a:lt2>
          <a:srgbClr val="FFFFFF"/>
        </a:lt2>
        <a:accent1>
          <a:srgbClr val="666633"/>
        </a:accent1>
        <a:accent2>
          <a:srgbClr val="ADC5B8"/>
        </a:accent2>
        <a:accent3>
          <a:srgbClr val="C2CAB9"/>
        </a:accent3>
        <a:accent4>
          <a:srgbClr val="DADADA"/>
        </a:accent4>
        <a:accent5>
          <a:srgbClr val="B8B8AD"/>
        </a:accent5>
        <a:accent6>
          <a:srgbClr val="9CB2A6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2">
        <a:dk1>
          <a:srgbClr val="000000"/>
        </a:dk1>
        <a:lt1>
          <a:srgbClr val="FFFFFF"/>
        </a:lt1>
        <a:dk2>
          <a:srgbClr val="420000"/>
        </a:dk2>
        <a:lt2>
          <a:srgbClr val="660000"/>
        </a:lt2>
        <a:accent1>
          <a:srgbClr val="CCCC00"/>
        </a:accent1>
        <a:accent2>
          <a:srgbClr val="999966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8A8A5C"/>
        </a:accent6>
        <a:hlink>
          <a:srgbClr val="996633"/>
        </a:hlink>
        <a:folHlink>
          <a:srgbClr val="993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3">
        <a:dk1>
          <a:srgbClr val="618052"/>
        </a:dk1>
        <a:lt1>
          <a:srgbClr val="FFFFE3"/>
        </a:lt1>
        <a:dk2>
          <a:srgbClr val="162E36"/>
        </a:dk2>
        <a:lt2>
          <a:srgbClr val="FFFFFF"/>
        </a:lt2>
        <a:accent1>
          <a:srgbClr val="336699"/>
        </a:accent1>
        <a:accent2>
          <a:srgbClr val="69888B"/>
        </a:accent2>
        <a:accent3>
          <a:srgbClr val="ABADAE"/>
        </a:accent3>
        <a:accent4>
          <a:srgbClr val="DADAC2"/>
        </a:accent4>
        <a:accent5>
          <a:srgbClr val="ADB8CA"/>
        </a:accent5>
        <a:accent6>
          <a:srgbClr val="5E7B7D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4">
        <a:dk1>
          <a:srgbClr val="000000"/>
        </a:dk1>
        <a:lt1>
          <a:srgbClr val="FFFFFF"/>
        </a:lt1>
        <a:dk2>
          <a:srgbClr val="000000"/>
        </a:dk2>
        <a:lt2>
          <a:srgbClr val="CC0000"/>
        </a:lt2>
        <a:accent1>
          <a:srgbClr val="FFCC00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2D5CB9"/>
        </a:accent6>
        <a:hlink>
          <a:srgbClr val="666699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5">
        <a:dk1>
          <a:srgbClr val="666699"/>
        </a:dk1>
        <a:lt1>
          <a:srgbClr val="FFFFFF"/>
        </a:lt1>
        <a:dk2>
          <a:srgbClr val="000033"/>
        </a:dk2>
        <a:lt2>
          <a:srgbClr val="FFFFFF"/>
        </a:lt2>
        <a:accent1>
          <a:srgbClr val="9966FF"/>
        </a:accent1>
        <a:accent2>
          <a:srgbClr val="CCCCFF"/>
        </a:accent2>
        <a:accent3>
          <a:srgbClr val="AAAAAD"/>
        </a:accent3>
        <a:accent4>
          <a:srgbClr val="DADADA"/>
        </a:accent4>
        <a:accent5>
          <a:srgbClr val="CAB8FF"/>
        </a:accent5>
        <a:accent6>
          <a:srgbClr val="B9B9E7"/>
        </a:accent6>
        <a:hlink>
          <a:srgbClr val="CCCC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6">
        <a:dk1>
          <a:srgbClr val="000000"/>
        </a:dk1>
        <a:lt1>
          <a:srgbClr val="FFFFFF"/>
        </a:lt1>
        <a:dk2>
          <a:srgbClr val="000000"/>
        </a:dk2>
        <a:lt2>
          <a:srgbClr val="669966"/>
        </a:lt2>
        <a:accent1>
          <a:srgbClr val="CCCC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8A8AB9"/>
        </a:accent6>
        <a:hlink>
          <a:srgbClr val="000066"/>
        </a:hlink>
        <a:folHlink>
          <a:srgbClr val="3333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7">
        <a:dk1>
          <a:srgbClr val="0099CC"/>
        </a:dk1>
        <a:lt1>
          <a:srgbClr val="FFFFFF"/>
        </a:lt1>
        <a:dk2>
          <a:srgbClr val="000099"/>
        </a:dk2>
        <a:lt2>
          <a:srgbClr val="FFFFFF"/>
        </a:lt2>
        <a:accent1>
          <a:srgbClr val="0099CC"/>
        </a:accent1>
        <a:accent2>
          <a:srgbClr val="6600FF"/>
        </a:accent2>
        <a:accent3>
          <a:srgbClr val="AAAACA"/>
        </a:accent3>
        <a:accent4>
          <a:srgbClr val="DADADA"/>
        </a:accent4>
        <a:accent5>
          <a:srgbClr val="AACAE2"/>
        </a:accent5>
        <a:accent6>
          <a:srgbClr val="5C00E7"/>
        </a:accent6>
        <a:hlink>
          <a:srgbClr val="FFCC00"/>
        </a:hlink>
        <a:folHlink>
          <a:srgbClr val="00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Quadrant 8">
        <a:dk1>
          <a:srgbClr val="000033"/>
        </a:dk1>
        <a:lt1>
          <a:srgbClr val="FFFFFF"/>
        </a:lt1>
        <a:dk2>
          <a:srgbClr val="003366"/>
        </a:dk2>
        <a:lt2>
          <a:srgbClr val="275C6D"/>
        </a:lt2>
        <a:accent1>
          <a:srgbClr val="A7D2DF"/>
        </a:accent1>
        <a:accent2>
          <a:srgbClr val="108DA6"/>
        </a:accent2>
        <a:accent3>
          <a:srgbClr val="FFFFFF"/>
        </a:accent3>
        <a:accent4>
          <a:srgbClr val="00002A"/>
        </a:accent4>
        <a:accent5>
          <a:srgbClr val="D0E5EC"/>
        </a:accent5>
        <a:accent6>
          <a:srgbClr val="0D7F96"/>
        </a:accent6>
        <a:hlink>
          <a:srgbClr val="666699"/>
        </a:hlink>
        <a:folHlink>
          <a:srgbClr val="999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Quadrant 9">
        <a:dk1>
          <a:srgbClr val="CC3300"/>
        </a:dk1>
        <a:lt1>
          <a:srgbClr val="FFFFFF"/>
        </a:lt1>
        <a:dk2>
          <a:srgbClr val="000000"/>
        </a:dk2>
        <a:lt2>
          <a:srgbClr val="FFFFCC"/>
        </a:lt2>
        <a:accent1>
          <a:srgbClr val="FF9900"/>
        </a:accent1>
        <a:accent2>
          <a:srgbClr val="9933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8A2D00"/>
        </a:accent6>
        <a:hlink>
          <a:srgbClr val="CEC5A2"/>
        </a:hlink>
        <a:folHlink>
          <a:srgbClr val="DDDDD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Quadrant</Template>
  <TotalTime>35571</TotalTime>
  <Words>3298</Words>
  <Application>Microsoft Macintosh PowerPoint</Application>
  <PresentationFormat>On-screen Show (4:3)</PresentationFormat>
  <Paragraphs>475</Paragraphs>
  <Slides>31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6" baseType="lpstr">
      <vt:lpstr>Arial</vt:lpstr>
      <vt:lpstr>Courier New</vt:lpstr>
      <vt:lpstr>Times New Roman</vt:lpstr>
      <vt:lpstr>Wingdings</vt:lpstr>
      <vt:lpstr>Quadrant</vt:lpstr>
      <vt:lpstr>CMPE 152: Compiler Design February 25 Class Meeting</vt:lpstr>
      <vt:lpstr>Pcl</vt:lpstr>
      <vt:lpstr>A Grammar for Pcl</vt:lpstr>
      <vt:lpstr>A Grammar for Pcl, cont’d</vt:lpstr>
      <vt:lpstr>A Grammar for Pcl, cont’d</vt:lpstr>
      <vt:lpstr>A Grammar for Pcl, cont’d</vt:lpstr>
      <vt:lpstr>A Grammar for Pcl, cont’d</vt:lpstr>
      <vt:lpstr>A Grammar for Pcl, cont’d</vt:lpstr>
      <vt:lpstr>Pcl4 Package Structure</vt:lpstr>
      <vt:lpstr>The Pcl4 Visitor Interface</vt:lpstr>
      <vt:lpstr>The Pcl4 Base Visitor Class</vt:lpstr>
      <vt:lpstr>Class Executor</vt:lpstr>
      <vt:lpstr>Assignment #4: Pcl4 Grammar</vt:lpstr>
      <vt:lpstr>Assignment #4, cont’d</vt:lpstr>
      <vt:lpstr>Parsing Declarations</vt:lpstr>
      <vt:lpstr>Pascal Declarations</vt:lpstr>
      <vt:lpstr>Pascal Declarations</vt:lpstr>
      <vt:lpstr>Pascal Constant Definitions</vt:lpstr>
      <vt:lpstr>Pascal Type Definitions</vt:lpstr>
      <vt:lpstr>Pascal Simple Type Definitions</vt:lpstr>
      <vt:lpstr>Pascal Array Type Definitions</vt:lpstr>
      <vt:lpstr>Pascal Array Type Definitions</vt:lpstr>
      <vt:lpstr>Pascal Record Type Definitions</vt:lpstr>
      <vt:lpstr>Pascal Record Type Definitions</vt:lpstr>
      <vt:lpstr>Pascal Variable Declarations</vt:lpstr>
      <vt:lpstr>Declarations and the Symbol Table</vt:lpstr>
      <vt:lpstr>Scope and the Symbol Table Stack</vt:lpstr>
      <vt:lpstr>Scope and the Symbol Table Stack, cont’d</vt:lpstr>
      <vt:lpstr>Scope and the Symbol Table Stack, cont’d</vt:lpstr>
      <vt:lpstr>Scope and the Symbol Table Stack, cont’d</vt:lpstr>
      <vt:lpstr>Scope and the Symbol Table Stack, cont’d</vt:lpstr>
    </vt:vector>
  </TitlesOfParts>
  <Company>Apropos Logic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153: Concepts of Compiler Design</dc:title>
  <dc:creator>Ronald Mak</dc:creator>
  <cp:lastModifiedBy>Ron Mak</cp:lastModifiedBy>
  <cp:revision>396</cp:revision>
  <dcterms:created xsi:type="dcterms:W3CDTF">2008-01-12T03:52:55Z</dcterms:created>
  <dcterms:modified xsi:type="dcterms:W3CDTF">2021-02-25T09:25:17Z</dcterms:modified>
</cp:coreProperties>
</file>