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20" r:id="rId13"/>
    <p:sldId id="267" r:id="rId14"/>
    <p:sldId id="268" r:id="rId15"/>
    <p:sldId id="304" r:id="rId16"/>
    <p:sldId id="305" r:id="rId17"/>
    <p:sldId id="306" r:id="rId18"/>
    <p:sldId id="307" r:id="rId19"/>
    <p:sldId id="308" r:id="rId20"/>
    <p:sldId id="309" r:id="rId21"/>
    <p:sldId id="312" r:id="rId22"/>
    <p:sldId id="313" r:id="rId23"/>
    <p:sldId id="314" r:id="rId24"/>
    <p:sldId id="315" r:id="rId25"/>
    <p:sldId id="316" r:id="rId26"/>
    <p:sldId id="289" r:id="rId27"/>
    <p:sldId id="317" r:id="rId28"/>
    <p:sldId id="318" r:id="rId29"/>
    <p:sldId id="290" r:id="rId30"/>
    <p:sldId id="291" r:id="rId31"/>
    <p:sldId id="319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EF0F2"/>
    <a:srgbClr val="008000"/>
    <a:srgbClr val="B23C00"/>
    <a:srgbClr val="F2E5D0"/>
    <a:srgbClr val="464646"/>
    <a:srgbClr val="8F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61" autoAdjust="0"/>
    <p:restoredTop sz="97791" autoAdjust="0"/>
  </p:normalViewPr>
  <p:slideViewPr>
    <p:cSldViewPr>
      <p:cViewPr varScale="1">
        <p:scale>
          <a:sx n="185" d="100"/>
          <a:sy n="185" d="100"/>
        </p:scale>
        <p:origin x="4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February 25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February 25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February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F6A5-F4DE-814C-9E33-9146C79A0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Pcl4 Visitor Interface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19E5A-5143-4341-8498-6F7C8BA1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C5A6B4-BB19-E747-9AA7-2C6137A0E9AA}"/>
              </a:ext>
            </a:extLst>
          </p:cNvPr>
          <p:cNvSpPr txBox="1"/>
          <p:nvPr/>
        </p:nvSpPr>
        <p:spPr>
          <a:xfrm>
            <a:off x="61791" y="1508781"/>
            <a:ext cx="9020418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Generated from Pcl4.g4 by ANTLR 4.8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"antlr4-runtime.h"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"Pcl4Parser.h"</a:t>
            </a:r>
            <a:b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 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Pcl4Visitor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public antlr4::tree::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AbstractParseTreeVisitor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*context) 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visitProgramHeader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ProgramHeaderContext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*context) 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visitProgramParameters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ProgramParametersContext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*context) 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visitBlock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*context) 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visitDeclarations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DeclarationsContext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*context) 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visitStatement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*context) 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visitCompoundStatement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CompoundStatementContext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*context) 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visitEmptyStatement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EmptyStatementContext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*context) 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visitStatementList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StatementListContext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*context) 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visitAssignmentStatement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AssignmentStatementContext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*context) 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visitRepeatStatement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RepeatStatementContext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*context) 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D0B9F0-F0A4-8445-9FB0-70DEF9028007}"/>
              </a:ext>
            </a:extLst>
          </p:cNvPr>
          <p:cNvSpPr txBox="1"/>
          <p:nvPr/>
        </p:nvSpPr>
        <p:spPr>
          <a:xfrm>
            <a:off x="7589487" y="1339504"/>
            <a:ext cx="1307730" cy="33855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Pcl4Visitor.h</a:t>
            </a:r>
          </a:p>
        </p:txBody>
      </p:sp>
    </p:spTree>
    <p:extLst>
      <p:ext uri="{BB962C8B-B14F-4D97-AF65-F5344CB8AC3E}">
        <p14:creationId xmlns:p14="http://schemas.microsoft.com/office/powerpoint/2010/main" val="3842538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2F6E4-36C0-6045-9B3C-687D4A65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Pcl4 Base Visitor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3C578-7AF2-714C-A598-E1BE4F2E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332EB-58CC-684D-8154-D7CD2A650714}"/>
              </a:ext>
            </a:extLst>
          </p:cNvPr>
          <p:cNvSpPr txBox="1"/>
          <p:nvPr/>
        </p:nvSpPr>
        <p:spPr>
          <a:xfrm>
            <a:off x="228648" y="1464083"/>
            <a:ext cx="8686704" cy="3985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Generated from Pcl4.g4 by ANTLR 4.8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"antlr4-runtime.h"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"Pcl4Visitor.h"</a:t>
            </a:r>
            <a:b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 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Pcl4BaseVisitor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public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Pcl4Visitor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visitProgramHeader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ProgramHeaderContext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visitProgramParameters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ProgramParametersContext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9D3733-9ED4-4542-8AC4-EC0E22F70D16}"/>
              </a:ext>
            </a:extLst>
          </p:cNvPr>
          <p:cNvSpPr txBox="1"/>
          <p:nvPr/>
        </p:nvSpPr>
        <p:spPr>
          <a:xfrm>
            <a:off x="6949414" y="1294806"/>
            <a:ext cx="1774204" cy="33855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Pcl4BaseVisitor.h</a:t>
            </a:r>
          </a:p>
        </p:txBody>
      </p:sp>
    </p:spTree>
    <p:extLst>
      <p:ext uri="{BB962C8B-B14F-4D97-AF65-F5344CB8AC3E}">
        <p14:creationId xmlns:p14="http://schemas.microsoft.com/office/powerpoint/2010/main" val="3042412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45ABD-E4EF-EE43-BEE7-E621B1E9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F1C7F-913E-2442-9C88-F1C7332E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A3FE15-0B34-3A4C-9B6E-A79C0BC7AF2B}"/>
              </a:ext>
            </a:extLst>
          </p:cNvPr>
          <p:cNvSpPr txBox="1"/>
          <p:nvPr/>
        </p:nvSpPr>
        <p:spPr>
          <a:xfrm>
            <a:off x="295829" y="1503269"/>
            <a:ext cx="8552341" cy="4339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::Any Object;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Executor : public Pcl4BaseVisitor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Executor() {}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~Executor() {}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visitStatement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visitStatementList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StatementListContext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visitCompoundStatement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CompoundStatementContext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visitAssignmentStatement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AssignmentStatementContext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visitRepeatStatement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RepeatStatementContext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visitWriteStatement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WriteStatementContext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visitWritelnStatement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WritelnStatementContext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visitExpression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ExpressionContext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visitVariable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override;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Complete this class!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DD524E-AD59-AE4E-AAA1-2C81686B2FDF}"/>
              </a:ext>
            </a:extLst>
          </p:cNvPr>
          <p:cNvSpPr txBox="1"/>
          <p:nvPr/>
        </p:nvSpPr>
        <p:spPr>
          <a:xfrm>
            <a:off x="7469504" y="1333992"/>
            <a:ext cx="11543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45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3D3C-1D85-314A-8ACA-30E36FE20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#4: Pcl4 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45096-BE39-8A40-BAE8-49AD51073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more Pascal statements </a:t>
            </a:r>
            <a:br>
              <a:rPr lang="en-US" dirty="0"/>
            </a:br>
            <a:r>
              <a:rPr lang="en-US" dirty="0"/>
              <a:t>to the Pcl4 grammar: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</a:p>
          <a:p>
            <a:pPr lvl="4"/>
            <a:endParaRPr lang="en-US" dirty="0"/>
          </a:p>
          <a:p>
            <a:r>
              <a:rPr lang="en-US" dirty="0"/>
              <a:t>Use ANTLR to generate a new lexer </a:t>
            </a:r>
            <a:br>
              <a:rPr lang="en-US" dirty="0"/>
            </a:br>
            <a:r>
              <a:rPr lang="en-US" dirty="0"/>
              <a:t>and a new parser for Pcl4.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821AC-94B9-234E-96DF-36162A89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68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934E-D298-8B47-92EE-D8BCA3E7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4CE8B-546A-0D43-B69D-15A68937B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the </a:t>
            </a:r>
            <a:r>
              <a:rPr lang="en-US" u="sng" dirty="0"/>
              <a:t>correctness</a:t>
            </a:r>
            <a:r>
              <a:rPr lang="en-US" dirty="0"/>
              <a:t> of your grammar: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Generate </a:t>
            </a:r>
            <a:r>
              <a:rPr lang="en-US" u="sng" dirty="0"/>
              <a:t>syntax diagrams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Generate graphical </a:t>
            </a:r>
            <a:r>
              <a:rPr lang="en-US" u="sng" dirty="0"/>
              <a:t>parse trees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from sample source files:</a:t>
            </a: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SquareRootTable.txt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TestWhile.txt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TestIf.txt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TestFor.txt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8EC26-6B1C-D944-AE0A-4EB8DBAE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18A197-E8FC-F648-992B-C251BD9CD00E}"/>
              </a:ext>
            </a:extLst>
          </p:cNvPr>
          <p:cNvSpPr txBox="1"/>
          <p:nvPr/>
        </p:nvSpPr>
        <p:spPr>
          <a:xfrm>
            <a:off x="5739192" y="4160512"/>
            <a:ext cx="225799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Team assignment 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due Tuesday, March 9.</a:t>
            </a:r>
          </a:p>
        </p:txBody>
      </p:sp>
    </p:spTree>
    <p:extLst>
      <p:ext uri="{BB962C8B-B14F-4D97-AF65-F5344CB8AC3E}">
        <p14:creationId xmlns:p14="http://schemas.microsoft.com/office/powerpoint/2010/main" val="3113510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1317-E1C7-5447-8AB3-F48688064362}" type="slidenum">
              <a:rPr lang="en-US"/>
              <a:pPr/>
              <a:t>15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 Declarations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declarations </a:t>
            </a:r>
            <a:r>
              <a:rPr lang="en-US" dirty="0"/>
              <a:t>of a programming language are often the </a:t>
            </a:r>
            <a:r>
              <a:rPr lang="en-US" u="sng" dirty="0"/>
              <a:t>most challenging</a:t>
            </a:r>
            <a:r>
              <a:rPr lang="en-US" dirty="0"/>
              <a:t> to parse.</a:t>
            </a:r>
          </a:p>
          <a:p>
            <a:pPr lvl="4"/>
            <a:endParaRPr lang="en-US" dirty="0"/>
          </a:p>
          <a:p>
            <a:r>
              <a:rPr lang="en-US" dirty="0"/>
              <a:t>Declarations syntax can be difficult.</a:t>
            </a:r>
          </a:p>
          <a:p>
            <a:r>
              <a:rPr lang="en-US" dirty="0"/>
              <a:t>Declarations often include recursive definitions.</a:t>
            </a:r>
          </a:p>
          <a:p>
            <a:r>
              <a:rPr lang="en-US" dirty="0"/>
              <a:t>You must keep of track of diverse information.</a:t>
            </a:r>
          </a:p>
          <a:p>
            <a:r>
              <a:rPr lang="en-US" dirty="0"/>
              <a:t>Many new items to enter into the symbol table.</a:t>
            </a:r>
          </a:p>
        </p:txBody>
      </p:sp>
    </p:spTree>
    <p:extLst>
      <p:ext uri="{BB962C8B-B14F-4D97-AF65-F5344CB8AC3E}">
        <p14:creationId xmlns:p14="http://schemas.microsoft.com/office/powerpoint/2010/main" val="4065181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23C3-AF95-E243-9008-1BA9FA2740EE}" type="slidenum">
              <a:rPr lang="en-US"/>
              <a:pPr/>
              <a:t>16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Declarations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dirty="0"/>
              <a:t>Classic Pascal declarations consist of 5 parts, </a:t>
            </a:r>
            <a:br>
              <a:rPr lang="en-US" dirty="0"/>
            </a:br>
            <a:r>
              <a:rPr lang="en-US" dirty="0"/>
              <a:t>each optional, but </a:t>
            </a:r>
            <a:r>
              <a:rPr lang="en-US" u="sng" dirty="0"/>
              <a:t>always in this order</a:t>
            </a:r>
            <a:r>
              <a:rPr lang="en-US" dirty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marL="928688" lvl="1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Label declarations</a:t>
            </a:r>
          </a:p>
          <a:p>
            <a:pPr marL="928688" lvl="1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Constant definitions</a:t>
            </a:r>
          </a:p>
          <a:p>
            <a:pPr marL="928688" lvl="1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Type definitions</a:t>
            </a:r>
          </a:p>
          <a:p>
            <a:pPr marL="928688" lvl="1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Variable declarations</a:t>
            </a:r>
          </a:p>
          <a:p>
            <a:pPr marL="928688" lvl="1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Procedure and function declarations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r>
              <a:rPr lang="en-US" dirty="0"/>
              <a:t>We will examine 2, 3, and 4 next.</a:t>
            </a:r>
          </a:p>
          <a:p>
            <a:pPr marL="928688" lvl="1" indent="-457200">
              <a:lnSpc>
                <a:spcPct val="90000"/>
              </a:lnSpc>
            </a:pPr>
            <a:r>
              <a:rPr lang="en-US" dirty="0"/>
              <a:t>We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ll do procedures and functions </a:t>
            </a:r>
            <a:br>
              <a:rPr lang="en-US" dirty="0"/>
            </a:br>
            <a:r>
              <a:rPr lang="en-US" dirty="0"/>
              <a:t>in a couple of weeks.</a:t>
            </a:r>
          </a:p>
        </p:txBody>
      </p:sp>
    </p:spTree>
    <p:extLst>
      <p:ext uri="{BB962C8B-B14F-4D97-AF65-F5344CB8AC3E}">
        <p14:creationId xmlns:p14="http://schemas.microsoft.com/office/powerpoint/2010/main" val="373900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73DA-BEF4-9144-9A02-599569FB280F}" type="slidenum">
              <a:rPr lang="en-US"/>
              <a:pPr/>
              <a:t>17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Declarations</a:t>
            </a:r>
            <a:endParaRPr lang="en-US" i="1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5024" y="1338199"/>
            <a:ext cx="2925763" cy="4805362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CONST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TYPE</a:t>
            </a:r>
            <a:r>
              <a:rPr lang="en-US" sz="2000" dirty="0"/>
              <a:t>, and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VAR</a:t>
            </a:r>
            <a:r>
              <a:rPr lang="en-US" sz="2000" dirty="0"/>
              <a:t> parts are optional, but they must come in this order.</a:t>
            </a:r>
          </a:p>
          <a:p>
            <a:pPr lvl="3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000" dirty="0"/>
              <a:t>Note that constants and types are </a:t>
            </a:r>
            <a:r>
              <a:rPr lang="en-US" sz="2000" dirty="0">
                <a:solidFill>
                  <a:srgbClr val="C00000"/>
                </a:solidFill>
              </a:rPr>
              <a:t>defined</a:t>
            </a:r>
            <a:r>
              <a:rPr lang="en-US" sz="2000" dirty="0"/>
              <a:t>, but variables are </a:t>
            </a:r>
            <a:r>
              <a:rPr lang="en-US" sz="2000" dirty="0">
                <a:solidFill>
                  <a:srgbClr val="C00000"/>
                </a:solidFill>
              </a:rPr>
              <a:t>declared</a:t>
            </a:r>
            <a:r>
              <a:rPr lang="en-US" sz="2000" dirty="0"/>
              <a:t>.</a:t>
            </a:r>
          </a:p>
          <a:p>
            <a:pPr lvl="3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000" dirty="0"/>
              <a:t>Collectively, you refer to all of them as </a:t>
            </a:r>
            <a:r>
              <a:rPr lang="en-US" sz="2000" dirty="0">
                <a:solidFill>
                  <a:srgbClr val="C00000"/>
                </a:solidFill>
              </a:rPr>
              <a:t>declarations</a:t>
            </a:r>
            <a:r>
              <a:rPr lang="en-US" sz="2000" dirty="0"/>
              <a:t>.</a:t>
            </a:r>
          </a:p>
        </p:txBody>
      </p:sp>
      <p:pic>
        <p:nvPicPr>
          <p:cNvPr id="319492" name="Picture 4" descr="CS153-08092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92238"/>
            <a:ext cx="5486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658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27CE-7AB6-7644-B414-29F8385D21FA}" type="slidenum">
              <a:rPr lang="en-US"/>
              <a:pPr/>
              <a:t>18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Constant Definitions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4113"/>
            <a:ext cx="8229600" cy="547687"/>
          </a:xfrm>
        </p:spPr>
        <p:txBody>
          <a:bodyPr/>
          <a:lstStyle/>
          <a:p>
            <a:r>
              <a:rPr lang="en-US" sz="2400" dirty="0"/>
              <a:t>Example constant definition part:</a:t>
            </a:r>
          </a:p>
        </p:txBody>
      </p:sp>
      <p:pic>
        <p:nvPicPr>
          <p:cNvPr id="320516" name="Picture 4" descr="CS153-08092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25563"/>
            <a:ext cx="4160838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0517" name="Text Box 5"/>
          <p:cNvSpPr txBox="1">
            <a:spLocks noChangeArrowheads="1"/>
          </p:cNvSpPr>
          <p:nvPr/>
        </p:nvSpPr>
        <p:spPr bwMode="auto">
          <a:xfrm>
            <a:off x="639763" y="3059113"/>
            <a:ext cx="7885112" cy="155892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CONST</a:t>
            </a:r>
          </a:p>
          <a:p>
            <a:r>
              <a:rPr lang="en-US" b="1">
                <a:latin typeface="Courier New" charset="0"/>
              </a:rPr>
              <a:t>    factor = 8;</a:t>
            </a:r>
          </a:p>
          <a:p>
            <a:r>
              <a:rPr lang="en-US" b="1">
                <a:latin typeface="Courier New" charset="0"/>
              </a:rPr>
              <a:t>    epsilon = 1.0e-6;</a:t>
            </a:r>
          </a:p>
          <a:p>
            <a:r>
              <a:rPr lang="en-US" b="1">
                <a:latin typeface="Courier New" charset="0"/>
              </a:rPr>
              <a:t>    ch = 'x';</a:t>
            </a:r>
          </a:p>
          <a:p>
            <a:r>
              <a:rPr lang="en-US" b="1">
                <a:latin typeface="Courier New" charset="0"/>
              </a:rPr>
              <a:t>    limit = -epsilon;</a:t>
            </a:r>
          </a:p>
          <a:p>
            <a:r>
              <a:rPr lang="en-US" b="1">
                <a:latin typeface="Courier New" charset="0"/>
              </a:rPr>
              <a:t>    message = 'Press the OK button to confirm your selection.';</a:t>
            </a:r>
          </a:p>
        </p:txBody>
      </p:sp>
      <p:sp>
        <p:nvSpPr>
          <p:cNvPr id="320518" name="Rectangle 6"/>
          <p:cNvSpPr>
            <a:spLocks noChangeArrowheads="1"/>
          </p:cNvSpPr>
          <p:nvPr/>
        </p:nvSpPr>
        <p:spPr bwMode="auto">
          <a:xfrm>
            <a:off x="365125" y="4800600"/>
            <a:ext cx="8229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Classic Pascal only allows a </a:t>
            </a:r>
            <a:r>
              <a:rPr lang="en-US" sz="2400" u="sng" dirty="0"/>
              <a:t>constant value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br>
              <a:rPr lang="en-US" sz="2400" dirty="0"/>
            </a:br>
            <a:r>
              <a:rPr lang="en-US" sz="2400" dirty="0"/>
              <a:t>after the </a:t>
            </a:r>
            <a:r>
              <a:rPr lang="en-US" sz="2400" b="1" dirty="0">
                <a:latin typeface="Courier New" charset="0"/>
              </a:rPr>
              <a:t>=</a:t>
            </a:r>
            <a:r>
              <a:rPr lang="en-US" sz="2400" dirty="0"/>
              <a:t> sign.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No constant expressions.</a:t>
            </a:r>
          </a:p>
        </p:txBody>
      </p:sp>
    </p:spTree>
    <p:extLst>
      <p:ext uri="{BB962C8B-B14F-4D97-AF65-F5344CB8AC3E}">
        <p14:creationId xmlns:p14="http://schemas.microsoft.com/office/powerpoint/2010/main" val="3306455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4646-EA22-C14A-BF40-2B808F2CC099}" type="slidenum">
              <a:rPr lang="en-US"/>
              <a:pPr/>
              <a:t>19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Type Definitions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50406"/>
            <a:ext cx="8229600" cy="151320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Pascal </a:t>
            </a:r>
            <a:r>
              <a:rPr lang="en-US" u="sng" dirty="0"/>
              <a:t>simple type</a:t>
            </a:r>
            <a:r>
              <a:rPr lang="en-US" dirty="0"/>
              <a:t> can be: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scalar (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integer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real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boolean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char</a:t>
            </a:r>
            <a:r>
              <a:rPr lang="en-US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enumeration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subrange</a:t>
            </a:r>
          </a:p>
        </p:txBody>
      </p:sp>
      <p:pic>
        <p:nvPicPr>
          <p:cNvPr id="321540" name="Picture 4" descr="CS153-08092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225550"/>
            <a:ext cx="3841750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1541" name="Picture 5" descr="177075 fg09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148854"/>
            <a:ext cx="7313612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132294" y="5074261"/>
            <a:ext cx="1704976" cy="584200"/>
            <a:chOff x="4493" y="2984"/>
            <a:chExt cx="1074" cy="368"/>
          </a:xfrm>
        </p:grpSpPr>
        <p:sp>
          <p:nvSpPr>
            <p:cNvPr id="321542" name="Text Box 6"/>
            <p:cNvSpPr txBox="1">
              <a:spLocks noChangeArrowheads="1"/>
            </p:cNvSpPr>
            <p:nvPr/>
          </p:nvSpPr>
          <p:spPr bwMode="auto">
            <a:xfrm>
              <a:off x="4674" y="2984"/>
              <a:ext cx="893" cy="36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u="sng" dirty="0">
                  <a:solidFill>
                    <a:srgbClr val="FFFF00"/>
                  </a:solidFill>
                </a:rPr>
                <a:t>Not</a:t>
              </a:r>
              <a:r>
                <a:rPr lang="en-US" dirty="0">
                  <a:solidFill>
                    <a:srgbClr val="FFFF00"/>
                  </a:solidFill>
                </a:rPr>
                <a:t> reserved </a:t>
              </a:r>
            </a:p>
            <a:p>
              <a:r>
                <a:rPr lang="en-US" dirty="0">
                  <a:solidFill>
                    <a:srgbClr val="FFFF00"/>
                  </a:solidFill>
                </a:rPr>
                <a:t>words!</a:t>
              </a:r>
            </a:p>
          </p:txBody>
        </p:sp>
        <p:sp>
          <p:nvSpPr>
            <p:cNvPr id="321543" name="Line 7"/>
            <p:cNvSpPr>
              <a:spLocks noChangeShapeType="1"/>
            </p:cNvSpPr>
            <p:nvPr/>
          </p:nvSpPr>
          <p:spPr bwMode="auto">
            <a:xfrm flipH="1" flipV="1">
              <a:off x="4493" y="3157"/>
              <a:ext cx="23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595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AC43-49B1-A04B-9CE1-8B48A755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2F296-81D7-AF40-AEAA-6B164CD58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Pcl (“pickle”) is a tiny subset of Pascal.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subset will grow to be nearly full Pascal </a:t>
            </a:r>
            <a:br>
              <a:rPr lang="en-US" dirty="0"/>
            </a:br>
            <a:r>
              <a:rPr lang="en-US" dirty="0"/>
              <a:t>over the next few weeks (and assignments).</a:t>
            </a:r>
          </a:p>
          <a:p>
            <a:pPr lvl="5"/>
            <a:endParaRPr lang="en-US" dirty="0"/>
          </a:p>
          <a:p>
            <a:r>
              <a:rPr lang="en-US" dirty="0"/>
              <a:t>We will use ANTLR 4 to generate parsers </a:t>
            </a:r>
            <a:br>
              <a:rPr lang="en-US" dirty="0"/>
            </a:br>
            <a:r>
              <a:rPr lang="en-US" dirty="0"/>
              <a:t>and lexers for Pcl.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Our first grammar will be named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Pcl4</a:t>
            </a:r>
            <a:r>
              <a:rPr lang="en-US" dirty="0"/>
              <a:t> because </a:t>
            </a:r>
            <a:br>
              <a:rPr lang="en-US" dirty="0"/>
            </a:br>
            <a:r>
              <a:rPr lang="en-US" dirty="0"/>
              <a:t>you’re going to use it for Assignment #4.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2FB70-04BF-CC4B-B5E5-9B5669C1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33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DBEA-7F7A-5145-B894-C5E1C0EB5BCD}" type="slidenum">
              <a:rPr lang="en-US"/>
              <a:pPr/>
              <a:t>20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Simple Type Definitions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1675" cy="487363"/>
          </a:xfrm>
        </p:spPr>
        <p:txBody>
          <a:bodyPr/>
          <a:lstStyle/>
          <a:p>
            <a:r>
              <a:rPr lang="en-US" sz="2400" dirty="0"/>
              <a:t>Examples of </a:t>
            </a:r>
            <a:r>
              <a:rPr lang="en-US" sz="2400" u="sng" dirty="0"/>
              <a:t>subrange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u="sng" dirty="0"/>
              <a:t>enumeration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type definitions:</a:t>
            </a:r>
          </a:p>
        </p:txBody>
      </p:sp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457245" y="1922463"/>
            <a:ext cx="8251825" cy="375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CONST</a:t>
            </a:r>
          </a:p>
          <a:p>
            <a:r>
              <a:rPr lang="en-US" b="1" dirty="0">
                <a:latin typeface="Courier New" charset="0"/>
              </a:rPr>
              <a:t>    factor = 8;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TYPE</a:t>
            </a:r>
          </a:p>
          <a:p>
            <a:r>
              <a:rPr lang="en-US" b="1" dirty="0">
                <a:latin typeface="Courier New" charset="0"/>
              </a:rPr>
              <a:t>    range1 = 0..factor; {subrange of integer (factor is constant)}</a:t>
            </a:r>
          </a:p>
          <a:p>
            <a:r>
              <a:rPr lang="en-US" b="1" dirty="0">
                <a:latin typeface="Courier New" charset="0"/>
              </a:rPr>
              <a:t>    range2 = '</a:t>
            </a:r>
            <a:r>
              <a:rPr lang="en-US" b="1" dirty="0" err="1">
                <a:latin typeface="Courier New" charset="0"/>
              </a:rPr>
              <a:t>a'..'q</a:t>
            </a:r>
            <a:r>
              <a:rPr lang="en-US" b="1" dirty="0">
                <a:latin typeface="Courier New" charset="0"/>
              </a:rPr>
              <a:t>';  {subrange of char}</a:t>
            </a:r>
          </a:p>
          <a:p>
            <a:r>
              <a:rPr lang="en-US" b="1" dirty="0">
                <a:latin typeface="Courier New" charset="0"/>
              </a:rPr>
              <a:t>    range3 = range1;    {type identifier}</a:t>
            </a:r>
            <a:br>
              <a:rPr lang="en-US" b="1" dirty="0">
                <a:latin typeface="Courier New" charset="0"/>
              </a:rPr>
            </a:br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grades  = (A, B, C, D, F);  {enumeration}</a:t>
            </a:r>
          </a:p>
          <a:p>
            <a:r>
              <a:rPr lang="en-US" b="1" dirty="0">
                <a:latin typeface="Courier New" charset="0"/>
              </a:rPr>
              <a:t>    passing = A..D;             {subrange of enumeration}</a:t>
            </a:r>
            <a:br>
              <a:rPr lang="en-US" b="1" dirty="0">
                <a:latin typeface="Courier New" charset="0"/>
              </a:rPr>
            </a:br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week    = (</a:t>
            </a:r>
            <a:r>
              <a:rPr lang="en-US" b="1" dirty="0" err="1">
                <a:latin typeface="Courier New" charset="0"/>
              </a:rPr>
              <a:t>monday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tuesday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wednesday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thursday</a:t>
            </a:r>
            <a:r>
              <a:rPr lang="en-US" b="1" dirty="0">
                <a:latin typeface="Courier New" charset="0"/>
              </a:rPr>
              <a:t>, </a:t>
            </a:r>
            <a:br>
              <a:rPr lang="en-US" b="1" dirty="0">
                <a:latin typeface="Courier New" charset="0"/>
              </a:rPr>
            </a:br>
            <a:r>
              <a:rPr lang="en-US" b="1" dirty="0">
                <a:latin typeface="Courier New" charset="0"/>
              </a:rPr>
              <a:t>               </a:t>
            </a:r>
            <a:r>
              <a:rPr lang="en-US" b="1" dirty="0" err="1">
                <a:latin typeface="Courier New" charset="0"/>
              </a:rPr>
              <a:t>friday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saturday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sunday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weekday = </a:t>
            </a:r>
            <a:r>
              <a:rPr lang="en-US" b="1" dirty="0" err="1">
                <a:latin typeface="Courier New" charset="0"/>
              </a:rPr>
              <a:t>monday</a:t>
            </a:r>
            <a:r>
              <a:rPr lang="en-US" b="1" dirty="0">
                <a:latin typeface="Courier New" charset="0"/>
              </a:rPr>
              <a:t>..</a:t>
            </a:r>
            <a:r>
              <a:rPr lang="en-US" b="1" dirty="0" err="1">
                <a:latin typeface="Courier New" charset="0"/>
              </a:rPr>
              <a:t>friday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    weekend = </a:t>
            </a:r>
            <a:r>
              <a:rPr lang="en-US" b="1" dirty="0" err="1">
                <a:latin typeface="Courier New" charset="0"/>
              </a:rPr>
              <a:t>saturday</a:t>
            </a:r>
            <a:r>
              <a:rPr lang="en-US" b="1" dirty="0">
                <a:latin typeface="Courier New" charset="0"/>
              </a:rPr>
              <a:t>..</a:t>
            </a:r>
            <a:r>
              <a:rPr lang="en-US" b="1" dirty="0" err="1">
                <a:latin typeface="Courier New" charset="0"/>
              </a:rPr>
              <a:t>sunday</a:t>
            </a:r>
            <a:r>
              <a:rPr lang="en-US" b="1" dirty="0">
                <a:latin typeface="Courier New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290226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B936-4CA9-1948-9A87-B77628829ACB}" type="slidenum">
              <a:rPr lang="en-US"/>
              <a:pPr/>
              <a:t>21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Array Type Definitions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5"/>
            <a:ext cx="8503872" cy="3200395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u="sng" dirty="0"/>
              <a:t>array type specification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has </a:t>
            </a:r>
            <a:br>
              <a:rPr lang="en-US" dirty="0"/>
            </a:br>
            <a:r>
              <a:rPr lang="en-US" dirty="0"/>
              <a:t>an </a:t>
            </a:r>
            <a:r>
              <a:rPr lang="en-US" u="sng" dirty="0"/>
              <a:t>index type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and an </a:t>
            </a:r>
            <a:r>
              <a:rPr lang="en-US" u="sng" dirty="0"/>
              <a:t>element type</a:t>
            </a:r>
            <a:r>
              <a:rPr lang="en-US" dirty="0"/>
              <a:t>.</a:t>
            </a:r>
          </a:p>
          <a:p>
            <a:pPr lvl="4"/>
            <a:endParaRPr lang="en-US" sz="1050" dirty="0"/>
          </a:p>
          <a:p>
            <a:r>
              <a:rPr lang="en-US" dirty="0"/>
              <a:t>The </a:t>
            </a:r>
            <a:r>
              <a:rPr lang="en-US" u="sng" dirty="0"/>
              <a:t>index type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must be a simple type </a:t>
            </a:r>
            <a:br>
              <a:rPr lang="en-US" dirty="0"/>
            </a:br>
            <a:r>
              <a:rPr lang="en-US" dirty="0"/>
              <a:t>(subrange or enumeration).</a:t>
            </a:r>
          </a:p>
          <a:p>
            <a:pPr lvl="4"/>
            <a:endParaRPr lang="en-US" sz="1050" dirty="0"/>
          </a:p>
          <a:p>
            <a:r>
              <a:rPr lang="en-US" dirty="0"/>
              <a:t>The </a:t>
            </a:r>
            <a:r>
              <a:rPr lang="en-US" u="sng" dirty="0"/>
              <a:t>element type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can be any type.</a:t>
            </a:r>
          </a:p>
          <a:p>
            <a:pPr lvl="1"/>
            <a:r>
              <a:rPr lang="en-US" dirty="0"/>
              <a:t>Including another array type (</a:t>
            </a:r>
            <a:r>
              <a:rPr lang="en-US" u="sng" dirty="0"/>
              <a:t>multidimensional arrays</a:t>
            </a:r>
            <a:r>
              <a:rPr lang="en-US" dirty="0"/>
              <a:t>).</a:t>
            </a:r>
          </a:p>
        </p:txBody>
      </p:sp>
      <p:pic>
        <p:nvPicPr>
          <p:cNvPr id="326661" name="Picture 5" descr="CS153-08092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57325"/>
            <a:ext cx="7531100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3360738" y="1436688"/>
            <a:ext cx="1119187" cy="3460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index type</a:t>
            </a:r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6492875" y="1436688"/>
            <a:ext cx="1357313" cy="3460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element type</a:t>
            </a:r>
          </a:p>
        </p:txBody>
      </p:sp>
    </p:spTree>
    <p:extLst>
      <p:ext uri="{BB962C8B-B14F-4D97-AF65-F5344CB8AC3E}">
        <p14:creationId xmlns:p14="http://schemas.microsoft.com/office/powerpoint/2010/main" val="979483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EA91-E56D-5A42-8CB7-826470A342B7}" type="slidenum">
              <a:rPr lang="en-US"/>
              <a:pPr/>
              <a:t>22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Array Type Definitions</a:t>
            </a:r>
            <a:endParaRPr lang="en-US" i="1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9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Examples of </a:t>
            </a:r>
            <a:r>
              <a:rPr lang="en-US" u="sng" dirty="0"/>
              <a:t>array definitions</a:t>
            </a:r>
            <a:r>
              <a:rPr lang="en-US" dirty="0"/>
              <a:t>.</a:t>
            </a:r>
          </a:p>
        </p:txBody>
      </p:sp>
      <p:sp>
        <p:nvSpPr>
          <p:cNvPr id="324612" name="Text Box 4"/>
          <p:cNvSpPr txBox="1">
            <a:spLocks noChangeArrowheads="1"/>
          </p:cNvSpPr>
          <p:nvPr/>
        </p:nvSpPr>
        <p:spPr bwMode="auto">
          <a:xfrm>
            <a:off x="434975" y="1782763"/>
            <a:ext cx="8374063" cy="180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TYPE</a:t>
            </a:r>
            <a:br>
              <a:rPr lang="en-US" b="1" dirty="0">
                <a:latin typeface="Courier New" charset="0"/>
              </a:rPr>
            </a:br>
            <a:r>
              <a:rPr lang="en-US" b="1" dirty="0">
                <a:latin typeface="Courier New" charset="0"/>
              </a:rPr>
              <a:t>    ar1 = ARRAY [grades] OF integer;</a:t>
            </a:r>
          </a:p>
          <a:p>
            <a:r>
              <a:rPr lang="en-US" b="1" dirty="0">
                <a:latin typeface="Courier New" charset="0"/>
              </a:rPr>
              <a:t>    ar2 = ARRAY [(alpha, beta, gamma)] OF range2;</a:t>
            </a:r>
          </a:p>
          <a:p>
            <a:r>
              <a:rPr lang="en-US" b="1" dirty="0">
                <a:latin typeface="Courier New" charset="0"/>
              </a:rPr>
              <a:t>    ar3 = ARRAY [weekday] OF ar2;</a:t>
            </a:r>
          </a:p>
          <a:p>
            <a:r>
              <a:rPr lang="en-US" b="1" dirty="0">
                <a:latin typeface="Courier New" charset="0"/>
              </a:rPr>
              <a:t>    ar4 = ARRAY [range3] OF (foo, bar, </a:t>
            </a:r>
            <a:r>
              <a:rPr lang="en-US" b="1" dirty="0" err="1">
                <a:latin typeface="Courier New" charset="0"/>
              </a:rPr>
              <a:t>baz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ar5 = ARRAY [range1] OF ARRAY [range2] OF ARRAY[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c..e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] OF enum2;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ar6 = ARRAY [range1, range2,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c..e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] OF enum2;</a:t>
            </a:r>
          </a:p>
        </p:txBody>
      </p:sp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1238212" y="3715130"/>
            <a:ext cx="670754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Type definitions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ar5</a:t>
            </a:r>
            <a:r>
              <a:rPr lang="en-US" sz="2000" dirty="0">
                <a:solidFill>
                  <a:srgbClr val="0033CC"/>
                </a:solidFill>
              </a:rPr>
              <a:t> and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ar6</a:t>
            </a:r>
            <a:r>
              <a:rPr lang="en-US" sz="2000" dirty="0">
                <a:solidFill>
                  <a:srgbClr val="0033CC"/>
                </a:solidFill>
              </a:rPr>
              <a:t> above are </a:t>
            </a:r>
            <a:r>
              <a:rPr lang="en-US" sz="2000" u="sng" dirty="0">
                <a:solidFill>
                  <a:srgbClr val="0033CC"/>
                </a:solidFill>
              </a:rPr>
              <a:t>equivalent ways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dirty="0">
                <a:solidFill>
                  <a:srgbClr val="0033CC"/>
                </a:solidFill>
              </a:rPr>
              <a:t>to define a multidimensional array.</a:t>
            </a:r>
          </a:p>
        </p:txBody>
      </p:sp>
    </p:spTree>
    <p:extLst>
      <p:ext uri="{BB962C8B-B14F-4D97-AF65-F5344CB8AC3E}">
        <p14:creationId xmlns:p14="http://schemas.microsoft.com/office/powerpoint/2010/main" val="47600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1C3C-22E0-EE49-9620-D138E9936248}" type="slidenum">
              <a:rPr lang="en-US"/>
              <a:pPr/>
              <a:t>23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Record Type Definitions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66342"/>
            <a:ext cx="8229600" cy="91537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record field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can be any type.</a:t>
            </a:r>
          </a:p>
          <a:p>
            <a:pPr lvl="1"/>
            <a:r>
              <a:rPr lang="en-US" dirty="0"/>
              <a:t>Including another record type (nested records).</a:t>
            </a:r>
          </a:p>
        </p:txBody>
      </p:sp>
      <p:pic>
        <p:nvPicPr>
          <p:cNvPr id="325636" name="Picture 4" descr="CS153-08092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1325563"/>
            <a:ext cx="4389437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432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3DBB-BBA2-E44F-9867-BABBEAC53FD7}" type="slidenum">
              <a:rPr lang="en-US"/>
              <a:pPr/>
              <a:t>24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Record Type Definitions</a:t>
            </a:r>
            <a:endParaRPr lang="en-US" i="1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9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Examples of </a:t>
            </a:r>
            <a:r>
              <a:rPr lang="en-US" u="sng" dirty="0"/>
              <a:t>record definitions</a:t>
            </a:r>
            <a:r>
              <a:rPr lang="en-US" sz="2400" dirty="0"/>
              <a:t>:</a:t>
            </a: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901700" y="1870075"/>
            <a:ext cx="7526332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TYPE</a:t>
            </a:r>
          </a:p>
          <a:p>
            <a:r>
              <a:rPr lang="en-US" sz="1800" b="1" dirty="0">
                <a:latin typeface="Courier New" charset="0"/>
              </a:rPr>
              <a:t>    rec1 = RECORD</a:t>
            </a:r>
          </a:p>
          <a:p>
            <a:r>
              <a:rPr lang="en-US" sz="1800" b="1" dirty="0">
                <a:latin typeface="Courier New" charset="0"/>
              </a:rPr>
              <a:t>              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: integer;</a:t>
            </a:r>
          </a:p>
          <a:p>
            <a:r>
              <a:rPr lang="en-US" sz="1800" b="1" dirty="0">
                <a:latin typeface="Courier New" charset="0"/>
              </a:rPr>
              <a:t>               r : real;</a:t>
            </a:r>
          </a:p>
          <a:p>
            <a:r>
              <a:rPr lang="en-US" sz="1800" b="1" dirty="0">
                <a:latin typeface="Courier New" charset="0"/>
              </a:rPr>
              <a:t>               b1, b2 : </a:t>
            </a:r>
            <a:r>
              <a:rPr lang="en-US" sz="1800" b="1" dirty="0" err="1">
                <a:latin typeface="Courier New" charset="0"/>
              </a:rPr>
              <a:t>boolean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</a:rPr>
              <a:t>               c : char</a:t>
            </a:r>
          </a:p>
          <a:p>
            <a:r>
              <a:rPr lang="en-US" sz="1800" b="1" dirty="0">
                <a:latin typeface="Courier New" charset="0"/>
              </a:rPr>
              <a:t>           END;</a:t>
            </a:r>
            <a:br>
              <a:rPr lang="en-US" sz="1800" b="1" dirty="0">
                <a:latin typeface="Courier New" charset="0"/>
              </a:rPr>
            </a:b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rec2 = RECORD</a:t>
            </a:r>
          </a:p>
          <a:p>
            <a:r>
              <a:rPr lang="en-US" sz="1800" b="1" dirty="0">
                <a:latin typeface="Courier New" charset="0"/>
              </a:rPr>
              <a:t>               ten : integer;</a:t>
            </a:r>
          </a:p>
          <a:p>
            <a:r>
              <a:rPr lang="en-US" sz="1800" b="1" dirty="0">
                <a:latin typeface="Courier New" charset="0"/>
              </a:rPr>
              <a:t>   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r : rec1;</a:t>
            </a:r>
          </a:p>
          <a:p>
            <a:r>
              <a:rPr lang="en-US" sz="1800" b="1" dirty="0">
                <a:latin typeface="Courier New" charset="0"/>
              </a:rPr>
              <a:t>               a1, a2, a3 : ARRAY [range3] OF range2;</a:t>
            </a:r>
          </a:p>
          <a:p>
            <a:r>
              <a:rPr lang="en-US" sz="1800" b="1" dirty="0">
                <a:latin typeface="Courier New" charset="0"/>
              </a:rPr>
              <a:t>           END;</a:t>
            </a:r>
          </a:p>
        </p:txBody>
      </p:sp>
    </p:spTree>
    <p:extLst>
      <p:ext uri="{BB962C8B-B14F-4D97-AF65-F5344CB8AC3E}">
        <p14:creationId xmlns:p14="http://schemas.microsoft.com/office/powerpoint/2010/main" val="3860298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75CD-5820-E149-977C-0FD4FC39D9E8}" type="slidenum">
              <a:rPr lang="en-US"/>
              <a:pPr/>
              <a:t>25</a:t>
            </a:fld>
            <a:endParaRPr 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Variable Declarations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u="sng" dirty="0"/>
              <a:t>Variable declarations</a:t>
            </a:r>
            <a:r>
              <a:rPr lang="en-US" dirty="0"/>
              <a:t> are syntactically similar </a:t>
            </a:r>
            <a:br>
              <a:rPr lang="en-US" dirty="0"/>
            </a:br>
            <a:r>
              <a:rPr lang="en-US" dirty="0"/>
              <a:t>to record field declarations:</a:t>
            </a:r>
          </a:p>
        </p:txBody>
      </p:sp>
      <p:pic>
        <p:nvPicPr>
          <p:cNvPr id="328708" name="Picture 4" descr="CS153-080924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38" y="2335533"/>
            <a:ext cx="2928937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8709" name="Rectangle 5"/>
          <p:cNvSpPr>
            <a:spLocks noChangeArrowheads="1"/>
          </p:cNvSpPr>
          <p:nvPr/>
        </p:nvSpPr>
        <p:spPr bwMode="auto">
          <a:xfrm>
            <a:off x="457200" y="3154683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Examples:</a:t>
            </a:r>
          </a:p>
        </p:txBody>
      </p:sp>
      <p:sp>
        <p:nvSpPr>
          <p:cNvPr id="328710" name="Text Box 6"/>
          <p:cNvSpPr txBox="1">
            <a:spLocks noChangeArrowheads="1"/>
          </p:cNvSpPr>
          <p:nvPr/>
        </p:nvSpPr>
        <p:spPr bwMode="auto">
          <a:xfrm>
            <a:off x="1268413" y="3730625"/>
            <a:ext cx="6118225" cy="1739900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VAR</a:t>
            </a:r>
          </a:p>
          <a:p>
            <a:r>
              <a:rPr lang="en-US" sz="1800" b="1" dirty="0">
                <a:latin typeface="Courier New" charset="0"/>
              </a:rPr>
              <a:t>    var1 : integer;</a:t>
            </a:r>
          </a:p>
          <a:p>
            <a:r>
              <a:rPr lang="en-US" sz="1800" b="1" dirty="0">
                <a:latin typeface="Courier New" charset="0"/>
              </a:rPr>
              <a:t>    var2, var3 : range2;</a:t>
            </a:r>
          </a:p>
          <a:p>
            <a:r>
              <a:rPr lang="en-US" sz="1800" b="1" dirty="0">
                <a:latin typeface="Courier New" charset="0"/>
              </a:rPr>
              <a:t>    var4 : ar2</a:t>
            </a:r>
          </a:p>
          <a:p>
            <a:r>
              <a:rPr lang="en-US" sz="1800" b="1" dirty="0">
                <a:latin typeface="Courier New" charset="0"/>
              </a:rPr>
              <a:t>    var5 : rec1;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direction :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(north, south, east, west)</a:t>
            </a:r>
            <a:r>
              <a:rPr lang="en-US" sz="1800" b="1" dirty="0">
                <a:latin typeface="Courier New" charset="0"/>
              </a:rPr>
              <a:t>;</a:t>
            </a:r>
            <a:r>
              <a:rPr lang="en-US" sz="1800" dirty="0"/>
              <a:t> </a:t>
            </a:r>
          </a:p>
        </p:txBody>
      </p:sp>
      <p:sp>
        <p:nvSpPr>
          <p:cNvPr id="328711" name="Rectangle 7"/>
          <p:cNvSpPr>
            <a:spLocks noChangeArrowheads="1"/>
          </p:cNvSpPr>
          <p:nvPr/>
        </p:nvSpPr>
        <p:spPr bwMode="auto">
          <a:xfrm>
            <a:off x="457200" y="5532097"/>
            <a:ext cx="8229600" cy="54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Types can be </a:t>
            </a:r>
            <a:r>
              <a:rPr lang="en-US" sz="2800" u="sng" dirty="0"/>
              <a:t>named</a:t>
            </a:r>
            <a:r>
              <a:rPr lang="en-US" sz="2800" dirty="0"/>
              <a:t> or </a:t>
            </a:r>
            <a:r>
              <a:rPr lang="en-US" sz="2800" u="sng" dirty="0"/>
              <a:t>unnamed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6371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0F3-A7DA-CF49-95E1-BD4913B3CEF8}" type="slidenum">
              <a:rPr lang="en-US"/>
              <a:pPr/>
              <a:t>26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Declarations and the Symbol Table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Identifiers</a:t>
            </a:r>
            <a:r>
              <a:rPr lang="en-US" dirty="0"/>
              <a:t> from Pascal declarations that </a:t>
            </a:r>
            <a:br>
              <a:rPr lang="en-US" dirty="0"/>
            </a:br>
            <a:r>
              <a:rPr lang="en-US" dirty="0"/>
              <a:t>we will enter into a symbol table, names of: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constants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enumeration values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record fields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variables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Information from parsing </a:t>
            </a:r>
            <a:r>
              <a:rPr lang="en-US" u="sng" dirty="0"/>
              <a:t>type specifications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 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array 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record types</a:t>
            </a:r>
          </a:p>
        </p:txBody>
      </p:sp>
    </p:spTree>
    <p:extLst>
      <p:ext uri="{BB962C8B-B14F-4D97-AF65-F5344CB8AC3E}">
        <p14:creationId xmlns:p14="http://schemas.microsoft.com/office/powerpoint/2010/main" val="3556735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F34B-AC0E-4C43-8FB9-182BBDCE9D78}" type="slidenum">
              <a:rPr lang="en-US"/>
              <a:pPr/>
              <a:t>27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 and the Symbol Table Stack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scope</a:t>
            </a:r>
            <a:r>
              <a:rPr lang="en-US" dirty="0"/>
              <a:t> of an identifier is the part of the source program where that identifier can be used.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Everywhere in the program where the </a:t>
            </a:r>
            <a:br>
              <a:rPr lang="en-US" dirty="0"/>
            </a:br>
            <a:r>
              <a:rPr lang="en-US" dirty="0"/>
              <a:t>definition of the identifier is in effect.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program creates a scope whenever it has identifiers that can only be used in a certain part of the program.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Local variables of a function.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Scope is closely related to </a:t>
            </a:r>
            <a:r>
              <a:rPr lang="en-US" u="sng" dirty="0"/>
              <a:t>nesting levels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and the </a:t>
            </a:r>
            <a:r>
              <a:rPr lang="en-US" u="sng" dirty="0"/>
              <a:t>symbol table stack</a:t>
            </a:r>
            <a:r>
              <a:rPr lang="en-US" dirty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54456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F34B-AC0E-4C43-8FB9-182BBDCE9D78}" type="slidenum">
              <a:rPr lang="en-US"/>
              <a:pPr/>
              <a:t>28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the Symbol Table Stack</a:t>
            </a:r>
            <a:r>
              <a:rPr lang="en-US" i="1" dirty="0"/>
              <a:t>, cont’d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Global scope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Nesting level 0: </a:t>
            </a:r>
            <a:br>
              <a:rPr lang="en-US" dirty="0"/>
            </a:br>
            <a:r>
              <a:rPr lang="en-US" dirty="0"/>
              <a:t>At the bottom of the symbol table stack.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predefined global identifiers such as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integer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real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boolean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char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/>
              <a:t>Program scope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Nesting level 1: </a:t>
            </a:r>
            <a:br>
              <a:rPr lang="en-US" dirty="0"/>
            </a:br>
            <a:r>
              <a:rPr lang="en-US" dirty="0"/>
              <a:t>One up from the bottom of the stack.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identifiers declared at the </a:t>
            </a:r>
            <a:r>
              <a:rPr lang="ja-JP" altLang="en-US" dirty="0">
                <a:solidFill>
                  <a:srgbClr val="B23C00"/>
                </a:solidFill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top level</a:t>
            </a:r>
            <a:r>
              <a:rPr lang="ja-JP" altLang="en-US" dirty="0">
                <a:solidFill>
                  <a:srgbClr val="B23C00"/>
                </a:solidFill>
                <a:latin typeface="Arial"/>
              </a:rPr>
              <a:t>”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of a program (not in a procedure or function).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2756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9BB0-A518-3E4E-B769-2004A2494443}" type="slidenum">
              <a:rPr lang="en-US"/>
              <a:pPr/>
              <a:t>29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the Symbol Table Stack</a:t>
            </a:r>
            <a:r>
              <a:rPr lang="en-US" i="1" dirty="0"/>
              <a:t>, cont’d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 definitions, procedures, and functions </a:t>
            </a:r>
            <a:br>
              <a:rPr lang="en-US" dirty="0"/>
            </a:br>
            <a:r>
              <a:rPr lang="en-US" u="sng" dirty="0"/>
              <a:t>each has a scope</a:t>
            </a:r>
            <a:r>
              <a:rPr lang="en-US" dirty="0"/>
              <a:t>.</a:t>
            </a:r>
          </a:p>
          <a:p>
            <a:pPr lvl="4"/>
            <a:endParaRPr lang="en-US" sz="1050" dirty="0"/>
          </a:p>
          <a:p>
            <a:r>
              <a:rPr lang="en-US" dirty="0"/>
              <a:t>Scopes in a Pascal program are </a:t>
            </a:r>
            <a:r>
              <a:rPr lang="en-US" u="sng" dirty="0"/>
              <a:t>nested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An identifier can be </a:t>
            </a:r>
            <a:r>
              <a:rPr lang="en-US" u="sng" dirty="0"/>
              <a:t>redefined</a:t>
            </a:r>
            <a:r>
              <a:rPr lang="en-US" dirty="0"/>
              <a:t> within a nested scope.</a:t>
            </a:r>
          </a:p>
          <a:p>
            <a:pPr lvl="1"/>
            <a:r>
              <a:rPr lang="en-US" dirty="0"/>
              <a:t>Within the nested scope, the definition in the nested scope </a:t>
            </a:r>
            <a:r>
              <a:rPr lang="en-US" u="sng" dirty="0"/>
              <a:t>overrides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the definition in an outer scope.</a:t>
            </a:r>
          </a:p>
          <a:p>
            <a:pPr lvl="1"/>
            <a:r>
              <a:rPr lang="en-US" dirty="0"/>
              <a:t>Example: A function can have a local 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which overrides a program 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.</a:t>
            </a:r>
          </a:p>
          <a:p>
            <a:pPr lvl="4"/>
            <a:endParaRPr lang="en-US" sz="1050" dirty="0"/>
          </a:p>
          <a:p>
            <a:r>
              <a:rPr lang="en-US" u="sng" dirty="0"/>
              <a:t>Each scope must have its own symbol table.</a:t>
            </a:r>
          </a:p>
        </p:txBody>
      </p:sp>
    </p:spTree>
    <p:extLst>
      <p:ext uri="{BB962C8B-B14F-4D97-AF65-F5344CB8AC3E}">
        <p14:creationId xmlns:p14="http://schemas.microsoft.com/office/powerpoint/2010/main" val="61189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79C2-BE73-504E-B986-B22DE47B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Grammar for Pcl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504D3-A25A-3840-9D60-9AB02E1BC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C6E803-6FF9-3647-B888-5CD321204559}"/>
              </a:ext>
            </a:extLst>
          </p:cNvPr>
          <p:cNvSpPr txBox="1"/>
          <p:nvPr/>
        </p:nvSpPr>
        <p:spPr>
          <a:xfrm>
            <a:off x="1042828" y="1417342"/>
            <a:ext cx="7058343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grammar Pcl4;</a:t>
            </a:r>
          </a:p>
          <a:p>
            <a:endParaRPr 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      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programHeader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block '.'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programHeader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: PROGRAM IDENTIFIER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programParameters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';' ; 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programParameters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'(' IDENTIFIER ( ',' IDENTIFIER )* ')'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         : declarations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declarations  :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assignmentStatement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repeatStatement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3FBE46-051E-C547-A66E-E3FC0E801ED6}"/>
              </a:ext>
            </a:extLst>
          </p:cNvPr>
          <p:cNvSpPr txBox="1"/>
          <p:nvPr/>
        </p:nvSpPr>
        <p:spPr>
          <a:xfrm>
            <a:off x="7040853" y="1248065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F5C8EB-1336-184E-BDCF-3E2DBDBCFB93}"/>
              </a:ext>
            </a:extLst>
          </p:cNvPr>
          <p:cNvSpPr txBox="1"/>
          <p:nvPr/>
        </p:nvSpPr>
        <p:spPr>
          <a:xfrm>
            <a:off x="3017537" y="2971805"/>
            <a:ext cx="368235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We’re not quite ready to do declarations yet.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8D3CED-8B3B-4B4B-9822-F73E9E089D52}"/>
              </a:ext>
            </a:extLst>
          </p:cNvPr>
          <p:cNvSpPr txBox="1"/>
          <p:nvPr/>
        </p:nvSpPr>
        <p:spPr>
          <a:xfrm>
            <a:off x="4754878" y="3402884"/>
            <a:ext cx="3996607" cy="286232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Temperature;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('Fahrenheit   Celsius');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65;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REPEAT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- 32)/1.8;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write(fahrenheit:6:0);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(celsius:13:2);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UNTIL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101;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455085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0B7F-E11E-8E48-965A-24804198B681}" type="slidenum">
              <a:rPr lang="en-US"/>
              <a:pPr/>
              <a:t>30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the Symbol Table Stack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the parser parses a program from top to bottom, it enters and exits nested scopes.</a:t>
            </a:r>
          </a:p>
          <a:p>
            <a:pPr lvl="4"/>
            <a:endParaRPr lang="en-US" sz="1050" dirty="0"/>
          </a:p>
          <a:p>
            <a:r>
              <a:rPr lang="en-US" dirty="0"/>
              <a:t>Whenever the parser </a:t>
            </a:r>
            <a:r>
              <a:rPr lang="en-US" u="sng" dirty="0"/>
              <a:t>enters a scope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it must </a:t>
            </a:r>
            <a:r>
              <a:rPr lang="en-US" u="sng" dirty="0"/>
              <a:t>push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that scope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s symbol table </a:t>
            </a:r>
            <a:br>
              <a:rPr lang="en-US" dirty="0"/>
            </a:br>
            <a:r>
              <a:rPr lang="en-US" dirty="0"/>
              <a:t>onto the symbol table stack.</a:t>
            </a:r>
          </a:p>
          <a:p>
            <a:pPr lvl="3"/>
            <a:endParaRPr lang="en-US" sz="1450" dirty="0"/>
          </a:p>
          <a:p>
            <a:r>
              <a:rPr lang="en-US" dirty="0"/>
              <a:t>Whenever the parser </a:t>
            </a:r>
            <a:r>
              <a:rPr lang="en-US" u="sng" dirty="0"/>
              <a:t>exits a scope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it must </a:t>
            </a:r>
            <a:r>
              <a:rPr lang="en-US" u="sng" dirty="0"/>
              <a:t>pop</a:t>
            </a:r>
            <a:r>
              <a:rPr lang="en-US" dirty="0"/>
              <a:t> that scope</a:t>
            </a:r>
            <a:r>
              <a:rPr lang="en-US" altLang="ja-JP" dirty="0"/>
              <a:t>’</a:t>
            </a:r>
            <a:r>
              <a:rPr lang="en-US" dirty="0"/>
              <a:t>s symbol table </a:t>
            </a:r>
            <a:br>
              <a:rPr lang="en-US" dirty="0"/>
            </a:br>
            <a:r>
              <a:rPr lang="en-US" dirty="0"/>
              <a:t>off the stack.</a:t>
            </a:r>
          </a:p>
        </p:txBody>
      </p:sp>
    </p:spTree>
    <p:extLst>
      <p:ext uri="{BB962C8B-B14F-4D97-AF65-F5344CB8AC3E}">
        <p14:creationId xmlns:p14="http://schemas.microsoft.com/office/powerpoint/2010/main" val="3068828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D5-5D8B-3C4B-89D7-4540C450349E}" type="slidenum">
              <a:rPr lang="en-US"/>
              <a:pPr/>
              <a:t>31</a:t>
            </a:fld>
            <a:endParaRPr lang="en-US"/>
          </a:p>
        </p:txBody>
      </p:sp>
      <p:pic>
        <p:nvPicPr>
          <p:cNvPr id="387074" name="Picture 2" descr="CS153-080929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691659"/>
            <a:ext cx="8139112" cy="44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87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the Symbol Table Stack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87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9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Scope example:</a:t>
            </a:r>
          </a:p>
        </p:txBody>
      </p:sp>
      <p:sp>
        <p:nvSpPr>
          <p:cNvPr id="387077" name="Text Box 5"/>
          <p:cNvSpPr txBox="1">
            <a:spLocks noChangeArrowheads="1"/>
          </p:cNvSpPr>
          <p:nvPr/>
        </p:nvSpPr>
        <p:spPr bwMode="auto">
          <a:xfrm>
            <a:off x="640123" y="4974523"/>
            <a:ext cx="310005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Note that the program name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Test</a:t>
            </a:r>
            <a:r>
              <a:rPr lang="en-US" sz="1800">
                <a:solidFill>
                  <a:srgbClr val="0033CC"/>
                </a:solidFill>
              </a:rPr>
              <a:t> is defined in the global</a:t>
            </a:r>
          </a:p>
          <a:p>
            <a:r>
              <a:rPr lang="en-US" sz="1800">
                <a:solidFill>
                  <a:srgbClr val="0033CC"/>
                </a:solidFill>
              </a:rPr>
              <a:t>scope at level 0.</a:t>
            </a:r>
          </a:p>
        </p:txBody>
      </p:sp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6710363" y="4892675"/>
            <a:ext cx="1976437" cy="3460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Global symbol table</a:t>
            </a:r>
          </a:p>
        </p:txBody>
      </p:sp>
      <p:sp>
        <p:nvSpPr>
          <p:cNvPr id="387079" name="Text Box 7"/>
          <p:cNvSpPr txBox="1">
            <a:spLocks noChangeArrowheads="1"/>
          </p:cNvSpPr>
          <p:nvPr/>
        </p:nvSpPr>
        <p:spPr bwMode="auto">
          <a:xfrm>
            <a:off x="6516688" y="3722688"/>
            <a:ext cx="2170112" cy="3460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Program symbol table</a:t>
            </a:r>
          </a:p>
        </p:txBody>
      </p:sp>
    </p:spTree>
    <p:extLst>
      <p:ext uri="{BB962C8B-B14F-4D97-AF65-F5344CB8AC3E}">
        <p14:creationId xmlns:p14="http://schemas.microsoft.com/office/powerpoint/2010/main" val="419563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652E-5BBD-6E42-9C81-5A4683D4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Grammar for Pcl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C54AC-68DB-5347-8A6B-B334FE1E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80678A-EB7D-7340-8F65-4CC325F8CF3D}"/>
              </a:ext>
            </a:extLst>
          </p:cNvPr>
          <p:cNvSpPr txBox="1"/>
          <p:nvPr/>
        </p:nvSpPr>
        <p:spPr>
          <a:xfrm>
            <a:off x="323906" y="1697629"/>
            <a:ext cx="6736139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assignmentStatement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repeatStatement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BEGIN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: statement ( ';' statement )*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assignmentStatement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':='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repeatStatement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: REPEAT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UNTIL expression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variable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expression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: WRITE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writeArgumentsOn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WRITELN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writeArgumentsLn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517BB1-738A-F64D-8474-35FBC10D019F}"/>
              </a:ext>
            </a:extLst>
          </p:cNvPr>
          <p:cNvSpPr txBox="1"/>
          <p:nvPr/>
        </p:nvSpPr>
        <p:spPr>
          <a:xfrm>
            <a:off x="6035024" y="5929557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624136-3F5B-1A40-8B57-60BFED254CEB}"/>
              </a:ext>
            </a:extLst>
          </p:cNvPr>
          <p:cNvSpPr txBox="1"/>
          <p:nvPr/>
        </p:nvSpPr>
        <p:spPr>
          <a:xfrm>
            <a:off x="5577829" y="1297520"/>
            <a:ext cx="3383243" cy="2400657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Temperature;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('Fahrenheit   Celsius');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65;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REPEAT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(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- 32)/1.8;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write(fahrenheit:6:0);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(celsius:13:2);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UNTIL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101;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397175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F99EF-37C6-E049-95D4-FFD4B080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Grammar for Pcl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970C8-98DF-974F-BBB8-FA93ECCE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6C966-B8A5-7D42-8E7A-8F4EE49AB3A0}"/>
              </a:ext>
            </a:extLst>
          </p:cNvPr>
          <p:cNvSpPr txBox="1"/>
          <p:nvPr/>
        </p:nvSpPr>
        <p:spPr>
          <a:xfrm>
            <a:off x="274367" y="1425078"/>
            <a:ext cx="587693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)?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sign? term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term)*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term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factor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factor)*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variable      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variableExpression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number        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numberExpression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NOT factor    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'(' expression ')'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parenthesizedExpression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 : IDENTIFIER 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E9DB2-BA79-6646-A84E-19156D0A524B}"/>
              </a:ext>
            </a:extLst>
          </p:cNvPr>
          <p:cNvSpPr txBox="1"/>
          <p:nvPr/>
        </p:nvSpPr>
        <p:spPr>
          <a:xfrm>
            <a:off x="5144056" y="5431183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FA7582-4890-0E4E-ACE1-3FEA2B65ECEB}"/>
              </a:ext>
            </a:extLst>
          </p:cNvPr>
          <p:cNvSpPr txBox="1"/>
          <p:nvPr/>
        </p:nvSpPr>
        <p:spPr>
          <a:xfrm>
            <a:off x="5577829" y="1691659"/>
            <a:ext cx="3383243" cy="2400657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Temperature;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('Fahrenheit   Celsius');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65;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REPEAT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(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- 32)/1.8;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write(fahrenheit:6:0);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(celsius:13:2);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UNTIL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101;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22712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7A62-C8E2-B340-87E7-5E502C2A7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Grammar for Pcl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57328-A7D7-F047-956C-A3931180C2CA}"/>
              </a:ext>
            </a:extLst>
          </p:cNvPr>
          <p:cNvSpPr txBox="1"/>
          <p:nvPr/>
        </p:nvSpPr>
        <p:spPr>
          <a:xfrm>
            <a:off x="386793" y="1403741"/>
            <a:ext cx="7273145" cy="40010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'=' | '&lt;&gt;' | '&lt;' | '&lt;=' | '&gt;' | '&gt;='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'+' | '-' | OR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'*' | '/' | DIV | MOD | AND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writeArgumentsOn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'('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')'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writeArgumentsLn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'('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')'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(','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)*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: expression (':'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fieldWidth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)?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fieldWidth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: sign?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(':'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decimalPlaces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)?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decimalPlaces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A : ('a' | 'A')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B : ('b' | 'B')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C : ('c' | 'C')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Z : ('z' | 'Z')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D30E87-70C3-394E-A9C6-685E9FCB28A6}"/>
              </a:ext>
            </a:extLst>
          </p:cNvPr>
          <p:cNvSpPr txBox="1"/>
          <p:nvPr/>
        </p:nvSpPr>
        <p:spPr>
          <a:xfrm>
            <a:off x="3453416" y="4434829"/>
            <a:ext cx="10972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Why these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fragments?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685F1C-7B17-9041-8079-A74533BB342A}"/>
              </a:ext>
            </a:extLst>
          </p:cNvPr>
          <p:cNvSpPr txBox="1"/>
          <p:nvPr/>
        </p:nvSpPr>
        <p:spPr>
          <a:xfrm>
            <a:off x="6675097" y="1234464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DB995-AABA-C741-96C5-075F820F5CDA}"/>
              </a:ext>
            </a:extLst>
          </p:cNvPr>
          <p:cNvSpPr txBox="1"/>
          <p:nvPr/>
        </p:nvSpPr>
        <p:spPr>
          <a:xfrm>
            <a:off x="5577829" y="4204507"/>
            <a:ext cx="3383243" cy="2400657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Temperature;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('Fahrenheit   Celsius');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65;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REPEAT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(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- 32)/1.8;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write(fahrenheit:6:0);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(celsius:13:2);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UNTIL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101;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522D0-CF4B-5447-AA0B-2044C21F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5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B6489-99EB-AA4A-9045-7186159B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Grammar for Pcl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7143B-AB54-0140-B6CF-1394B420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E02A03-67B3-B742-84BB-1A47A5A4F3D2}"/>
              </a:ext>
            </a:extLst>
          </p:cNvPr>
          <p:cNvSpPr txBox="1"/>
          <p:nvPr/>
        </p:nvSpPr>
        <p:spPr>
          <a:xfrm>
            <a:off x="2814948" y="1234464"/>
            <a:ext cx="3514104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  : P R O G R A M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    : C O N S T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      : T Y P E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     : A R R A Y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        : O F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RECORD    : R E C O R D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      : V A R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     : B E G I N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      : E N D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       : D I V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       : M O D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      : A N D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        : O R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NOT       : N O T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        : I F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      : T H E N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      : E L S E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      : C A S E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REPEAT    : R E P E A T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UNTIL     : U N T I L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: P R O C E D U R E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  : F U N C T I O N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57AECF-B0ED-414C-ACEE-44203EF0DBFD}"/>
              </a:ext>
            </a:extLst>
          </p:cNvPr>
          <p:cNvSpPr txBox="1"/>
          <p:nvPr/>
        </p:nvSpPr>
        <p:spPr>
          <a:xfrm>
            <a:off x="5852429" y="1508781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</p:spTree>
    <p:extLst>
      <p:ext uri="{BB962C8B-B14F-4D97-AF65-F5344CB8AC3E}">
        <p14:creationId xmlns:p14="http://schemas.microsoft.com/office/powerpoint/2010/main" val="102170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1758-D535-4844-B1D7-6FB674733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Grammar for Pcl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DFA19-62F9-844C-95A3-FFAD12CC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6DCD48-844A-F545-8F1B-33A23D572A18}"/>
              </a:ext>
            </a:extLst>
          </p:cNvPr>
          <p:cNvSpPr txBox="1"/>
          <p:nvPr/>
        </p:nvSpPr>
        <p:spPr>
          <a:xfrm>
            <a:off x="989128" y="1508781"/>
            <a:ext cx="7165744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IDENTIFIER : [a-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-Z][a-zA-Z0-9]*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    : [0-9]+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REAL       : INTEGER '.' INTEGER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| INTEGER ('e' | 'E') ('+' | '-')? INTEGER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| INTEGER '.' INTEGER ('e' | 'E') ('+' | '-')? INTEGER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NEWLINE : '\r'? '\n' -&gt; skip 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WS      : [ \t]+ -&gt; skip ; 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QUOTE     : '\''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CHARACTER : QUOTE CHARACTER_CHAR QUOTE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    : QUOTE STRING_CHAR* QUOTE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CHARACTER_CHAR : ~('\'')   // any non-quote character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STRING_CHAR : QUOTE QUOTE  // two consecutive quotes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| ~('\'')      // any non-quote character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A4E435-DF3C-1A4C-B1B0-AE8169442036}"/>
              </a:ext>
            </a:extLst>
          </p:cNvPr>
          <p:cNvSpPr txBox="1"/>
          <p:nvPr/>
        </p:nvSpPr>
        <p:spPr>
          <a:xfrm>
            <a:off x="7132292" y="1339504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</p:spTree>
    <p:extLst>
      <p:ext uri="{BB962C8B-B14F-4D97-AF65-F5344CB8AC3E}">
        <p14:creationId xmlns:p14="http://schemas.microsoft.com/office/powerpoint/2010/main" val="128620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EB1DE-0F78-674A-85F7-F158A2CEE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Pcl4 Package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9687B-67F3-254D-8DF7-20F16821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4156-5153-DC4D-B6C6-6C269D6B0A49}"/>
              </a:ext>
            </a:extLst>
          </p:cNvPr>
          <p:cNvSpPr txBox="1"/>
          <p:nvPr/>
        </p:nvSpPr>
        <p:spPr>
          <a:xfrm>
            <a:off x="5669268" y="2331732"/>
            <a:ext cx="22846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ANTLR-generated classes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are in directory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antlr4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D91932-35DB-334E-AD6C-9C9931AA0154}"/>
              </a:ext>
            </a:extLst>
          </p:cNvPr>
          <p:cNvSpPr txBox="1"/>
          <p:nvPr/>
        </p:nvSpPr>
        <p:spPr>
          <a:xfrm>
            <a:off x="5669268" y="4119884"/>
            <a:ext cx="280878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We now also have namespaces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intermediate::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and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backend::interpreter</a:t>
            </a:r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(the directory structure matches).</a:t>
            </a:r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3654F0-9882-B147-BFD1-D74616662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136" y="1187379"/>
            <a:ext cx="2053727" cy="548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1689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35571</TotalTime>
  <Words>3298</Words>
  <Application>Microsoft Macintosh PowerPoint</Application>
  <PresentationFormat>On-screen Show (4:3)</PresentationFormat>
  <Paragraphs>475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Courier New</vt:lpstr>
      <vt:lpstr>Times New Roman</vt:lpstr>
      <vt:lpstr>Wingdings</vt:lpstr>
      <vt:lpstr>Quadrant</vt:lpstr>
      <vt:lpstr>CMPE 152: Compiler Design February 25 Class Meeting</vt:lpstr>
      <vt:lpstr>Pcl</vt:lpstr>
      <vt:lpstr>A Grammar for Pcl</vt:lpstr>
      <vt:lpstr>A Grammar for Pcl, cont’d</vt:lpstr>
      <vt:lpstr>A Grammar for Pcl, cont’d</vt:lpstr>
      <vt:lpstr>A Grammar for Pcl, cont’d</vt:lpstr>
      <vt:lpstr>A Grammar for Pcl, cont’d</vt:lpstr>
      <vt:lpstr>A Grammar for Pcl, cont’d</vt:lpstr>
      <vt:lpstr>Pcl4 Package Structure</vt:lpstr>
      <vt:lpstr>The Pcl4 Visitor Interface</vt:lpstr>
      <vt:lpstr>The Pcl4 Base Visitor Class</vt:lpstr>
      <vt:lpstr>Class Executor</vt:lpstr>
      <vt:lpstr>Assignment #4: Pcl4 Grammar</vt:lpstr>
      <vt:lpstr>Assignment #4, cont’d</vt:lpstr>
      <vt:lpstr>Parsing Declarations</vt:lpstr>
      <vt:lpstr>Pascal Declarations</vt:lpstr>
      <vt:lpstr>Pascal Declarations</vt:lpstr>
      <vt:lpstr>Pascal Constant Definitions</vt:lpstr>
      <vt:lpstr>Pascal Type Definitions</vt:lpstr>
      <vt:lpstr>Pascal Simple Type Definitions</vt:lpstr>
      <vt:lpstr>Pascal Array Type Definitions</vt:lpstr>
      <vt:lpstr>Pascal Array Type Definitions</vt:lpstr>
      <vt:lpstr>Pascal Record Type Definitions</vt:lpstr>
      <vt:lpstr>Pascal Record Type Definitions</vt:lpstr>
      <vt:lpstr>Pascal Variable Declarations</vt:lpstr>
      <vt:lpstr>Declarations and the Symbol Table</vt:lpstr>
      <vt:lpstr>Scope and the Symbol Table Stack</vt:lpstr>
      <vt:lpstr>Scope and the Symbol Table Stack, cont’d</vt:lpstr>
      <vt:lpstr>Scope and the Symbol Table Stack, cont’d</vt:lpstr>
      <vt:lpstr>Scope and the Symbol Table Stack, cont’d</vt:lpstr>
      <vt:lpstr>Scope and the Symbol Table Stack,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396</cp:revision>
  <dcterms:created xsi:type="dcterms:W3CDTF">2008-01-12T03:52:55Z</dcterms:created>
  <dcterms:modified xsi:type="dcterms:W3CDTF">2021-02-25T09:25:17Z</dcterms:modified>
</cp:coreProperties>
</file>